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png" ContentType="image/png"/>
  <Default Extension="jpeg" ContentType="image/jpeg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4"/>
  </p:sldMasterIdLst>
  <p:notesMasterIdLst>
    <p:notesMasterId r:id="rId19"/>
  </p:notesMasterIdLst>
  <p:handoutMasterIdLst>
    <p:handoutMasterId r:id="rId20"/>
  </p:handoutMasterIdLst>
  <p:sldIdLst>
    <p:sldId id="271" r:id="rId5"/>
    <p:sldId id="303" r:id="rId6"/>
    <p:sldId id="301" r:id="rId7"/>
    <p:sldId id="286" r:id="rId8"/>
    <p:sldId id="285" r:id="rId9"/>
    <p:sldId id="302" r:id="rId10"/>
    <p:sldId id="294" r:id="rId11"/>
    <p:sldId id="305" r:id="rId12"/>
    <p:sldId id="306" r:id="rId13"/>
    <p:sldId id="310" r:id="rId14"/>
    <p:sldId id="312" r:id="rId15"/>
    <p:sldId id="309" r:id="rId16"/>
    <p:sldId id="311" r:id="rId17"/>
    <p:sldId id="300" r:id="rId18"/>
  </p:sldIdLst>
  <p:sldSz cx="12198350" cy="6858000"/>
  <p:notesSz cx="7099300" cy="10234613"/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36699"/>
    <a:srgbClr val="646E78"/>
    <a:srgbClr val="879BAA"/>
    <a:srgbClr val="006487"/>
    <a:srgbClr val="AFB9C3"/>
    <a:srgbClr val="D7D7CD"/>
    <a:srgbClr val="233746"/>
    <a:srgbClr val="ADBECB"/>
    <a:srgbClr val="505A64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675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218" y="-102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799"/>
        <p:guide pos="395"/>
        <p:guide pos="213"/>
        <p:guide pos="3842"/>
        <p:guide pos="3933"/>
        <p:guide pos="7380"/>
        <p:guide pos="5566"/>
        <p:guide pos="2663"/>
        <p:guide pos="27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6930"/>
    </p:cViewPr>
  </p:sorterViewPr>
  <p:notesViewPr>
    <p:cSldViewPr snapToGrid="0" showGuides="1">
      <p:cViewPr varScale="1">
        <p:scale>
          <a:sx n="49" d="100"/>
          <a:sy n="49" d="100"/>
        </p:scale>
        <p:origin x="-3006" y="-11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presProps" Target="presProps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slide" Target="slides/slide12.xml" Id="rId16" /><Relationship Type="http://schemas.openxmlformats.org/officeDocument/2006/relationships/handoutMaster" Target="handoutMasters/handoutMaster1.xml" Id="rId20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tableStyles" Target="tableStyles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theme" Target="theme/theme1.xml" Id="rId23" /><Relationship Type="http://schemas.openxmlformats.org/officeDocument/2006/relationships/slide" Target="slides/slide6.xml" Id="rId10" /><Relationship Type="http://schemas.openxmlformats.org/officeDocument/2006/relationships/notesMaster" Target="notesMasters/notesMaster1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viewProps" Target="viewProps.xml" Id="rId22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2.847035221966385E-2"/>
          <c:y val="6.9230867432797383E-2"/>
          <c:w val="0.93629027861902214"/>
          <c:h val="0.85847124027322563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79BAA"/>
            </a:solidFill>
            <a:ln>
              <a:solidFill>
                <a:srgbClr val="000000"/>
              </a:solidFill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spPr>
              <a:solidFill>
                <a:srgbClr val="879BAA"/>
              </a:solidFill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ctr"/>
            <c:showVal val="1"/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108</c:v>
                </c:pt>
                <c:pt idx="1">
                  <c:v>0</c:v>
                </c:pt>
                <c:pt idx="2">
                  <c:v>120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129</c:v>
                </c:pt>
                <c:pt idx="10">
                  <c:v>300</c:v>
                </c:pt>
                <c:pt idx="11">
                  <c:v>300</c:v>
                </c:pt>
                <c:pt idx="12">
                  <c:v>0</c:v>
                </c:pt>
                <c:pt idx="13">
                  <c:v>450</c:v>
                </c:pt>
                <c:pt idx="14">
                  <c:v>600</c:v>
                </c:pt>
                <c:pt idx="15">
                  <c:v>700</c:v>
                </c:pt>
                <c:pt idx="16">
                  <c:v>800</c:v>
                </c:pt>
                <c:pt idx="17">
                  <c:v>900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rgbClr val="21426D"/>
              </a:solidFill>
            </a:ln>
          </c:spPr>
          <c:cat>
            <c:numRef>
              <c:f>Sheet1!$A$2:$A$19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8">
                  <c:v>0</c:v>
                </c:pt>
                <c:pt idx="9">
                  <c:v>144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numRef>
              <c:f>Sheet1!$A$2:$A$19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gapWidth val="35"/>
        <c:overlap val="100"/>
        <c:axId val="110235648"/>
        <c:axId val="165758848"/>
      </c:barChart>
      <c:catAx>
        <c:axId val="110235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65758848"/>
        <c:crosses val="autoZero"/>
        <c:auto val="1"/>
        <c:lblAlgn val="ctr"/>
        <c:lblOffset val="100"/>
      </c:catAx>
      <c:valAx>
        <c:axId val="1657588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0235648"/>
        <c:crosses val="autoZero"/>
        <c:crossBetween val="between"/>
      </c:valAx>
      <c:spPr>
        <a:noFill/>
        <a:ln>
          <a:noFill/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099300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2163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682163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en-US" dirty="0" smtClean="0">
                <a:latin typeface="Arial" pitchFamily="34" charset="0"/>
              </a:rPr>
              <a:t>Handout </a:t>
            </a:r>
            <a:fld id="{BFC713D8-7968-482B-A79F-9C586FE5053A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8711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3248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46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125" y="4822825"/>
            <a:ext cx="66230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2163"/>
            <a:ext cx="3249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82163"/>
            <a:ext cx="3248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en-US" dirty="0" smtClean="0">
                <a:latin typeface="Arial" pitchFamily="34" charset="0"/>
              </a:rPr>
              <a:t>Notice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301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Notice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2</a:t>
            </a:fld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Notice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11</a:t>
            </a:fld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Notice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12</a:t>
            </a:fld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Notice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13</a:t>
            </a:fld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Notice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3</a:t>
            </a:fld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Notice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4</a:t>
            </a:fld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Notice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5</a:t>
            </a:fld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Notice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6</a:t>
            </a:fld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Notice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7</a:t>
            </a:fld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Notice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8</a:t>
            </a:fld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Notice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9</a:t>
            </a:fld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Notice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10</a:t>
            </a:fld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down)" type="title" preserve="1">
  <p:cSld name="Title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0" y="1"/>
            <a:ext cx="12198350" cy="4149725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noProof="0"/>
          </a:p>
        </p:txBody>
      </p:sp>
      <p:pic>
        <p:nvPicPr>
          <p:cNvPr id="12" name="Grafik 11" descr="Image_Titel.jpg"/>
          <p:cNvPicPr>
            <a:picLocks noChangeAspect="1"/>
          </p:cNvPicPr>
          <p:nvPr userDrawn="1"/>
        </p:nvPicPr>
        <p:blipFill>
          <a:blip r:embed="rId2"/>
          <a:srcRect b="39468"/>
          <a:stretch>
            <a:fillRect/>
          </a:stretch>
        </p:blipFill>
        <p:spPr bwMode="ltGray">
          <a:xfrm>
            <a:off x="0" y="25"/>
            <a:ext cx="12198350" cy="4151290"/>
          </a:xfrm>
          <a:prstGeom prst="rect">
            <a:avLst/>
          </a:prstGeom>
        </p:spPr>
      </p:pic>
      <p:sp>
        <p:nvSpPr>
          <p:cNvPr id="57350" name="Rectangle 115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34608" y="4151316"/>
            <a:ext cx="11863742" cy="1485567"/>
          </a:xfrm>
          <a:solidFill>
            <a:srgbClr val="879BAA"/>
          </a:solidFill>
        </p:spPr>
        <p:txBody>
          <a:bodyPr wrap="square" lIns="270000" tIns="144000" rIns="482400" bIns="108000" anchor="t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 smtClean="0"/>
              <a:t>Click the style sheet to edit</a:t>
            </a:r>
            <a:br>
              <a:rPr lang="en-US" noProof="0" dirty="0" smtClean="0"/>
            </a:br>
            <a:r>
              <a:rPr lang="en-US" noProof="0" dirty="0" smtClean="0"/>
              <a:t>the title</a:t>
            </a:r>
          </a:p>
        </p:txBody>
      </p:sp>
      <p:sp>
        <p:nvSpPr>
          <p:cNvPr id="57351" name="Rectangle 116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334608" y="3758233"/>
            <a:ext cx="11863742" cy="393082"/>
          </a:xfrm>
          <a:solidFill>
            <a:srgbClr val="233746">
              <a:alpha val="65000"/>
            </a:srgbClr>
          </a:solidFill>
        </p:spPr>
        <p:txBody>
          <a:bodyPr wrap="square" lIns="270000" tIns="18000" rIns="482400" bIns="36000" anchor="b">
            <a:noAutofit/>
          </a:bodyPr>
          <a:lstStyle>
            <a:lvl1pPr>
              <a:defRPr sz="2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 smtClean="0"/>
              <a:t>Click the style sheet to edit the subhead</a:t>
            </a:r>
          </a:p>
        </p:txBody>
      </p:sp>
      <p:sp>
        <p:nvSpPr>
          <p:cNvPr id="2" name="Text Box 133"/>
          <p:cNvSpPr txBox="1">
            <a:spLocks noChangeArrowheads="1"/>
          </p:cNvSpPr>
          <p:nvPr userDrawn="1"/>
        </p:nvSpPr>
        <p:spPr bwMode="auto">
          <a:xfrm>
            <a:off x="8836025" y="6165850"/>
            <a:ext cx="3362325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44000" rIns="482400" bIns="0" anchor="ctr"/>
          <a:lstStyle/>
          <a:p>
            <a:pPr algn="r"/>
            <a:r>
              <a:rPr lang="en-US" sz="1000" b="1" noProof="0" dirty="0" smtClean="0">
                <a:solidFill>
                  <a:schemeClr val="tx1"/>
                </a:solidFill>
              </a:rPr>
              <a:t>siemens.com/answers</a:t>
            </a:r>
            <a:endParaRPr lang="en-US" sz="1000" b="1" noProof="0" dirty="0">
              <a:solidFill>
                <a:schemeClr val="tx1"/>
              </a:solidFill>
            </a:endParaRPr>
          </a:p>
        </p:txBody>
      </p:sp>
      <p:pic>
        <p:nvPicPr>
          <p:cNvPr id="11" name="Grafik 10" descr="SIE_Logo_Layer_Petrol_RGB_A3_76mm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7063" y="0"/>
            <a:ext cx="1728000" cy="967835"/>
          </a:xfrm>
          <a:prstGeom prst="rect">
            <a:avLst/>
          </a:prstGeom>
        </p:spPr>
      </p:pic>
      <p:sp>
        <p:nvSpPr>
          <p:cNvPr id="10" name="Text Box 133"/>
          <p:cNvSpPr txBox="1">
            <a:spLocks noChangeArrowheads="1"/>
          </p:cNvSpPr>
          <p:nvPr userDrawn="1"/>
        </p:nvSpPr>
        <p:spPr bwMode="auto">
          <a:xfrm>
            <a:off x="0" y="6165850"/>
            <a:ext cx="12198350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en-US" sz="1000" b="1" noProof="0" dirty="0" smtClean="0">
                <a:solidFill>
                  <a:schemeClr val="accent1"/>
                </a:solidFill>
              </a:rPr>
              <a:t>Restricted © Siemens AG 20XX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the style sheet to edit the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7063" y="1412874"/>
            <a:ext cx="5472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 hasCustomPrompt="1"/>
          </p:nvPr>
        </p:nvSpPr>
        <p:spPr>
          <a:xfrm>
            <a:off x="6243638" y="1412875"/>
            <a:ext cx="5472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the style sheet to edit the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7063" y="1412875"/>
            <a:ext cx="8208000" cy="2303464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 hasCustomPrompt="1"/>
          </p:nvPr>
        </p:nvSpPr>
        <p:spPr>
          <a:xfrm>
            <a:off x="627065" y="3860800"/>
            <a:ext cx="8208000" cy="2305050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the style sheet to edit the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3083" y="1412874"/>
            <a:ext cx="3600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 hasCustomPrompt="1"/>
          </p:nvPr>
        </p:nvSpPr>
        <p:spPr>
          <a:xfrm>
            <a:off x="4369417" y="1412875"/>
            <a:ext cx="3600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8115750" y="1412875"/>
            <a:ext cx="3600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the style sheet to edit the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7060" y="1412875"/>
            <a:ext cx="5472000" cy="2303464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 hasCustomPrompt="1"/>
          </p:nvPr>
        </p:nvSpPr>
        <p:spPr>
          <a:xfrm>
            <a:off x="627063" y="3860800"/>
            <a:ext cx="5472000" cy="2305050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6243638" y="1412876"/>
            <a:ext cx="5472000" cy="2303463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5" hasCustomPrompt="1"/>
          </p:nvPr>
        </p:nvSpPr>
        <p:spPr>
          <a:xfrm>
            <a:off x="6243638" y="3860800"/>
            <a:ext cx="5472000" cy="2305050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the style sheet to edit the title</a:t>
            </a:r>
            <a:endParaRPr lang="en-US" noProof="0" dirty="0"/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433064" y="1412875"/>
            <a:ext cx="1282686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chemeClr val="accent1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chemeClr val="accent4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the style sheet to edit the navigation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the style sheet to edit the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7063" y="1412874"/>
            <a:ext cx="6768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433064" y="1412875"/>
            <a:ext cx="1282686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chemeClr val="accent1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chemeClr val="accent4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the style sheet to edit the navigation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the style sheet to edit the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7063" y="1412874"/>
            <a:ext cx="8208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433064" y="1412875"/>
            <a:ext cx="1282686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chemeClr val="accent1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chemeClr val="accent4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the style sheet to edit the navigation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the style sheet to edit the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7062" y="1412874"/>
            <a:ext cx="4032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 hasCustomPrompt="1"/>
          </p:nvPr>
        </p:nvSpPr>
        <p:spPr>
          <a:xfrm>
            <a:off x="4804025" y="1412875"/>
            <a:ext cx="4032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433064" y="1412875"/>
            <a:ext cx="1282686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chemeClr val="accent1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chemeClr val="accent4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the style sheet to edit the navigation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the style sheet to edit the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3083" y="1412874"/>
            <a:ext cx="3024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 hasCustomPrompt="1"/>
          </p:nvPr>
        </p:nvSpPr>
        <p:spPr>
          <a:xfrm>
            <a:off x="3787767" y="1412875"/>
            <a:ext cx="3024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6965953" y="1412875"/>
            <a:ext cx="3024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0433064" y="1412875"/>
            <a:ext cx="1282686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chemeClr val="accent1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chemeClr val="accent4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the style sheet to edit the navigation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the style sheet to edit the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7063" y="1412875"/>
            <a:ext cx="8208000" cy="2303464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 hasCustomPrompt="1"/>
          </p:nvPr>
        </p:nvSpPr>
        <p:spPr>
          <a:xfrm>
            <a:off x="627065" y="3860800"/>
            <a:ext cx="8208000" cy="2305050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433064" y="1412875"/>
            <a:ext cx="1282686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chemeClr val="accent1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chemeClr val="accent4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the style sheet to edit the navigation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up)" type="title" preserve="1">
  <p:cSld name="Title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0"/>
            <a:ext cx="12198350" cy="5162556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noProof="0"/>
          </a:p>
        </p:txBody>
      </p:sp>
      <p:pic>
        <p:nvPicPr>
          <p:cNvPr id="10" name="Grafik 9" descr="Image_Titel.jpg"/>
          <p:cNvPicPr>
            <a:picLocks noChangeAspect="1"/>
          </p:cNvPicPr>
          <p:nvPr userDrawn="1"/>
        </p:nvPicPr>
        <p:blipFill>
          <a:blip r:embed="rId2"/>
          <a:srcRect b="24722"/>
          <a:stretch>
            <a:fillRect/>
          </a:stretch>
        </p:blipFill>
        <p:spPr bwMode="ltGray">
          <a:xfrm>
            <a:off x="0" y="25"/>
            <a:ext cx="12198350" cy="5162531"/>
          </a:xfrm>
          <a:prstGeom prst="rect">
            <a:avLst/>
          </a:prstGeom>
        </p:spPr>
      </p:pic>
      <p:sp>
        <p:nvSpPr>
          <p:cNvPr id="57350" name="Rectangle 115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34608" y="3676990"/>
            <a:ext cx="11863742" cy="1485567"/>
          </a:xfrm>
          <a:solidFill>
            <a:srgbClr val="233746">
              <a:alpha val="65000"/>
            </a:srgbClr>
          </a:solidFill>
        </p:spPr>
        <p:txBody>
          <a:bodyPr wrap="square" lIns="270000" tIns="144000" rIns="482400" bIns="108000" anchor="b" anchorCtr="0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 smtClean="0"/>
              <a:t>Click the style sheet to edit</a:t>
            </a:r>
            <a:br>
              <a:rPr lang="en-US" noProof="0" dirty="0" smtClean="0"/>
            </a:br>
            <a:r>
              <a:rPr lang="en-US" noProof="0" dirty="0" smtClean="0"/>
              <a:t>the title</a:t>
            </a:r>
          </a:p>
        </p:txBody>
      </p:sp>
      <p:sp>
        <p:nvSpPr>
          <p:cNvPr id="57351" name="Rectangle 116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334608" y="5162557"/>
            <a:ext cx="11863742" cy="393082"/>
          </a:xfrm>
          <a:solidFill>
            <a:srgbClr val="879BAA"/>
          </a:solidFill>
        </p:spPr>
        <p:txBody>
          <a:bodyPr wrap="square" lIns="270000" tIns="18000" rIns="482400" bIns="36000" anchor="t" anchorCtr="0">
            <a:noAutofit/>
          </a:bodyPr>
          <a:lstStyle>
            <a:lvl1pPr>
              <a:defRPr sz="2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 smtClean="0"/>
              <a:t>Click the style sheet to edit the subhead</a:t>
            </a:r>
          </a:p>
        </p:txBody>
      </p:sp>
      <p:sp>
        <p:nvSpPr>
          <p:cNvPr id="2" name="Text Box 133"/>
          <p:cNvSpPr txBox="1">
            <a:spLocks noChangeArrowheads="1"/>
          </p:cNvSpPr>
          <p:nvPr userDrawn="1"/>
        </p:nvSpPr>
        <p:spPr bwMode="auto">
          <a:xfrm>
            <a:off x="8836025" y="6165850"/>
            <a:ext cx="3362325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44000" rIns="482400" bIns="0" anchor="ctr"/>
          <a:lstStyle/>
          <a:p>
            <a:pPr algn="r"/>
            <a:r>
              <a:rPr lang="en-US" sz="1000" b="1" noProof="0" dirty="0" smtClean="0">
                <a:solidFill>
                  <a:schemeClr val="tx1"/>
                </a:solidFill>
              </a:rPr>
              <a:t>siemens.com/answers</a:t>
            </a:r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 userDrawn="1"/>
        </p:nvSpPr>
        <p:spPr bwMode="auto">
          <a:xfrm>
            <a:off x="0" y="6165850"/>
            <a:ext cx="12198350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en-US" sz="1000" b="1" noProof="0" dirty="0" smtClean="0">
                <a:solidFill>
                  <a:schemeClr val="accent1"/>
                </a:solidFill>
              </a:rPr>
              <a:t>Restricted © Siemens AG 20XX All rights reserved.</a:t>
            </a:r>
          </a:p>
        </p:txBody>
      </p:sp>
      <p:pic>
        <p:nvPicPr>
          <p:cNvPr id="13" name="Grafik 12" descr="SIE_Logo_Layer_Petrol_RGB_A3_76mm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7063" y="0"/>
            <a:ext cx="1728000" cy="9678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the style sheet to edit the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7063" y="1412875"/>
            <a:ext cx="4032000" cy="2303464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 hasCustomPrompt="1"/>
          </p:nvPr>
        </p:nvSpPr>
        <p:spPr>
          <a:xfrm>
            <a:off x="627065" y="3860800"/>
            <a:ext cx="4032000" cy="2305050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4804025" y="1412876"/>
            <a:ext cx="4032000" cy="2303463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5" hasCustomPrompt="1"/>
          </p:nvPr>
        </p:nvSpPr>
        <p:spPr>
          <a:xfrm>
            <a:off x="4804025" y="3860800"/>
            <a:ext cx="4032000" cy="2305050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0433064" y="1412875"/>
            <a:ext cx="1282686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chemeClr val="accent1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chemeClr val="accent4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the style sheet to edit the navigation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fullscreen (big bar down)" type="title" preserve="1">
  <p:cSld name="Title fullscreen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noProof="0"/>
          </a:p>
        </p:txBody>
      </p:sp>
      <p:pic>
        <p:nvPicPr>
          <p:cNvPr id="10" name="Grafik 9" descr="Image_Tite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0" y="25"/>
            <a:ext cx="12198350" cy="6857999"/>
          </a:xfrm>
          <a:prstGeom prst="rect">
            <a:avLst/>
          </a:prstGeom>
        </p:spPr>
      </p:pic>
      <p:sp>
        <p:nvSpPr>
          <p:cNvPr id="14" name="Text Box 133"/>
          <p:cNvSpPr txBox="1">
            <a:spLocks noChangeArrowheads="1"/>
          </p:cNvSpPr>
          <p:nvPr userDrawn="1"/>
        </p:nvSpPr>
        <p:spPr bwMode="auto">
          <a:xfrm>
            <a:off x="0" y="6165850"/>
            <a:ext cx="12198350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en-US" sz="1000" b="1" noProof="0" dirty="0" smtClean="0">
                <a:solidFill>
                  <a:schemeClr val="tx1"/>
                </a:solidFill>
              </a:rPr>
              <a:t>Restricted © Siemens AG 20XX All rights reserved.</a:t>
            </a:r>
          </a:p>
        </p:txBody>
      </p:sp>
      <p:sp>
        <p:nvSpPr>
          <p:cNvPr id="57350" name="Rectangle 115"/>
          <p:cNvSpPr>
            <a:spLocks noGrp="1" noChangeArrowheads="1"/>
          </p:cNvSpPr>
          <p:nvPr>
            <p:ph type="ctrTitle" hasCustomPrompt="1"/>
          </p:nvPr>
        </p:nvSpPr>
        <p:spPr bwMode="ltGray">
          <a:xfrm>
            <a:off x="334608" y="2851201"/>
            <a:ext cx="11863742" cy="1485567"/>
          </a:xfrm>
          <a:solidFill>
            <a:srgbClr val="233746">
              <a:alpha val="65000"/>
            </a:srgbClr>
          </a:solidFill>
        </p:spPr>
        <p:txBody>
          <a:bodyPr wrap="square" lIns="270000" tIns="144000" rIns="482400" bIns="108000" anchor="t" anchorCtr="0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 smtClean="0"/>
              <a:t>Click the style sheet to edit</a:t>
            </a:r>
            <a:br>
              <a:rPr lang="en-US" noProof="0" dirty="0" smtClean="0"/>
            </a:br>
            <a:r>
              <a:rPr lang="en-US" noProof="0" dirty="0" smtClean="0"/>
              <a:t>the title</a:t>
            </a:r>
          </a:p>
        </p:txBody>
      </p:sp>
      <p:sp>
        <p:nvSpPr>
          <p:cNvPr id="57351" name="Rectangle 116"/>
          <p:cNvSpPr>
            <a:spLocks noGrp="1" noChangeArrowheads="1"/>
          </p:cNvSpPr>
          <p:nvPr>
            <p:ph type="subTitle" idx="1" hasCustomPrompt="1"/>
          </p:nvPr>
        </p:nvSpPr>
        <p:spPr bwMode="ltGray">
          <a:xfrm>
            <a:off x="334608" y="2462400"/>
            <a:ext cx="11863742" cy="392400"/>
          </a:xfrm>
          <a:solidFill>
            <a:srgbClr val="233746">
              <a:alpha val="65000"/>
            </a:srgbClr>
          </a:solidFill>
        </p:spPr>
        <p:txBody>
          <a:bodyPr wrap="square" lIns="270000" tIns="18000" rIns="482400" bIns="36000" anchor="b" anchorCtr="0">
            <a:noAutofit/>
          </a:bodyPr>
          <a:lstStyle>
            <a:lvl1pPr>
              <a:defRPr sz="2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 smtClean="0"/>
              <a:t>Click the style sheet to edit the subhead</a:t>
            </a:r>
          </a:p>
        </p:txBody>
      </p:sp>
      <p:sp>
        <p:nvSpPr>
          <p:cNvPr id="2" name="Text Box 133"/>
          <p:cNvSpPr txBox="1">
            <a:spLocks noChangeArrowheads="1"/>
          </p:cNvSpPr>
          <p:nvPr userDrawn="1"/>
        </p:nvSpPr>
        <p:spPr bwMode="auto">
          <a:xfrm>
            <a:off x="8836025" y="6165850"/>
            <a:ext cx="3362325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44000" rIns="482400" bIns="0" anchor="ctr"/>
          <a:lstStyle/>
          <a:p>
            <a:pPr algn="r"/>
            <a:r>
              <a:rPr lang="en-US" sz="1000" b="1" noProof="0" dirty="0" smtClean="0">
                <a:solidFill>
                  <a:schemeClr val="tx1"/>
                </a:solidFill>
              </a:rPr>
              <a:t>siemens.com/answers</a:t>
            </a:r>
            <a:endParaRPr lang="en-US" sz="1000" b="1" noProof="0" dirty="0">
              <a:solidFill>
                <a:schemeClr val="tx1"/>
              </a:solidFill>
            </a:endParaRPr>
          </a:p>
        </p:txBody>
      </p:sp>
      <p:pic>
        <p:nvPicPr>
          <p:cNvPr id="13" name="Grafik 12" descr="SIE_Logo_Layer_Petrol_RGB_A3_76mm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7063" y="0"/>
            <a:ext cx="1728000" cy="9678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fullscreen (big bar up)" type="title" preserve="1">
  <p:cSld name="Title fullscreen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noProof="0"/>
          </a:p>
        </p:txBody>
      </p:sp>
      <p:pic>
        <p:nvPicPr>
          <p:cNvPr id="10" name="Grafik 9" descr="Image_Tite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0" y="25"/>
            <a:ext cx="12198350" cy="6857999"/>
          </a:xfrm>
          <a:prstGeom prst="rect">
            <a:avLst/>
          </a:prstGeom>
        </p:spPr>
      </p:pic>
      <p:sp>
        <p:nvSpPr>
          <p:cNvPr id="14" name="Text Box 133"/>
          <p:cNvSpPr txBox="1">
            <a:spLocks noChangeArrowheads="1"/>
          </p:cNvSpPr>
          <p:nvPr userDrawn="1"/>
        </p:nvSpPr>
        <p:spPr bwMode="auto">
          <a:xfrm>
            <a:off x="0" y="6165850"/>
            <a:ext cx="12198350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en-US" sz="1000" b="1" noProof="0" dirty="0" smtClean="0">
                <a:solidFill>
                  <a:schemeClr val="tx1"/>
                </a:solidFill>
              </a:rPr>
              <a:t>Restricted © Siemens AG 20XX All rights reserved.</a:t>
            </a:r>
          </a:p>
        </p:txBody>
      </p:sp>
      <p:sp>
        <p:nvSpPr>
          <p:cNvPr id="57350" name="Rectangle 115"/>
          <p:cNvSpPr>
            <a:spLocks noGrp="1" noChangeArrowheads="1"/>
          </p:cNvSpPr>
          <p:nvPr>
            <p:ph type="ctrTitle" hasCustomPrompt="1"/>
          </p:nvPr>
        </p:nvSpPr>
        <p:spPr bwMode="ltGray">
          <a:xfrm>
            <a:off x="334608" y="2376001"/>
            <a:ext cx="11863742" cy="1485567"/>
          </a:xfrm>
          <a:solidFill>
            <a:srgbClr val="233746">
              <a:alpha val="65000"/>
            </a:srgbClr>
          </a:solidFill>
        </p:spPr>
        <p:txBody>
          <a:bodyPr wrap="square" lIns="270000" tIns="144000" rIns="482400" bIns="108000" anchor="b" anchorCtr="0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 smtClean="0"/>
              <a:t>Click the style sheet to edit</a:t>
            </a:r>
            <a:br>
              <a:rPr lang="en-US" noProof="0" dirty="0" smtClean="0"/>
            </a:br>
            <a:r>
              <a:rPr lang="en-US" noProof="0" dirty="0" smtClean="0"/>
              <a:t>the title</a:t>
            </a:r>
          </a:p>
        </p:txBody>
      </p:sp>
      <p:sp>
        <p:nvSpPr>
          <p:cNvPr id="57351" name="Rectangle 116"/>
          <p:cNvSpPr>
            <a:spLocks noGrp="1" noChangeArrowheads="1"/>
          </p:cNvSpPr>
          <p:nvPr>
            <p:ph type="subTitle" idx="1" hasCustomPrompt="1"/>
          </p:nvPr>
        </p:nvSpPr>
        <p:spPr bwMode="ltGray">
          <a:xfrm>
            <a:off x="334608" y="3859200"/>
            <a:ext cx="11863742" cy="399144"/>
          </a:xfrm>
          <a:solidFill>
            <a:srgbClr val="233746">
              <a:alpha val="65000"/>
            </a:srgbClr>
          </a:solidFill>
        </p:spPr>
        <p:txBody>
          <a:bodyPr wrap="square" lIns="270000" tIns="18000" rIns="482400" bIns="36000" anchor="t" anchorCtr="0">
            <a:noAutofit/>
          </a:bodyPr>
          <a:lstStyle>
            <a:lvl1pPr>
              <a:defRPr sz="2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 smtClean="0"/>
              <a:t>Click the style sheet to edit the subhead</a:t>
            </a:r>
          </a:p>
        </p:txBody>
      </p:sp>
      <p:sp>
        <p:nvSpPr>
          <p:cNvPr id="2" name="Text Box 133"/>
          <p:cNvSpPr txBox="1">
            <a:spLocks noChangeArrowheads="1"/>
          </p:cNvSpPr>
          <p:nvPr userDrawn="1"/>
        </p:nvSpPr>
        <p:spPr bwMode="auto">
          <a:xfrm>
            <a:off x="8836025" y="6165850"/>
            <a:ext cx="3362325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44000" rIns="482400" bIns="0" anchor="ctr"/>
          <a:lstStyle/>
          <a:p>
            <a:pPr algn="r"/>
            <a:r>
              <a:rPr lang="en-US" sz="1000" b="1" noProof="0" dirty="0" smtClean="0">
                <a:solidFill>
                  <a:schemeClr val="tx1"/>
                </a:solidFill>
              </a:rPr>
              <a:t>siemens.com/answers</a:t>
            </a:r>
            <a:endParaRPr lang="en-US" sz="1000" b="1" noProof="0" dirty="0">
              <a:solidFill>
                <a:schemeClr val="tx1"/>
              </a:solidFill>
            </a:endParaRPr>
          </a:p>
        </p:txBody>
      </p:sp>
      <p:pic>
        <p:nvPicPr>
          <p:cNvPr id="12" name="Grafik 11" descr="SIE_Logo_Layer_Petrol_RGB_A3_76mm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7063" y="0"/>
            <a:ext cx="1728000" cy="9678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title (big bar down)" type="title" preserve="1">
  <p:cSld name="Chapter title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9" name="Rectangle 15"/>
          <p:cNvSpPr>
            <a:spLocks noChangeArrowheads="1"/>
          </p:cNvSpPr>
          <p:nvPr userDrawn="1"/>
        </p:nvSpPr>
        <p:spPr bwMode="gray">
          <a:xfrm>
            <a:off x="0" y="1"/>
            <a:ext cx="12198350" cy="4149725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noProof="0"/>
          </a:p>
        </p:txBody>
      </p:sp>
      <p:sp>
        <p:nvSpPr>
          <p:cNvPr id="57350" name="Rectangle 115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34608" y="4149726"/>
            <a:ext cx="11863742" cy="1485567"/>
          </a:xfrm>
          <a:solidFill>
            <a:srgbClr val="879BAA"/>
          </a:solidFill>
        </p:spPr>
        <p:txBody>
          <a:bodyPr wrap="square" lIns="270000" tIns="144000" rIns="482400" bIns="108000" anchor="t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 smtClean="0"/>
              <a:t>Click the style sheet to edit the</a:t>
            </a:r>
            <a:br>
              <a:rPr lang="en-US" noProof="0" dirty="0" smtClean="0"/>
            </a:br>
            <a:r>
              <a:rPr lang="en-US" noProof="0" dirty="0" smtClean="0"/>
              <a:t>chapter title</a:t>
            </a:r>
          </a:p>
        </p:txBody>
      </p:sp>
      <p:sp>
        <p:nvSpPr>
          <p:cNvPr id="57351" name="Rectangle 116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334608" y="3756643"/>
            <a:ext cx="11863742" cy="393082"/>
          </a:xfrm>
          <a:solidFill>
            <a:srgbClr val="233746">
              <a:alpha val="65000"/>
            </a:srgbClr>
          </a:solidFill>
        </p:spPr>
        <p:txBody>
          <a:bodyPr wrap="square" lIns="270000" tIns="18000" rIns="482400" bIns="36000" anchor="b">
            <a:noAutofit/>
          </a:bodyPr>
          <a:lstStyle>
            <a:lvl1pPr>
              <a:defRPr sz="2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 smtClean="0"/>
              <a:t>Click the style sheet to edit the subhead</a:t>
            </a:r>
          </a:p>
        </p:txBody>
      </p:sp>
      <p:sp>
        <p:nvSpPr>
          <p:cNvPr id="10" name="Text Box 133"/>
          <p:cNvSpPr txBox="1">
            <a:spLocks noChangeArrowheads="1"/>
          </p:cNvSpPr>
          <p:nvPr userDrawn="1"/>
        </p:nvSpPr>
        <p:spPr bwMode="auto">
          <a:xfrm>
            <a:off x="0" y="6165850"/>
            <a:ext cx="12198350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en-US" sz="1000" b="1" noProof="0" dirty="0" smtClean="0">
                <a:solidFill>
                  <a:schemeClr val="accent1"/>
                </a:solidFill>
              </a:rPr>
              <a:t>Restricted © Siemens AG 2014</a:t>
            </a:r>
            <a:r>
              <a:rPr lang="en-US" sz="1000" b="1" baseline="0" noProof="0" dirty="0" smtClean="0">
                <a:solidFill>
                  <a:schemeClr val="accent1"/>
                </a:solidFill>
              </a:rPr>
              <a:t> </a:t>
            </a:r>
            <a:r>
              <a:rPr lang="en-US" sz="1000" b="1" noProof="0" dirty="0" smtClean="0">
                <a:solidFill>
                  <a:schemeClr val="accent1"/>
                </a:solidFill>
              </a:rPr>
              <a:t>All rights reserved.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" y="6598800"/>
            <a:ext cx="1765284" cy="25920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 smtClean="0">
                <a:solidFill>
                  <a:schemeClr val="tx1"/>
                </a:solidFill>
              </a:rPr>
              <a:t>Page </a:t>
            </a:r>
            <a:fld id="{91E7552C-A157-4A4F-8E99-698C0325FC94}" type="slidenum">
              <a:rPr lang="en-US" sz="1000" noProof="0" smtClean="0">
                <a:solidFill>
                  <a:schemeClr val="tx1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en-US" sz="1000" noProof="0" dirty="0" smtClean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3932230" y="6598800"/>
            <a:ext cx="8266120" cy="25920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 smtClean="0">
                <a:solidFill>
                  <a:schemeClr val="tx1"/>
                </a:solidFill>
              </a:rPr>
              <a:t>David</a:t>
            </a:r>
            <a:r>
              <a:rPr lang="en-US" sz="1000" baseline="0" noProof="0" dirty="0" smtClean="0">
                <a:solidFill>
                  <a:schemeClr val="tx1"/>
                </a:solidFill>
              </a:rPr>
              <a:t> Molenaar</a:t>
            </a:r>
            <a:endParaRPr lang="en-US" sz="1000" noProof="0" dirty="0" smtClean="0">
              <a:solidFill>
                <a:schemeClr val="tx1"/>
              </a:solidFill>
            </a:endParaRPr>
          </a:p>
        </p:txBody>
      </p:sp>
      <p:pic>
        <p:nvPicPr>
          <p:cNvPr id="12" name="Picture 4" descr="https://siemens-mdb.nureg.de/client/servlet/preview;jsessionid=90E0C78BB3A4EA837478593D33183172?previewID=910A7327-26AA-52F9-6DBD-31D1C1CF20D5:0:ORIGINAL:JPEG:4a2716cf16c2b372867bf113fa8d5536&amp;noPreviewImage=../assets/file_err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1" t="20517" r="107" b="36074"/>
          <a:stretch/>
        </p:blipFill>
        <p:spPr bwMode="auto">
          <a:xfrm>
            <a:off x="342196" y="0"/>
            <a:ext cx="11907670" cy="3683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 descr="SIE_Logo_Layer_Petrol_RGB_A3_76mm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5750" y="4"/>
            <a:ext cx="1440000" cy="8065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title (big bar up)" type="title" preserve="1">
  <p:cSld name="Chapter title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gray">
          <a:xfrm>
            <a:off x="0" y="0"/>
            <a:ext cx="12198350" cy="5162556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noProof="0"/>
          </a:p>
        </p:txBody>
      </p:sp>
      <p:sp>
        <p:nvSpPr>
          <p:cNvPr id="57350" name="Rectangle 115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334608" y="3676990"/>
            <a:ext cx="11863742" cy="1485567"/>
          </a:xfrm>
          <a:solidFill>
            <a:srgbClr val="233746">
              <a:alpha val="65000"/>
            </a:srgbClr>
          </a:solidFill>
        </p:spPr>
        <p:txBody>
          <a:bodyPr wrap="square" lIns="270000" tIns="144000" rIns="482400" bIns="108000" anchor="b" anchorCtr="0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 smtClean="0"/>
              <a:t>Click the style sheet to edit the</a:t>
            </a:r>
            <a:br>
              <a:rPr lang="en-US" noProof="0" dirty="0" smtClean="0"/>
            </a:br>
            <a:r>
              <a:rPr lang="en-US" noProof="0" dirty="0" smtClean="0"/>
              <a:t>chapter title</a:t>
            </a:r>
          </a:p>
        </p:txBody>
      </p:sp>
      <p:sp>
        <p:nvSpPr>
          <p:cNvPr id="57351" name="Rectangle 116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334608" y="5162557"/>
            <a:ext cx="11863742" cy="393082"/>
          </a:xfrm>
          <a:solidFill>
            <a:srgbClr val="879BAA"/>
          </a:solidFill>
        </p:spPr>
        <p:txBody>
          <a:bodyPr wrap="square" lIns="270000" tIns="18000" rIns="482400" bIns="36000" anchor="t" anchorCtr="0">
            <a:noAutofit/>
          </a:bodyPr>
          <a:lstStyle>
            <a:lvl1pPr>
              <a:defRPr sz="2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 smtClean="0"/>
              <a:t>Click the style sheet to edit the subhead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1" y="6598800"/>
            <a:ext cx="1765284" cy="25920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 smtClean="0">
                <a:solidFill>
                  <a:schemeClr val="tx1"/>
                </a:solidFill>
              </a:rPr>
              <a:t>Page </a:t>
            </a:r>
            <a:fld id="{91E7552C-A157-4A4F-8E99-698C0325FC94}" type="slidenum">
              <a:rPr lang="en-US" sz="1000" noProof="0" smtClean="0">
                <a:solidFill>
                  <a:schemeClr val="tx1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en-US" sz="1000" noProof="0" dirty="0" smtClean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3932230" y="6598800"/>
            <a:ext cx="8266120" cy="25920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 smtClean="0">
                <a:solidFill>
                  <a:schemeClr val="tx1"/>
                </a:solidFill>
              </a:rPr>
              <a:t>Author / Department</a:t>
            </a:r>
          </a:p>
        </p:txBody>
      </p:sp>
      <p:pic>
        <p:nvPicPr>
          <p:cNvPr id="18" name="Grafik 17" descr="SIE_Logo_Layer_Petrol_RGB_A3_76m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5750" y="4"/>
            <a:ext cx="1440000" cy="806531"/>
          </a:xfrm>
          <a:prstGeom prst="rect">
            <a:avLst/>
          </a:prstGeom>
        </p:spPr>
      </p:pic>
      <p:sp>
        <p:nvSpPr>
          <p:cNvPr id="19" name="Text Box 133"/>
          <p:cNvSpPr txBox="1">
            <a:spLocks noChangeArrowheads="1"/>
          </p:cNvSpPr>
          <p:nvPr userDrawn="1"/>
        </p:nvSpPr>
        <p:spPr bwMode="auto">
          <a:xfrm>
            <a:off x="0" y="6165850"/>
            <a:ext cx="12198350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en-US" sz="1000" b="1" noProof="0" dirty="0" smtClean="0">
                <a:solidFill>
                  <a:schemeClr val="accent1"/>
                </a:solidFill>
              </a:rPr>
              <a:t>Restricted © Siemens AG 2014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Index/Contact" preserve="1" userDrawn="1">
  <p:cSld name="Image + Index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the style sheet to edit the title</a:t>
            </a:r>
            <a:endParaRPr lang="en-US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0" y="1412875"/>
            <a:ext cx="4510082" cy="475297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54545" y="1412875"/>
            <a:ext cx="7543805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/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/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5359400" algn="r"/>
              </a:tabLst>
              <a:defRPr b="1"/>
            </a:lvl3pPr>
            <a:lvl4pPr marL="357188" indent="-17938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5359400" algn="r"/>
              </a:tabLst>
              <a:defRPr b="0"/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>
                <a:tab pos="5359400" algn="r"/>
              </a:tabLst>
              <a:defRPr b="1" baseline="0"/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/>
            </a:lvl6pPr>
          </a:lstStyle>
          <a:p>
            <a:pPr lvl="0"/>
            <a:r>
              <a:rPr lang="en-US" noProof="0" dirty="0" smtClean="0"/>
              <a:t>Click the style sheet to edit the </a:t>
            </a:r>
            <a:r>
              <a:rPr lang="en-US" noProof="0" dirty="0" err="1" smtClean="0"/>
              <a:t>toc</a:t>
            </a:r>
            <a:r>
              <a:rPr lang="en-US" noProof="0" dirty="0" smtClean="0"/>
              <a:t>/contact</a:t>
            </a:r>
          </a:p>
          <a:p>
            <a:pPr lvl="1"/>
            <a:r>
              <a:rPr lang="en-US" noProof="0" dirty="0" smtClean="0"/>
              <a:t>chapter</a:t>
            </a:r>
          </a:p>
          <a:p>
            <a:pPr lvl="2"/>
            <a:r>
              <a:rPr lang="en-US" noProof="0" dirty="0" smtClean="0"/>
              <a:t>active chapter</a:t>
            </a:r>
          </a:p>
          <a:p>
            <a:pPr lvl="3"/>
            <a:r>
              <a:rPr lang="en-US" noProof="0" dirty="0" smtClean="0"/>
              <a:t>subchapter</a:t>
            </a:r>
          </a:p>
          <a:p>
            <a:pPr lvl="4"/>
            <a:r>
              <a:rPr lang="en-US" noProof="0" dirty="0" smtClean="0"/>
              <a:t>active subchapter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the style sheet to edit the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7063" y="1412874"/>
            <a:ext cx="6768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the style sheet to edit the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7063" y="1412874"/>
            <a:ext cx="8208000" cy="4752975"/>
          </a:xfrm>
        </p:spPr>
        <p:txBody>
          <a:bodyPr/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0" y="6165850"/>
            <a:ext cx="12198350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en-US" sz="1000" b="1" noProof="0" dirty="0" smtClean="0">
                <a:solidFill>
                  <a:schemeClr val="accent1"/>
                </a:solidFill>
              </a:rPr>
              <a:t>Restricted © Siemens AG 2014</a:t>
            </a:r>
            <a:r>
              <a:rPr lang="en-US" sz="1000" b="1" baseline="0" noProof="0" dirty="0" smtClean="0">
                <a:solidFill>
                  <a:schemeClr val="accent1"/>
                </a:solidFill>
              </a:rPr>
              <a:t> </a:t>
            </a:r>
            <a:r>
              <a:rPr lang="en-US" sz="1000" b="1" noProof="0" dirty="0" smtClean="0">
                <a:solidFill>
                  <a:schemeClr val="accent1"/>
                </a:solidFill>
              </a:rPr>
              <a:t>All rights reserved.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gray">
          <a:xfrm>
            <a:off x="0" y="1"/>
            <a:ext cx="12198350" cy="12684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396000" rIns="2214000" anchor="ctr"/>
          <a:lstStyle/>
          <a:p>
            <a:endParaRPr lang="en-US" noProof="0"/>
          </a:p>
        </p:txBody>
      </p:sp>
      <p:sp>
        <p:nvSpPr>
          <p:cNvPr id="3078" name="Rectangle 115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8350" cy="126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the style sheet to edit the title</a:t>
            </a:r>
          </a:p>
        </p:txBody>
      </p:sp>
      <p:sp>
        <p:nvSpPr>
          <p:cNvPr id="3079" name="Rectangle 1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4" y="1412874"/>
            <a:ext cx="82089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the style sheet to edit the copy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" y="6598800"/>
            <a:ext cx="1765284" cy="25920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 smtClean="0">
                <a:solidFill>
                  <a:schemeClr val="tx1"/>
                </a:solidFill>
              </a:rPr>
              <a:t>Page </a:t>
            </a:r>
            <a:fld id="{91E7552C-A157-4A4F-8E99-698C0325FC94}" type="slidenum">
              <a:rPr lang="en-US" sz="1000" noProof="0" smtClean="0">
                <a:solidFill>
                  <a:schemeClr val="tx1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en-US" sz="1000" noProof="0" dirty="0" smtClean="0">
              <a:solidFill>
                <a:schemeClr val="tx1"/>
              </a:solidFill>
            </a:endParaRPr>
          </a:p>
        </p:txBody>
      </p:sp>
      <p:pic>
        <p:nvPicPr>
          <p:cNvPr id="11" name="Grafik 10" descr="SIE_Logo_Layer_Petrol_RGB_A3_76mm.wmf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75750" y="0"/>
            <a:ext cx="1440000" cy="8065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90" r:id="rId3"/>
    <p:sldLayoutId id="2147483674" r:id="rId4"/>
    <p:sldLayoutId id="2147483676" r:id="rId5"/>
    <p:sldLayoutId id="2147483677" r:id="rId6"/>
    <p:sldLayoutId id="2147483678" r:id="rId7"/>
    <p:sldLayoutId id="2147483692" r:id="rId8"/>
    <p:sldLayoutId id="2147483670" r:id="rId9"/>
    <p:sldLayoutId id="2147483680" r:id="rId10"/>
    <p:sldLayoutId id="2147483683" r:id="rId11"/>
    <p:sldLayoutId id="2147483681" r:id="rId12"/>
    <p:sldLayoutId id="2147483682" r:id="rId13"/>
    <p:sldLayoutId id="2147483691" r:id="rId14"/>
    <p:sldLayoutId id="2147483684" r:id="rId15"/>
    <p:sldLayoutId id="2147483693" r:id="rId16"/>
    <p:sldLayoutId id="2147483685" r:id="rId17"/>
    <p:sldLayoutId id="2147483694" r:id="rId18"/>
    <p:sldLayoutId id="2147483686" r:id="rId19"/>
    <p:sldLayoutId id="2147483688" r:id="rId2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5.xml"/><Relationship Id="rId18" Type="http://schemas.openxmlformats.org/officeDocument/2006/relationships/image" Target="../media/image1.w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9.xml"/><Relationship Id="rId17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8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608" y="4149726"/>
            <a:ext cx="11863742" cy="1239346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One sector, one target, one message</a:t>
            </a:r>
            <a:br>
              <a:rPr lang="en-US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The pathway towards 100 EUR / </a:t>
            </a:r>
            <a:r>
              <a:rPr lang="en-US" sz="2400" dirty="0" err="1" smtClean="0">
                <a:latin typeface="Calibri" pitchFamily="34" charset="0"/>
              </a:rPr>
              <a:t>MWh</a:t>
            </a:r>
            <a:r>
              <a:rPr lang="en-US" sz="2400" dirty="0" smtClean="0">
                <a:latin typeface="Calibri" pitchFamily="34" charset="0"/>
              </a:rPr>
              <a:t> in 2023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2, </a:t>
            </a:r>
            <a:r>
              <a:rPr lang="en-US" dirty="0" smtClean="0"/>
              <a:t>2014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nl117717\Desktop\Overzicht-Windenergiegebieden-en-Windparken-91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5551" y="1410788"/>
            <a:ext cx="3928479" cy="51994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000308" cy="1262055"/>
          </a:xfrm>
        </p:spPr>
        <p:txBody>
          <a:bodyPr/>
          <a:lstStyle/>
          <a:p>
            <a:r>
              <a:rPr lang="en-US" dirty="0" smtClean="0"/>
              <a:t>Focus is key to construct and operate the 3.45 GW in the most cost-efficient way</a:t>
            </a:r>
          </a:p>
        </p:txBody>
      </p:sp>
      <p:sp>
        <p:nvSpPr>
          <p:cNvPr id="112" name="Content Placeholder 2"/>
          <p:cNvSpPr>
            <a:spLocks noGrp="1"/>
          </p:cNvSpPr>
          <p:nvPr>
            <p:ph idx="1"/>
          </p:nvPr>
        </p:nvSpPr>
        <p:spPr>
          <a:xfrm>
            <a:off x="627064" y="1412874"/>
            <a:ext cx="5878240" cy="47529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Change mindset: from project-2-project</a:t>
            </a:r>
          </a:p>
          <a:p>
            <a:pPr lvl="1">
              <a:buNone/>
            </a:pPr>
            <a:r>
              <a:rPr lang="en-GB" sz="2400" dirty="0" smtClean="0"/>
              <a:t> 	to portfolio thinking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 Start with the desired end situation in 	</a:t>
            </a:r>
          </a:p>
          <a:p>
            <a:r>
              <a:rPr lang="en-GB" sz="2400" dirty="0" smtClean="0">
                <a:latin typeface="+mn-lt"/>
              </a:rPr>
              <a:t>  2023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Assign </a:t>
            </a:r>
            <a:r>
              <a:rPr lang="en-GB" sz="2400" dirty="0" err="1" smtClean="0"/>
              <a:t>TenneT</a:t>
            </a:r>
            <a:r>
              <a:rPr lang="en-GB" sz="2400" dirty="0" smtClean="0"/>
              <a:t> as grid developer and owner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Use round 2 permits as a steppingstone towards a centralized far shore roll-out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Select “</a:t>
            </a:r>
            <a:r>
              <a:rPr lang="en-US" sz="2400" dirty="0" err="1" smtClean="0"/>
              <a:t>IJmuiden</a:t>
            </a:r>
            <a:r>
              <a:rPr lang="en-US" sz="2400" dirty="0" smtClean="0"/>
              <a:t> </a:t>
            </a:r>
            <a:r>
              <a:rPr lang="en-US" sz="2400" dirty="0" err="1" smtClean="0"/>
              <a:t>ver</a:t>
            </a:r>
            <a:r>
              <a:rPr lang="en-US" sz="2400" dirty="0" smtClean="0"/>
              <a:t>” area as the main focus area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err="1" smtClean="0"/>
              <a:t>Nearshore</a:t>
            </a:r>
            <a:r>
              <a:rPr lang="en-GB" sz="2400" dirty="0" smtClean="0"/>
              <a:t> area is a nice-2-have for future</a:t>
            </a:r>
          </a:p>
          <a:p>
            <a:pPr lvl="2">
              <a:buNone/>
            </a:pPr>
            <a:r>
              <a:rPr lang="en-GB" sz="2400" dirty="0" smtClean="0"/>
              <a:t>projects</a:t>
            </a:r>
          </a:p>
          <a:p>
            <a:pPr lvl="1">
              <a:buFont typeface="Arial" pitchFamily="34" charset="0"/>
              <a:buChar char="•"/>
            </a:pPr>
            <a:endParaRPr lang="en-GB" sz="2400" dirty="0" smtClean="0"/>
          </a:p>
          <a:p>
            <a:pPr lvl="1">
              <a:buFont typeface="Arial" pitchFamily="34" charset="0"/>
              <a:buChar char="•"/>
            </a:pPr>
            <a:endParaRPr lang="en-GB" sz="2400" dirty="0" smtClean="0"/>
          </a:p>
          <a:p>
            <a:pPr lvl="1">
              <a:buFont typeface="Arial" pitchFamily="34" charset="0"/>
              <a:buChar char="•"/>
            </a:pPr>
            <a:endParaRPr lang="en-GB" sz="2400" dirty="0"/>
          </a:p>
        </p:txBody>
      </p:sp>
      <p:grpSp>
        <p:nvGrpSpPr>
          <p:cNvPr id="3" name="Group 117"/>
          <p:cNvGrpSpPr/>
          <p:nvPr/>
        </p:nvGrpSpPr>
        <p:grpSpPr>
          <a:xfrm>
            <a:off x="6975567" y="5499576"/>
            <a:ext cx="2965269" cy="398210"/>
            <a:chOff x="5943600" y="5682456"/>
            <a:chExt cx="2965269" cy="398210"/>
          </a:xfrm>
        </p:grpSpPr>
        <p:sp>
          <p:nvSpPr>
            <p:cNvPr id="117" name="Rectangle 116"/>
            <p:cNvSpPr/>
            <p:nvPr/>
          </p:nvSpPr>
          <p:spPr bwMode="auto">
            <a:xfrm>
              <a:off x="5943600" y="5690509"/>
              <a:ext cx="2880000" cy="39015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smtClean="0">
                <a:solidFill>
                  <a:schemeClr val="tx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008913" y="5682456"/>
              <a:ext cx="2899956" cy="3905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b="1" dirty="0" smtClean="0">
                  <a:solidFill>
                    <a:schemeClr val="tx1"/>
                  </a:solidFill>
                </a:rPr>
                <a:t>Max 1-1,5 GW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b="1" dirty="0" smtClean="0">
                  <a:solidFill>
                    <a:schemeClr val="tx1"/>
                  </a:solidFill>
                </a:rPr>
                <a:t>Located North East of Belgian projects</a:t>
              </a:r>
            </a:p>
          </p:txBody>
        </p:sp>
      </p:grpSp>
      <p:grpSp>
        <p:nvGrpSpPr>
          <p:cNvPr id="4" name="Group 118"/>
          <p:cNvGrpSpPr/>
          <p:nvPr/>
        </p:nvGrpSpPr>
        <p:grpSpPr>
          <a:xfrm>
            <a:off x="9901647" y="1703391"/>
            <a:ext cx="1776548" cy="390157"/>
            <a:chOff x="5943600" y="5519030"/>
            <a:chExt cx="2965269" cy="733118"/>
          </a:xfrm>
        </p:grpSpPr>
        <p:sp>
          <p:nvSpPr>
            <p:cNvPr id="120" name="Rectangle 119"/>
            <p:cNvSpPr/>
            <p:nvPr/>
          </p:nvSpPr>
          <p:spPr bwMode="auto">
            <a:xfrm>
              <a:off x="5943600" y="5519030"/>
              <a:ext cx="2880000" cy="73311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smtClean="0">
                <a:solidFill>
                  <a:schemeClr val="tx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008913" y="5682455"/>
              <a:ext cx="2899956" cy="352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b="1" smtClean="0">
                  <a:solidFill>
                    <a:schemeClr val="tx1"/>
                  </a:solidFill>
                </a:rPr>
                <a:t>Max 1 GW</a:t>
              </a:r>
            </a:p>
          </p:txBody>
        </p:sp>
      </p:grpSp>
      <p:grpSp>
        <p:nvGrpSpPr>
          <p:cNvPr id="5" name="Group 121"/>
          <p:cNvGrpSpPr/>
          <p:nvPr/>
        </p:nvGrpSpPr>
        <p:grpSpPr>
          <a:xfrm>
            <a:off x="7149735" y="4556215"/>
            <a:ext cx="2634342" cy="440242"/>
            <a:chOff x="5943600" y="5613040"/>
            <a:chExt cx="2965269" cy="615069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5943600" y="5613040"/>
              <a:ext cx="2880000" cy="5450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smtClean="0">
                <a:solidFill>
                  <a:schemeClr val="tx1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008912" y="5682458"/>
              <a:ext cx="2899957" cy="5456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b="1" smtClean="0">
                  <a:solidFill>
                    <a:schemeClr val="tx1"/>
                  </a:solidFill>
                </a:rPr>
                <a:t>Limited space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b="1" smtClean="0">
                  <a:solidFill>
                    <a:schemeClr val="tx1"/>
                  </a:solidFill>
                </a:rPr>
                <a:t>Conflict with Oil &amp; Gas industry</a:t>
              </a:r>
            </a:p>
          </p:txBody>
        </p:sp>
      </p:grpSp>
      <p:grpSp>
        <p:nvGrpSpPr>
          <p:cNvPr id="6" name="Group 124"/>
          <p:cNvGrpSpPr/>
          <p:nvPr/>
        </p:nvGrpSpPr>
        <p:grpSpPr>
          <a:xfrm>
            <a:off x="7145382" y="3122136"/>
            <a:ext cx="2403567" cy="593689"/>
            <a:chOff x="5943600" y="5577952"/>
            <a:chExt cx="2965269" cy="593689"/>
          </a:xfrm>
        </p:grpSpPr>
        <p:sp>
          <p:nvSpPr>
            <p:cNvPr id="126" name="Rectangle 125"/>
            <p:cNvSpPr/>
            <p:nvPr/>
          </p:nvSpPr>
          <p:spPr bwMode="auto">
            <a:xfrm>
              <a:off x="5943600" y="5690509"/>
              <a:ext cx="2880000" cy="39015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smtClean="0">
                <a:solidFill>
                  <a:schemeClr val="tx1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008913" y="5577952"/>
              <a:ext cx="2899956" cy="5936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b="1" smtClean="0">
                  <a:solidFill>
                    <a:schemeClr val="tx1"/>
                  </a:solidFill>
                </a:rPr>
                <a:t>Maximum learnings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b="1" smtClean="0">
                  <a:solidFill>
                    <a:schemeClr val="tx1"/>
                  </a:solidFill>
                </a:rPr>
                <a:t>Sharing grid connection cost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b="1" smtClean="0">
                  <a:solidFill>
                    <a:schemeClr val="tx1"/>
                  </a:solidFill>
                </a:rPr>
                <a:t>O&amp;M synergies</a:t>
              </a:r>
            </a:p>
          </p:txBody>
        </p:sp>
      </p:grpSp>
      <p:grpSp>
        <p:nvGrpSpPr>
          <p:cNvPr id="18" name="Group 118"/>
          <p:cNvGrpSpPr/>
          <p:nvPr/>
        </p:nvGrpSpPr>
        <p:grpSpPr>
          <a:xfrm>
            <a:off x="9906005" y="4027718"/>
            <a:ext cx="1584958" cy="566662"/>
            <a:chOff x="5943600" y="5525588"/>
            <a:chExt cx="2965269" cy="7200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5943600" y="5525588"/>
              <a:ext cx="2880000" cy="720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08912" y="5682455"/>
              <a:ext cx="2899957" cy="4962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b="1" dirty="0" smtClean="0">
                  <a:solidFill>
                    <a:schemeClr val="tx1"/>
                  </a:solidFill>
                </a:rPr>
                <a:t>No EIA performed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b="1" dirty="0" smtClean="0">
                  <a:solidFill>
                    <a:schemeClr val="tx1"/>
                  </a:solidFill>
                </a:rPr>
                <a:t>Public resistance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000308" cy="1262055"/>
          </a:xfrm>
        </p:spPr>
        <p:txBody>
          <a:bodyPr/>
          <a:lstStyle/>
          <a:p>
            <a:r>
              <a:rPr lang="en-US" smtClean="0"/>
              <a:t>Assign TenneT as grid developer and </a:t>
            </a:r>
            <a:r>
              <a:rPr lang="en-US" smtClean="0"/>
              <a:t>owner: key arguments</a:t>
            </a:r>
            <a:endParaRPr lang="en-US" smtClean="0"/>
          </a:p>
        </p:txBody>
      </p:sp>
      <p:sp>
        <p:nvSpPr>
          <p:cNvPr id="112" name="Content Placeholder 2"/>
          <p:cNvSpPr>
            <a:spLocks noGrp="1"/>
          </p:cNvSpPr>
          <p:nvPr>
            <p:ph idx="1"/>
          </p:nvPr>
        </p:nvSpPr>
        <p:spPr>
          <a:xfrm>
            <a:off x="627064" y="1412874"/>
            <a:ext cx="3618365" cy="47529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10-15% LCOE reduction: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Cost of capital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CAPEX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OPEX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Speed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International alignment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Cross-project benefits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Enabling exploring </a:t>
            </a:r>
          </a:p>
          <a:p>
            <a:r>
              <a:rPr lang="en-US" sz="2400" dirty="0" smtClean="0">
                <a:latin typeface="+mn-lt"/>
              </a:rPr>
              <a:t>  </a:t>
            </a:r>
            <a:r>
              <a:rPr lang="en-US" sz="2400" dirty="0" smtClean="0">
                <a:latin typeface="+mn-lt"/>
              </a:rPr>
              <a:t>synergies between  </a:t>
            </a:r>
          </a:p>
          <a:p>
            <a:r>
              <a:rPr lang="en-US" sz="2400" dirty="0" smtClean="0">
                <a:latin typeface="+mn-lt"/>
              </a:rPr>
              <a:t>  turbines and grid</a:t>
            </a:r>
            <a:endParaRPr lang="en-US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Lessons learned from </a:t>
            </a:r>
          </a:p>
          <a:p>
            <a:r>
              <a:rPr lang="en-US" sz="2400" dirty="0" smtClean="0">
                <a:latin typeface="+mn-lt"/>
              </a:rPr>
              <a:t>  6.2 GW 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21" name="Afbeelding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051" y="2591105"/>
            <a:ext cx="7772400" cy="3600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kstvak 12"/>
          <p:cNvSpPr txBox="1">
            <a:spLocks noChangeArrowheads="1"/>
          </p:cNvSpPr>
          <p:nvPr/>
        </p:nvSpPr>
        <p:spPr bwMode="auto">
          <a:xfrm>
            <a:off x="6160269" y="4753428"/>
            <a:ext cx="1533754" cy="5909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smtClean="0">
                <a:solidFill>
                  <a:schemeClr val="tx1"/>
                </a:solidFill>
              </a:rPr>
              <a:t>Cable redundancy:</a:t>
            </a:r>
          </a:p>
          <a:p>
            <a:pPr>
              <a:lnSpc>
                <a:spcPct val="110000"/>
              </a:lnSpc>
            </a:pPr>
            <a:r>
              <a:rPr lang="en-US" sz="1200" smtClean="0">
                <a:solidFill>
                  <a:schemeClr val="tx1"/>
                </a:solidFill>
              </a:rPr>
              <a:t>= 4% more yield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3" name="Tekstvak 16"/>
          <p:cNvSpPr txBox="1">
            <a:spLocks noChangeArrowheads="1"/>
          </p:cNvSpPr>
          <p:nvPr/>
        </p:nvSpPr>
        <p:spPr bwMode="auto">
          <a:xfrm>
            <a:off x="8468495" y="4283528"/>
            <a:ext cx="1420088" cy="5909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smtClean="0">
                <a:solidFill>
                  <a:schemeClr val="tx1"/>
                </a:solidFill>
              </a:rPr>
              <a:t>Centralized O&amp;M:</a:t>
            </a:r>
          </a:p>
          <a:p>
            <a:pPr>
              <a:lnSpc>
                <a:spcPct val="110000"/>
              </a:lnSpc>
            </a:pPr>
            <a:r>
              <a:rPr lang="en-US" sz="1200" smtClean="0">
                <a:solidFill>
                  <a:schemeClr val="tx1"/>
                </a:solidFill>
              </a:rPr>
              <a:t>-10%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4" name="Tekstvak 10"/>
          <p:cNvSpPr txBox="1">
            <a:spLocks noChangeArrowheads="1"/>
          </p:cNvSpPr>
          <p:nvPr/>
        </p:nvSpPr>
        <p:spPr bwMode="auto">
          <a:xfrm>
            <a:off x="4285568" y="4887775"/>
            <a:ext cx="1527403" cy="5909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smtClean="0">
                <a:solidFill>
                  <a:schemeClr val="tx1"/>
                </a:solidFill>
              </a:rPr>
              <a:t>Purchasing power:</a:t>
            </a:r>
          </a:p>
          <a:p>
            <a:pPr>
              <a:lnSpc>
                <a:spcPct val="110000"/>
              </a:lnSpc>
            </a:pPr>
            <a:r>
              <a:rPr lang="en-US" sz="1200" smtClean="0">
                <a:solidFill>
                  <a:schemeClr val="tx1"/>
                </a:solidFill>
              </a:rPr>
              <a:t>-10%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6" name="Tekstvak 26"/>
          <p:cNvSpPr txBox="1">
            <a:spLocks noChangeArrowheads="1"/>
          </p:cNvSpPr>
          <p:nvPr/>
        </p:nvSpPr>
        <p:spPr bwMode="auto">
          <a:xfrm>
            <a:off x="6521357" y="2824798"/>
            <a:ext cx="1355546" cy="4985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smtClean="0">
                <a:solidFill>
                  <a:schemeClr val="tx1"/>
                </a:solidFill>
              </a:rPr>
              <a:t>Depreciation period: 40 years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7" name="Tekstvak 23"/>
          <p:cNvSpPr txBox="1">
            <a:spLocks noChangeArrowheads="1"/>
          </p:cNvSpPr>
          <p:nvPr/>
        </p:nvSpPr>
        <p:spPr bwMode="auto">
          <a:xfrm>
            <a:off x="10398577" y="2807200"/>
            <a:ext cx="1430338" cy="5909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Standardization</a:t>
            </a:r>
            <a:r>
              <a:rPr lang="en-US" sz="1200" dirty="0" smtClean="0">
                <a:solidFill>
                  <a:schemeClr val="tx1"/>
                </a:solidFill>
              </a:rPr>
              <a:t>: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-10%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Tekstvak 28"/>
          <p:cNvSpPr txBox="1">
            <a:spLocks noChangeArrowheads="1"/>
          </p:cNvSpPr>
          <p:nvPr/>
        </p:nvSpPr>
        <p:spPr bwMode="auto">
          <a:xfrm>
            <a:off x="10175966" y="5373506"/>
            <a:ext cx="1708876" cy="5909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Less dune crossings: </a:t>
            </a:r>
          </a:p>
          <a:p>
            <a:pPr>
              <a:lnSpc>
                <a:spcPct val="11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-10%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Tekstvak 10"/>
          <p:cNvSpPr txBox="1">
            <a:spLocks noChangeArrowheads="1"/>
          </p:cNvSpPr>
          <p:nvPr/>
        </p:nvSpPr>
        <p:spPr bwMode="auto">
          <a:xfrm>
            <a:off x="4228962" y="2675800"/>
            <a:ext cx="1531757" cy="5909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smtClean="0">
                <a:solidFill>
                  <a:schemeClr val="tx1"/>
                </a:solidFill>
              </a:rPr>
              <a:t>Financing by TSO:</a:t>
            </a:r>
          </a:p>
          <a:p>
            <a:pPr>
              <a:lnSpc>
                <a:spcPct val="110000"/>
              </a:lnSpc>
            </a:pPr>
            <a:r>
              <a:rPr lang="en-US" sz="1200" smtClean="0">
                <a:solidFill>
                  <a:schemeClr val="tx1"/>
                </a:solidFill>
              </a:rPr>
              <a:t>-33%</a:t>
            </a:r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384971" cy="1262055"/>
          </a:xfrm>
        </p:spPr>
        <p:txBody>
          <a:bodyPr/>
          <a:lstStyle/>
          <a:p>
            <a:r>
              <a:rPr lang="en-US" dirty="0" smtClean="0"/>
              <a:t>Preliminary business case review shows that the “Centralized Far Shore” scenario results in the required 40% cost reduction </a:t>
            </a:r>
          </a:p>
        </p:txBody>
      </p:sp>
      <p:graphicFrame>
        <p:nvGraphicFramePr>
          <p:cNvPr id="34" name="Group 235"/>
          <p:cNvGraphicFramePr>
            <a:graphicFrameLocks noGrp="1"/>
          </p:cNvGraphicFramePr>
          <p:nvPr/>
        </p:nvGraphicFramePr>
        <p:xfrm>
          <a:off x="725940" y="1649780"/>
          <a:ext cx="6785203" cy="3168650"/>
        </p:xfrm>
        <a:graphic>
          <a:graphicData uri="http://schemas.openxmlformats.org/drawingml/2006/table">
            <a:tbl>
              <a:tblPr/>
              <a:tblGrid>
                <a:gridCol w="1184653"/>
                <a:gridCol w="1866850"/>
                <a:gridCol w="1866850"/>
                <a:gridCol w="1866850"/>
              </a:tblGrid>
              <a:tr h="148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Name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Base case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Decentralized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“cf. round 2”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Scenario A</a:t>
                      </a:r>
                      <a:endParaRPr kumimoji="0" lang="en-US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Centralized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Offshore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Scenario 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Centralized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Far Shore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CAPEX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EE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OPEX</a:t>
                      </a: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7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EE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7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LCOE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EE"/>
                    </a:solidFill>
                  </a:tcPr>
                </a:tc>
              </a:tr>
            </a:tbl>
          </a:graphicData>
        </a:graphic>
      </p:graphicFrame>
      <p:sp>
        <p:nvSpPr>
          <p:cNvPr id="37" name="Line Callout 2 36"/>
          <p:cNvSpPr/>
          <p:nvPr/>
        </p:nvSpPr>
        <p:spPr bwMode="auto">
          <a:xfrm>
            <a:off x="9729466" y="1854391"/>
            <a:ext cx="2076994" cy="32764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4280"/>
              <a:gd name="adj6" fmla="val -117108"/>
            </a:avLst>
          </a:prstGeom>
          <a:solidFill>
            <a:schemeClr val="accent2">
              <a:alpha val="52000"/>
            </a:schemeClr>
          </a:solidFill>
          <a:ln w="9525"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nl-NL" sz="1400" dirty="0" smtClean="0">
                <a:solidFill>
                  <a:schemeClr val="tx1"/>
                </a:solidFill>
              </a:rPr>
              <a:t>IJmuiden Ver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8" name="Line Callout 2 37"/>
          <p:cNvSpPr/>
          <p:nvPr/>
        </p:nvSpPr>
        <p:spPr bwMode="auto">
          <a:xfrm>
            <a:off x="9729466" y="2414674"/>
            <a:ext cx="2076994" cy="58303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8946"/>
              <a:gd name="adj6" fmla="val -116479"/>
            </a:avLst>
          </a:prstGeom>
          <a:solidFill>
            <a:schemeClr val="accent2">
              <a:alpha val="52000"/>
            </a:schemeClr>
          </a:solidFill>
          <a:ln w="9525"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Island for O&amp;M and substation </a:t>
            </a:r>
          </a:p>
        </p:txBody>
      </p:sp>
      <p:sp>
        <p:nvSpPr>
          <p:cNvPr id="39" name="Line Callout 2 38"/>
          <p:cNvSpPr/>
          <p:nvPr/>
        </p:nvSpPr>
        <p:spPr bwMode="auto">
          <a:xfrm>
            <a:off x="9742528" y="5281214"/>
            <a:ext cx="2076994" cy="32764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14516"/>
              <a:gd name="adj6" fmla="val -116478"/>
            </a:avLst>
          </a:prstGeom>
          <a:solidFill>
            <a:schemeClr val="accent2">
              <a:alpha val="52000"/>
            </a:schemeClr>
          </a:solidFill>
          <a:ln w="9525"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nl-NL" sz="1400" dirty="0" err="1" smtClean="0">
                <a:solidFill>
                  <a:schemeClr val="tx1"/>
                </a:solidFill>
              </a:rPr>
              <a:t>Higher</a:t>
            </a:r>
            <a:r>
              <a:rPr lang="nl-NL" sz="1400" dirty="0" smtClean="0">
                <a:solidFill>
                  <a:schemeClr val="tx1"/>
                </a:solidFill>
              </a:rPr>
              <a:t> wind speed 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40" name="Picture 2" descr="C:\Users\nl117717\Desktop\Eila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2510" y="3071783"/>
            <a:ext cx="2095039" cy="122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Line Callout 2 40"/>
          <p:cNvSpPr/>
          <p:nvPr/>
        </p:nvSpPr>
        <p:spPr bwMode="auto">
          <a:xfrm>
            <a:off x="5584186" y="5046233"/>
            <a:ext cx="2488659" cy="129399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0776"/>
              <a:gd name="adj6" fmla="val -22972"/>
            </a:avLst>
          </a:prstGeom>
          <a:solidFill>
            <a:schemeClr val="accent2">
              <a:alpha val="52000"/>
            </a:schemeClr>
          </a:solidFill>
          <a:ln w="9525"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Industrialization and standardization of cables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Depreciation electrical infrastructure in 40 years</a:t>
            </a:r>
          </a:p>
        </p:txBody>
      </p:sp>
      <p:sp>
        <p:nvSpPr>
          <p:cNvPr id="42" name="Line Callout 2 41"/>
          <p:cNvSpPr/>
          <p:nvPr/>
        </p:nvSpPr>
        <p:spPr bwMode="auto">
          <a:xfrm flipH="1">
            <a:off x="1110343" y="5175290"/>
            <a:ext cx="2253156" cy="58303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7632"/>
              <a:gd name="adj6" fmla="val -46764"/>
            </a:avLst>
          </a:prstGeom>
          <a:solidFill>
            <a:schemeClr val="accent2">
              <a:alpha val="52000"/>
            </a:schemeClr>
          </a:solidFill>
          <a:ln w="9525"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Redundancy and standardization of cables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sector, one target, and ...</a:t>
            </a:r>
            <a:endParaRPr lang="en-GB" dirty="0"/>
          </a:p>
        </p:txBody>
      </p:sp>
      <p:pic>
        <p:nvPicPr>
          <p:cNvPr id="76" name="Picture 85" descr="https://siemens-mdb.nureg.de/client/servlet/preview;jsessionid=B685718B6D5D4C993A01659867433F9B?previewID=75063AAB-ADE3-9A3D-93AF-98D826E13693:0:ORIGINAL:JPEG:b64d6cb8332f3c16f67bb8e100ea314e&amp;noPreviewImage=../assets/file_err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76" t="12161" r="15319" b="35167"/>
          <a:stretch/>
        </p:blipFill>
        <p:spPr bwMode="auto">
          <a:xfrm>
            <a:off x="0" y="1397726"/>
            <a:ext cx="12202060" cy="5460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6"/>
          <p:cNvSpPr>
            <a:spLocks noChangeArrowheads="1"/>
          </p:cNvSpPr>
          <p:nvPr/>
        </p:nvSpPr>
        <p:spPr bwMode="auto">
          <a:xfrm>
            <a:off x="-1" y="1552262"/>
            <a:ext cx="5538652" cy="1331912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80000" tIns="72000" rIns="108000" bIns="72000" anchor="ctr"/>
          <a:lstStyle/>
          <a:p>
            <a:pPr algn="l">
              <a:lnSpc>
                <a:spcPct val="110000"/>
              </a:lnSpc>
            </a:pPr>
            <a:r>
              <a:rPr lang="en-US" sz="3600" b="1" i="1" dirty="0" smtClean="0">
                <a:solidFill>
                  <a:srgbClr val="002060"/>
                </a:solidFill>
              </a:rPr>
              <a:t>One message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very much for your attention!</a:t>
            </a:r>
            <a:endParaRPr lang="en-US" dirty="0"/>
          </a:p>
        </p:txBody>
      </p:sp>
      <p:pic>
        <p:nvPicPr>
          <p:cNvPr id="11" name="Picture 7" descr="file_err"/>
          <p:cNvPicPr>
            <a:picLocks noChangeAspect="1" noChangeArrowheads="1"/>
          </p:cNvPicPr>
          <p:nvPr/>
        </p:nvPicPr>
        <p:blipFill>
          <a:blip r:embed="rId2"/>
          <a:srcRect b="14779"/>
          <a:stretch>
            <a:fillRect/>
          </a:stretch>
        </p:blipFill>
        <p:spPr bwMode="auto">
          <a:xfrm>
            <a:off x="0" y="3447"/>
            <a:ext cx="12198350" cy="68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 rot="1867709">
            <a:off x="215808" y="2488114"/>
            <a:ext cx="370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Thank you for your attention!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 rot="19943308">
            <a:off x="9106509" y="2860962"/>
            <a:ext cx="15953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Questions?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I start … </a:t>
            </a:r>
            <a:br>
              <a:rPr lang="en-US" dirty="0" smtClean="0"/>
            </a:br>
            <a:r>
              <a:rPr lang="en-US" dirty="0" smtClean="0"/>
              <a:t>… </a:t>
            </a:r>
            <a:r>
              <a:rPr lang="en-GB" dirty="0" smtClean="0"/>
              <a:t>our key messages:</a:t>
            </a:r>
            <a:endParaRPr lang="en-GB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630091" y="1460822"/>
            <a:ext cx="6582328" cy="1152000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80000" tIns="72000" rIns="108000" bIns="72000" anchor="ctr"/>
          <a:lstStyle/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40% cost reduction can only be achieved when all stakeholders act together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5630091" y="2838514"/>
            <a:ext cx="6582328" cy="1152000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80000" tIns="72000" rIns="108000" bIns="72000" anchor="ctr"/>
          <a:lstStyle/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Constructing 3.45 GW offshore wind in less than a decade demands a master plan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4" descr="https://siemens-mdb.nureg.de/client/servlet/preview;jsessionid=B685718B6D5D4C993A01659867433F9B?previewID=C1CF1A3E-D66F-B3E6-12C3-D9155062E1CD:0:ORIGINAL:JPEG:5321078248e91ad24775591d4ff1c140&amp;noPreviewImage=../assets/file_er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83" r="6183"/>
          <a:stretch>
            <a:fillRect/>
          </a:stretch>
        </p:blipFill>
        <p:spPr bwMode="auto">
          <a:xfrm>
            <a:off x="0" y="1412875"/>
            <a:ext cx="5237794" cy="544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629085" y="4216206"/>
            <a:ext cx="6582328" cy="1152000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80000" tIns="72000" rIns="108000" bIns="72000" anchor="ctr"/>
          <a:lstStyle/>
          <a:p>
            <a:pPr algn="l">
              <a:lnSpc>
                <a:spcPct val="110000"/>
              </a:lnSpc>
            </a:pPr>
            <a:r>
              <a:rPr lang="en-US" sz="2400" b="1" dirty="0" err="1" smtClean="0">
                <a:solidFill>
                  <a:srgbClr val="002060"/>
                </a:solidFill>
              </a:rPr>
              <a:t>TenneT</a:t>
            </a:r>
            <a:r>
              <a:rPr lang="en-US" sz="2400" b="1" dirty="0" smtClean="0">
                <a:solidFill>
                  <a:srgbClr val="002060"/>
                </a:solidFill>
              </a:rPr>
              <a:t> needs to be assigned as the grid developer and owner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16022" y="5593898"/>
            <a:ext cx="6582328" cy="1152000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80000" tIns="72000" rIns="108000" bIns="72000" anchor="ctr"/>
          <a:lstStyle/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Use round 2 permits as a steppingstone towards a centralized far shore roll-out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535886" cy="126205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Dutch offshore wind market opens up new opportunities for all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62" y="1412874"/>
            <a:ext cx="10894378" cy="47529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 Energy Agreement (for sustainable growth) signed on September 6, 2013: </a:t>
            </a:r>
          </a:p>
          <a:p>
            <a:pPr lvl="3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 A 14% renewable energy share in 2020 (today 4%)</a:t>
            </a:r>
          </a:p>
          <a:p>
            <a:pPr lvl="3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 A 16% renewable energy share in 2023</a:t>
            </a:r>
          </a:p>
          <a:p>
            <a:pPr lvl="3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 1,5% energy savings per year (or 100 PJ savings in 2020)</a:t>
            </a:r>
          </a:p>
          <a:p>
            <a:pPr lvl="3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 15.000 new jobs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 Wind will be key to reach above and the targets are:</a:t>
            </a:r>
          </a:p>
          <a:p>
            <a:pPr lvl="3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Onshore: 6 GW to be operational in 2020</a:t>
            </a:r>
          </a:p>
          <a:p>
            <a:pPr lvl="3"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Offshore: 4.45 GW to be operational in 2023</a:t>
            </a:r>
            <a:endParaRPr lang="en-GB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 T</a:t>
            </a:r>
            <a:r>
              <a:rPr lang="en-US" sz="2400" dirty="0" err="1" smtClean="0">
                <a:latin typeface="+mn-lt"/>
              </a:rPr>
              <a:t>oday's</a:t>
            </a:r>
            <a:r>
              <a:rPr lang="en-US" sz="2400" dirty="0" smtClean="0">
                <a:latin typeface="+mn-lt"/>
              </a:rPr>
              <a:t> installed total capacity:</a:t>
            </a:r>
            <a:endParaRPr lang="en-US" sz="1200" dirty="0" smtClean="0">
              <a:latin typeface="+mn-lt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Onshore: 2.5 GW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Offshore: 1 GW (installed and under construction)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That is: we need to install another 3.5 GW onshore and 3.45 GW offshore</a:t>
            </a:r>
          </a:p>
          <a:p>
            <a:endParaRPr lang="en-GB" sz="2400" i="1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Dutch offshore wind </a:t>
            </a:r>
            <a:r>
              <a:rPr lang="nl-NL" dirty="0" err="1" smtClean="0"/>
              <a:t>market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>Status and outlook 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(</a:t>
            </a:r>
            <a:r>
              <a:rPr lang="nl-NL" dirty="0" err="1" smtClean="0"/>
              <a:t>projected</a:t>
            </a:r>
            <a:r>
              <a:rPr lang="nl-NL" dirty="0" smtClean="0"/>
              <a:t>) </a:t>
            </a:r>
            <a:r>
              <a:rPr lang="nl-NL" dirty="0" err="1" smtClean="0"/>
              <a:t>year</a:t>
            </a:r>
            <a:r>
              <a:rPr lang="nl-NL" dirty="0" smtClean="0"/>
              <a:t> of commercial </a:t>
            </a:r>
            <a:r>
              <a:rPr lang="nl-NL" dirty="0" err="1" smtClean="0"/>
              <a:t>operation</a:t>
            </a:r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675249" y="2447779"/>
          <a:ext cx="11043137" cy="344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utoShape 56"/>
          <p:cNvSpPr>
            <a:spLocks/>
          </p:cNvSpPr>
          <p:nvPr/>
        </p:nvSpPr>
        <p:spPr bwMode="auto">
          <a:xfrm>
            <a:off x="1248373" y="2202034"/>
            <a:ext cx="2519363" cy="693738"/>
          </a:xfrm>
          <a:prstGeom prst="borderCallout2">
            <a:avLst>
              <a:gd name="adj1" fmla="val 16477"/>
              <a:gd name="adj2" fmla="val -3023"/>
              <a:gd name="adj3" fmla="val 16477"/>
              <a:gd name="adj4" fmla="val -3023"/>
              <a:gd name="adj5" fmla="val 430433"/>
              <a:gd name="adj6" fmla="val -3867"/>
            </a:avLst>
          </a:prstGeom>
          <a:solidFill>
            <a:srgbClr val="233746">
              <a:alpha val="65000"/>
            </a:srgbClr>
          </a:solidFill>
          <a:ln w="15875" algn="ctr">
            <a:solidFill>
              <a:srgbClr val="21426D"/>
            </a:solidFill>
            <a:miter lim="800000"/>
            <a:headEnd/>
            <a:tailEnd/>
          </a:ln>
          <a:effectLst/>
        </p:spPr>
        <p:txBody>
          <a:bodyPr lIns="54000" tIns="46800" rIns="54000" anchor="ctr" anchorCtr="1"/>
          <a:lstStyle/>
          <a:p>
            <a:pPr marL="342900" indent="-342900"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OWEZ (2006)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dirty="0">
                <a:solidFill>
                  <a:schemeClr val="bg1"/>
                </a:solidFill>
              </a:rPr>
              <a:t>36 x </a:t>
            </a:r>
            <a:r>
              <a:rPr lang="en-US" sz="1200" dirty="0" err="1">
                <a:solidFill>
                  <a:schemeClr val="bg1"/>
                </a:solidFill>
              </a:rPr>
              <a:t>Vestas</a:t>
            </a:r>
            <a:r>
              <a:rPr lang="en-US" sz="1200" dirty="0">
                <a:solidFill>
                  <a:schemeClr val="bg1"/>
                </a:solidFill>
              </a:rPr>
              <a:t> V-90 | 108 MW</a:t>
            </a:r>
          </a:p>
        </p:txBody>
      </p:sp>
      <p:sp>
        <p:nvSpPr>
          <p:cNvPr id="7" name="AutoShape 56"/>
          <p:cNvSpPr>
            <a:spLocks/>
          </p:cNvSpPr>
          <p:nvPr/>
        </p:nvSpPr>
        <p:spPr bwMode="auto">
          <a:xfrm>
            <a:off x="2371469" y="3311036"/>
            <a:ext cx="2519363" cy="693738"/>
          </a:xfrm>
          <a:prstGeom prst="borderCallout2">
            <a:avLst>
              <a:gd name="adj1" fmla="val 16477"/>
              <a:gd name="adj2" fmla="val -3023"/>
              <a:gd name="adj3" fmla="val 16477"/>
              <a:gd name="adj4" fmla="val -3023"/>
              <a:gd name="adj5" fmla="val 270236"/>
              <a:gd name="adj6" fmla="val -2750"/>
            </a:avLst>
          </a:prstGeom>
          <a:solidFill>
            <a:srgbClr val="233746">
              <a:alpha val="65000"/>
            </a:srgbClr>
          </a:solidFill>
          <a:ln w="15875" algn="ctr">
            <a:solidFill>
              <a:srgbClr val="21426D"/>
            </a:solidFill>
            <a:miter lim="800000"/>
            <a:headEnd/>
            <a:tailEnd/>
          </a:ln>
          <a:effectLst/>
        </p:spPr>
        <p:txBody>
          <a:bodyPr lIns="54000" tIns="46800" rIns="54000" anchor="ctr" anchorCtr="1"/>
          <a:lstStyle/>
          <a:p>
            <a:pPr marL="342900" indent="-342900">
              <a:spcBef>
                <a:spcPct val="2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PAWP (2008)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60 x </a:t>
            </a:r>
            <a:r>
              <a:rPr lang="en-US" sz="1200" dirty="0" err="1" smtClean="0">
                <a:solidFill>
                  <a:schemeClr val="bg1"/>
                </a:solidFill>
              </a:rPr>
              <a:t>Vestas</a:t>
            </a:r>
            <a:r>
              <a:rPr lang="en-US" sz="1200" dirty="0" smtClean="0">
                <a:solidFill>
                  <a:schemeClr val="bg1"/>
                </a:solidFill>
              </a:rPr>
              <a:t> V-80 | 120 MW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2358" y="4797082"/>
            <a:ext cx="235642" cy="171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l-NL" sz="1100" b="1" dirty="0" smtClean="0">
                <a:solidFill>
                  <a:schemeClr val="tx1"/>
                </a:solidFill>
                <a:latin typeface="+mn-lt"/>
              </a:rPr>
              <a:t>450</a:t>
            </a:r>
            <a:endParaRPr lang="en-US" sz="1100" b="1" dirty="0" err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2546" y="4973294"/>
            <a:ext cx="235642" cy="171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l-NL" sz="1100" b="1" dirty="0" smtClean="0">
                <a:solidFill>
                  <a:schemeClr val="tx1"/>
                </a:solidFill>
                <a:latin typeface="+mn-lt"/>
              </a:rPr>
              <a:t>144</a:t>
            </a:r>
            <a:endParaRPr lang="en-US" sz="1100" b="1" dirty="0" err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2070" y="5373344"/>
            <a:ext cx="235642" cy="171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l-NL" sz="1100" b="1" dirty="0" smtClean="0">
                <a:solidFill>
                  <a:schemeClr val="tx1"/>
                </a:solidFill>
                <a:latin typeface="+mn-lt"/>
              </a:rPr>
              <a:t>129</a:t>
            </a:r>
            <a:endParaRPr lang="en-US" sz="1100" b="1" dirty="0" err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AutoShape 43"/>
          <p:cNvSpPr>
            <a:spLocks/>
          </p:cNvSpPr>
          <p:nvPr/>
        </p:nvSpPr>
        <p:spPr bwMode="auto">
          <a:xfrm rot="16200000" flipV="1">
            <a:off x="9806593" y="1446707"/>
            <a:ext cx="140413" cy="2510629"/>
          </a:xfrm>
          <a:prstGeom prst="rightBrace">
            <a:avLst>
              <a:gd name="adj1" fmla="val 119620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95654" y="2002969"/>
            <a:ext cx="2162628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nl-NL" sz="1600" dirty="0" smtClean="0">
                <a:solidFill>
                  <a:srgbClr val="233746"/>
                </a:solidFill>
              </a:rPr>
              <a:t>Energy </a:t>
            </a:r>
            <a:r>
              <a:rPr lang="nl-NL" sz="1600" dirty="0" err="1" smtClean="0">
                <a:solidFill>
                  <a:srgbClr val="233746"/>
                </a:solidFill>
              </a:rPr>
              <a:t>Agreement</a:t>
            </a:r>
            <a:endParaRPr lang="nl-NL" sz="1600" dirty="0" smtClean="0">
              <a:solidFill>
                <a:srgbClr val="233746"/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nl-NL" sz="1600" dirty="0" smtClean="0">
                <a:solidFill>
                  <a:srgbClr val="233746"/>
                </a:solidFill>
              </a:rPr>
              <a:t>September 6, 2013</a:t>
            </a:r>
            <a:endParaRPr lang="en-US" sz="1600" dirty="0" err="1" smtClean="0">
              <a:solidFill>
                <a:srgbClr val="233746"/>
              </a:solidFill>
            </a:endParaRPr>
          </a:p>
        </p:txBody>
      </p:sp>
      <p:sp>
        <p:nvSpPr>
          <p:cNvPr id="15" name="AutoShape 56"/>
          <p:cNvSpPr>
            <a:spLocks/>
          </p:cNvSpPr>
          <p:nvPr/>
        </p:nvSpPr>
        <p:spPr bwMode="auto">
          <a:xfrm flipH="1">
            <a:off x="4738767" y="1501552"/>
            <a:ext cx="2519363" cy="693738"/>
          </a:xfrm>
          <a:prstGeom prst="borderCallout2">
            <a:avLst>
              <a:gd name="adj1" fmla="val 16477"/>
              <a:gd name="adj2" fmla="val -3023"/>
              <a:gd name="adj3" fmla="val 16477"/>
              <a:gd name="adj4" fmla="val -3023"/>
              <a:gd name="adj5" fmla="val 460850"/>
              <a:gd name="adj6" fmla="val -2192"/>
            </a:avLst>
          </a:prstGeom>
          <a:solidFill>
            <a:srgbClr val="233746">
              <a:alpha val="65000"/>
            </a:srgbClr>
          </a:solidFill>
          <a:ln w="15875" algn="ctr">
            <a:solidFill>
              <a:srgbClr val="21426D"/>
            </a:solidFill>
            <a:miter lim="800000"/>
            <a:headEnd/>
            <a:tailEnd/>
          </a:ln>
          <a:effectLst/>
        </p:spPr>
        <p:txBody>
          <a:bodyPr lIns="54000" tIns="46800" rIns="54000" anchor="ctr" anchorCtr="1"/>
          <a:lstStyle/>
          <a:p>
            <a:pPr marL="342900" indent="-342900">
              <a:spcBef>
                <a:spcPct val="20000"/>
              </a:spcBef>
            </a:pPr>
            <a:r>
              <a:rPr lang="nl-NL" sz="1600" b="1" dirty="0" smtClean="0">
                <a:solidFill>
                  <a:schemeClr val="bg1"/>
                </a:solidFill>
              </a:rPr>
              <a:t>Gemini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150 x SWT-4.0-130 | 2 x 300 MW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4581" y="5357012"/>
            <a:ext cx="235642" cy="171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l-NL" sz="1100" b="1" dirty="0" smtClean="0">
                <a:solidFill>
                  <a:schemeClr val="tx1"/>
                </a:solidFill>
                <a:latin typeface="+mn-lt"/>
              </a:rPr>
              <a:t>120</a:t>
            </a:r>
            <a:endParaRPr lang="en-US" sz="1100" b="1" dirty="0" err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5458" y="5377882"/>
            <a:ext cx="235642" cy="171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l-NL" sz="1100" b="1" dirty="0" smtClean="0">
                <a:solidFill>
                  <a:schemeClr val="tx1"/>
                </a:solidFill>
                <a:latin typeface="+mn-lt"/>
              </a:rPr>
              <a:t>108</a:t>
            </a:r>
            <a:endParaRPr lang="en-US" sz="1100" b="1" dirty="0" err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AutoShape 56"/>
          <p:cNvSpPr>
            <a:spLocks/>
          </p:cNvSpPr>
          <p:nvPr/>
        </p:nvSpPr>
        <p:spPr bwMode="auto">
          <a:xfrm flipH="1">
            <a:off x="3864218" y="2441743"/>
            <a:ext cx="2519363" cy="693738"/>
          </a:xfrm>
          <a:prstGeom prst="borderCallout2">
            <a:avLst>
              <a:gd name="adj1" fmla="val 16477"/>
              <a:gd name="adj2" fmla="val -3023"/>
              <a:gd name="adj3" fmla="val 16477"/>
              <a:gd name="adj4" fmla="val -3023"/>
              <a:gd name="adj5" fmla="val 329042"/>
              <a:gd name="adj6" fmla="val -3308"/>
            </a:avLst>
          </a:prstGeom>
          <a:solidFill>
            <a:srgbClr val="233746">
              <a:alpha val="65000"/>
            </a:srgbClr>
          </a:solidFill>
          <a:ln w="15875" algn="ctr">
            <a:solidFill>
              <a:srgbClr val="21426D"/>
            </a:solidFill>
            <a:miter lim="800000"/>
            <a:headEnd/>
            <a:tailEnd/>
          </a:ln>
          <a:effectLst/>
        </p:spPr>
        <p:txBody>
          <a:bodyPr lIns="54000" tIns="46800" rIns="54000" anchor="ctr" anchorCtr="1"/>
          <a:lstStyle/>
          <a:p>
            <a:pPr marL="342900" indent="-342900">
              <a:spcBef>
                <a:spcPct val="20000"/>
              </a:spcBef>
            </a:pPr>
            <a:r>
              <a:rPr lang="nl-NL" sz="1600" b="1" dirty="0" err="1" smtClean="0">
                <a:solidFill>
                  <a:schemeClr val="bg1"/>
                </a:solidFill>
              </a:rPr>
              <a:t>Westermeerwind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48 x SWT-3.0-108 | 144 MW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AutoShape 56"/>
          <p:cNvSpPr>
            <a:spLocks/>
          </p:cNvSpPr>
          <p:nvPr/>
        </p:nvSpPr>
        <p:spPr bwMode="auto">
          <a:xfrm flipH="1">
            <a:off x="3185050" y="4377836"/>
            <a:ext cx="2519363" cy="693738"/>
          </a:xfrm>
          <a:prstGeom prst="borderCallout2">
            <a:avLst>
              <a:gd name="adj1" fmla="val 16477"/>
              <a:gd name="adj2" fmla="val -3023"/>
              <a:gd name="adj3" fmla="val 16477"/>
              <a:gd name="adj4" fmla="val -3023"/>
              <a:gd name="adj5" fmla="val 158707"/>
              <a:gd name="adj6" fmla="val -17268"/>
            </a:avLst>
          </a:prstGeom>
          <a:solidFill>
            <a:srgbClr val="233746">
              <a:alpha val="65000"/>
            </a:srgbClr>
          </a:solidFill>
          <a:ln w="15875" algn="ctr">
            <a:solidFill>
              <a:srgbClr val="21426D"/>
            </a:solidFill>
            <a:miter lim="800000"/>
            <a:headEnd/>
            <a:tailEnd/>
          </a:ln>
          <a:effectLst/>
        </p:spPr>
        <p:txBody>
          <a:bodyPr lIns="54000" tIns="46800" rIns="54000" anchor="ctr" anchorCtr="1"/>
          <a:lstStyle/>
          <a:p>
            <a:pPr marL="342900" indent="-342900">
              <a:spcBef>
                <a:spcPct val="20000"/>
              </a:spcBef>
            </a:pPr>
            <a:r>
              <a:rPr lang="en-US" sz="1600" b="1" dirty="0" err="1" smtClean="0">
                <a:solidFill>
                  <a:schemeClr val="bg1"/>
                </a:solidFill>
              </a:rPr>
              <a:t>Luchterduinen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43 x </a:t>
            </a:r>
            <a:r>
              <a:rPr lang="en-US" sz="1200" dirty="0" err="1" smtClean="0">
                <a:solidFill>
                  <a:schemeClr val="bg1"/>
                </a:solidFill>
              </a:rPr>
              <a:t>Vestas</a:t>
            </a:r>
            <a:r>
              <a:rPr lang="en-US" sz="1200" dirty="0" smtClean="0">
                <a:solidFill>
                  <a:schemeClr val="bg1"/>
                </a:solidFill>
              </a:rPr>
              <a:t> V-112 | 129 MW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Isosceles Triangle 20"/>
          <p:cNvSpPr>
            <a:spLocks noChangeAspect="1"/>
          </p:cNvSpPr>
          <p:nvPr/>
        </p:nvSpPr>
        <p:spPr bwMode="auto">
          <a:xfrm>
            <a:off x="5569218" y="5645764"/>
            <a:ext cx="265748" cy="384480"/>
          </a:xfrm>
          <a:prstGeom prst="triangle">
            <a:avLst/>
          </a:prstGeom>
          <a:solidFill>
            <a:srgbClr val="990000">
              <a:alpha val="52000"/>
            </a:srgbClr>
          </a:solidFill>
          <a:ln>
            <a:solidFill>
              <a:srgbClr val="990000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this will only happen if the </a:t>
            </a:r>
            <a:r>
              <a:rPr lang="en-GB" dirty="0" err="1" smtClean="0"/>
              <a:t>Levelised</a:t>
            </a:r>
            <a:r>
              <a:rPr lang="en-GB" dirty="0" smtClean="0"/>
              <a:t> Cost of Electricity (LCOE) </a:t>
            </a:r>
            <a:br>
              <a:rPr lang="en-GB" dirty="0" smtClean="0"/>
            </a:br>
            <a:r>
              <a:rPr lang="en-GB" dirty="0" smtClean="0"/>
              <a:t>will reduce from today’s level to 100 EUR / </a:t>
            </a:r>
            <a:r>
              <a:rPr lang="en-GB" dirty="0" err="1" smtClean="0"/>
              <a:t>MWh</a:t>
            </a:r>
            <a:r>
              <a:rPr lang="en-GB" dirty="0" smtClean="0"/>
              <a:t> in 2023</a:t>
            </a:r>
            <a:endParaRPr lang="en-GB" dirty="0"/>
          </a:p>
        </p:txBody>
      </p:sp>
      <p:pic>
        <p:nvPicPr>
          <p:cNvPr id="22" name="Picture 2" descr="SMDB_1127035_11-72-rgb"/>
          <p:cNvPicPr>
            <a:picLocks noChangeAspect="1" noChangeArrowheads="1"/>
          </p:cNvPicPr>
          <p:nvPr/>
        </p:nvPicPr>
        <p:blipFill>
          <a:blip r:embed="rId3"/>
          <a:srcRect l="12758" t="30273" b="14490"/>
          <a:stretch>
            <a:fillRect/>
          </a:stretch>
        </p:blipFill>
        <p:spPr bwMode="auto">
          <a:xfrm>
            <a:off x="0" y="1380561"/>
            <a:ext cx="12198350" cy="5477998"/>
          </a:xfrm>
          <a:prstGeom prst="rect">
            <a:avLst/>
          </a:prstGeom>
          <a:noFill/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7561907" y="1460822"/>
            <a:ext cx="4650512" cy="1331912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80000" tIns="72000" rIns="108000" bIns="72000" anchor="ctr"/>
          <a:lstStyle/>
          <a:p>
            <a:pPr algn="l">
              <a:lnSpc>
                <a:spcPct val="11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Electricity from wind is still seen as expensive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7561907" y="2859409"/>
            <a:ext cx="4650512" cy="1331913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80000" tIns="72000" rIns="108000" bIns="72000" anchor="ctr"/>
          <a:lstStyle/>
          <a:p>
            <a:pPr algn="l">
              <a:lnSpc>
                <a:spcPct val="11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AND …. subsidies won’t last forever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take our share...</a:t>
            </a:r>
            <a:br>
              <a:rPr lang="en-GB" dirty="0" smtClean="0"/>
            </a:br>
            <a:r>
              <a:rPr lang="en-GB" dirty="0" smtClean="0"/>
              <a:t>BUT we need your contribution as well to reach the target!</a:t>
            </a:r>
            <a:endParaRPr lang="en-GB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77661" y="2379982"/>
            <a:ext cx="5002212" cy="3673475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180000" tIns="72000" rIns="108000" bIns="72000" anchor="ctr"/>
          <a:lstStyle/>
          <a:p>
            <a:pPr>
              <a:lnSpc>
                <a:spcPct val="110000"/>
              </a:lnSpc>
            </a:pPr>
            <a:endParaRPr lang="en-US" sz="2400" b="1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068312" y="4100832"/>
            <a:ext cx="2667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3600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49112" y="4102420"/>
            <a:ext cx="1090612" cy="741362"/>
          </a:xfrm>
          <a:prstGeom prst="rect">
            <a:avLst/>
          </a:prstGeom>
          <a:solidFill>
            <a:schemeClr val="bg1">
              <a:alpha val="25000"/>
            </a:schemeClr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1" hangingPunct="1">
              <a:buFont typeface="Wingdings" pitchFamily="2" charset="2"/>
              <a:buNone/>
            </a:pPr>
            <a:endParaRPr lang="en-US" sz="1200" b="1">
              <a:solidFill>
                <a:schemeClr val="bg2"/>
              </a:solidFill>
              <a:ea typeface="ＭＳ Ｐゴシック" pitchFamily="34" charset="-128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60249" y="4143695"/>
            <a:ext cx="668338" cy="660400"/>
            <a:chOff x="3852" y="1678"/>
            <a:chExt cx="283" cy="283"/>
          </a:xfrm>
        </p:grpSpPr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3852" y="1678"/>
              <a:ext cx="283" cy="283"/>
            </a:xfrm>
            <a:prstGeom prst="ellipse">
              <a:avLst/>
            </a:prstGeom>
            <a:solidFill>
              <a:srgbClr val="009933"/>
            </a:soli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133200" anchor="ctr"/>
            <a:lstStyle/>
            <a:p>
              <a:pPr eaLnBrk="1" hangingPunct="1"/>
              <a:endParaRPr lang="en-US" sz="3000">
                <a:solidFill>
                  <a:schemeClr val="bg1"/>
                </a:solidFill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 rot="10800000">
              <a:off x="3918" y="1725"/>
              <a:ext cx="152" cy="189"/>
            </a:xfrm>
            <a:prstGeom prst="upArrow">
              <a:avLst>
                <a:gd name="adj1" fmla="val 50000"/>
                <a:gd name="adj2" fmla="val 31086"/>
              </a:avLst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849112" y="3880170"/>
            <a:ext cx="1090612" cy="220662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1200" b="1" dirty="0">
                <a:ea typeface="ＭＳ Ｐゴシック" pitchFamily="34" charset="-128"/>
              </a:rPr>
              <a:t>LCOE</a:t>
            </a: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2495349" y="4343720"/>
            <a:ext cx="3086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876474" y="3148332"/>
            <a:ext cx="2667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36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4341612" y="2838770"/>
            <a:ext cx="1103312" cy="13366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1" hangingPunct="1">
              <a:buFont typeface="Wingdings" pitchFamily="2" charset="2"/>
              <a:buNone/>
            </a:pPr>
            <a:endParaRPr lang="en-US" sz="1200" b="1">
              <a:ea typeface="ＭＳ Ｐゴシック" pitchFamily="34" charset="-128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309987" y="3224971"/>
            <a:ext cx="285750" cy="285750"/>
            <a:chOff x="3852" y="1678"/>
            <a:chExt cx="283" cy="283"/>
          </a:xfrm>
        </p:grpSpPr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3852" y="1678"/>
              <a:ext cx="283" cy="283"/>
            </a:xfrm>
            <a:prstGeom prst="ellipse">
              <a:avLst/>
            </a:prstGeom>
            <a:solidFill>
              <a:srgbClr val="009933"/>
            </a:soli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133200" anchor="ctr"/>
            <a:lstStyle/>
            <a:p>
              <a:pPr eaLnBrk="1" hangingPunct="1"/>
              <a:endParaRPr lang="en-US" sz="3000">
                <a:solidFill>
                  <a:schemeClr val="bg1"/>
                </a:solidFill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 rot="10800000">
              <a:off x="3918" y="1725"/>
              <a:ext cx="152" cy="189"/>
            </a:xfrm>
            <a:prstGeom prst="upArrow">
              <a:avLst>
                <a:gd name="adj1" fmla="val 50000"/>
                <a:gd name="adj2" fmla="val 31086"/>
              </a:avLst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Oval 2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81324" y="3107057"/>
            <a:ext cx="622300" cy="57308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879BAA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1" hangingPunct="1">
              <a:buFont typeface="Wingdings" pitchFamily="2" charset="2"/>
              <a:buNone/>
            </a:pPr>
            <a:endParaRPr lang="en-US" sz="900"/>
          </a:p>
        </p:txBody>
      </p:sp>
      <p:pic>
        <p:nvPicPr>
          <p:cNvPr id="21" name="Picture 25" descr="j043982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4683911" y="3188525"/>
            <a:ext cx="445701" cy="410151"/>
          </a:xfrm>
          <a:prstGeom prst="rect">
            <a:avLst/>
          </a:prstGeom>
          <a:noFill/>
        </p:spPr>
      </p:pic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3435149" y="5146995"/>
            <a:ext cx="1104900" cy="74136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1" hangingPunct="1">
              <a:buFont typeface="Wingdings" pitchFamily="2" charset="2"/>
              <a:buNone/>
            </a:pPr>
            <a:endParaRPr lang="en-US" sz="1200" b="1">
              <a:ea typeface="ＭＳ Ｐゴシック" pitchFamily="34" charset="-128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395587" y="5342257"/>
            <a:ext cx="285750" cy="285750"/>
            <a:chOff x="4065" y="3539"/>
            <a:chExt cx="283" cy="283"/>
          </a:xfrm>
        </p:grpSpPr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4065" y="3539"/>
              <a:ext cx="283" cy="283"/>
            </a:xfrm>
            <a:prstGeom prst="ellipse">
              <a:avLst/>
            </a:prstGeom>
            <a:solidFill>
              <a:srgbClr val="009933"/>
            </a:soli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eaLnBrk="1" hangingPunct="1"/>
              <a:endParaRPr lang="en-US" sz="3000">
                <a:solidFill>
                  <a:schemeClr val="bg1"/>
                </a:solidFill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28" name="AutoShape 29"/>
            <p:cNvSpPr>
              <a:spLocks noChangeArrowheads="1"/>
            </p:cNvSpPr>
            <p:nvPr/>
          </p:nvSpPr>
          <p:spPr bwMode="auto">
            <a:xfrm>
              <a:off x="4131" y="3586"/>
              <a:ext cx="151" cy="189"/>
            </a:xfrm>
            <a:prstGeom prst="upArrow">
              <a:avLst>
                <a:gd name="adj1" fmla="val 50000"/>
                <a:gd name="adj2" fmla="val 31291"/>
              </a:avLst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Oval 3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76449" y="5229545"/>
            <a:ext cx="622300" cy="571500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879BAA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1" hangingPunct="1">
              <a:buFont typeface="Wingdings" pitchFamily="2" charset="2"/>
              <a:buNone/>
            </a:pPr>
            <a:endParaRPr lang="en-US" sz="900"/>
          </a:p>
        </p:txBody>
      </p:sp>
      <p:pic>
        <p:nvPicPr>
          <p:cNvPr id="30" name="Picture 32" descr="lightbulb_on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794739" y="5340763"/>
            <a:ext cx="395245" cy="358588"/>
          </a:xfrm>
          <a:prstGeom prst="rect">
            <a:avLst/>
          </a:prstGeom>
          <a:noFill/>
        </p:spPr>
      </p:pic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3435149" y="4607245"/>
            <a:ext cx="1104900" cy="546100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square" lIns="0" tIns="0" rIns="0" bIns="0" anchor="ctr"/>
          <a:lstStyle/>
          <a:p>
            <a:pPr algn="ctr"/>
            <a:r>
              <a:rPr lang="en-US" sz="1200" b="1" dirty="0">
                <a:ea typeface="ＭＳ Ｐゴシック" pitchFamily="34" charset="-128"/>
              </a:rPr>
              <a:t>Lifecycle electricity output</a:t>
            </a: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4341612" y="2626045"/>
            <a:ext cx="1103312" cy="2190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200" b="1" dirty="0">
                <a:ea typeface="ＭＳ Ｐゴシック" pitchFamily="34" charset="-128"/>
              </a:rPr>
              <a:t>OPEX</a:t>
            </a: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2536624" y="2838770"/>
            <a:ext cx="1103313" cy="13366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1" hangingPunct="1">
              <a:buFont typeface="Wingdings" pitchFamily="2" charset="2"/>
              <a:buNone/>
            </a:pPr>
            <a:endParaRPr lang="en-US" sz="1200" b="1">
              <a:ea typeface="ＭＳ Ｐゴシック" pitchFamily="34" charset="-128"/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503412" y="3048320"/>
            <a:ext cx="285750" cy="285750"/>
            <a:chOff x="1040" y="1678"/>
            <a:chExt cx="283" cy="283"/>
          </a:xfrm>
        </p:grpSpPr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1040" y="1678"/>
              <a:ext cx="283" cy="283"/>
            </a:xfrm>
            <a:prstGeom prst="ellipse">
              <a:avLst/>
            </a:prstGeom>
            <a:solidFill>
              <a:srgbClr val="009933"/>
            </a:soli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133200" anchor="ctr"/>
            <a:lstStyle/>
            <a:p>
              <a:pPr eaLnBrk="1" hangingPunct="1"/>
              <a:endParaRPr lang="en-US" sz="3000">
                <a:solidFill>
                  <a:schemeClr val="bg1"/>
                </a:solidFill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36" name="AutoShape 38"/>
            <p:cNvSpPr>
              <a:spLocks noChangeArrowheads="1"/>
            </p:cNvSpPr>
            <p:nvPr/>
          </p:nvSpPr>
          <p:spPr bwMode="auto">
            <a:xfrm rot="10800000">
              <a:off x="1106" y="1725"/>
              <a:ext cx="152" cy="189"/>
            </a:xfrm>
            <a:prstGeom prst="upArrow">
              <a:avLst>
                <a:gd name="adj1" fmla="val 50000"/>
                <a:gd name="adj2" fmla="val 31086"/>
              </a:avLst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Oval 3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76337" y="3500757"/>
            <a:ext cx="622300" cy="573088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879BAA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1" hangingPunct="1">
              <a:buFont typeface="Wingdings" pitchFamily="2" charset="2"/>
              <a:buNone/>
            </a:pPr>
            <a:endParaRPr lang="en-US" sz="900"/>
          </a:p>
        </p:txBody>
      </p:sp>
      <p:grpSp>
        <p:nvGrpSpPr>
          <p:cNvPr id="10" name="Group 4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839835" y="3672207"/>
            <a:ext cx="503238" cy="220662"/>
            <a:chOff x="4014" y="2151"/>
            <a:chExt cx="207" cy="99"/>
          </a:xfrm>
        </p:grpSpPr>
        <p:sp>
          <p:nvSpPr>
            <p:cNvPr id="39" name="Freeform 41" descr="Blaue Baumwolle"/>
            <p:cNvSpPr>
              <a:spLocks/>
            </p:cNvSpPr>
            <p:nvPr/>
          </p:nvSpPr>
          <p:spPr bwMode="auto">
            <a:xfrm>
              <a:off x="4014" y="2174"/>
              <a:ext cx="207" cy="76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0" y="69"/>
                </a:cxn>
                <a:cxn ang="0">
                  <a:pos x="150" y="76"/>
                </a:cxn>
                <a:cxn ang="0">
                  <a:pos x="207" y="6"/>
                </a:cxn>
                <a:cxn ang="0">
                  <a:pos x="69" y="0"/>
                </a:cxn>
              </a:cxnLst>
              <a:rect l="0" t="0" r="r" b="b"/>
              <a:pathLst>
                <a:path w="207" h="76">
                  <a:moveTo>
                    <a:pt x="69" y="0"/>
                  </a:moveTo>
                  <a:lnTo>
                    <a:pt x="0" y="69"/>
                  </a:lnTo>
                  <a:lnTo>
                    <a:pt x="150" y="76"/>
                  </a:lnTo>
                  <a:lnTo>
                    <a:pt x="207" y="6"/>
                  </a:lnTo>
                  <a:lnTo>
                    <a:pt x="69" y="0"/>
                  </a:lnTo>
                  <a:close/>
                </a:path>
              </a:pathLst>
            </a:custGeom>
            <a:blipFill dpi="0" rotWithShape="1">
              <a:blip r:embed="rId16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40" name="AutoShape 42"/>
            <p:cNvSpPr>
              <a:spLocks noChangeArrowheads="1"/>
            </p:cNvSpPr>
            <p:nvPr/>
          </p:nvSpPr>
          <p:spPr bwMode="auto">
            <a:xfrm>
              <a:off x="4093" y="2151"/>
              <a:ext cx="56" cy="75"/>
            </a:xfrm>
            <a:prstGeom prst="can">
              <a:avLst>
                <a:gd name="adj" fmla="val 33482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17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4138" y="2186"/>
              <a:ext cx="0" cy="4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>
              <a:off x="4129" y="2186"/>
              <a:ext cx="0" cy="4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43" name="Oval 4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75907" y="2902270"/>
            <a:ext cx="623159" cy="573087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879BAA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1" hangingPunct="1">
              <a:buFont typeface="Wingdings" pitchFamily="2" charset="2"/>
              <a:buNone/>
            </a:pPr>
            <a:endParaRPr lang="en-US" sz="900"/>
          </a:p>
        </p:txBody>
      </p:sp>
      <p:pic>
        <p:nvPicPr>
          <p:cNvPr id="44" name="Picture 47" descr="wind_engine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>
            <a:lum bright="-24000" contrast="6000"/>
          </a:blip>
          <a:srcRect/>
          <a:stretch>
            <a:fillRect/>
          </a:stretch>
        </p:blipFill>
        <p:spPr bwMode="auto">
          <a:xfrm>
            <a:off x="2749788" y="2957666"/>
            <a:ext cx="638175" cy="445734"/>
          </a:xfrm>
          <a:prstGeom prst="rect">
            <a:avLst/>
          </a:prstGeom>
          <a:noFill/>
        </p:spPr>
      </p:pic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3495474" y="3646807"/>
            <a:ext cx="285750" cy="285750"/>
            <a:chOff x="1040" y="1678"/>
            <a:chExt cx="283" cy="283"/>
          </a:xfrm>
        </p:grpSpPr>
        <p:sp>
          <p:nvSpPr>
            <p:cNvPr id="46" name="Oval 49"/>
            <p:cNvSpPr>
              <a:spLocks noChangeArrowheads="1"/>
            </p:cNvSpPr>
            <p:nvPr/>
          </p:nvSpPr>
          <p:spPr bwMode="auto">
            <a:xfrm>
              <a:off x="1040" y="1678"/>
              <a:ext cx="283" cy="283"/>
            </a:xfrm>
            <a:prstGeom prst="ellipse">
              <a:avLst/>
            </a:prstGeom>
            <a:solidFill>
              <a:srgbClr val="009933"/>
            </a:soli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133200" anchor="ctr"/>
            <a:lstStyle/>
            <a:p>
              <a:pPr eaLnBrk="1" hangingPunct="1"/>
              <a:endParaRPr lang="en-US" sz="3000">
                <a:solidFill>
                  <a:schemeClr val="bg1"/>
                </a:solidFill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47" name="AutoShape 50"/>
            <p:cNvSpPr>
              <a:spLocks noChangeArrowheads="1"/>
            </p:cNvSpPr>
            <p:nvPr/>
          </p:nvSpPr>
          <p:spPr bwMode="auto">
            <a:xfrm rot="10800000">
              <a:off x="1106" y="1725"/>
              <a:ext cx="152" cy="189"/>
            </a:xfrm>
            <a:prstGeom prst="upArrow">
              <a:avLst>
                <a:gd name="adj1" fmla="val 50000"/>
                <a:gd name="adj2" fmla="val 31086"/>
              </a:avLst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51"/>
          <p:cNvSpPr>
            <a:spLocks noChangeArrowheads="1"/>
          </p:cNvSpPr>
          <p:nvPr/>
        </p:nvSpPr>
        <p:spPr bwMode="auto">
          <a:xfrm>
            <a:off x="2535037" y="2622870"/>
            <a:ext cx="1103312" cy="220662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1200" b="1" dirty="0">
                <a:solidFill>
                  <a:schemeClr val="bg2"/>
                </a:solidFill>
                <a:ea typeface="ＭＳ Ｐゴシック" pitchFamily="34" charset="-128"/>
              </a:rPr>
              <a:t>CAPEX</a:t>
            </a:r>
          </a:p>
        </p:txBody>
      </p:sp>
      <p:sp>
        <p:nvSpPr>
          <p:cNvPr id="81" name="Rectangle 8"/>
          <p:cNvSpPr>
            <a:spLocks noChangeArrowheads="1"/>
          </p:cNvSpPr>
          <p:nvPr/>
        </p:nvSpPr>
        <p:spPr bwMode="auto">
          <a:xfrm>
            <a:off x="677662" y="1486947"/>
            <a:ext cx="5002212" cy="80609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180000" tIns="72000" rIns="108000" bIns="7200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Primary target: 40% by 2020*)</a:t>
            </a:r>
          </a:p>
        </p:txBody>
      </p:sp>
      <p:sp>
        <p:nvSpPr>
          <p:cNvPr id="82" name="Rectangle 52"/>
          <p:cNvSpPr>
            <a:spLocks noChangeArrowheads="1"/>
          </p:cNvSpPr>
          <p:nvPr/>
        </p:nvSpPr>
        <p:spPr bwMode="auto">
          <a:xfrm>
            <a:off x="3682259" y="5930696"/>
            <a:ext cx="1954213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2000" tIns="72000" rIns="72000" bIns="72000">
            <a:spAutoFit/>
          </a:bodyPr>
          <a:lstStyle/>
          <a:p>
            <a:r>
              <a:rPr lang="en-US" sz="1000" b="1" dirty="0"/>
              <a:t>*)</a:t>
            </a:r>
            <a:r>
              <a:rPr lang="en-US" dirty="0"/>
              <a:t> </a:t>
            </a:r>
            <a:r>
              <a:rPr lang="en-US" sz="1000" dirty="0"/>
              <a:t>http://www.nwea.nl/greendeal</a:t>
            </a:r>
          </a:p>
        </p:txBody>
      </p:sp>
      <p:sp>
        <p:nvSpPr>
          <p:cNvPr id="83" name="Oval 7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40956" y="3152385"/>
            <a:ext cx="68263" cy="66675"/>
          </a:xfrm>
          <a:prstGeom prst="ellips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>
            <a:off x="7275844" y="2361810"/>
            <a:ext cx="22319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 dirty="0" smtClean="0">
                <a:solidFill>
                  <a:schemeClr val="hlink"/>
                </a:solidFill>
                <a:latin typeface="Myriad Pro" pitchFamily="34" charset="0"/>
              </a:rPr>
              <a:t>Offshore wind industry target</a:t>
            </a:r>
            <a:r>
              <a:rPr lang="en-US" sz="1200" b="1" dirty="0">
                <a:solidFill>
                  <a:schemeClr val="hlink"/>
                </a:solidFill>
                <a:latin typeface="Myriad Pro" pitchFamily="34" charset="0"/>
              </a:rPr>
              <a:t>:</a:t>
            </a:r>
            <a:br>
              <a:rPr lang="en-US" sz="1200" b="1" dirty="0">
                <a:solidFill>
                  <a:schemeClr val="hlink"/>
                </a:solidFill>
                <a:latin typeface="Myriad Pro" pitchFamily="34" charset="0"/>
              </a:rPr>
            </a:br>
            <a:r>
              <a:rPr lang="en-US" sz="1200" dirty="0">
                <a:latin typeface="Myriad Pro" pitchFamily="34" charset="0"/>
              </a:rPr>
              <a:t>-40% in less than a decade</a:t>
            </a:r>
          </a:p>
        </p:txBody>
      </p:sp>
      <p:sp>
        <p:nvSpPr>
          <p:cNvPr id="85" name="Oval 4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077781" y="5066910"/>
            <a:ext cx="196850" cy="196850"/>
          </a:xfrm>
          <a:prstGeom prst="ellipse">
            <a:avLst/>
          </a:pr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6" name="Oval 5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39369" y="3092060"/>
            <a:ext cx="196850" cy="196850"/>
          </a:xfrm>
          <a:prstGeom prst="ellipse">
            <a:avLst/>
          </a:prstGeom>
          <a:solidFill>
            <a:srgbClr val="336699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7" name="Freeform 94"/>
          <p:cNvSpPr>
            <a:spLocks/>
          </p:cNvSpPr>
          <p:nvPr/>
        </p:nvSpPr>
        <p:spPr bwMode="auto">
          <a:xfrm>
            <a:off x="7550481" y="3203185"/>
            <a:ext cx="2659063" cy="2009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2" y="0"/>
              </a:cxn>
              <a:cxn ang="0">
                <a:pos x="312" y="255"/>
              </a:cxn>
              <a:cxn ang="0">
                <a:pos x="696" y="255"/>
              </a:cxn>
              <a:cxn ang="0">
                <a:pos x="696" y="465"/>
              </a:cxn>
              <a:cxn ang="0">
                <a:pos x="909" y="465"/>
              </a:cxn>
              <a:cxn ang="0">
                <a:pos x="909" y="624"/>
              </a:cxn>
              <a:cxn ang="0">
                <a:pos x="1224" y="624"/>
              </a:cxn>
              <a:cxn ang="0">
                <a:pos x="1224" y="942"/>
              </a:cxn>
              <a:cxn ang="0">
                <a:pos x="1569" y="942"/>
              </a:cxn>
              <a:cxn ang="0">
                <a:pos x="1569" y="1248"/>
              </a:cxn>
              <a:cxn ang="0">
                <a:pos x="1587" y="1266"/>
              </a:cxn>
            </a:cxnLst>
            <a:rect l="0" t="0" r="r" b="b"/>
            <a:pathLst>
              <a:path w="1587" h="1266">
                <a:moveTo>
                  <a:pt x="0" y="0"/>
                </a:moveTo>
                <a:lnTo>
                  <a:pt x="312" y="0"/>
                </a:lnTo>
                <a:lnTo>
                  <a:pt x="312" y="255"/>
                </a:lnTo>
                <a:lnTo>
                  <a:pt x="696" y="255"/>
                </a:lnTo>
                <a:lnTo>
                  <a:pt x="696" y="465"/>
                </a:lnTo>
                <a:lnTo>
                  <a:pt x="909" y="465"/>
                </a:lnTo>
                <a:lnTo>
                  <a:pt x="909" y="624"/>
                </a:lnTo>
                <a:lnTo>
                  <a:pt x="1224" y="624"/>
                </a:lnTo>
                <a:lnTo>
                  <a:pt x="1224" y="942"/>
                </a:lnTo>
                <a:lnTo>
                  <a:pt x="1569" y="942"/>
                </a:lnTo>
                <a:lnTo>
                  <a:pt x="1569" y="1248"/>
                </a:lnTo>
                <a:lnTo>
                  <a:pt x="1587" y="1266"/>
                </a:lnTo>
              </a:path>
            </a:pathLst>
          </a:custGeom>
          <a:noFill/>
          <a:ln w="19050" cap="flat" cmpd="sng">
            <a:solidFill>
              <a:srgbClr val="336699"/>
            </a:solidFill>
            <a:prstDash val="solid"/>
            <a:round/>
            <a:headEnd/>
            <a:tailEnd/>
          </a:ln>
          <a:effectLst/>
        </p:spPr>
        <p:txBody>
          <a:bodyPr lIns="72000" tIns="72000" rIns="72000" bIns="72000" anchor="ctr"/>
          <a:lstStyle/>
          <a:p>
            <a:endParaRPr lang="en-US"/>
          </a:p>
        </p:txBody>
      </p:sp>
      <p:sp>
        <p:nvSpPr>
          <p:cNvPr id="88" name="Rectangle 95"/>
          <p:cNvSpPr>
            <a:spLocks noChangeArrowheads="1"/>
          </p:cNvSpPr>
          <p:nvPr/>
        </p:nvSpPr>
        <p:spPr bwMode="auto">
          <a:xfrm>
            <a:off x="6809119" y="5433623"/>
            <a:ext cx="393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Myriad Pro" pitchFamily="34" charset="0"/>
              </a:rPr>
              <a:t>2010</a:t>
            </a:r>
            <a:endParaRPr lang="en-US">
              <a:latin typeface="Myriad Pro" pitchFamily="34" charset="0"/>
            </a:endParaRPr>
          </a:p>
        </p:txBody>
      </p:sp>
      <p:sp>
        <p:nvSpPr>
          <p:cNvPr id="89" name="Rectangle 96"/>
          <p:cNvSpPr>
            <a:spLocks noChangeArrowheads="1"/>
          </p:cNvSpPr>
          <p:nvPr/>
        </p:nvSpPr>
        <p:spPr bwMode="auto">
          <a:xfrm>
            <a:off x="9950781" y="5433623"/>
            <a:ext cx="393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Myriad Pro" pitchFamily="34" charset="0"/>
              </a:rPr>
              <a:t>2020</a:t>
            </a:r>
            <a:endParaRPr lang="en-US">
              <a:latin typeface="Myriad Pro" pitchFamily="34" charset="0"/>
            </a:endParaRPr>
          </a:p>
        </p:txBody>
      </p:sp>
      <p:sp>
        <p:nvSpPr>
          <p:cNvPr id="90" name="Rectangle 97"/>
          <p:cNvSpPr>
            <a:spLocks noChangeArrowheads="1"/>
          </p:cNvSpPr>
          <p:nvPr/>
        </p:nvSpPr>
        <p:spPr bwMode="auto">
          <a:xfrm rot="16200000">
            <a:off x="5846300" y="4008841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dirty="0">
                <a:latin typeface="Myriad Pro" pitchFamily="34" charset="0"/>
              </a:rPr>
              <a:t>€ / </a:t>
            </a:r>
            <a:r>
              <a:rPr lang="en-GB" dirty="0" err="1">
                <a:latin typeface="Myriad Pro" pitchFamily="34" charset="0"/>
              </a:rPr>
              <a:t>MWh</a:t>
            </a:r>
            <a:r>
              <a:rPr lang="en-US" sz="1500" dirty="0">
                <a:solidFill>
                  <a:srgbClr val="000000"/>
                </a:solidFill>
                <a:latin typeface="Myriad Pro" pitchFamily="34" charset="0"/>
              </a:rPr>
              <a:t> </a:t>
            </a:r>
          </a:p>
        </p:txBody>
      </p:sp>
      <p:sp>
        <p:nvSpPr>
          <p:cNvPr id="91" name="Line 98"/>
          <p:cNvSpPr>
            <a:spLocks noChangeShapeType="1"/>
          </p:cNvSpPr>
          <p:nvPr/>
        </p:nvSpPr>
        <p:spPr bwMode="auto">
          <a:xfrm>
            <a:off x="6858331" y="5168510"/>
            <a:ext cx="407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2000" tIns="72000" rIns="72000" bIns="72000" anchor="ctr"/>
          <a:lstStyle/>
          <a:p>
            <a:endParaRPr lang="en-US"/>
          </a:p>
        </p:txBody>
      </p:sp>
      <p:sp>
        <p:nvSpPr>
          <p:cNvPr id="92" name="Line 99"/>
          <p:cNvSpPr>
            <a:spLocks noChangeShapeType="1"/>
          </p:cNvSpPr>
          <p:nvPr/>
        </p:nvSpPr>
        <p:spPr bwMode="auto">
          <a:xfrm>
            <a:off x="7004381" y="2361810"/>
            <a:ext cx="0" cy="292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2000" tIns="72000" rIns="72000" bIns="72000" anchor="ctr"/>
          <a:lstStyle/>
          <a:p>
            <a:endParaRPr lang="en-US"/>
          </a:p>
        </p:txBody>
      </p:sp>
      <p:sp>
        <p:nvSpPr>
          <p:cNvPr id="93" name="Rectangle 100"/>
          <p:cNvSpPr>
            <a:spLocks noChangeArrowheads="1"/>
          </p:cNvSpPr>
          <p:nvPr/>
        </p:nvSpPr>
        <p:spPr bwMode="auto">
          <a:xfrm>
            <a:off x="6534481" y="5058973"/>
            <a:ext cx="295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Myriad Pro" pitchFamily="34" charset="0"/>
              </a:rPr>
              <a:t>100</a:t>
            </a:r>
            <a:endParaRPr lang="en-US">
              <a:latin typeface="Myriad Pro" pitchFamily="34" charset="0"/>
            </a:endParaRPr>
          </a:p>
        </p:txBody>
      </p:sp>
      <p:sp>
        <p:nvSpPr>
          <p:cNvPr id="94" name="Line 101"/>
          <p:cNvSpPr>
            <a:spLocks noChangeShapeType="1"/>
          </p:cNvSpPr>
          <p:nvPr/>
        </p:nvSpPr>
        <p:spPr bwMode="auto">
          <a:xfrm flipH="1">
            <a:off x="6915481" y="3203185"/>
            <a:ext cx="17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2000" tIns="72000" rIns="72000" bIns="72000" anchor="ctr"/>
          <a:lstStyle/>
          <a:p>
            <a:endParaRPr lang="en-US"/>
          </a:p>
        </p:txBody>
      </p:sp>
      <p:sp>
        <p:nvSpPr>
          <p:cNvPr id="95" name="Line 102"/>
          <p:cNvSpPr>
            <a:spLocks noChangeShapeType="1"/>
          </p:cNvSpPr>
          <p:nvPr/>
        </p:nvSpPr>
        <p:spPr bwMode="auto">
          <a:xfrm flipH="1">
            <a:off x="6913894" y="4165210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2000" tIns="72000" rIns="72000" bIns="72000" anchor="ctr"/>
          <a:lstStyle/>
          <a:p>
            <a:endParaRPr lang="en-US"/>
          </a:p>
        </p:txBody>
      </p:sp>
      <p:sp>
        <p:nvSpPr>
          <p:cNvPr id="96" name="Rectangle 103"/>
          <p:cNvSpPr>
            <a:spLocks noChangeArrowheads="1"/>
          </p:cNvSpPr>
          <p:nvPr/>
        </p:nvSpPr>
        <p:spPr bwMode="auto">
          <a:xfrm>
            <a:off x="6534481" y="4050910"/>
            <a:ext cx="295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Myriad Pro" pitchFamily="34" charset="0"/>
              </a:rPr>
              <a:t>130</a:t>
            </a:r>
            <a:endParaRPr lang="en-US">
              <a:latin typeface="Myriad Pro" pitchFamily="34" charset="0"/>
            </a:endParaRPr>
          </a:p>
        </p:txBody>
      </p:sp>
      <p:sp>
        <p:nvSpPr>
          <p:cNvPr id="97" name="Rectangle 104"/>
          <p:cNvSpPr>
            <a:spLocks noChangeArrowheads="1"/>
          </p:cNvSpPr>
          <p:nvPr/>
        </p:nvSpPr>
        <p:spPr bwMode="auto">
          <a:xfrm>
            <a:off x="6534481" y="3095235"/>
            <a:ext cx="295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Myriad Pro" pitchFamily="34" charset="0"/>
              </a:rPr>
              <a:t>160</a:t>
            </a:r>
            <a:endParaRPr lang="en-US">
              <a:latin typeface="Myriad Pro" pitchFamily="34" charset="0"/>
            </a:endParaRPr>
          </a:p>
        </p:txBody>
      </p:sp>
      <p:sp>
        <p:nvSpPr>
          <p:cNvPr id="98" name="Line 107"/>
          <p:cNvSpPr>
            <a:spLocks noChangeShapeType="1"/>
          </p:cNvSpPr>
          <p:nvPr/>
        </p:nvSpPr>
        <p:spPr bwMode="auto">
          <a:xfrm>
            <a:off x="7696531" y="3234935"/>
            <a:ext cx="3084513" cy="2371725"/>
          </a:xfrm>
          <a:prstGeom prst="line">
            <a:avLst/>
          </a:prstGeom>
          <a:noFill/>
          <a:ln w="19050">
            <a:solidFill>
              <a:srgbClr val="336699"/>
            </a:solidFill>
            <a:prstDash val="dash"/>
            <a:round/>
            <a:headEnd/>
            <a:tailEnd/>
          </a:ln>
          <a:effectLst/>
        </p:spPr>
        <p:txBody>
          <a:bodyPr lIns="72000" tIns="72000" rIns="72000" bIns="72000" anchor="ctr"/>
          <a:lstStyle/>
          <a:p>
            <a:endParaRPr lang="en-US"/>
          </a:p>
        </p:txBody>
      </p:sp>
      <p:sp>
        <p:nvSpPr>
          <p:cNvPr id="99" name="Line 109"/>
          <p:cNvSpPr>
            <a:spLocks noChangeShapeType="1"/>
          </p:cNvSpPr>
          <p:nvPr/>
        </p:nvSpPr>
        <p:spPr bwMode="auto">
          <a:xfrm flipH="1">
            <a:off x="8218819" y="3777860"/>
            <a:ext cx="409575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2000" tIns="72000" rIns="72000" bIns="72000" anchor="ctr"/>
          <a:lstStyle/>
          <a:p>
            <a:endParaRPr lang="en-US"/>
          </a:p>
        </p:txBody>
      </p:sp>
      <p:sp>
        <p:nvSpPr>
          <p:cNvPr id="100" name="Line 111"/>
          <p:cNvSpPr>
            <a:spLocks noChangeShapeType="1"/>
          </p:cNvSpPr>
          <p:nvPr/>
        </p:nvSpPr>
        <p:spPr bwMode="auto">
          <a:xfrm flipV="1">
            <a:off x="8628394" y="2977760"/>
            <a:ext cx="758825" cy="5540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72000" tIns="72000" rIns="72000" bIns="72000" anchor="ctr"/>
          <a:lstStyle/>
          <a:p>
            <a:endParaRPr lang="en-US"/>
          </a:p>
        </p:txBody>
      </p:sp>
      <p:sp>
        <p:nvSpPr>
          <p:cNvPr id="101" name="Line 112"/>
          <p:cNvSpPr>
            <a:spLocks noChangeShapeType="1"/>
          </p:cNvSpPr>
          <p:nvPr/>
        </p:nvSpPr>
        <p:spPr bwMode="auto">
          <a:xfrm>
            <a:off x="8806194" y="4050910"/>
            <a:ext cx="5810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72000" tIns="72000" rIns="72000" bIns="72000" anchor="ctr"/>
          <a:lstStyle/>
          <a:p>
            <a:endParaRPr lang="en-US"/>
          </a:p>
        </p:txBody>
      </p:sp>
      <p:sp>
        <p:nvSpPr>
          <p:cNvPr id="102" name="Rectangle 114"/>
          <p:cNvSpPr>
            <a:spLocks noChangeArrowheads="1"/>
          </p:cNvSpPr>
          <p:nvPr/>
        </p:nvSpPr>
        <p:spPr bwMode="auto">
          <a:xfrm>
            <a:off x="8628394" y="3531798"/>
            <a:ext cx="177800" cy="5191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en-US"/>
          </a:p>
        </p:txBody>
      </p:sp>
      <p:sp>
        <p:nvSpPr>
          <p:cNvPr id="103" name="Rectangle 115"/>
          <p:cNvSpPr>
            <a:spLocks noChangeArrowheads="1"/>
          </p:cNvSpPr>
          <p:nvPr/>
        </p:nvSpPr>
        <p:spPr bwMode="auto">
          <a:xfrm>
            <a:off x="9387219" y="2977760"/>
            <a:ext cx="690562" cy="10731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en-US"/>
          </a:p>
        </p:txBody>
      </p:sp>
      <p:sp>
        <p:nvSpPr>
          <p:cNvPr id="104" name="Freeform 116"/>
          <p:cNvSpPr>
            <a:spLocks/>
          </p:cNvSpPr>
          <p:nvPr/>
        </p:nvSpPr>
        <p:spPr bwMode="auto">
          <a:xfrm>
            <a:off x="9503106" y="2977760"/>
            <a:ext cx="452438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6"/>
              </a:cxn>
              <a:cxn ang="0">
                <a:pos x="86" y="136"/>
              </a:cxn>
              <a:cxn ang="0">
                <a:pos x="86" y="248"/>
              </a:cxn>
              <a:cxn ang="0">
                <a:pos x="133" y="248"/>
              </a:cxn>
              <a:cxn ang="0">
                <a:pos x="133" y="333"/>
              </a:cxn>
              <a:cxn ang="0">
                <a:pos x="204" y="333"/>
              </a:cxn>
              <a:cxn ang="0">
                <a:pos x="204" y="503"/>
              </a:cxn>
              <a:cxn ang="0">
                <a:pos x="281" y="503"/>
              </a:cxn>
              <a:cxn ang="0">
                <a:pos x="281" y="666"/>
              </a:cxn>
              <a:cxn ang="0">
                <a:pos x="285" y="676"/>
              </a:cxn>
            </a:cxnLst>
            <a:rect l="0" t="0" r="r" b="b"/>
            <a:pathLst>
              <a:path w="285" h="676">
                <a:moveTo>
                  <a:pt x="0" y="0"/>
                </a:moveTo>
                <a:lnTo>
                  <a:pt x="0" y="136"/>
                </a:lnTo>
                <a:lnTo>
                  <a:pt x="86" y="136"/>
                </a:lnTo>
                <a:lnTo>
                  <a:pt x="86" y="248"/>
                </a:lnTo>
                <a:lnTo>
                  <a:pt x="133" y="248"/>
                </a:lnTo>
                <a:lnTo>
                  <a:pt x="133" y="333"/>
                </a:lnTo>
                <a:lnTo>
                  <a:pt x="204" y="333"/>
                </a:lnTo>
                <a:lnTo>
                  <a:pt x="204" y="503"/>
                </a:lnTo>
                <a:lnTo>
                  <a:pt x="281" y="503"/>
                </a:lnTo>
                <a:lnTo>
                  <a:pt x="281" y="666"/>
                </a:lnTo>
                <a:lnTo>
                  <a:pt x="285" y="676"/>
                </a:lnTo>
              </a:path>
            </a:pathLst>
          </a:custGeom>
          <a:noFill/>
          <a:ln w="19050" cap="flat" cmpd="sng">
            <a:solidFill>
              <a:srgbClr val="336699"/>
            </a:solidFill>
            <a:prstDash val="solid"/>
            <a:round/>
            <a:headEnd/>
            <a:tailEnd/>
          </a:ln>
          <a:effectLst/>
        </p:spPr>
        <p:txBody>
          <a:bodyPr lIns="72000" tIns="72000" rIns="72000" bIns="72000" anchor="ctr"/>
          <a:lstStyle/>
          <a:p>
            <a:endParaRPr lang="en-US"/>
          </a:p>
        </p:txBody>
      </p:sp>
      <p:sp>
        <p:nvSpPr>
          <p:cNvPr id="105" name="Rectangle 117"/>
          <p:cNvSpPr>
            <a:spLocks noChangeArrowheads="1"/>
          </p:cNvSpPr>
          <p:nvPr/>
        </p:nvSpPr>
        <p:spPr bwMode="auto">
          <a:xfrm>
            <a:off x="9582481" y="3152385"/>
            <a:ext cx="100013" cy="279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en-US"/>
          </a:p>
        </p:txBody>
      </p:sp>
      <p:sp>
        <p:nvSpPr>
          <p:cNvPr id="106" name="Line 118"/>
          <p:cNvSpPr>
            <a:spLocks noChangeShapeType="1"/>
          </p:cNvSpPr>
          <p:nvPr/>
        </p:nvSpPr>
        <p:spPr bwMode="auto">
          <a:xfrm>
            <a:off x="9682494" y="3288910"/>
            <a:ext cx="592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2000" tIns="72000" rIns="72000" bIns="72000" anchor="ctr"/>
          <a:lstStyle/>
          <a:p>
            <a:endParaRPr lang="en-US"/>
          </a:p>
        </p:txBody>
      </p:sp>
      <p:sp>
        <p:nvSpPr>
          <p:cNvPr id="107" name="Rectangle 119"/>
          <p:cNvSpPr>
            <a:spLocks noChangeArrowheads="1"/>
          </p:cNvSpPr>
          <p:nvPr/>
        </p:nvSpPr>
        <p:spPr bwMode="auto">
          <a:xfrm>
            <a:off x="10274631" y="3121541"/>
            <a:ext cx="1588109" cy="330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2000" tIns="72000" rIns="72000" bIns="72000">
            <a:spAutoFit/>
          </a:bodyPr>
          <a:lstStyle/>
          <a:p>
            <a:pPr algn="l"/>
            <a:r>
              <a:rPr lang="nl-NL" sz="1200" dirty="0" smtClean="0">
                <a:latin typeface="Myriad Pro" pitchFamily="34" charset="0"/>
              </a:rPr>
              <a:t>Direct drive (CAPEX)</a:t>
            </a:r>
            <a:endParaRPr lang="en-US" sz="1200" dirty="0">
              <a:latin typeface="Myriad Pro" pitchFamily="34" charset="0"/>
            </a:endParaRPr>
          </a:p>
        </p:txBody>
      </p:sp>
      <p:pic>
        <p:nvPicPr>
          <p:cNvPr id="108" name="Grafik 10" descr="SIE_Logo_Layer_Petrol_RGB_A3_76mm.wmf"/>
          <p:cNvPicPr>
            <a:picLocks noChangeAspect="1"/>
          </p:cNvPicPr>
          <p:nvPr/>
        </p:nvPicPr>
        <p:blipFill>
          <a:blip r:embed="rId18"/>
          <a:srcRect l="5065" t="28916" r="17324" b="24295"/>
          <a:stretch>
            <a:fillRect/>
          </a:stretch>
        </p:blipFill>
        <p:spPr>
          <a:xfrm>
            <a:off x="7144821" y="3719890"/>
            <a:ext cx="1117600" cy="377371"/>
          </a:xfrm>
          <a:prstGeom prst="rect">
            <a:avLst/>
          </a:prstGeom>
        </p:spPr>
      </p:pic>
      <p:sp>
        <p:nvSpPr>
          <p:cNvPr id="109" name="Rectangle 117"/>
          <p:cNvSpPr>
            <a:spLocks noChangeArrowheads="1"/>
          </p:cNvSpPr>
          <p:nvPr/>
        </p:nvSpPr>
        <p:spPr bwMode="auto">
          <a:xfrm>
            <a:off x="9772981" y="3461947"/>
            <a:ext cx="100525" cy="3620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en-US"/>
          </a:p>
        </p:txBody>
      </p:sp>
      <p:sp>
        <p:nvSpPr>
          <p:cNvPr id="110" name="Line 118"/>
          <p:cNvSpPr>
            <a:spLocks noChangeShapeType="1"/>
          </p:cNvSpPr>
          <p:nvPr/>
        </p:nvSpPr>
        <p:spPr bwMode="auto">
          <a:xfrm flipV="1">
            <a:off x="9873506" y="3641334"/>
            <a:ext cx="391600" cy="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72000" tIns="72000" rIns="72000" bIns="72000" anchor="ctr"/>
          <a:lstStyle/>
          <a:p>
            <a:endParaRPr lang="en-US"/>
          </a:p>
        </p:txBody>
      </p:sp>
      <p:sp>
        <p:nvSpPr>
          <p:cNvPr id="111" name="Rectangle 119"/>
          <p:cNvSpPr>
            <a:spLocks noChangeArrowheads="1"/>
          </p:cNvSpPr>
          <p:nvPr/>
        </p:nvSpPr>
        <p:spPr bwMode="auto">
          <a:xfrm>
            <a:off x="10265106" y="3478729"/>
            <a:ext cx="1713534" cy="699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 tIns="72000" rIns="72000" bIns="72000">
            <a:spAutoFit/>
          </a:bodyPr>
          <a:lstStyle/>
          <a:p>
            <a:pPr algn="l"/>
            <a:r>
              <a:rPr lang="nl-NL" sz="1200" dirty="0" err="1" smtClean="0">
                <a:latin typeface="Myriad Pro" pitchFamily="34" charset="0"/>
              </a:rPr>
              <a:t>Larger</a:t>
            </a:r>
            <a:r>
              <a:rPr lang="nl-NL" sz="1200" dirty="0" smtClean="0">
                <a:latin typeface="Myriad Pro" pitchFamily="34" charset="0"/>
              </a:rPr>
              <a:t> rotor </a:t>
            </a:r>
            <a:r>
              <a:rPr lang="nl-NL" sz="1200" dirty="0" err="1" smtClean="0">
                <a:latin typeface="Myriad Pro" pitchFamily="34" charset="0"/>
              </a:rPr>
              <a:t>blades</a:t>
            </a:r>
            <a:r>
              <a:rPr lang="nl-NL" sz="1200" dirty="0" smtClean="0">
                <a:latin typeface="Myriad Pro" pitchFamily="34" charset="0"/>
              </a:rPr>
              <a:t> (</a:t>
            </a:r>
            <a:r>
              <a:rPr lang="nl-NL" sz="1200" dirty="0" err="1" smtClean="0">
                <a:latin typeface="Myriad Pro" pitchFamily="34" charset="0"/>
              </a:rPr>
              <a:t>lifecycle</a:t>
            </a:r>
            <a:r>
              <a:rPr lang="nl-NL" sz="1200" dirty="0" smtClean="0">
                <a:latin typeface="Myriad Pro" pitchFamily="34" charset="0"/>
              </a:rPr>
              <a:t> </a:t>
            </a:r>
            <a:r>
              <a:rPr lang="nl-NL" sz="1200" dirty="0" err="1" smtClean="0">
                <a:latin typeface="Myriad Pro" pitchFamily="34" charset="0"/>
              </a:rPr>
              <a:t>electricity</a:t>
            </a:r>
            <a:r>
              <a:rPr lang="nl-NL" sz="1200" dirty="0" smtClean="0">
                <a:latin typeface="Myriad Pro" pitchFamily="34" charset="0"/>
              </a:rPr>
              <a:t> output)</a:t>
            </a:r>
            <a:endParaRPr lang="en-US" sz="1200" dirty="0">
              <a:latin typeface="Myriad Pro" pitchFamily="34" charset="0"/>
            </a:endParaRPr>
          </a:p>
        </p:txBody>
      </p:sp>
      <p:sp>
        <p:nvSpPr>
          <p:cNvPr id="74" name="Rectangle 119"/>
          <p:cNvSpPr>
            <a:spLocks noChangeArrowheads="1"/>
          </p:cNvSpPr>
          <p:nvPr/>
        </p:nvSpPr>
        <p:spPr bwMode="auto">
          <a:xfrm>
            <a:off x="10280979" y="3012686"/>
            <a:ext cx="1760615" cy="5147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72000" tIns="72000" rIns="72000" bIns="72000">
            <a:spAutoFit/>
          </a:bodyPr>
          <a:lstStyle/>
          <a:p>
            <a:pPr algn="l"/>
            <a:r>
              <a:rPr lang="nl-NL" sz="1200" dirty="0" err="1" smtClean="0">
                <a:latin typeface="Myriad Pro" pitchFamily="34" charset="0"/>
              </a:rPr>
              <a:t>Optimize</a:t>
            </a:r>
            <a:r>
              <a:rPr lang="nl-NL" sz="1200" dirty="0" smtClean="0">
                <a:latin typeface="Myriad Pro" pitchFamily="34" charset="0"/>
              </a:rPr>
              <a:t> resource </a:t>
            </a:r>
            <a:r>
              <a:rPr lang="nl-NL" sz="1200" dirty="0" err="1" smtClean="0">
                <a:latin typeface="Myriad Pro" pitchFamily="34" charset="0"/>
              </a:rPr>
              <a:t>productivity</a:t>
            </a:r>
            <a:r>
              <a:rPr lang="nl-NL" sz="1200" dirty="0" smtClean="0">
                <a:latin typeface="Myriad Pro" pitchFamily="34" charset="0"/>
              </a:rPr>
              <a:t> (OPEX)</a:t>
            </a:r>
            <a:endParaRPr lang="en-US" sz="1200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/>
      <p:bldP spid="85" grpId="0" animBg="1"/>
      <p:bldP spid="86" grpId="0" animBg="1"/>
      <p:bldP spid="87" grpId="0" animBg="1"/>
      <p:bldP spid="88" grpId="0"/>
      <p:bldP spid="89" grpId="0"/>
      <p:bldP spid="90" grpId="0"/>
      <p:bldP spid="91" grpId="0" animBg="1"/>
      <p:bldP spid="92" grpId="0" animBg="1"/>
      <p:bldP spid="93" grpId="0"/>
      <p:bldP spid="94" grpId="0" animBg="1"/>
      <p:bldP spid="95" grpId="0" animBg="1"/>
      <p:bldP spid="96" grpId="0"/>
      <p:bldP spid="97" grpId="0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/>
      <p:bldP spid="109" grpId="0" animBg="1"/>
      <p:bldP spid="110" grpId="0" animBg="1"/>
      <p:bldP spid="111" grpId="0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However, providing a “contribution” is not sufficient: </a:t>
            </a:r>
            <a:br>
              <a:rPr lang="en-GB" dirty="0" smtClean="0"/>
            </a:br>
            <a:r>
              <a:rPr lang="en-GB" dirty="0" smtClean="0"/>
              <a:t>We have to act together! </a:t>
            </a:r>
            <a:endParaRPr lang="en-GB" dirty="0"/>
          </a:p>
        </p:txBody>
      </p:sp>
      <p:pic>
        <p:nvPicPr>
          <p:cNvPr id="76" name="Picture 85" descr="https://siemens-mdb.nureg.de/client/servlet/preview;jsessionid=B685718B6D5D4C993A01659867433F9B?previewID=75063AAB-ADE3-9A3D-93AF-98D826E13693:0:ORIGINAL:JPEG:b64d6cb8332f3c16f67bb8e100ea314e&amp;noPreviewImage=../assets/file_err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76" t="12161" r="15319" b="35167"/>
          <a:stretch/>
        </p:blipFill>
        <p:spPr bwMode="auto">
          <a:xfrm>
            <a:off x="0" y="1397726"/>
            <a:ext cx="12202060" cy="5460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6"/>
          <p:cNvSpPr>
            <a:spLocks noChangeArrowheads="1"/>
          </p:cNvSpPr>
          <p:nvPr/>
        </p:nvSpPr>
        <p:spPr bwMode="auto">
          <a:xfrm>
            <a:off x="-1" y="1552262"/>
            <a:ext cx="5538652" cy="1331912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80000" tIns="72000" rIns="108000" bIns="72000" anchor="ctr"/>
          <a:lstStyle/>
          <a:p>
            <a:pPr algn="l">
              <a:lnSpc>
                <a:spcPct val="110000"/>
              </a:lnSpc>
            </a:pPr>
            <a:r>
              <a:rPr lang="en-US" sz="3600" b="1" i="1" dirty="0" smtClean="0">
                <a:solidFill>
                  <a:srgbClr val="002060"/>
                </a:solidFill>
              </a:rPr>
              <a:t>One sector, one target!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Or to put it differently:</a:t>
            </a:r>
            <a:endParaRPr lang="en-GB" dirty="0"/>
          </a:p>
        </p:txBody>
      </p:sp>
      <p:pic>
        <p:nvPicPr>
          <p:cNvPr id="76" name="Picture 85" descr="https://siemens-mdb.nureg.de/client/servlet/preview;jsessionid=B685718B6D5D4C993A01659867433F9B?previewID=75063AAB-ADE3-9A3D-93AF-98D826E13693:0:ORIGINAL:JPEG:b64d6cb8332f3c16f67bb8e100ea314e&amp;noPreviewImage=../assets/file_err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76" t="12161" r="15319" b="35167"/>
          <a:stretch/>
        </p:blipFill>
        <p:spPr bwMode="auto">
          <a:xfrm>
            <a:off x="0" y="1397726"/>
            <a:ext cx="12202060" cy="5460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6"/>
          <p:cNvSpPr>
            <a:spLocks noChangeArrowheads="1"/>
          </p:cNvSpPr>
          <p:nvPr/>
        </p:nvSpPr>
        <p:spPr bwMode="auto">
          <a:xfrm>
            <a:off x="-1" y="1552262"/>
            <a:ext cx="5538652" cy="1331912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80000" tIns="72000" rIns="108000" bIns="72000" anchor="ctr"/>
          <a:lstStyle/>
          <a:p>
            <a:pPr algn="l">
              <a:lnSpc>
                <a:spcPct val="110000"/>
              </a:lnSpc>
            </a:pPr>
            <a:r>
              <a:rPr lang="en-US" sz="3600" b="1" i="1" dirty="0" smtClean="0">
                <a:solidFill>
                  <a:srgbClr val="002060"/>
                </a:solidFill>
              </a:rPr>
              <a:t>All for one &amp; one for all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384971" cy="1262055"/>
          </a:xfrm>
        </p:spPr>
        <p:txBody>
          <a:bodyPr/>
          <a:lstStyle/>
          <a:p>
            <a:r>
              <a:rPr lang="en-US" dirty="0" smtClean="0"/>
              <a:t>AND we do need a master plan to avoid the Round 2 situation:</a:t>
            </a:r>
          </a:p>
        </p:txBody>
      </p:sp>
      <p:pic>
        <p:nvPicPr>
          <p:cNvPr id="2051" name="Picture 3" descr="C:\My Data\Data Siemens\Algemeen\02 Presentaties\Extern\2008-11-27_Nationaal Energie Forum 2008\2008-11-27_Voor de offshore wind gaan_Kansen voor innovatief Nederl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4201" y="1402971"/>
            <a:ext cx="6889948" cy="516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My Data\Data Siemens\Algemeen\02 Presentaties\Extern\2008-11-27_Nationaal Energie Forum 2008\2008-11-27_Voor de offshore wind gaan_Kansen voor innovatief Nederla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4827" y="1403555"/>
            <a:ext cx="6888697" cy="516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My Data\Data Siemens\Algemeen\02 Presentaties\Extern\2008-11-27_Nationaal Energie Forum 2008\2008-11-27_Voor de offshore wind gaan_Kansen voor innovatief Nederla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4827" y="1403555"/>
            <a:ext cx="6888696" cy="516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yhRxT.r0GkXtUD66Ei8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Tep07raLkeXoaiN7OXHx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F8RRTC2Uq9omBH_eYKx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sjytZht0GMk4giU4R6B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yhRxT.r0GkXtUD66Ei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Y1G9IZHEWsOB6tftIi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yhRxT.r0GkXtUD66Ei8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kBXnBgh0al5zixjyKCu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yhRxT.r0GkXtUD66Ei8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Ida.prv0me0UJ_eaThc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1K3DZcWUaS2L.yFoz8LQ"/>
</p:tagLst>
</file>

<file path=ppt/theme/theme1.xml><?xml version="1.0" encoding="utf-8"?>
<a:theme xmlns:a="http://schemas.openxmlformats.org/drawingml/2006/main" name="2013-07-26_DSSI_short summary">
  <a:themeElements>
    <a:clrScheme name="Siemens AG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64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 PPT 2007 DEU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alpha val="52000"/>
          </a:schemeClr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sp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Bef>
            <a:spcPts val="0"/>
          </a:spcBef>
          <a:defRPr sz="120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653</ap:Words>
  <ap:PresentationFormat>Custom</ap:PresentationFormat>
  <ap:Paragraphs>173</ap:Paragraphs>
  <ap:Slides>14</ap:Slides>
  <ap:HiddenSlides>0</ap:HiddenSlides>
  <ap:MMClips>0</ap:MMClips>
  <ap:ScaleCrop>false</ap:ScaleCrop>
  <ap: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ap:HeadingPairs>
  <ap:TitlesOfParts>
    <vt:vector baseType="lpstr" size="15">
      <vt:lpstr>2013-07-26_DSSI_short summary</vt:lpstr>
      <vt:lpstr>One sector, one target, one message The pathway towards 100 EUR / MWh in 2023</vt:lpstr>
      <vt:lpstr>Before I start …  … our key messages:</vt:lpstr>
      <vt:lpstr> The Dutch offshore wind market opens up new opportunities for all </vt:lpstr>
      <vt:lpstr>Dutch offshore wind market: Status and outlook based on (projected) year of commercial operation</vt:lpstr>
      <vt:lpstr>BUT this will only happen if the Levelised Cost of Electricity (LCOE)  will reduce from today’s level to 100 EUR / MWh in 2023</vt:lpstr>
      <vt:lpstr>We take our share... BUT we need your contribution as well to reach the target!</vt:lpstr>
      <vt:lpstr>However, providing a “contribution” is not sufficient:  We have to act together! </vt:lpstr>
      <vt:lpstr>     Or to put it differently:</vt:lpstr>
      <vt:lpstr>AND we do need a master plan to avoid the Round 2 situation:</vt:lpstr>
      <vt:lpstr>Focus is key to construct and operate the 3.45 GW in the most cost-efficient way</vt:lpstr>
      <vt:lpstr>Assign TenneT as grid developer and owner: key arguments</vt:lpstr>
      <vt:lpstr>Preliminary business case review shows that the “Centralized Far Shore” scenario results in the required 40% cost reduction </vt:lpstr>
      <vt:lpstr>One sector, one target, and ...</vt:lpstr>
      <vt:lpstr>Thank you very much for your attention!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lastPrinted>2013-10-09T19:18:42.0000000Z</lastPrinted>
  <dcterms:created xsi:type="dcterms:W3CDTF">2013-08-07T09:35:48.0000000Z</dcterms:created>
  <dcterms:modified xsi:type="dcterms:W3CDTF">2014-03-02T21:43:20.0000000Z</dcterms:modified>
  <dc:language>English</dc:language>
  <dc:description/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February 2013</vt:lpwstr>
  </property>
  <property fmtid="{D5CDD505-2E9C-101B-9397-08002B2CF9AE}" pid="4" name="Office version">
    <vt:lpwstr>2007/2010</vt:lpwstr>
  </property>
  <property fmtid="{D5CDD505-2E9C-101B-9397-08002B2CF9AE}" pid="5" name="Release version">
    <vt:lpwstr>1,1</vt:lpwstr>
  </property>
  <property fmtid="{D5CDD505-2E9C-101B-9397-08002B2CF9AE}" pid="6" name="ContentTypeId">
    <vt:lpwstr>0x01010016C16970BFB9AF40B15897F08A4CFBEC</vt:lpwstr>
  </property>
  <property fmtid="{D5CDD505-2E9C-101B-9397-08002B2CF9AE}" pid="7" name="_AdHocReviewCycleID">
    <vt:i4>1454369324</vt:i4>
  </property>
  <property fmtid="{D5CDD505-2E9C-101B-9397-08002B2CF9AE}" pid="8" name="_NewReviewCycle">
    <vt:lpwstr/>
  </property>
  <property fmtid="{D5CDD505-2E9C-101B-9397-08002B2CF9AE}" pid="9" name="_EmailSubject">
    <vt:lpwstr>Rondetafelgesprek Ontwerp-Rijksstructuurvisie windenergie op zee | Aanvulling Hollandse kust</vt:lpwstr>
  </property>
  <property fmtid="{D5CDD505-2E9C-101B-9397-08002B2CF9AE}" pid="10" name="_AuthorEmail">
    <vt:lpwstr>David-Pieter.Molenaar@siemens.com</vt:lpwstr>
  </property>
  <property fmtid="{D5CDD505-2E9C-101B-9397-08002B2CF9AE}" pid="11" name="_AuthorEmailDisplayName">
    <vt:lpwstr>Molenaar, David-Pieter (RC-NL WP)</vt:lpwstr>
  </property>
</Properties>
</file>