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5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4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3.xml" ContentType="application/vnd.openxmlformats-officedocument.presentationml.notesSlide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13.xml" ContentType="application/vnd.openxmlformats-officedocument.theme+xml"/>
  <Override PartName="/ppt/theme/theme3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4.xml" ContentType="application/vnd.openxmlformats-officedocument.theme+xml"/>
  <Override PartName="/ppt/theme/theme11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12.xml" ContentType="application/vnd.openxmlformats-officedocument.theme+xml"/>
  <Override PartName="/ppt/theme/theme8.xml" ContentType="application/vnd.openxmlformats-officedocument.theme+xml"/>
  <Override PartName="/ppt/theme/theme10.xml" ContentType="application/vnd.openxmlformats-officedocument.theme+xml"/>
  <Override PartName="/ppt/theme/theme7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68" r:id="rId2"/>
    <p:sldMasterId id="2147483773" r:id="rId3"/>
    <p:sldMasterId id="2147483682" r:id="rId4"/>
    <p:sldMasterId id="2147483689" r:id="rId5"/>
    <p:sldMasterId id="2147483696" r:id="rId6"/>
    <p:sldMasterId id="2147483703" r:id="rId7"/>
    <p:sldMasterId id="2147483710" r:id="rId8"/>
    <p:sldMasterId id="2147483717" r:id="rId9"/>
    <p:sldMasterId id="2147483724" r:id="rId10"/>
    <p:sldMasterId id="2147483731" r:id="rId11"/>
    <p:sldMasterId id="2147483738" r:id="rId12"/>
    <p:sldMasterId id="2147483745" r:id="rId13"/>
    <p:sldMasterId id="2147483752" r:id="rId14"/>
    <p:sldMasterId id="2147483759" r:id="rId15"/>
    <p:sldMasterId id="2147483766" r:id="rId16"/>
  </p:sldMasterIdLst>
  <p:notesMasterIdLst>
    <p:notesMasterId r:id="rId28"/>
  </p:notesMasterIdLst>
  <p:sldIdLst>
    <p:sldId id="256" r:id="rId17"/>
    <p:sldId id="271" r:id="rId18"/>
    <p:sldId id="266" r:id="rId19"/>
    <p:sldId id="272" r:id="rId20"/>
    <p:sldId id="277" r:id="rId21"/>
    <p:sldId id="273" r:id="rId22"/>
    <p:sldId id="258" r:id="rId23"/>
    <p:sldId id="274" r:id="rId24"/>
    <p:sldId id="276" r:id="rId25"/>
    <p:sldId id="265" r:id="rId26"/>
    <p:sldId id="270" r:id="rId2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84" autoAdjust="0"/>
    <p:restoredTop sz="81407" autoAdjust="0"/>
  </p:normalViewPr>
  <p:slideViewPr>
    <p:cSldViewPr>
      <p:cViewPr>
        <p:scale>
          <a:sx n="100" d="100"/>
          <a:sy n="100" d="100"/>
        </p:scale>
        <p:origin x="-1944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slideMasters/slideMaster13.xml" Id="rId13" /><Relationship Type="http://schemas.openxmlformats.org/officeDocument/2006/relationships/slide" Target="slides/slide2.xml" Id="rId18" /><Relationship Type="http://schemas.openxmlformats.org/officeDocument/2006/relationships/slide" Target="slides/slide10.xml" Id="rId26" /><Relationship Type="http://schemas.openxmlformats.org/officeDocument/2006/relationships/slideMaster" Target="slideMasters/slideMaster3.xml" Id="rId3" /><Relationship Type="http://schemas.openxmlformats.org/officeDocument/2006/relationships/slide" Target="slides/slide5.xml" Id="rId21" /><Relationship Type="http://schemas.openxmlformats.org/officeDocument/2006/relationships/slideMaster" Target="slideMasters/slideMaster7.xml" Id="rId7" /><Relationship Type="http://schemas.openxmlformats.org/officeDocument/2006/relationships/slideMaster" Target="slideMasters/slideMaster12.xml" Id="rId12" /><Relationship Type="http://schemas.openxmlformats.org/officeDocument/2006/relationships/slide" Target="slides/slide1.xml" Id="rId17" /><Relationship Type="http://schemas.openxmlformats.org/officeDocument/2006/relationships/slide" Target="slides/slide9.xml" Id="rId25" /><Relationship Type="http://schemas.openxmlformats.org/officeDocument/2006/relationships/slideMaster" Target="slideMasters/slideMaster2.xml" Id="rId2" /><Relationship Type="http://schemas.openxmlformats.org/officeDocument/2006/relationships/slideMaster" Target="slideMasters/slideMaster16.xml" Id="rId16" /><Relationship Type="http://schemas.openxmlformats.org/officeDocument/2006/relationships/slide" Target="slides/slide4.xml" Id="rId20" /><Relationship Type="http://schemas.openxmlformats.org/officeDocument/2006/relationships/presProps" Target="presProps.xml" Id="rId29" /><Relationship Type="http://schemas.openxmlformats.org/officeDocument/2006/relationships/slideMaster" Target="slideMasters/slideMaster1.xml" Id="rId1" /><Relationship Type="http://schemas.openxmlformats.org/officeDocument/2006/relationships/slideMaster" Target="slideMasters/slideMaster6.xml" Id="rId6" /><Relationship Type="http://schemas.openxmlformats.org/officeDocument/2006/relationships/slideMaster" Target="slideMasters/slideMaster11.xml" Id="rId11" /><Relationship Type="http://schemas.openxmlformats.org/officeDocument/2006/relationships/slide" Target="slides/slide8.xml" Id="rId24" /><Relationship Type="http://schemas.openxmlformats.org/officeDocument/2006/relationships/tableStyles" Target="tableStyles.xml" Id="rId32" /><Relationship Type="http://schemas.openxmlformats.org/officeDocument/2006/relationships/slideMaster" Target="slideMasters/slideMaster5.xml" Id="rId5" /><Relationship Type="http://schemas.openxmlformats.org/officeDocument/2006/relationships/slideMaster" Target="slideMasters/slideMaster15.xml" Id="rId15" /><Relationship Type="http://schemas.openxmlformats.org/officeDocument/2006/relationships/slide" Target="slides/slide7.xml" Id="rId23" /><Relationship Type="http://schemas.openxmlformats.org/officeDocument/2006/relationships/notesMaster" Target="notesMasters/notesMaster1.xml" Id="rId28" /><Relationship Type="http://schemas.openxmlformats.org/officeDocument/2006/relationships/slideMaster" Target="slideMasters/slideMaster10.xml" Id="rId10" /><Relationship Type="http://schemas.openxmlformats.org/officeDocument/2006/relationships/slide" Target="slides/slide3.xml" Id="rId19" /><Relationship Type="http://schemas.openxmlformats.org/officeDocument/2006/relationships/theme" Target="theme/theme1.xml" Id="rId31" /><Relationship Type="http://schemas.openxmlformats.org/officeDocument/2006/relationships/slideMaster" Target="slideMasters/slideMaster4.xml" Id="rId4" /><Relationship Type="http://schemas.openxmlformats.org/officeDocument/2006/relationships/slideMaster" Target="slideMasters/slideMaster9.xml" Id="rId9" /><Relationship Type="http://schemas.openxmlformats.org/officeDocument/2006/relationships/slideMaster" Target="slideMasters/slideMaster14.xml" Id="rId14" /><Relationship Type="http://schemas.openxmlformats.org/officeDocument/2006/relationships/slide" Target="slides/slide6.xml" Id="rId22" /><Relationship Type="http://schemas.openxmlformats.org/officeDocument/2006/relationships/slide" Target="slides/slide11.xml" Id="rId27" /><Relationship Type="http://schemas.openxmlformats.org/officeDocument/2006/relationships/viewProps" Target="viewProps.xml" Id="rId30" /><Relationship Type="http://schemas.openxmlformats.org/officeDocument/2006/relationships/slideMaster" Target="slideMasters/slideMaster8.xml" Id="rId8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EA89E-2DB7-4406-8E57-9850ABF20D7B}" type="datetimeFigureOut">
              <a:rPr lang="nl-NL" smtClean="0"/>
              <a:pPr/>
              <a:t>14-05-2018</a:t>
            </a:fld>
            <a:endParaRPr lang="nl-N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426BF-E31B-4B2B-91BD-1E2E03D485ED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8933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426BF-E31B-4B2B-91BD-1E2E03D485ED}" type="slidenum">
              <a:rPr lang="nl-NL" smtClean="0"/>
              <a:pPr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9956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426BF-E31B-4B2B-91BD-1E2E03D485ED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5336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426BF-E31B-4B2B-91BD-1E2E03D485ED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9025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426BF-E31B-4B2B-91BD-1E2E03D485ED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828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1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2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5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6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A900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Titel presentatie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dirty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925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CA005D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885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CA005D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45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CA005D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602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8FCA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nl-NL" noProof="0" dirty="0" smtClean="0"/>
              <a:t>Titel presentatie</a:t>
            </a:r>
            <a:endParaRPr lang="nl-NL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dirty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037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8FCA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nl-NL" noProof="0" dirty="0" smtClean="0"/>
              <a:t>Inhoud</a:t>
            </a:r>
            <a:endParaRPr lang="nl-NL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 dirty="0" smtClean="0"/>
              <a:t>Opsomming</a:t>
            </a:r>
          </a:p>
        </p:txBody>
      </p:sp>
      <p:pic>
        <p:nvPicPr>
          <p:cNvPr id="9" name="Picture 8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711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5632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4163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0198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04270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275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Titel presentatie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nl-NL" noProof="0" dirty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04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A900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noProof="0" dirty="0" err="1" smtClean="0"/>
              <a:t>Inhoud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/>
            </a:lvl1pPr>
          </a:lstStyle>
          <a:p>
            <a:pPr lvl="0"/>
            <a:r>
              <a:rPr lang="nl-NL" noProof="0" dirty="0" smtClean="0"/>
              <a:t>Opsomming</a:t>
            </a:r>
          </a:p>
        </p:txBody>
      </p:sp>
      <p:pic>
        <p:nvPicPr>
          <p:cNvPr id="7" name="Picture 6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013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275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Inhoud</a:t>
            </a:r>
            <a:endParaRPr lang="nl-NL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/>
            </a:lvl1pPr>
          </a:lstStyle>
          <a:p>
            <a:pPr lvl="0"/>
            <a:r>
              <a:rPr lang="nl-NL" noProof="0" dirty="0" smtClean="0"/>
              <a:t>Opsomming</a:t>
            </a:r>
          </a:p>
        </p:txBody>
      </p:sp>
      <p:pic>
        <p:nvPicPr>
          <p:cNvPr id="7" name="Picture 6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717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297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958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673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405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777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Titel presentatie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nl-NL" noProof="0" dirty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468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777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Inhoud</a:t>
            </a:r>
            <a:endParaRPr lang="nl-NL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/>
            </a:lvl1pPr>
          </a:lstStyle>
          <a:p>
            <a:pPr lvl="0"/>
            <a:r>
              <a:rPr lang="nl-NL" noProof="0" dirty="0" smtClean="0"/>
              <a:t>Opsomming</a:t>
            </a:r>
          </a:p>
        </p:txBody>
      </p:sp>
      <p:pic>
        <p:nvPicPr>
          <p:cNvPr id="7" name="Picture 6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568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208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506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72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27593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677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730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3987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Titel presentatie	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dirty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214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3987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Inhoud</a:t>
            </a:r>
            <a:endParaRPr lang="nl-NL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/>
            </a:lvl1pPr>
          </a:lstStyle>
          <a:p>
            <a:pPr lvl="0"/>
            <a:r>
              <a:rPr lang="nl-NL" noProof="0" dirty="0" smtClean="0"/>
              <a:t>Opsomming</a:t>
            </a:r>
          </a:p>
        </p:txBody>
      </p:sp>
      <p:pic>
        <p:nvPicPr>
          <p:cNvPr id="7" name="Picture 6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233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007BC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991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007BC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874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007BC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307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007BC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13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76D2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nl-NL" noProof="0" dirty="0" smtClean="0"/>
              <a:t>Titel presentatie</a:t>
            </a:r>
            <a:endParaRPr lang="nl-NL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dirty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752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76D2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nl-NL" noProof="0" dirty="0" smtClean="0"/>
              <a:t>Inhoud</a:t>
            </a:r>
            <a:endParaRPr lang="nl-NL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 dirty="0" smtClean="0"/>
              <a:t>Opsomming</a:t>
            </a:r>
          </a:p>
        </p:txBody>
      </p:sp>
      <p:pic>
        <p:nvPicPr>
          <p:cNvPr id="9" name="Picture 8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715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39870C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5375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27593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833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39870C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125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39870C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80743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39870C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1755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CA00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Titel presentatie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dirty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829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CA00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9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smtClean="0"/>
              <a:t>Inhoud</a:t>
            </a:r>
            <a:endParaRPr lang="nl-NL" noProof="0"/>
          </a:p>
        </p:txBody>
      </p:sp>
      <p:sp>
        <p:nvSpPr>
          <p:cNvPr id="10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/>
            </a:lvl1pPr>
          </a:lstStyle>
          <a:p>
            <a:pPr lvl="0"/>
            <a:r>
              <a:rPr lang="nl-NL" noProof="0" smtClean="0"/>
              <a:t>Opsomming</a:t>
            </a:r>
          </a:p>
        </p:txBody>
      </p:sp>
      <p:pic>
        <p:nvPicPr>
          <p:cNvPr id="5" name="Picture 4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322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42145F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562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42145F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253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42145F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184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42145F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057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D52B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Titel presentatie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dirty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31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27593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621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D52B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noProof="0" dirty="0" err="1" smtClean="0"/>
              <a:t>Inhoud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/>
            </a:lvl1pPr>
          </a:lstStyle>
          <a:p>
            <a:pPr lvl="0"/>
            <a:r>
              <a:rPr lang="en-US" noProof="0" dirty="0" err="1" smtClean="0"/>
              <a:t>Opsomming</a:t>
            </a:r>
            <a:endParaRPr lang="en-US" noProof="0" dirty="0" smtClean="0"/>
          </a:p>
        </p:txBody>
      </p:sp>
      <p:pic>
        <p:nvPicPr>
          <p:cNvPr id="7" name="Picture 6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44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42145F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52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42145F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699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42145F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0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42145F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285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nl-NL" noProof="0" smtClean="0"/>
              <a:t>Titel presentatie</a:t>
            </a:r>
            <a:endParaRPr lang="nl-NL" noProof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dirty="0" smtClean="0"/>
              <a:t>Subtitel presentatie</a:t>
            </a:r>
          </a:p>
          <a:p>
            <a:pPr lvl="0"/>
            <a:endParaRPr lang="nl-NL" noProof="0" dirty="0" smtClean="0"/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88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nl-NL" noProof="0" smtClean="0"/>
              <a:t>Inhoud</a:t>
            </a:r>
            <a:endParaRPr lang="nl-NL" noProof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 smtClean="0"/>
              <a:t>Opsomming</a:t>
            </a:r>
          </a:p>
        </p:txBody>
      </p:sp>
      <p:pic>
        <p:nvPicPr>
          <p:cNvPr id="9" name="Picture 8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534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947100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05878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947100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0606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947100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8746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27593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383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947100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73898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FF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000000"/>
                </a:solidFill>
              </a:defRPr>
            </a:lvl1pPr>
          </a:lstStyle>
          <a:p>
            <a:r>
              <a:rPr lang="nl-NL" noProof="0" smtClean="0"/>
              <a:t>Titel presentatie</a:t>
            </a:r>
            <a:endParaRPr lang="nl-NL" noProof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dirty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682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FF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nl-NL" noProof="0" smtClean="0"/>
              <a:t>Inhoud</a:t>
            </a:r>
            <a:endParaRPr lang="nl-NL" noProof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 smtClean="0"/>
              <a:t>Opsomming</a:t>
            </a:r>
          </a:p>
        </p:txBody>
      </p:sp>
      <p:pic>
        <p:nvPicPr>
          <p:cNvPr id="9" name="Picture 8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270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947100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6337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947100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60134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947100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41557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947100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00621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F9E1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nl-NL" noProof="0" smtClean="0"/>
              <a:t>Titel presentatie</a:t>
            </a:r>
            <a:endParaRPr lang="nl-NL" noProof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127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F9E1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nl-NL" noProof="0" smtClean="0"/>
              <a:t>Inhoud</a:t>
            </a:r>
            <a:endParaRPr lang="nl-NL" noProof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 smtClean="0"/>
              <a:t>Opsomming</a:t>
            </a:r>
          </a:p>
        </p:txBody>
      </p:sp>
      <p:pic>
        <p:nvPicPr>
          <p:cNvPr id="9" name="Picture 8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337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67332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black"/>
                </a:solidFill>
              </a:rPr>
              <a:t>Vul voettekst in.</a:t>
            </a:r>
            <a:endParaRPr lang="nl-NL" noProof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16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007B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Titel presentatie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dirty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750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67332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black"/>
                </a:solidFill>
              </a:rPr>
              <a:t>Vul voettekst in.</a:t>
            </a:r>
            <a:endParaRPr lang="nl-NL" noProof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079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67332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black"/>
                </a:solidFill>
              </a:rPr>
              <a:t>Vul voettekst in.</a:t>
            </a:r>
            <a:endParaRPr lang="nl-NL" noProof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713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67332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black"/>
                </a:solidFill>
              </a:rPr>
              <a:t>Vul voettekst in.</a:t>
            </a:r>
            <a:endParaRPr lang="nl-NL" noProof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82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F092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nl-NL" noProof="0" smtClean="0"/>
              <a:t>Titel presentatie</a:t>
            </a:r>
            <a:endParaRPr lang="nl-NL" noProof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351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F092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nl-NL" noProof="0" smtClean="0"/>
              <a:t>Inhoud</a:t>
            </a:r>
            <a:endParaRPr lang="nl-NL" noProof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 smtClean="0"/>
              <a:t>Opsomming</a:t>
            </a:r>
          </a:p>
        </p:txBody>
      </p:sp>
      <p:pic>
        <p:nvPicPr>
          <p:cNvPr id="9" name="Picture 8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" y="0"/>
            <a:ext cx="9130105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716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900079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black"/>
                </a:solidFill>
              </a:rPr>
              <a:t>Vul voettekst in.</a:t>
            </a:r>
            <a:endParaRPr lang="nl-NL" noProof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256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00079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black"/>
                </a:solidFill>
              </a:rPr>
              <a:t>Vul voettekst in.</a:t>
            </a:r>
            <a:endParaRPr lang="nl-NL" noProof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204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00079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black"/>
                </a:solidFill>
              </a:rPr>
              <a:t>Vul voettekst in.</a:t>
            </a:r>
            <a:endParaRPr lang="nl-NL" noProof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173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900079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black"/>
                </a:solidFill>
              </a:rPr>
              <a:t>Vul voettekst in.</a:t>
            </a:r>
            <a:endParaRPr lang="nl-NL" noProof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59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421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Titel presentatie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018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007B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Inhoud</a:t>
            </a:r>
            <a:endParaRPr lang="nl-NL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/>
            </a:lvl1pPr>
          </a:lstStyle>
          <a:p>
            <a:pPr lvl="0"/>
            <a:r>
              <a:rPr lang="nl-NL" noProof="0" dirty="0" smtClean="0"/>
              <a:t>Opsomming</a:t>
            </a:r>
          </a:p>
        </p:txBody>
      </p:sp>
      <p:pic>
        <p:nvPicPr>
          <p:cNvPr id="7" name="Picture 6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455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421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smtClean="0"/>
              <a:t>Inhoud</a:t>
            </a:r>
            <a:endParaRPr lang="nl-NL" noProof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/>
            </a:lvl1pPr>
          </a:lstStyle>
          <a:p>
            <a:pPr lvl="0"/>
            <a:r>
              <a:rPr lang="nl-NL" noProof="0" smtClean="0"/>
              <a:t>Opsomming</a:t>
            </a:r>
          </a:p>
        </p:txBody>
      </p:sp>
      <p:pic>
        <p:nvPicPr>
          <p:cNvPr id="7" name="Picture 6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98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007BC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822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007BC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390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007BC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757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007BC7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362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6733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Titel presentatie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indent="0">
              <a:defRPr baseline="0"/>
            </a:lvl1pPr>
          </a:lstStyle>
          <a:p>
            <a:pPr lvl="0"/>
            <a:r>
              <a:rPr lang="nl-NL" noProof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494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6733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noProof="0" dirty="0" err="1" smtClean="0"/>
              <a:t>Inhoud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/>
            </a:lvl1pPr>
          </a:lstStyle>
          <a:p>
            <a:pPr lvl="0"/>
            <a:r>
              <a:rPr lang="nl-NL" noProof="0" smtClean="0"/>
              <a:t>Opsomming</a:t>
            </a:r>
          </a:p>
        </p:txBody>
      </p:sp>
      <p:pic>
        <p:nvPicPr>
          <p:cNvPr id="9" name="Picture 8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7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066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nl-NL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 baseline="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/>
              <a:pPr/>
              <a:t>14 mei 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03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/>
              <a:pPr/>
              <a:t>14 mei 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389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  <a:endParaRPr lang="en-US" noProof="0" dirty="0" smtClean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/>
              <a:pPr/>
              <a:t>14 mei 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793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CA005D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605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/>
              <a:pPr/>
              <a:t>14 mei 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6912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9471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Titel presentatie</a:t>
            </a:r>
            <a:endParaRPr lang="en-US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noProof="0" smtClean="0"/>
              <a:t>Subtitel presentatie</a:t>
            </a:r>
          </a:p>
        </p:txBody>
      </p:sp>
      <p:pic>
        <p:nvPicPr>
          <p:cNvPr id="6" name="Picture 5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54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Kleurvlak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rgbClr val="9471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924800" y="2448000"/>
            <a:ext cx="3600000" cy="943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noProof="0" dirty="0" smtClean="0"/>
              <a:t>Inhoud</a:t>
            </a:r>
            <a:endParaRPr lang="nl-NL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929187" y="3500438"/>
            <a:ext cx="3600000" cy="2412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/>
            </a:lvl1pPr>
          </a:lstStyle>
          <a:p>
            <a:pPr lvl="0"/>
            <a:r>
              <a:rPr lang="nl-NL" noProof="0" smtClean="0"/>
              <a:t>Opsomming</a:t>
            </a:r>
          </a:p>
        </p:txBody>
      </p:sp>
      <p:pic>
        <p:nvPicPr>
          <p:cNvPr id="7" name="Picture 6" descr="Foto_Voorblad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0" t="-172678" r="-3103" b="-49326"/>
          <a:stretch>
            <a:fillRect/>
          </a:stretch>
        </p:blipFill>
        <p:spPr>
          <a:xfrm>
            <a:off x="-18146" y="-2172171"/>
            <a:ext cx="4673612" cy="9663356"/>
          </a:xfrm>
          <a:prstGeom prst="rect">
            <a:avLst/>
          </a:prstGeom>
        </p:spPr>
      </p:pic>
      <p:pic>
        <p:nvPicPr>
          <p:cNvPr id="9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02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516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1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nl-NL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0" y="1857600"/>
            <a:ext cx="8429625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/>
              <a:pPr/>
              <a:t>14 mei 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6371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4672013" y="1857364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/>
              <a:pPr/>
              <a:t>14 mei 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397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41040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1072800"/>
            <a:ext cx="4572000" cy="52452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52801" y="1857600"/>
            <a:ext cx="4104000" cy="4320000"/>
          </a:xfrm>
          <a:prstGeom prst="rect">
            <a:avLst/>
          </a:prstGeom>
        </p:spPr>
        <p:txBody>
          <a:bodyPr/>
          <a:lstStyle>
            <a:lvl1pPr marL="180975" indent="-180975"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1pPr>
            <a:lvl2pPr>
              <a:defRPr sz="1800">
                <a:latin typeface="Verdana" pitchFamily="34" charset="0"/>
              </a:defRPr>
            </a:lvl2pPr>
            <a:lvl3pPr>
              <a:buFont typeface="Verdana" pitchFamily="34" charset="0"/>
              <a:buChar char="›"/>
              <a:defRPr sz="1800">
                <a:latin typeface="Verdana" pitchFamily="34" charset="0"/>
              </a:defRPr>
            </a:lvl3pPr>
            <a:lvl4pPr>
              <a:buFont typeface="Verdana" pitchFamily="34" charset="0"/>
              <a:buChar char="◦"/>
              <a:defRPr sz="1800">
                <a:latin typeface="Verdana" pitchFamily="34" charset="0"/>
              </a:defRPr>
            </a:lvl4pPr>
          </a:lstStyle>
          <a:p>
            <a:pPr lvl="0"/>
            <a:r>
              <a:rPr lang="nl-NL" noProof="0" dirty="0" smtClean="0"/>
              <a:t>Klik om tekst toe te voegen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/>
              <a:pPr/>
              <a:t>14 mei 2018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4851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2800" y="1263600"/>
            <a:ext cx="8420400" cy="57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noProof="0" dirty="0" smtClean="0"/>
              <a:t>Titel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93C2-60DB-4EE6-805A-512D722B6B7D}" type="slidenum">
              <a:rPr lang="nl-NL" noProof="0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52800" y="1857364"/>
            <a:ext cx="8420400" cy="4320000"/>
          </a:xfrm>
          <a:prstGeom prst="rect">
            <a:avLst/>
          </a:prstGeom>
        </p:spPr>
        <p:txBody>
          <a:bodyPr/>
          <a:lstStyle/>
          <a:p>
            <a:endParaRPr lang="nl-NL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/>
              <a:pPr/>
              <a:t>14 mei 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09164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7.xml"/><Relationship Id="rId7" Type="http://schemas.openxmlformats.org/officeDocument/2006/relationships/theme" Target="../theme/theme10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63.xml"/><Relationship Id="rId7" Type="http://schemas.openxmlformats.org/officeDocument/2006/relationships/theme" Target="../theme/theme11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6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theme" Target="../theme/theme12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75.xml"/><Relationship Id="rId7" Type="http://schemas.openxmlformats.org/officeDocument/2006/relationships/theme" Target="../theme/theme13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6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81.xml"/><Relationship Id="rId7" Type="http://schemas.openxmlformats.org/officeDocument/2006/relationships/theme" Target="../theme/theme14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5" Type="http://schemas.openxmlformats.org/officeDocument/2006/relationships/slideLayout" Target="../slideLayouts/slideLayout83.xml"/><Relationship Id="rId4" Type="http://schemas.openxmlformats.org/officeDocument/2006/relationships/slideLayout" Target="../slideLayouts/slideLayout8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87.xml"/><Relationship Id="rId7" Type="http://schemas.openxmlformats.org/officeDocument/2006/relationships/theme" Target="../theme/theme15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3.xml"/><Relationship Id="rId7" Type="http://schemas.openxmlformats.org/officeDocument/2006/relationships/theme" Target="../theme/theme16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5.xml"/><Relationship Id="rId4" Type="http://schemas.openxmlformats.org/officeDocument/2006/relationships/slideLayout" Target="../slideLayouts/slideLayout9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3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5.xml"/><Relationship Id="rId4" Type="http://schemas.openxmlformats.org/officeDocument/2006/relationships/slideLayout" Target="../slideLayouts/slideLayout3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9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45.xml"/><Relationship Id="rId7" Type="http://schemas.openxmlformats.org/officeDocument/2006/relationships/theme" Target="../theme/theme8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theme" Target="../theme/theme9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5" Type="http://schemas.openxmlformats.org/officeDocument/2006/relationships/slideLayout" Target="../slideLayouts/slideLayout53.xml"/><Relationship Id="rId4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A900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A900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white"/>
                </a:solidFill>
              </a:rPr>
              <a:t>Vul voettekst in.</a:t>
            </a:r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20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dirty="0" smtClean="0">
                <a:solidFill>
                  <a:prstClr val="white"/>
                </a:solidFill>
                <a:latin typeface="Verdana" pitchFamily="34" charset="0"/>
              </a:rPr>
              <a:t>Centraal Planbureau</a:t>
            </a:r>
            <a:endParaRPr lang="nl-NL" sz="1000" dirty="0">
              <a:solidFill>
                <a:prstClr val="white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051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nl-NL" noProof="0" dirty="0">
              <a:solidFill>
                <a:prstClr val="black"/>
              </a:solidFill>
            </a:endParaRPr>
          </a:p>
        </p:txBody>
      </p:sp>
      <p:sp>
        <p:nvSpPr>
          <p:cNvPr id="11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noProof="0" dirty="0" smtClean="0">
                <a:solidFill>
                  <a:prstClr val="black"/>
                </a:solidFill>
                <a:latin typeface="Verdana" pitchFamily="34" charset="0"/>
              </a:rPr>
              <a:t>Centraal Planbureau</a:t>
            </a:r>
            <a:endParaRPr lang="nl-NL" sz="1000" noProof="0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5501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FF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FFB6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rgbClr val="000000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/>
              <a:pPr/>
              <a:t>‹#›</a:t>
            </a:fld>
            <a:endParaRPr lang="nl-NL" noProof="0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black"/>
                </a:solidFill>
              </a:rPr>
              <a:t>Vul voettekst in.</a:t>
            </a:r>
            <a:endParaRPr lang="nl-NL" noProof="0" dirty="0">
              <a:solidFill>
                <a:prstClr val="black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noProof="0" dirty="0" smtClean="0">
                <a:solidFill>
                  <a:prstClr val="black"/>
                </a:solidFill>
                <a:latin typeface="Verdana" pitchFamily="34" charset="0"/>
              </a:rPr>
              <a:t>Centraal Planbureau</a:t>
            </a:r>
            <a:endParaRPr lang="nl-NL" sz="1000" noProof="0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17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F9E1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F9E1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rgbClr val="900079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/>
              <a:pPr/>
              <a:t>‹#›</a:t>
            </a:fld>
            <a:endParaRPr lang="nl-NL" noProof="0" dirty="0"/>
          </a:p>
        </p:txBody>
      </p:sp>
      <p:sp>
        <p:nvSpPr>
          <p:cNvPr id="19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noProof="0" dirty="0" smtClean="0">
                <a:solidFill>
                  <a:prstClr val="black"/>
                </a:solidFill>
                <a:latin typeface="Verdana" pitchFamily="34" charset="0"/>
              </a:rPr>
              <a:t>Centraal Planbureau</a:t>
            </a:r>
            <a:endParaRPr lang="nl-NL" sz="1000" noProof="0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black"/>
                </a:solidFill>
              </a:rPr>
              <a:t>Vul voettekst in.</a:t>
            </a:r>
            <a:endParaRPr lang="nl-NL" noProof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29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F092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F092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nl-NL" noProof="0" dirty="0">
              <a:solidFill>
                <a:prstClr val="black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noProof="0" dirty="0" smtClean="0">
                <a:solidFill>
                  <a:prstClr val="black"/>
                </a:solidFill>
                <a:latin typeface="Verdana" pitchFamily="34" charset="0"/>
              </a:rPr>
              <a:t>Centraal Planbureau</a:t>
            </a:r>
            <a:endParaRPr lang="nl-NL" sz="1000" noProof="0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noProof="0" dirty="0" smtClean="0">
                <a:solidFill>
                  <a:prstClr val="black"/>
                </a:solidFill>
              </a:rPr>
              <a:t>Vul voettekst in.</a:t>
            </a:r>
            <a:endParaRPr lang="nl-NL" noProof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27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421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4214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dirty="0" smtClean="0">
                <a:solidFill>
                  <a:prstClr val="white"/>
                </a:solidFill>
                <a:latin typeface="Verdana" pitchFamily="34" charset="0"/>
              </a:rPr>
              <a:t>Centraal Planbureau</a:t>
            </a:r>
            <a:endParaRPr lang="nl-NL" sz="1000" dirty="0">
              <a:solidFill>
                <a:prstClr val="white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12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6733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6733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/>
              <a:pPr/>
              <a:t>14 mei 2018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9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sz="1000" dirty="0" smtClean="0">
                <a:solidFill>
                  <a:schemeClr val="bg1"/>
                </a:solidFill>
                <a:latin typeface="Verdana" pitchFamily="34" charset="0"/>
              </a:rPr>
              <a:t>Centraal</a:t>
            </a:r>
            <a:r>
              <a:rPr lang="nl-NL" sz="1000" baseline="0" dirty="0" smtClean="0">
                <a:solidFill>
                  <a:schemeClr val="bg1"/>
                </a:solidFill>
                <a:latin typeface="Verdana" pitchFamily="34" charset="0"/>
              </a:rPr>
              <a:t> Planbureau</a:t>
            </a:r>
            <a:endParaRPr lang="nl-NL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917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9471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9471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/>
              <a:pPr/>
              <a:t>‹#›</a:t>
            </a:fld>
            <a:endParaRPr lang="nl-NL" noProof="0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/>
              <a:pPr/>
              <a:t>14 mei 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sz="1000" dirty="0" smtClean="0">
                <a:solidFill>
                  <a:schemeClr val="bg1"/>
                </a:solidFill>
                <a:latin typeface="Verdana" pitchFamily="34" charset="0"/>
              </a:rPr>
              <a:t>Centraal</a:t>
            </a:r>
            <a:r>
              <a:rPr lang="nl-NL" sz="1000" baseline="0" dirty="0" smtClean="0">
                <a:solidFill>
                  <a:schemeClr val="bg1"/>
                </a:solidFill>
                <a:latin typeface="Verdana" pitchFamily="34" charset="0"/>
              </a:rPr>
              <a:t> Planbureau</a:t>
            </a:r>
            <a:endParaRPr lang="nl-NL" sz="1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921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007B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007B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dirty="0" smtClean="0">
                <a:solidFill>
                  <a:prstClr val="white"/>
                </a:solidFill>
                <a:latin typeface="Verdana" pitchFamily="34" charset="0"/>
              </a:rPr>
              <a:t>Centraal Planbureau</a:t>
            </a:r>
            <a:endParaRPr lang="nl-NL" sz="1000" dirty="0">
              <a:solidFill>
                <a:prstClr val="white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953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8FCA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8FCA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nl-NL" noProof="0" dirty="0">
              <a:solidFill>
                <a:prstClr val="black"/>
              </a:solidFill>
            </a:endParaRP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noProof="0" dirty="0" smtClean="0">
                <a:solidFill>
                  <a:prstClr val="black"/>
                </a:solidFill>
                <a:latin typeface="Verdana" pitchFamily="34" charset="0"/>
              </a:rPr>
              <a:t>Centraal Planbureau</a:t>
            </a:r>
            <a:endParaRPr lang="nl-NL" sz="1000" noProof="0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025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275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275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noProof="0" dirty="0" smtClean="0">
                <a:solidFill>
                  <a:prstClr val="white"/>
                </a:solidFill>
                <a:latin typeface="Verdana" pitchFamily="34" charset="0"/>
              </a:rPr>
              <a:t>Centraal Planbureau</a:t>
            </a:r>
            <a:endParaRPr lang="nl-NL" sz="1000" noProof="0" dirty="0">
              <a:solidFill>
                <a:prstClr val="white"/>
              </a:solidFill>
              <a:latin typeface="Verdana" pitchFamily="34" charset="0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24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777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777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19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noProof="0" dirty="0" smtClean="0">
                <a:solidFill>
                  <a:prstClr val="white"/>
                </a:solidFill>
                <a:latin typeface="Verdana" pitchFamily="34" charset="0"/>
              </a:rPr>
              <a:t>Centraal Planbureau</a:t>
            </a:r>
            <a:endParaRPr lang="nl-NL" sz="1000" noProof="0" dirty="0">
              <a:solidFill>
                <a:prstClr val="white"/>
              </a:solidFill>
              <a:latin typeface="Verdana" pitchFamily="34" charset="0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10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3987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3987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dirty="0" smtClean="0">
                <a:solidFill>
                  <a:prstClr val="white"/>
                </a:solidFill>
                <a:latin typeface="Verdana" pitchFamily="34" charset="0"/>
              </a:rPr>
              <a:t>Centraal Planbureau</a:t>
            </a:r>
            <a:endParaRPr lang="nl-NL" sz="1000" dirty="0">
              <a:solidFill>
                <a:prstClr val="white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92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76D2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76D2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black"/>
                </a:solidFill>
              </a:rPr>
              <a:pPr/>
              <a:t>‹#›</a:t>
            </a:fld>
            <a:endParaRPr lang="nl-NL" noProof="0" dirty="0">
              <a:solidFill>
                <a:prstClr val="black"/>
              </a:solidFill>
            </a:endParaRPr>
          </a:p>
        </p:txBody>
      </p:sp>
      <p:sp>
        <p:nvSpPr>
          <p:cNvPr id="19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noProof="0" dirty="0" smtClean="0">
                <a:solidFill>
                  <a:prstClr val="black"/>
                </a:solidFill>
                <a:latin typeface="Verdana" pitchFamily="34" charset="0"/>
              </a:rPr>
              <a:t>Centraal Planbureau</a:t>
            </a:r>
            <a:endParaRPr lang="nl-NL" sz="1000" noProof="0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8EB3CF2C-B421-4AA2-9558-737A2603A5AB}" type="datetime4">
              <a:rPr lang="nl-NL" smtClean="0">
                <a:solidFill>
                  <a:prstClr val="black"/>
                </a:solidFill>
              </a:rPr>
              <a:pPr/>
              <a:t>14 mei 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nl-NL" dirty="0" smtClean="0"/>
              <a:t>Vul voettekst in.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76818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CA00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CA00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14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dirty="0" smtClean="0">
                <a:solidFill>
                  <a:prstClr val="white"/>
                </a:solidFill>
                <a:latin typeface="Verdana" pitchFamily="34" charset="0"/>
              </a:rPr>
              <a:t>Centraal Planbureau</a:t>
            </a:r>
            <a:endParaRPr lang="nl-NL" sz="1000" dirty="0">
              <a:solidFill>
                <a:prstClr val="white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726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pKleurvlakOnder"/>
          <p:cNvSpPr/>
          <p:nvPr/>
        </p:nvSpPr>
        <p:spPr>
          <a:xfrm>
            <a:off x="0" y="6318250"/>
            <a:ext cx="9144000" cy="539750"/>
          </a:xfrm>
          <a:prstGeom prst="rect">
            <a:avLst/>
          </a:prstGeom>
          <a:solidFill>
            <a:srgbClr val="D52B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D52B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pic>
        <p:nvPicPr>
          <p:cNvPr id="18" name="shpBeeldmerk" descr="RO__vervolgpagina~LPPT.pn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4400" y="6588000"/>
            <a:ext cx="684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D9F693C2-60DB-4EE6-805A-512D722B6B7D}" type="slidenum">
              <a:rPr lang="nl-NL" noProof="0" smtClean="0">
                <a:solidFill>
                  <a:prstClr val="white"/>
                </a:solidFill>
              </a:rPr>
              <a:pPr/>
              <a:t>‹#›</a:t>
            </a:fld>
            <a:endParaRPr lang="nl-NL" noProof="0" dirty="0">
              <a:solidFill>
                <a:prstClr val="white"/>
              </a:solidFill>
            </a:endParaRPr>
          </a:p>
        </p:txBody>
      </p:sp>
      <p:sp>
        <p:nvSpPr>
          <p:cNvPr id="9" name="Tekstvak 12"/>
          <p:cNvSpPr txBox="1"/>
          <p:nvPr/>
        </p:nvSpPr>
        <p:spPr>
          <a:xfrm>
            <a:off x="374400" y="6408000"/>
            <a:ext cx="36975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dirty="0" smtClean="0">
                <a:solidFill>
                  <a:prstClr val="white"/>
                </a:solidFill>
                <a:latin typeface="Verdana" pitchFamily="34" charset="0"/>
              </a:rPr>
              <a:t>Centraal Planbureau</a:t>
            </a:r>
            <a:endParaRPr lang="nl-NL" sz="1000" dirty="0">
              <a:solidFill>
                <a:prstClr val="white"/>
              </a:solidFill>
              <a:latin typeface="Verdana" pitchFamily="34" charset="0"/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24000" y="6580800"/>
            <a:ext cx="126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575EF1FA-49D0-4A85-A1E9-B7B2A2E067FA}" type="datetime4">
              <a:rPr lang="nl-NL" smtClean="0">
                <a:solidFill>
                  <a:prstClr val="white"/>
                </a:solidFill>
              </a:rPr>
              <a:pPr/>
              <a:t>14 mei 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90000"/>
            <a:ext cx="2844000" cy="36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nl-NL" dirty="0" smtClean="0">
                <a:solidFill>
                  <a:prstClr val="white"/>
                </a:solidFill>
              </a:rPr>
              <a:t>Vul voettekst in.</a:t>
            </a:r>
            <a:endParaRPr lang="nl-N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67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weedekamer.nl/kamerstukken/detail?id=2016D33112&amp;did=2016D33112" TargetMode="External"/><Relationship Id="rId3" Type="http://schemas.openxmlformats.org/officeDocument/2006/relationships/hyperlink" Target="mailto:wbcs@cpb.nl" TargetMode="External"/><Relationship Id="rId7" Type="http://schemas.openxmlformats.org/officeDocument/2006/relationships/hyperlink" Target="https://www.cpb.nl/publicatie/de-vertraging-van-de-productiviteit-feiten-voor-nederland" TargetMode="External"/><Relationship Id="rId2" Type="http://schemas.openxmlformats.org/officeDocument/2006/relationships/hyperlink" Target="mailto:avdh@cpb.nl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cpb.nl/publicatie/flexibiliteit-op-de-arbeidsmarkt" TargetMode="External"/><Relationship Id="rId5" Type="http://schemas.openxmlformats.org/officeDocument/2006/relationships/hyperlink" Target="https://www.cpb.nl/publicatie/centraal-economisch-plan-2018" TargetMode="External"/><Relationship Id="rId4" Type="http://schemas.openxmlformats.org/officeDocument/2006/relationships/hyperlink" Target="mailto:svg@cpb.n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Verdeling van de koek</a:t>
            </a:r>
            <a:endParaRPr lang="nl-NL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nl-NL" dirty="0" smtClean="0"/>
              <a:t>Ronde tafel AIQ</a:t>
            </a:r>
          </a:p>
          <a:p>
            <a:r>
              <a:rPr lang="nl-NL" dirty="0" smtClean="0"/>
              <a:t>Tweede </a:t>
            </a:r>
            <a:r>
              <a:rPr lang="nl-NL" dirty="0" smtClean="0"/>
              <a:t>Kamer</a:t>
            </a:r>
          </a:p>
          <a:p>
            <a:r>
              <a:rPr lang="nl-NL" smtClean="0"/>
              <a:t>15 </a:t>
            </a:r>
            <a:r>
              <a:rPr lang="nl-NL" dirty="0" smtClean="0"/>
              <a:t>mei 2018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  <a:p>
            <a:r>
              <a:rPr lang="nl-NL" dirty="0" smtClean="0"/>
              <a:t>Albert van der Horst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197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Koek verdelen: uitdaging voor de fiscus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Via herverdeling draagt overheid bij aan verdeling van de koek</a:t>
            </a:r>
          </a:p>
          <a:p>
            <a:pPr lvl="1"/>
            <a:r>
              <a:rPr lang="nl-NL" dirty="0" smtClean="0"/>
              <a:t>Maar zorgt via hogere marginale tarieven ook voor kleinere koek</a:t>
            </a:r>
          </a:p>
          <a:p>
            <a:endParaRPr lang="nl-NL" dirty="0" smtClean="0"/>
          </a:p>
          <a:p>
            <a:r>
              <a:rPr lang="nl-NL" dirty="0" smtClean="0"/>
              <a:t>Zorg voor een brede belastingbasis</a:t>
            </a:r>
          </a:p>
          <a:p>
            <a:pPr lvl="1"/>
            <a:r>
              <a:rPr lang="nl-NL" dirty="0" smtClean="0"/>
              <a:t>Inclusief belasting op kapitaalinkomen</a:t>
            </a:r>
          </a:p>
          <a:p>
            <a:pPr lvl="1"/>
            <a:r>
              <a:rPr lang="nl-NL" dirty="0" smtClean="0"/>
              <a:t>Zonder bijzondere fiscale voordelen voor zelfstandigen</a:t>
            </a:r>
          </a:p>
          <a:p>
            <a:pPr lvl="1"/>
            <a:endParaRPr lang="nl-NL" dirty="0" smtClean="0"/>
          </a:p>
          <a:p>
            <a:r>
              <a:rPr lang="nl-NL" dirty="0"/>
              <a:t>Draag waar mogelijk bij aan een grotere koek</a:t>
            </a:r>
          </a:p>
          <a:p>
            <a:pPr lvl="1"/>
            <a:r>
              <a:rPr lang="nl-NL" dirty="0"/>
              <a:t>Gemeten vanuit een breed </a:t>
            </a:r>
            <a:r>
              <a:rPr lang="nl-NL" dirty="0" smtClean="0"/>
              <a:t>welvaartsperspectief</a:t>
            </a:r>
          </a:p>
          <a:p>
            <a:pPr lvl="1"/>
            <a:r>
              <a:rPr lang="nl-NL" dirty="0" smtClean="0"/>
              <a:t>Hier ligt grote uitdaging, gezien vertraging van de productiviteitsgroei</a:t>
            </a:r>
          </a:p>
          <a:p>
            <a:pPr lvl="1"/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796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Meer info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Albert van der Horst (</a:t>
            </a:r>
            <a:r>
              <a:rPr lang="nl-NL" dirty="0" smtClean="0">
                <a:hlinkClick r:id="rId2"/>
              </a:rPr>
              <a:t>avdh@cpb.nl</a:t>
            </a:r>
            <a:r>
              <a:rPr lang="nl-NL" dirty="0" smtClean="0"/>
              <a:t>), Wim Suyker (</a:t>
            </a:r>
            <a:r>
              <a:rPr lang="nl-NL" dirty="0" smtClean="0">
                <a:hlinkClick r:id="rId3"/>
              </a:rPr>
              <a:t>wbcs@cpb.nl</a:t>
            </a:r>
            <a:r>
              <a:rPr lang="nl-NL" dirty="0" smtClean="0"/>
              <a:t>) en Suzanne van Gils (</a:t>
            </a:r>
            <a:r>
              <a:rPr lang="nl-NL" dirty="0" smtClean="0">
                <a:hlinkClick r:id="rId4"/>
              </a:rPr>
              <a:t>svg@cpb.nl</a:t>
            </a:r>
            <a:r>
              <a:rPr lang="nl-NL" dirty="0" smtClean="0"/>
              <a:t>)</a:t>
            </a:r>
          </a:p>
          <a:p>
            <a:endParaRPr lang="nl-NL" dirty="0"/>
          </a:p>
          <a:p>
            <a:r>
              <a:rPr lang="nl-NL" dirty="0" smtClean="0"/>
              <a:t>Recente publicaties:</a:t>
            </a:r>
          </a:p>
          <a:p>
            <a:pPr lvl="1"/>
            <a:r>
              <a:rPr lang="nl-NL" dirty="0" smtClean="0"/>
              <a:t>Dynamische koopkracht, </a:t>
            </a:r>
            <a:r>
              <a:rPr lang="nl-NL" dirty="0" smtClean="0">
                <a:hlinkClick r:id="rId5"/>
              </a:rPr>
              <a:t>CEP 2018</a:t>
            </a:r>
            <a:endParaRPr lang="nl-NL" dirty="0" smtClean="0"/>
          </a:p>
          <a:p>
            <a:pPr lvl="1"/>
            <a:r>
              <a:rPr lang="nl-NL" dirty="0"/>
              <a:t>Flexibiliteit op de </a:t>
            </a:r>
            <a:r>
              <a:rPr lang="nl-NL" dirty="0" smtClean="0"/>
              <a:t>arbeidsmarkt, </a:t>
            </a:r>
            <a:r>
              <a:rPr lang="nl-NL" dirty="0" smtClean="0">
                <a:hlinkClick r:id="rId6"/>
              </a:rPr>
              <a:t>CPB Policy Brief 2016/14</a:t>
            </a:r>
            <a:endParaRPr lang="nl-NL" dirty="0" smtClean="0"/>
          </a:p>
          <a:p>
            <a:pPr lvl="1"/>
            <a:r>
              <a:rPr lang="nl-NL" dirty="0"/>
              <a:t>De vertraging van de </a:t>
            </a:r>
            <a:r>
              <a:rPr lang="nl-NL" dirty="0" smtClean="0"/>
              <a:t>productiviteit, </a:t>
            </a:r>
            <a:r>
              <a:rPr lang="nl-NL" dirty="0" smtClean="0">
                <a:hlinkClick r:id="rId7"/>
              </a:rPr>
              <a:t>CPB Notitie 2017</a:t>
            </a:r>
            <a:endParaRPr lang="nl-NL" dirty="0" smtClean="0"/>
          </a:p>
          <a:p>
            <a:pPr lvl="1"/>
            <a:r>
              <a:rPr lang="nl-NL" dirty="0" smtClean="0"/>
              <a:t>Wat zegt de AIQ, </a:t>
            </a:r>
            <a:r>
              <a:rPr lang="nl-NL" dirty="0" err="1" smtClean="0">
                <a:hlinkClick r:id="rId8"/>
              </a:rPr>
              <a:t>Position</a:t>
            </a:r>
            <a:r>
              <a:rPr lang="nl-NL" dirty="0" smtClean="0">
                <a:hlinkClick r:id="rId8"/>
              </a:rPr>
              <a:t> paper 2016</a:t>
            </a:r>
            <a:endParaRPr lang="nl-NL" dirty="0" smtClean="0"/>
          </a:p>
          <a:p>
            <a:endParaRPr lang="nl-NL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644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Hoofdpunten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Werknemers profiteren mee, als het totale inkomen in Nederland groeit</a:t>
            </a:r>
          </a:p>
          <a:p>
            <a:endParaRPr lang="nl-NL" dirty="0" smtClean="0"/>
          </a:p>
          <a:p>
            <a:r>
              <a:rPr lang="nl-NL" dirty="0" smtClean="0"/>
              <a:t>Het inkomen van werkzame personen groeit, zowel door toename werkgelegenheid als door hogere lonen en beloning </a:t>
            </a:r>
            <a:r>
              <a:rPr lang="nl-NL" dirty="0" err="1" smtClean="0"/>
              <a:t>zzp’ers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De inkomensgroei blijft wel achter bij het bbp; dat is een internationaal fenomeen met meerdere mogelijke oorzaken</a:t>
            </a:r>
          </a:p>
          <a:p>
            <a:endParaRPr lang="nl-NL" dirty="0"/>
          </a:p>
          <a:p>
            <a:r>
              <a:rPr lang="nl-NL" dirty="0" smtClean="0"/>
              <a:t>Via herverdeling voorkomt de overheid dat inkomensgroepen achterblijven</a:t>
            </a:r>
          </a:p>
          <a:p>
            <a:endParaRPr lang="nl-NL" dirty="0"/>
          </a:p>
          <a:p>
            <a:r>
              <a:rPr lang="nl-NL" dirty="0" smtClean="0"/>
              <a:t>Hiervoor is een brede belastinggrondslag wenselijk/nodig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191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Werknemers profiteren, als de koek groter wordt</a:t>
            </a:r>
            <a:endParaRPr lang="nl-NL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912" y="1857375"/>
            <a:ext cx="6604650" cy="431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921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Werknemers profiteren, als de koek groter wordt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In 25 jaar tijd is de koek, gemeten als bbp-volume met 70% gestegen</a:t>
            </a:r>
          </a:p>
          <a:p>
            <a:endParaRPr lang="nl-NL" dirty="0" smtClean="0"/>
          </a:p>
          <a:p>
            <a:r>
              <a:rPr lang="nl-NL" dirty="0" smtClean="0"/>
              <a:t>Deze groei maakt het mogelijk dat lonen en winstinkomen groeien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02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Beschikbaar inkomen, meer dan loonstijging</a:t>
            </a: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912" y="1857375"/>
            <a:ext cx="6604650" cy="431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169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Beschikbaar inkomen, meer dan </a:t>
            </a:r>
            <a:r>
              <a:rPr lang="nl-NL" dirty="0" smtClean="0"/>
              <a:t>loonstijging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In de afgelopen 25 jaar groeide het looninkomen door zowel meer werkgelegenheid als hogere lonen</a:t>
            </a:r>
          </a:p>
          <a:p>
            <a:pPr lvl="1"/>
            <a:r>
              <a:rPr lang="nl-NL" dirty="0" smtClean="0"/>
              <a:t>Dit maakte groei van totale consumptie </a:t>
            </a:r>
            <a:r>
              <a:rPr lang="nl-NL" smtClean="0"/>
              <a:t>(particulier en </a:t>
            </a:r>
            <a:r>
              <a:rPr lang="nl-NL" dirty="0" smtClean="0"/>
              <a:t>zorg) mogelijk</a:t>
            </a:r>
          </a:p>
          <a:p>
            <a:endParaRPr lang="nl-NL" dirty="0" smtClean="0"/>
          </a:p>
          <a:p>
            <a:r>
              <a:rPr lang="nl-NL" dirty="0" smtClean="0"/>
              <a:t>De ontwikkeling van de lonen – en de koopkracht - houdt geen rekening met deze werkgelegenheidsgroei en vertelt dus maar een deel van het verhaal</a:t>
            </a:r>
          </a:p>
          <a:p>
            <a:endParaRPr lang="nl-NL" dirty="0"/>
          </a:p>
          <a:p>
            <a:r>
              <a:rPr lang="nl-NL" dirty="0" smtClean="0"/>
              <a:t>Zeker in de recente periode (sinds 2013) domineert de groei vanuit werkgelegenheid</a:t>
            </a:r>
          </a:p>
          <a:p>
            <a:endParaRPr lang="nl-NL" dirty="0"/>
          </a:p>
          <a:p>
            <a:r>
              <a:rPr lang="nl-NL" dirty="0" smtClean="0"/>
              <a:t>Het CPB verwacht dat de lonen in de komende jaren wel gaan stijgen, gezien de steeds krappere arbeidsmarkt</a:t>
            </a:r>
          </a:p>
        </p:txBody>
      </p:sp>
    </p:spTree>
    <p:extLst>
      <p:ext uri="{BB962C8B-B14F-4D97-AF65-F5344CB8AC3E}">
        <p14:creationId xmlns:p14="http://schemas.microsoft.com/office/powerpoint/2010/main" val="305001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AIQ – opgang, neergang, stabiliteit</a:t>
            </a:r>
            <a:endParaRPr lang="nl-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769" y="1857375"/>
            <a:ext cx="6606936" cy="431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961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AIQ – opgang, neergang, stabiliteit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 dirty="0" smtClean="0"/>
              <a:t>Wel blijft looninkomen achter bij economische groei</a:t>
            </a:r>
          </a:p>
          <a:p>
            <a:pPr lvl="1"/>
            <a:r>
              <a:rPr lang="nl-NL" dirty="0" smtClean="0"/>
              <a:t>Dit is een internationaal fenomeen</a:t>
            </a:r>
          </a:p>
          <a:p>
            <a:pPr lvl="1"/>
            <a:r>
              <a:rPr lang="nl-NL" dirty="0" smtClean="0"/>
              <a:t>Maar geen wetmatigheid: in de jaren 60 liep de AIQ fors op</a:t>
            </a:r>
          </a:p>
          <a:p>
            <a:endParaRPr lang="nl-NL" dirty="0"/>
          </a:p>
          <a:p>
            <a:r>
              <a:rPr lang="nl-NL" dirty="0" smtClean="0"/>
              <a:t>Wetenschappelijk onderzoek komt tot een palet aan oorzaken:</a:t>
            </a:r>
          </a:p>
          <a:p>
            <a:pPr lvl="1"/>
            <a:r>
              <a:rPr lang="nl-NL" dirty="0" smtClean="0"/>
              <a:t>Globalisering &amp; technologische vernieuwing</a:t>
            </a:r>
          </a:p>
          <a:p>
            <a:pPr lvl="2"/>
            <a:r>
              <a:rPr lang="nl-NL" dirty="0" smtClean="0"/>
              <a:t>Zorgen voor een grotere koek</a:t>
            </a:r>
          </a:p>
          <a:p>
            <a:pPr lvl="2"/>
            <a:r>
              <a:rPr lang="nl-NL" dirty="0" smtClean="0"/>
              <a:t>Waarvan ook werknemers profiteren, maar een onsje minder</a:t>
            </a:r>
          </a:p>
          <a:p>
            <a:pPr lvl="1"/>
            <a:r>
              <a:rPr lang="nl-NL" dirty="0" smtClean="0"/>
              <a:t>Flexibilisering?</a:t>
            </a:r>
          </a:p>
          <a:p>
            <a:pPr lvl="2"/>
            <a:r>
              <a:rPr lang="nl-NL" dirty="0" smtClean="0"/>
              <a:t>Kan mede gevolg zijn van globalisering</a:t>
            </a:r>
          </a:p>
          <a:p>
            <a:pPr lvl="2"/>
            <a:r>
              <a:rPr lang="nl-NL" dirty="0" smtClean="0"/>
              <a:t>Hangt samen met werkgelegenheid (+), loongroei (-), </a:t>
            </a:r>
            <a:r>
              <a:rPr lang="nl-NL" dirty="0" err="1" smtClean="0"/>
              <a:t>aiq</a:t>
            </a:r>
            <a:r>
              <a:rPr lang="nl-NL" dirty="0" smtClean="0"/>
              <a:t> (-)</a:t>
            </a:r>
            <a:endParaRPr lang="nl-NL" dirty="0" smtClean="0">
              <a:solidFill>
                <a:srgbClr val="FF0000"/>
              </a:solidFill>
            </a:endParaRPr>
          </a:p>
          <a:p>
            <a:pPr lvl="1"/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8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Koek verdelen: uitdaging voor de fiscus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151535"/>
            <a:ext cx="5760640" cy="3833444"/>
          </a:xfrm>
        </p:spPr>
      </p:pic>
    </p:spTree>
    <p:extLst>
      <p:ext uri="{BB962C8B-B14F-4D97-AF65-F5344CB8AC3E}">
        <p14:creationId xmlns:p14="http://schemas.microsoft.com/office/powerpoint/2010/main" val="419433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 NL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A90061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rijksoverheid oranj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1700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rijksoverheid donkergeel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B61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rijksoverheid geel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9E11E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rijksoverheid roz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092C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rijksoverheid paar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2145F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rijksoverheid donkerbrui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73327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rijksoverheid brui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4710A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ijksoverheid hemelblauw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7BC7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rijksoverheid lichtblauw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8FCAE7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rijksoverheid donkergroe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75937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rijksoverheid mosgroe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777C0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rijksoverheid groe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9870C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rijksoverheid mintgroe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76D2B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rijksoverheid robijnrood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A005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rijksoverheid rood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D52B1E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430</ap:Words>
  <ap:PresentationFormat>On-screen Show (4:3)</ap:PresentationFormat>
  <ap:Paragraphs>71</ap:Paragraphs>
  <ap:Slides>11</ap:Slides>
  <ap:HiddenSlides>0</ap:HiddenSlides>
  <ap:MMClips>0</ap:MMClips>
  <ap:ScaleCrop>false</ap:ScaleCrop>
  <ap:HeadingPairs>
    <vt:vector baseType="variant" size="4">
      <vt:variant>
        <vt:lpstr>Theme</vt:lpstr>
      </vt:variant>
      <vt:variant>
        <vt:i4>16</vt:i4>
      </vt:variant>
      <vt:variant>
        <vt:lpstr>Slide Titles</vt:lpstr>
      </vt:variant>
      <vt:variant>
        <vt:i4>11</vt:i4>
      </vt:variant>
    </vt:vector>
  </ap:HeadingPairs>
  <ap:TitlesOfParts>
    <vt:vector baseType="lpstr" size="27">
      <vt:lpstr>Presentatie NL</vt:lpstr>
      <vt:lpstr>rijksoverheid hemelblauw</vt:lpstr>
      <vt:lpstr>rijksoverheid lichtblauw</vt:lpstr>
      <vt:lpstr>rijksoverheid donkergroen</vt:lpstr>
      <vt:lpstr>rijksoverheid mosgroen</vt:lpstr>
      <vt:lpstr>rijksoverheid groen</vt:lpstr>
      <vt:lpstr>rijksoverheid mintgroen</vt:lpstr>
      <vt:lpstr>rijksoverheid robijnrood</vt:lpstr>
      <vt:lpstr>rijksoverheid rood</vt:lpstr>
      <vt:lpstr>rijksoverheid oranje</vt:lpstr>
      <vt:lpstr>rijksoverheid donkergeel</vt:lpstr>
      <vt:lpstr>rijksoverheid geel</vt:lpstr>
      <vt:lpstr>rijksoverheid roze</vt:lpstr>
      <vt:lpstr>rijksoverheid paars</vt:lpstr>
      <vt:lpstr>rijksoverheid donkerbruin</vt:lpstr>
      <vt:lpstr>rijksoverheid bruin</vt:lpstr>
      <vt:lpstr>Verdeling van de koek</vt:lpstr>
      <vt:lpstr>Hoofdpunten</vt:lpstr>
      <vt:lpstr>Werknemers profiteren, als de koek groter wordt</vt:lpstr>
      <vt:lpstr>Werknemers profiteren, als de koek groter wordt</vt:lpstr>
      <vt:lpstr>Beschikbaar inkomen, meer dan loonstijging</vt:lpstr>
      <vt:lpstr>Beschikbaar inkomen, meer dan loonstijging</vt:lpstr>
      <vt:lpstr>AIQ – opgang, neergang, stabiliteit</vt:lpstr>
      <vt:lpstr>AIQ – opgang, neergang, stabiliteit</vt:lpstr>
      <vt:lpstr>Koek verdelen: uitdaging voor de fiscus</vt:lpstr>
      <vt:lpstr>Koek verdelen: uitdaging voor de fiscus</vt:lpstr>
      <vt:lpstr>Meer info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/>
  <lastModifiedBy/>
  <revision/>
  <dcterms:created xsi:type="dcterms:W3CDTF">2018-04-26T12:06:54.0000000Z</dcterms:created>
  <dcterms:modified xsi:type="dcterms:W3CDTF">2018-05-14T06:20:28.0000000Z</dcterms:modified>
  <dc:description/>
  <dc:subject/>
  <dc:title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0x0101003474FBE1A5E057438321125A0C1FED31</vt:lpwstr>
  </property>
</Properties>
</file>