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74" r:id="rId5"/>
    <p:sldId id="257" r:id="rId6"/>
    <p:sldId id="267" r:id="rId7"/>
    <p:sldId id="290" r:id="rId8"/>
    <p:sldId id="276" r:id="rId9"/>
    <p:sldId id="284" r:id="rId10"/>
    <p:sldId id="285" r:id="rId11"/>
    <p:sldId id="269" r:id="rId12"/>
    <p:sldId id="260" r:id="rId13"/>
    <p:sldId id="288" r:id="rId14"/>
    <p:sldId id="289" r:id="rId15"/>
    <p:sldId id="273" r:id="rId16"/>
    <p:sldId id="265" r:id="rId17"/>
    <p:sldId id="283" r:id="rId18"/>
    <p:sldId id="275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18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10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F73D889-7006-D060-17CB-3649A5CDE469}" name="Bogaert, S. van den (Sem)" initials="" userId="S::s.vandenbogaert@minezk.nl::49ed19ba-54d8-4490-aa4b-a60a641b78f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rnout Drenthel" initials="AD [7]" lastIdx="1" clrIdx="6"/>
  <p:cmAuthor id="1" name="Arnout Drenthel" initials="AD" lastIdx="1" clrIdx="0"/>
  <p:cmAuthor id="8" name="Arnout Drenthel" initials="AD [8]" lastIdx="1" clrIdx="7"/>
  <p:cmAuthor id="2" name="Arnout Drenthel" initials="AD [2]" lastIdx="1" clrIdx="1"/>
  <p:cmAuthor id="9" name="Arnout Drenthel" initials="AD [9]" lastIdx="1" clrIdx="8"/>
  <p:cmAuthor id="3" name="Arnout Drenthel" initials="AD [3]" lastIdx="1" clrIdx="2"/>
  <p:cmAuthor id="4" name="Arnout Drenthel" initials="AD [4]" lastIdx="1" clrIdx="3"/>
  <p:cmAuthor id="5" name="Arnout Drenthel" initials="AD [5]" lastIdx="1" clrIdx="4"/>
  <p:cmAuthor id="6" name="Arnout Drenthel" initials="AD [6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2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69"/>
    <p:restoredTop sz="94674"/>
  </p:normalViewPr>
  <p:slideViewPr>
    <p:cSldViewPr snapToGrid="0">
      <p:cViewPr varScale="1">
        <p:scale>
          <a:sx n="94" d="100"/>
          <a:sy n="94" d="100"/>
        </p:scale>
        <p:origin x="504" y="82"/>
      </p:cViewPr>
      <p:guideLst>
        <p:guide pos="518"/>
        <p:guide orient="horz" pos="2160"/>
        <p:guide orient="horz" pos="103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4.xml" Id="rId8" /><Relationship Type="http://schemas.openxmlformats.org/officeDocument/2006/relationships/slide" Target="slides/slide9.xml" Id="rId13" /><Relationship Type="http://schemas.openxmlformats.org/officeDocument/2006/relationships/slide" Target="slides/slide14.xml" Id="rId18" /><Relationship Type="http://schemas.openxmlformats.org/officeDocument/2006/relationships/tableStyles" Target="tableStyles.xml" Id="rId26" /><Relationship Type="http://schemas.openxmlformats.org/officeDocument/2006/relationships/handoutMaster" Target="handoutMasters/handoutMaster1.xml" Id="rId21" /><Relationship Type="http://schemas.openxmlformats.org/officeDocument/2006/relationships/slide" Target="slides/slide3.xml" Id="rId7" /><Relationship Type="http://schemas.openxmlformats.org/officeDocument/2006/relationships/slide" Target="slides/slide8.xml" Id="rId12" /><Relationship Type="http://schemas.openxmlformats.org/officeDocument/2006/relationships/slide" Target="slides/slide13.xml" Id="rId17" /><Relationship Type="http://schemas.openxmlformats.org/officeDocument/2006/relationships/theme" Target="theme/theme1.xml" Id="rId25" /><Relationship Type="http://schemas.openxmlformats.org/officeDocument/2006/relationships/slide" Target="slides/slide12.xml" Id="rId16" /><Relationship Type="http://schemas.openxmlformats.org/officeDocument/2006/relationships/notesMaster" Target="notesMasters/notesMaster1.xml" Id="rId20" /><Relationship Type="http://schemas.openxmlformats.org/officeDocument/2006/relationships/slide" Target="slides/slide2.xml" Id="rId6" /><Relationship Type="http://schemas.openxmlformats.org/officeDocument/2006/relationships/slide" Target="slides/slide7.xml" Id="rId11" /><Relationship Type="http://schemas.openxmlformats.org/officeDocument/2006/relationships/viewProps" Target="viewProps.xml" Id="rId24" /><Relationship Type="http://schemas.openxmlformats.org/officeDocument/2006/relationships/slide" Target="slides/slide1.xml" Id="rId5" /><Relationship Type="http://schemas.openxmlformats.org/officeDocument/2006/relationships/slide" Target="slides/slide11.xml" Id="rId15" /><Relationship Type="http://schemas.openxmlformats.org/officeDocument/2006/relationships/presProps" Target="presProps.xml" Id="rId23" /><Relationship Type="http://schemas.openxmlformats.org/officeDocument/2006/relationships/slide" Target="slides/slide6.xml" Id="rId10" /><Relationship Type="http://schemas.openxmlformats.org/officeDocument/2006/relationships/slide" Target="slides/slide15.xml" Id="rId19" /><Relationship Type="http://schemas.openxmlformats.org/officeDocument/2006/relationships/slideMaster" Target="slideMasters/slideMaster1.xml" Id="rId4" /><Relationship Type="http://schemas.openxmlformats.org/officeDocument/2006/relationships/slide" Target="slides/slide5.xml" Id="rId9" /><Relationship Type="http://schemas.openxmlformats.org/officeDocument/2006/relationships/slide" Target="slides/slide10.xml" Id="rId14" /><Relationship Type="http://schemas.openxmlformats.org/officeDocument/2006/relationships/commentAuthors" Target="commentAuthors.xml" Id="rId22" /><Relationship Type="http://schemas.microsoft.com/office/2018/10/relationships/authors" Target="authors.xml" Id="rId27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Map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err="1"/>
              <a:t>Aantal</a:t>
            </a:r>
            <a:r>
              <a:rPr lang="en-US" sz="1200" b="1"/>
              <a:t> </a:t>
            </a:r>
            <a:r>
              <a:rPr lang="en-US" sz="1200" b="1" err="1"/>
              <a:t>installaties</a:t>
            </a:r>
            <a:r>
              <a:rPr lang="en-US" sz="1200" b="1"/>
              <a:t> </a:t>
            </a:r>
            <a:r>
              <a:rPr lang="en-US" sz="1200" b="1" err="1"/>
              <a:t>zonnepanelen</a:t>
            </a:r>
            <a:r>
              <a:rPr lang="en-US" sz="1200" b="1"/>
              <a:t> </a:t>
            </a:r>
            <a:r>
              <a:rPr lang="en-US" sz="1200" b="1" err="1"/>
              <a:t>klein</a:t>
            </a:r>
            <a:r>
              <a:rPr lang="en-US" sz="1200" b="1"/>
              <a:t> </a:t>
            </a:r>
            <a:r>
              <a:rPr lang="en-US" sz="1200" b="1" err="1"/>
              <a:t>vermogen</a:t>
            </a:r>
            <a:r>
              <a:rPr lang="en-US" sz="1200" b="1"/>
              <a:t> (</a:t>
            </a:r>
            <a:r>
              <a:rPr lang="en-US" sz="1200" b="1" err="1"/>
              <a:t>bron</a:t>
            </a:r>
            <a:r>
              <a:rPr lang="en-US" sz="1200" b="1"/>
              <a:t>: CBS)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2.4376199616122841E-2"/>
          <c:y val="0.14175916550162859"/>
          <c:w val="0.95531030070377476"/>
          <c:h val="0.76163246668337004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Blad1!$B$1</c:f>
              <c:strCache>
                <c:ptCount val="1"/>
                <c:pt idx="0">
                  <c:v>Woningen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Blad1!$A$2:$A$6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Blad1!$B$2:$B$6</c:f>
              <c:numCache>
                <c:formatCode>#,##0</c:formatCode>
                <c:ptCount val="5"/>
                <c:pt idx="0">
                  <c:v>960248</c:v>
                </c:pt>
                <c:pt idx="1">
                  <c:v>1267651</c:v>
                </c:pt>
                <c:pt idx="2">
                  <c:v>1611689</c:v>
                </c:pt>
                <c:pt idx="3">
                  <c:v>2129616</c:v>
                </c:pt>
                <c:pt idx="4">
                  <c:v>2581279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18-4F2E-BB1A-F0D4C57FA182}"/>
            </c:ext>
          </c:extLst>
        </c:ser>
        <c:ser>
          <c:idx val="2"/>
          <c:order val="2"/>
          <c:tx>
            <c:strRef>
              <c:f>Blad1!$C$1</c:f>
              <c:strCache>
                <c:ptCount val="1"/>
                <c:pt idx="0">
                  <c:v>Overig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Blad1!$A$2:$A$6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Blad1!$C$2:$C$6</c:f>
              <c:numCache>
                <c:formatCode>#,##0</c:formatCode>
                <c:ptCount val="5"/>
                <c:pt idx="0">
                  <c:v>72525</c:v>
                </c:pt>
                <c:pt idx="1">
                  <c:v>75669</c:v>
                </c:pt>
                <c:pt idx="2">
                  <c:v>68790</c:v>
                </c:pt>
                <c:pt idx="3">
                  <c:v>97625</c:v>
                </c:pt>
                <c:pt idx="4">
                  <c:v>143314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18-4F2E-BB1A-F0D4C57FA18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9"/>
        <c:overlap val="100"/>
        <c:axId val="651303776"/>
        <c:axId val="65130413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Blad1!$A$1</c15:sqref>
                        </c15:formulaRef>
                      </c:ext>
                    </c:extLst>
                    <c:strCache>
                      <c:ptCount val="1"/>
                      <c:pt idx="0">
                        <c:v>Jaar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nl-NL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Blad1!$A$2:$A$6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2019</c:v>
                      </c:pt>
                      <c:pt idx="1">
                        <c:v>2020</c:v>
                      </c:pt>
                      <c:pt idx="2">
                        <c:v>2021</c:v>
                      </c:pt>
                      <c:pt idx="3">
                        <c:v>2022</c:v>
                      </c:pt>
                      <c:pt idx="4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Blad1!$A$2:$A$6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2019</c:v>
                      </c:pt>
                      <c:pt idx="1">
                        <c:v>2020</c:v>
                      </c:pt>
                      <c:pt idx="2">
                        <c:v>2021</c:v>
                      </c:pt>
                      <c:pt idx="3">
                        <c:v>2022</c:v>
                      </c:pt>
                      <c:pt idx="4">
                        <c:v>2023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7D18-4F2E-BB1A-F0D4C57FA182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3"/>
          <c:order val="3"/>
          <c:tx>
            <c:strRef>
              <c:f>Blad1!$D$1</c:f>
              <c:strCache>
                <c:ptCount val="1"/>
                <c:pt idx="0">
                  <c:v>Klein vermogen (&lt;15 kW)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Blad1!$D$2:$D$6</c:f>
              <c:numCache>
                <c:formatCode>#,##0</c:formatCode>
                <c:ptCount val="5"/>
                <c:pt idx="0">
                  <c:v>1032773</c:v>
                </c:pt>
                <c:pt idx="1">
                  <c:v>1343320</c:v>
                </c:pt>
                <c:pt idx="2">
                  <c:v>1680479</c:v>
                </c:pt>
                <c:pt idx="3">
                  <c:v>2227241</c:v>
                </c:pt>
                <c:pt idx="4">
                  <c:v>2724593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18-4F2E-BB1A-F0D4C57FA18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51303776"/>
        <c:axId val="651304136"/>
      </c:lineChart>
      <c:catAx>
        <c:axId val="65130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651304136"/>
        <c:crosses val="autoZero"/>
        <c:auto val="1"/>
        <c:lblAlgn val="ctr"/>
        <c:lblOffset val="100"/>
        <c:noMultiLvlLbl val="0"/>
      </c:catAx>
      <c:valAx>
        <c:axId val="65130413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65130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709BA-0250-418B-A227-469BF0F69AD3}" type="datetimeFigureOut">
              <a:rPr lang="nl-NL" smtClean="0"/>
              <a:t>17-10-2024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4FE01-11FF-43DA-B7F5-6592B996E3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179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30240-3B76-4E52-B42B-C39F5C218F4D}" type="datetimeFigureOut">
              <a:rPr lang="nl-NL" smtClean="0"/>
              <a:t>17-10-2024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01649-886C-4324-AD4C-E61C88D4772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95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0858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3208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D480-3C74-DFA5-2E02-D0B32CD04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B6119A2-222E-2138-AA62-0B77271EE3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2503D98-A703-91C9-F1E1-EBA62B8E36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FFAC310-4879-967E-FE6C-9F460ECC24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3128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6445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EBE4755-54A0-BE4A-A1D1-44625DF7DD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73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292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BE31237-1083-AB4B-91BD-AFA64A0C07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8437548B-FF95-DB49-849D-A635600FE61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62622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511EAEE-859D-C44F-B575-334B22A17A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9D360720-C202-8C45-9FBF-F7D13BCD9D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011003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CA0AFD14-6D12-784C-A3CF-527AFBDAA5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7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9EB05636-7F8C-1348-B5BB-6852BA80BA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4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AFC6884B-BC2E-E047-9F81-148C584CAF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522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595C8C08-B68E-8848-8443-4926C5381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9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3B540BB-06A3-4B4B-9728-91FA7F1A1F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88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001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0576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 userDrawn="1">
          <p15:clr>
            <a:srgbClr val="FBAE40"/>
          </p15:clr>
        </p15:guide>
        <p15:guide id="2" pos="3693" userDrawn="1">
          <p15:clr>
            <a:srgbClr val="FBAE40"/>
          </p15:clr>
        </p15:guide>
        <p15:guide id="3" orient="horz" pos="1661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9042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85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135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1397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2994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1F52F3E-725F-8745-9F31-C52D92D324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18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2D8D946-A344-3147-A971-781F250C05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99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6409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D29F35F-0F39-594C-826B-4BDC677D6B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97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983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C559DCA-5789-E947-96F2-E0A472AD8B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335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2490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889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0390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1633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104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5850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4804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7795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924026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0003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8688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4CC89E80-9261-BB4A-A6CC-EB46D74DDB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43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5BD8074-A8E6-2B46-82E2-9C872A82DB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097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C8AEFCCC-40B4-294C-B7C6-9EF1FBDEFA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320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E45EE5BE-E669-9D46-B874-885CEBBDD2D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38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  <a:p>
            <a:pPr lvl="6"/>
            <a:r>
              <a:rPr lang="nl-NL"/>
              <a:t>Zevende niveau</a:t>
            </a:r>
          </a:p>
          <a:p>
            <a:pPr lvl="7"/>
            <a:r>
              <a:rPr lang="nl-NL"/>
              <a:t>Achtste niveau</a:t>
            </a:r>
          </a:p>
          <a:p>
            <a:pPr lvl="8"/>
            <a:r>
              <a:rPr lang="nl-NL"/>
              <a:t>Negende niveau</a:t>
            </a:r>
          </a:p>
          <a:p>
            <a:pPr lvl="8"/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11B2933-5997-A34E-B170-A9007385D9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5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650" r:id="rId2"/>
    <p:sldLayoutId id="2147483725" r:id="rId3"/>
    <p:sldLayoutId id="2147483719" r:id="rId4"/>
    <p:sldLayoutId id="2147483726" r:id="rId5"/>
    <p:sldLayoutId id="2147483666" r:id="rId6"/>
    <p:sldLayoutId id="2147483690" r:id="rId7"/>
    <p:sldLayoutId id="2147483728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89" r:id="rId15"/>
    <p:sldLayoutId id="2147483712" r:id="rId16"/>
    <p:sldLayoutId id="2147483711" r:id="rId17"/>
    <p:sldLayoutId id="2147483675" r:id="rId18"/>
    <p:sldLayoutId id="2147483657" r:id="rId19"/>
    <p:sldLayoutId id="2147483691" r:id="rId20"/>
    <p:sldLayoutId id="2147483729" r:id="rId21"/>
    <p:sldLayoutId id="2147483739" r:id="rId22"/>
    <p:sldLayoutId id="2147483740" r:id="rId23"/>
    <p:sldLayoutId id="2147483718" r:id="rId24"/>
    <p:sldLayoutId id="2147483717" r:id="rId25"/>
    <p:sldLayoutId id="2147483714" r:id="rId26"/>
    <p:sldLayoutId id="2147483713" r:id="rId27"/>
    <p:sldLayoutId id="2147483716" r:id="rId28"/>
    <p:sldLayoutId id="2147483715" r:id="rId29"/>
    <p:sldLayoutId id="2147483707" r:id="rId30"/>
    <p:sldLayoutId id="2147483667" r:id="rId31"/>
    <p:sldLayoutId id="2147483702" r:id="rId32"/>
    <p:sldLayoutId id="2147483721" r:id="rId33"/>
    <p:sldLayoutId id="2147483700" r:id="rId34"/>
    <p:sldLayoutId id="2147483692" r:id="rId35"/>
    <p:sldLayoutId id="2147483722" r:id="rId36"/>
    <p:sldLayoutId id="2147483723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 userDrawn="1">
          <p15:clr>
            <a:srgbClr val="F26B43"/>
          </p15:clr>
        </p15:guide>
        <p15:guide id="8" orient="horz" pos="3919" userDrawn="1">
          <p15:clr>
            <a:srgbClr val="F26B43"/>
          </p15:clr>
        </p15:guide>
        <p15:guide id="9" pos="3840" userDrawn="1">
          <p15:clr>
            <a:srgbClr val="F26B43"/>
          </p15:clr>
        </p15:guide>
        <p15:guide id="10" orient="horz" pos="2159" userDrawn="1">
          <p15:clr>
            <a:srgbClr val="F26B43"/>
          </p15:clr>
        </p15:guide>
        <p15:guide id="11" pos="400" userDrawn="1">
          <p15:clr>
            <a:srgbClr val="F26B43"/>
          </p15:clr>
        </p15:guide>
        <p15:guide id="12" pos="4128" userDrawn="1">
          <p15:clr>
            <a:srgbClr val="F26B43"/>
          </p15:clr>
        </p15:guide>
        <p15:guide id="13" pos="3552" userDrawn="1">
          <p15:clr>
            <a:srgbClr val="F26B43"/>
          </p15:clr>
        </p15:guide>
        <p15:guide id="14" orient="horz" pos="1275" userDrawn="1">
          <p15:clr>
            <a:srgbClr val="F26B43"/>
          </p15:clr>
        </p15:guide>
        <p15:guide id="15" orient="horz" pos="1434" userDrawn="1">
          <p15:clr>
            <a:srgbClr val="F26B43"/>
          </p15:clr>
        </p15:guide>
        <p15:guide id="16" pos="461" userDrawn="1">
          <p15:clr>
            <a:srgbClr val="F26B43"/>
          </p15:clr>
        </p15:guide>
        <p15:guide id="17" orient="horz" pos="6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3">
            <a:extLst>
              <a:ext uri="{FF2B5EF4-FFF2-40B4-BE49-F238E27FC236}">
                <a16:creationId xmlns:a16="http://schemas.microsoft.com/office/drawing/2014/main" id="{86D53C69-23C1-5323-2F96-FA49170867A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99" b="11686"/>
          <a:stretch/>
        </p:blipFill>
        <p:spPr>
          <a:xfrm>
            <a:off x="20" y="10"/>
            <a:ext cx="12191980" cy="3427403"/>
          </a:xfrm>
          <a:noFill/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1FBB369F-052B-6383-508A-226AB072D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>
            <a:normAutofit/>
          </a:bodyPr>
          <a:lstStyle/>
          <a:p>
            <a:r>
              <a:rPr lang="en-US" err="1"/>
              <a:t>Technische</a:t>
            </a:r>
            <a:r>
              <a:rPr lang="en-US"/>
              <a:t> briefing Tweede Kamer</a:t>
            </a:r>
            <a:endParaRPr lang="nl-NL"/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7E7E48EF-166C-4A1B-4556-ADAAAEDF5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 err="1"/>
              <a:t>Wetsvoorstel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het </a:t>
            </a:r>
            <a:r>
              <a:rPr lang="en-US" dirty="0" err="1"/>
              <a:t>beëindigen</a:t>
            </a:r>
            <a:r>
              <a:rPr lang="en-US" dirty="0"/>
              <a:t> van de </a:t>
            </a:r>
            <a:r>
              <a:rPr lang="en-US" dirty="0" err="1"/>
              <a:t>salderingsregeling</a:t>
            </a:r>
            <a:endParaRPr lang="en-US" dirty="0"/>
          </a:p>
        </p:txBody>
      </p:sp>
      <p:sp>
        <p:nvSpPr>
          <p:cNvPr id="24" name="Date Placeholder 4">
            <a:extLst>
              <a:ext uri="{FF2B5EF4-FFF2-40B4-BE49-F238E27FC236}">
                <a16:creationId xmlns:a16="http://schemas.microsoft.com/office/drawing/2014/main" id="{375C3120-29D9-6DEA-8218-CB70480DB56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r>
              <a:rPr lang="en-US" dirty="0"/>
              <a:t>16 </a:t>
            </a:r>
            <a:r>
              <a:rPr lang="en-US" dirty="0" err="1"/>
              <a:t>oktober</a:t>
            </a:r>
            <a:r>
              <a:rPr lang="en-US" dirty="0"/>
              <a:t> 2024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226993F-1E80-68B2-2A70-2AB6CDBB0B3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4759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198C8C6A-530D-2D8C-EF02-922CAB27A5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/>
              <a:t>1. </a:t>
            </a:r>
            <a:r>
              <a:rPr lang="en-US" dirty="0" err="1"/>
              <a:t>Huidige</a:t>
            </a:r>
            <a:r>
              <a:rPr lang="en-US" dirty="0"/>
              <a:t> </a:t>
            </a:r>
            <a:r>
              <a:rPr lang="en-US" dirty="0" err="1"/>
              <a:t>situatie</a:t>
            </a:r>
            <a:endParaRPr lang="en-US" dirty="0"/>
          </a:p>
          <a:p>
            <a:pPr marL="629430" lvl="1" indent="-316230">
              <a:lnSpc>
                <a:spcPct val="150000"/>
              </a:lnSpc>
            </a:pPr>
            <a:r>
              <a:rPr lang="en-US" dirty="0" err="1">
                <a:ea typeface="Verdana"/>
              </a:rPr>
              <a:t>Huidige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wetgeving</a:t>
            </a:r>
            <a:endParaRPr lang="en-US" dirty="0">
              <a:ea typeface="Verdana"/>
            </a:endParaRPr>
          </a:p>
          <a:p>
            <a:pPr marL="629430" lvl="1" indent="-316230">
              <a:lnSpc>
                <a:spcPct val="150000"/>
              </a:lnSpc>
            </a:pPr>
            <a:r>
              <a:rPr lang="en-US" dirty="0" err="1">
                <a:ea typeface="Verdana"/>
              </a:rPr>
              <a:t>Budgettaire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situatie</a:t>
            </a:r>
            <a:endParaRPr lang="en-US" dirty="0">
              <a:ea typeface="Verdana"/>
            </a:endParaRPr>
          </a:p>
          <a:p>
            <a:pPr marL="629430" lvl="1" indent="-316230">
              <a:lnSpc>
                <a:spcPct val="150000"/>
              </a:lnSpc>
            </a:pPr>
            <a:r>
              <a:rPr lang="en-US" dirty="0" err="1">
                <a:ea typeface="Verdana"/>
              </a:rPr>
              <a:t>Ontwikkeling</a:t>
            </a:r>
            <a:r>
              <a:rPr lang="en-US" dirty="0">
                <a:ea typeface="Verdana"/>
              </a:rPr>
              <a:t> energiesysteem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2. </a:t>
            </a:r>
            <a:r>
              <a:rPr lang="en-US" dirty="0" err="1"/>
              <a:t>Hoofdlijnen</a:t>
            </a:r>
            <a:r>
              <a:rPr lang="en-US" dirty="0"/>
              <a:t> </a:t>
            </a:r>
            <a:r>
              <a:rPr lang="en-US" dirty="0" err="1"/>
              <a:t>wetsvoorstel</a:t>
            </a:r>
            <a:endParaRPr lang="en-US" dirty="0"/>
          </a:p>
          <a:p>
            <a:pPr marL="629430" lvl="1" indent="-316230">
              <a:lnSpc>
                <a:spcPct val="150000"/>
              </a:lnSpc>
            </a:pPr>
            <a:r>
              <a:rPr lang="en-US" dirty="0" err="1">
                <a:ea typeface="Verdana"/>
              </a:rPr>
              <a:t>Wetsvoorstel</a:t>
            </a:r>
            <a:r>
              <a:rPr lang="en-US" dirty="0">
                <a:ea typeface="Verdana"/>
              </a:rPr>
              <a:t> (regels vanaf 2027)</a:t>
            </a:r>
          </a:p>
          <a:p>
            <a:pPr marL="629430" lvl="1" indent="-316230">
              <a:lnSpc>
                <a:spcPct val="150000"/>
              </a:lnSpc>
            </a:pPr>
            <a:r>
              <a:rPr lang="en-US" dirty="0" err="1">
                <a:ea typeface="Verdana"/>
              </a:rPr>
              <a:t>Budgettaire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gevolgen</a:t>
            </a:r>
            <a:endParaRPr lang="en-US" dirty="0">
              <a:ea typeface="Verdana"/>
            </a:endParaRPr>
          </a:p>
          <a:p>
            <a:pPr marL="629430" lvl="1" indent="-316230">
              <a:lnSpc>
                <a:spcPct val="150000"/>
              </a:lnSpc>
            </a:pPr>
            <a:r>
              <a:rPr lang="en-US" dirty="0" err="1">
                <a:ea typeface="Verdana"/>
              </a:rPr>
              <a:t>Gevolgen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voor</a:t>
            </a:r>
            <a:r>
              <a:rPr lang="en-US" dirty="0">
                <a:ea typeface="Verdana"/>
              </a:rPr>
              <a:t> het energiesysteem</a:t>
            </a:r>
          </a:p>
          <a:p>
            <a:pPr marL="629430" lvl="1" indent="-316230"/>
            <a:endParaRPr lang="en-US" dirty="0">
              <a:ea typeface="Verdana"/>
            </a:endParaRPr>
          </a:p>
          <a:p>
            <a:pPr marL="316230" indent="-316230"/>
            <a:endParaRPr lang="en-US" dirty="0">
              <a:ea typeface="Verdana"/>
            </a:endParaRP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6917F916-E4AA-592D-4774-01398D060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/>
          <a:p>
            <a:r>
              <a:rPr lang="en-US" err="1"/>
              <a:t>Inhoud</a:t>
            </a:r>
            <a:endParaRPr lang="en-US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51099960-8C3B-E29E-D95C-E69F96F2B29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435CD6EA-8FDF-AA44-7A76-6158D41A00E4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19" name="Footer Placeholder 5">
            <a:extLst>
              <a:ext uri="{FF2B5EF4-FFF2-40B4-BE49-F238E27FC236}">
                <a16:creationId xmlns:a16="http://schemas.microsoft.com/office/drawing/2014/main" id="{9F274B4F-98C7-6853-5725-9251A8ADB8D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476EE4D-2D25-665D-1C48-39C266ED83D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80739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64CD6-092E-16B3-E922-59B5ACA79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44FE057C-91D5-F628-371F-3696419947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80A8668-3D0C-76CC-7AA4-EA8740B6D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 anchor="b">
            <a:normAutofit/>
          </a:bodyPr>
          <a:lstStyle/>
          <a:p>
            <a:r>
              <a:rPr lang="nl-NL"/>
              <a:t>1. Huidige situatie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347DC3F5-3ED0-16E9-62A7-E5C7ED40190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44CDCE5-BC6A-4C6C-C5C6-EF41372709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0CD9CED-EE3E-D5F4-57B9-CD17AD65033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3</a:t>
            </a:fld>
            <a:endParaRPr lang="nl-NL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A84E0C9E-5271-EAB4-BAD2-7DE3C9F0B9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6738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13B12354-DA29-7149-493F-B76A8C9C1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2289485"/>
            <a:ext cx="10923588" cy="3931928"/>
          </a:xfrm>
        </p:spPr>
        <p:txBody>
          <a:bodyPr vert="horz" lIns="91440" tIns="45720" rIns="91440" bIns="45720" numCol="1" spcCol="468000" rtlCol="0" anchor="t">
            <a:normAutofit fontScale="85000" lnSpcReduction="10000"/>
          </a:bodyPr>
          <a:lstStyle/>
          <a:p>
            <a:pPr marL="316230" indent="-316230">
              <a:lnSpc>
                <a:spcPct val="150000"/>
              </a:lnSpc>
            </a:pPr>
            <a:r>
              <a:rPr lang="en-US" sz="1800" dirty="0">
                <a:ea typeface="Verdana"/>
              </a:rPr>
              <a:t>Artikel 31c van de </a:t>
            </a:r>
            <a:r>
              <a:rPr lang="en-US" sz="1800" dirty="0" err="1">
                <a:ea typeface="Verdana"/>
              </a:rPr>
              <a:t>Elektriciteitswet</a:t>
            </a:r>
            <a:r>
              <a:rPr lang="en-US" sz="1800" dirty="0">
                <a:ea typeface="Verdana"/>
              </a:rPr>
              <a:t> 1998, </a:t>
            </a:r>
            <a:r>
              <a:rPr lang="en-US" sz="1800" dirty="0" err="1">
                <a:ea typeface="Verdana"/>
              </a:rPr>
              <a:t>overgenomen</a:t>
            </a:r>
            <a:r>
              <a:rPr lang="en-US" sz="1800" dirty="0">
                <a:ea typeface="Verdana"/>
              </a:rPr>
              <a:t> in </a:t>
            </a:r>
            <a:r>
              <a:rPr lang="en-US" sz="1800" dirty="0" err="1">
                <a:ea typeface="Verdana"/>
              </a:rPr>
              <a:t>artikel</a:t>
            </a:r>
            <a:r>
              <a:rPr lang="en-US" sz="1800" dirty="0">
                <a:ea typeface="Verdana"/>
              </a:rPr>
              <a:t> 2.31 van het </a:t>
            </a:r>
            <a:r>
              <a:rPr lang="en-US" sz="1800" dirty="0" err="1">
                <a:ea typeface="Verdana"/>
              </a:rPr>
              <a:t>voorstel</a:t>
            </a:r>
            <a:r>
              <a:rPr lang="en-US" sz="1800" dirty="0">
                <a:ea typeface="Verdana"/>
              </a:rPr>
              <a:t> </a:t>
            </a:r>
            <a:r>
              <a:rPr lang="en-US" sz="1800" dirty="0" err="1">
                <a:ea typeface="Verdana"/>
              </a:rPr>
              <a:t>voor</a:t>
            </a:r>
            <a:r>
              <a:rPr lang="en-US" sz="1800" dirty="0">
                <a:ea typeface="Verdana"/>
              </a:rPr>
              <a:t> de </a:t>
            </a:r>
            <a:r>
              <a:rPr lang="en-US" sz="1800" dirty="0" err="1">
                <a:ea typeface="Verdana"/>
              </a:rPr>
              <a:t>Energiewet</a:t>
            </a:r>
            <a:r>
              <a:rPr lang="en-US" sz="1800" dirty="0">
                <a:ea typeface="Verdana"/>
              </a:rPr>
              <a:t>: </a:t>
            </a:r>
            <a:endParaRPr lang="nl-NL" sz="1800" dirty="0"/>
          </a:p>
          <a:p>
            <a:pPr marL="629920" lvl="1" indent="-316230">
              <a:lnSpc>
                <a:spcPct val="150000"/>
              </a:lnSpc>
              <a:buFont typeface="Courier New" panose="020B0604030504040204" pitchFamily="34" charset="0"/>
              <a:buChar char="o"/>
            </a:pPr>
            <a:r>
              <a:rPr lang="en-US" sz="1600" i="1" dirty="0">
                <a:ea typeface="Verdana"/>
              </a:rPr>
              <a:t>Lid 1</a:t>
            </a:r>
            <a:r>
              <a:rPr lang="en-US" sz="1600" dirty="0">
                <a:ea typeface="Verdana"/>
              </a:rPr>
              <a:t>: </a:t>
            </a:r>
            <a:r>
              <a:rPr lang="en-US" sz="1600" dirty="0" err="1">
                <a:ea typeface="Verdana"/>
              </a:rPr>
              <a:t>Verminder</a:t>
            </a:r>
            <a:r>
              <a:rPr lang="en-US" sz="1600" dirty="0">
                <a:ea typeface="Verdana"/>
              </a:rPr>
              <a:t> de </a:t>
            </a:r>
            <a:r>
              <a:rPr lang="en-US" sz="1600" dirty="0" err="1">
                <a:ea typeface="Verdana"/>
              </a:rPr>
              <a:t>aan</a:t>
            </a:r>
            <a:r>
              <a:rPr lang="en-US" sz="1600" dirty="0">
                <a:ea typeface="Verdana"/>
              </a:rPr>
              <a:t> het </a:t>
            </a:r>
            <a:r>
              <a:rPr lang="en-US" sz="1600" dirty="0" err="1">
                <a:ea typeface="Verdana"/>
              </a:rPr>
              <a:t>systeem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onttrokken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elektriciteit</a:t>
            </a:r>
            <a:r>
              <a:rPr lang="en-US" sz="1600" dirty="0">
                <a:ea typeface="Verdana"/>
              </a:rPr>
              <a:t> met de op het </a:t>
            </a:r>
            <a:r>
              <a:rPr lang="en-US" sz="1600" dirty="0" err="1">
                <a:ea typeface="Verdana"/>
              </a:rPr>
              <a:t>systeem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ingevoede</a:t>
            </a:r>
            <a:r>
              <a:rPr lang="en-US" sz="1600" dirty="0">
                <a:ea typeface="Verdana"/>
              </a:rPr>
              <a:t> </a:t>
            </a:r>
            <a:r>
              <a:rPr lang="en-US" sz="1600" u="sng" dirty="0" err="1">
                <a:ea typeface="Verdana"/>
              </a:rPr>
              <a:t>hernieuwbare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elektriciteit</a:t>
            </a:r>
            <a:r>
              <a:rPr lang="en-US" sz="1600" dirty="0">
                <a:ea typeface="Verdana"/>
              </a:rPr>
              <a:t>, met </a:t>
            </a:r>
            <a:r>
              <a:rPr lang="en-US" sz="1600" dirty="0" err="1">
                <a:ea typeface="Verdana"/>
              </a:rPr>
              <a:t>een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ondergrens</a:t>
            </a:r>
            <a:r>
              <a:rPr lang="en-US" sz="1600" dirty="0">
                <a:ea typeface="Verdana"/>
              </a:rPr>
              <a:t> van 0. </a:t>
            </a:r>
            <a:r>
              <a:rPr lang="en-US" sz="1600" dirty="0" err="1">
                <a:ea typeface="Verdana"/>
              </a:rPr>
              <a:t>Dit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verbruik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wordt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gefactureerd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bij</a:t>
            </a:r>
            <a:r>
              <a:rPr lang="en-US" sz="1600" dirty="0">
                <a:ea typeface="Verdana"/>
              </a:rPr>
              <a:t> de </a:t>
            </a:r>
            <a:r>
              <a:rPr lang="en-US" sz="1600" dirty="0" err="1">
                <a:ea typeface="Verdana"/>
              </a:rPr>
              <a:t>eindafnemer</a:t>
            </a:r>
            <a:r>
              <a:rPr lang="en-US" sz="1600" dirty="0">
                <a:ea typeface="Verdana"/>
              </a:rPr>
              <a:t>. </a:t>
            </a:r>
            <a:r>
              <a:rPr lang="en-US" sz="1600" i="1" dirty="0">
                <a:solidFill>
                  <a:schemeClr val="bg1">
                    <a:lumMod val="65000"/>
                  </a:schemeClr>
                </a:solidFill>
                <a:ea typeface="Verdana"/>
              </a:rPr>
              <a:t>(</a:t>
            </a:r>
            <a:r>
              <a:rPr lang="en-US" sz="1600" i="1" dirty="0" err="1">
                <a:solidFill>
                  <a:schemeClr val="bg1">
                    <a:lumMod val="65000"/>
                  </a:schemeClr>
                </a:solidFill>
                <a:ea typeface="Verdana"/>
              </a:rPr>
              <a:t>vervalt</a:t>
            </a:r>
            <a:r>
              <a:rPr lang="en-US" sz="1600" i="1" dirty="0">
                <a:solidFill>
                  <a:schemeClr val="bg1">
                    <a:lumMod val="65000"/>
                  </a:schemeClr>
                </a:solidFill>
                <a:ea typeface="Verdana"/>
              </a:rPr>
              <a:t>)</a:t>
            </a:r>
          </a:p>
          <a:p>
            <a:pPr marL="629920" lvl="1" indent="-316230">
              <a:lnSpc>
                <a:spcPct val="150000"/>
              </a:lnSpc>
              <a:buFont typeface="Courier New" panose="020B0604030504040204" pitchFamily="34" charset="0"/>
              <a:buChar char="o"/>
            </a:pPr>
            <a:r>
              <a:rPr lang="en-US" sz="1600" i="1" dirty="0">
                <a:ea typeface="Verdana"/>
              </a:rPr>
              <a:t>Lid 2</a:t>
            </a:r>
            <a:r>
              <a:rPr lang="en-US" sz="1600" dirty="0">
                <a:ea typeface="Verdana"/>
              </a:rPr>
              <a:t>: Er mag maximal 5.000 kWh </a:t>
            </a:r>
            <a:r>
              <a:rPr lang="en-US" sz="1600" u="sng" dirty="0" err="1">
                <a:ea typeface="Verdana"/>
              </a:rPr>
              <a:t>niet-hernieuwbare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elektriciteit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gesaldeerd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worden</a:t>
            </a:r>
            <a:r>
              <a:rPr lang="en-US" sz="1600" dirty="0">
                <a:ea typeface="Verdana"/>
              </a:rPr>
              <a:t>. </a:t>
            </a:r>
            <a:r>
              <a:rPr lang="en-US" sz="1600" i="1" dirty="0">
                <a:solidFill>
                  <a:schemeClr val="bg1">
                    <a:lumMod val="65000"/>
                  </a:schemeClr>
                </a:solidFill>
                <a:ea typeface="Verdana"/>
              </a:rPr>
              <a:t>(</a:t>
            </a:r>
            <a:r>
              <a:rPr lang="en-US" sz="1600" i="1" dirty="0" err="1">
                <a:solidFill>
                  <a:schemeClr val="bg1">
                    <a:lumMod val="65000"/>
                  </a:schemeClr>
                </a:solidFill>
                <a:ea typeface="Verdana"/>
              </a:rPr>
              <a:t>vervalt</a:t>
            </a:r>
            <a:r>
              <a:rPr lang="en-US" sz="1600" i="1" dirty="0">
                <a:solidFill>
                  <a:schemeClr val="bg1">
                    <a:lumMod val="65000"/>
                  </a:schemeClr>
                </a:solidFill>
                <a:ea typeface="Verdana"/>
              </a:rPr>
              <a:t>)</a:t>
            </a:r>
          </a:p>
          <a:p>
            <a:pPr marL="629920" lvl="1" indent="-316230">
              <a:lnSpc>
                <a:spcPct val="150000"/>
              </a:lnSpc>
              <a:buFont typeface="Courier New" panose="020B0604030504040204" pitchFamily="34" charset="0"/>
              <a:buChar char="o"/>
            </a:pPr>
            <a:r>
              <a:rPr lang="en-US" sz="1600" i="1" dirty="0">
                <a:ea typeface="Verdana"/>
              </a:rPr>
              <a:t>Lid 3</a:t>
            </a:r>
            <a:r>
              <a:rPr lang="en-US" sz="1600" dirty="0">
                <a:ea typeface="Verdana"/>
              </a:rPr>
              <a:t>: </a:t>
            </a:r>
            <a:r>
              <a:rPr lang="en-US" sz="1600" dirty="0" err="1">
                <a:ea typeface="Verdana"/>
              </a:rPr>
              <a:t>Voor</a:t>
            </a:r>
            <a:r>
              <a:rPr lang="en-US" sz="1600" dirty="0">
                <a:ea typeface="Verdana"/>
              </a:rPr>
              <a:t> surplus </a:t>
            </a:r>
            <a:r>
              <a:rPr lang="en-US" sz="1600" dirty="0" err="1">
                <a:ea typeface="Verdana"/>
              </a:rPr>
              <a:t>aan</a:t>
            </a:r>
            <a:r>
              <a:rPr lang="en-US" sz="1600" dirty="0">
                <a:ea typeface="Verdana"/>
              </a:rPr>
              <a:t> ingevoede </a:t>
            </a:r>
            <a:r>
              <a:rPr lang="en-US" sz="1600" dirty="0" err="1">
                <a:ea typeface="Verdana"/>
              </a:rPr>
              <a:t>elektriciteit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ontvangt</a:t>
            </a:r>
            <a:r>
              <a:rPr lang="en-US" sz="1600" dirty="0">
                <a:ea typeface="Verdana"/>
              </a:rPr>
              <a:t> de </a:t>
            </a:r>
            <a:r>
              <a:rPr lang="en-US" sz="1600" dirty="0" err="1">
                <a:ea typeface="Verdana"/>
              </a:rPr>
              <a:t>eindafnemer</a:t>
            </a:r>
            <a:r>
              <a:rPr lang="en-US" sz="1600" dirty="0">
                <a:ea typeface="Verdana"/>
              </a:rPr>
              <a:t> </a:t>
            </a:r>
            <a:r>
              <a:rPr lang="en-US" sz="1600" strike="sngStrike" dirty="0" err="1">
                <a:ea typeface="Verdana"/>
              </a:rPr>
              <a:t>voor</a:t>
            </a:r>
            <a:r>
              <a:rPr lang="en-US" sz="1600" strike="sngStrike" dirty="0">
                <a:ea typeface="Verdana"/>
              </a:rPr>
              <a:t> het </a:t>
            </a:r>
            <a:r>
              <a:rPr lang="en-US" sz="1600" strike="sngStrike" dirty="0" err="1">
                <a:ea typeface="Verdana"/>
              </a:rPr>
              <a:t>meerdere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een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redelijke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vergoeding</a:t>
            </a:r>
            <a:r>
              <a:rPr lang="en-US" sz="1600" dirty="0">
                <a:ea typeface="Verdana"/>
              </a:rPr>
              <a:t> </a:t>
            </a:r>
            <a:r>
              <a:rPr lang="en-US" sz="1600" i="1" dirty="0">
                <a:ea typeface="Verdana"/>
              </a:rPr>
              <a:t>die </a:t>
            </a:r>
            <a:r>
              <a:rPr lang="en-US" sz="1600" i="1" dirty="0" err="1">
                <a:ea typeface="Verdana"/>
              </a:rPr>
              <a:t>niet</a:t>
            </a:r>
            <a:r>
              <a:rPr lang="en-US" sz="1600" i="1" dirty="0">
                <a:ea typeface="Verdana"/>
              </a:rPr>
              <a:t> </a:t>
            </a:r>
            <a:r>
              <a:rPr lang="en-US" sz="1600" i="1" dirty="0" err="1">
                <a:ea typeface="Verdana"/>
              </a:rPr>
              <a:t>negatief</a:t>
            </a:r>
            <a:r>
              <a:rPr lang="en-US" sz="1600" i="1" dirty="0">
                <a:ea typeface="Verdana"/>
              </a:rPr>
              <a:t> is</a:t>
            </a:r>
            <a:r>
              <a:rPr lang="en-US" sz="1600" dirty="0">
                <a:ea typeface="Verdana"/>
              </a:rPr>
              <a:t>. </a:t>
            </a:r>
            <a:r>
              <a:rPr lang="en-US" sz="1600" i="1" dirty="0">
                <a:solidFill>
                  <a:schemeClr val="bg1">
                    <a:lumMod val="65000"/>
                  </a:schemeClr>
                </a:solidFill>
                <a:ea typeface="Verdana"/>
              </a:rPr>
              <a:t>(</a:t>
            </a:r>
            <a:r>
              <a:rPr lang="en-US" sz="1600" i="1" dirty="0" err="1">
                <a:solidFill>
                  <a:schemeClr val="bg1">
                    <a:lumMod val="65000"/>
                  </a:schemeClr>
                </a:solidFill>
                <a:ea typeface="Verdana"/>
              </a:rPr>
              <a:t>blijft</a:t>
            </a:r>
            <a:r>
              <a:rPr lang="en-US" sz="1600" i="1" dirty="0">
                <a:solidFill>
                  <a:schemeClr val="bg1">
                    <a:lumMod val="65000"/>
                  </a:schemeClr>
                </a:solidFill>
                <a:ea typeface="Verdana"/>
              </a:rPr>
              <a:t> maar </a:t>
            </a:r>
            <a:r>
              <a:rPr lang="en-US" sz="1600" i="1" dirty="0" err="1">
                <a:solidFill>
                  <a:schemeClr val="bg1">
                    <a:lumMod val="65000"/>
                  </a:schemeClr>
                </a:solidFill>
                <a:ea typeface="Verdana"/>
              </a:rPr>
              <a:t>vervalt</a:t>
            </a:r>
            <a:r>
              <a:rPr lang="en-US" sz="1600" i="1" dirty="0">
                <a:solidFill>
                  <a:schemeClr val="bg1">
                    <a:lumMod val="65000"/>
                  </a:schemeClr>
                </a:solidFill>
                <a:ea typeface="Verdana"/>
              </a:rPr>
              <a:t> </a:t>
            </a:r>
            <a:r>
              <a:rPr lang="en-US" sz="1600" i="1" dirty="0" err="1">
                <a:solidFill>
                  <a:schemeClr val="bg1">
                    <a:lumMod val="65000"/>
                  </a:schemeClr>
                </a:solidFill>
                <a:ea typeface="Verdana"/>
              </a:rPr>
              <a:t>voor</a:t>
            </a:r>
            <a:r>
              <a:rPr lang="en-US" sz="1600" i="1" dirty="0">
                <a:solidFill>
                  <a:schemeClr val="bg1">
                    <a:lumMod val="65000"/>
                  </a:schemeClr>
                </a:solidFill>
                <a:ea typeface="Verdana"/>
              </a:rPr>
              <a:t> </a:t>
            </a:r>
            <a:r>
              <a:rPr lang="en-US" sz="1600" i="1" dirty="0" err="1">
                <a:solidFill>
                  <a:schemeClr val="bg1">
                    <a:lumMod val="65000"/>
                  </a:schemeClr>
                </a:solidFill>
                <a:ea typeface="Verdana"/>
              </a:rPr>
              <a:t>niet-hernieuwbaar</a:t>
            </a:r>
            <a:r>
              <a:rPr lang="en-US" sz="1600" i="1" dirty="0">
                <a:solidFill>
                  <a:schemeClr val="bg1">
                    <a:lumMod val="65000"/>
                  </a:schemeClr>
                </a:solidFill>
                <a:ea typeface="Verdana"/>
              </a:rPr>
              <a:t>)</a:t>
            </a:r>
          </a:p>
          <a:p>
            <a:pPr marL="629920" marR="0" lvl="1" indent="-3162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689A"/>
              </a:buClr>
              <a:buSzTx/>
              <a:buFont typeface="Courier New" panose="020B0604030504040204" pitchFamily="34" charset="0"/>
              <a:buChar char="o"/>
              <a:tabLst/>
              <a:defRPr/>
            </a:pPr>
            <a:r>
              <a:rPr lang="en-US" sz="1600" i="1" dirty="0">
                <a:ea typeface="Verdana"/>
              </a:rPr>
              <a:t>Lid 4</a:t>
            </a:r>
            <a:r>
              <a:rPr lang="en-US" sz="1600" dirty="0">
                <a:ea typeface="Verdana"/>
              </a:rPr>
              <a:t>: </a:t>
            </a:r>
            <a:r>
              <a:rPr lang="en-US" sz="1600" dirty="0" err="1">
                <a:ea typeface="Verdana"/>
              </a:rPr>
              <a:t>Bepaling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welke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leverancier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saldeert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bij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meerdere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allocatiepunten</a:t>
            </a:r>
            <a:r>
              <a:rPr lang="en-US" sz="1600" dirty="0">
                <a:ea typeface="Verdana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(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vervalt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)</a:t>
            </a:r>
          </a:p>
          <a:p>
            <a:pPr marL="629920" marR="0" lvl="1" indent="-31623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689A"/>
              </a:buClr>
              <a:buSzTx/>
              <a:buFont typeface="Courier New" panose="020B0604030504040204" pitchFamily="34" charset="0"/>
              <a:buChar char="o"/>
              <a:tabLst/>
              <a:defRPr/>
            </a:pPr>
            <a:r>
              <a:rPr lang="en-US" sz="1600" i="1" dirty="0">
                <a:ea typeface="Verdana"/>
              </a:rPr>
              <a:t>Lid 5: </a:t>
            </a:r>
            <a:r>
              <a:rPr lang="en-US" sz="1600" dirty="0" err="1">
                <a:ea typeface="Verdana"/>
              </a:rPr>
              <a:t>Transparante</a:t>
            </a:r>
            <a:r>
              <a:rPr lang="en-US" sz="1600" dirty="0">
                <a:ea typeface="Verdana"/>
              </a:rPr>
              <a:t> en </a:t>
            </a:r>
            <a:r>
              <a:rPr lang="en-US" sz="1600" dirty="0" err="1">
                <a:ea typeface="Verdana"/>
              </a:rPr>
              <a:t>redelijke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vergoeding</a:t>
            </a:r>
            <a:r>
              <a:rPr lang="en-US" sz="1600" dirty="0">
                <a:ea typeface="Verdana"/>
              </a:rPr>
              <a:t> en </a:t>
            </a:r>
            <a:r>
              <a:rPr lang="en-US" sz="1600" dirty="0" err="1">
                <a:ea typeface="Verdana"/>
              </a:rPr>
              <a:t>voorwaarden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voor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invoeding</a:t>
            </a:r>
            <a:r>
              <a:rPr lang="en-US" sz="1600" dirty="0">
                <a:ea typeface="Verdana"/>
              </a:rPr>
              <a:t> + </a:t>
            </a:r>
            <a:r>
              <a:rPr lang="en-US" sz="1600" dirty="0" err="1">
                <a:ea typeface="Verdana"/>
              </a:rPr>
              <a:t>eis</a:t>
            </a:r>
            <a:r>
              <a:rPr lang="en-US" sz="1600" dirty="0">
                <a:ea typeface="Verdana"/>
              </a:rPr>
              <a:t> </a:t>
            </a:r>
            <a:r>
              <a:rPr lang="en-US" sz="1600" dirty="0" err="1">
                <a:ea typeface="Verdana"/>
              </a:rPr>
              <a:t>vergelijkbaarheid</a:t>
            </a:r>
            <a:r>
              <a:rPr lang="en-US" sz="1600" dirty="0">
                <a:ea typeface="Verdana"/>
              </a:rPr>
              <a:t>.</a:t>
            </a:r>
            <a:r>
              <a:rPr lang="en-US" sz="1600" i="1" dirty="0">
                <a:ea typeface="Verdana"/>
              </a:rPr>
              <a:t>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(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blijft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Verdana"/>
                <a:cs typeface="+mn-cs"/>
              </a:rPr>
              <a:t>)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928D6245-9C23-E6FF-501C-5C35C6FD4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</p:spPr>
        <p:txBody>
          <a:bodyPr>
            <a:normAutofit/>
          </a:bodyPr>
          <a:lstStyle/>
          <a:p>
            <a:r>
              <a:rPr lang="en-US" dirty="0" err="1"/>
              <a:t>Huidige</a:t>
            </a:r>
            <a:r>
              <a:rPr lang="en-US" dirty="0"/>
              <a:t> </a:t>
            </a:r>
            <a:r>
              <a:rPr lang="en-US" dirty="0" err="1"/>
              <a:t>wetgeving</a:t>
            </a:r>
            <a:endParaRPr lang="en-US" dirty="0">
              <a:ea typeface="Verdana"/>
            </a:endParaRP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A6C6028-2C95-5891-5AE9-CC878499B1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D61C331-8B0B-1242-2E13-42F899347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2B4C3E9-48A9-3588-624B-CFC8FE975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9364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49DC0B21-1EDF-04B4-7832-02323FF3D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2289485"/>
            <a:ext cx="10923588" cy="3931928"/>
          </a:xfrm>
        </p:spPr>
        <p:txBody>
          <a:bodyPr vert="horz" lIns="91440" tIns="45720" rIns="91440" bIns="45720" numCol="1" spcCol="468000" rtlCol="0" anchor="t">
            <a:normAutofit fontScale="92500"/>
          </a:bodyPr>
          <a:lstStyle/>
          <a:p>
            <a:pPr marL="316230" indent="-316230">
              <a:lnSpc>
                <a:spcPct val="150000"/>
              </a:lnSpc>
            </a:pPr>
            <a:r>
              <a:rPr lang="nl-NL" dirty="0">
                <a:ea typeface="+mn-lt"/>
                <a:cs typeface="+mn-lt"/>
              </a:rPr>
              <a:t>Momenteel is er sprake van gederfde belastinginkomsten door:</a:t>
            </a:r>
            <a:endParaRPr lang="nl-NL" dirty="0">
              <a:ea typeface="Verdana"/>
            </a:endParaRPr>
          </a:p>
          <a:p>
            <a:pPr marL="629920" lvl="1" indent="-316230">
              <a:lnSpc>
                <a:spcPct val="150000"/>
              </a:lnSpc>
              <a:buFont typeface="Courier New" panose="020B0604030504040204" pitchFamily="34" charset="0"/>
              <a:buChar char="o"/>
            </a:pPr>
            <a:r>
              <a:rPr lang="nl-NL" dirty="0">
                <a:ea typeface="+mn-lt"/>
                <a:cs typeface="+mn-lt"/>
              </a:rPr>
              <a:t>Energiebelasting over geleverde elektriciteit</a:t>
            </a:r>
            <a:endParaRPr lang="nl-NL" dirty="0">
              <a:ea typeface="Verdana"/>
            </a:endParaRPr>
          </a:p>
          <a:p>
            <a:pPr marL="629920" lvl="1" indent="-316230">
              <a:lnSpc>
                <a:spcPct val="150000"/>
              </a:lnSpc>
              <a:buFont typeface="Courier New" panose="020B0604030504040204" pitchFamily="34" charset="0"/>
              <a:buChar char="o"/>
            </a:pPr>
            <a:r>
              <a:rPr lang="nl-NL" dirty="0">
                <a:ea typeface="+mn-lt"/>
                <a:cs typeface="+mn-lt"/>
              </a:rPr>
              <a:t>Btw over geleverde elektriciteit</a:t>
            </a:r>
            <a:endParaRPr lang="nl-NL" dirty="0">
              <a:ea typeface="Verdana"/>
            </a:endParaRPr>
          </a:p>
          <a:p>
            <a:pPr marL="629920" lvl="1" indent="-316230">
              <a:lnSpc>
                <a:spcPct val="150000"/>
              </a:lnSpc>
              <a:buFont typeface="Courier New" panose="020B0604030504040204" pitchFamily="34" charset="0"/>
              <a:buChar char="o"/>
            </a:pPr>
            <a:r>
              <a:rPr lang="nl-NL" dirty="0">
                <a:ea typeface="+mn-lt"/>
                <a:cs typeface="+mn-lt"/>
              </a:rPr>
              <a:t>Btw over energiebelasting</a:t>
            </a:r>
            <a:endParaRPr lang="nl-NL" dirty="0">
              <a:ea typeface="Verdana"/>
            </a:endParaRPr>
          </a:p>
          <a:p>
            <a:pPr marL="316230" indent="-316230">
              <a:lnSpc>
                <a:spcPct val="150000"/>
              </a:lnSpc>
            </a:pPr>
            <a:r>
              <a:rPr lang="nl-NL" dirty="0">
                <a:ea typeface="Verdana"/>
              </a:rPr>
              <a:t>Deze belastingderving is sinds 2020 aanzienlijk toegenomen door de stevige groei in het aantal zonnepanelen, gemiddeld 14,7% per jaar. </a:t>
            </a:r>
          </a:p>
          <a:p>
            <a:pPr marL="316230" indent="-316230"/>
            <a:endParaRPr lang="nl-NL" dirty="0">
              <a:ea typeface="Verdana"/>
            </a:endParaRPr>
          </a:p>
          <a:p>
            <a:pPr marL="316230" indent="-316230"/>
            <a:endParaRPr lang="nl-NL" dirty="0">
              <a:ea typeface="Verdana"/>
            </a:endParaRPr>
          </a:p>
          <a:p>
            <a:pPr marL="0" indent="0">
              <a:buNone/>
            </a:pPr>
            <a:endParaRPr lang="nl-NL" sz="1200" dirty="0">
              <a:ea typeface="Verdana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67FF2A9-D9E9-E457-B148-9EC5ACD6D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ea typeface="Verdana"/>
              </a:rPr>
              <a:t>Budgettaire situatie</a:t>
            </a:r>
            <a:endParaRPr lang="nl-NL" dirty="0">
              <a:highlight>
                <a:srgbClr val="FFFF00"/>
              </a:highlight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418B320-85A1-58D4-D6A2-E52545BA1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4448F4-9C10-A1DF-77DB-74F5B71AC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E5FA8AB-E152-024A-B4D9-254711EBF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2728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72BB1-693D-12ED-93DC-D09180828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D7BAA332-3A92-960E-1977-0694054545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5000" y="2144423"/>
            <a:ext cx="5003800" cy="3931813"/>
          </a:xfrm>
        </p:spPr>
        <p:txBody>
          <a:bodyPr vert="horz" lIns="91440" tIns="45720" rIns="91440" bIns="45720" numCol="1" spcCol="468000" rtlCol="0" anchor="t">
            <a:normAutofit fontScale="77500" lnSpcReduction="20000"/>
          </a:bodyPr>
          <a:lstStyle/>
          <a:p>
            <a:pPr marL="316230" indent="-316230">
              <a:lnSpc>
                <a:spcPct val="150000"/>
              </a:lnSpc>
            </a:pPr>
            <a:r>
              <a:rPr lang="nl-NL" sz="1800" dirty="0">
                <a:ea typeface="Verdana"/>
              </a:rPr>
              <a:t>Aantal installaties verdubbeld sinds 2020.</a:t>
            </a:r>
          </a:p>
          <a:p>
            <a:pPr marL="316230" indent="-316230">
              <a:lnSpc>
                <a:spcPct val="150000"/>
              </a:lnSpc>
            </a:pPr>
            <a:r>
              <a:rPr lang="nl-NL" sz="1800" dirty="0">
                <a:ea typeface="Verdana"/>
              </a:rPr>
              <a:t>Bijna 3 miljoen woningen met zonnepanelen (september 2024).</a:t>
            </a:r>
            <a:endParaRPr lang="en-US" sz="1800" dirty="0"/>
          </a:p>
          <a:p>
            <a:pPr marL="0" indent="0">
              <a:lnSpc>
                <a:spcPct val="150000"/>
              </a:lnSpc>
              <a:buNone/>
            </a:pPr>
            <a:endParaRPr lang="en-US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800" b="1" dirty="0" err="1"/>
              <a:t>Uitdagingen</a:t>
            </a:r>
            <a:r>
              <a:rPr lang="en-US" sz="1800" b="1" dirty="0"/>
              <a:t> </a:t>
            </a:r>
            <a:r>
              <a:rPr lang="en-US" sz="1800" b="1" dirty="0" err="1"/>
              <a:t>elektriciteitsnet</a:t>
            </a:r>
            <a:endParaRPr lang="en-US" sz="1800" b="1" dirty="0"/>
          </a:p>
          <a:p>
            <a:pPr>
              <a:lnSpc>
                <a:spcPct val="150000"/>
              </a:lnSpc>
            </a:pPr>
            <a:r>
              <a:rPr lang="en-US" sz="1800" dirty="0"/>
              <a:t>Er </a:t>
            </a:r>
            <a:r>
              <a:rPr lang="en-US" sz="1800" dirty="0" err="1"/>
              <a:t>kan</a:t>
            </a:r>
            <a:r>
              <a:rPr lang="en-US" sz="1800" dirty="0"/>
              <a:t> </a:t>
            </a:r>
            <a:r>
              <a:rPr lang="en-US" sz="1800" dirty="0" err="1"/>
              <a:t>sprake</a:t>
            </a:r>
            <a:r>
              <a:rPr lang="en-US" sz="1800" dirty="0"/>
              <a:t> </a:t>
            </a:r>
            <a:r>
              <a:rPr lang="en-US" sz="1800" dirty="0" err="1"/>
              <a:t>zijn</a:t>
            </a:r>
            <a:r>
              <a:rPr lang="en-US" sz="1800" dirty="0"/>
              <a:t> van </a:t>
            </a:r>
            <a:r>
              <a:rPr lang="en-US" sz="1800" dirty="0" err="1"/>
              <a:t>te</a:t>
            </a:r>
            <a:r>
              <a:rPr lang="en-US" sz="1800" dirty="0"/>
              <a:t> </a:t>
            </a:r>
            <a:r>
              <a:rPr lang="en-US" sz="1800" dirty="0" err="1"/>
              <a:t>veel</a:t>
            </a:r>
            <a:r>
              <a:rPr lang="en-US" sz="1800" dirty="0"/>
              <a:t> </a:t>
            </a:r>
            <a:r>
              <a:rPr lang="en-US" sz="1800" dirty="0" err="1"/>
              <a:t>invoeding</a:t>
            </a:r>
            <a:r>
              <a:rPr lang="en-US" sz="1800" dirty="0"/>
              <a:t> (</a:t>
            </a:r>
            <a:r>
              <a:rPr lang="en-US" sz="1800" dirty="0" err="1"/>
              <a:t>overbelasting</a:t>
            </a:r>
            <a:r>
              <a:rPr lang="en-US" sz="1800" dirty="0"/>
              <a:t>)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te</a:t>
            </a:r>
            <a:r>
              <a:rPr lang="en-US" sz="1800" dirty="0"/>
              <a:t> </a:t>
            </a:r>
            <a:r>
              <a:rPr lang="en-US" sz="1800" dirty="0" err="1"/>
              <a:t>veel</a:t>
            </a:r>
            <a:r>
              <a:rPr lang="en-US" sz="1800" dirty="0"/>
              <a:t> </a:t>
            </a:r>
            <a:r>
              <a:rPr lang="en-US" sz="1800" dirty="0" err="1"/>
              <a:t>gelijktijdige</a:t>
            </a:r>
            <a:r>
              <a:rPr lang="en-US" sz="1800" dirty="0"/>
              <a:t> </a:t>
            </a:r>
            <a:r>
              <a:rPr lang="en-US" sz="1800" dirty="0" err="1"/>
              <a:t>afname</a:t>
            </a:r>
            <a:r>
              <a:rPr lang="en-US" sz="1800" dirty="0"/>
              <a:t> (</a:t>
            </a:r>
            <a:r>
              <a:rPr lang="en-US" sz="1800" dirty="0" err="1"/>
              <a:t>onderspanning</a:t>
            </a:r>
            <a:r>
              <a:rPr lang="en-US" sz="1800" dirty="0"/>
              <a:t>).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In 2030 </a:t>
            </a:r>
            <a:r>
              <a:rPr lang="en-US" sz="1800" dirty="0" err="1"/>
              <a:t>kunnen</a:t>
            </a:r>
            <a:r>
              <a:rPr lang="en-US" sz="1800" dirty="0"/>
              <a:t> 750.000 </a:t>
            </a:r>
            <a:r>
              <a:rPr lang="en-US" sz="1800" dirty="0" err="1"/>
              <a:t>huishoudens</a:t>
            </a:r>
            <a:r>
              <a:rPr lang="en-US" sz="1800" dirty="0"/>
              <a:t> </a:t>
            </a:r>
            <a:r>
              <a:rPr lang="en-US" sz="1800" dirty="0" err="1"/>
              <a:t>te</a:t>
            </a:r>
            <a:r>
              <a:rPr lang="en-US" sz="1800" dirty="0"/>
              <a:t> </a:t>
            </a:r>
            <a:r>
              <a:rPr lang="en-US" sz="1800" dirty="0" err="1"/>
              <a:t>maken</a:t>
            </a:r>
            <a:r>
              <a:rPr lang="en-US" sz="1800" dirty="0"/>
              <a:t> </a:t>
            </a:r>
            <a:r>
              <a:rPr lang="en-US" sz="1800" dirty="0" err="1"/>
              <a:t>krijgen</a:t>
            </a:r>
            <a:r>
              <a:rPr lang="en-US" sz="1800" dirty="0"/>
              <a:t> met </a:t>
            </a:r>
            <a:r>
              <a:rPr lang="en-US" sz="1800" dirty="0" err="1"/>
              <a:t>overbelasting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350.000 met onderspanning</a:t>
            </a:r>
            <a:r>
              <a:rPr lang="en-US" sz="1800" baseline="30000" dirty="0"/>
              <a:t>1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nl-NL" sz="1800" dirty="0">
              <a:ea typeface="Verdana"/>
            </a:endParaRPr>
          </a:p>
          <a:p>
            <a:pPr marL="316230" indent="-316230"/>
            <a:endParaRPr lang="nl-NL" sz="1800" dirty="0">
              <a:ea typeface="Verdana"/>
            </a:endParaRPr>
          </a:p>
          <a:p>
            <a:pPr marL="316230" indent="-316230"/>
            <a:endParaRPr lang="nl-NL" sz="1800" dirty="0">
              <a:ea typeface="Verdana"/>
            </a:endParaRPr>
          </a:p>
          <a:p>
            <a:pPr marL="316230" indent="-316230"/>
            <a:endParaRPr lang="nl-NL" sz="1800" dirty="0">
              <a:ea typeface="Verdana"/>
            </a:endParaRPr>
          </a:p>
          <a:p>
            <a:pPr marL="316230" indent="-316230"/>
            <a:endParaRPr lang="nl-NL" sz="1800" dirty="0">
              <a:ea typeface="Verdana"/>
            </a:endParaRPr>
          </a:p>
          <a:p>
            <a:pPr marL="0" indent="0">
              <a:buNone/>
            </a:pPr>
            <a:endParaRPr lang="nl-NL" sz="1800" dirty="0">
              <a:ea typeface="Verdana"/>
            </a:endParaRPr>
          </a:p>
          <a:p>
            <a:pPr marL="0" indent="0">
              <a:buNone/>
            </a:pPr>
            <a:endParaRPr lang="nl-NL" sz="1800" dirty="0">
              <a:ea typeface="Verdana"/>
            </a:endParaRPr>
          </a:p>
          <a:p>
            <a:pPr marL="0" indent="0">
              <a:buNone/>
            </a:pPr>
            <a:endParaRPr lang="nl-NL" sz="1800" dirty="0">
              <a:ea typeface="Verdana"/>
            </a:endParaRPr>
          </a:p>
          <a:p>
            <a:pPr marL="0" indent="0">
              <a:buNone/>
            </a:pPr>
            <a:endParaRPr lang="nl-NL" sz="1800" dirty="0">
              <a:ea typeface="Verdana"/>
            </a:endParaRPr>
          </a:p>
          <a:p>
            <a:pPr marL="0" indent="0">
              <a:buNone/>
            </a:pPr>
            <a:endParaRPr lang="nl-NL" sz="1800" dirty="0">
              <a:ea typeface="Verdana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CCC7679-0FE8-8DB8-416D-5CD1F2590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>
                <a:ea typeface="Verdana"/>
              </a:rPr>
              <a:t>Ontwikkeling energiesysteem</a:t>
            </a:r>
            <a:endParaRPr lang="nl-NL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5CC426F-982A-9289-ECCA-8D3B903A654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248C7C4-32E8-C077-5711-0AED762B624E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nl-NL" baseline="30000"/>
              <a:t>1</a:t>
            </a:r>
            <a:r>
              <a:rPr lang="nl-NL"/>
              <a:t>Actieagenda Netcongestie Laagspanningsnetten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F86ED6-9455-26DE-E6B8-2710BDE4F44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6</a:t>
            </a:fld>
            <a:endParaRPr lang="nl-NL"/>
          </a:p>
        </p:txBody>
      </p:sp>
      <p:graphicFrame>
        <p:nvGraphicFramePr>
          <p:cNvPr id="10" name="Grafiek 9">
            <a:extLst>
              <a:ext uri="{FF2B5EF4-FFF2-40B4-BE49-F238E27FC236}">
                <a16:creationId xmlns:a16="http://schemas.microsoft.com/office/drawing/2014/main" id="{3C71CB3B-9C8E-447C-3278-F31C05AF8F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5859362"/>
              </p:ext>
            </p:extLst>
          </p:nvPr>
        </p:nvGraphicFramePr>
        <p:xfrm>
          <a:off x="6124010" y="1863121"/>
          <a:ext cx="6096000" cy="3129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83493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8179F-5214-5EF5-B526-D4D3F1C24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1F6371DF-9264-90F2-2350-D40CA2984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numCol="1" spcCol="468000" rtlCol="0" anchor="t">
            <a:normAutofit fontScale="775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nl-NL" sz="2000" b="1" dirty="0">
                <a:ea typeface="Verdana"/>
              </a:rPr>
              <a:t>Meerkosten voor energieleveranciers</a:t>
            </a:r>
          </a:p>
          <a:p>
            <a:pPr marL="316230" indent="-316230">
              <a:lnSpc>
                <a:spcPct val="160000"/>
              </a:lnSpc>
            </a:pPr>
            <a:r>
              <a:rPr lang="nl-NL" sz="2000" dirty="0">
                <a:ea typeface="Verdana"/>
              </a:rPr>
              <a:t>Vrijwel alle leveranciers hebben sinds augustus 2023 </a:t>
            </a:r>
            <a:r>
              <a:rPr lang="nl-NL" sz="2000" dirty="0" err="1">
                <a:ea typeface="Verdana"/>
              </a:rPr>
              <a:t>terugleverkosten</a:t>
            </a:r>
            <a:r>
              <a:rPr lang="nl-NL" sz="2000" dirty="0">
                <a:ea typeface="Verdana"/>
              </a:rPr>
              <a:t> (of andere vormen) ingevoerd.</a:t>
            </a:r>
          </a:p>
          <a:p>
            <a:pPr marL="316230" indent="-316230">
              <a:lnSpc>
                <a:spcPct val="160000"/>
              </a:lnSpc>
            </a:pPr>
            <a:r>
              <a:rPr lang="nl-NL" sz="2000" dirty="0">
                <a:ea typeface="Verdana"/>
              </a:rPr>
              <a:t>Hierdoor is er weer aanzienlijk meer aanbod van lange vaste contracten voor zonnepaneelbezitters.</a:t>
            </a:r>
          </a:p>
          <a:p>
            <a:pPr marL="316230" indent="-316230">
              <a:lnSpc>
                <a:spcPct val="160000"/>
              </a:lnSpc>
            </a:pPr>
            <a:r>
              <a:rPr lang="nl-NL" sz="2000" dirty="0">
                <a:ea typeface="Verdana"/>
              </a:rPr>
              <a:t>De </a:t>
            </a:r>
            <a:r>
              <a:rPr lang="nl-NL" sz="2000" dirty="0" err="1">
                <a:ea typeface="Verdana"/>
              </a:rPr>
              <a:t>terugleverkosten</a:t>
            </a:r>
            <a:r>
              <a:rPr lang="nl-NL" sz="2000" dirty="0">
                <a:ea typeface="Verdana"/>
              </a:rPr>
              <a:t> bedragen volgens Milieu Centraal jaarlijks circa €135 bij 6 panelen en €250 bij 10 panelen.</a:t>
            </a:r>
          </a:p>
          <a:p>
            <a:pPr marL="316230" indent="-316230">
              <a:lnSpc>
                <a:spcPct val="160000"/>
              </a:lnSpc>
            </a:pPr>
            <a:r>
              <a:rPr lang="nl-NL" sz="2000" dirty="0">
                <a:ea typeface="Verdana"/>
              </a:rPr>
              <a:t>De jaarlijkse opbrengst van zonnepanelen komt hiermee uit op respectievelijk €350 en €500. </a:t>
            </a:r>
          </a:p>
          <a:p>
            <a:pPr marL="316230" indent="-316230"/>
            <a:endParaRPr lang="nl-NL" sz="600" dirty="0">
              <a:ea typeface="Verdana"/>
            </a:endParaRPr>
          </a:p>
          <a:p>
            <a:pPr marL="316230" indent="-316230"/>
            <a:endParaRPr lang="nl-NL" sz="600" dirty="0">
              <a:ea typeface="Verdana"/>
            </a:endParaRPr>
          </a:p>
          <a:p>
            <a:pPr marL="316230" indent="-316230"/>
            <a:endParaRPr lang="nl-NL" sz="600" dirty="0">
              <a:ea typeface="Verdana"/>
            </a:endParaRPr>
          </a:p>
          <a:p>
            <a:pPr marL="0" indent="0">
              <a:buNone/>
            </a:pPr>
            <a:r>
              <a:rPr lang="nl-NL" sz="600" dirty="0">
                <a:ea typeface="Verdana"/>
              </a:rPr>
              <a:t>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EE71E29-CAB3-E980-956B-2E997A9F1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>
                <a:ea typeface="Verdana"/>
              </a:rPr>
              <a:t>Ontwikkeling energiesysteem</a:t>
            </a:r>
            <a:endParaRPr lang="nl-NL">
              <a:highlight>
                <a:srgbClr val="FFFF00"/>
              </a:highlight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5699700-0383-52AF-28DE-0C6D04590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CC3093C-B185-C7CD-86B4-0C5D2AA0E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4339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B42E7-8AA3-94C2-13C8-926045A85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EDBD11F1-68D2-8558-81C1-35A2AB87A8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Wijzigingen</a:t>
            </a:r>
            <a:r>
              <a:rPr lang="en-US" dirty="0"/>
              <a:t> vanaf 2027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0FDFFB-77FA-2EE2-D4F7-E404FB088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 anchor="b">
            <a:normAutofit fontScale="90000"/>
          </a:bodyPr>
          <a:lstStyle/>
          <a:p>
            <a:r>
              <a:rPr lang="nl-NL" dirty="0"/>
              <a:t>2. Hoofdlijnen wetsvoorstel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D5042C05-6FFC-1C6D-4E8A-DB367124FEC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A7E4809-CF1C-76ED-67AA-349A0804A9F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F2F50F0-EE6D-3042-CE9A-746CB1342FE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8</a:t>
            </a:fld>
            <a:endParaRPr lang="nl-NL"/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E8B8AB1A-2B47-093B-CEE9-54D49469FD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6339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2F018964-5B8D-5252-CB07-A4087E949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338" y="1903975"/>
            <a:ext cx="10923588" cy="3931928"/>
          </a:xfrm>
        </p:spPr>
        <p:txBody>
          <a:bodyPr vert="horz" lIns="91440" tIns="45720" rIns="91440" bIns="45720" numCol="1" spcCol="468000" rtlCol="0" anchor="t">
            <a:normAutofit fontScale="70000" lnSpcReduction="20000"/>
          </a:bodyPr>
          <a:lstStyle/>
          <a:p>
            <a:pPr marL="316230" indent="-316230">
              <a:lnSpc>
                <a:spcPct val="160000"/>
              </a:lnSpc>
            </a:pPr>
            <a:r>
              <a:rPr lang="nl-NL" sz="2000" dirty="0"/>
              <a:t>Artikel 2.31 van het voorstel voor de Energiewet en Artikel 50 lid 2 van de Wet belastingen op milieugrondslag vervallen. </a:t>
            </a:r>
            <a:endParaRPr lang="nl-NL" dirty="0"/>
          </a:p>
          <a:p>
            <a:pPr marL="316230" indent="-316230">
              <a:lnSpc>
                <a:spcPct val="160000"/>
              </a:lnSpc>
            </a:pPr>
            <a:r>
              <a:rPr lang="nl-NL" sz="2000" dirty="0"/>
              <a:t>Aan artikel 2.34 van het voorstel voor de Energiewet worden drie leden toegevoegd:</a:t>
            </a:r>
            <a:endParaRPr lang="nl-NL" sz="2000" dirty="0">
              <a:ea typeface="Verdana"/>
            </a:endParaRPr>
          </a:p>
          <a:p>
            <a:pPr marL="629920" lvl="1" indent="-316230">
              <a:lnSpc>
                <a:spcPct val="160000"/>
              </a:lnSpc>
              <a:buFont typeface="Courier New" panose="02070309020205020404" pitchFamily="49" charset="0"/>
              <a:buChar char="o"/>
            </a:pPr>
            <a:r>
              <a:rPr lang="nl-NL" sz="1800" dirty="0"/>
              <a:t>Lid 6: Kosten en voorwaarden voor </a:t>
            </a:r>
            <a:r>
              <a:rPr lang="nl-NL" sz="1800" dirty="0" err="1"/>
              <a:t>teruglevering</a:t>
            </a:r>
            <a:r>
              <a:rPr lang="nl-NL" sz="1800" dirty="0"/>
              <a:t> zijn redelijk, transparant en vergelijkbaar.</a:t>
            </a:r>
            <a:endParaRPr lang="nl-NL" sz="1800" dirty="0">
              <a:ea typeface="Verdana"/>
            </a:endParaRPr>
          </a:p>
          <a:p>
            <a:pPr marL="629920" lvl="1" indent="-316230">
              <a:lnSpc>
                <a:spcPct val="160000"/>
              </a:lnSpc>
              <a:buFont typeface="Courier New" panose="02070309020205020404" pitchFamily="49" charset="0"/>
              <a:buChar char="o"/>
            </a:pPr>
            <a:r>
              <a:rPr lang="nl-NL" sz="1800" dirty="0"/>
              <a:t>Lid 7: Actieve afnemer ontvangt een redelijke vergoeding voor alle </a:t>
            </a:r>
            <a:r>
              <a:rPr lang="nl-NL" sz="1800" dirty="0" err="1"/>
              <a:t>teruggeleverde</a:t>
            </a:r>
            <a:r>
              <a:rPr lang="nl-NL" sz="1800" dirty="0"/>
              <a:t> hernieuwbare elektriciteit. Deze vergoeding is niet redelijk als deze: </a:t>
            </a:r>
          </a:p>
          <a:p>
            <a:pPr marL="946150" lvl="2" indent="-316230">
              <a:lnSpc>
                <a:spcPct val="160000"/>
              </a:lnSpc>
              <a:buFont typeface="Courier New" panose="02070309020205020404" pitchFamily="49" charset="0"/>
              <a:buChar char="o"/>
            </a:pPr>
            <a:r>
              <a:rPr lang="nl-NL" sz="1600" dirty="0"/>
              <a:t>Onevenredig laag is gezien de kosten en baten van de marktdeelnemer en; </a:t>
            </a:r>
            <a:endParaRPr lang="nl-NL" sz="1600" dirty="0">
              <a:ea typeface="Verdana"/>
            </a:endParaRPr>
          </a:p>
          <a:p>
            <a:pPr marL="946150" lvl="2" indent="-316230">
              <a:lnSpc>
                <a:spcPct val="160000"/>
              </a:lnSpc>
              <a:buFont typeface="Courier New" panose="02070309020205020404" pitchFamily="49" charset="0"/>
              <a:buChar char="o"/>
            </a:pPr>
            <a:r>
              <a:rPr lang="nl-NL" sz="1600" dirty="0"/>
              <a:t>Niet concurrerend is. </a:t>
            </a:r>
            <a:endParaRPr lang="nl-NL" sz="1600" dirty="0">
              <a:ea typeface="Verdana"/>
            </a:endParaRPr>
          </a:p>
          <a:p>
            <a:pPr marL="629920" lvl="2" indent="0">
              <a:lnSpc>
                <a:spcPct val="160000"/>
              </a:lnSpc>
              <a:buNone/>
            </a:pPr>
            <a:r>
              <a:rPr lang="nl-NL" sz="1600" i="1" dirty="0"/>
              <a:t>De vergoeding kan voor een actieve afnemer met kleine aansluiting niet worden vastgesteld op een negatief bedrag</a:t>
            </a:r>
            <a:r>
              <a:rPr lang="nl-NL" sz="1600" i="1" baseline="30000" dirty="0"/>
              <a:t>1</a:t>
            </a:r>
            <a:r>
              <a:rPr lang="nl-NL" sz="1600" i="1" dirty="0"/>
              <a:t>.</a:t>
            </a:r>
            <a:r>
              <a:rPr lang="nl-NL" sz="1600" dirty="0"/>
              <a:t> </a:t>
            </a:r>
            <a:endParaRPr lang="nl-NL" sz="1600" dirty="0">
              <a:ea typeface="Verdana"/>
            </a:endParaRPr>
          </a:p>
          <a:p>
            <a:pPr marL="629920" lvl="1" indent="-316230">
              <a:lnSpc>
                <a:spcPct val="160000"/>
              </a:lnSpc>
              <a:buFont typeface="Courier New" panose="02070309020205020404" pitchFamily="49" charset="0"/>
              <a:buChar char="o"/>
            </a:pPr>
            <a:r>
              <a:rPr lang="nl-NL" sz="1800" dirty="0"/>
              <a:t>Lid 8: Actieve afnemer heeft het recht om zelfopgewekte hernieuwbare elektriciteit terug te leveren aan zijn leverancier.</a:t>
            </a:r>
            <a:endParaRPr lang="nl-NL" sz="1800" dirty="0">
              <a:ea typeface="Verdana"/>
            </a:endParaRPr>
          </a:p>
          <a:p>
            <a:pPr marL="629920" lvl="1" indent="-316230"/>
            <a:endParaRPr lang="nl-NL" sz="1800" dirty="0">
              <a:ea typeface="Verdana"/>
            </a:endParaRPr>
          </a:p>
          <a:p>
            <a:pPr marL="0" indent="0">
              <a:buNone/>
            </a:pPr>
            <a:endParaRPr lang="nl-NL" dirty="0">
              <a:ea typeface="Verdana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12F3566-04AD-4ECF-9B90-88C35A9C7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338" y="736537"/>
            <a:ext cx="10923588" cy="948047"/>
          </a:xfrm>
        </p:spPr>
        <p:txBody>
          <a:bodyPr/>
          <a:lstStyle/>
          <a:p>
            <a:r>
              <a:rPr lang="nl-NL" dirty="0"/>
              <a:t>Wetsvoorstel (nieuwe regels vanaf 2027)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D672D5C-B4B0-9FB5-7C76-A38893169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ACBB568-182A-BC7B-AB08-59AD1DC9D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999" y="6221413"/>
            <a:ext cx="5704386" cy="322075"/>
          </a:xfrm>
        </p:spPr>
        <p:txBody>
          <a:bodyPr/>
          <a:lstStyle/>
          <a:p>
            <a:r>
              <a:rPr lang="nl-NL" sz="900" baseline="30000" dirty="0"/>
              <a:t>1</a:t>
            </a:r>
            <a:r>
              <a:rPr lang="nl-NL" sz="900" dirty="0"/>
              <a:t>Deze bepaling zal al gaan gelden bij de inwerkingtreding van het voorstel voor de Energiewet.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A41FF10-FF74-D7C0-C5FE-75534D725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4986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0F7ABD-D1C6-EFFA-7C70-AE373A4D4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Levering en </a:t>
            </a:r>
            <a:r>
              <a:rPr lang="nl-NL" dirty="0" err="1"/>
              <a:t>teruglevering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E3A84E-AD06-C669-FCA0-ECE7720DA6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pPr marL="316800" marR="0" lvl="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689A"/>
              </a:buClr>
              <a:buSzPct val="80000"/>
              <a:buFont typeface="Verdana" panose="020B0604030504040204" pitchFamily="34" charset="0"/>
              <a:buChar char="›"/>
              <a:tabLst/>
              <a:defRPr/>
            </a:pPr>
            <a:r>
              <a:rPr lang="nl-NL" sz="1800" dirty="0">
                <a:solidFill>
                  <a:srgbClr val="000000"/>
                </a:solidFill>
                <a:latin typeface="Verdana"/>
              </a:rPr>
              <a:t>Leveringsovereenkomst</a:t>
            </a:r>
          </a:p>
          <a:p>
            <a:pPr marL="630000" marR="0" lvl="1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689A"/>
              </a:buClr>
              <a:buSzTx/>
              <a:buFont typeface="Verdana" panose="020B0604030504040204" pitchFamily="34" charset="0"/>
              <a:buChar char="–"/>
              <a:tabLst/>
              <a:defRPr/>
            </a:pPr>
            <a:r>
              <a:rPr lang="nl-NL" sz="1700" dirty="0">
                <a:solidFill>
                  <a:srgbClr val="000000"/>
                </a:solidFill>
                <a:latin typeface="Verdana"/>
              </a:rPr>
              <a:t>bij levering behorende kosten en voorwaarden en prijs voor levering (artikel 2.5)</a:t>
            </a:r>
          </a:p>
          <a:p>
            <a:pPr lvl="2">
              <a:buClr>
                <a:srgbClr val="00689A"/>
              </a:buClr>
              <a:defRPr/>
            </a:pPr>
            <a:r>
              <a:rPr lang="nl-NL" sz="1500" dirty="0">
                <a:solidFill>
                  <a:srgbClr val="000000"/>
                </a:solidFill>
                <a:latin typeface="Verdana"/>
              </a:rPr>
              <a:t>redelijk, transparant, vergelijkbaar</a:t>
            </a:r>
          </a:p>
          <a:p>
            <a:pPr lvl="2">
              <a:buClr>
                <a:srgbClr val="00689A"/>
              </a:buClr>
              <a:defRPr/>
            </a:pPr>
            <a:r>
              <a:rPr lang="nl-NL" sz="1500" dirty="0">
                <a:solidFill>
                  <a:srgbClr val="000000"/>
                </a:solidFill>
                <a:latin typeface="Verdana"/>
              </a:rPr>
              <a:t>prijs voor levering niet redelijk indien onevenredig hoog gezien kosten van leverancier en niet concurrerend</a:t>
            </a:r>
          </a:p>
          <a:p>
            <a:pPr marL="630000" marR="0" lvl="1" indent="-316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89A"/>
              </a:buClr>
              <a:buSzTx/>
              <a:buFont typeface="Verdana" panose="020B0604030504040204" pitchFamily="34" charset="0"/>
              <a:buChar char="–"/>
              <a:tabLst/>
              <a:defRPr/>
            </a:pP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onderdeel kosten en voorwaarden en prijs levering:</a:t>
            </a:r>
          </a:p>
          <a:p>
            <a:pPr marL="946800" marR="0" lvl="2" indent="-3168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689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inkoopkosten elektriciteit + profielkosten levering</a:t>
            </a:r>
          </a:p>
          <a:p>
            <a:pPr marL="946800" marR="0" lvl="2" indent="-3168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689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balanceringsverantwoordelijkheid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/onbalanskosten voor de levering (artikel 2:42)</a:t>
            </a:r>
          </a:p>
          <a:p>
            <a:pPr marL="946800" marR="0" lvl="2" indent="-3168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689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nl-NL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16800" marR="0" lvl="0" indent="-3168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689A"/>
              </a:buClr>
              <a:buSzPct val="80000"/>
              <a:buFont typeface="Verdana" panose="020B0604030504040204" pitchFamily="34" charset="0"/>
              <a:buChar char="›"/>
              <a:tabLst/>
              <a:defRPr/>
            </a:pP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Terugleveringsovereenkomst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630000" marR="0" lvl="1" indent="-316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89A"/>
              </a:buClr>
              <a:buSzTx/>
              <a:buFont typeface="Verdana" panose="020B0604030504040204" pitchFamily="34" charset="0"/>
              <a:buChar char="–"/>
              <a:tabLst/>
              <a:defRPr/>
            </a:pP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bij </a:t>
            </a:r>
            <a:r>
              <a:rPr kumimoji="0" lang="nl-NL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teruglevering</a:t>
            </a: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horende kosten en voorwaarden en redelijke vergoeding voor </a:t>
            </a:r>
            <a:r>
              <a:rPr kumimoji="0" lang="nl-NL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teruggeleverde</a:t>
            </a: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elektriciteit (artikel 2.34)</a:t>
            </a:r>
          </a:p>
          <a:p>
            <a:pPr lvl="2">
              <a:spcBef>
                <a:spcPts val="1000"/>
              </a:spcBef>
              <a:buClr>
                <a:srgbClr val="00689A"/>
              </a:buClr>
              <a:defRPr/>
            </a:pPr>
            <a:r>
              <a:rPr lang="nl-NL" sz="1600" dirty="0">
                <a:solidFill>
                  <a:srgbClr val="000000"/>
                </a:solidFill>
                <a:latin typeface="Verdana"/>
              </a:rPr>
              <a:t>redelijk, transparant, vergelijkbaar</a:t>
            </a:r>
          </a:p>
          <a:p>
            <a:pPr lvl="2">
              <a:spcBef>
                <a:spcPts val="1000"/>
              </a:spcBef>
              <a:buClr>
                <a:srgbClr val="00689A"/>
              </a:buClr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vergoeding</a:t>
            </a:r>
            <a:r>
              <a:rPr lang="nl-NL" sz="1600" dirty="0">
                <a:solidFill>
                  <a:srgbClr val="000000"/>
                </a:solidFill>
                <a:latin typeface="Verdana"/>
              </a:rPr>
              <a:t> 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voor </a:t>
            </a:r>
            <a:r>
              <a: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teruggeleverde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elektriciteit niet redelijk indien onevenredig laag gezien kosten en baten marktdeelnemer en niet concurrerend</a:t>
            </a:r>
          </a:p>
          <a:p>
            <a:pPr marL="630000" marR="0" lvl="1" indent="-316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89A"/>
              </a:buClr>
              <a:buSzTx/>
              <a:buFont typeface="Verdana" panose="020B0604030504040204" pitchFamily="34" charset="0"/>
              <a:buChar char="–"/>
              <a:tabLst/>
              <a:defRPr/>
            </a:pP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onderdeel van kosten en voorwaarden </a:t>
            </a:r>
            <a:r>
              <a:rPr kumimoji="0" lang="nl-NL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teruglevering</a:t>
            </a: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</a:t>
            </a:r>
          </a:p>
          <a:p>
            <a:pPr marL="946800" marR="0" lvl="2" indent="-3168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689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l-NL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redelijke vergoeding voor </a:t>
            </a:r>
            <a:r>
              <a:rPr kumimoji="0" lang="nl-NL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teruggeleverde</a:t>
            </a:r>
            <a:r>
              <a:rPr kumimoji="0" lang="nl-NL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elektriciteit + profielkosten </a:t>
            </a:r>
            <a:r>
              <a:rPr kumimoji="0" lang="nl-NL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teruglevering</a:t>
            </a:r>
            <a:endParaRPr kumimoji="0" lang="nl-NL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946800" marR="0" lvl="2" indent="-3168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689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l-NL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balanceringsverantwoordelijkheid</a:t>
            </a:r>
            <a:r>
              <a:rPr kumimoji="0" lang="nl-NL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/onbalanskosten voor de </a:t>
            </a:r>
            <a:r>
              <a:rPr kumimoji="0" lang="nl-NL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teruglevering</a:t>
            </a:r>
            <a:r>
              <a:rPr kumimoji="0" lang="nl-NL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(artikel 2:42)</a:t>
            </a:r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3C5ABF2-92B7-385D-780A-0CAF5179A98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DE18BC-7B24-4C45-1F37-6B5F200D5E3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A1DC38E-4F7B-A68E-2F13-608F08C0B44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7401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111FA0-1E0C-488A-3ED4-2065DBE60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Elektriciteitsrichtlijn en Richtlijn hernieuwbare energie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A402D6F-4D04-A83F-1E2A-59F2196A5E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l-NL" dirty="0"/>
              <a:t>Elektriciteitsrichtlijn (artikelen 3 en 5):</a:t>
            </a:r>
          </a:p>
          <a:p>
            <a:pPr lvl="1"/>
            <a:r>
              <a:rPr lang="nl-NL" dirty="0"/>
              <a:t>totstandkoming elektriciteitsprijzen op basis van vraag en aanbod</a:t>
            </a:r>
          </a:p>
          <a:p>
            <a:pPr lvl="1"/>
            <a:r>
              <a:rPr lang="nl-NL" dirty="0"/>
              <a:t>vrije prijsvorming voor leveranciers</a:t>
            </a:r>
          </a:p>
          <a:p>
            <a:r>
              <a:rPr lang="nl-NL" dirty="0"/>
              <a:t>Richtlijn hernieuwbare energie (artikel 21):</a:t>
            </a:r>
          </a:p>
          <a:p>
            <a:pPr lvl="1"/>
            <a:r>
              <a:rPr lang="nl-NL" dirty="0"/>
              <a:t>vergoeding voor zelfopgewekte hernieuwbare elektriciteit = afspiegeling marktwaarde</a:t>
            </a:r>
          </a:p>
          <a:p>
            <a:pPr lvl="1"/>
            <a:r>
              <a:rPr lang="nl-NL" dirty="0"/>
              <a:t>vergoeding boven de marktwaarde kan via steunregeling (binnen EU-kaders)</a:t>
            </a:r>
          </a:p>
          <a:p>
            <a:pPr lvl="1"/>
            <a:r>
              <a:rPr lang="nl-NL" dirty="0"/>
              <a:t>geen discriminerende of onevenredige procedures en tarieven voor levering of </a:t>
            </a:r>
            <a:r>
              <a:rPr lang="nl-NL" dirty="0" err="1"/>
              <a:t>teruglevering</a:t>
            </a:r>
            <a:endParaRPr lang="nl-NL" dirty="0"/>
          </a:p>
          <a:p>
            <a:pPr lvl="1"/>
            <a:r>
              <a:rPr lang="nl-NL" dirty="0"/>
              <a:t>op passende en evenwichtige manier bijdragen aan de kosten van het systeem als zelfopgewekte hernieuwbare elektriciteit wordt </a:t>
            </a:r>
            <a:r>
              <a:rPr lang="nl-NL" dirty="0" err="1"/>
              <a:t>teruggeleverd</a:t>
            </a:r>
            <a:endParaRPr lang="nl-NL" dirty="0"/>
          </a:p>
          <a:p>
            <a:r>
              <a:rPr lang="nl-NL" dirty="0"/>
              <a:t>Minimumvergoeding of verbod in rekening brengen kosten</a:t>
            </a:r>
          </a:p>
          <a:p>
            <a:pPr lvl="1"/>
            <a:r>
              <a:rPr lang="nl-NL" dirty="0"/>
              <a:t>ingrijpen in </a:t>
            </a:r>
            <a:r>
              <a:rPr lang="nl-NL" dirty="0" err="1"/>
              <a:t>marktgebaseerde</a:t>
            </a:r>
            <a:r>
              <a:rPr lang="nl-NL" dirty="0"/>
              <a:t> prijzen en </a:t>
            </a:r>
            <a:r>
              <a:rPr lang="nl-NL"/>
              <a:t>vrije prijsvorming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BA619C-4116-173A-3119-C6F05DA6751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129E9A0-E51D-E1C0-F0F5-47D572FF604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082B388-689F-2E6C-678C-8F832E32EB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7287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D5133FC3-824C-968E-E6C3-4711FA6C3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numCol="1" spcCol="468000" rtlCol="0" anchor="t">
            <a:normAutofit fontScale="70000" lnSpcReduction="20000"/>
          </a:bodyPr>
          <a:lstStyle/>
          <a:p>
            <a:pPr marL="316230" indent="-316230">
              <a:lnSpc>
                <a:spcPct val="150000"/>
              </a:lnSpc>
            </a:pPr>
            <a:r>
              <a:rPr lang="nl-NL" dirty="0">
                <a:ea typeface="+mn-lt"/>
                <a:cs typeface="+mn-lt"/>
              </a:rPr>
              <a:t>Vanaf 2027 is er budgettaire opbrengst van:</a:t>
            </a:r>
            <a:endParaRPr lang="nl-NL" dirty="0">
              <a:ea typeface="Verdana"/>
            </a:endParaRPr>
          </a:p>
          <a:p>
            <a:pPr marL="629920" lvl="1" indent="-316230">
              <a:lnSpc>
                <a:spcPct val="150000"/>
              </a:lnSpc>
              <a:buFont typeface="Courier New" panose="020B0604030504040204" pitchFamily="34" charset="0"/>
              <a:buChar char="o"/>
            </a:pPr>
            <a:r>
              <a:rPr lang="nl-NL" dirty="0">
                <a:ea typeface="+mn-lt"/>
                <a:cs typeface="+mn-lt"/>
              </a:rPr>
              <a:t>Energiebelasting over geleverde elektriciteit</a:t>
            </a:r>
            <a:endParaRPr lang="nl-NL" dirty="0">
              <a:ea typeface="Verdana"/>
            </a:endParaRPr>
          </a:p>
          <a:p>
            <a:pPr marL="629920" lvl="1" indent="-316230">
              <a:lnSpc>
                <a:spcPct val="150000"/>
              </a:lnSpc>
              <a:buFont typeface="Courier New" panose="020B0604030504040204" pitchFamily="34" charset="0"/>
              <a:buChar char="o"/>
            </a:pPr>
            <a:r>
              <a:rPr lang="nl-NL" dirty="0">
                <a:ea typeface="+mn-lt"/>
                <a:cs typeface="+mn-lt"/>
              </a:rPr>
              <a:t>Btw over geleverde elektriciteit</a:t>
            </a:r>
            <a:endParaRPr lang="nl-NL" dirty="0">
              <a:ea typeface="Verdana"/>
            </a:endParaRPr>
          </a:p>
          <a:p>
            <a:pPr marL="629920" lvl="1" indent="-316230">
              <a:lnSpc>
                <a:spcPct val="150000"/>
              </a:lnSpc>
              <a:buFont typeface="Courier New" panose="020B0604030504040204" pitchFamily="34" charset="0"/>
              <a:buChar char="o"/>
            </a:pPr>
            <a:r>
              <a:rPr lang="nl-NL" dirty="0">
                <a:ea typeface="+mn-lt"/>
                <a:cs typeface="+mn-lt"/>
              </a:rPr>
              <a:t>Btw over energiebelasting</a:t>
            </a:r>
            <a:endParaRPr lang="nl-NL" dirty="0">
              <a:ea typeface="Verdana"/>
            </a:endParaRPr>
          </a:p>
          <a:p>
            <a:pPr marL="316230" indent="-316230">
              <a:lnSpc>
                <a:spcPct val="150000"/>
              </a:lnSpc>
            </a:pPr>
            <a:r>
              <a:rPr lang="nl-NL" dirty="0">
                <a:ea typeface="+mn-lt"/>
                <a:cs typeface="+mn-lt"/>
              </a:rPr>
              <a:t>De budgettaire opbrengst loopt op door verwachte toename van het aantal zonnepanelen.</a:t>
            </a:r>
            <a:endParaRPr lang="nl-NL" dirty="0"/>
          </a:p>
          <a:p>
            <a:pPr marL="316230" indent="-316230">
              <a:lnSpc>
                <a:spcPct val="150000"/>
              </a:lnSpc>
            </a:pPr>
            <a:r>
              <a:rPr lang="nl-NL" dirty="0">
                <a:ea typeface="+mn-lt"/>
                <a:cs typeface="+mn-lt"/>
              </a:rPr>
              <a:t>Tegelijk is er een dempend effect door verlaging van de energiebelastingtarieven op elektriciteit en gedragsverandering. </a:t>
            </a:r>
            <a:endParaRPr lang="nl-NL" dirty="0"/>
          </a:p>
          <a:p>
            <a:pPr marL="316230" indent="-316230">
              <a:lnSpc>
                <a:spcPct val="150000"/>
              </a:lnSpc>
            </a:pPr>
            <a:r>
              <a:rPr lang="nl-NL" dirty="0">
                <a:ea typeface="+mn-lt"/>
                <a:cs typeface="+mn-lt"/>
              </a:rPr>
              <a:t>De raming is door het CPB gecertificeerd.</a:t>
            </a:r>
            <a:endParaRPr lang="nl-NL" dirty="0"/>
          </a:p>
          <a:p>
            <a:pPr marL="316230" indent="-316230"/>
            <a:endParaRPr lang="nl-NL" dirty="0"/>
          </a:p>
          <a:p>
            <a:pPr marL="316230" indent="-316230"/>
            <a:endParaRPr lang="nl-NL" dirty="0">
              <a:ea typeface="Verdana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8B3177A-94E6-792B-8A67-02651D471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Budgettaire effecten vanaf 2027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69276F0-6DFC-54C8-922D-FFA0A3968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9A41B8C-01B9-484B-583B-1C371216D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07A4365-2966-E9E5-CD09-74F43304E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12</a:t>
            </a:fld>
            <a:endParaRPr lang="nl-NL"/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7EBE0940-5F7E-8AA4-E63B-ECF8F9D596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794515"/>
              </p:ext>
            </p:extLst>
          </p:nvPr>
        </p:nvGraphicFramePr>
        <p:xfrm>
          <a:off x="6553199" y="2431608"/>
          <a:ext cx="4753090" cy="1173149"/>
        </p:xfrm>
        <a:graphic>
          <a:graphicData uri="http://schemas.openxmlformats.org/drawingml/2006/table">
            <a:tbl>
              <a:tblPr firstRow="1" firstCol="1" bandRow="1"/>
              <a:tblGrid>
                <a:gridCol w="1739246">
                  <a:extLst>
                    <a:ext uri="{9D8B030D-6E8A-4147-A177-3AD203B41FA5}">
                      <a16:colId xmlns:a16="http://schemas.microsoft.com/office/drawing/2014/main" val="1528898234"/>
                    </a:ext>
                  </a:extLst>
                </a:gridCol>
                <a:gridCol w="595948">
                  <a:extLst>
                    <a:ext uri="{9D8B030D-6E8A-4147-A177-3AD203B41FA5}">
                      <a16:colId xmlns:a16="http://schemas.microsoft.com/office/drawing/2014/main" val="484503499"/>
                    </a:ext>
                  </a:extLst>
                </a:gridCol>
                <a:gridCol w="668778">
                  <a:extLst>
                    <a:ext uri="{9D8B030D-6E8A-4147-A177-3AD203B41FA5}">
                      <a16:colId xmlns:a16="http://schemas.microsoft.com/office/drawing/2014/main" val="4085338842"/>
                    </a:ext>
                  </a:extLst>
                </a:gridCol>
                <a:gridCol w="584152">
                  <a:extLst>
                    <a:ext uri="{9D8B030D-6E8A-4147-A177-3AD203B41FA5}">
                      <a16:colId xmlns:a16="http://schemas.microsoft.com/office/drawing/2014/main" val="1631657023"/>
                    </a:ext>
                  </a:extLst>
                </a:gridCol>
                <a:gridCol w="1164966">
                  <a:extLst>
                    <a:ext uri="{9D8B030D-6E8A-4147-A177-3AD203B41FA5}">
                      <a16:colId xmlns:a16="http://schemas.microsoft.com/office/drawing/2014/main" val="943571316"/>
                    </a:ext>
                  </a:extLst>
                </a:gridCol>
              </a:tblGrid>
              <a:tr h="381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nl-NL" sz="1600" dirty="0">
                          <a:effectLst/>
                        </a:rPr>
                        <a:t> 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2D3236"/>
                      </a:solidFill>
                    </a:lnL>
                    <a:lnR w="12700" cmpd="sng">
                      <a:solidFill>
                        <a:sysClr val="window" lastClr="2D3236"/>
                      </a:solidFill>
                    </a:lnR>
                    <a:lnT w="12700" cmpd="sng">
                      <a:solidFill>
                        <a:sysClr val="window" lastClr="2D3236"/>
                      </a:solidFill>
                    </a:lnT>
                    <a:lnB w="38100" cmpd="sng">
                      <a:solidFill>
                        <a:sysClr val="window" lastClr="2D323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nl-NL" sz="1600">
                          <a:effectLst/>
                        </a:rPr>
                        <a:t>2027</a:t>
                      </a:r>
                      <a:endParaRPr lang="nl-NL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2D3236"/>
                      </a:solidFill>
                    </a:lnL>
                    <a:lnR w="12700" cmpd="sng">
                      <a:solidFill>
                        <a:sysClr val="window" lastClr="2D3236"/>
                      </a:solidFill>
                    </a:lnR>
                    <a:lnT w="12700" cmpd="sng">
                      <a:solidFill>
                        <a:sysClr val="window" lastClr="2D3236"/>
                      </a:solidFill>
                    </a:lnT>
                    <a:lnB w="38100" cmpd="sng">
                      <a:solidFill>
                        <a:sysClr val="window" lastClr="2D323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nl-NL" sz="1600">
                          <a:effectLst/>
                        </a:rPr>
                        <a:t>2028</a:t>
                      </a:r>
                      <a:endParaRPr lang="nl-NL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2D3236"/>
                      </a:solidFill>
                    </a:lnL>
                    <a:lnR w="12700" cmpd="sng">
                      <a:solidFill>
                        <a:sysClr val="window" lastClr="2D3236"/>
                      </a:solidFill>
                    </a:lnR>
                    <a:lnT w="12700" cmpd="sng">
                      <a:solidFill>
                        <a:sysClr val="window" lastClr="2D3236"/>
                      </a:solidFill>
                    </a:lnT>
                    <a:lnB w="38100" cmpd="sng">
                      <a:solidFill>
                        <a:sysClr val="window" lastClr="2D323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nl-NL" sz="1600">
                          <a:effectLst/>
                        </a:rPr>
                        <a:t>2029</a:t>
                      </a:r>
                      <a:endParaRPr lang="nl-NL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2D3236"/>
                      </a:solidFill>
                    </a:lnL>
                    <a:lnR w="12700" cmpd="sng">
                      <a:solidFill>
                        <a:sysClr val="window" lastClr="2D3236"/>
                      </a:solidFill>
                    </a:lnR>
                    <a:lnT w="12700" cmpd="sng">
                      <a:solidFill>
                        <a:sysClr val="window" lastClr="2D3236"/>
                      </a:solidFill>
                    </a:lnT>
                    <a:lnB w="38100" cmpd="sng">
                      <a:solidFill>
                        <a:sysClr val="window" lastClr="2D323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nl-NL" sz="1600">
                          <a:effectLst/>
                        </a:rPr>
                        <a:t>Structureel</a:t>
                      </a:r>
                      <a:endParaRPr lang="nl-NL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2D3236"/>
                      </a:solidFill>
                    </a:lnL>
                    <a:lnR w="12700" cmpd="sng">
                      <a:solidFill>
                        <a:sysClr val="window" lastClr="2D3236"/>
                      </a:solidFill>
                    </a:lnR>
                    <a:lnT w="12700" cmpd="sng">
                      <a:solidFill>
                        <a:sysClr val="window" lastClr="2D3236"/>
                      </a:solidFill>
                    </a:lnT>
                    <a:lnB w="38100" cmpd="sng">
                      <a:solidFill>
                        <a:sysClr val="window" lastClr="2D323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312104"/>
                  </a:ext>
                </a:extLst>
              </a:tr>
              <a:tr h="5826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10000"/>
                        </a:lnSpc>
                      </a:pPr>
                      <a:r>
                        <a:rPr lang="nl-NL" sz="1600">
                          <a:effectLst/>
                        </a:rPr>
                        <a:t>Beëindigen salderingsregeling (in </a:t>
                      </a:r>
                      <a:r>
                        <a:rPr lang="nl-NL" sz="1600" err="1">
                          <a:effectLst/>
                        </a:rPr>
                        <a:t>mln</a:t>
                      </a:r>
                      <a:r>
                        <a:rPr lang="nl-NL" sz="1600">
                          <a:effectLst/>
                        </a:rPr>
                        <a:t> euro)</a:t>
                      </a:r>
                      <a:endParaRPr lang="nl-NL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2D3236"/>
                      </a:solidFill>
                    </a:lnL>
                    <a:lnR w="12700" cmpd="sng">
                      <a:solidFill>
                        <a:sysClr val="window" lastClr="2D3236"/>
                      </a:solidFill>
                    </a:lnR>
                    <a:lnT w="38100" cmpd="sng">
                      <a:solidFill>
                        <a:sysClr val="window" lastClr="2D3236"/>
                      </a:solidFill>
                    </a:lnT>
                    <a:lnB w="12700" cmpd="sng">
                      <a:solidFill>
                        <a:sysClr val="window" lastClr="2D323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nl-NL" sz="1600">
                          <a:effectLst/>
                        </a:rPr>
                        <a:t>574</a:t>
                      </a:r>
                      <a:endParaRPr lang="nl-NL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2D3236"/>
                      </a:solidFill>
                    </a:lnL>
                    <a:lnR w="12700" cmpd="sng">
                      <a:solidFill>
                        <a:sysClr val="window" lastClr="2D3236"/>
                      </a:solidFill>
                    </a:lnR>
                    <a:lnT w="38100" cmpd="sng">
                      <a:solidFill>
                        <a:sysClr val="window" lastClr="2D3236"/>
                      </a:solidFill>
                    </a:lnT>
                    <a:lnB w="12700" cmpd="sng">
                      <a:solidFill>
                        <a:sysClr val="window" lastClr="2D323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nl-NL" sz="1600">
                          <a:effectLst/>
                        </a:rPr>
                        <a:t>576</a:t>
                      </a:r>
                      <a:endParaRPr lang="nl-NL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2D3236"/>
                      </a:solidFill>
                    </a:lnL>
                    <a:lnR w="12700" cmpd="sng">
                      <a:solidFill>
                        <a:sysClr val="window" lastClr="2D3236"/>
                      </a:solidFill>
                    </a:lnR>
                    <a:lnT w="38100" cmpd="sng">
                      <a:solidFill>
                        <a:sysClr val="window" lastClr="2D3236"/>
                      </a:solidFill>
                    </a:lnT>
                    <a:lnB w="12700" cmpd="sng">
                      <a:solidFill>
                        <a:sysClr val="window" lastClr="2D323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nl-NL" sz="1600">
                          <a:effectLst/>
                        </a:rPr>
                        <a:t>573</a:t>
                      </a:r>
                      <a:endParaRPr lang="nl-NL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2D3236"/>
                      </a:solidFill>
                    </a:lnL>
                    <a:lnR w="12700" cmpd="sng">
                      <a:solidFill>
                        <a:sysClr val="window" lastClr="2D3236"/>
                      </a:solidFill>
                    </a:lnR>
                    <a:lnT w="38100" cmpd="sng">
                      <a:solidFill>
                        <a:sysClr val="window" lastClr="2D3236"/>
                      </a:solidFill>
                    </a:lnT>
                    <a:lnB w="12700" cmpd="sng">
                      <a:solidFill>
                        <a:sysClr val="window" lastClr="2D323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nl-NL" sz="1600" dirty="0">
                          <a:effectLst/>
                        </a:rPr>
                        <a:t>665</a:t>
                      </a:r>
                      <a:endParaRPr lang="nl-NL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2D3236"/>
                      </a:solidFill>
                    </a:lnL>
                    <a:lnR w="12700" cmpd="sng">
                      <a:solidFill>
                        <a:sysClr val="window" lastClr="2D3236"/>
                      </a:solidFill>
                    </a:lnR>
                    <a:lnT w="38100" cmpd="sng">
                      <a:solidFill>
                        <a:sysClr val="window" lastClr="2D3236"/>
                      </a:solidFill>
                    </a:lnT>
                    <a:lnB w="12700" cmpd="sng">
                      <a:solidFill>
                        <a:sysClr val="window" lastClr="2D323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310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456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CFC7962-7F76-C016-92B4-2F1A479FA3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55968" y="1597576"/>
            <a:ext cx="10480064" cy="3465598"/>
          </a:xfrm>
        </p:spPr>
        <p:txBody>
          <a:bodyPr vert="horz" lIns="180000" tIns="180000" rIns="180000" bIns="72000" rtlCol="0" anchor="t">
            <a:normAutofit fontScale="25000" lnSpcReduction="20000"/>
          </a:bodyPr>
          <a:lstStyle/>
          <a:p>
            <a:pPr marL="316230" indent="-316230">
              <a:lnSpc>
                <a:spcPct val="170000"/>
              </a:lnSpc>
            </a:pPr>
            <a:r>
              <a:rPr lang="nl-NL" sz="4800" dirty="0"/>
              <a:t>Zwaardere financiële prikkel om zelfopgewekte elektriciteit in huis “achter de meter” te verbruiken omdat daarover geen belasting en leveringstarief verschuldigd is.</a:t>
            </a:r>
          </a:p>
          <a:p>
            <a:pPr marL="316230" indent="-316230">
              <a:lnSpc>
                <a:spcPct val="170000"/>
              </a:lnSpc>
            </a:pPr>
            <a:r>
              <a:rPr lang="nl-NL" sz="4800" dirty="0"/>
              <a:t>Verwachting: Toename in gebruik van hernieuwbare energie en daardoor een afname in de </a:t>
            </a:r>
            <a:r>
              <a:rPr lang="nl-NL" sz="4800" dirty="0" err="1"/>
              <a:t>teruglevering</a:t>
            </a:r>
            <a:r>
              <a:rPr lang="nl-NL" sz="4800" dirty="0"/>
              <a:t> van elektriciteit.</a:t>
            </a:r>
            <a:endParaRPr lang="nl-NL" sz="4800" dirty="0">
              <a:ea typeface="Verdana"/>
            </a:endParaRPr>
          </a:p>
          <a:p>
            <a:pPr marL="316230" indent="-316230">
              <a:lnSpc>
                <a:spcPct val="170000"/>
              </a:lnSpc>
            </a:pPr>
            <a:endParaRPr lang="nl-NL" sz="4800" dirty="0">
              <a:ea typeface="Verdana"/>
            </a:endParaRPr>
          </a:p>
          <a:p>
            <a:pPr marL="316230" indent="-316230">
              <a:lnSpc>
                <a:spcPct val="170000"/>
              </a:lnSpc>
            </a:pPr>
            <a:r>
              <a:rPr lang="nl-NL" sz="4800" dirty="0">
                <a:ea typeface="Verdana"/>
              </a:rPr>
              <a:t>Terugverdientijd van 8,1 tot 15,5 jaar</a:t>
            </a:r>
            <a:r>
              <a:rPr lang="nl-NL" sz="4800" baseline="30000" dirty="0">
                <a:ea typeface="Verdana"/>
              </a:rPr>
              <a:t>1</a:t>
            </a:r>
            <a:r>
              <a:rPr lang="nl-NL" sz="4800" dirty="0">
                <a:ea typeface="Verdana"/>
              </a:rPr>
              <a:t> en 9 tot 17 jaar</a:t>
            </a:r>
            <a:r>
              <a:rPr lang="nl-NL" sz="4800" baseline="30000" dirty="0">
                <a:ea typeface="Verdana"/>
              </a:rPr>
              <a:t>2  </a:t>
            </a:r>
            <a:r>
              <a:rPr lang="nl-NL" sz="4800" dirty="0">
                <a:ea typeface="Verdana"/>
              </a:rPr>
              <a:t>&gt; Afvlakkende groei nieuwe installaties.</a:t>
            </a:r>
          </a:p>
          <a:p>
            <a:pPr marL="316230" indent="-316230">
              <a:lnSpc>
                <a:spcPct val="170000"/>
              </a:lnSpc>
            </a:pPr>
            <a:r>
              <a:rPr lang="nl-NL" sz="4800" dirty="0"/>
              <a:t>Voor de leveranciers verdwijnen de aan de salderingsregeling gerelateerde kosten vanaf 2027.</a:t>
            </a:r>
            <a:endParaRPr lang="nl-NL" sz="4800" dirty="0">
              <a:ea typeface="Verdana"/>
            </a:endParaRPr>
          </a:p>
          <a:p>
            <a:pPr marL="316230" indent="-316230">
              <a:lnSpc>
                <a:spcPct val="170000"/>
              </a:lnSpc>
            </a:pPr>
            <a:r>
              <a:rPr lang="nl-NL" sz="4800" dirty="0">
                <a:ea typeface="Verdana"/>
              </a:rPr>
              <a:t>Verhogen van het eigen verbruik grootste impact op reduceren terugverdientijd.</a:t>
            </a:r>
          </a:p>
          <a:p>
            <a:pPr marL="316230" indent="-316230">
              <a:lnSpc>
                <a:spcPct val="170000"/>
              </a:lnSpc>
            </a:pPr>
            <a:endParaRPr lang="nl-NL" sz="4800" dirty="0">
              <a:ea typeface="Verdana"/>
            </a:endParaRPr>
          </a:p>
          <a:p>
            <a:pPr marL="316230" indent="-316230">
              <a:lnSpc>
                <a:spcPct val="170000"/>
              </a:lnSpc>
            </a:pPr>
            <a:r>
              <a:rPr lang="nl-NL" sz="4800" dirty="0">
                <a:ea typeface="Verdana"/>
              </a:rPr>
              <a:t>Vermindering van het risico op overbelasting en onderspanning van het elektriciteitsnet en draagt dus bij aan verminderen van verergerende netcongestie</a:t>
            </a:r>
          </a:p>
          <a:p>
            <a:pPr marL="316230" indent="-316230"/>
            <a:endParaRPr lang="nl-NL" sz="2200" dirty="0">
              <a:ea typeface="Verdana"/>
            </a:endParaRPr>
          </a:p>
          <a:p>
            <a:pPr marL="316230" indent="-316230"/>
            <a:endParaRPr lang="nl-NL" sz="2200" dirty="0">
              <a:ea typeface="Verdana"/>
            </a:endParaRPr>
          </a:p>
          <a:p>
            <a:pPr marL="316230" indent="-316230"/>
            <a:endParaRPr lang="nl-NL" sz="2200" dirty="0">
              <a:ea typeface="Verdana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E3A92C9A-428B-9867-65C2-0864D9826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563108"/>
            <a:ext cx="10923588" cy="948047"/>
          </a:xfrm>
        </p:spPr>
        <p:txBody>
          <a:bodyPr/>
          <a:lstStyle/>
          <a:p>
            <a:r>
              <a:rPr lang="en-US" dirty="0"/>
              <a:t>Effecten op het energiesysteem vanaf 2027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B501E98-0E3A-1EB8-6C2C-40DB0F3DD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D6209330-BB11-A8E2-52E3-2F3E07FAC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baseline="30000" dirty="0"/>
              <a:t>1 </a:t>
            </a:r>
            <a:r>
              <a:rPr lang="nl-NL" dirty="0"/>
              <a:t>Berenschot, juli 2024</a:t>
            </a:r>
          </a:p>
          <a:p>
            <a:r>
              <a:rPr lang="nl-NL" baseline="30000" dirty="0"/>
              <a:t>2 </a:t>
            </a:r>
            <a:r>
              <a:rPr lang="nl-NL" dirty="0"/>
              <a:t>CE Delft &amp; TNO, september 2024</a:t>
            </a:r>
            <a:endParaRPr lang="nl-NL" baseline="30000" dirty="0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D43A0BB-0766-20DC-2E3B-92D451592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3146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3">
            <a:extLst>
              <a:ext uri="{FF2B5EF4-FFF2-40B4-BE49-F238E27FC236}">
                <a16:creationId xmlns:a16="http://schemas.microsoft.com/office/drawing/2014/main" id="{86D53C69-23C1-5323-2F96-FA49170867A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99" b="11686"/>
          <a:stretch/>
        </p:blipFill>
        <p:spPr>
          <a:xfrm>
            <a:off x="20" y="10"/>
            <a:ext cx="12191980" cy="3427403"/>
          </a:xfrm>
          <a:noFill/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1FBB369F-052B-6383-508A-226AB072D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>
            <a:normAutofit/>
          </a:bodyPr>
          <a:lstStyle/>
          <a:p>
            <a:r>
              <a:rPr lang="en-US" err="1"/>
              <a:t>Technische</a:t>
            </a:r>
            <a:r>
              <a:rPr lang="en-US"/>
              <a:t> briefing Tweede Kamer</a:t>
            </a:r>
            <a:endParaRPr lang="nl-NL"/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7E7E48EF-166C-4A1B-4556-ADAAAEDF5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err="1"/>
              <a:t>Wetsvoorstel</a:t>
            </a:r>
            <a:r>
              <a:rPr lang="en-US"/>
              <a:t> </a:t>
            </a:r>
            <a:r>
              <a:rPr lang="en-US" err="1"/>
              <a:t>voor</a:t>
            </a:r>
            <a:r>
              <a:rPr lang="en-US"/>
              <a:t> het </a:t>
            </a:r>
            <a:r>
              <a:rPr lang="en-US" err="1"/>
              <a:t>beëindigen</a:t>
            </a:r>
            <a:r>
              <a:rPr lang="en-US"/>
              <a:t> van de </a:t>
            </a:r>
            <a:r>
              <a:rPr lang="en-US" err="1"/>
              <a:t>salderingsregeling</a:t>
            </a:r>
            <a:endParaRPr lang="en-US"/>
          </a:p>
        </p:txBody>
      </p:sp>
      <p:sp>
        <p:nvSpPr>
          <p:cNvPr id="24" name="Date Placeholder 4">
            <a:extLst>
              <a:ext uri="{FF2B5EF4-FFF2-40B4-BE49-F238E27FC236}">
                <a16:creationId xmlns:a16="http://schemas.microsoft.com/office/drawing/2014/main" id="{375C3120-29D9-6DEA-8218-CB70480DB56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r>
              <a:rPr lang="en-US"/>
              <a:t>15 </a:t>
            </a:r>
            <a:r>
              <a:rPr lang="en-US" err="1"/>
              <a:t>oktober</a:t>
            </a:r>
            <a:r>
              <a:rPr lang="en-US"/>
              <a:t> 2024</a:t>
            </a:r>
            <a:endParaRPr lang="nl-NL"/>
          </a:p>
        </p:txBody>
      </p:sp>
      <p:sp>
        <p:nvSpPr>
          <p:cNvPr id="25" name="Footer Placeholder 5">
            <a:extLst>
              <a:ext uri="{FF2B5EF4-FFF2-40B4-BE49-F238E27FC236}">
                <a16:creationId xmlns:a16="http://schemas.microsoft.com/office/drawing/2014/main" id="{49C6E4D8-5F9D-8D74-6399-DBD313DAA5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226993F-1E80-68B2-2A70-2AB6CDBB0B3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6315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1E0FEFE-77F8-43DE-FD03-EDE52FBBC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81028DE-C617-50B6-60E4-B3A0C73C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886" y="769484"/>
            <a:ext cx="10923588" cy="948047"/>
          </a:xfrm>
        </p:spPr>
        <p:txBody>
          <a:bodyPr anchor="b">
            <a:normAutofit/>
          </a:bodyPr>
          <a:lstStyle/>
          <a:p>
            <a:r>
              <a:rPr lang="nl-NL" sz="3100" dirty="0"/>
              <a:t>Toelichting eerder aangenomen amendementen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A7E8C00D-107C-3BB6-1F51-DE9E8B3FA00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435E0AF6-C7F8-625F-C8C8-500B7540F52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D4682F-2B09-ECCC-2F19-3F52D293C2D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15</a:t>
            </a:fld>
            <a:endParaRPr lang="nl-NL"/>
          </a:p>
        </p:txBody>
      </p:sp>
      <p:graphicFrame>
        <p:nvGraphicFramePr>
          <p:cNvPr id="10" name="Tabel 9">
            <a:extLst>
              <a:ext uri="{FF2B5EF4-FFF2-40B4-BE49-F238E27FC236}">
                <a16:creationId xmlns:a16="http://schemas.microsoft.com/office/drawing/2014/main" id="{71914CEA-E022-CF87-154A-A285A93D3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126759"/>
              </p:ext>
            </p:extLst>
          </p:nvPr>
        </p:nvGraphicFramePr>
        <p:xfrm>
          <a:off x="645886" y="1864782"/>
          <a:ext cx="10923590" cy="4810842"/>
        </p:xfrm>
        <a:graphic>
          <a:graphicData uri="http://schemas.openxmlformats.org/drawingml/2006/table">
            <a:tbl>
              <a:tblPr firstRow="1" firstCol="1" bandRow="1">
                <a:solidFill>
                  <a:srgbClr val="F2F2F2">
                    <a:alpha val="45098"/>
                  </a:srgbClr>
                </a:solidFill>
                <a:tableStyleId>{5C22544A-7EE6-4342-B048-85BDC9FD1C3A}</a:tableStyleId>
              </a:tblPr>
              <a:tblGrid>
                <a:gridCol w="3217803">
                  <a:extLst>
                    <a:ext uri="{9D8B030D-6E8A-4147-A177-3AD203B41FA5}">
                      <a16:colId xmlns:a16="http://schemas.microsoft.com/office/drawing/2014/main" val="1129876079"/>
                    </a:ext>
                  </a:extLst>
                </a:gridCol>
                <a:gridCol w="3859546">
                  <a:extLst>
                    <a:ext uri="{9D8B030D-6E8A-4147-A177-3AD203B41FA5}">
                      <a16:colId xmlns:a16="http://schemas.microsoft.com/office/drawing/2014/main" val="3196003663"/>
                    </a:ext>
                  </a:extLst>
                </a:gridCol>
                <a:gridCol w="3846241">
                  <a:extLst>
                    <a:ext uri="{9D8B030D-6E8A-4147-A177-3AD203B41FA5}">
                      <a16:colId xmlns:a16="http://schemas.microsoft.com/office/drawing/2014/main" val="3961028062"/>
                    </a:ext>
                  </a:extLst>
                </a:gridCol>
              </a:tblGrid>
              <a:tr h="183993">
                <a:tc>
                  <a:txBody>
                    <a:bodyPr/>
                    <a:lstStyle/>
                    <a:p>
                      <a:r>
                        <a:rPr lang="nl-NL" sz="1000" b="0" cap="none" spc="0">
                          <a:solidFill>
                            <a:schemeClr val="bg1"/>
                          </a:solidFill>
                          <a:effectLst/>
                          <a:latin typeface="Verdana"/>
                        </a:rPr>
                        <a:t>Amendement</a:t>
                      </a:r>
                    </a:p>
                  </a:txBody>
                  <a:tcPr marL="36963" marR="36963" marT="4928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00" b="0" cap="none" spc="0">
                          <a:solidFill>
                            <a:schemeClr val="bg1"/>
                          </a:solidFill>
                          <a:effectLst/>
                          <a:latin typeface="Verdana"/>
                        </a:rPr>
                        <a:t>Strekking</a:t>
                      </a:r>
                    </a:p>
                  </a:txBody>
                  <a:tcPr marL="36963" marR="36963" marT="4928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00" b="0" cap="none" spc="0">
                          <a:solidFill>
                            <a:schemeClr val="bg1"/>
                          </a:solidFill>
                          <a:effectLst/>
                          <a:latin typeface="Verdana"/>
                        </a:rPr>
                        <a:t>Toepasbaarheid op nieuwe voorstel</a:t>
                      </a:r>
                    </a:p>
                  </a:txBody>
                  <a:tcPr marL="36963" marR="36963" marT="4928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370476"/>
                  </a:ext>
                </a:extLst>
              </a:tr>
              <a:tr h="857538">
                <a:tc>
                  <a:txBody>
                    <a:bodyPr/>
                    <a:lstStyle/>
                    <a:p>
                      <a:r>
                        <a:rPr lang="nl-NL" sz="1000" b="1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Bontenbal (CDA): Het te salderen percentage moet per tariefperiode worden toegepast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Regelt consistente salderingsmethode op jaarbasis voor elk contracttype. </a:t>
                      </a:r>
                    </a:p>
                    <a:p>
                      <a:endParaRPr lang="nl-NL" sz="1000" cap="none" spc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Legt m.n. vast hoe te salderen bij meerdere tariefperiodes op de eindfactuur. 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Dit amendement is </a:t>
                      </a:r>
                      <a:r>
                        <a:rPr lang="nl-NL" sz="1000" u="sng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niet</a:t>
                      </a:r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 overgenomen. </a:t>
                      </a:r>
                    </a:p>
                    <a:p>
                      <a:endParaRPr lang="nl-NL" sz="10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endParaRPr lang="nl-NL" sz="10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Amendement niet relevant na beëindigen salderingsregeling (2027)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060873"/>
                  </a:ext>
                </a:extLst>
              </a:tr>
              <a:tr h="577566">
                <a:tc>
                  <a:txBody>
                    <a:bodyPr/>
                    <a:lstStyle/>
                    <a:p>
                      <a:r>
                        <a:rPr lang="nl-NL" sz="1000" b="1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Grinwis (CU) en Erkens (VVD): </a:t>
                      </a:r>
                    </a:p>
                    <a:p>
                      <a:r>
                        <a:rPr lang="nl-NL" sz="1000" b="1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Uitbreiden van evaluatiebepaling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In 2025 en 2028 evaluatiemoment van het afbouwpad, met aandacht voor eigen verbruik, ontwikkeling uitrol van zonnepanelen, huursector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Dit amendement is </a:t>
                      </a:r>
                      <a:r>
                        <a:rPr lang="nl-NL" sz="1000" u="sng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niet</a:t>
                      </a:r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 overgenomen. </a:t>
                      </a:r>
                    </a:p>
                    <a:p>
                      <a:endParaRPr lang="nl-NL" sz="1000" cap="none" spc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Er is geen sprake meer van een </a:t>
                      </a:r>
                      <a:r>
                        <a:rPr lang="nl-NL" sz="1000" cap="none" spc="0" err="1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afbouwpad</a:t>
                      </a:r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 en dus niet om deze bij te sturen. Voor de huursector loopt nu reeds een apart onderzoek door VRO.  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625050"/>
                  </a:ext>
                </a:extLst>
              </a:tr>
              <a:tr h="463268">
                <a:tc>
                  <a:txBody>
                    <a:bodyPr/>
                    <a:lstStyle/>
                    <a:p>
                      <a:r>
                        <a:rPr lang="nl-NL" sz="1000" b="1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Omtzigt: Ondergrens van redelijke vergoeding nooit negatief.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De redelijke vergoeding die een eindafnemer ontvangt voor de teruggeleverde energie mag nooit negatief zijn. </a:t>
                      </a:r>
                    </a:p>
                    <a:p>
                      <a:endParaRPr lang="nl-NL" sz="1000" cap="none" spc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Dit speelt voornamelijk bij dynamische contracten. 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Dit amendement is reeds vervangen door soortgelijk amendement bij de behandeling van de Energiewet. (Amendement Postma). Deze bepaling is reeds onderdeel van de Energiewet.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1906593"/>
                  </a:ext>
                </a:extLst>
              </a:tr>
              <a:tr h="266133">
                <a:tc>
                  <a:txBody>
                    <a:bodyPr/>
                    <a:lstStyle/>
                    <a:p>
                      <a:r>
                        <a:rPr lang="nl-NL" sz="1000" b="1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Boucke (D66): Cable Pooling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In energieopslag en conversie-installaties een netaansluiting delen met een wind- of zonnepark.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Dit amendement is reeds overgenomen als onderdeel van het wetsvoorstel Energiewet.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078053"/>
                  </a:ext>
                </a:extLst>
              </a:tr>
              <a:tr h="266133">
                <a:tc>
                  <a:txBody>
                    <a:bodyPr/>
                    <a:lstStyle/>
                    <a:p>
                      <a:r>
                        <a:rPr lang="nl-NL" sz="1000" b="1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Kröger (GL/PvdA): Gegevens energieverbruik delen ten behoeve van energiebesparingsplicht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Bijvoorbeeld netbeheerders kunnen informatie over energieverbruik delen met omgevingsdiensten voor uitvoeren en handhaven energiebesparingsplicht.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Dit amendement is reeds overgenomen als onderdeel van het wetsvoorstel Energiewet.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514041"/>
                  </a:ext>
                </a:extLst>
              </a:tr>
              <a:tr h="1153241">
                <a:tc>
                  <a:txBody>
                    <a:bodyPr/>
                    <a:lstStyle/>
                    <a:p>
                      <a:r>
                        <a:rPr lang="nl-NL" sz="1000" b="1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Erkens (VVD): Wettelijk vastleggen terugleververgoeding</a:t>
                      </a:r>
                      <a:endParaRPr lang="nl-NL" sz="1000" b="1" cap="none" spc="0" err="1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Tot 2027 een minimum </a:t>
                      </a:r>
                      <a:r>
                        <a:rPr lang="nl-NL" sz="1000" cap="none" spc="0" err="1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terugleververgoeding</a:t>
                      </a:r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 van 80% van het kale leveringstarief. </a:t>
                      </a:r>
                    </a:p>
                    <a:p>
                      <a:endParaRPr lang="nl-NL" sz="1000" cap="none" spc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Vanaf 2027 stelt de Minister elke 2 jaar de hoogte of berekening van de redelijke vergoeding vast. De ACM brengt steeds voorafgaand advies uit.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Dit amendement is </a:t>
                      </a:r>
                      <a:r>
                        <a:rPr lang="nl-NL" sz="1000" u="sng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niet</a:t>
                      </a:r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 overgenomen. </a:t>
                      </a:r>
                    </a:p>
                    <a:p>
                      <a:endParaRPr lang="nl-NL" sz="1000" cap="none" spc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In plaats daarvan geldt in de nieuwe wet de eis van een redelijke vergoeding voor alle </a:t>
                      </a:r>
                      <a:r>
                        <a:rPr lang="nl-NL" sz="1000" cap="none" spc="0" err="1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teruggeleverde</a:t>
                      </a:r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 hernieuwbare elektriciteit. </a:t>
                      </a:r>
                    </a:p>
                    <a:p>
                      <a:endParaRPr lang="nl-NL" sz="1000" cap="none" spc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  <a:p>
                      <a:r>
                        <a:rPr lang="nl-NL" sz="1000" cap="none" spc="0">
                          <a:solidFill>
                            <a:schemeClr val="tx1"/>
                          </a:solidFill>
                          <a:effectLst/>
                          <a:latin typeface="Verdana"/>
                        </a:rPr>
                        <a:t>Het bij wet verplicht stellen van een hogere minimum vergoeding (zelf als tijdelijke eis) dan de marktwaarde voor of na 2027 zou strijdig zijn met EU-regelgeving.   </a:t>
                      </a:r>
                    </a:p>
                  </a:txBody>
                  <a:tcPr marL="36963" marR="36963" marT="49284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399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161899"/>
      </p:ext>
    </p:extLst>
  </p:cSld>
  <p:clrMapOvr>
    <a:masterClrMapping/>
  </p:clrMapOvr>
</p:sld>
</file>

<file path=ppt/theme/theme1.xml><?xml version="1.0" encoding="utf-8"?>
<a:theme xmlns:a="http://schemas.openxmlformats.org/drawingml/2006/main" name="Rijkshuisstijl Donkerblauw">
  <a:themeElements>
    <a:clrScheme name="Rijks Donkerblauw">
      <a:dk1>
        <a:srgbClr val="000000"/>
      </a:dk1>
      <a:lt1>
        <a:srgbClr val="FFFFFF"/>
      </a:lt1>
      <a:dk2>
        <a:srgbClr val="00689A"/>
      </a:dk2>
      <a:lt2>
        <a:srgbClr val="E4EFF9"/>
      </a:lt2>
      <a:accent1>
        <a:srgbClr val="F092CD"/>
      </a:accent1>
      <a:accent2>
        <a:srgbClr val="F9E11E"/>
      </a:accent2>
      <a:accent3>
        <a:srgbClr val="FFB612"/>
      </a:accent3>
      <a:accent4>
        <a:srgbClr val="017BC6"/>
      </a:accent4>
      <a:accent5>
        <a:srgbClr val="75D1B5"/>
      </a:accent5>
      <a:accent6>
        <a:srgbClr val="E17000"/>
      </a:accent6>
      <a:hlink>
        <a:srgbClr val="00689A"/>
      </a:hlink>
      <a:folHlink>
        <a:srgbClr val="CCDFF0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Presentatie40" id="{8068F862-C2E8-2743-9C43-79121DF6BEB5}" vid="{96FE7522-4E49-314F-9696-E832BAEB811D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FFFFFF"/>
      </a:dk1>
      <a:lt1>
        <a:sysClr val="window" lastClr="2D3236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FFFFFF"/>
      </a:dk1>
      <a:lt1>
        <a:sysClr val="window" lastClr="2D3236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FFFFFF"/>
    </a:dk1>
    <a:lt1>
      <a:sysClr val="window" lastClr="2D3236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Metadata/LabelInfo.xml><?xml version="1.0" encoding="utf-8"?>
<clbl:labelList xmlns:clbl="http://schemas.microsoft.com/office/2020/mipLabelMetadata">
  <clbl:label id="{4bde8109-f994-4a60-a1d3-5c95e2ff3620}" enabled="1" method="Privileged" siteId="{1321633e-f6b9-44e2-a44f-59b9d264ecb7}" removed="0"/>
</clbl:labelList>
</file>

<file path=docProps/app.xml><?xml version="1.0" encoding="utf-8"?>
<ap:Properties xmlns:vt="http://schemas.openxmlformats.org/officeDocument/2006/docPropsVTypes" xmlns:ap="http://schemas.openxmlformats.org/officeDocument/2006/extended-properties">
  <ap:Words>1329</ap:Words>
  <ap:PresentationFormat>Breedbeeld</ap:PresentationFormat>
  <ap:Paragraphs>183</ap:Paragraphs>
  <ap:Slides>15</ap:Slides>
  <ap:HiddenSlides>1</ap:HiddenSlides>
  <ap:MMClips>0</ap:MMClips>
  <ap:ScaleCrop>false</ap:ScaleCrop>
  <ap:HeadingPairs>
    <vt:vector baseType="variant" size="6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ap:HeadingPairs>
  <ap:TitlesOfParts>
    <vt:vector baseType="lpstr" size="21">
      <vt:lpstr>Arial</vt:lpstr>
      <vt:lpstr>Calibri</vt:lpstr>
      <vt:lpstr>Courier New</vt:lpstr>
      <vt:lpstr>Verdana</vt:lpstr>
      <vt:lpstr>Wingdings</vt:lpstr>
      <vt:lpstr>Rijkshuisstijl Donkerblauw</vt:lpstr>
      <vt:lpstr>Technische briefing Tweede Kamer</vt:lpstr>
      <vt:lpstr>Inhoud</vt:lpstr>
      <vt:lpstr>1. Huidige situatie</vt:lpstr>
      <vt:lpstr>Huidige wetgeving</vt:lpstr>
      <vt:lpstr>Budgettaire situatie</vt:lpstr>
      <vt:lpstr>Ontwikkeling energiesysteem</vt:lpstr>
      <vt:lpstr>Ontwikkeling energiesysteem</vt:lpstr>
      <vt:lpstr>2. Hoofdlijnen wetsvoorstel</vt:lpstr>
      <vt:lpstr>Wetsvoorstel (nieuwe regels vanaf 2027)</vt:lpstr>
      <vt:lpstr>Levering en teruglevering</vt:lpstr>
      <vt:lpstr>Elektriciteitsrichtlijn en Richtlijn hernieuwbare energie</vt:lpstr>
      <vt:lpstr>Budgettaire effecten vanaf 2027</vt:lpstr>
      <vt:lpstr>Effecten op het energiesysteem vanaf 2027</vt:lpstr>
      <vt:lpstr>Technische briefing Tweede Kamer</vt:lpstr>
      <vt:lpstr>Toelichting eerder aangenomen amendementen</vt:lpstr>
    </vt:vector>
  </ap:TitlesOfParts>
  <ap:LinksUpToDate>false</ap:LinksUpToDate>
  <ap:SharedDoc>false</ap:SharedDoc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/>
  <dc:creator/>
  <lastModifiedBy/>
  <revision/>
  <dcterms:created xsi:type="dcterms:W3CDTF">2022-09-22T15:27:16.0000000Z</dcterms:created>
  <dcterms:modified xsi:type="dcterms:W3CDTF">2024-10-17T15:06:26.0000000Z</dcterms:modified>
  <dc:description/>
  <dc:subject/>
  <keywords/>
  <version/>
  <category>------------------------</category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0x010100C59774C2455D2B4CA163FDA0D4BF1547</vt:lpwstr>
  </property>
</Properties>
</file>