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88" r:id="rId5"/>
    <p:sldMasterId id="2147483701" r:id="rId6"/>
  </p:sldMasterIdLst>
  <p:notesMasterIdLst>
    <p:notesMasterId r:id="rId24"/>
  </p:notesMasterIdLst>
  <p:handoutMasterIdLst>
    <p:handoutMasterId r:id="rId25"/>
  </p:handoutMasterIdLst>
  <p:sldIdLst>
    <p:sldId id="258" r:id="rId7"/>
    <p:sldId id="309" r:id="rId8"/>
    <p:sldId id="316" r:id="rId9"/>
    <p:sldId id="507" r:id="rId10"/>
    <p:sldId id="495" r:id="rId11"/>
    <p:sldId id="499" r:id="rId12"/>
    <p:sldId id="511" r:id="rId13"/>
    <p:sldId id="501" r:id="rId14"/>
    <p:sldId id="431" r:id="rId15"/>
    <p:sldId id="426" r:id="rId16"/>
    <p:sldId id="502" r:id="rId17"/>
    <p:sldId id="503" r:id="rId18"/>
    <p:sldId id="488" r:id="rId19"/>
    <p:sldId id="504" r:id="rId20"/>
    <p:sldId id="510" r:id="rId21"/>
    <p:sldId id="508" r:id="rId22"/>
    <p:sldId id="435" r:id="rId23"/>
  </p:sldIdLst>
  <p:sldSz cx="12192000" cy="6858000"/>
  <p:notesSz cx="6797675" cy="98726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92"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OFFMANN Natasza (ENV)" initials="HN(" lastIdx="1" clrIdx="0">
    <p:extLst>
      <p:ext uri="{19B8F6BF-5375-455C-9EA6-DF929625EA0E}">
        <p15:presenceInfo xmlns:p15="http://schemas.microsoft.com/office/powerpoint/2012/main" userId="S-1-5-21-1606980848-2025429265-839522115-283831" providerId="AD"/>
      </p:ext>
    </p:extLst>
  </p:cmAuthor>
  <p:cmAuthor id="2" name="CASPAR Benjamin (ENV)" initials="CB(" lastIdx="0" clrIdx="1">
    <p:extLst>
      <p:ext uri="{19B8F6BF-5375-455C-9EA6-DF929625EA0E}">
        <p15:presenceInfo xmlns:p15="http://schemas.microsoft.com/office/powerpoint/2012/main" userId="S-1-5-21-1606980848-2025429265-839522115-9535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EB4F"/>
    <a:srgbClr val="B0D465"/>
    <a:srgbClr val="F9FCFD"/>
    <a:srgbClr val="045C2B"/>
    <a:srgbClr val="3E88A5"/>
    <a:srgbClr val="EFA6B8"/>
    <a:srgbClr val="F6C4AE"/>
    <a:srgbClr val="F9B970"/>
    <a:srgbClr val="FFFDFC"/>
    <a:srgbClr val="AECD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186B86-F397-47F5-904A-C95D103BB594}" v="10" dt="2022-11-29T20:28:29.863"/>
    <p1510:client id="{9CE20634-DF9D-4945-ABAD-54302D595833}" v="229" dt="2022-11-29T16:49:43.411"/>
    <p1510:client id="{C6C31ED8-C897-4245-884C-14CEA9C95136}" v="70" dt="2022-11-29T09:10:59.166"/>
    <p1510:client id="{EF0FF5F3-8A45-4204-9E83-CFE96AEB656E}" v="26" dt="2022-11-29T13:09:19.3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3979" autoAdjust="0"/>
  </p:normalViewPr>
  <p:slideViewPr>
    <p:cSldViewPr snapToGrid="0">
      <p:cViewPr varScale="1">
        <p:scale>
          <a:sx n="63" d="100"/>
          <a:sy n="63" d="100"/>
        </p:scale>
        <p:origin x="708" y="64"/>
      </p:cViewPr>
      <p:guideLst>
        <p:guide orient="horz" pos="2092"/>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&#65279;<?xml version="1.0" encoding="utf-8"?><Relationships xmlns="http://schemas.openxmlformats.org/package/2006/relationships"><Relationship Type="http://schemas.openxmlformats.org/officeDocument/2006/relationships/slide" Target="slides/slide2.xml" Id="rId8" /><Relationship Type="http://schemas.openxmlformats.org/officeDocument/2006/relationships/slide" Target="slides/slide7.xml" Id="rId13" /><Relationship Type="http://schemas.openxmlformats.org/officeDocument/2006/relationships/slide" Target="slides/slide12.xml" Id="rId18" /><Relationship Type="http://schemas.openxmlformats.org/officeDocument/2006/relationships/commentAuthors" Target="commentAuthors.xml" Id="rId26" /><Relationship Type="http://schemas.openxmlformats.org/officeDocument/2006/relationships/slide" Target="slides/slide15.xml" Id="rId21" /><Relationship Type="http://schemas.openxmlformats.org/officeDocument/2006/relationships/slide" Target="slides/slide1.xml" Id="rId7" /><Relationship Type="http://schemas.openxmlformats.org/officeDocument/2006/relationships/slide" Target="slides/slide6.xml" Id="rId12" /><Relationship Type="http://schemas.openxmlformats.org/officeDocument/2006/relationships/slide" Target="slides/slide11.xml" Id="rId17" /><Relationship Type="http://schemas.openxmlformats.org/officeDocument/2006/relationships/handoutMaster" Target="handoutMasters/handoutMaster1.xml" Id="rId25" /><Relationship Type="http://schemas.openxmlformats.org/officeDocument/2006/relationships/slide" Target="slides/slide10.xml" Id="rId16" /><Relationship Type="http://schemas.openxmlformats.org/officeDocument/2006/relationships/slide" Target="slides/slide14.xml" Id="rId20" /><Relationship Type="http://schemas.openxmlformats.org/officeDocument/2006/relationships/theme" Target="theme/theme1.xml" Id="rId29" /><Relationship Type="http://schemas.openxmlformats.org/officeDocument/2006/relationships/slideMaster" Target="slideMasters/slideMaster3.xml" Id="rId6" /><Relationship Type="http://schemas.openxmlformats.org/officeDocument/2006/relationships/slide" Target="slides/slide5.xml" Id="rId11" /><Relationship Type="http://schemas.openxmlformats.org/officeDocument/2006/relationships/notesMaster" Target="notesMasters/notesMaster1.xml" Id="rId24" /><Relationship Type="http://schemas.openxmlformats.org/officeDocument/2006/relationships/slideMaster" Target="slideMasters/slideMaster2.xml" Id="rId5" /><Relationship Type="http://schemas.openxmlformats.org/officeDocument/2006/relationships/slide" Target="slides/slide9.xml" Id="rId15" /><Relationship Type="http://schemas.openxmlformats.org/officeDocument/2006/relationships/slide" Target="slides/slide17.xml" Id="rId23" /><Relationship Type="http://schemas.openxmlformats.org/officeDocument/2006/relationships/viewProps" Target="viewProps.xml" Id="rId28" /><Relationship Type="http://schemas.openxmlformats.org/officeDocument/2006/relationships/slide" Target="slides/slide4.xml" Id="rId10" /><Relationship Type="http://schemas.openxmlformats.org/officeDocument/2006/relationships/slide" Target="slides/slide13.xml" Id="rId19" /><Relationship Type="http://schemas.microsoft.com/office/2015/10/relationships/revisionInfo" Target="revisionInfo.xml" Id="rId31" /><Relationship Type="http://schemas.openxmlformats.org/officeDocument/2006/relationships/slideMaster" Target="slideMasters/slideMaster1.xml" Id="rId4" /><Relationship Type="http://schemas.openxmlformats.org/officeDocument/2006/relationships/slide" Target="slides/slide3.xml" Id="rId9" /><Relationship Type="http://schemas.openxmlformats.org/officeDocument/2006/relationships/slide" Target="slides/slide8.xml" Id="rId14" /><Relationship Type="http://schemas.openxmlformats.org/officeDocument/2006/relationships/slide" Target="slides/slide16.xml" Id="rId22" /><Relationship Type="http://schemas.openxmlformats.org/officeDocument/2006/relationships/presProps" Target="presProps.xml" Id="rId27" /><Relationship Type="http://schemas.openxmlformats.org/officeDocument/2006/relationships/tableStyles" Target="tableStyles.xml" Id="rId30" /></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5347"/>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5347"/>
          </a:xfrm>
          <a:prstGeom prst="rect">
            <a:avLst/>
          </a:prstGeom>
        </p:spPr>
        <p:txBody>
          <a:bodyPr vert="horz" lIns="91440" tIns="45720" rIns="91440" bIns="45720" rtlCol="0"/>
          <a:lstStyle>
            <a:lvl1pPr algn="r">
              <a:defRPr sz="1200"/>
            </a:lvl1pPr>
          </a:lstStyle>
          <a:p>
            <a:fld id="{3A939EFE-0303-44F6-9A16-FD3B5E015DB1}" type="datetimeFigureOut">
              <a:rPr lang="en-GB" smtClean="0"/>
              <a:t>30/11/2022</a:t>
            </a:fld>
            <a:endParaRPr lang="en-GB"/>
          </a:p>
        </p:txBody>
      </p:sp>
      <p:sp>
        <p:nvSpPr>
          <p:cNvPr id="4" name="Footer Placeholder 3"/>
          <p:cNvSpPr>
            <a:spLocks noGrp="1"/>
          </p:cNvSpPr>
          <p:nvPr>
            <p:ph type="ftr" sz="quarter" idx="2"/>
          </p:nvPr>
        </p:nvSpPr>
        <p:spPr>
          <a:xfrm>
            <a:off x="0" y="9377317"/>
            <a:ext cx="2945659" cy="495346"/>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377317"/>
            <a:ext cx="2945659" cy="495346"/>
          </a:xfrm>
          <a:prstGeom prst="rect">
            <a:avLst/>
          </a:prstGeom>
        </p:spPr>
        <p:txBody>
          <a:bodyPr vert="horz" lIns="91440" tIns="45720" rIns="91440" bIns="45720" rtlCol="0" anchor="b"/>
          <a:lstStyle>
            <a:lvl1pPr algn="r">
              <a:defRPr sz="1200"/>
            </a:lvl1pPr>
          </a:lstStyle>
          <a:p>
            <a:fld id="{C4F04766-77AF-4EBE-9704-229FD5F6AD6A}" type="slidenum">
              <a:rPr lang="en-GB" smtClean="0"/>
              <a:t>‹#›</a:t>
            </a:fld>
            <a:endParaRPr lang="en-GB"/>
          </a:p>
        </p:txBody>
      </p:sp>
    </p:spTree>
    <p:extLst>
      <p:ext uri="{BB962C8B-B14F-4D97-AF65-F5344CB8AC3E}">
        <p14:creationId xmlns:p14="http://schemas.microsoft.com/office/powerpoint/2010/main" val="378898812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5347"/>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5347"/>
          </a:xfrm>
          <a:prstGeom prst="rect">
            <a:avLst/>
          </a:prstGeom>
        </p:spPr>
        <p:txBody>
          <a:bodyPr vert="horz" lIns="91440" tIns="45720" rIns="91440" bIns="45720" rtlCol="0"/>
          <a:lstStyle>
            <a:lvl1pPr algn="r">
              <a:defRPr sz="1200"/>
            </a:lvl1pPr>
          </a:lstStyle>
          <a:p>
            <a:fld id="{A3B926D1-0013-4A80-B64E-9D824EE65210}" type="datetimeFigureOut">
              <a:rPr lang="en-GB" smtClean="0"/>
              <a:t>30/11/2022</a:t>
            </a:fld>
            <a:endParaRPr lang="en-GB"/>
          </a:p>
        </p:txBody>
      </p:sp>
      <p:sp>
        <p:nvSpPr>
          <p:cNvPr id="4" name="Slide Image Placeholder 3"/>
          <p:cNvSpPr>
            <a:spLocks noGrp="1" noRot="1" noChangeAspect="1"/>
          </p:cNvSpPr>
          <p:nvPr>
            <p:ph type="sldImg" idx="2"/>
          </p:nvPr>
        </p:nvSpPr>
        <p:spPr>
          <a:xfrm>
            <a:off x="439738" y="1235075"/>
            <a:ext cx="5918200" cy="33305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51220"/>
            <a:ext cx="5438140" cy="3887361"/>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377317"/>
            <a:ext cx="2945659" cy="495346"/>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377317"/>
            <a:ext cx="2945659" cy="495346"/>
          </a:xfrm>
          <a:prstGeom prst="rect">
            <a:avLst/>
          </a:prstGeom>
        </p:spPr>
        <p:txBody>
          <a:bodyPr vert="horz" lIns="91440" tIns="45720" rIns="91440" bIns="45720" rtlCol="0" anchor="b"/>
          <a:lstStyle>
            <a:lvl1pPr algn="r">
              <a:defRPr sz="1200"/>
            </a:lvl1pPr>
          </a:lstStyle>
          <a:p>
            <a:fld id="{59CF2995-AB43-4B7C-B8CD-9DC7C3692A9C}" type="slidenum">
              <a:rPr lang="en-GB" smtClean="0"/>
              <a:t>‹#›</a:t>
            </a:fld>
            <a:endParaRPr lang="en-GB"/>
          </a:p>
        </p:txBody>
      </p:sp>
    </p:spTree>
    <p:extLst>
      <p:ext uri="{BB962C8B-B14F-4D97-AF65-F5344CB8AC3E}">
        <p14:creationId xmlns:p14="http://schemas.microsoft.com/office/powerpoint/2010/main" val="146078466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9CF2995-AB43-4B7C-B8CD-9DC7C3692A9C}" type="slidenum">
              <a:rPr lang="en-GB" smtClean="0"/>
              <a:t>1</a:t>
            </a:fld>
            <a:endParaRPr lang="en-GB"/>
          </a:p>
        </p:txBody>
      </p:sp>
    </p:spTree>
    <p:extLst>
      <p:ext uri="{BB962C8B-B14F-4D97-AF65-F5344CB8AC3E}">
        <p14:creationId xmlns:p14="http://schemas.microsoft.com/office/powerpoint/2010/main" val="24657034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1" kern="1200">
                <a:solidFill>
                  <a:schemeClr val="tx1"/>
                </a:solidFill>
                <a:effectLst/>
                <a:latin typeface="+mn-lt"/>
                <a:ea typeface="+mn-ea"/>
                <a:cs typeface="+mn-cs"/>
              </a:rPr>
              <a:t>Forestry practices will in some areas need to be adapted so that larger areas of forests approach a semi-natural or natural state, with lower logging intensity as part of close-to-nature forestry. But restoration does not necessarily mean no use. For example, close to nature forestry is fully compatible with wood production. </a:t>
            </a:r>
            <a:endParaRPr lang="en-GB" sz="1200" kern="1200">
              <a:solidFill>
                <a:schemeClr val="tx1"/>
              </a:solidFill>
              <a:effectLst/>
              <a:latin typeface="+mn-lt"/>
              <a:ea typeface="+mn-ea"/>
              <a:cs typeface="+mn-cs"/>
            </a:endParaRPr>
          </a:p>
          <a:p>
            <a:r>
              <a:rPr lang="en-GB" sz="1200" b="1" i="1" kern="1200">
                <a:solidFill>
                  <a:schemeClr val="tx1"/>
                </a:solidFill>
                <a:effectLst/>
                <a:latin typeface="+mn-lt"/>
                <a:ea typeface="+mn-ea"/>
                <a:cs typeface="+mn-cs"/>
              </a:rPr>
              <a:t>Moreover, investment in restoration will also bring gains.</a:t>
            </a:r>
            <a:r>
              <a:rPr lang="en-GB" sz="1200" i="1" kern="1200">
                <a:solidFill>
                  <a:schemeClr val="tx1"/>
                </a:solidFill>
                <a:effectLst/>
                <a:latin typeface="+mn-lt"/>
                <a:ea typeface="+mn-ea"/>
                <a:cs typeface="+mn-cs"/>
              </a:rPr>
              <a:t> Future crops and timber yields are likely to be more stable, with greater resilience to pests and extreme weather events. Restored forests will be less vulnerable to forest fires and droughts, due to a more diverse distribution of tree species. These will all have direct positive effects for farmers, foresters and landowners.</a:t>
            </a:r>
            <a:endParaRPr lang="en-GB" sz="1200" kern="1200">
              <a:solidFill>
                <a:schemeClr val="tx1"/>
              </a:solidFill>
              <a:effectLst/>
              <a:latin typeface="+mn-lt"/>
              <a:ea typeface="+mn-ea"/>
              <a:cs typeface="+mn-cs"/>
            </a:endParaRPr>
          </a:p>
          <a:p>
            <a:endParaRPr lang="fr-BE" b="1"/>
          </a:p>
        </p:txBody>
      </p:sp>
      <p:sp>
        <p:nvSpPr>
          <p:cNvPr id="4" name="Slide Number Placeholder 3"/>
          <p:cNvSpPr>
            <a:spLocks noGrp="1"/>
          </p:cNvSpPr>
          <p:nvPr>
            <p:ph type="sldNum" sz="quarter" idx="10"/>
          </p:nvPr>
        </p:nvSpPr>
        <p:spPr/>
        <p:txBody>
          <a:bodyPr/>
          <a:lstStyle/>
          <a:p>
            <a:fld id="{59CF2995-AB43-4B7C-B8CD-9DC7C3692A9C}" type="slidenum">
              <a:rPr lang="en-GB" smtClean="0"/>
              <a:t>12</a:t>
            </a:fld>
            <a:endParaRPr lang="en-GB"/>
          </a:p>
        </p:txBody>
      </p:sp>
    </p:spTree>
    <p:extLst>
      <p:ext uri="{BB962C8B-B14F-4D97-AF65-F5344CB8AC3E}">
        <p14:creationId xmlns:p14="http://schemas.microsoft.com/office/powerpoint/2010/main" val="29690909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Notes Placeholder 4"/>
          <p:cNvSpPr>
            <a:spLocks noGrp="1"/>
          </p:cNvSpPr>
          <p:nvPr>
            <p:ph type="body" sz="quarter" idx="11"/>
          </p:nvPr>
        </p:nvSpPr>
        <p:spPr/>
        <p:txBody>
          <a:bodyPr/>
          <a:lstStyle/>
          <a:p>
            <a:endParaRPr lang="en-GB"/>
          </a:p>
        </p:txBody>
      </p:sp>
      <p:sp>
        <p:nvSpPr>
          <p:cNvPr id="3" name="Notes Placeholder 2"/>
          <p:cNvSpPr>
            <a:spLocks noGrp="1"/>
          </p:cNvSpPr>
          <p:nvPr>
            <p:ph type="body" idx="1"/>
          </p:nvPr>
        </p:nvSpPr>
        <p:spPr/>
        <p:txBody>
          <a:bodyPr/>
          <a:lstStyle/>
          <a:p>
            <a:pPr fontAlgn="base"/>
            <a:r>
              <a:rPr lang="en-IE" sz="1200" b="1" kern="1200">
                <a:solidFill>
                  <a:schemeClr val="tx1"/>
                </a:solidFill>
                <a:effectLst/>
                <a:latin typeface="+mn-lt"/>
                <a:ea typeface="+mn-ea"/>
                <a:cs typeface="+mn-cs"/>
              </a:rPr>
              <a:t>National Restoration Plans</a:t>
            </a:r>
            <a:r>
              <a:rPr lang="en-IE" sz="1200" kern="1200">
                <a:solidFill>
                  <a:schemeClr val="tx1"/>
                </a:solidFill>
                <a:effectLst/>
                <a:latin typeface="+mn-lt"/>
                <a:ea typeface="+mn-ea"/>
                <a:cs typeface="+mn-cs"/>
              </a:rPr>
              <a:t>. The National Restoration Plans will be instrumental in planning and prioritising activities, as well as in channelling and optimising financial and other resources from EU and other Member States’ sources.</a:t>
            </a:r>
            <a:endParaRPr lang="fr-FR" sz="1200" kern="1200">
              <a:solidFill>
                <a:schemeClr val="tx1"/>
              </a:solidFill>
              <a:effectLst/>
              <a:latin typeface="+mn-lt"/>
              <a:ea typeface="+mn-ea"/>
              <a:cs typeface="+mn-cs"/>
            </a:endParaRPr>
          </a:p>
          <a:p>
            <a:pPr fontAlgn="base"/>
            <a:r>
              <a:rPr lang="en-IE" sz="1200" kern="1200">
                <a:solidFill>
                  <a:schemeClr val="tx1"/>
                </a:solidFill>
                <a:effectLst/>
                <a:latin typeface="+mn-lt"/>
                <a:ea typeface="+mn-ea"/>
                <a:cs typeface="+mn-cs"/>
              </a:rPr>
              <a:t>The National Restoration Plans would include the following components:</a:t>
            </a:r>
            <a:endParaRPr lang="fr-FR" sz="1200" kern="1200">
              <a:solidFill>
                <a:schemeClr val="tx1"/>
              </a:solidFill>
              <a:effectLst/>
              <a:latin typeface="+mn-lt"/>
              <a:ea typeface="+mn-ea"/>
              <a:cs typeface="+mn-cs"/>
            </a:endParaRPr>
          </a:p>
          <a:p>
            <a:pPr marL="628650" lvl="1" indent="-171450" fontAlgn="base">
              <a:buFont typeface="Arial" panose="020B0604020202020204" pitchFamily="34" charset="0"/>
              <a:buChar char="•"/>
            </a:pPr>
            <a:r>
              <a:rPr lang="en-IE" sz="1200" kern="1200">
                <a:solidFill>
                  <a:schemeClr val="tx1"/>
                </a:solidFill>
                <a:effectLst/>
                <a:latin typeface="+mn-lt"/>
                <a:ea typeface="+mn-ea"/>
                <a:cs typeface="+mn-cs"/>
              </a:rPr>
              <a:t>A framework to map and monitor the condition of targeted ecosystems, as well how to effectively monitor and report on progress towards the targets. Progress would be described in terms of (</a:t>
            </a:r>
            <a:r>
              <a:rPr lang="en-IE" sz="1200" kern="1200" err="1">
                <a:solidFill>
                  <a:schemeClr val="tx1"/>
                </a:solidFill>
                <a:effectLst/>
                <a:latin typeface="+mn-lt"/>
                <a:ea typeface="+mn-ea"/>
                <a:cs typeface="+mn-cs"/>
              </a:rPr>
              <a:t>i</a:t>
            </a:r>
            <a:r>
              <a:rPr lang="en-IE" sz="1200" kern="1200">
                <a:solidFill>
                  <a:schemeClr val="tx1"/>
                </a:solidFill>
                <a:effectLst/>
                <a:latin typeface="+mn-lt"/>
                <a:ea typeface="+mn-ea"/>
                <a:cs typeface="+mn-cs"/>
              </a:rPr>
              <a:t>) restoration measures undertaken and (ii) description of ecosystem condition.</a:t>
            </a:r>
            <a:endParaRPr lang="fr-FR" sz="1200" kern="1200">
              <a:solidFill>
                <a:schemeClr val="tx1"/>
              </a:solidFill>
              <a:effectLst/>
              <a:latin typeface="+mn-lt"/>
              <a:ea typeface="+mn-ea"/>
              <a:cs typeface="+mn-cs"/>
            </a:endParaRPr>
          </a:p>
          <a:p>
            <a:pPr marL="628650" lvl="1" indent="-171450" fontAlgn="base">
              <a:buFont typeface="Arial" panose="020B0604020202020204" pitchFamily="34" charset="0"/>
              <a:buChar char="•"/>
            </a:pPr>
            <a:r>
              <a:rPr lang="en-IE" sz="1200" kern="1200">
                <a:solidFill>
                  <a:schemeClr val="tx1"/>
                </a:solidFill>
                <a:effectLst/>
                <a:latin typeface="+mn-lt"/>
                <a:ea typeface="+mn-ea"/>
                <a:cs typeface="+mn-cs"/>
              </a:rPr>
              <a:t>Plans for specific restoration measures, and for where to prioritise restoration (e.g. links with protected areas), including addressing potential trade-offs taking climate change projections into account.</a:t>
            </a:r>
            <a:endParaRPr lang="fr-FR" sz="1200" kern="1200">
              <a:solidFill>
                <a:schemeClr val="tx1"/>
              </a:solidFill>
              <a:effectLst/>
              <a:latin typeface="+mn-lt"/>
              <a:ea typeface="+mn-ea"/>
              <a:cs typeface="+mn-cs"/>
            </a:endParaRPr>
          </a:p>
          <a:p>
            <a:pPr marL="628650" lvl="1" indent="-171450" fontAlgn="base">
              <a:buFont typeface="Arial" panose="020B0604020202020204" pitchFamily="34" charset="0"/>
              <a:buChar char="•"/>
            </a:pPr>
            <a:r>
              <a:rPr lang="en-IE" sz="1200" kern="1200">
                <a:solidFill>
                  <a:schemeClr val="tx1"/>
                </a:solidFill>
                <a:effectLst/>
                <a:latin typeface="+mn-lt"/>
                <a:ea typeface="+mn-ea"/>
                <a:cs typeface="+mn-cs"/>
              </a:rPr>
              <a:t>Plans for how to gain EU, national, and public/private financing, and where and how to best deploy this financing.</a:t>
            </a:r>
            <a:endParaRPr lang="fr-FR" sz="1200" kern="1200">
              <a:solidFill>
                <a:schemeClr val="tx1"/>
              </a:solidFill>
              <a:effectLst/>
              <a:latin typeface="+mn-lt"/>
              <a:ea typeface="+mn-ea"/>
              <a:cs typeface="+mn-cs"/>
            </a:endParaRPr>
          </a:p>
          <a:p>
            <a:pPr marL="628650" lvl="1" indent="-171450" fontAlgn="base">
              <a:buFont typeface="Arial" panose="020B0604020202020204" pitchFamily="34" charset="0"/>
              <a:buChar char="•"/>
            </a:pPr>
            <a:r>
              <a:rPr lang="en-IE" sz="1200" kern="1200">
                <a:solidFill>
                  <a:schemeClr val="tx1"/>
                </a:solidFill>
                <a:effectLst/>
                <a:latin typeface="+mn-lt"/>
                <a:ea typeface="+mn-ea"/>
                <a:cs typeface="+mn-cs"/>
              </a:rPr>
              <a:t>Public participation: How stakeholders (e.g. farmers, foresters, fishermen) would be given opportunities to participate in the preparation of National Restoration Plans and various restoration activities.</a:t>
            </a:r>
            <a:endParaRPr lang="fr-FR" sz="1200" kern="1200">
              <a:solidFill>
                <a:schemeClr val="tx1"/>
              </a:solidFill>
              <a:effectLst/>
              <a:latin typeface="+mn-lt"/>
              <a:ea typeface="+mn-ea"/>
              <a:cs typeface="+mn-cs"/>
            </a:endParaRPr>
          </a:p>
          <a:p>
            <a:endParaRPr lang="en-GB"/>
          </a:p>
        </p:txBody>
      </p:sp>
    </p:spTree>
    <p:extLst>
      <p:ext uri="{BB962C8B-B14F-4D97-AF65-F5344CB8AC3E}">
        <p14:creationId xmlns:p14="http://schemas.microsoft.com/office/powerpoint/2010/main" val="8721368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Bef>
                <a:spcPts val="200"/>
              </a:spcBef>
            </a:pPr>
            <a:r>
              <a:rPr lang="en-US" sz="1800" b="1" dirty="0">
                <a:solidFill>
                  <a:srgbClr val="2E74B5"/>
                </a:solidFill>
                <a:effectLst/>
                <a:latin typeface="Calibri Light" panose="020F0302020204030204" pitchFamily="34" charset="0"/>
                <a:ea typeface="Times New Roman" panose="02020603050405020304" pitchFamily="18" charset="0"/>
                <a:cs typeface="Times New Roman" panose="02020603050405020304" pitchFamily="18" charset="0"/>
              </a:rPr>
              <a:t>Relation between the NRL and the CAP regulation? </a:t>
            </a:r>
          </a:p>
          <a:p>
            <a:pPr>
              <a:lnSpc>
                <a:spcPct val="107000"/>
              </a:lnSpc>
              <a:spcBef>
                <a:spcPts val="200"/>
              </a:spcBef>
            </a:pPr>
            <a:r>
              <a:rPr lang="en-US" sz="1800" b="1" dirty="0">
                <a:solidFill>
                  <a:srgbClr val="2E74B5"/>
                </a:solidFill>
                <a:effectLst/>
                <a:latin typeface="Calibri Light" panose="020F0302020204030204" pitchFamily="34" charset="0"/>
                <a:ea typeface="Times New Roman" panose="02020603050405020304" pitchFamily="18" charset="0"/>
                <a:cs typeface="Times New Roman" panose="02020603050405020304" pitchFamily="18" charset="0"/>
              </a:rPr>
              <a:t>Can (parts of) the targets be met by the CAP, e.g. by the conditionality and pillar 2? </a:t>
            </a:r>
            <a:endParaRPr lang="en-IE" sz="1800" b="1" dirty="0">
              <a:solidFill>
                <a:srgbClr val="2E74B5"/>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algn="just">
              <a:lnSpc>
                <a:spcPct val="115000"/>
              </a:lnSpc>
              <a:spcAft>
                <a:spcPts val="800"/>
              </a:spcAft>
            </a:pPr>
            <a:r>
              <a:rPr lang="en-IE" sz="1800" dirty="0">
                <a:effectLst/>
                <a:latin typeface="Calibri" panose="020F0502020204030204" pitchFamily="34" charset="0"/>
                <a:ea typeface="Calibri" panose="020F0502020204030204" pitchFamily="34" charset="0"/>
                <a:cs typeface="Times New Roman" panose="02020603050405020304" pitchFamily="18" charset="0"/>
              </a:rPr>
              <a:t>There are indeed synergies between NRL and the CAP regulations and rules in force. </a:t>
            </a:r>
          </a:p>
          <a:p>
            <a:pPr algn="just">
              <a:lnSpc>
                <a:spcPct val="115000"/>
              </a:lnSpc>
              <a:spcBef>
                <a:spcPts val="600"/>
              </a:spcBef>
              <a:spcAft>
                <a:spcPts val="600"/>
              </a:spcAft>
            </a:pPr>
            <a:r>
              <a:rPr lang="en-IE" sz="1800" dirty="0">
                <a:effectLst/>
                <a:latin typeface="Calibri" panose="020F0502020204030204" pitchFamily="34" charset="0"/>
                <a:ea typeface="Calibri" panose="020F0502020204030204" pitchFamily="34" charset="0"/>
                <a:cs typeface="Times New Roman" panose="02020603050405020304" pitchFamily="18" charset="0"/>
              </a:rPr>
              <a:t>For instance, </a:t>
            </a:r>
            <a:r>
              <a:rPr lang="en-IE" sz="1800" b="1" dirty="0">
                <a:effectLst/>
                <a:latin typeface="Calibri" panose="020F0502020204030204" pitchFamily="34" charset="0"/>
                <a:ea typeface="Calibri" panose="020F0502020204030204" pitchFamily="34" charset="0"/>
                <a:cs typeface="Times New Roman" panose="02020603050405020304" pitchFamily="18" charset="0"/>
              </a:rPr>
              <a:t>Good Agricultural and Environmental Conditions </a:t>
            </a:r>
            <a:r>
              <a:rPr lang="en-IE" sz="1800" dirty="0">
                <a:effectLst/>
                <a:latin typeface="Calibri" panose="020F0502020204030204" pitchFamily="34" charset="0"/>
                <a:ea typeface="Calibri" panose="020F0502020204030204" pitchFamily="34" charset="0"/>
                <a:cs typeface="Times New Roman" panose="02020603050405020304" pitchFamily="18" charset="0"/>
              </a:rPr>
              <a:t>(GAEC 8), requires beneficiaries of area related payments to have at least 4% of arable land at farm level devoted to non-productive areas and features, including land lying fallow and to retain existing landscape features. This obligation could contribute to Member States reaching a positive trend in high-diversity landscape features on agricultural land. </a:t>
            </a:r>
          </a:p>
          <a:p>
            <a:pPr algn="just">
              <a:lnSpc>
                <a:spcPct val="115000"/>
              </a:lnSpc>
              <a:spcBef>
                <a:spcPts val="600"/>
              </a:spcBef>
              <a:spcAft>
                <a:spcPts val="600"/>
              </a:spcAft>
            </a:pPr>
            <a:r>
              <a:rPr lang="en-IE" sz="1800" dirty="0">
                <a:effectLst/>
                <a:latin typeface="Calibri" panose="020F0502020204030204" pitchFamily="34" charset="0"/>
                <a:ea typeface="Calibri" panose="020F0502020204030204" pitchFamily="34" charset="0"/>
                <a:cs typeface="Times New Roman" panose="02020603050405020304" pitchFamily="18" charset="0"/>
              </a:rPr>
              <a:t>This GAEC 8 could be the starting point for eco-schemes or management commitments under rural development requiring specific practices such as a higher share of land allocated to non-productive area, a cutting regime to improve the ecological quality of woody features. Eco-schemes and non-productive investments of the CAP SP Regulation can also be used to support the setting of additional landscape elements (e.g., planting of hedges), in particular where the intensification of farming practices has led to an over-simplification of the agricultural landscapes.</a:t>
            </a:r>
          </a:p>
          <a:p>
            <a:endParaRPr lang="fr-B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01344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85767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a:t>To finish off:</a:t>
            </a:r>
            <a:r>
              <a:rPr lang="fr-BE" baseline="0"/>
              <a:t> </a:t>
            </a:r>
            <a:r>
              <a:rPr lang="en-US" sz="1200" b="0" i="0" u="none" strike="noStrike" kern="1200" baseline="0">
                <a:solidFill>
                  <a:schemeClr val="tx1"/>
                </a:solidFill>
                <a:latin typeface="+mn-lt"/>
                <a:ea typeface="+mn-ea"/>
                <a:cs typeface="+mn-cs"/>
              </a:rPr>
              <a:t>Sunrise with fog over heather landscape, </a:t>
            </a:r>
            <a:r>
              <a:rPr lang="en-US" sz="1200" b="0" i="0" u="none" strike="noStrike" kern="1200" baseline="0" err="1">
                <a:solidFill>
                  <a:schemeClr val="tx1"/>
                </a:solidFill>
                <a:latin typeface="+mn-lt"/>
                <a:ea typeface="+mn-ea"/>
                <a:cs typeface="+mn-cs"/>
              </a:rPr>
              <a:t>Kampina</a:t>
            </a:r>
            <a:r>
              <a:rPr lang="en-US" sz="1200" b="0" i="0" u="none" strike="noStrike" kern="1200" baseline="0">
                <a:solidFill>
                  <a:schemeClr val="tx1"/>
                </a:solidFill>
                <a:latin typeface="+mn-lt"/>
                <a:ea typeface="+mn-ea"/>
                <a:cs typeface="+mn-cs"/>
              </a:rPr>
              <a:t> Nature Reserve, The Netherlands.</a:t>
            </a:r>
            <a:endParaRPr lang="fr-BE"/>
          </a:p>
        </p:txBody>
      </p:sp>
      <p:sp>
        <p:nvSpPr>
          <p:cNvPr id="4" name="Slide Number Placeholder 3"/>
          <p:cNvSpPr>
            <a:spLocks noGrp="1"/>
          </p:cNvSpPr>
          <p:nvPr>
            <p:ph type="sldNum" sz="quarter" idx="10"/>
          </p:nvPr>
        </p:nvSpPr>
        <p:spPr/>
        <p:txBody>
          <a:bodyPr/>
          <a:lstStyle/>
          <a:p>
            <a:fld id="{59CF2995-AB43-4B7C-B8CD-9DC7C3692A9C}" type="slidenum">
              <a:rPr lang="en-GB" smtClean="0"/>
              <a:t>17</a:t>
            </a:fld>
            <a:endParaRPr lang="en-GB"/>
          </a:p>
        </p:txBody>
      </p:sp>
    </p:spTree>
    <p:extLst>
      <p:ext uri="{BB962C8B-B14F-4D97-AF65-F5344CB8AC3E}">
        <p14:creationId xmlns:p14="http://schemas.microsoft.com/office/powerpoint/2010/main" val="15618343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Biodiversity angle is a core</a:t>
            </a:r>
            <a:r>
              <a:rPr lang="en-US" baseline="0"/>
              <a:t> part of the Green Deal</a:t>
            </a:r>
            <a:endParaRPr lang="en-US"/>
          </a:p>
        </p:txBody>
      </p:sp>
      <p:sp>
        <p:nvSpPr>
          <p:cNvPr id="4" name="Slide Number Placeholder 3"/>
          <p:cNvSpPr>
            <a:spLocks noGrp="1"/>
          </p:cNvSpPr>
          <p:nvPr>
            <p:ph type="sldNum" sz="quarter" idx="10"/>
          </p:nvPr>
        </p:nvSpPr>
        <p:spPr/>
        <p:txBody>
          <a:bodyPr/>
          <a:lstStyle/>
          <a:p>
            <a:fld id="{59CF2995-AB43-4B7C-B8CD-9DC7C3692A9C}" type="slidenum">
              <a:rPr lang="en-GB" smtClean="0"/>
              <a:t>2</a:t>
            </a:fld>
            <a:endParaRPr lang="en-GB"/>
          </a:p>
        </p:txBody>
      </p:sp>
    </p:spTree>
    <p:extLst>
      <p:ext uri="{BB962C8B-B14F-4D97-AF65-F5344CB8AC3E}">
        <p14:creationId xmlns:p14="http://schemas.microsoft.com/office/powerpoint/2010/main" val="11607936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a:solidFill>
                  <a:schemeClr val="tx1"/>
                </a:solidFill>
                <a:latin typeface="+mn-lt"/>
                <a:ea typeface="+mn-ea"/>
                <a:cs typeface="+mn-cs"/>
              </a:rPr>
              <a:t>The Biodiversity Strategy for 2030 set out a comprehensive package of commitments and actions to put Europe's biodiversity back on the path to recovery by 2030. One key pillar of the Strategy is that the Commission would come forward with a proposal for legally binding EU nature restoration targets to fill the gaps in the existing regulatory framework and promote the restoration of degraded and carbon-rich ecosystems. That is what has now be proposed.</a:t>
            </a:r>
            <a:endParaRPr lang="it-IT"/>
          </a:p>
        </p:txBody>
      </p:sp>
      <p:sp>
        <p:nvSpPr>
          <p:cNvPr id="4" name="Slide Number Placeholder 3"/>
          <p:cNvSpPr>
            <a:spLocks noGrp="1"/>
          </p:cNvSpPr>
          <p:nvPr>
            <p:ph type="sldNum" sz="quarter" idx="10"/>
          </p:nvPr>
        </p:nvSpPr>
        <p:spPr/>
        <p:txBody>
          <a:bodyPr/>
          <a:lstStyle/>
          <a:p>
            <a:fld id="{59CF2995-AB43-4B7C-B8CD-9DC7C3692A9C}" type="slidenum">
              <a:rPr lang="en-GB" smtClean="0"/>
              <a:t>3</a:t>
            </a:fld>
            <a:endParaRPr lang="en-GB"/>
          </a:p>
        </p:txBody>
      </p:sp>
    </p:spTree>
    <p:extLst>
      <p:ext uri="{BB962C8B-B14F-4D97-AF65-F5344CB8AC3E}">
        <p14:creationId xmlns:p14="http://schemas.microsoft.com/office/powerpoint/2010/main" val="37673632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59CF2995-AB43-4B7C-B8CD-9DC7C3692A9C}" type="slidenum">
              <a:rPr lang="en-GB" smtClean="0"/>
              <a:t>5</a:t>
            </a:fld>
            <a:endParaRPr lang="en-GB"/>
          </a:p>
        </p:txBody>
      </p:sp>
      <p:sp>
        <p:nvSpPr>
          <p:cNvPr id="5" name="Notes Placeholder 4"/>
          <p:cNvSpPr>
            <a:spLocks noGrp="1"/>
          </p:cNvSpPr>
          <p:nvPr>
            <p:ph type="body" sz="quarter" idx="11"/>
          </p:nvPr>
        </p:nvSpPr>
        <p:spPr/>
        <p:txBody>
          <a:bodyPr/>
          <a:lstStyle/>
          <a:p>
            <a:endParaRPr lang="en-GB"/>
          </a:p>
        </p:txBody>
      </p:sp>
      <p:sp>
        <p:nvSpPr>
          <p:cNvPr id="6" name="Notes Placeholder 5"/>
          <p:cNvSpPr>
            <a:spLocks noGrp="1"/>
          </p:cNvSpPr>
          <p:nvPr>
            <p:ph type="body" idx="1"/>
          </p:nvPr>
        </p:nvSpPr>
        <p:spPr/>
        <p:txBody>
          <a:bodyPr/>
          <a:lstStyle/>
          <a:p>
            <a:pPr marL="171450" lvl="0" indent="-171450">
              <a:buFont typeface="Arial" panose="020B0604020202020204" pitchFamily="34" charset="0"/>
              <a:buChar char="•"/>
            </a:pPr>
            <a:r>
              <a:rPr lang="en-GB" sz="1200" kern="1200">
                <a:solidFill>
                  <a:schemeClr val="tx1"/>
                </a:solidFill>
                <a:effectLst/>
                <a:latin typeface="+mn-lt"/>
                <a:ea typeface="+mn-ea"/>
                <a:cs typeface="+mn-cs"/>
              </a:rPr>
              <a:t>Commission</a:t>
            </a:r>
            <a:r>
              <a:rPr lang="en-GB" sz="1200" kern="1200" baseline="0">
                <a:solidFill>
                  <a:schemeClr val="tx1"/>
                </a:solidFill>
                <a:effectLst/>
                <a:latin typeface="+mn-lt"/>
                <a:ea typeface="+mn-ea"/>
                <a:cs typeface="+mn-cs"/>
              </a:rPr>
              <a:t> have proposed a </a:t>
            </a:r>
            <a:r>
              <a:rPr lang="en-GB" sz="1200" b="1" kern="1200">
                <a:solidFill>
                  <a:schemeClr val="tx1"/>
                </a:solidFill>
                <a:effectLst/>
                <a:latin typeface="+mn-lt"/>
                <a:ea typeface="+mn-ea"/>
                <a:cs typeface="+mn-cs"/>
              </a:rPr>
              <a:t>regulation</a:t>
            </a:r>
            <a:r>
              <a:rPr lang="en-GB" sz="1200" kern="1200">
                <a:solidFill>
                  <a:schemeClr val="tx1"/>
                </a:solidFill>
                <a:effectLst/>
                <a:latin typeface="+mn-lt"/>
                <a:ea typeface="+mn-ea"/>
                <a:cs typeface="+mn-cs"/>
              </a:rPr>
              <a:t>, as this creates more consistency and coherence in the EU and is also a better fit with the urgency</a:t>
            </a:r>
            <a:r>
              <a:rPr lang="en-GB" sz="1200" kern="1200" baseline="0">
                <a:solidFill>
                  <a:schemeClr val="tx1"/>
                </a:solidFill>
                <a:effectLst/>
                <a:latin typeface="+mn-lt"/>
                <a:ea typeface="+mn-ea"/>
                <a:cs typeface="+mn-cs"/>
              </a:rPr>
              <a:t> of the matter as there is no need for transposition in national law. But the regulation will be written in such a way that it will leave a lot of flexibility to the Member States on how to achieve the targets and obligations. </a:t>
            </a:r>
            <a:endParaRPr lang="en-GB" sz="1200" kern="120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a:solidFill>
                  <a:schemeClr val="tx1"/>
                </a:solidFill>
                <a:effectLst/>
                <a:latin typeface="+mn-lt"/>
                <a:ea typeface="+mn-ea"/>
                <a:cs typeface="+mn-cs"/>
              </a:rPr>
              <a:t>We are aiming at an </a:t>
            </a:r>
            <a:r>
              <a:rPr lang="en-GB" sz="1200" b="1" kern="1200">
                <a:solidFill>
                  <a:schemeClr val="tx1"/>
                </a:solidFill>
                <a:effectLst/>
                <a:latin typeface="+mn-lt"/>
                <a:ea typeface="+mn-ea"/>
                <a:cs typeface="+mn-cs"/>
              </a:rPr>
              <a:t>overarching restoration objective</a:t>
            </a:r>
            <a:r>
              <a:rPr lang="en-GB" sz="1200" kern="1200">
                <a:solidFill>
                  <a:schemeClr val="tx1"/>
                </a:solidFill>
                <a:effectLst/>
                <a:latin typeface="+mn-lt"/>
                <a:ea typeface="+mn-ea"/>
                <a:cs typeface="+mn-cs"/>
              </a:rPr>
              <a:t> coupled with a set of </a:t>
            </a:r>
            <a:r>
              <a:rPr lang="en-GB" sz="1200" b="1" kern="1200">
                <a:solidFill>
                  <a:schemeClr val="tx1"/>
                </a:solidFill>
                <a:effectLst/>
                <a:latin typeface="+mn-lt"/>
                <a:ea typeface="+mn-ea"/>
                <a:cs typeface="+mn-cs"/>
              </a:rPr>
              <a:t>binding targets for specific ecosystems</a:t>
            </a:r>
            <a:r>
              <a:rPr lang="en-GB" sz="1200" kern="1200">
                <a:solidFill>
                  <a:schemeClr val="tx1"/>
                </a:solidFill>
                <a:effectLst/>
                <a:latin typeface="+mn-lt"/>
                <a:ea typeface="+mn-ea"/>
                <a:cs typeface="+mn-cs"/>
              </a:rPr>
              <a:t>, to ensure a broad coverage of ecosystems to be restored, resilient and adequately protected.  </a:t>
            </a:r>
            <a:endParaRPr lang="fr-FR" sz="1100" kern="1200">
              <a:solidFill>
                <a:schemeClr val="tx1"/>
              </a:solidFill>
              <a:effectLst/>
              <a:latin typeface="+mn-lt"/>
              <a:ea typeface="+mn-ea"/>
              <a:cs typeface="+mn-cs"/>
            </a:endParaRPr>
          </a:p>
        </p:txBody>
      </p:sp>
    </p:spTree>
    <p:extLst>
      <p:ext uri="{BB962C8B-B14F-4D97-AF65-F5344CB8AC3E}">
        <p14:creationId xmlns:p14="http://schemas.microsoft.com/office/powerpoint/2010/main" val="3422014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Notes Placeholder 4"/>
          <p:cNvSpPr>
            <a:spLocks noGrp="1"/>
          </p:cNvSpPr>
          <p:nvPr>
            <p:ph type="body" sz="quarter" idx="11"/>
          </p:nvPr>
        </p:nvSpPr>
        <p:spPr/>
        <p:txBody>
          <a:bodyPr/>
          <a:lstStyle/>
          <a:p>
            <a:pPr marL="0" marR="0" lvl="0" indent="0" algn="l" defTabSz="914400" rtl="0" eaLnBrk="1" fontAlgn="auto" latinLnBrk="0" hangingPunct="1">
              <a:lnSpc>
                <a:spcPct val="115000"/>
              </a:lnSpc>
              <a:spcBef>
                <a:spcPts val="0"/>
              </a:spcBef>
              <a:spcAft>
                <a:spcPts val="1000"/>
              </a:spcAft>
              <a:buClrTx/>
              <a:buSzTx/>
              <a:buFont typeface="+mj-lt"/>
              <a:buNone/>
              <a:tabLst>
                <a:tab pos="457200" algn="l"/>
              </a:tabLst>
              <a:defRPr/>
            </a:pPr>
            <a:r>
              <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Overarching objective: </a:t>
            </a:r>
            <a:r>
              <a:rPr lang="en-US" dirty="0"/>
              <a:t>Contribute to the </a:t>
            </a:r>
            <a:r>
              <a:rPr lang="en-US" b="1" dirty="0"/>
              <a:t>recovery of nature</a:t>
            </a:r>
            <a:r>
              <a:rPr lang="en-US" dirty="0"/>
              <a:t>, to </a:t>
            </a:r>
            <a:r>
              <a:rPr lang="en-US" b="1" dirty="0"/>
              <a:t>climate mitigation and adaptation</a:t>
            </a:r>
            <a:r>
              <a:rPr lang="en-US" dirty="0"/>
              <a:t> and meeting international commitments</a:t>
            </a:r>
          </a:p>
          <a:p>
            <a:pPr marL="0" marR="0" lvl="0" indent="0" algn="l" defTabSz="914400" rtl="0" eaLnBrk="1" fontAlgn="auto" latinLnBrk="0" hangingPunct="1">
              <a:lnSpc>
                <a:spcPct val="115000"/>
              </a:lnSpc>
              <a:spcBef>
                <a:spcPts val="0"/>
              </a:spcBef>
              <a:spcAft>
                <a:spcPts val="1000"/>
              </a:spcAft>
              <a:buClrTx/>
              <a:buSzTx/>
              <a:buFont typeface="+mj-lt"/>
              <a:buNone/>
              <a:tabLst>
                <a:tab pos="457200" algn="l"/>
              </a:tabLst>
              <a:defRPr/>
            </a:pPr>
            <a:endParaRPr lang="en-US" dirty="0"/>
          </a:p>
          <a:p>
            <a:pPr marL="342900" marR="0" lvl="0" indent="-342900" algn="l" defTabSz="914400" rtl="0" eaLnBrk="1" fontAlgn="auto" latinLnBrk="0" hangingPunct="1">
              <a:lnSpc>
                <a:spcPct val="115000"/>
              </a:lnSpc>
              <a:spcBef>
                <a:spcPts val="0"/>
              </a:spcBef>
              <a:spcAft>
                <a:spcPts val="1000"/>
              </a:spcAft>
              <a:buClrTx/>
              <a:buSzTx/>
              <a:buFont typeface="+mj-lt"/>
              <a:buAutoNum type="arabicPeriod"/>
              <a:tabLst>
                <a:tab pos="457200" algn="l"/>
              </a:tabLst>
              <a:defRPr/>
            </a:pPr>
            <a:r>
              <a:rPr kumimoji="0" lang="en-GB"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Protected habitat types </a:t>
            </a:r>
            <a:r>
              <a:rPr kumimoji="0" lang="en-GB" sz="12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listed in the Habitats Directive </a:t>
            </a:r>
            <a:r>
              <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e.g. forests / wetlands / grasslands / rivers and lakes / marine</a:t>
            </a:r>
          </a:p>
          <a:p>
            <a:pPr marL="342900" marR="0" lvl="0" indent="-342900" algn="l" defTabSz="914400" rtl="0" eaLnBrk="1" fontAlgn="auto" latinLnBrk="0" hangingPunct="1">
              <a:lnSpc>
                <a:spcPct val="115000"/>
              </a:lnSpc>
              <a:spcBef>
                <a:spcPts val="0"/>
              </a:spcBef>
              <a:spcAft>
                <a:spcPts val="1000"/>
              </a:spcAft>
              <a:buClrTx/>
              <a:buSzTx/>
              <a:buFont typeface="+mj-lt"/>
              <a:buAutoNum type="arabicPeriod"/>
              <a:tabLst>
                <a:tab pos="457200" algn="l"/>
              </a:tabLst>
              <a:defRPr/>
            </a:pPr>
            <a:r>
              <a:rPr kumimoji="0" lang="en-GB"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Habitats of protected species </a:t>
            </a:r>
            <a:r>
              <a:rPr kumimoji="0" lang="en-GB" sz="12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under the Habitats and Birds Directives </a:t>
            </a:r>
          </a:p>
          <a:p>
            <a:pPr marL="342900" marR="0" lvl="0" indent="-342900" algn="l" defTabSz="914400" rtl="0" eaLnBrk="1" fontAlgn="auto" latinLnBrk="0" hangingPunct="1">
              <a:lnSpc>
                <a:spcPct val="115000"/>
              </a:lnSpc>
              <a:spcBef>
                <a:spcPts val="0"/>
              </a:spcBef>
              <a:spcAft>
                <a:spcPts val="1000"/>
              </a:spcAft>
              <a:buClrTx/>
              <a:buSzTx/>
              <a:buFont typeface="+mj-lt"/>
              <a:buAutoNum type="arabicPeriod"/>
              <a:tabLst>
                <a:tab pos="457200" algn="l"/>
              </a:tabLst>
              <a:defRPr/>
            </a:pPr>
            <a:r>
              <a:rPr kumimoji="0" lang="en-GB"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Marine habitats  </a:t>
            </a:r>
            <a:r>
              <a:rPr kumimoji="0" lang="en-GB" sz="12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(beyond Habitats Directive) </a:t>
            </a:r>
            <a:r>
              <a:rPr kumimoji="0" lang="en-GB"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r>
              <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e.g. soft sediments</a:t>
            </a:r>
          </a:p>
          <a:p>
            <a:pPr marL="342900" marR="0" lvl="0" indent="-342900" algn="l" defTabSz="914400" rtl="0" eaLnBrk="1" fontAlgn="auto" latinLnBrk="0" hangingPunct="1">
              <a:lnSpc>
                <a:spcPct val="115000"/>
              </a:lnSpc>
              <a:spcBef>
                <a:spcPts val="0"/>
              </a:spcBef>
              <a:spcAft>
                <a:spcPts val="1000"/>
              </a:spcAft>
              <a:buClrTx/>
              <a:buSzTx/>
              <a:buFont typeface="+mj-lt"/>
              <a:buAutoNum type="arabicPeriod"/>
              <a:tabLst>
                <a:tab pos="457200" algn="l"/>
              </a:tabLst>
              <a:defRPr/>
            </a:pPr>
            <a:r>
              <a:rPr kumimoji="0" lang="en-GB"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Urban ecosystems</a:t>
            </a:r>
            <a:endPar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15000"/>
              </a:lnSpc>
              <a:spcBef>
                <a:spcPts val="0"/>
              </a:spcBef>
              <a:spcAft>
                <a:spcPts val="1000"/>
              </a:spcAft>
              <a:buClrTx/>
              <a:buSzTx/>
              <a:buFont typeface="+mj-lt"/>
              <a:buAutoNum type="arabicPeriod"/>
              <a:tabLst>
                <a:tab pos="457200" algn="l"/>
              </a:tabLst>
              <a:defRPr/>
            </a:pPr>
            <a:r>
              <a:rPr kumimoji="0" lang="en-GB"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River connectivity</a:t>
            </a:r>
            <a:endPar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15000"/>
              </a:lnSpc>
              <a:spcBef>
                <a:spcPts val="0"/>
              </a:spcBef>
              <a:spcAft>
                <a:spcPts val="1000"/>
              </a:spcAft>
              <a:buClrTx/>
              <a:buSzTx/>
              <a:buFont typeface="+mj-lt"/>
              <a:buAutoNum type="arabicPeriod"/>
              <a:tabLst>
                <a:tab pos="457200" algn="l"/>
              </a:tabLst>
              <a:defRPr/>
            </a:pPr>
            <a:r>
              <a:rPr kumimoji="0" lang="en-GB"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Pollinators</a:t>
            </a:r>
            <a:endPar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15000"/>
              </a:lnSpc>
              <a:spcBef>
                <a:spcPts val="0"/>
              </a:spcBef>
              <a:spcAft>
                <a:spcPts val="1000"/>
              </a:spcAft>
              <a:buClrTx/>
              <a:buSzTx/>
              <a:buFont typeface="+mj-lt"/>
              <a:buAutoNum type="arabicPeriod"/>
              <a:tabLst>
                <a:tab pos="457200" algn="l"/>
              </a:tabLst>
              <a:defRPr/>
            </a:pPr>
            <a:r>
              <a:rPr kumimoji="0" lang="en-GB"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Agricultural ecosystems </a:t>
            </a:r>
            <a:r>
              <a:rPr kumimoji="0" lang="en-GB"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r>
              <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e.g. / farmland birds / drained </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peatlands</a:t>
            </a:r>
            <a:endPar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15000"/>
              </a:lnSpc>
              <a:spcBef>
                <a:spcPts val="0"/>
              </a:spcBef>
              <a:spcAft>
                <a:spcPts val="1000"/>
              </a:spcAft>
              <a:buClrTx/>
              <a:buSzTx/>
              <a:buFont typeface="+mj-lt"/>
              <a:buAutoNum type="arabicPeriod"/>
              <a:tabLst>
                <a:tab pos="457200" algn="l"/>
              </a:tabLst>
              <a:defRPr/>
            </a:pPr>
            <a:r>
              <a:rPr kumimoji="0" lang="en-GB"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Forest ecosystems </a:t>
            </a:r>
            <a:r>
              <a:rPr kumimoji="0" lang="en-GB"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r>
              <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e.g. deadwood / connectivity / forest birds</a:t>
            </a:r>
          </a:p>
          <a:p>
            <a:pPr marL="0" marR="0" lvl="0" indent="0" algn="l" defTabSz="914400" rtl="0" eaLnBrk="1" fontAlgn="auto" latinLnBrk="0" hangingPunct="1">
              <a:lnSpc>
                <a:spcPct val="115000"/>
              </a:lnSpc>
              <a:spcBef>
                <a:spcPts val="0"/>
              </a:spcBef>
              <a:spcAft>
                <a:spcPts val="1000"/>
              </a:spcAft>
              <a:buClrTx/>
              <a:buSzTx/>
              <a:buFont typeface="+mj-lt"/>
              <a:buNone/>
              <a:tabLst>
                <a:tab pos="457200" algn="l"/>
              </a:tabLst>
              <a:defRPr/>
            </a:pPr>
            <a:endParaRPr lang="en-US" dirty="0"/>
          </a:p>
          <a:p>
            <a:pPr marL="0" marR="0" lvl="0" indent="0" algn="l" defTabSz="914400" rtl="0" eaLnBrk="1" fontAlgn="auto" latinLnBrk="0" hangingPunct="1">
              <a:lnSpc>
                <a:spcPct val="115000"/>
              </a:lnSpc>
              <a:spcBef>
                <a:spcPts val="0"/>
              </a:spcBef>
              <a:spcAft>
                <a:spcPts val="1000"/>
              </a:spcAft>
              <a:buClrTx/>
              <a:buSzTx/>
              <a:buFont typeface="+mj-lt"/>
              <a:buNone/>
              <a:tabLst>
                <a:tab pos="457200" algn="l"/>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The proposal</a:t>
            </a:r>
            <a:r>
              <a:rPr lang="en-GB" sz="1200" kern="1200" baseline="0">
                <a:solidFill>
                  <a:schemeClr val="tx1"/>
                </a:solidFill>
                <a:effectLst/>
                <a:latin typeface="+mn-lt"/>
                <a:ea typeface="+mn-ea"/>
                <a:cs typeface="+mn-cs"/>
              </a:rPr>
              <a:t> contains these </a:t>
            </a:r>
            <a:r>
              <a:rPr lang="en-GB" sz="1200" b="1" kern="1200">
                <a:solidFill>
                  <a:schemeClr val="tx1"/>
                </a:solidFill>
                <a:effectLst/>
                <a:latin typeface="+mn-lt"/>
                <a:ea typeface="+mn-ea"/>
                <a:cs typeface="+mn-cs"/>
              </a:rPr>
              <a:t>overarching restoration objectives</a:t>
            </a:r>
            <a:r>
              <a:rPr lang="en-GB" sz="1200" kern="1200">
                <a:solidFill>
                  <a:schemeClr val="tx1"/>
                </a:solidFill>
                <a:effectLst/>
                <a:latin typeface="+mn-lt"/>
                <a:ea typeface="+mn-ea"/>
                <a:cs typeface="+mn-cs"/>
              </a:rPr>
              <a:t> coupled with a set of </a:t>
            </a:r>
            <a:r>
              <a:rPr lang="en-GB" sz="1200" b="1" kern="1200">
                <a:solidFill>
                  <a:schemeClr val="tx1"/>
                </a:solidFill>
                <a:effectLst/>
                <a:latin typeface="+mn-lt"/>
                <a:ea typeface="+mn-ea"/>
                <a:cs typeface="+mn-cs"/>
              </a:rPr>
              <a:t>binding targets for specific ecosystems</a:t>
            </a:r>
            <a:r>
              <a:rPr lang="en-GB" sz="1200" kern="1200">
                <a:solidFill>
                  <a:schemeClr val="tx1"/>
                </a:solidFill>
                <a:effectLst/>
                <a:latin typeface="+mn-lt"/>
                <a:ea typeface="+mn-ea"/>
                <a:cs typeface="+mn-cs"/>
              </a:rPr>
              <a:t>, to ensure a broad coverage of ecosystems to be restored, resilient and adequately protected.  </a:t>
            </a:r>
            <a:endParaRPr lang="fr-FR" sz="1100" kern="1200">
              <a:solidFill>
                <a:schemeClr val="tx1"/>
              </a:solidFill>
              <a:effectLst/>
              <a:latin typeface="+mn-lt"/>
              <a:ea typeface="+mn-ea"/>
              <a:cs typeface="+mn-cs"/>
            </a:endParaRPr>
          </a:p>
          <a:p>
            <a:endParaRPr lang="en-GB"/>
          </a:p>
        </p:txBody>
      </p:sp>
    </p:spTree>
    <p:extLst>
      <p:ext uri="{BB962C8B-B14F-4D97-AF65-F5344CB8AC3E}">
        <p14:creationId xmlns:p14="http://schemas.microsoft.com/office/powerpoint/2010/main" val="23968545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kern="1200">
                <a:solidFill>
                  <a:schemeClr val="tx1"/>
                </a:solidFill>
                <a:effectLst/>
                <a:latin typeface="+mn-lt"/>
                <a:ea typeface="+mn-ea"/>
                <a:cs typeface="+mn-cs"/>
              </a:rPr>
              <a:t>The proposal aims to ensure a </a:t>
            </a:r>
            <a:r>
              <a:rPr lang="en-GB" sz="1200" b="1" i="1" kern="1200">
                <a:solidFill>
                  <a:schemeClr val="tx1"/>
                </a:solidFill>
                <a:effectLst/>
                <a:latin typeface="+mn-lt"/>
                <a:ea typeface="+mn-ea"/>
                <a:cs typeface="+mn-cs"/>
              </a:rPr>
              <a:t>steady increase in urban green space</a:t>
            </a:r>
            <a:r>
              <a:rPr lang="en-GB" sz="1200" i="1" kern="1200">
                <a:solidFill>
                  <a:schemeClr val="tx1"/>
                </a:solidFill>
                <a:effectLst/>
                <a:latin typeface="+mn-lt"/>
                <a:ea typeface="+mn-ea"/>
                <a:cs typeface="+mn-cs"/>
              </a:rPr>
              <a:t> and tree canopy cover in densely populated areas from now to 2050. This can be achieved by ‘greening’ urban planning processes over time, restoring degraded industrial land, increasing green roofs, tree lining streets and creating micro parks and allotments, even by greening car parks.</a:t>
            </a:r>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9CF2995-AB43-4B7C-B8CD-9DC7C3692A9C}" type="slidenum">
              <a:rPr lang="en-GB" smtClean="0"/>
              <a:t>8</a:t>
            </a:fld>
            <a:endParaRPr lang="en-GB"/>
          </a:p>
        </p:txBody>
      </p:sp>
    </p:spTree>
    <p:extLst>
      <p:ext uri="{BB962C8B-B14F-4D97-AF65-F5344CB8AC3E}">
        <p14:creationId xmlns:p14="http://schemas.microsoft.com/office/powerpoint/2010/main" val="23997706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a:p>
        </p:txBody>
      </p:sp>
      <p:sp>
        <p:nvSpPr>
          <p:cNvPr id="4" name="Slide Number Placeholder 3"/>
          <p:cNvSpPr>
            <a:spLocks noGrp="1"/>
          </p:cNvSpPr>
          <p:nvPr>
            <p:ph type="sldNum" sz="quarter" idx="10"/>
          </p:nvPr>
        </p:nvSpPr>
        <p:spPr/>
        <p:txBody>
          <a:bodyPr/>
          <a:lstStyle/>
          <a:p>
            <a:fld id="{59CF2995-AB43-4B7C-B8CD-9DC7C3692A9C}" type="slidenum">
              <a:rPr lang="en-GB" smtClean="0"/>
              <a:t>9</a:t>
            </a:fld>
            <a:endParaRPr lang="en-GB"/>
          </a:p>
        </p:txBody>
      </p:sp>
    </p:spTree>
    <p:extLst>
      <p:ext uri="{BB962C8B-B14F-4D97-AF65-F5344CB8AC3E}">
        <p14:creationId xmlns:p14="http://schemas.microsoft.com/office/powerpoint/2010/main" val="71401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a:p>
        </p:txBody>
      </p:sp>
      <p:sp>
        <p:nvSpPr>
          <p:cNvPr id="4" name="Slide Number Placeholder 3"/>
          <p:cNvSpPr>
            <a:spLocks noGrp="1"/>
          </p:cNvSpPr>
          <p:nvPr>
            <p:ph type="sldNum" sz="quarter" idx="10"/>
          </p:nvPr>
        </p:nvSpPr>
        <p:spPr/>
        <p:txBody>
          <a:bodyPr/>
          <a:lstStyle/>
          <a:p>
            <a:fld id="{59CF2995-AB43-4B7C-B8CD-9DC7C3692A9C}" type="slidenum">
              <a:rPr lang="en-GB" smtClean="0"/>
              <a:t>10</a:t>
            </a:fld>
            <a:endParaRPr lang="en-GB"/>
          </a:p>
        </p:txBody>
      </p:sp>
    </p:spTree>
    <p:extLst>
      <p:ext uri="{BB962C8B-B14F-4D97-AF65-F5344CB8AC3E}">
        <p14:creationId xmlns:p14="http://schemas.microsoft.com/office/powerpoint/2010/main" val="14859303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Restoring drained peatland:</a:t>
            </a:r>
            <a:r>
              <a:rPr lang="en-GB" baseline="0"/>
              <a:t> flexibility is built into the target, so that for instance also peat extraction sites can be restored (instead of peatland under agricultural use).</a:t>
            </a:r>
            <a:endParaRPr lang="fr-BE"/>
          </a:p>
        </p:txBody>
      </p:sp>
      <p:sp>
        <p:nvSpPr>
          <p:cNvPr id="4" name="Slide Number Placeholder 3"/>
          <p:cNvSpPr>
            <a:spLocks noGrp="1"/>
          </p:cNvSpPr>
          <p:nvPr>
            <p:ph type="sldNum" sz="quarter" idx="10"/>
          </p:nvPr>
        </p:nvSpPr>
        <p:spPr/>
        <p:txBody>
          <a:bodyPr/>
          <a:lstStyle/>
          <a:p>
            <a:fld id="{59CF2995-AB43-4B7C-B8CD-9DC7C3692A9C}" type="slidenum">
              <a:rPr lang="en-GB" smtClean="0"/>
              <a:t>11</a:t>
            </a:fld>
            <a:endParaRPr lang="en-GB"/>
          </a:p>
        </p:txBody>
      </p:sp>
    </p:spTree>
    <p:extLst>
      <p:ext uri="{BB962C8B-B14F-4D97-AF65-F5344CB8AC3E}">
        <p14:creationId xmlns:p14="http://schemas.microsoft.com/office/powerpoint/2010/main" val="6111090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2" cy="6858000"/>
          </a:xfrm>
          <a:prstGeom prst="rect">
            <a:avLst/>
          </a:prstGeom>
        </p:spPr>
      </p:pic>
      <p:grpSp>
        <p:nvGrpSpPr>
          <p:cNvPr id="7" name="Group 6"/>
          <p:cNvGrpSpPr/>
          <p:nvPr userDrawn="1"/>
        </p:nvGrpSpPr>
        <p:grpSpPr>
          <a:xfrm>
            <a:off x="9177373" y="6193990"/>
            <a:ext cx="2592742" cy="493977"/>
            <a:chOff x="9177373" y="6193990"/>
            <a:chExt cx="2592742" cy="493977"/>
          </a:xfrm>
        </p:grpSpPr>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29162" y="6193990"/>
              <a:ext cx="740953" cy="493977"/>
            </a:xfrm>
            <a:prstGeom prst="rect">
              <a:avLst/>
            </a:prstGeom>
            <a:ln w="12700">
              <a:solidFill>
                <a:schemeClr val="bg1"/>
              </a:solidFill>
            </a:ln>
          </p:spPr>
        </p:pic>
        <p:sp>
          <p:nvSpPr>
            <p:cNvPr id="6" name="TextBox 5"/>
            <p:cNvSpPr txBox="1"/>
            <p:nvPr userDrawn="1"/>
          </p:nvSpPr>
          <p:spPr>
            <a:xfrm>
              <a:off x="9177373" y="6256312"/>
              <a:ext cx="1851789" cy="369332"/>
            </a:xfrm>
            <a:prstGeom prst="rect">
              <a:avLst/>
            </a:prstGeom>
            <a:noFill/>
          </p:spPr>
          <p:txBody>
            <a:bodyPr wrap="none" rtlCol="0">
              <a:spAutoFit/>
            </a:bodyPr>
            <a:lstStyle/>
            <a:p>
              <a:r>
                <a:rPr lang="fr-BE" sz="1800">
                  <a:solidFill>
                    <a:schemeClr val="bg1"/>
                  </a:solidFill>
                </a:rPr>
                <a:t>European Union</a:t>
              </a:r>
            </a:p>
          </p:txBody>
        </p:sp>
      </p:grpSp>
    </p:spTree>
    <p:extLst>
      <p:ext uri="{BB962C8B-B14F-4D97-AF65-F5344CB8AC3E}">
        <p14:creationId xmlns:p14="http://schemas.microsoft.com/office/powerpoint/2010/main" val="3992183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ome &amp; Energy - 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71911" t="52469" r="703"/>
          <a:stretch/>
        </p:blipFill>
        <p:spPr>
          <a:xfrm>
            <a:off x="8833606" y="3573710"/>
            <a:ext cx="3364145" cy="3284290"/>
          </a:xfrm>
          <a:prstGeom prst="rect">
            <a:avLst/>
          </a:prstGeom>
        </p:spPr>
      </p:pic>
      <p:sp>
        <p:nvSpPr>
          <p:cNvPr id="3" name="Content Placeholder 2"/>
          <p:cNvSpPr>
            <a:spLocks noGrp="1"/>
          </p:cNvSpPr>
          <p:nvPr>
            <p:ph idx="1"/>
          </p:nvPr>
        </p:nvSpPr>
        <p:spPr>
          <a:xfrm>
            <a:off x="838199" y="2085684"/>
            <a:ext cx="10905699" cy="3881904"/>
          </a:xfrm>
        </p:spPr>
        <p:txBody>
          <a:bodyPr>
            <a:noAutofit/>
          </a:bodyPr>
          <a:lstStyle>
            <a:lvl1pPr>
              <a:lnSpc>
                <a:spcPct val="100000"/>
              </a:lnSpc>
              <a:spcBef>
                <a:spcPts val="0"/>
              </a:spcBef>
              <a:spcAft>
                <a:spcPts val="1800"/>
              </a:spcAft>
              <a:defRPr/>
            </a:lvl1pPr>
            <a:lvl2pPr>
              <a:lnSpc>
                <a:spcPct val="100000"/>
              </a:lnSpc>
              <a:spcAft>
                <a:spcPts val="1800"/>
              </a:spcAft>
              <a:defRPr/>
            </a:lvl2pPr>
            <a:lvl3pPr>
              <a:lnSpc>
                <a:spcPct val="100000"/>
              </a:lnSpc>
              <a:spcAft>
                <a:spcPts val="1800"/>
              </a:spcAft>
              <a:defRPr/>
            </a:lvl3pPr>
            <a:lvl4pPr>
              <a:lnSpc>
                <a:spcPct val="100000"/>
              </a:lnSpc>
              <a:spcAft>
                <a:spcPts val="1800"/>
              </a:spcAft>
              <a:defRPr/>
            </a:lvl4pPr>
            <a:lvl5pPr>
              <a:lnSpc>
                <a:spcPct val="100000"/>
              </a:lnSpc>
              <a:spcAft>
                <a:spcPts val="18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29162" y="6193990"/>
            <a:ext cx="740953" cy="493977"/>
          </a:xfrm>
          <a:prstGeom prst="rect">
            <a:avLst/>
          </a:prstGeom>
          <a:ln w="12700">
            <a:solidFill>
              <a:schemeClr val="bg1"/>
            </a:solidFill>
          </a:ln>
        </p:spPr>
      </p:pic>
      <p:sp>
        <p:nvSpPr>
          <p:cNvPr id="9" name="Title 1"/>
          <p:cNvSpPr txBox="1">
            <a:spLocks/>
          </p:cNvSpPr>
          <p:nvPr userDrawn="1"/>
        </p:nvSpPr>
        <p:spPr>
          <a:xfrm>
            <a:off x="1123122" y="630207"/>
            <a:ext cx="10515600" cy="787382"/>
          </a:xfrm>
          <a:prstGeom prst="rect">
            <a:avLst/>
          </a:prstGeom>
        </p:spPr>
        <p:txBody>
          <a:bodyPr vert="horz" lIns="91440" tIns="45720" rIns="91440" bIns="0" rtlCol="0" anchor="b" anchorCtr="0">
            <a:noAutofit/>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r>
              <a:rPr lang="en-US">
                <a:latin typeface="EC Square Sans Pro" panose="020B0506040000020004" pitchFamily="34" charset="0"/>
              </a:rPr>
              <a:t>Making Homes Energy Efficient</a:t>
            </a:r>
          </a:p>
        </p:txBody>
      </p:sp>
      <p:cxnSp>
        <p:nvCxnSpPr>
          <p:cNvPr id="13" name="Straight Connector 12"/>
          <p:cNvCxnSpPr/>
          <p:nvPr userDrawn="1"/>
        </p:nvCxnSpPr>
        <p:spPr>
          <a:xfrm>
            <a:off x="1123122" y="905693"/>
            <a:ext cx="0" cy="402581"/>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00" y="588274"/>
            <a:ext cx="828000" cy="828000"/>
          </a:xfrm>
          <a:prstGeom prst="rect">
            <a:avLst/>
          </a:prstGeom>
        </p:spPr>
      </p:pic>
    </p:spTree>
    <p:extLst>
      <p:ext uri="{BB962C8B-B14F-4D97-AF65-F5344CB8AC3E}">
        <p14:creationId xmlns:p14="http://schemas.microsoft.com/office/powerpoint/2010/main" val="35442480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reen Change - 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2043739"/>
            <a:ext cx="10905699" cy="3881904"/>
          </a:xfrm>
        </p:spPr>
        <p:txBody>
          <a:bodyPr>
            <a:noAutofit/>
          </a:bodyPr>
          <a:lstStyle>
            <a:lvl1pPr>
              <a:lnSpc>
                <a:spcPct val="100000"/>
              </a:lnSpc>
              <a:spcBef>
                <a:spcPts val="0"/>
              </a:spcBef>
              <a:spcAft>
                <a:spcPts val="1800"/>
              </a:spcAft>
              <a:defRPr/>
            </a:lvl1pPr>
            <a:lvl2pPr>
              <a:lnSpc>
                <a:spcPct val="100000"/>
              </a:lnSpc>
              <a:spcAft>
                <a:spcPts val="1800"/>
              </a:spcAft>
              <a:defRPr/>
            </a:lvl2pPr>
            <a:lvl3pPr>
              <a:lnSpc>
                <a:spcPct val="100000"/>
              </a:lnSpc>
              <a:spcAft>
                <a:spcPts val="1800"/>
              </a:spcAft>
              <a:defRPr/>
            </a:lvl3pPr>
            <a:lvl4pPr>
              <a:lnSpc>
                <a:spcPct val="100000"/>
              </a:lnSpc>
              <a:spcAft>
                <a:spcPts val="1800"/>
              </a:spcAft>
              <a:defRPr/>
            </a:lvl4pPr>
            <a:lvl5pPr>
              <a:lnSpc>
                <a:spcPct val="100000"/>
              </a:lnSpc>
              <a:spcAft>
                <a:spcPts val="18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829175"/>
            <a:ext cx="1354516" cy="1027637"/>
          </a:xfrm>
          <a:prstGeom prst="rect">
            <a:avLst/>
          </a:prstGeom>
        </p:spPr>
      </p:pic>
      <p:sp>
        <p:nvSpPr>
          <p:cNvPr id="9" name="Title 1"/>
          <p:cNvSpPr txBox="1">
            <a:spLocks/>
          </p:cNvSpPr>
          <p:nvPr userDrawn="1"/>
        </p:nvSpPr>
        <p:spPr>
          <a:xfrm>
            <a:off x="1123121" y="626400"/>
            <a:ext cx="12372745" cy="782357"/>
          </a:xfrm>
          <a:prstGeom prst="rect">
            <a:avLst/>
          </a:prstGeom>
        </p:spPr>
        <p:txBody>
          <a:bodyPr vert="horz" lIns="91440" tIns="45720" rIns="91440" bIns="0" rtlCol="0" anchor="b" anchorCtr="0">
            <a:noAutofit/>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r>
              <a:rPr lang="en-US">
                <a:latin typeface="EC Square Sans Pro" panose="020B0506040000020004" pitchFamily="34" charset="0"/>
              </a:rPr>
              <a:t>Leading The Green Change</a:t>
            </a:r>
            <a:r>
              <a:rPr lang="en-US" baseline="0">
                <a:latin typeface="EC Square Sans Pro" panose="020B0506040000020004" pitchFamily="34" charset="0"/>
              </a:rPr>
              <a:t> </a:t>
            </a:r>
            <a:r>
              <a:rPr lang="en-US">
                <a:latin typeface="EC Square Sans Pro" panose="020B0506040000020004" pitchFamily="34" charset="0"/>
              </a:rPr>
              <a:t>Globally</a:t>
            </a: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2800" y="586800"/>
            <a:ext cx="828000" cy="828000"/>
          </a:xfrm>
          <a:prstGeom prst="rect">
            <a:avLst/>
          </a:prstGeom>
        </p:spPr>
      </p:pic>
      <p:cxnSp>
        <p:nvCxnSpPr>
          <p:cNvPr id="10" name="Straight Connector 9"/>
          <p:cNvCxnSpPr/>
          <p:nvPr userDrawn="1"/>
        </p:nvCxnSpPr>
        <p:spPr>
          <a:xfrm>
            <a:off x="1123122" y="905693"/>
            <a:ext cx="0" cy="402581"/>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07177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arm to Fork - 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71911" t="52469" r="703"/>
          <a:stretch/>
        </p:blipFill>
        <p:spPr>
          <a:xfrm>
            <a:off x="8833606" y="3573710"/>
            <a:ext cx="3364145" cy="3284290"/>
          </a:xfrm>
          <a:prstGeom prst="rect">
            <a:avLst/>
          </a:prstGeom>
        </p:spPr>
      </p:pic>
      <p:sp>
        <p:nvSpPr>
          <p:cNvPr id="3" name="Content Placeholder 2"/>
          <p:cNvSpPr>
            <a:spLocks noGrp="1"/>
          </p:cNvSpPr>
          <p:nvPr>
            <p:ph idx="1"/>
          </p:nvPr>
        </p:nvSpPr>
        <p:spPr>
          <a:xfrm>
            <a:off x="838199" y="2085684"/>
            <a:ext cx="10905699" cy="3881904"/>
          </a:xfrm>
        </p:spPr>
        <p:txBody>
          <a:bodyPr>
            <a:noAutofit/>
          </a:bodyPr>
          <a:lstStyle>
            <a:lvl1pPr>
              <a:lnSpc>
                <a:spcPct val="100000"/>
              </a:lnSpc>
              <a:spcBef>
                <a:spcPts val="0"/>
              </a:spcBef>
              <a:spcAft>
                <a:spcPts val="1800"/>
              </a:spcAft>
              <a:defRPr/>
            </a:lvl1pPr>
            <a:lvl2pPr>
              <a:lnSpc>
                <a:spcPct val="100000"/>
              </a:lnSpc>
              <a:spcAft>
                <a:spcPts val="1800"/>
              </a:spcAft>
              <a:defRPr/>
            </a:lvl2pPr>
            <a:lvl3pPr>
              <a:lnSpc>
                <a:spcPct val="100000"/>
              </a:lnSpc>
              <a:spcAft>
                <a:spcPts val="1800"/>
              </a:spcAft>
              <a:defRPr/>
            </a:lvl3pPr>
            <a:lvl4pPr>
              <a:lnSpc>
                <a:spcPct val="100000"/>
              </a:lnSpc>
              <a:spcAft>
                <a:spcPts val="1800"/>
              </a:spcAft>
              <a:defRPr/>
            </a:lvl4pPr>
            <a:lvl5pPr>
              <a:lnSpc>
                <a:spcPct val="100000"/>
              </a:lnSpc>
              <a:spcAft>
                <a:spcPts val="18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29162" y="6193990"/>
            <a:ext cx="740953" cy="493977"/>
          </a:xfrm>
          <a:prstGeom prst="rect">
            <a:avLst/>
          </a:prstGeom>
          <a:ln w="12700">
            <a:solidFill>
              <a:schemeClr val="bg1"/>
            </a:solidFill>
          </a:ln>
        </p:spPr>
      </p:pic>
      <p:sp>
        <p:nvSpPr>
          <p:cNvPr id="11" name="Title 1"/>
          <p:cNvSpPr txBox="1">
            <a:spLocks/>
          </p:cNvSpPr>
          <p:nvPr userDrawn="1"/>
        </p:nvSpPr>
        <p:spPr>
          <a:xfrm>
            <a:off x="1123122" y="630207"/>
            <a:ext cx="10515600" cy="787382"/>
          </a:xfrm>
          <a:prstGeom prst="rect">
            <a:avLst/>
          </a:prstGeom>
        </p:spPr>
        <p:txBody>
          <a:bodyPr vert="horz" lIns="91440" tIns="45720" rIns="91440" bIns="0" rtlCol="0" anchor="b" anchorCtr="0">
            <a:noAutofit/>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r>
              <a:rPr lang="en-US">
                <a:latin typeface="EC Square Sans Pro" panose="020B0506040000020004" pitchFamily="34" charset="0"/>
              </a:rPr>
              <a:t>From Farm To Fork</a:t>
            </a:r>
          </a:p>
        </p:txBody>
      </p:sp>
      <p:cxnSp>
        <p:nvCxnSpPr>
          <p:cNvPr id="12" name="Straight Connector 11"/>
          <p:cNvCxnSpPr/>
          <p:nvPr userDrawn="1"/>
        </p:nvCxnSpPr>
        <p:spPr>
          <a:xfrm>
            <a:off x="1123122" y="905693"/>
            <a:ext cx="0" cy="402581"/>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00" y="586800"/>
            <a:ext cx="828000" cy="828000"/>
          </a:xfrm>
          <a:prstGeom prst="rect">
            <a:avLst/>
          </a:prstGeom>
        </p:spPr>
      </p:pic>
    </p:spTree>
    <p:extLst>
      <p:ext uri="{BB962C8B-B14F-4D97-AF65-F5344CB8AC3E}">
        <p14:creationId xmlns:p14="http://schemas.microsoft.com/office/powerpoint/2010/main" val="18618621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rotecting nature - 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2043739"/>
            <a:ext cx="10905699" cy="3881904"/>
          </a:xfrm>
        </p:spPr>
        <p:txBody>
          <a:bodyPr>
            <a:noAutofit/>
          </a:bodyPr>
          <a:lstStyle>
            <a:lvl1pPr>
              <a:lnSpc>
                <a:spcPct val="100000"/>
              </a:lnSpc>
              <a:spcBef>
                <a:spcPts val="0"/>
              </a:spcBef>
              <a:spcAft>
                <a:spcPts val="1800"/>
              </a:spcAft>
              <a:defRPr/>
            </a:lvl1pPr>
            <a:lvl2pPr>
              <a:lnSpc>
                <a:spcPct val="100000"/>
              </a:lnSpc>
              <a:spcAft>
                <a:spcPts val="1800"/>
              </a:spcAft>
              <a:defRPr/>
            </a:lvl2pPr>
            <a:lvl3pPr>
              <a:lnSpc>
                <a:spcPct val="100000"/>
              </a:lnSpc>
              <a:spcAft>
                <a:spcPts val="1800"/>
              </a:spcAft>
              <a:defRPr/>
            </a:lvl3pPr>
            <a:lvl4pPr>
              <a:lnSpc>
                <a:spcPct val="100000"/>
              </a:lnSpc>
              <a:spcAft>
                <a:spcPts val="1800"/>
              </a:spcAft>
              <a:defRPr/>
            </a:lvl4pPr>
            <a:lvl5pPr>
              <a:lnSpc>
                <a:spcPct val="100000"/>
              </a:lnSpc>
              <a:spcAft>
                <a:spcPts val="18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829175"/>
            <a:ext cx="1354516" cy="1027637"/>
          </a:xfrm>
          <a:prstGeom prst="rect">
            <a:avLst/>
          </a:prstGeom>
        </p:spPr>
      </p:pic>
      <p:sp>
        <p:nvSpPr>
          <p:cNvPr id="10" name="Title 1"/>
          <p:cNvSpPr txBox="1">
            <a:spLocks/>
          </p:cNvSpPr>
          <p:nvPr userDrawn="1"/>
        </p:nvSpPr>
        <p:spPr>
          <a:xfrm>
            <a:off x="1123122" y="630207"/>
            <a:ext cx="10515600" cy="787382"/>
          </a:xfrm>
          <a:prstGeom prst="rect">
            <a:avLst/>
          </a:prstGeom>
        </p:spPr>
        <p:txBody>
          <a:bodyPr vert="horz" lIns="91440" tIns="45720" rIns="91440" bIns="0" rtlCol="0" anchor="b" anchorCtr="0">
            <a:noAutofit/>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r>
              <a:rPr lang="en-US">
                <a:latin typeface="EC Square Sans Pro" panose="020B0506040000020004" pitchFamily="34" charset="0"/>
              </a:rPr>
              <a:t>Protecting Nature</a:t>
            </a:r>
          </a:p>
        </p:txBody>
      </p:sp>
      <p:cxnSp>
        <p:nvCxnSpPr>
          <p:cNvPr id="11" name="Straight Connector 10"/>
          <p:cNvCxnSpPr/>
          <p:nvPr userDrawn="1"/>
        </p:nvCxnSpPr>
        <p:spPr>
          <a:xfrm>
            <a:off x="1123122" y="905693"/>
            <a:ext cx="0" cy="402581"/>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2800" y="586800"/>
            <a:ext cx="828000" cy="828000"/>
          </a:xfrm>
          <a:prstGeom prst="rect">
            <a:avLst/>
          </a:prstGeom>
        </p:spPr>
      </p:pic>
    </p:spTree>
    <p:extLst>
      <p:ext uri="{BB962C8B-B14F-4D97-AF65-F5344CB8AC3E}">
        <p14:creationId xmlns:p14="http://schemas.microsoft.com/office/powerpoint/2010/main" val="3843254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lean energy - 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71911" t="52469" r="703"/>
          <a:stretch/>
        </p:blipFill>
        <p:spPr>
          <a:xfrm>
            <a:off x="8833606" y="3573710"/>
            <a:ext cx="3364145" cy="3284290"/>
          </a:xfrm>
          <a:prstGeom prst="rect">
            <a:avLst/>
          </a:prstGeom>
        </p:spPr>
      </p:pic>
      <p:sp>
        <p:nvSpPr>
          <p:cNvPr id="3" name="Content Placeholder 2"/>
          <p:cNvSpPr>
            <a:spLocks noGrp="1"/>
          </p:cNvSpPr>
          <p:nvPr>
            <p:ph idx="1"/>
          </p:nvPr>
        </p:nvSpPr>
        <p:spPr>
          <a:xfrm>
            <a:off x="838199" y="2085684"/>
            <a:ext cx="10905699" cy="3881904"/>
          </a:xfrm>
        </p:spPr>
        <p:txBody>
          <a:bodyPr>
            <a:noAutofit/>
          </a:bodyPr>
          <a:lstStyle>
            <a:lvl1pPr>
              <a:lnSpc>
                <a:spcPct val="100000"/>
              </a:lnSpc>
              <a:spcBef>
                <a:spcPts val="0"/>
              </a:spcBef>
              <a:spcAft>
                <a:spcPts val="1800"/>
              </a:spcAft>
              <a:defRPr/>
            </a:lvl1pPr>
            <a:lvl2pPr>
              <a:lnSpc>
                <a:spcPct val="100000"/>
              </a:lnSpc>
              <a:spcAft>
                <a:spcPts val="1800"/>
              </a:spcAft>
              <a:defRPr/>
            </a:lvl2pPr>
            <a:lvl3pPr>
              <a:lnSpc>
                <a:spcPct val="100000"/>
              </a:lnSpc>
              <a:spcAft>
                <a:spcPts val="1800"/>
              </a:spcAft>
              <a:defRPr/>
            </a:lvl3pPr>
            <a:lvl4pPr>
              <a:lnSpc>
                <a:spcPct val="100000"/>
              </a:lnSpc>
              <a:spcAft>
                <a:spcPts val="1800"/>
              </a:spcAft>
              <a:defRPr/>
            </a:lvl4pPr>
            <a:lvl5pPr>
              <a:lnSpc>
                <a:spcPct val="100000"/>
              </a:lnSpc>
              <a:spcAft>
                <a:spcPts val="18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29162" y="6193990"/>
            <a:ext cx="740953" cy="493977"/>
          </a:xfrm>
          <a:prstGeom prst="rect">
            <a:avLst/>
          </a:prstGeom>
          <a:ln w="12700">
            <a:solidFill>
              <a:schemeClr val="bg1"/>
            </a:solidFill>
          </a:ln>
        </p:spPr>
      </p:pic>
      <p:sp>
        <p:nvSpPr>
          <p:cNvPr id="9" name="Title 1"/>
          <p:cNvSpPr txBox="1">
            <a:spLocks/>
          </p:cNvSpPr>
          <p:nvPr userDrawn="1"/>
        </p:nvSpPr>
        <p:spPr>
          <a:xfrm>
            <a:off x="1123122" y="630207"/>
            <a:ext cx="10515600" cy="787382"/>
          </a:xfrm>
          <a:prstGeom prst="rect">
            <a:avLst/>
          </a:prstGeom>
        </p:spPr>
        <p:txBody>
          <a:bodyPr vert="horz" lIns="91440" tIns="45720" rIns="91440" bIns="0" rtlCol="0" anchor="b" anchorCtr="0">
            <a:noAutofit/>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r>
              <a:rPr lang="en-US">
                <a:latin typeface="EC Square Sans Pro" panose="020B0506040000020004" pitchFamily="34" charset="0"/>
              </a:rPr>
              <a:t>Promoting Clean Energy</a:t>
            </a:r>
          </a:p>
        </p:txBody>
      </p:sp>
      <p:cxnSp>
        <p:nvCxnSpPr>
          <p:cNvPr id="13" name="Straight Connector 12"/>
          <p:cNvCxnSpPr/>
          <p:nvPr userDrawn="1"/>
        </p:nvCxnSpPr>
        <p:spPr>
          <a:xfrm>
            <a:off x="1123122" y="905693"/>
            <a:ext cx="0" cy="402581"/>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00" y="586800"/>
            <a:ext cx="828000" cy="828000"/>
          </a:xfrm>
          <a:prstGeom prst="rect">
            <a:avLst/>
          </a:prstGeom>
        </p:spPr>
      </p:pic>
    </p:spTree>
    <p:extLst>
      <p:ext uri="{BB962C8B-B14F-4D97-AF65-F5344CB8AC3E}">
        <p14:creationId xmlns:p14="http://schemas.microsoft.com/office/powerpoint/2010/main" val="33498077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71911" t="52469" r="703"/>
          <a:stretch/>
        </p:blipFill>
        <p:spPr>
          <a:xfrm>
            <a:off x="8833606" y="3573710"/>
            <a:ext cx="3364145" cy="3284290"/>
          </a:xfrm>
          <a:prstGeom prst="rect">
            <a:avLst/>
          </a:prstGeom>
        </p:spPr>
      </p:pic>
      <p:sp>
        <p:nvSpPr>
          <p:cNvPr id="3" name="Content Placeholder 2"/>
          <p:cNvSpPr>
            <a:spLocks noGrp="1"/>
          </p:cNvSpPr>
          <p:nvPr>
            <p:ph idx="1"/>
          </p:nvPr>
        </p:nvSpPr>
        <p:spPr>
          <a:xfrm>
            <a:off x="838199" y="2085684"/>
            <a:ext cx="10905699" cy="3881904"/>
          </a:xfrm>
        </p:spPr>
        <p:txBody>
          <a:bodyPr>
            <a:noAutofit/>
          </a:bodyPr>
          <a:lstStyle>
            <a:lvl1pPr>
              <a:lnSpc>
                <a:spcPct val="100000"/>
              </a:lnSpc>
              <a:spcBef>
                <a:spcPts val="0"/>
              </a:spcBef>
              <a:spcAft>
                <a:spcPts val="1800"/>
              </a:spcAft>
              <a:defRPr/>
            </a:lvl1pPr>
            <a:lvl2pPr>
              <a:lnSpc>
                <a:spcPct val="100000"/>
              </a:lnSpc>
              <a:spcAft>
                <a:spcPts val="1800"/>
              </a:spcAft>
              <a:defRPr/>
            </a:lvl2pPr>
            <a:lvl3pPr>
              <a:lnSpc>
                <a:spcPct val="100000"/>
              </a:lnSpc>
              <a:spcAft>
                <a:spcPts val="1800"/>
              </a:spcAft>
              <a:defRPr/>
            </a:lvl3pPr>
            <a:lvl4pPr>
              <a:lnSpc>
                <a:spcPct val="100000"/>
              </a:lnSpc>
              <a:spcAft>
                <a:spcPts val="1800"/>
              </a:spcAft>
              <a:defRPr/>
            </a:lvl4pPr>
            <a:lvl5pPr>
              <a:lnSpc>
                <a:spcPct val="100000"/>
              </a:lnSpc>
              <a:spcAft>
                <a:spcPts val="18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29162" y="6193990"/>
            <a:ext cx="740953" cy="493977"/>
          </a:xfrm>
          <a:prstGeom prst="rect">
            <a:avLst/>
          </a:prstGeom>
          <a:ln w="12700">
            <a:solidFill>
              <a:schemeClr val="bg1"/>
            </a:solidFill>
          </a:ln>
        </p:spPr>
      </p:pic>
      <p:cxnSp>
        <p:nvCxnSpPr>
          <p:cNvPr id="13" name="Straight Connector 12"/>
          <p:cNvCxnSpPr/>
          <p:nvPr userDrawn="1"/>
        </p:nvCxnSpPr>
        <p:spPr>
          <a:xfrm>
            <a:off x="838199" y="772342"/>
            <a:ext cx="0" cy="402581"/>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972000" y="482400"/>
            <a:ext cx="10515600" cy="782357"/>
          </a:xfrm>
        </p:spPr>
        <p:txBody>
          <a:bodyPr/>
          <a:lstStyle/>
          <a:p>
            <a:r>
              <a:rPr lang="en-US"/>
              <a:t>Click to edit Master title style</a:t>
            </a:r>
            <a:endParaRPr lang="en-GB"/>
          </a:p>
        </p:txBody>
      </p:sp>
    </p:spTree>
    <p:extLst>
      <p:ext uri="{BB962C8B-B14F-4D97-AF65-F5344CB8AC3E}">
        <p14:creationId xmlns:p14="http://schemas.microsoft.com/office/powerpoint/2010/main" val="41757357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2085684"/>
            <a:ext cx="10905699" cy="3881904"/>
          </a:xfrm>
        </p:spPr>
        <p:txBody>
          <a:bodyPr>
            <a:noAutofit/>
          </a:bodyPr>
          <a:lstStyle>
            <a:lvl1pPr>
              <a:lnSpc>
                <a:spcPct val="100000"/>
              </a:lnSpc>
              <a:spcBef>
                <a:spcPts val="0"/>
              </a:spcBef>
              <a:spcAft>
                <a:spcPts val="1800"/>
              </a:spcAft>
              <a:defRPr/>
            </a:lvl1pPr>
            <a:lvl2pPr>
              <a:lnSpc>
                <a:spcPct val="100000"/>
              </a:lnSpc>
              <a:spcAft>
                <a:spcPts val="1800"/>
              </a:spcAft>
              <a:defRPr/>
            </a:lvl2pPr>
            <a:lvl3pPr>
              <a:lnSpc>
                <a:spcPct val="100000"/>
              </a:lnSpc>
              <a:spcAft>
                <a:spcPts val="1800"/>
              </a:spcAft>
              <a:defRPr/>
            </a:lvl3pPr>
            <a:lvl4pPr>
              <a:lnSpc>
                <a:spcPct val="100000"/>
              </a:lnSpc>
              <a:spcAft>
                <a:spcPts val="1800"/>
              </a:spcAft>
              <a:defRPr/>
            </a:lvl4pPr>
            <a:lvl5pPr>
              <a:lnSpc>
                <a:spcPct val="100000"/>
              </a:lnSpc>
              <a:spcAft>
                <a:spcPts val="18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29162" y="6193990"/>
            <a:ext cx="740953" cy="493977"/>
          </a:xfrm>
          <a:prstGeom prst="rect">
            <a:avLst/>
          </a:prstGeom>
          <a:ln w="12700">
            <a:solidFill>
              <a:schemeClr val="bg1"/>
            </a:solidFill>
          </a:ln>
        </p:spPr>
      </p:pic>
      <p:cxnSp>
        <p:nvCxnSpPr>
          <p:cNvPr id="13" name="Straight Connector 12"/>
          <p:cNvCxnSpPr/>
          <p:nvPr userDrawn="1"/>
        </p:nvCxnSpPr>
        <p:spPr>
          <a:xfrm>
            <a:off x="838199" y="772342"/>
            <a:ext cx="0" cy="402581"/>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972000" y="482400"/>
            <a:ext cx="10515600" cy="782357"/>
          </a:xfrm>
        </p:spPr>
        <p:txBody>
          <a:bodyPr/>
          <a:lstStyle/>
          <a:p>
            <a:r>
              <a:rPr lang="en-US"/>
              <a:t>Click to edit Master title style</a:t>
            </a:r>
            <a:endParaRPr lang="en-GB"/>
          </a:p>
        </p:txBody>
      </p:sp>
      <p:pic>
        <p:nvPicPr>
          <p:cNvPr id="8" name="Picture 7"/>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5829175"/>
            <a:ext cx="1354516" cy="1027637"/>
          </a:xfrm>
          <a:prstGeom prst="rect">
            <a:avLst/>
          </a:prstGeom>
        </p:spPr>
      </p:pic>
    </p:spTree>
    <p:extLst>
      <p:ext uri="{BB962C8B-B14F-4D97-AF65-F5344CB8AC3E}">
        <p14:creationId xmlns:p14="http://schemas.microsoft.com/office/powerpoint/2010/main" val="14892630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t="499" r="703"/>
          <a:stretch/>
        </p:blipFill>
        <p:spPr>
          <a:xfrm>
            <a:off x="0" y="-17253"/>
            <a:ext cx="12197752" cy="6875253"/>
          </a:xfrm>
          <a:prstGeom prst="rect">
            <a:avLst/>
          </a:prstGeom>
        </p:spPr>
      </p:pic>
      <p:sp>
        <p:nvSpPr>
          <p:cNvPr id="3" name="Content Placeholder 2"/>
          <p:cNvSpPr>
            <a:spLocks noGrp="1"/>
          </p:cNvSpPr>
          <p:nvPr>
            <p:ph idx="1"/>
          </p:nvPr>
        </p:nvSpPr>
        <p:spPr>
          <a:xfrm>
            <a:off x="838199" y="1825625"/>
            <a:ext cx="10905699" cy="3881904"/>
          </a:xfrm>
        </p:spPr>
        <p:txBody>
          <a:bodyPr>
            <a:noAutofit/>
          </a:bodyPr>
          <a:lstStyle>
            <a:lvl1pPr>
              <a:lnSpc>
                <a:spcPct val="100000"/>
              </a:lnSpc>
              <a:spcBef>
                <a:spcPts val="0"/>
              </a:spcBef>
              <a:spcAft>
                <a:spcPts val="1800"/>
              </a:spcAft>
              <a:defRPr/>
            </a:lvl1pPr>
            <a:lvl2pPr>
              <a:lnSpc>
                <a:spcPct val="100000"/>
              </a:lnSpc>
              <a:spcAft>
                <a:spcPts val="1800"/>
              </a:spcAft>
              <a:defRPr/>
            </a:lvl2pPr>
            <a:lvl3pPr>
              <a:lnSpc>
                <a:spcPct val="100000"/>
              </a:lnSpc>
              <a:spcAft>
                <a:spcPts val="1800"/>
              </a:spcAft>
              <a:defRPr/>
            </a:lvl3pPr>
            <a:lvl4pPr>
              <a:lnSpc>
                <a:spcPct val="100000"/>
              </a:lnSpc>
              <a:spcAft>
                <a:spcPts val="1800"/>
              </a:spcAft>
              <a:defRPr/>
            </a:lvl4pPr>
            <a:lvl5pPr>
              <a:lnSpc>
                <a:spcPct val="100000"/>
              </a:lnSpc>
              <a:spcAft>
                <a:spcPts val="18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29162" y="6193990"/>
            <a:ext cx="740953" cy="493977"/>
          </a:xfrm>
          <a:prstGeom prst="rect">
            <a:avLst/>
          </a:prstGeom>
          <a:ln w="12700">
            <a:solidFill>
              <a:schemeClr val="bg1"/>
            </a:solidFill>
          </a:ln>
        </p:spPr>
      </p:pic>
    </p:spTree>
    <p:extLst>
      <p:ext uri="{BB962C8B-B14F-4D97-AF65-F5344CB8AC3E}">
        <p14:creationId xmlns:p14="http://schemas.microsoft.com/office/powerpoint/2010/main" val="8307622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2" cy="6858000"/>
          </a:xfrm>
          <a:prstGeom prst="rect">
            <a:avLst/>
          </a:prstGeom>
        </p:spPr>
      </p:pic>
      <p:sp>
        <p:nvSpPr>
          <p:cNvPr id="3" name="Slide Number Placeholder 2"/>
          <p:cNvSpPr>
            <a:spLocks noGrp="1"/>
          </p:cNvSpPr>
          <p:nvPr>
            <p:ph type="sldNum" sz="quarter" idx="10"/>
          </p:nvPr>
        </p:nvSpPr>
        <p:spPr/>
        <p:txBody>
          <a:bodyPr/>
          <a:lstStyle/>
          <a:p>
            <a:fld id="{F46C79FD-C571-418B-AB0F-5EE936C85276}" type="slidenum">
              <a:rPr lang="en-GB" smtClean="0"/>
              <a:pPr/>
              <a:t>‹#›</a:t>
            </a:fld>
            <a:endParaRPr lang="en-GB"/>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29162" y="6193990"/>
            <a:ext cx="740953" cy="493977"/>
          </a:xfrm>
          <a:prstGeom prst="rect">
            <a:avLst/>
          </a:prstGeom>
          <a:ln w="12700">
            <a:solidFill>
              <a:schemeClr val="bg1"/>
            </a:solidFill>
          </a:ln>
        </p:spPr>
      </p:pic>
      <p:sp>
        <p:nvSpPr>
          <p:cNvPr id="9" name="Content Placeholder 2"/>
          <p:cNvSpPr>
            <a:spLocks noGrp="1"/>
          </p:cNvSpPr>
          <p:nvPr>
            <p:ph idx="1"/>
          </p:nvPr>
        </p:nvSpPr>
        <p:spPr>
          <a:xfrm>
            <a:off x="838199" y="1825625"/>
            <a:ext cx="10905699" cy="3881904"/>
          </a:xfrm>
        </p:spPr>
        <p:txBody>
          <a:bodyPr>
            <a:noAutofit/>
          </a:bodyPr>
          <a:lstStyle>
            <a:lvl1pPr>
              <a:lnSpc>
                <a:spcPct val="100000"/>
              </a:lnSpc>
              <a:spcBef>
                <a:spcPts val="0"/>
              </a:spcBef>
              <a:spcAft>
                <a:spcPts val="1800"/>
              </a:spcAft>
              <a:defRPr/>
            </a:lvl1pPr>
            <a:lvl2pPr>
              <a:lnSpc>
                <a:spcPct val="100000"/>
              </a:lnSpc>
              <a:spcAft>
                <a:spcPts val="1800"/>
              </a:spcAft>
              <a:defRPr/>
            </a:lvl2pPr>
            <a:lvl3pPr>
              <a:lnSpc>
                <a:spcPct val="100000"/>
              </a:lnSpc>
              <a:spcAft>
                <a:spcPts val="1800"/>
              </a:spcAft>
              <a:defRPr/>
            </a:lvl3pPr>
            <a:lvl4pPr>
              <a:lnSpc>
                <a:spcPct val="100000"/>
              </a:lnSpc>
              <a:spcAft>
                <a:spcPts val="1800"/>
              </a:spcAft>
              <a:defRPr/>
            </a:lvl4pPr>
            <a:lvl5pPr>
              <a:lnSpc>
                <a:spcPct val="100000"/>
              </a:lnSpc>
              <a:spcAft>
                <a:spcPts val="18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17455443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2" cy="6858000"/>
          </a:xfrm>
          <a:prstGeom prst="rect">
            <a:avLst/>
          </a:prstGeom>
        </p:spPr>
      </p:pic>
      <p:sp>
        <p:nvSpPr>
          <p:cNvPr id="3" name="Slide Number Placeholder 2"/>
          <p:cNvSpPr>
            <a:spLocks noGrp="1"/>
          </p:cNvSpPr>
          <p:nvPr>
            <p:ph type="sldNum" sz="quarter" idx="10"/>
          </p:nvPr>
        </p:nvSpPr>
        <p:spPr/>
        <p:txBody>
          <a:bodyPr/>
          <a:lstStyle/>
          <a:p>
            <a:fld id="{F46C79FD-C571-418B-AB0F-5EE936C85276}" type="slidenum">
              <a:rPr lang="en-GB" smtClean="0"/>
              <a:pPr/>
              <a:t>‹#›</a:t>
            </a:fld>
            <a:endParaRPr lang="en-GB"/>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29162" y="6193990"/>
            <a:ext cx="740953" cy="493977"/>
          </a:xfrm>
          <a:prstGeom prst="rect">
            <a:avLst/>
          </a:prstGeom>
          <a:ln w="12700">
            <a:solidFill>
              <a:schemeClr val="bg1"/>
            </a:solidFill>
          </a:ln>
        </p:spPr>
      </p:pic>
      <p:sp>
        <p:nvSpPr>
          <p:cNvPr id="9" name="Content Placeholder 2"/>
          <p:cNvSpPr>
            <a:spLocks noGrp="1"/>
          </p:cNvSpPr>
          <p:nvPr>
            <p:ph idx="1"/>
          </p:nvPr>
        </p:nvSpPr>
        <p:spPr>
          <a:xfrm>
            <a:off x="838199" y="1825625"/>
            <a:ext cx="10905699" cy="3881904"/>
          </a:xfrm>
        </p:spPr>
        <p:txBody>
          <a:bodyPr>
            <a:noAutofit/>
          </a:bodyPr>
          <a:lstStyle>
            <a:lvl1pPr>
              <a:lnSpc>
                <a:spcPct val="100000"/>
              </a:lnSpc>
              <a:spcBef>
                <a:spcPts val="0"/>
              </a:spcBef>
              <a:spcAft>
                <a:spcPts val="1800"/>
              </a:spcAft>
              <a:defRPr/>
            </a:lvl1pPr>
            <a:lvl2pPr>
              <a:lnSpc>
                <a:spcPct val="100000"/>
              </a:lnSpc>
              <a:spcAft>
                <a:spcPts val="1800"/>
              </a:spcAft>
              <a:defRPr/>
            </a:lvl2pPr>
            <a:lvl3pPr>
              <a:lnSpc>
                <a:spcPct val="100000"/>
              </a:lnSpc>
              <a:spcAft>
                <a:spcPts val="1800"/>
              </a:spcAft>
              <a:defRPr/>
            </a:lvl3pPr>
            <a:lvl4pPr>
              <a:lnSpc>
                <a:spcPct val="100000"/>
              </a:lnSpc>
              <a:spcAft>
                <a:spcPts val="1800"/>
              </a:spcAft>
              <a:defRPr/>
            </a:lvl4pPr>
            <a:lvl5pPr>
              <a:lnSpc>
                <a:spcPct val="100000"/>
              </a:lnSpc>
              <a:spcAft>
                <a:spcPts val="18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cxnSp>
        <p:nvCxnSpPr>
          <p:cNvPr id="7" name="Straight Connector 6"/>
          <p:cNvCxnSpPr/>
          <p:nvPr userDrawn="1"/>
        </p:nvCxnSpPr>
        <p:spPr>
          <a:xfrm>
            <a:off x="838199" y="774000"/>
            <a:ext cx="0" cy="402581"/>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26606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Chapter Slide">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2" name="Title 1"/>
          <p:cNvSpPr>
            <a:spLocks noGrp="1"/>
          </p:cNvSpPr>
          <p:nvPr>
            <p:ph type="ctrTitle"/>
          </p:nvPr>
        </p:nvSpPr>
        <p:spPr>
          <a:xfrm>
            <a:off x="1070189" y="1122363"/>
            <a:ext cx="10676038" cy="2387600"/>
          </a:xfrm>
        </p:spPr>
        <p:txBody>
          <a:bodyPr anchor="b">
            <a:noAutofit/>
          </a:bodyPr>
          <a:lstStyle>
            <a:lvl1pPr algn="l">
              <a:defRPr sz="6000">
                <a:solidFill>
                  <a:schemeClr val="accent5"/>
                </a:solidFill>
              </a:defRPr>
            </a:lvl1pPr>
          </a:lstStyle>
          <a:p>
            <a:r>
              <a:rPr lang="en-US"/>
              <a:t>Click to edit Master title style</a:t>
            </a:r>
            <a:endParaRPr lang="en-GB"/>
          </a:p>
        </p:txBody>
      </p:sp>
      <p:sp>
        <p:nvSpPr>
          <p:cNvPr id="3" name="Subtitle 2"/>
          <p:cNvSpPr>
            <a:spLocks noGrp="1"/>
          </p:cNvSpPr>
          <p:nvPr>
            <p:ph type="subTitle" idx="1"/>
          </p:nvPr>
        </p:nvSpPr>
        <p:spPr>
          <a:xfrm>
            <a:off x="1070189" y="3602038"/>
            <a:ext cx="10676038" cy="1655762"/>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6" name="Slide Number Placeholder 5"/>
          <p:cNvSpPr>
            <a:spLocks noGrp="1"/>
          </p:cNvSpPr>
          <p:nvPr>
            <p:ph type="sldNum" sz="quarter" idx="12"/>
          </p:nvPr>
        </p:nvSpPr>
        <p:spPr/>
        <p:txBody>
          <a:bodyPr>
            <a:noAutofit/>
          </a:bodyPr>
          <a:lstStyle>
            <a:lvl1pPr>
              <a:defRPr>
                <a:solidFill>
                  <a:schemeClr val="bg1"/>
                </a:solidFill>
              </a:defRPr>
            </a:lvl1pPr>
          </a:lstStyle>
          <a:p>
            <a:fld id="{F46C79FD-C571-418B-AB0F-5EE936C85276}" type="slidenum">
              <a:rPr lang="en-GB" smtClean="0"/>
              <a:pPr/>
              <a:t>‹#›</a:t>
            </a:fld>
            <a:endParaRPr lang="en-GB"/>
          </a:p>
        </p:txBody>
      </p:sp>
      <p:cxnSp>
        <p:nvCxnSpPr>
          <p:cNvPr id="7" name="Straight Connector 6"/>
          <p:cNvCxnSpPr/>
          <p:nvPr userDrawn="1"/>
        </p:nvCxnSpPr>
        <p:spPr>
          <a:xfrm>
            <a:off x="838200" y="0"/>
            <a:ext cx="0" cy="3295934"/>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29162" y="6193990"/>
            <a:ext cx="740953" cy="493977"/>
          </a:xfrm>
          <a:prstGeom prst="rect">
            <a:avLst/>
          </a:prstGeom>
          <a:ln w="12700">
            <a:solidFill>
              <a:schemeClr val="bg1"/>
            </a:solidFill>
          </a:ln>
        </p:spPr>
      </p:pic>
    </p:spTree>
    <p:extLst>
      <p:ext uri="{BB962C8B-B14F-4D97-AF65-F5344CB8AC3E}">
        <p14:creationId xmlns:p14="http://schemas.microsoft.com/office/powerpoint/2010/main" val="37886990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fr-BE"/>
          </a:p>
        </p:txBody>
      </p:sp>
      <p:sp>
        <p:nvSpPr>
          <p:cNvPr id="3" name="Slide Number Placeholder 2"/>
          <p:cNvSpPr>
            <a:spLocks noGrp="1"/>
          </p:cNvSpPr>
          <p:nvPr>
            <p:ph type="sldNum" sz="quarter" idx="10"/>
          </p:nvPr>
        </p:nvSpPr>
        <p:spPr/>
        <p:txBody>
          <a:bodyPr/>
          <a:lstStyle/>
          <a:p>
            <a:fld id="{F46C79FD-C571-418B-AB0F-5EE936C85276}" type="slidenum">
              <a:rPr lang="en-GB" smtClean="0"/>
              <a:pPr/>
              <a:t>‹#›</a:t>
            </a:fld>
            <a:endParaRPr lang="en-GB"/>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29162" y="6193990"/>
            <a:ext cx="740953" cy="493977"/>
          </a:xfrm>
          <a:prstGeom prst="rect">
            <a:avLst/>
          </a:prstGeom>
          <a:ln w="12700">
            <a:solidFill>
              <a:schemeClr val="bg1"/>
            </a:solidFill>
          </a:ln>
        </p:spPr>
      </p:pic>
      <p:sp>
        <p:nvSpPr>
          <p:cNvPr id="6" name="Content Placeholder 2"/>
          <p:cNvSpPr>
            <a:spLocks noGrp="1"/>
          </p:cNvSpPr>
          <p:nvPr>
            <p:ph idx="1"/>
          </p:nvPr>
        </p:nvSpPr>
        <p:spPr>
          <a:xfrm>
            <a:off x="838199" y="1825625"/>
            <a:ext cx="10905699" cy="3881904"/>
          </a:xfrm>
        </p:spPr>
        <p:txBody>
          <a:bodyPr>
            <a:noAutofit/>
          </a:bodyPr>
          <a:lstStyle>
            <a:lvl1pPr>
              <a:lnSpc>
                <a:spcPct val="100000"/>
              </a:lnSpc>
              <a:spcBef>
                <a:spcPts val="0"/>
              </a:spcBef>
              <a:spcAft>
                <a:spcPts val="1800"/>
              </a:spcAft>
              <a:defRPr/>
            </a:lvl1pPr>
            <a:lvl2pPr>
              <a:lnSpc>
                <a:spcPct val="100000"/>
              </a:lnSpc>
              <a:spcAft>
                <a:spcPts val="1800"/>
              </a:spcAft>
              <a:defRPr/>
            </a:lvl2pPr>
            <a:lvl3pPr>
              <a:lnSpc>
                <a:spcPct val="100000"/>
              </a:lnSpc>
              <a:spcAft>
                <a:spcPts val="1800"/>
              </a:spcAft>
              <a:defRPr/>
            </a:lvl3pPr>
            <a:lvl4pPr>
              <a:lnSpc>
                <a:spcPct val="100000"/>
              </a:lnSpc>
              <a:spcAft>
                <a:spcPts val="1800"/>
              </a:spcAft>
              <a:defRPr/>
            </a:lvl4pPr>
            <a:lvl5pPr>
              <a:lnSpc>
                <a:spcPct val="100000"/>
              </a:lnSpc>
              <a:spcAft>
                <a:spcPts val="18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7" name="Straight Connector 6"/>
          <p:cNvCxnSpPr/>
          <p:nvPr userDrawn="1"/>
        </p:nvCxnSpPr>
        <p:spPr>
          <a:xfrm>
            <a:off x="838199" y="774000"/>
            <a:ext cx="0" cy="402581"/>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96377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fr-BE"/>
          </a:p>
        </p:txBody>
      </p:sp>
      <p:sp>
        <p:nvSpPr>
          <p:cNvPr id="3" name="Slide Number Placeholder 2"/>
          <p:cNvSpPr>
            <a:spLocks noGrp="1"/>
          </p:cNvSpPr>
          <p:nvPr>
            <p:ph type="sldNum" sz="quarter" idx="10"/>
          </p:nvPr>
        </p:nvSpPr>
        <p:spPr/>
        <p:txBody>
          <a:bodyPr/>
          <a:lstStyle/>
          <a:p>
            <a:fld id="{F46C79FD-C571-418B-AB0F-5EE936C85276}" type="slidenum">
              <a:rPr lang="en-GB" smtClean="0"/>
              <a:pPr/>
              <a:t>‹#›</a:t>
            </a:fld>
            <a:endParaRPr lang="en-GB"/>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29162" y="6193990"/>
            <a:ext cx="740953" cy="493977"/>
          </a:xfrm>
          <a:prstGeom prst="rect">
            <a:avLst/>
          </a:prstGeom>
          <a:ln w="12700">
            <a:solidFill>
              <a:schemeClr val="bg1"/>
            </a:solidFill>
          </a:ln>
        </p:spPr>
      </p:pic>
      <p:sp>
        <p:nvSpPr>
          <p:cNvPr id="6" name="Content Placeholder 2"/>
          <p:cNvSpPr>
            <a:spLocks noGrp="1"/>
          </p:cNvSpPr>
          <p:nvPr>
            <p:ph idx="1"/>
          </p:nvPr>
        </p:nvSpPr>
        <p:spPr>
          <a:xfrm>
            <a:off x="838199" y="1825625"/>
            <a:ext cx="10905699" cy="3881904"/>
          </a:xfrm>
        </p:spPr>
        <p:txBody>
          <a:bodyPr>
            <a:noAutofit/>
          </a:bodyPr>
          <a:lstStyle>
            <a:lvl1pPr>
              <a:lnSpc>
                <a:spcPct val="100000"/>
              </a:lnSpc>
              <a:spcBef>
                <a:spcPts val="0"/>
              </a:spcBef>
              <a:spcAft>
                <a:spcPts val="1800"/>
              </a:spcAft>
              <a:defRPr/>
            </a:lvl1pPr>
            <a:lvl2pPr>
              <a:lnSpc>
                <a:spcPct val="100000"/>
              </a:lnSpc>
              <a:spcAft>
                <a:spcPts val="1800"/>
              </a:spcAft>
              <a:defRPr/>
            </a:lvl2pPr>
            <a:lvl3pPr>
              <a:lnSpc>
                <a:spcPct val="100000"/>
              </a:lnSpc>
              <a:spcAft>
                <a:spcPts val="1800"/>
              </a:spcAft>
              <a:defRPr/>
            </a:lvl3pPr>
            <a:lvl4pPr>
              <a:lnSpc>
                <a:spcPct val="100000"/>
              </a:lnSpc>
              <a:spcAft>
                <a:spcPts val="1800"/>
              </a:spcAft>
              <a:defRPr/>
            </a:lvl4pPr>
            <a:lvl5pPr>
              <a:lnSpc>
                <a:spcPct val="100000"/>
              </a:lnSpc>
              <a:spcAft>
                <a:spcPts val="18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530675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and Objec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2" cy="6858000"/>
          </a:xfrm>
          <a:prstGeom prst="rect">
            <a:avLst/>
          </a:prstGeom>
        </p:spPr>
      </p:pic>
      <p:sp>
        <p:nvSpPr>
          <p:cNvPr id="3" name="Content Placeholder 2"/>
          <p:cNvSpPr>
            <a:spLocks noGrp="1"/>
          </p:cNvSpPr>
          <p:nvPr>
            <p:ph sz="half" idx="1"/>
          </p:nvPr>
        </p:nvSpPr>
        <p:spPr>
          <a:xfrm>
            <a:off x="943128" y="1825625"/>
            <a:ext cx="4168517" cy="3906435"/>
          </a:xfrm>
        </p:spPr>
        <p:txBody>
          <a:bodyPr>
            <a:noAutofit/>
          </a:bodyPr>
          <a:lstStyle>
            <a:lvl1pPr>
              <a:spcAft>
                <a:spcPts val="1800"/>
              </a:spcAft>
              <a:defRPr/>
            </a:lvl1pPr>
            <a:lvl2pPr>
              <a:spcAft>
                <a:spcPts val="1800"/>
              </a:spcAft>
              <a:defRPr/>
            </a:lvl2pPr>
            <a:lvl3pPr>
              <a:spcAft>
                <a:spcPts val="1800"/>
              </a:spcAft>
              <a:defRPr/>
            </a:lvl3pPr>
            <a:lvl4pPr>
              <a:spcAft>
                <a:spcPts val="1800"/>
              </a:spcAft>
              <a:defRPr/>
            </a:lvl4pPr>
            <a:lvl5pPr>
              <a:spcAft>
                <a:spcPts val="18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5397908" y="1825625"/>
            <a:ext cx="4210786" cy="3906435"/>
          </a:xfrm>
          <a:noFill/>
        </p:spPr>
        <p:txBody>
          <a:bodyPr>
            <a:noAutofit/>
          </a:bodyPr>
          <a:lstStyle>
            <a:lvl1pPr marL="0" indent="0">
              <a:buNone/>
              <a:defRPr/>
            </a:lvl1pPr>
          </a:lstStyle>
          <a:p>
            <a:pPr lvl="0"/>
            <a:endParaRPr lang="en-GB"/>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10"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29162" y="6193990"/>
            <a:ext cx="740953" cy="493977"/>
          </a:xfrm>
          <a:prstGeom prst="rect">
            <a:avLst/>
          </a:prstGeom>
          <a:ln w="12700">
            <a:solidFill>
              <a:schemeClr val="bg1"/>
            </a:solidFill>
          </a:ln>
        </p:spPr>
      </p:pic>
    </p:spTree>
    <p:extLst>
      <p:ext uri="{BB962C8B-B14F-4D97-AF65-F5344CB8AC3E}">
        <p14:creationId xmlns:p14="http://schemas.microsoft.com/office/powerpoint/2010/main" val="28038392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59635" y="-59635"/>
            <a:ext cx="6155635" cy="6983896"/>
          </a:xfrm>
          <a:solidFill>
            <a:schemeClr val="bg2"/>
          </a:solidFill>
          <a:ln w="28575">
            <a:solidFill>
              <a:schemeClr val="accent5"/>
            </a:solidFill>
          </a:ln>
        </p:spPr>
        <p:txBody>
          <a:bodyPr/>
          <a:lstStyle/>
          <a:p>
            <a:endParaRPr lang="en-GB"/>
          </a:p>
        </p:txBody>
      </p:sp>
      <p:sp>
        <p:nvSpPr>
          <p:cNvPr id="10" name="Rectangle 9"/>
          <p:cNvSpPr/>
          <p:nvPr userDrawn="1"/>
        </p:nvSpPr>
        <p:spPr>
          <a:xfrm>
            <a:off x="3214048" y="1992573"/>
            <a:ext cx="8550322" cy="3616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19447" y="743802"/>
            <a:ext cx="544923" cy="544923"/>
          </a:xfrm>
          <a:prstGeom prst="rect">
            <a:avLst/>
          </a:prstGeom>
        </p:spPr>
      </p:pic>
      <p:sp>
        <p:nvSpPr>
          <p:cNvPr id="3" name="Content Placeholder 2"/>
          <p:cNvSpPr>
            <a:spLocks noGrp="1"/>
          </p:cNvSpPr>
          <p:nvPr>
            <p:ph idx="1"/>
          </p:nvPr>
        </p:nvSpPr>
        <p:spPr>
          <a:xfrm>
            <a:off x="3538331" y="1992572"/>
            <a:ext cx="8226040" cy="3616657"/>
          </a:xfrm>
          <a:solidFill>
            <a:schemeClr val="bg1"/>
          </a:solidFill>
        </p:spPr>
        <p:txBody>
          <a:bodyPr lIns="360000" tIns="360000" rIns="360000" bIns="360000" anchor="ctr" anchorCtr="0">
            <a:noAutofit/>
          </a:bodyPr>
          <a:lstStyle>
            <a:lvl1pPr marL="0" indent="0">
              <a:buFontTx/>
              <a:buNone/>
              <a:defRPr i="1">
                <a:solidFill>
                  <a:schemeClr val="tx2"/>
                </a:solidFill>
              </a:defRPr>
            </a:lvl1pPr>
          </a:lstStyle>
          <a:p>
            <a:pPr lvl="0"/>
            <a:r>
              <a:rPr lang="en-US"/>
              <a:t>Edit Master text styles</a:t>
            </a:r>
          </a:p>
        </p:txBody>
      </p:sp>
    </p:spTree>
    <p:extLst>
      <p:ext uri="{BB962C8B-B14F-4D97-AF65-F5344CB8AC3E}">
        <p14:creationId xmlns:p14="http://schemas.microsoft.com/office/powerpoint/2010/main" val="17840629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icture and Content (half p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6817056" y="1825625"/>
            <a:ext cx="4926841" cy="3769957"/>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lstStyle/>
          <a:p>
            <a:fld id="{F46C79FD-C571-418B-AB0F-5EE936C85276}" type="slidenum">
              <a:rPr lang="en-GB" smtClean="0"/>
              <a:t>‹#›</a:t>
            </a:fld>
            <a:endParaRPr lang="en-GB"/>
          </a:p>
        </p:txBody>
      </p:sp>
      <p:sp>
        <p:nvSpPr>
          <p:cNvPr id="10" name="Title Placeholder 1"/>
          <p:cNvSpPr>
            <a:spLocks noGrp="1"/>
          </p:cNvSpPr>
          <p:nvPr>
            <p:ph type="title"/>
          </p:nvPr>
        </p:nvSpPr>
        <p:spPr>
          <a:xfrm>
            <a:off x="6817056" y="482860"/>
            <a:ext cx="4669266"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7" name="Picture Placeholder 4"/>
          <p:cNvSpPr>
            <a:spLocks noGrp="1"/>
          </p:cNvSpPr>
          <p:nvPr>
            <p:ph type="pic" sz="quarter" idx="13"/>
          </p:nvPr>
        </p:nvSpPr>
        <p:spPr>
          <a:xfrm>
            <a:off x="-46383" y="-46383"/>
            <a:ext cx="6142383" cy="6964017"/>
          </a:xfrm>
          <a:solidFill>
            <a:schemeClr val="bg2"/>
          </a:solidFill>
          <a:ln w="28575">
            <a:solidFill>
              <a:schemeClr val="accent5"/>
            </a:solidFill>
          </a:ln>
        </p:spPr>
        <p:txBody>
          <a:bodyPr/>
          <a:lstStyle/>
          <a:p>
            <a:endParaRPr lang="en-GB"/>
          </a:p>
        </p:txBody>
      </p:sp>
    </p:spTree>
    <p:extLst>
      <p:ext uri="{BB962C8B-B14F-4D97-AF65-F5344CB8AC3E}">
        <p14:creationId xmlns:p14="http://schemas.microsoft.com/office/powerpoint/2010/main" val="36920344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Picture Placeholder 2"/>
          <p:cNvSpPr>
            <a:spLocks noGrp="1"/>
          </p:cNvSpPr>
          <p:nvPr>
            <p:ph type="pic" sz="quarter" idx="13"/>
          </p:nvPr>
        </p:nvSpPr>
        <p:spPr>
          <a:xfrm>
            <a:off x="970722" y="2284667"/>
            <a:ext cx="3141663" cy="2090737"/>
          </a:xfrm>
          <a:solidFill>
            <a:schemeClr val="bg2"/>
          </a:solidFill>
        </p:spPr>
        <p:txBody>
          <a:bodyPr/>
          <a:lstStyle/>
          <a:p>
            <a:endParaRPr lang="en-GB"/>
          </a:p>
        </p:txBody>
      </p:sp>
      <p:sp>
        <p:nvSpPr>
          <p:cNvPr id="11" name="Picture Placeholder 2"/>
          <p:cNvSpPr>
            <a:spLocks noGrp="1"/>
          </p:cNvSpPr>
          <p:nvPr>
            <p:ph type="pic" sz="quarter" idx="14"/>
          </p:nvPr>
        </p:nvSpPr>
        <p:spPr>
          <a:xfrm>
            <a:off x="7901451" y="2284668"/>
            <a:ext cx="3141663" cy="2090737"/>
          </a:xfrm>
          <a:solidFill>
            <a:schemeClr val="bg2"/>
          </a:solidFill>
        </p:spPr>
        <p:txBody>
          <a:bodyPr/>
          <a:lstStyle/>
          <a:p>
            <a:endParaRPr lang="en-GB"/>
          </a:p>
        </p:txBody>
      </p:sp>
      <p:sp>
        <p:nvSpPr>
          <p:cNvPr id="12" name="Picture Placeholder 2"/>
          <p:cNvSpPr>
            <a:spLocks noGrp="1"/>
          </p:cNvSpPr>
          <p:nvPr>
            <p:ph type="pic" sz="quarter" idx="15"/>
          </p:nvPr>
        </p:nvSpPr>
        <p:spPr>
          <a:xfrm>
            <a:off x="4436086" y="2284667"/>
            <a:ext cx="3141663" cy="2090737"/>
          </a:xfrm>
          <a:solidFill>
            <a:schemeClr val="bg2"/>
          </a:solidFill>
        </p:spPr>
        <p:txBody>
          <a:bodyPr/>
          <a:lstStyle/>
          <a:p>
            <a:endParaRPr lang="en-GB"/>
          </a:p>
        </p:txBody>
      </p:sp>
      <p:sp>
        <p:nvSpPr>
          <p:cNvPr id="13" name="Text Placeholder 12"/>
          <p:cNvSpPr>
            <a:spLocks noGrp="1"/>
          </p:cNvSpPr>
          <p:nvPr>
            <p:ph type="body" sz="quarter" idx="16"/>
          </p:nvPr>
        </p:nvSpPr>
        <p:spPr>
          <a:xfrm>
            <a:off x="1206774" y="4038684"/>
            <a:ext cx="2669558" cy="1524235"/>
          </a:xfrm>
          <a:solidFill>
            <a:schemeClr val="bg1"/>
          </a:solidFill>
        </p:spPr>
        <p:txBody>
          <a:bodyPr tIns="90000"/>
          <a:lstStyle>
            <a:lvl1pPr marL="0" indent="0" algn="ctr">
              <a:buNone/>
              <a:defRPr sz="2000"/>
            </a:lvl1pPr>
          </a:lstStyle>
          <a:p>
            <a:pPr lvl="0"/>
            <a:r>
              <a:rPr lang="en-US"/>
              <a:t>Edit Master text styles</a:t>
            </a:r>
          </a:p>
        </p:txBody>
      </p:sp>
      <p:sp>
        <p:nvSpPr>
          <p:cNvPr id="15" name="Text Placeholder 12"/>
          <p:cNvSpPr>
            <a:spLocks noGrp="1"/>
          </p:cNvSpPr>
          <p:nvPr>
            <p:ph type="body" sz="quarter" idx="17"/>
          </p:nvPr>
        </p:nvSpPr>
        <p:spPr>
          <a:xfrm>
            <a:off x="4672139" y="4041944"/>
            <a:ext cx="2669558" cy="1524235"/>
          </a:xfrm>
          <a:solidFill>
            <a:schemeClr val="bg1"/>
          </a:solidFill>
        </p:spPr>
        <p:txBody>
          <a:bodyPr tIns="90000"/>
          <a:lstStyle>
            <a:lvl1pPr marL="0" indent="0" algn="ctr">
              <a:buNone/>
              <a:defRPr sz="2000"/>
            </a:lvl1pPr>
          </a:lstStyle>
          <a:p>
            <a:pPr lvl="0"/>
            <a:r>
              <a:rPr lang="en-US"/>
              <a:t>Edit Master text styles</a:t>
            </a:r>
          </a:p>
        </p:txBody>
      </p:sp>
      <p:sp>
        <p:nvSpPr>
          <p:cNvPr id="16" name="Text Placeholder 12"/>
          <p:cNvSpPr>
            <a:spLocks noGrp="1"/>
          </p:cNvSpPr>
          <p:nvPr>
            <p:ph type="body" sz="quarter" idx="18"/>
          </p:nvPr>
        </p:nvSpPr>
        <p:spPr>
          <a:xfrm>
            <a:off x="8137503" y="4037437"/>
            <a:ext cx="2669558" cy="1524235"/>
          </a:xfrm>
          <a:solidFill>
            <a:schemeClr val="bg1"/>
          </a:solidFill>
        </p:spPr>
        <p:txBody>
          <a:bodyPr tIns="90000"/>
          <a:lstStyle>
            <a:lvl1pPr marL="0" indent="0" algn="ctr">
              <a:buNone/>
              <a:defRPr sz="2000"/>
            </a:lvl1pPr>
          </a:lstStyle>
          <a:p>
            <a:pPr lvl="0"/>
            <a:r>
              <a:rPr lang="en-US"/>
              <a:t>Edit Master text styles</a:t>
            </a:r>
          </a:p>
        </p:txBody>
      </p:sp>
    </p:spTree>
    <p:extLst>
      <p:ext uri="{BB962C8B-B14F-4D97-AF65-F5344CB8AC3E}">
        <p14:creationId xmlns:p14="http://schemas.microsoft.com/office/powerpoint/2010/main" val="17801072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Picture Placeholder 2"/>
          <p:cNvSpPr>
            <a:spLocks noGrp="1"/>
          </p:cNvSpPr>
          <p:nvPr>
            <p:ph type="pic" sz="quarter" idx="13"/>
          </p:nvPr>
        </p:nvSpPr>
        <p:spPr>
          <a:xfrm>
            <a:off x="3713869" y="2159957"/>
            <a:ext cx="2461591" cy="1638158"/>
          </a:xfrm>
          <a:solidFill>
            <a:schemeClr val="bg2"/>
          </a:solidFill>
        </p:spPr>
        <p:txBody>
          <a:bodyPr/>
          <a:lstStyle/>
          <a:p>
            <a:endParaRPr lang="en-GB"/>
          </a:p>
        </p:txBody>
      </p:sp>
      <p:sp>
        <p:nvSpPr>
          <p:cNvPr id="11" name="Picture Placeholder 2"/>
          <p:cNvSpPr>
            <a:spLocks noGrp="1"/>
          </p:cNvSpPr>
          <p:nvPr>
            <p:ph type="pic" sz="quarter" idx="14"/>
          </p:nvPr>
        </p:nvSpPr>
        <p:spPr>
          <a:xfrm>
            <a:off x="3713868" y="3968881"/>
            <a:ext cx="2461591" cy="1638158"/>
          </a:xfrm>
          <a:solidFill>
            <a:schemeClr val="bg2"/>
          </a:solidFill>
        </p:spPr>
        <p:txBody>
          <a:bodyPr/>
          <a:lstStyle/>
          <a:p>
            <a:endParaRPr lang="en-GB"/>
          </a:p>
        </p:txBody>
      </p:sp>
      <p:sp>
        <p:nvSpPr>
          <p:cNvPr id="12" name="Picture Placeholder 2"/>
          <p:cNvSpPr>
            <a:spLocks noGrp="1"/>
          </p:cNvSpPr>
          <p:nvPr>
            <p:ph type="pic" sz="quarter" idx="15"/>
          </p:nvPr>
        </p:nvSpPr>
        <p:spPr>
          <a:xfrm>
            <a:off x="6324547" y="2159956"/>
            <a:ext cx="2461593" cy="1638159"/>
          </a:xfrm>
          <a:solidFill>
            <a:schemeClr val="bg2"/>
          </a:solidFill>
        </p:spPr>
        <p:txBody>
          <a:bodyPr/>
          <a:lstStyle/>
          <a:p>
            <a:endParaRPr lang="en-GB"/>
          </a:p>
        </p:txBody>
      </p:sp>
      <p:sp>
        <p:nvSpPr>
          <p:cNvPr id="13" name="Text Placeholder 12"/>
          <p:cNvSpPr>
            <a:spLocks noGrp="1"/>
          </p:cNvSpPr>
          <p:nvPr>
            <p:ph type="body" sz="quarter" idx="16"/>
          </p:nvPr>
        </p:nvSpPr>
        <p:spPr>
          <a:xfrm>
            <a:off x="8935227" y="3968880"/>
            <a:ext cx="2520000" cy="1638158"/>
          </a:xfrm>
          <a:noFill/>
        </p:spPr>
        <p:txBody>
          <a:bodyPr tIns="90000"/>
          <a:lstStyle>
            <a:lvl1pPr marL="0" indent="0" algn="l">
              <a:buNone/>
              <a:defRPr sz="2000"/>
            </a:lvl1pPr>
          </a:lstStyle>
          <a:p>
            <a:pPr lvl="0"/>
            <a:r>
              <a:rPr lang="en-US"/>
              <a:t>Edit Master text styles</a:t>
            </a:r>
          </a:p>
        </p:txBody>
      </p:sp>
      <p:sp>
        <p:nvSpPr>
          <p:cNvPr id="16" name="Text Placeholder 12"/>
          <p:cNvSpPr>
            <a:spLocks noGrp="1"/>
          </p:cNvSpPr>
          <p:nvPr>
            <p:ph type="body" sz="quarter" idx="18"/>
          </p:nvPr>
        </p:nvSpPr>
        <p:spPr>
          <a:xfrm>
            <a:off x="1033617" y="2159957"/>
            <a:ext cx="2520000" cy="1638159"/>
          </a:xfrm>
          <a:noFill/>
        </p:spPr>
        <p:txBody>
          <a:bodyPr tIns="90000"/>
          <a:lstStyle>
            <a:lvl1pPr marL="0" indent="0" algn="r">
              <a:buNone/>
              <a:defRPr sz="2000"/>
            </a:lvl1pPr>
          </a:lstStyle>
          <a:p>
            <a:pPr lvl="0"/>
            <a:r>
              <a:rPr lang="en-US"/>
              <a:t>Edit Master text styles</a:t>
            </a:r>
          </a:p>
        </p:txBody>
      </p:sp>
      <p:sp>
        <p:nvSpPr>
          <p:cNvPr id="14" name="Picture Placeholder 2"/>
          <p:cNvSpPr>
            <a:spLocks noGrp="1"/>
          </p:cNvSpPr>
          <p:nvPr>
            <p:ph type="pic" sz="quarter" idx="19"/>
          </p:nvPr>
        </p:nvSpPr>
        <p:spPr>
          <a:xfrm>
            <a:off x="6324549" y="3968880"/>
            <a:ext cx="2461591" cy="1638158"/>
          </a:xfrm>
          <a:solidFill>
            <a:schemeClr val="bg2"/>
          </a:solidFill>
        </p:spPr>
        <p:txBody>
          <a:bodyPr/>
          <a:lstStyle/>
          <a:p>
            <a:endParaRPr lang="en-GB"/>
          </a:p>
        </p:txBody>
      </p:sp>
      <p:sp>
        <p:nvSpPr>
          <p:cNvPr id="17" name="Text Placeholder 12"/>
          <p:cNvSpPr>
            <a:spLocks noGrp="1"/>
          </p:cNvSpPr>
          <p:nvPr>
            <p:ph type="body" sz="quarter" idx="20"/>
          </p:nvPr>
        </p:nvSpPr>
        <p:spPr>
          <a:xfrm>
            <a:off x="1033617" y="3968881"/>
            <a:ext cx="2520000" cy="1638158"/>
          </a:xfrm>
          <a:noFill/>
        </p:spPr>
        <p:txBody>
          <a:bodyPr tIns="90000"/>
          <a:lstStyle>
            <a:lvl1pPr marL="0" indent="0" algn="r">
              <a:buNone/>
              <a:defRPr sz="2000"/>
            </a:lvl1pPr>
          </a:lstStyle>
          <a:p>
            <a:pPr lvl="0"/>
            <a:r>
              <a:rPr lang="en-US"/>
              <a:t>Edit Master text styles</a:t>
            </a:r>
          </a:p>
        </p:txBody>
      </p:sp>
      <p:sp>
        <p:nvSpPr>
          <p:cNvPr id="18" name="Text Placeholder 12"/>
          <p:cNvSpPr>
            <a:spLocks noGrp="1"/>
          </p:cNvSpPr>
          <p:nvPr>
            <p:ph type="body" sz="quarter" idx="21"/>
          </p:nvPr>
        </p:nvSpPr>
        <p:spPr>
          <a:xfrm>
            <a:off x="8966322" y="2159956"/>
            <a:ext cx="2520000" cy="1638159"/>
          </a:xfrm>
          <a:noFill/>
        </p:spPr>
        <p:txBody>
          <a:bodyPr tIns="90000"/>
          <a:lstStyle>
            <a:lvl1pPr marL="0" indent="0" algn="l">
              <a:buNone/>
              <a:defRPr sz="2000"/>
            </a:lvl1pPr>
          </a:lstStyle>
          <a:p>
            <a:pPr lvl="0"/>
            <a:r>
              <a:rPr lang="en-US"/>
              <a:t>Edit Master text styles</a:t>
            </a:r>
          </a:p>
        </p:txBody>
      </p:sp>
    </p:spTree>
    <p:extLst>
      <p:ext uri="{BB962C8B-B14F-4D97-AF65-F5344CB8AC3E}">
        <p14:creationId xmlns:p14="http://schemas.microsoft.com/office/powerpoint/2010/main" val="36385566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2"/>
          <p:cNvSpPr>
            <a:spLocks noGrp="1"/>
          </p:cNvSpPr>
          <p:nvPr>
            <p:ph type="pic" sz="quarter" idx="13"/>
          </p:nvPr>
        </p:nvSpPr>
        <p:spPr>
          <a:xfrm>
            <a:off x="0" y="0"/>
            <a:ext cx="12192000" cy="3429000"/>
          </a:xfrm>
          <a:solidFill>
            <a:schemeClr val="bg2"/>
          </a:solidFill>
        </p:spPr>
        <p:txBody>
          <a:bodyPr/>
          <a:lstStyle/>
          <a:p>
            <a:endParaRPr lang="en-GB"/>
          </a:p>
        </p:txBody>
      </p:sp>
      <p:sp>
        <p:nvSpPr>
          <p:cNvPr id="2" name="Title 1"/>
          <p:cNvSpPr>
            <a:spLocks noGrp="1"/>
          </p:cNvSpPr>
          <p:nvPr>
            <p:ph type="title"/>
          </p:nvPr>
        </p:nvSpPr>
        <p:spPr>
          <a:xfrm>
            <a:off x="838200" y="2646643"/>
            <a:ext cx="10515600" cy="782357"/>
          </a:xfrm>
          <a:solidFill>
            <a:schemeClr val="bg1"/>
          </a:solidFill>
        </p:spPr>
        <p:txBody>
          <a:bodyPr/>
          <a:lstStyle/>
          <a:p>
            <a:r>
              <a:rPr lang="en-US"/>
              <a:t>Click to edit Master title style</a:t>
            </a:r>
            <a:endParaRPr lang="en-GB"/>
          </a:p>
        </p:txBody>
      </p:sp>
      <p:sp>
        <p:nvSpPr>
          <p:cNvPr id="3" name="Slide Number Placeholder 2"/>
          <p:cNvSpPr>
            <a:spLocks noGrp="1"/>
          </p:cNvSpPr>
          <p:nvPr>
            <p:ph type="sldNum" sz="quarter" idx="10"/>
          </p:nvPr>
        </p:nvSpPr>
        <p:spPr/>
        <p:txBody>
          <a:bodyPr/>
          <a:lstStyle/>
          <a:p>
            <a:fld id="{F46C79FD-C571-418B-AB0F-5EE936C85276}" type="slidenum">
              <a:rPr lang="en-GB" smtClean="0"/>
              <a:pPr/>
              <a:t>‹#›</a:t>
            </a:fld>
            <a:endParaRPr lang="en-GB"/>
          </a:p>
        </p:txBody>
      </p:sp>
      <p:sp>
        <p:nvSpPr>
          <p:cNvPr id="6" name="Text Placeholder 5"/>
          <p:cNvSpPr>
            <a:spLocks noGrp="1"/>
          </p:cNvSpPr>
          <p:nvPr>
            <p:ph type="body" sz="quarter" idx="14"/>
          </p:nvPr>
        </p:nvSpPr>
        <p:spPr>
          <a:xfrm>
            <a:off x="838200" y="3630613"/>
            <a:ext cx="10515600" cy="2035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1367746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Sans contenu">
    <p:spTree>
      <p:nvGrpSpPr>
        <p:cNvPr id="1" name=""/>
        <p:cNvGrpSpPr/>
        <p:nvPr/>
      </p:nvGrpSpPr>
      <p:grpSpPr>
        <a:xfrm>
          <a:off x="0" y="0"/>
          <a:ext cx="0" cy="0"/>
          <a:chOff x="0" y="0"/>
          <a:chExt cx="0" cy="0"/>
        </a:xfrm>
      </p:grpSpPr>
      <p:sp>
        <p:nvSpPr>
          <p:cNvPr id="35" name="Titeltext"/>
          <p:cNvSpPr txBox="1">
            <a:spLocks noGrp="1"/>
          </p:cNvSpPr>
          <p:nvPr>
            <p:ph type="title"/>
          </p:nvPr>
        </p:nvSpPr>
        <p:spPr>
          <a:prstGeom prst="rect">
            <a:avLst/>
          </a:prstGeom>
        </p:spPr>
        <p:txBody>
          <a:bodyPr/>
          <a:lstStyle/>
          <a:p>
            <a:r>
              <a:t>Titeltext</a:t>
            </a:r>
          </a:p>
        </p:txBody>
      </p:sp>
      <p:sp>
        <p:nvSpPr>
          <p:cNvPr id="36" name="Folien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13540383"/>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D8CDBF77-BDAC-4BBB-85E4-D06FDF264C78}" type="datetimeFigureOut">
              <a:rPr lang="en-GB" smtClean="0"/>
              <a:t>30/11/2022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6C79FD-C571-418B-AB0F-5EE936C85276}" type="slidenum">
              <a:rPr lang="en-GB" smtClean="0"/>
              <a:pPr/>
              <a:t>‹#›</a:t>
            </a:fld>
            <a:endParaRPr lang="en-GB"/>
          </a:p>
        </p:txBody>
      </p:sp>
    </p:spTree>
    <p:extLst>
      <p:ext uri="{BB962C8B-B14F-4D97-AF65-F5344CB8AC3E}">
        <p14:creationId xmlns:p14="http://schemas.microsoft.com/office/powerpoint/2010/main" val="1469843912"/>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hapter Slide (2)">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11" name="Title 1"/>
          <p:cNvSpPr>
            <a:spLocks noGrp="1"/>
          </p:cNvSpPr>
          <p:nvPr>
            <p:ph type="ctrTitle"/>
          </p:nvPr>
        </p:nvSpPr>
        <p:spPr>
          <a:xfrm>
            <a:off x="1077013" y="1122363"/>
            <a:ext cx="10156297" cy="2387600"/>
          </a:xfrm>
        </p:spPr>
        <p:txBody>
          <a:bodyPr anchor="b">
            <a:noAutofit/>
          </a:bodyPr>
          <a:lstStyle>
            <a:lvl1pPr algn="l">
              <a:defRPr sz="6000">
                <a:solidFill>
                  <a:schemeClr val="tx2"/>
                </a:solidFill>
                <a:latin typeface="EC Square Sans Pro" panose="020B0506040000020004" pitchFamily="34" charset="0"/>
              </a:defRPr>
            </a:lvl1pPr>
          </a:lstStyle>
          <a:p>
            <a:r>
              <a:rPr lang="en-US"/>
              <a:t>Click to edit Master title style</a:t>
            </a:r>
            <a:endParaRPr lang="en-GB"/>
          </a:p>
        </p:txBody>
      </p:sp>
      <p:cxnSp>
        <p:nvCxnSpPr>
          <p:cNvPr id="13" name="Straight Connector 12"/>
          <p:cNvCxnSpPr/>
          <p:nvPr userDrawn="1"/>
        </p:nvCxnSpPr>
        <p:spPr>
          <a:xfrm>
            <a:off x="838200" y="0"/>
            <a:ext cx="0" cy="3295934"/>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1070189" y="3602038"/>
            <a:ext cx="10156297" cy="1655762"/>
          </a:xfrm>
        </p:spPr>
        <p:txBody>
          <a:bodyPr>
            <a:noAutofit/>
          </a:bodyPr>
          <a:lstStyle>
            <a:lvl1pPr marL="0" indent="0" algn="l">
              <a:buNone/>
              <a:defRPr sz="2400">
                <a:solidFill>
                  <a:schemeClr val="tx1"/>
                </a:solidFill>
                <a:latin typeface="EC Square Sans Pro" panose="020B050604000002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29162" y="6193990"/>
            <a:ext cx="740953" cy="493977"/>
          </a:xfrm>
          <a:prstGeom prst="rect">
            <a:avLst/>
          </a:prstGeom>
          <a:ln w="12700">
            <a:solidFill>
              <a:schemeClr val="bg1"/>
            </a:solidFill>
          </a:ln>
        </p:spPr>
      </p:pic>
    </p:spTree>
    <p:extLst>
      <p:ext uri="{BB962C8B-B14F-4D97-AF65-F5344CB8AC3E}">
        <p14:creationId xmlns:p14="http://schemas.microsoft.com/office/powerpoint/2010/main" val="9325099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8CDBF77-BDAC-4BBB-85E4-D06FDF264C78}" type="datetimeFigureOut">
              <a:rPr lang="en-GB" smtClean="0"/>
              <a:t>30/11/2022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6C79FD-C571-418B-AB0F-5EE936C85276}" type="slidenum">
              <a:rPr lang="en-GB" smtClean="0"/>
              <a:t>‹#›</a:t>
            </a:fld>
            <a:endParaRPr lang="en-GB"/>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71911" t="52469" r="703"/>
          <a:stretch/>
        </p:blipFill>
        <p:spPr>
          <a:xfrm>
            <a:off x="8833606" y="3573710"/>
            <a:ext cx="3364145" cy="3284290"/>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29162" y="6193990"/>
            <a:ext cx="740953" cy="493977"/>
          </a:xfrm>
          <a:prstGeom prst="rect">
            <a:avLst/>
          </a:prstGeom>
          <a:ln w="12700">
            <a:solidFill>
              <a:schemeClr val="bg1"/>
            </a:solidFill>
          </a:ln>
        </p:spPr>
      </p:pic>
      <p:cxnSp>
        <p:nvCxnSpPr>
          <p:cNvPr id="9" name="Straight Connector 8"/>
          <p:cNvCxnSpPr/>
          <p:nvPr userDrawn="1"/>
        </p:nvCxnSpPr>
        <p:spPr>
          <a:xfrm>
            <a:off x="838199" y="772342"/>
            <a:ext cx="0" cy="402581"/>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60991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8CDBF77-BDAC-4BBB-85E4-D06FDF264C78}" type="datetimeFigureOut">
              <a:rPr lang="en-GB" smtClean="0"/>
              <a:t>30/11/2022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6C79FD-C571-418B-AB0F-5EE936C85276}" type="slidenum">
              <a:rPr lang="en-GB" smtClean="0"/>
              <a:pPr/>
              <a:t>‹#›</a:t>
            </a:fld>
            <a:endParaRPr lang="en-GB"/>
          </a:p>
        </p:txBody>
      </p:sp>
    </p:spTree>
    <p:extLst>
      <p:ext uri="{BB962C8B-B14F-4D97-AF65-F5344CB8AC3E}">
        <p14:creationId xmlns:p14="http://schemas.microsoft.com/office/powerpoint/2010/main" val="3044780534"/>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D8CDBF77-BDAC-4BBB-85E4-D06FDF264C78}" type="datetimeFigureOut">
              <a:rPr lang="en-GB" smtClean="0"/>
              <a:t>30/11/2022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46C79FD-C571-418B-AB0F-5EE936C85276}" type="slidenum">
              <a:rPr lang="en-GB" smtClean="0"/>
              <a:pPr/>
              <a:t>‹#›</a:t>
            </a:fld>
            <a:endParaRPr lang="en-GB"/>
          </a:p>
        </p:txBody>
      </p:sp>
    </p:spTree>
    <p:extLst>
      <p:ext uri="{BB962C8B-B14F-4D97-AF65-F5344CB8AC3E}">
        <p14:creationId xmlns:p14="http://schemas.microsoft.com/office/powerpoint/2010/main" val="984924695"/>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D8CDBF77-BDAC-4BBB-85E4-D06FDF264C78}" type="datetimeFigureOut">
              <a:rPr lang="en-GB" smtClean="0"/>
              <a:t>30/11/2022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46C79FD-C571-418B-AB0F-5EE936C85276}" type="slidenum">
              <a:rPr lang="en-GB" smtClean="0"/>
              <a:pPr/>
              <a:t>‹#›</a:t>
            </a:fld>
            <a:endParaRPr lang="en-GB"/>
          </a:p>
        </p:txBody>
      </p:sp>
    </p:spTree>
    <p:extLst>
      <p:ext uri="{BB962C8B-B14F-4D97-AF65-F5344CB8AC3E}">
        <p14:creationId xmlns:p14="http://schemas.microsoft.com/office/powerpoint/2010/main" val="1019182594"/>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D8CDBF77-BDAC-4BBB-85E4-D06FDF264C78}" type="datetimeFigureOut">
              <a:rPr lang="en-GB" smtClean="0"/>
              <a:t>30/11/2022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46C79FD-C571-418B-AB0F-5EE936C85276}" type="slidenum">
              <a:rPr lang="en-GB" smtClean="0"/>
              <a:pPr/>
              <a:t>‹#›</a:t>
            </a:fld>
            <a:endParaRPr lang="en-GB"/>
          </a:p>
        </p:txBody>
      </p:sp>
    </p:spTree>
    <p:extLst>
      <p:ext uri="{BB962C8B-B14F-4D97-AF65-F5344CB8AC3E}">
        <p14:creationId xmlns:p14="http://schemas.microsoft.com/office/powerpoint/2010/main" val="3639547824"/>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CDBF77-BDAC-4BBB-85E4-D06FDF264C78}" type="datetimeFigureOut">
              <a:rPr lang="en-GB" smtClean="0"/>
              <a:t>30/11/2022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46C79FD-C571-418B-AB0F-5EE936C85276}" type="slidenum">
              <a:rPr lang="en-GB" smtClean="0"/>
              <a:pPr/>
              <a:t>‹#›</a:t>
            </a:fld>
            <a:endParaRPr lang="en-GB"/>
          </a:p>
        </p:txBody>
      </p:sp>
    </p:spTree>
    <p:extLst>
      <p:ext uri="{BB962C8B-B14F-4D97-AF65-F5344CB8AC3E}">
        <p14:creationId xmlns:p14="http://schemas.microsoft.com/office/powerpoint/2010/main" val="3887720613"/>
      </p:ext>
    </p:extLst>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8CDBF77-BDAC-4BBB-85E4-D06FDF264C78}" type="datetimeFigureOut">
              <a:rPr lang="en-GB" smtClean="0"/>
              <a:t>30/11/2022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46C79FD-C571-418B-AB0F-5EE936C85276}" type="slidenum">
              <a:rPr lang="en-GB" smtClean="0"/>
              <a:pPr/>
              <a:t>‹#›</a:t>
            </a:fld>
            <a:endParaRPr lang="en-GB"/>
          </a:p>
        </p:txBody>
      </p:sp>
    </p:spTree>
    <p:extLst>
      <p:ext uri="{BB962C8B-B14F-4D97-AF65-F5344CB8AC3E}">
        <p14:creationId xmlns:p14="http://schemas.microsoft.com/office/powerpoint/2010/main" val="2977878481"/>
      </p:ext>
    </p:extLst>
  </p:cSld>
  <p:clrMapOvr>
    <a:masterClrMapping/>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8CDBF77-BDAC-4BBB-85E4-D06FDF264C78}" type="datetimeFigureOut">
              <a:rPr lang="en-GB" smtClean="0"/>
              <a:t>30/11/2022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46C79FD-C571-418B-AB0F-5EE936C85276}" type="slidenum">
              <a:rPr lang="en-GB" smtClean="0"/>
              <a:pPr/>
              <a:t>‹#›</a:t>
            </a:fld>
            <a:endParaRPr lang="en-GB"/>
          </a:p>
        </p:txBody>
      </p:sp>
    </p:spTree>
    <p:extLst>
      <p:ext uri="{BB962C8B-B14F-4D97-AF65-F5344CB8AC3E}">
        <p14:creationId xmlns:p14="http://schemas.microsoft.com/office/powerpoint/2010/main" val="407044815"/>
      </p:ext>
    </p:extLst>
  </p:cSld>
  <p:clrMapOvr>
    <a:masterClrMapping/>
  </p:clrMapOvr>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8CDBF77-BDAC-4BBB-85E4-D06FDF264C78}" type="datetimeFigureOut">
              <a:rPr lang="en-GB" smtClean="0"/>
              <a:t>30/11/2022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6C79FD-C571-418B-AB0F-5EE936C85276}" type="slidenum">
              <a:rPr lang="en-GB" smtClean="0"/>
              <a:pPr/>
              <a:t>‹#›</a:t>
            </a:fld>
            <a:endParaRPr lang="en-GB"/>
          </a:p>
        </p:txBody>
      </p:sp>
    </p:spTree>
    <p:extLst>
      <p:ext uri="{BB962C8B-B14F-4D97-AF65-F5344CB8AC3E}">
        <p14:creationId xmlns:p14="http://schemas.microsoft.com/office/powerpoint/2010/main" val="148489122"/>
      </p:ext>
    </p:extLst>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8CDBF77-BDAC-4BBB-85E4-D06FDF264C78}" type="datetimeFigureOut">
              <a:rPr lang="en-GB" smtClean="0"/>
              <a:t>30/11/2022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6C79FD-C571-418B-AB0F-5EE936C85276}" type="slidenum">
              <a:rPr lang="en-GB" smtClean="0"/>
              <a:pPr/>
              <a:t>‹#›</a:t>
            </a:fld>
            <a:endParaRPr lang="en-GB"/>
          </a:p>
        </p:txBody>
      </p:sp>
    </p:spTree>
    <p:extLst>
      <p:ext uri="{BB962C8B-B14F-4D97-AF65-F5344CB8AC3E}">
        <p14:creationId xmlns:p14="http://schemas.microsoft.com/office/powerpoint/2010/main" val="3095896637"/>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limate pact - 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71911" t="52469" r="703"/>
          <a:stretch/>
        </p:blipFill>
        <p:spPr>
          <a:xfrm>
            <a:off x="8833606" y="3573710"/>
            <a:ext cx="3364145" cy="3284290"/>
          </a:xfrm>
          <a:prstGeom prst="rect">
            <a:avLst/>
          </a:prstGeom>
        </p:spPr>
      </p:pic>
      <p:sp>
        <p:nvSpPr>
          <p:cNvPr id="3" name="Content Placeholder 2"/>
          <p:cNvSpPr>
            <a:spLocks noGrp="1"/>
          </p:cNvSpPr>
          <p:nvPr>
            <p:ph idx="1"/>
          </p:nvPr>
        </p:nvSpPr>
        <p:spPr>
          <a:xfrm>
            <a:off x="838199" y="1825625"/>
            <a:ext cx="10905699" cy="3881904"/>
          </a:xfrm>
        </p:spPr>
        <p:txBody>
          <a:bodyPr>
            <a:noAutofit/>
          </a:bodyPr>
          <a:lstStyle>
            <a:lvl1pPr>
              <a:lnSpc>
                <a:spcPct val="100000"/>
              </a:lnSpc>
              <a:spcBef>
                <a:spcPts val="0"/>
              </a:spcBef>
              <a:spcAft>
                <a:spcPts val="1800"/>
              </a:spcAft>
              <a:defRPr/>
            </a:lvl1pPr>
            <a:lvl2pPr>
              <a:lnSpc>
                <a:spcPct val="100000"/>
              </a:lnSpc>
              <a:spcAft>
                <a:spcPts val="1800"/>
              </a:spcAft>
              <a:defRPr/>
            </a:lvl2pPr>
            <a:lvl3pPr>
              <a:lnSpc>
                <a:spcPct val="100000"/>
              </a:lnSpc>
              <a:spcAft>
                <a:spcPts val="1800"/>
              </a:spcAft>
              <a:defRPr/>
            </a:lvl3pPr>
            <a:lvl4pPr>
              <a:lnSpc>
                <a:spcPct val="100000"/>
              </a:lnSpc>
              <a:spcAft>
                <a:spcPts val="1800"/>
              </a:spcAft>
              <a:defRPr/>
            </a:lvl4pPr>
            <a:lvl5pPr>
              <a:lnSpc>
                <a:spcPct val="100000"/>
              </a:lnSpc>
              <a:spcAft>
                <a:spcPts val="18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29162" y="6193990"/>
            <a:ext cx="740953" cy="493977"/>
          </a:xfrm>
          <a:prstGeom prst="rect">
            <a:avLst/>
          </a:prstGeom>
          <a:ln w="12700">
            <a:solidFill>
              <a:schemeClr val="bg1"/>
            </a:solidFill>
          </a:ln>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3718" y="588274"/>
            <a:ext cx="828000" cy="828000"/>
          </a:xfrm>
          <a:prstGeom prst="rect">
            <a:avLst/>
          </a:prstGeom>
        </p:spPr>
      </p:pic>
      <p:sp>
        <p:nvSpPr>
          <p:cNvPr id="11" name="Title 1"/>
          <p:cNvSpPr txBox="1">
            <a:spLocks/>
          </p:cNvSpPr>
          <p:nvPr userDrawn="1"/>
        </p:nvSpPr>
        <p:spPr>
          <a:xfrm>
            <a:off x="1123122" y="626551"/>
            <a:ext cx="10515600" cy="782357"/>
          </a:xfrm>
          <a:prstGeom prst="rect">
            <a:avLst/>
          </a:prstGeom>
        </p:spPr>
        <p:txBody>
          <a:bodyPr vert="horz" lIns="91440" tIns="45720" rIns="91440" bIns="0" rtlCol="0" anchor="b" anchorCtr="0">
            <a:noAutofit/>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r>
              <a:rPr lang="en-GB">
                <a:latin typeface="EC Square Sans Pro" panose="020B0506040000020004" pitchFamily="34" charset="0"/>
              </a:rPr>
              <a:t>Climate Pact and Climate</a:t>
            </a:r>
            <a:r>
              <a:rPr lang="en-GB" baseline="0">
                <a:latin typeface="EC Square Sans Pro" panose="020B0506040000020004" pitchFamily="34" charset="0"/>
              </a:rPr>
              <a:t> Regulation</a:t>
            </a:r>
            <a:endParaRPr lang="en-GB">
              <a:latin typeface="EC Square Sans Pro" panose="020B0506040000020004" pitchFamily="34" charset="0"/>
            </a:endParaRPr>
          </a:p>
        </p:txBody>
      </p:sp>
      <p:cxnSp>
        <p:nvCxnSpPr>
          <p:cNvPr id="12" name="Straight Connector 11"/>
          <p:cNvCxnSpPr/>
          <p:nvPr userDrawn="1"/>
        </p:nvCxnSpPr>
        <p:spPr>
          <a:xfrm>
            <a:off x="1123122" y="905693"/>
            <a:ext cx="0" cy="402581"/>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17810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2" cy="6858000"/>
          </a:xfrm>
          <a:prstGeom prst="rect">
            <a:avLst/>
          </a:prstGeom>
        </p:spPr>
      </p:pic>
      <p:sp>
        <p:nvSpPr>
          <p:cNvPr id="3" name="Slide Number Placeholder 2"/>
          <p:cNvSpPr>
            <a:spLocks noGrp="1"/>
          </p:cNvSpPr>
          <p:nvPr>
            <p:ph type="sldNum" sz="quarter" idx="10"/>
          </p:nvPr>
        </p:nvSpPr>
        <p:spPr/>
        <p:txBody>
          <a:bodyPr/>
          <a:lstStyle/>
          <a:p>
            <a:fld id="{F46C79FD-C571-418B-AB0F-5EE936C85276}" type="slidenum">
              <a:rPr lang="en-GB" smtClean="0"/>
              <a:pPr/>
              <a:t>‹#›</a:t>
            </a:fld>
            <a:endParaRPr lang="en-GB"/>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29162" y="6193990"/>
            <a:ext cx="740953" cy="493977"/>
          </a:xfrm>
          <a:prstGeom prst="rect">
            <a:avLst/>
          </a:prstGeom>
          <a:ln w="12700">
            <a:solidFill>
              <a:schemeClr val="bg1"/>
            </a:solidFill>
          </a:ln>
        </p:spPr>
      </p:pic>
      <p:sp>
        <p:nvSpPr>
          <p:cNvPr id="9" name="Content Placeholder 2"/>
          <p:cNvSpPr>
            <a:spLocks noGrp="1"/>
          </p:cNvSpPr>
          <p:nvPr>
            <p:ph idx="1"/>
          </p:nvPr>
        </p:nvSpPr>
        <p:spPr>
          <a:xfrm>
            <a:off x="838199" y="1825625"/>
            <a:ext cx="10905699" cy="3881904"/>
          </a:xfrm>
        </p:spPr>
        <p:txBody>
          <a:bodyPr>
            <a:noAutofit/>
          </a:bodyPr>
          <a:lstStyle>
            <a:lvl1pPr>
              <a:lnSpc>
                <a:spcPct val="100000"/>
              </a:lnSpc>
              <a:spcBef>
                <a:spcPts val="0"/>
              </a:spcBef>
              <a:spcAft>
                <a:spcPts val="1800"/>
              </a:spcAft>
              <a:defRPr/>
            </a:lvl1pPr>
            <a:lvl2pPr>
              <a:lnSpc>
                <a:spcPct val="100000"/>
              </a:lnSpc>
              <a:spcAft>
                <a:spcPts val="1800"/>
              </a:spcAft>
              <a:defRPr/>
            </a:lvl2pPr>
            <a:lvl3pPr>
              <a:lnSpc>
                <a:spcPct val="100000"/>
              </a:lnSpc>
              <a:spcAft>
                <a:spcPts val="1800"/>
              </a:spcAft>
              <a:defRPr/>
            </a:lvl3pPr>
            <a:lvl4pPr>
              <a:lnSpc>
                <a:spcPct val="100000"/>
              </a:lnSpc>
              <a:spcAft>
                <a:spcPts val="1800"/>
              </a:spcAft>
              <a:defRPr/>
            </a:lvl4pPr>
            <a:lvl5pPr>
              <a:lnSpc>
                <a:spcPct val="100000"/>
              </a:lnSpc>
              <a:spcAft>
                <a:spcPts val="18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14659089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key message_image_Synthesis">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900262" y="75538"/>
            <a:ext cx="10353893" cy="531292"/>
          </a:xfrm>
          <a:prstGeom prst="rect">
            <a:avLst/>
          </a:prstGeom>
        </p:spPr>
        <p:txBody>
          <a:bodyPr/>
          <a:lstStyle>
            <a:lvl1pPr marL="0" indent="0">
              <a:buNone/>
              <a:defRPr sz="4000" b="1">
                <a:solidFill>
                  <a:srgbClr val="002060"/>
                </a:solidFill>
                <a:latin typeface="Calibri" panose="020F0502020204030204" pitchFamily="34" charset="0"/>
                <a:cs typeface="Calibri" panose="020F0502020204030204" pitchFamily="34" charset="0"/>
              </a:defRPr>
            </a:lvl1pPr>
          </a:lstStyle>
          <a:p>
            <a:pPr lvl="0"/>
            <a:r>
              <a:rPr lang="en-US"/>
              <a:t>Slide title goes here</a:t>
            </a:r>
            <a:endParaRPr lang="en-GB"/>
          </a:p>
        </p:txBody>
      </p:sp>
      <p:sp>
        <p:nvSpPr>
          <p:cNvPr id="3" name="Content Placeholder 2"/>
          <p:cNvSpPr>
            <a:spLocks noGrp="1"/>
          </p:cNvSpPr>
          <p:nvPr>
            <p:ph sz="quarter" idx="11"/>
          </p:nvPr>
        </p:nvSpPr>
        <p:spPr>
          <a:xfrm>
            <a:off x="900113" y="1249363"/>
            <a:ext cx="10353675" cy="4583112"/>
          </a:xfrm>
          <a:prstGeom prst="rect">
            <a:avLst/>
          </a:prstGeom>
        </p:spPr>
        <p:txBody>
          <a:bodyPr/>
          <a:lstStyle>
            <a:lvl1pPr>
              <a:defRPr sz="4000">
                <a:solidFill>
                  <a:srgbClr val="113A60"/>
                </a:solidFill>
                <a:latin typeface="Calibri" panose="020F0502020204030204" pitchFamily="34" charset="0"/>
                <a:cs typeface="Calibri" panose="020F0502020204030204" pitchFamily="34" charset="0"/>
              </a:defRPr>
            </a:lvl1pPr>
            <a:lvl2pPr>
              <a:defRPr sz="3600">
                <a:solidFill>
                  <a:srgbClr val="113A60"/>
                </a:solidFill>
                <a:latin typeface="Calibri" panose="020F0502020204030204" pitchFamily="34" charset="0"/>
                <a:cs typeface="Calibri" panose="020F0502020204030204" pitchFamily="34" charset="0"/>
              </a:defRPr>
            </a:lvl2pPr>
            <a:lvl3pPr>
              <a:defRPr sz="3200">
                <a:solidFill>
                  <a:srgbClr val="113A60"/>
                </a:solidFill>
                <a:latin typeface="Calibri" panose="020F0502020204030204" pitchFamily="34" charset="0"/>
                <a:cs typeface="Calibri" panose="020F0502020204030204" pitchFamily="34" charset="0"/>
              </a:defRPr>
            </a:lvl3pPr>
            <a:lvl4pPr>
              <a:defRPr sz="2800">
                <a:solidFill>
                  <a:srgbClr val="113A60"/>
                </a:solidFill>
                <a:latin typeface="Calibri" panose="020F0502020204030204" pitchFamily="34" charset="0"/>
                <a:cs typeface="Calibri" panose="020F0502020204030204" pitchFamily="34" charset="0"/>
              </a:defRPr>
            </a:lvl4pPr>
            <a:lvl5pPr>
              <a:defRPr sz="2800">
                <a:solidFill>
                  <a:srgbClr val="113A60"/>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quarter" idx="12" hasCustomPrompt="1"/>
          </p:nvPr>
        </p:nvSpPr>
        <p:spPr>
          <a:xfrm>
            <a:off x="900113" y="6191250"/>
            <a:ext cx="3219450" cy="260350"/>
          </a:xfrm>
          <a:prstGeom prst="rect">
            <a:avLst/>
          </a:prstGeom>
        </p:spPr>
        <p:txBody>
          <a:bodyPr/>
          <a:lstStyle>
            <a:lvl1pPr marL="0" indent="0">
              <a:buNone/>
              <a:defRPr sz="1100" baseline="0">
                <a:solidFill>
                  <a:srgbClr val="001746"/>
                </a:solidFill>
                <a:latin typeface="Calibri" panose="020F0502020204030204" pitchFamily="34" charset="0"/>
                <a:cs typeface="Calibri" panose="020F0502020204030204" pitchFamily="34" charset="0"/>
              </a:defRPr>
            </a:lvl1pPr>
            <a:lvl2pPr marL="562750" indent="0">
              <a:buNone/>
              <a:defRPr/>
            </a:lvl2pPr>
            <a:lvl3pPr marL="1125499" indent="0">
              <a:buNone/>
              <a:defRPr/>
            </a:lvl3pPr>
            <a:lvl4pPr marL="1688249" indent="0">
              <a:buNone/>
              <a:defRPr/>
            </a:lvl4pPr>
            <a:lvl5pPr marL="2251000" indent="0">
              <a:buNone/>
              <a:defRPr/>
            </a:lvl5pPr>
          </a:lstStyle>
          <a:p>
            <a:pPr lvl="0"/>
            <a:r>
              <a:rPr lang="en-US" sz="1100">
                <a:latin typeface="Calibri" panose="020F0502020204030204" pitchFamily="34" charset="0"/>
                <a:cs typeface="Calibri" panose="020F0502020204030204" pitchFamily="34" charset="0"/>
              </a:rPr>
              <a:t>Source reference for illustration</a:t>
            </a:r>
            <a:endParaRPr lang="en-US"/>
          </a:p>
        </p:txBody>
      </p:sp>
    </p:spTree>
    <p:extLst>
      <p:ext uri="{BB962C8B-B14F-4D97-AF65-F5344CB8AC3E}">
        <p14:creationId xmlns:p14="http://schemas.microsoft.com/office/powerpoint/2010/main" val="15518954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3_key message_image_Synthesis">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449385" y="190501"/>
            <a:ext cx="11418277" cy="524395"/>
          </a:xfrm>
          <a:prstGeom prst="rect">
            <a:avLst/>
          </a:prstGeom>
        </p:spPr>
        <p:txBody>
          <a:bodyPr/>
          <a:lstStyle>
            <a:lvl1pPr marL="0" indent="0">
              <a:buNone/>
              <a:defRPr sz="2800" b="1">
                <a:solidFill>
                  <a:schemeClr val="bg1"/>
                </a:solidFill>
              </a:defRPr>
            </a:lvl1pPr>
          </a:lstStyle>
          <a:p>
            <a:pPr lvl="0"/>
            <a:r>
              <a:rPr lang="en-US"/>
              <a:t>Slide title goes here</a:t>
            </a:r>
          </a:p>
        </p:txBody>
      </p:sp>
      <p:sp>
        <p:nvSpPr>
          <p:cNvPr id="6" name="Content Placeholder 5"/>
          <p:cNvSpPr>
            <a:spLocks noGrp="1"/>
          </p:cNvSpPr>
          <p:nvPr>
            <p:ph sz="quarter" idx="11"/>
          </p:nvPr>
        </p:nvSpPr>
        <p:spPr>
          <a:xfrm>
            <a:off x="449385" y="1147764"/>
            <a:ext cx="11418277" cy="4562475"/>
          </a:xfrm>
          <a:prstGeom prst="rect">
            <a:avLst/>
          </a:prstGeom>
        </p:spPr>
        <p:txBody>
          <a:bodyPr/>
          <a:lstStyle>
            <a:lvl1pPr>
              <a:defRPr>
                <a:solidFill>
                  <a:srgbClr val="006654"/>
                </a:solidFill>
              </a:defRPr>
            </a:lvl1pPr>
            <a:lvl2pPr>
              <a:defRPr>
                <a:solidFill>
                  <a:srgbClr val="006654"/>
                </a:solidFill>
              </a:defRPr>
            </a:lvl2pPr>
            <a:lvl3pPr>
              <a:defRPr>
                <a:solidFill>
                  <a:srgbClr val="006654"/>
                </a:solidFill>
              </a:defRPr>
            </a:lvl3pPr>
            <a:lvl4pPr>
              <a:defRPr>
                <a:solidFill>
                  <a:srgbClr val="006654"/>
                </a:solidFill>
              </a:defRPr>
            </a:lvl4pPr>
            <a:lvl5pPr>
              <a:defRPr>
                <a:solidFill>
                  <a:srgbClr val="00665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1315643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reen Industry - 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71911" t="52469" r="703"/>
          <a:stretch/>
        </p:blipFill>
        <p:spPr>
          <a:xfrm>
            <a:off x="8833606" y="3573710"/>
            <a:ext cx="3364145" cy="3284290"/>
          </a:xfrm>
          <a:prstGeom prst="rect">
            <a:avLst/>
          </a:prstGeom>
        </p:spPr>
      </p:pic>
      <p:sp>
        <p:nvSpPr>
          <p:cNvPr id="3" name="Content Placeholder 2"/>
          <p:cNvSpPr>
            <a:spLocks noGrp="1"/>
          </p:cNvSpPr>
          <p:nvPr>
            <p:ph idx="1"/>
          </p:nvPr>
        </p:nvSpPr>
        <p:spPr>
          <a:xfrm>
            <a:off x="838199" y="1825625"/>
            <a:ext cx="10905699" cy="3881904"/>
          </a:xfrm>
        </p:spPr>
        <p:txBody>
          <a:bodyPr>
            <a:noAutofit/>
          </a:bodyPr>
          <a:lstStyle>
            <a:lvl1pPr>
              <a:lnSpc>
                <a:spcPct val="100000"/>
              </a:lnSpc>
              <a:spcBef>
                <a:spcPts val="0"/>
              </a:spcBef>
              <a:spcAft>
                <a:spcPts val="1800"/>
              </a:spcAft>
              <a:defRPr/>
            </a:lvl1pPr>
            <a:lvl2pPr>
              <a:lnSpc>
                <a:spcPct val="100000"/>
              </a:lnSpc>
              <a:spcAft>
                <a:spcPts val="1800"/>
              </a:spcAft>
              <a:defRPr/>
            </a:lvl2pPr>
            <a:lvl3pPr>
              <a:lnSpc>
                <a:spcPct val="100000"/>
              </a:lnSpc>
              <a:spcAft>
                <a:spcPts val="1800"/>
              </a:spcAft>
              <a:defRPr/>
            </a:lvl3pPr>
            <a:lvl4pPr>
              <a:lnSpc>
                <a:spcPct val="100000"/>
              </a:lnSpc>
              <a:spcAft>
                <a:spcPts val="1800"/>
              </a:spcAft>
              <a:defRPr/>
            </a:lvl4pPr>
            <a:lvl5pPr>
              <a:lnSpc>
                <a:spcPct val="100000"/>
              </a:lnSpc>
              <a:spcAft>
                <a:spcPts val="18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29162" y="6193990"/>
            <a:ext cx="740953" cy="493977"/>
          </a:xfrm>
          <a:prstGeom prst="rect">
            <a:avLst/>
          </a:prstGeom>
          <a:ln w="12700">
            <a:solidFill>
              <a:schemeClr val="bg1"/>
            </a:solidFill>
          </a:ln>
        </p:spPr>
      </p:pic>
      <p:sp>
        <p:nvSpPr>
          <p:cNvPr id="9" name="Title 1"/>
          <p:cNvSpPr txBox="1">
            <a:spLocks/>
          </p:cNvSpPr>
          <p:nvPr userDrawn="1"/>
        </p:nvSpPr>
        <p:spPr>
          <a:xfrm>
            <a:off x="1123122" y="626551"/>
            <a:ext cx="10515600" cy="787382"/>
          </a:xfrm>
          <a:prstGeom prst="rect">
            <a:avLst/>
          </a:prstGeom>
        </p:spPr>
        <p:txBody>
          <a:bodyPr vert="horz" lIns="91440" tIns="45720" rIns="91440" bIns="0" rtlCol="0" anchor="b" anchorCtr="0">
            <a:noAutofit/>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r>
              <a:rPr lang="en-US">
                <a:latin typeface="EC Square Sans Pro" panose="020B0506040000020004" pitchFamily="34" charset="0"/>
              </a:rPr>
              <a:t>Striving for Greener Industry</a:t>
            </a:r>
          </a:p>
        </p:txBody>
      </p:sp>
      <p:pic>
        <p:nvPicPr>
          <p:cNvPr id="13" name="Pictur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00" y="588274"/>
            <a:ext cx="828000" cy="828000"/>
          </a:xfrm>
          <a:prstGeom prst="rect">
            <a:avLst/>
          </a:prstGeom>
        </p:spPr>
      </p:pic>
      <p:cxnSp>
        <p:nvCxnSpPr>
          <p:cNvPr id="14" name="Straight Connector 13"/>
          <p:cNvCxnSpPr/>
          <p:nvPr userDrawn="1"/>
        </p:nvCxnSpPr>
        <p:spPr>
          <a:xfrm>
            <a:off x="1123122" y="905693"/>
            <a:ext cx="0" cy="402581"/>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21613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stainable transport - 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2043739"/>
            <a:ext cx="10905699" cy="3881904"/>
          </a:xfrm>
        </p:spPr>
        <p:txBody>
          <a:bodyPr>
            <a:noAutofit/>
          </a:bodyPr>
          <a:lstStyle>
            <a:lvl1pPr>
              <a:lnSpc>
                <a:spcPct val="100000"/>
              </a:lnSpc>
              <a:spcBef>
                <a:spcPts val="0"/>
              </a:spcBef>
              <a:spcAft>
                <a:spcPts val="1800"/>
              </a:spcAft>
              <a:defRPr/>
            </a:lvl1pPr>
            <a:lvl2pPr>
              <a:lnSpc>
                <a:spcPct val="100000"/>
              </a:lnSpc>
              <a:spcAft>
                <a:spcPts val="1800"/>
              </a:spcAft>
              <a:defRPr/>
            </a:lvl2pPr>
            <a:lvl3pPr>
              <a:lnSpc>
                <a:spcPct val="100000"/>
              </a:lnSpc>
              <a:spcAft>
                <a:spcPts val="1800"/>
              </a:spcAft>
              <a:defRPr/>
            </a:lvl3pPr>
            <a:lvl4pPr>
              <a:lnSpc>
                <a:spcPct val="100000"/>
              </a:lnSpc>
              <a:spcAft>
                <a:spcPts val="1800"/>
              </a:spcAft>
              <a:defRPr/>
            </a:lvl4pPr>
            <a:lvl5pPr>
              <a:lnSpc>
                <a:spcPct val="100000"/>
              </a:lnSpc>
              <a:spcAft>
                <a:spcPts val="18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829175"/>
            <a:ext cx="1354516" cy="1027637"/>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2800" y="586800"/>
            <a:ext cx="828000" cy="828000"/>
          </a:xfrm>
          <a:prstGeom prst="rect">
            <a:avLst/>
          </a:prstGeom>
        </p:spPr>
      </p:pic>
      <p:sp>
        <p:nvSpPr>
          <p:cNvPr id="9" name="Title 1"/>
          <p:cNvSpPr txBox="1">
            <a:spLocks/>
          </p:cNvSpPr>
          <p:nvPr userDrawn="1"/>
        </p:nvSpPr>
        <p:spPr>
          <a:xfrm>
            <a:off x="1123122" y="626551"/>
            <a:ext cx="10515600" cy="787382"/>
          </a:xfrm>
          <a:prstGeom prst="rect">
            <a:avLst/>
          </a:prstGeom>
        </p:spPr>
        <p:txBody>
          <a:bodyPr vert="horz" lIns="91440" tIns="45720" rIns="91440" bIns="0" rtlCol="0" anchor="b" anchorCtr="0">
            <a:noAutofit/>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r>
              <a:rPr lang="en-US">
                <a:latin typeface="EC Square Sans Pro" panose="020B0506040000020004" pitchFamily="34" charset="0"/>
              </a:rPr>
              <a:t>Investing in Smarter, More Sustainable Transport</a:t>
            </a:r>
          </a:p>
        </p:txBody>
      </p:sp>
      <p:cxnSp>
        <p:nvCxnSpPr>
          <p:cNvPr id="12" name="Straight Connector 11"/>
          <p:cNvCxnSpPr/>
          <p:nvPr userDrawn="1"/>
        </p:nvCxnSpPr>
        <p:spPr>
          <a:xfrm>
            <a:off x="1123122" y="905693"/>
            <a:ext cx="0" cy="402581"/>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23415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ollution - 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2043739"/>
            <a:ext cx="10905699" cy="3881904"/>
          </a:xfrm>
        </p:spPr>
        <p:txBody>
          <a:bodyPr>
            <a:noAutofit/>
          </a:bodyPr>
          <a:lstStyle>
            <a:lvl1pPr>
              <a:lnSpc>
                <a:spcPct val="100000"/>
              </a:lnSpc>
              <a:spcBef>
                <a:spcPts val="0"/>
              </a:spcBef>
              <a:spcAft>
                <a:spcPts val="1800"/>
              </a:spcAft>
              <a:defRPr/>
            </a:lvl1pPr>
            <a:lvl2pPr>
              <a:lnSpc>
                <a:spcPct val="100000"/>
              </a:lnSpc>
              <a:spcAft>
                <a:spcPts val="1800"/>
              </a:spcAft>
              <a:defRPr/>
            </a:lvl2pPr>
            <a:lvl3pPr>
              <a:lnSpc>
                <a:spcPct val="100000"/>
              </a:lnSpc>
              <a:spcAft>
                <a:spcPts val="1800"/>
              </a:spcAft>
              <a:defRPr/>
            </a:lvl3pPr>
            <a:lvl4pPr>
              <a:lnSpc>
                <a:spcPct val="100000"/>
              </a:lnSpc>
              <a:spcAft>
                <a:spcPts val="1800"/>
              </a:spcAft>
              <a:defRPr/>
            </a:lvl4pPr>
            <a:lvl5pPr>
              <a:lnSpc>
                <a:spcPct val="100000"/>
              </a:lnSpc>
              <a:spcAft>
                <a:spcPts val="18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829175"/>
            <a:ext cx="1354516" cy="1027637"/>
          </a:xfrm>
          <a:prstGeom prst="rect">
            <a:avLst/>
          </a:prstGeom>
        </p:spPr>
      </p:pic>
      <p:sp>
        <p:nvSpPr>
          <p:cNvPr id="9" name="Title 1"/>
          <p:cNvSpPr txBox="1">
            <a:spLocks/>
          </p:cNvSpPr>
          <p:nvPr userDrawn="1"/>
        </p:nvSpPr>
        <p:spPr>
          <a:xfrm>
            <a:off x="1123122" y="626551"/>
            <a:ext cx="10515600" cy="787382"/>
          </a:xfrm>
          <a:prstGeom prst="rect">
            <a:avLst/>
          </a:prstGeom>
        </p:spPr>
        <p:txBody>
          <a:bodyPr vert="horz" lIns="91440" tIns="45720" rIns="91440" bIns="0" rtlCol="0" anchor="b" anchorCtr="0">
            <a:noAutofit/>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r>
              <a:rPr lang="en-US">
                <a:latin typeface="EC Square Sans Pro" panose="020B0506040000020004" pitchFamily="34" charset="0"/>
              </a:rPr>
              <a:t>Eliminating Pollution</a:t>
            </a:r>
          </a:p>
        </p:txBody>
      </p:sp>
      <p:cxnSp>
        <p:nvCxnSpPr>
          <p:cNvPr id="12" name="Straight Connector 11"/>
          <p:cNvCxnSpPr/>
          <p:nvPr userDrawn="1"/>
        </p:nvCxnSpPr>
        <p:spPr>
          <a:xfrm>
            <a:off x="1123122" y="905693"/>
            <a:ext cx="0" cy="402581"/>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2800" y="585390"/>
            <a:ext cx="828000" cy="828000"/>
          </a:xfrm>
          <a:prstGeom prst="rect">
            <a:avLst/>
          </a:prstGeom>
        </p:spPr>
      </p:pic>
    </p:spTree>
    <p:extLst>
      <p:ext uri="{BB962C8B-B14F-4D97-AF65-F5344CB8AC3E}">
        <p14:creationId xmlns:p14="http://schemas.microsoft.com/office/powerpoint/2010/main" val="35612932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Just transition - 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71911" t="52469" r="703"/>
          <a:stretch/>
        </p:blipFill>
        <p:spPr>
          <a:xfrm>
            <a:off x="8833606" y="3573710"/>
            <a:ext cx="3364145" cy="3284290"/>
          </a:xfrm>
          <a:prstGeom prst="rect">
            <a:avLst/>
          </a:prstGeom>
        </p:spPr>
      </p:pic>
      <p:sp>
        <p:nvSpPr>
          <p:cNvPr id="3" name="Content Placeholder 2"/>
          <p:cNvSpPr>
            <a:spLocks noGrp="1"/>
          </p:cNvSpPr>
          <p:nvPr>
            <p:ph idx="1"/>
          </p:nvPr>
        </p:nvSpPr>
        <p:spPr>
          <a:xfrm>
            <a:off x="838199" y="2085684"/>
            <a:ext cx="10905699" cy="3881904"/>
          </a:xfrm>
        </p:spPr>
        <p:txBody>
          <a:bodyPr>
            <a:noAutofit/>
          </a:bodyPr>
          <a:lstStyle>
            <a:lvl1pPr>
              <a:lnSpc>
                <a:spcPct val="100000"/>
              </a:lnSpc>
              <a:spcBef>
                <a:spcPts val="0"/>
              </a:spcBef>
              <a:spcAft>
                <a:spcPts val="1800"/>
              </a:spcAft>
              <a:defRPr/>
            </a:lvl1pPr>
            <a:lvl2pPr>
              <a:lnSpc>
                <a:spcPct val="100000"/>
              </a:lnSpc>
              <a:spcAft>
                <a:spcPts val="1800"/>
              </a:spcAft>
              <a:defRPr/>
            </a:lvl2pPr>
            <a:lvl3pPr>
              <a:lnSpc>
                <a:spcPct val="100000"/>
              </a:lnSpc>
              <a:spcAft>
                <a:spcPts val="1800"/>
              </a:spcAft>
              <a:defRPr/>
            </a:lvl3pPr>
            <a:lvl4pPr>
              <a:lnSpc>
                <a:spcPct val="100000"/>
              </a:lnSpc>
              <a:spcAft>
                <a:spcPts val="1800"/>
              </a:spcAft>
              <a:defRPr/>
            </a:lvl4pPr>
            <a:lvl5pPr>
              <a:lnSpc>
                <a:spcPct val="100000"/>
              </a:lnSpc>
              <a:spcAft>
                <a:spcPts val="18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29162" y="6193990"/>
            <a:ext cx="740953" cy="493977"/>
          </a:xfrm>
          <a:prstGeom prst="rect">
            <a:avLst/>
          </a:prstGeom>
          <a:ln w="12700">
            <a:solidFill>
              <a:schemeClr val="bg1"/>
            </a:solidFill>
          </a:ln>
        </p:spPr>
      </p:pic>
      <p:sp>
        <p:nvSpPr>
          <p:cNvPr id="11" name="Title 1"/>
          <p:cNvSpPr txBox="1">
            <a:spLocks/>
          </p:cNvSpPr>
          <p:nvPr userDrawn="1"/>
        </p:nvSpPr>
        <p:spPr>
          <a:xfrm>
            <a:off x="1123122" y="626400"/>
            <a:ext cx="10515600" cy="787382"/>
          </a:xfrm>
          <a:prstGeom prst="rect">
            <a:avLst/>
          </a:prstGeom>
        </p:spPr>
        <p:txBody>
          <a:bodyPr vert="horz" lIns="91440" tIns="45720" rIns="91440" bIns="0" rtlCol="0" anchor="b" anchorCtr="0">
            <a:noAutofit/>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r>
              <a:rPr lang="en-US">
                <a:latin typeface="EC Square Sans Pro" panose="020B0506040000020004" pitchFamily="34" charset="0"/>
              </a:rPr>
              <a:t>Ensuring a Just Transition For All</a:t>
            </a:r>
          </a:p>
        </p:txBody>
      </p:sp>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00" y="586984"/>
            <a:ext cx="828000" cy="828000"/>
          </a:xfrm>
          <a:prstGeom prst="rect">
            <a:avLst/>
          </a:prstGeom>
        </p:spPr>
      </p:pic>
      <p:cxnSp>
        <p:nvCxnSpPr>
          <p:cNvPr id="9" name="Straight Connector 8"/>
          <p:cNvCxnSpPr/>
          <p:nvPr userDrawn="1"/>
        </p:nvCxnSpPr>
        <p:spPr>
          <a:xfrm>
            <a:off x="1123122" y="905693"/>
            <a:ext cx="0" cy="402581"/>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28903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inancing green - 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2043739"/>
            <a:ext cx="10905699" cy="3881904"/>
          </a:xfrm>
        </p:spPr>
        <p:txBody>
          <a:bodyPr>
            <a:noAutofit/>
          </a:bodyPr>
          <a:lstStyle>
            <a:lvl1pPr>
              <a:lnSpc>
                <a:spcPct val="100000"/>
              </a:lnSpc>
              <a:spcBef>
                <a:spcPts val="0"/>
              </a:spcBef>
              <a:spcAft>
                <a:spcPts val="1800"/>
              </a:spcAft>
              <a:defRPr/>
            </a:lvl1pPr>
            <a:lvl2pPr>
              <a:lnSpc>
                <a:spcPct val="100000"/>
              </a:lnSpc>
              <a:spcAft>
                <a:spcPts val="1800"/>
              </a:spcAft>
              <a:defRPr/>
            </a:lvl2pPr>
            <a:lvl3pPr>
              <a:lnSpc>
                <a:spcPct val="100000"/>
              </a:lnSpc>
              <a:spcAft>
                <a:spcPts val="1800"/>
              </a:spcAft>
              <a:defRPr/>
            </a:lvl3pPr>
            <a:lvl4pPr>
              <a:lnSpc>
                <a:spcPct val="100000"/>
              </a:lnSpc>
              <a:spcAft>
                <a:spcPts val="1800"/>
              </a:spcAft>
              <a:defRPr/>
            </a:lvl4pPr>
            <a:lvl5pPr>
              <a:lnSpc>
                <a:spcPct val="100000"/>
              </a:lnSpc>
              <a:spcAft>
                <a:spcPts val="18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829175"/>
            <a:ext cx="1354516" cy="1027637"/>
          </a:xfrm>
          <a:prstGeom prst="rect">
            <a:avLst/>
          </a:prstGeom>
        </p:spPr>
      </p:pic>
      <p:sp>
        <p:nvSpPr>
          <p:cNvPr id="10" name="Title 1"/>
          <p:cNvSpPr txBox="1">
            <a:spLocks/>
          </p:cNvSpPr>
          <p:nvPr userDrawn="1"/>
        </p:nvSpPr>
        <p:spPr>
          <a:xfrm>
            <a:off x="1123122" y="626551"/>
            <a:ext cx="10515600" cy="782357"/>
          </a:xfrm>
          <a:prstGeom prst="rect">
            <a:avLst/>
          </a:prstGeom>
        </p:spPr>
        <p:txBody>
          <a:bodyPr vert="horz" lIns="91440" tIns="45720" rIns="91440" bIns="0" rtlCol="0" anchor="b" anchorCtr="0">
            <a:noAutofit/>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r>
              <a:rPr lang="en-GB">
                <a:latin typeface="EC Square Sans Pro" panose="020B0506040000020004" pitchFamily="34" charset="0"/>
              </a:rPr>
              <a:t>Financing Green Projects</a:t>
            </a:r>
          </a:p>
        </p:txBody>
      </p:sp>
      <p:cxnSp>
        <p:nvCxnSpPr>
          <p:cNvPr id="11" name="Straight Connector 10"/>
          <p:cNvCxnSpPr/>
          <p:nvPr userDrawn="1"/>
        </p:nvCxnSpPr>
        <p:spPr>
          <a:xfrm>
            <a:off x="1123122" y="905693"/>
            <a:ext cx="0" cy="402581"/>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2800" y="588274"/>
            <a:ext cx="828000" cy="828000"/>
          </a:xfrm>
          <a:prstGeom prst="rect">
            <a:avLst/>
          </a:prstGeom>
        </p:spPr>
      </p:pic>
    </p:spTree>
    <p:extLst>
      <p:ext uri="{BB962C8B-B14F-4D97-AF65-F5344CB8AC3E}">
        <p14:creationId xmlns:p14="http://schemas.microsoft.com/office/powerpoint/2010/main" val="10619236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2.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42.xml"/><Relationship Id="rId1" Type="http://schemas.openxmlformats.org/officeDocument/2006/relationships/slideLayout" Target="../slideLayouts/slideLayout41.xml"/><Relationship Id="rId4" Type="http://schemas.openxmlformats.org/officeDocument/2006/relationships/image" Target="../media/image1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3881904"/>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4"/>
          </p:nvPr>
        </p:nvSpPr>
        <p:spPr>
          <a:xfrm>
            <a:off x="838200" y="6131286"/>
            <a:ext cx="2743200" cy="365125"/>
          </a:xfrm>
          <a:prstGeom prst="rect">
            <a:avLst/>
          </a:prstGeom>
        </p:spPr>
        <p:txBody>
          <a:bodyPr vert="horz" lIns="91440" tIns="45720" rIns="91440" bIns="45720" rtlCol="0" anchor="ctr">
            <a:noAutofit/>
          </a:bodyPr>
          <a:lstStyle>
            <a:lvl1pPr algn="l">
              <a:defRPr sz="1200">
                <a:solidFill>
                  <a:schemeClr val="tx1">
                    <a:tint val="75000"/>
                  </a:schemeClr>
                </a:solidFill>
              </a:defRPr>
            </a:lvl1pPr>
          </a:lstStyle>
          <a:p>
            <a:fld id="{F46C79FD-C571-418B-AB0F-5EE936C85276}" type="slidenum">
              <a:rPr lang="en-GB" smtClean="0"/>
              <a:pPr/>
              <a:t>‹#›</a:t>
            </a:fld>
            <a:endParaRPr lang="en-GB"/>
          </a:p>
        </p:txBody>
      </p:sp>
      <p:pic>
        <p:nvPicPr>
          <p:cNvPr id="8" name="Picture 7"/>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1029162" y="6193990"/>
            <a:ext cx="740953" cy="493977"/>
          </a:xfrm>
          <a:prstGeom prst="rect">
            <a:avLst/>
          </a:prstGeom>
          <a:ln w="12700">
            <a:solidFill>
              <a:schemeClr val="bg1"/>
            </a:solidFill>
          </a:ln>
        </p:spPr>
      </p:pic>
    </p:spTree>
    <p:extLst>
      <p:ext uri="{BB962C8B-B14F-4D97-AF65-F5344CB8AC3E}">
        <p14:creationId xmlns:p14="http://schemas.microsoft.com/office/powerpoint/2010/main" val="459720850"/>
      </p:ext>
    </p:extLst>
  </p:cSld>
  <p:clrMap bg1="lt1" tx1="dk1" bg2="lt2" tx2="dk2" accent1="accent1" accent2="accent2" accent3="accent3" accent4="accent4" accent5="accent5" accent6="accent6" hlink="hlink" folHlink="folHlink"/>
  <p:sldLayoutIdLst>
    <p:sldLayoutId id="2147483656" r:id="rId1"/>
    <p:sldLayoutId id="2147483649" r:id="rId2"/>
    <p:sldLayoutId id="2147483651" r:id="rId3"/>
    <p:sldLayoutId id="2147483670" r:id="rId4"/>
    <p:sldLayoutId id="2147483674" r:id="rId5"/>
    <p:sldLayoutId id="2147483650" r:id="rId6"/>
    <p:sldLayoutId id="2147483675" r:id="rId7"/>
    <p:sldLayoutId id="2147483676" r:id="rId8"/>
    <p:sldLayoutId id="2147483677" r:id="rId9"/>
    <p:sldLayoutId id="2147483679" r:id="rId10"/>
    <p:sldLayoutId id="2147483678" r:id="rId11"/>
    <p:sldLayoutId id="2147483680" r:id="rId12"/>
    <p:sldLayoutId id="2147483681" r:id="rId13"/>
    <p:sldLayoutId id="2147483682" r:id="rId14"/>
    <p:sldLayoutId id="2147483683" r:id="rId15"/>
    <p:sldLayoutId id="2147483685" r:id="rId16"/>
    <p:sldLayoutId id="2147483669" r:id="rId17"/>
    <p:sldLayoutId id="2147483671" r:id="rId18"/>
    <p:sldLayoutId id="2147483684" r:id="rId19"/>
    <p:sldLayoutId id="2147483672" r:id="rId20"/>
    <p:sldLayoutId id="2147483686" r:id="rId21"/>
    <p:sldLayoutId id="2147483660" r:id="rId22"/>
    <p:sldLayoutId id="2147483659" r:id="rId23"/>
    <p:sldLayoutId id="2147483658" r:id="rId24"/>
    <p:sldLayoutId id="2147483666" r:id="rId25"/>
    <p:sldLayoutId id="2147483667" r:id="rId26"/>
    <p:sldLayoutId id="2147483668" r:id="rId27"/>
    <p:sldLayoutId id="2147483687" r:id="rId28"/>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hf sldNum="0" hdr="0" ftr="0" dt="0"/>
  <p:txStyles>
    <p:titleStyle>
      <a:lvl1pPr algn="l" defTabSz="914400" rtl="0" eaLnBrk="1" latinLnBrk="0" hangingPunct="1">
        <a:lnSpc>
          <a:spcPct val="90000"/>
        </a:lnSpc>
        <a:spcBef>
          <a:spcPct val="0"/>
        </a:spcBef>
        <a:buNone/>
        <a:defRPr sz="4000" kern="1200">
          <a:solidFill>
            <a:schemeClr val="tx2"/>
          </a:solidFill>
          <a:latin typeface="EC Square Sans Pro" panose="020B0506040000020004" pitchFamily="34" charset="0"/>
          <a:ea typeface="+mj-ea"/>
          <a:cs typeface="+mj-cs"/>
        </a:defRPr>
      </a:lvl1pPr>
    </p:titleStyle>
    <p:body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EC Square Sans Pro" panose="020B0506040000020004" pitchFamily="34" charset="0"/>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EC Square Sans Pro" panose="020B0506040000020004" pitchFamily="34" charset="0"/>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EC Square Sans Pro" panose="020B0506040000020004" pitchFamily="34" charset="0"/>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EC Square Sans Pro" panose="020B0506040000020004" pitchFamily="34" charset="0"/>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EC Square Sans Pro" panose="020B050604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CDBF77-BDAC-4BBB-85E4-D06FDF264C78}" type="datetimeFigureOut">
              <a:rPr lang="en-GB" smtClean="0"/>
              <a:t>30/11/2022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6C79FD-C571-418B-AB0F-5EE936C85276}" type="slidenum">
              <a:rPr lang="en-GB" smtClean="0"/>
              <a:pPr/>
              <a:t>‹#›</a:t>
            </a:fld>
            <a:endParaRPr lang="en-GB"/>
          </a:p>
        </p:txBody>
      </p:sp>
      <p:pic>
        <p:nvPicPr>
          <p:cNvPr id="7" name="Picture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029162" y="6193990"/>
            <a:ext cx="740953" cy="493977"/>
          </a:xfrm>
          <a:prstGeom prst="rect">
            <a:avLst/>
          </a:prstGeom>
          <a:ln w="12700">
            <a:solidFill>
              <a:schemeClr val="bg1"/>
            </a:solidFill>
          </a:ln>
        </p:spPr>
      </p:pic>
    </p:spTree>
    <p:extLst>
      <p:ext uri="{BB962C8B-B14F-4D97-AF65-F5344CB8AC3E}">
        <p14:creationId xmlns:p14="http://schemas.microsoft.com/office/powerpoint/2010/main" val="380916409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Rectangle 12">
            <a:hlinkClick r:id="" action="ppaction://noaction"/>
          </p:cNvPr>
          <p:cNvSpPr/>
          <p:nvPr userDrawn="1"/>
        </p:nvSpPr>
        <p:spPr>
          <a:xfrm>
            <a:off x="2344619" y="152400"/>
            <a:ext cx="885743" cy="2308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15"/>
          </a:p>
        </p:txBody>
      </p:sp>
      <p:cxnSp>
        <p:nvCxnSpPr>
          <p:cNvPr id="15" name="Straight Connector 7"/>
          <p:cNvCxnSpPr/>
          <p:nvPr userDrawn="1"/>
        </p:nvCxnSpPr>
        <p:spPr>
          <a:xfrm>
            <a:off x="0" y="756000"/>
            <a:ext cx="12192000" cy="24938"/>
          </a:xfrm>
          <a:prstGeom prst="line">
            <a:avLst/>
          </a:prstGeom>
          <a:ln w="114300">
            <a:solidFill>
              <a:srgbClr val="113A60"/>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684000" y="6228000"/>
            <a:ext cx="2160000" cy="434436"/>
          </a:xfrm>
          <a:prstGeom prst="rect">
            <a:avLst/>
          </a:prstGeom>
        </p:spPr>
      </p:pic>
    </p:spTree>
    <p:extLst>
      <p:ext uri="{BB962C8B-B14F-4D97-AF65-F5344CB8AC3E}">
        <p14:creationId xmlns:p14="http://schemas.microsoft.com/office/powerpoint/2010/main" val="2954304635"/>
      </p:ext>
    </p:extLst>
  </p:cSld>
  <p:clrMap bg1="lt1" tx1="dk1" bg2="lt2" tx2="dk2" accent1="accent1" accent2="accent2" accent3="accent3" accent4="accent4" accent5="accent5" accent6="accent6" hlink="hlink" folHlink="folHlink"/>
  <p:sldLayoutIdLst>
    <p:sldLayoutId id="2147483702" r:id="rId1"/>
    <p:sldLayoutId id="2147483704" r:id="rId2"/>
  </p:sldLayoutIdLst>
  <p:hf hdr="0" ftr="0" dt="0"/>
  <p:txStyles>
    <p:titleStyle>
      <a:lvl1pPr algn="ctr" defTabSz="1125500" rtl="0" eaLnBrk="1" latinLnBrk="0" hangingPunct="1">
        <a:spcBef>
          <a:spcPct val="0"/>
        </a:spcBef>
        <a:buNone/>
        <a:defRPr sz="5417" kern="1200">
          <a:solidFill>
            <a:schemeClr val="tx1"/>
          </a:solidFill>
          <a:latin typeface="+mj-lt"/>
          <a:ea typeface="+mj-ea"/>
          <a:cs typeface="+mj-cs"/>
        </a:defRPr>
      </a:lvl1pPr>
    </p:titleStyle>
    <p:bodyStyle>
      <a:lvl1pPr marL="422061" indent="-422061" algn="l" defTabSz="1125500" rtl="0" eaLnBrk="1" latinLnBrk="0" hangingPunct="1">
        <a:spcBef>
          <a:spcPct val="20000"/>
        </a:spcBef>
        <a:buFont typeface="Arial" pitchFamily="34" charset="0"/>
        <a:buChar char="•"/>
        <a:defRPr sz="3939" kern="1200">
          <a:solidFill>
            <a:schemeClr val="tx1"/>
          </a:solidFill>
          <a:latin typeface="+mn-lt"/>
          <a:ea typeface="+mn-ea"/>
          <a:cs typeface="+mn-cs"/>
        </a:defRPr>
      </a:lvl1pPr>
      <a:lvl2pPr marL="914468" indent="-351718" algn="l" defTabSz="1125500" rtl="0" eaLnBrk="1" latinLnBrk="0" hangingPunct="1">
        <a:spcBef>
          <a:spcPct val="20000"/>
        </a:spcBef>
        <a:buFont typeface="Arial" pitchFamily="34" charset="0"/>
        <a:buChar char="–"/>
        <a:defRPr sz="3446" kern="1200">
          <a:solidFill>
            <a:schemeClr val="tx1"/>
          </a:solidFill>
          <a:latin typeface="+mn-lt"/>
          <a:ea typeface="+mn-ea"/>
          <a:cs typeface="+mn-cs"/>
        </a:defRPr>
      </a:lvl2pPr>
      <a:lvl3pPr marL="1406875" indent="-281376" algn="l" defTabSz="1125500" rtl="0" eaLnBrk="1" latinLnBrk="0" hangingPunct="1">
        <a:spcBef>
          <a:spcPct val="20000"/>
        </a:spcBef>
        <a:buFont typeface="Arial" pitchFamily="34" charset="0"/>
        <a:buChar char="•"/>
        <a:defRPr sz="2954" kern="1200">
          <a:solidFill>
            <a:schemeClr val="tx1"/>
          </a:solidFill>
          <a:latin typeface="+mn-lt"/>
          <a:ea typeface="+mn-ea"/>
          <a:cs typeface="+mn-cs"/>
        </a:defRPr>
      </a:lvl3pPr>
      <a:lvl4pPr marL="1969625" indent="-281376" algn="l" defTabSz="1125500" rtl="0" eaLnBrk="1" latinLnBrk="0" hangingPunct="1">
        <a:spcBef>
          <a:spcPct val="20000"/>
        </a:spcBef>
        <a:buFont typeface="Arial" pitchFamily="34" charset="0"/>
        <a:buChar char="–"/>
        <a:defRPr sz="2462" kern="1200">
          <a:solidFill>
            <a:schemeClr val="tx1"/>
          </a:solidFill>
          <a:latin typeface="+mn-lt"/>
          <a:ea typeface="+mn-ea"/>
          <a:cs typeface="+mn-cs"/>
        </a:defRPr>
      </a:lvl4pPr>
      <a:lvl5pPr marL="2532376" indent="-281376" algn="l" defTabSz="1125500" rtl="0" eaLnBrk="1" latinLnBrk="0" hangingPunct="1">
        <a:spcBef>
          <a:spcPct val="20000"/>
        </a:spcBef>
        <a:buFont typeface="Arial" pitchFamily="34" charset="0"/>
        <a:buChar char="»"/>
        <a:defRPr sz="2462" kern="1200">
          <a:solidFill>
            <a:schemeClr val="tx1"/>
          </a:solidFill>
          <a:latin typeface="+mn-lt"/>
          <a:ea typeface="+mn-ea"/>
          <a:cs typeface="+mn-cs"/>
        </a:defRPr>
      </a:lvl5pPr>
      <a:lvl6pPr marL="3095125" indent="-281376" algn="l" defTabSz="1125500" rtl="0" eaLnBrk="1" latinLnBrk="0" hangingPunct="1">
        <a:spcBef>
          <a:spcPct val="20000"/>
        </a:spcBef>
        <a:buFont typeface="Arial" pitchFamily="34" charset="0"/>
        <a:buChar char="•"/>
        <a:defRPr sz="2462" kern="1200">
          <a:solidFill>
            <a:schemeClr val="tx1"/>
          </a:solidFill>
          <a:latin typeface="+mn-lt"/>
          <a:ea typeface="+mn-ea"/>
          <a:cs typeface="+mn-cs"/>
        </a:defRPr>
      </a:lvl6pPr>
      <a:lvl7pPr marL="3657875" indent="-281376" algn="l" defTabSz="1125500" rtl="0" eaLnBrk="1" latinLnBrk="0" hangingPunct="1">
        <a:spcBef>
          <a:spcPct val="20000"/>
        </a:spcBef>
        <a:buFont typeface="Arial" pitchFamily="34" charset="0"/>
        <a:buChar char="•"/>
        <a:defRPr sz="2462" kern="1200">
          <a:solidFill>
            <a:schemeClr val="tx1"/>
          </a:solidFill>
          <a:latin typeface="+mn-lt"/>
          <a:ea typeface="+mn-ea"/>
          <a:cs typeface="+mn-cs"/>
        </a:defRPr>
      </a:lvl7pPr>
      <a:lvl8pPr marL="4220625" indent="-281376" algn="l" defTabSz="1125500" rtl="0" eaLnBrk="1" latinLnBrk="0" hangingPunct="1">
        <a:spcBef>
          <a:spcPct val="20000"/>
        </a:spcBef>
        <a:buFont typeface="Arial" pitchFamily="34" charset="0"/>
        <a:buChar char="•"/>
        <a:defRPr sz="2462" kern="1200">
          <a:solidFill>
            <a:schemeClr val="tx1"/>
          </a:solidFill>
          <a:latin typeface="+mn-lt"/>
          <a:ea typeface="+mn-ea"/>
          <a:cs typeface="+mn-cs"/>
        </a:defRPr>
      </a:lvl8pPr>
      <a:lvl9pPr marL="4783374" indent="-281376" algn="l" defTabSz="1125500" rtl="0" eaLnBrk="1" latinLnBrk="0" hangingPunct="1">
        <a:spcBef>
          <a:spcPct val="20000"/>
        </a:spcBef>
        <a:buFont typeface="Arial" pitchFamily="34" charset="0"/>
        <a:buChar char="•"/>
        <a:defRPr sz="2462" kern="1200">
          <a:solidFill>
            <a:schemeClr val="tx1"/>
          </a:solidFill>
          <a:latin typeface="+mn-lt"/>
          <a:ea typeface="+mn-ea"/>
          <a:cs typeface="+mn-cs"/>
        </a:defRPr>
      </a:lvl9pPr>
    </p:bodyStyle>
    <p:otherStyle>
      <a:defPPr>
        <a:defRPr lang="en-US"/>
      </a:defPPr>
      <a:lvl1pPr marL="0" algn="l" defTabSz="1125500" rtl="0" eaLnBrk="1" latinLnBrk="0" hangingPunct="1">
        <a:defRPr sz="2215" kern="1200">
          <a:solidFill>
            <a:schemeClr val="tx1"/>
          </a:solidFill>
          <a:latin typeface="+mn-lt"/>
          <a:ea typeface="+mn-ea"/>
          <a:cs typeface="+mn-cs"/>
        </a:defRPr>
      </a:lvl1pPr>
      <a:lvl2pPr marL="562751" algn="l" defTabSz="1125500" rtl="0" eaLnBrk="1" latinLnBrk="0" hangingPunct="1">
        <a:defRPr sz="2215" kern="1200">
          <a:solidFill>
            <a:schemeClr val="tx1"/>
          </a:solidFill>
          <a:latin typeface="+mn-lt"/>
          <a:ea typeface="+mn-ea"/>
          <a:cs typeface="+mn-cs"/>
        </a:defRPr>
      </a:lvl2pPr>
      <a:lvl3pPr marL="1125500" algn="l" defTabSz="1125500" rtl="0" eaLnBrk="1" latinLnBrk="0" hangingPunct="1">
        <a:defRPr sz="2215" kern="1200">
          <a:solidFill>
            <a:schemeClr val="tx1"/>
          </a:solidFill>
          <a:latin typeface="+mn-lt"/>
          <a:ea typeface="+mn-ea"/>
          <a:cs typeface="+mn-cs"/>
        </a:defRPr>
      </a:lvl3pPr>
      <a:lvl4pPr marL="1688249" algn="l" defTabSz="1125500" rtl="0" eaLnBrk="1" latinLnBrk="0" hangingPunct="1">
        <a:defRPr sz="2215" kern="1200">
          <a:solidFill>
            <a:schemeClr val="tx1"/>
          </a:solidFill>
          <a:latin typeface="+mn-lt"/>
          <a:ea typeface="+mn-ea"/>
          <a:cs typeface="+mn-cs"/>
        </a:defRPr>
      </a:lvl4pPr>
      <a:lvl5pPr marL="2251000" algn="l" defTabSz="1125500" rtl="0" eaLnBrk="1" latinLnBrk="0" hangingPunct="1">
        <a:defRPr sz="2215" kern="1200">
          <a:solidFill>
            <a:schemeClr val="tx1"/>
          </a:solidFill>
          <a:latin typeface="+mn-lt"/>
          <a:ea typeface="+mn-ea"/>
          <a:cs typeface="+mn-cs"/>
        </a:defRPr>
      </a:lvl5pPr>
      <a:lvl6pPr marL="2813749" algn="l" defTabSz="1125500" rtl="0" eaLnBrk="1" latinLnBrk="0" hangingPunct="1">
        <a:defRPr sz="2215" kern="1200">
          <a:solidFill>
            <a:schemeClr val="tx1"/>
          </a:solidFill>
          <a:latin typeface="+mn-lt"/>
          <a:ea typeface="+mn-ea"/>
          <a:cs typeface="+mn-cs"/>
        </a:defRPr>
      </a:lvl6pPr>
      <a:lvl7pPr marL="3376499" algn="l" defTabSz="1125500" rtl="0" eaLnBrk="1" latinLnBrk="0" hangingPunct="1">
        <a:defRPr sz="2215" kern="1200">
          <a:solidFill>
            <a:schemeClr val="tx1"/>
          </a:solidFill>
          <a:latin typeface="+mn-lt"/>
          <a:ea typeface="+mn-ea"/>
          <a:cs typeface="+mn-cs"/>
        </a:defRPr>
      </a:lvl7pPr>
      <a:lvl8pPr marL="3939249" algn="l" defTabSz="1125500" rtl="0" eaLnBrk="1" latinLnBrk="0" hangingPunct="1">
        <a:defRPr sz="2215" kern="1200">
          <a:solidFill>
            <a:schemeClr val="tx1"/>
          </a:solidFill>
          <a:latin typeface="+mn-lt"/>
          <a:ea typeface="+mn-ea"/>
          <a:cs typeface="+mn-cs"/>
        </a:defRPr>
      </a:lvl8pPr>
      <a:lvl9pPr marL="4501998" algn="l" defTabSz="1125500" rtl="0" eaLnBrk="1" latinLnBrk="0" hangingPunct="1">
        <a:defRPr sz="221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40.xml"/><Relationship Id="rId4" Type="http://schemas.openxmlformats.org/officeDocument/2006/relationships/image" Target="../media/image61.png"/></Relationships>
</file>

<file path=ppt/slides/_rels/slide15.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0.png"/><Relationship Id="rId7" Type="http://schemas.openxmlformats.org/officeDocument/2006/relationships/image" Target="../media/image65.png"/><Relationship Id="rId2" Type="http://schemas.openxmlformats.org/officeDocument/2006/relationships/notesSlide" Target="../notesSlides/notesSlide13.xml"/><Relationship Id="rId1" Type="http://schemas.openxmlformats.org/officeDocument/2006/relationships/slideLayout" Target="../slideLayouts/slideLayout40.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s>
</file>

<file path=ppt/slides/_rels/slide1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45.png"/><Relationship Id="rId11" Type="http://schemas.openxmlformats.org/officeDocument/2006/relationships/image" Target="../media/image50.emf"/><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26.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24000" b="-24000"/>
          </a:stretch>
        </a:blipFill>
        <a:effectLst/>
      </p:bgPr>
    </p:bg>
    <p:spTree>
      <p:nvGrpSpPr>
        <p:cNvPr id="1" name=""/>
        <p:cNvGrpSpPr/>
        <p:nvPr/>
      </p:nvGrpSpPr>
      <p:grpSpPr>
        <a:xfrm>
          <a:off x="0" y="0"/>
          <a:ext cx="0" cy="0"/>
          <a:chOff x="0" y="0"/>
          <a:chExt cx="0" cy="0"/>
        </a:xfrm>
      </p:grpSpPr>
      <p:sp>
        <p:nvSpPr>
          <p:cNvPr id="9" name="Rectangle 8"/>
          <p:cNvSpPr/>
          <p:nvPr/>
        </p:nvSpPr>
        <p:spPr>
          <a:xfrm>
            <a:off x="228600" y="843677"/>
            <a:ext cx="11541515" cy="5478423"/>
          </a:xfrm>
          <a:prstGeom prst="rect">
            <a:avLst/>
          </a:prstGeom>
        </p:spPr>
        <p:txBody>
          <a:bodyPr wrap="square" lIns="91440" tIns="45720" rIns="91440" bIns="45720" anchor="t">
            <a:spAutoFit/>
          </a:bodyPr>
          <a:lstStyle/>
          <a:p>
            <a:pPr algn="ctr">
              <a:spcBef>
                <a:spcPts val="600"/>
              </a:spcBef>
              <a:spcAft>
                <a:spcPts val="1200"/>
              </a:spcAft>
            </a:pPr>
            <a:r>
              <a:rPr lang="en-US" sz="5000" b="1" dirty="0">
                <a:solidFill>
                  <a:schemeClr val="bg1"/>
                </a:solidFill>
                <a:latin typeface="EC Square Sans Pro"/>
                <a:cs typeface="Arial"/>
              </a:rPr>
              <a:t>EU Biodiversity Strategy for</a:t>
            </a:r>
          </a:p>
          <a:p>
            <a:pPr algn="ctr">
              <a:spcBef>
                <a:spcPts val="600"/>
              </a:spcBef>
              <a:spcAft>
                <a:spcPts val="1200"/>
              </a:spcAft>
            </a:pPr>
            <a:r>
              <a:rPr lang="en-US" sz="5000" b="1" dirty="0">
                <a:solidFill>
                  <a:schemeClr val="bg1"/>
                </a:solidFill>
                <a:latin typeface="EC Square Sans Pro"/>
                <a:cs typeface="Arial"/>
              </a:rPr>
              <a:t>2030 </a:t>
            </a:r>
          </a:p>
          <a:p>
            <a:pPr algn="ctr">
              <a:spcBef>
                <a:spcPts val="600"/>
              </a:spcBef>
              <a:spcAft>
                <a:spcPts val="1200"/>
              </a:spcAft>
            </a:pPr>
            <a:r>
              <a:rPr lang="en-US" sz="5000" b="1" dirty="0">
                <a:solidFill>
                  <a:schemeClr val="bg1"/>
                </a:solidFill>
                <a:latin typeface="EC Square Sans Pro"/>
                <a:cs typeface="Arial"/>
              </a:rPr>
              <a:t>and t</a:t>
            </a:r>
            <a:r>
              <a:rPr lang="en-GB" sz="5000" b="1" dirty="0">
                <a:solidFill>
                  <a:schemeClr val="bg1"/>
                </a:solidFill>
                <a:latin typeface="EC Square Sans Pro"/>
                <a:cs typeface="Arial"/>
              </a:rPr>
              <a:t>he EU Nature Restoration Law</a:t>
            </a:r>
            <a:endParaRPr lang="en-US" sz="5000" b="1" dirty="0">
              <a:solidFill>
                <a:schemeClr val="bg1"/>
              </a:solidFill>
              <a:latin typeface="EC Square Sans Pro"/>
              <a:cs typeface="Arial"/>
            </a:endParaRPr>
          </a:p>
          <a:p>
            <a:endParaRPr lang="en-GB" sz="2400" b="1" dirty="0">
              <a:solidFill>
                <a:srgbClr val="F9FCFD"/>
              </a:solidFill>
            </a:endParaRPr>
          </a:p>
          <a:p>
            <a:endParaRPr lang="en-GB" sz="2400" b="1" dirty="0">
              <a:solidFill>
                <a:srgbClr val="F9FCFD"/>
              </a:solidFill>
            </a:endParaRPr>
          </a:p>
          <a:p>
            <a:r>
              <a:rPr lang="en-GB" sz="2800" b="1" dirty="0">
                <a:solidFill>
                  <a:srgbClr val="FFFF00"/>
                </a:solidFill>
                <a:effectLst>
                  <a:outerShdw blurRad="38100" dist="38100" dir="2700000" algn="tl">
                    <a:srgbClr val="000000">
                      <a:alpha val="43137"/>
                    </a:srgbClr>
                  </a:outerShdw>
                </a:effectLst>
                <a:cs typeface="Arial"/>
              </a:rPr>
              <a:t>Humberto Delgado Rosa</a:t>
            </a:r>
            <a:endParaRPr lang="en-IE" sz="2800" b="1" dirty="0">
              <a:solidFill>
                <a:srgbClr val="FFFF00"/>
              </a:solidFill>
              <a:effectLst>
                <a:outerShdw blurRad="38100" dist="38100" dir="2700000" algn="tl">
                  <a:srgbClr val="000000">
                    <a:alpha val="43137"/>
                  </a:srgbClr>
                </a:outerShdw>
              </a:effectLst>
              <a:cs typeface="Arial"/>
            </a:endParaRPr>
          </a:p>
          <a:p>
            <a:r>
              <a:rPr lang="fr-FR" sz="2800" b="1" dirty="0" err="1">
                <a:solidFill>
                  <a:srgbClr val="FFFF00"/>
                </a:solidFill>
                <a:effectLst>
                  <a:outerShdw blurRad="38100" dist="38100" dir="2700000" algn="tl">
                    <a:srgbClr val="000000">
                      <a:alpha val="43137"/>
                    </a:srgbClr>
                  </a:outerShdw>
                </a:effectLst>
                <a:cs typeface="Arial"/>
              </a:rPr>
              <a:t>Director</a:t>
            </a:r>
            <a:r>
              <a:rPr lang="fr-FR" sz="2800" b="1" dirty="0">
                <a:solidFill>
                  <a:srgbClr val="FFFF00"/>
                </a:solidFill>
                <a:effectLst>
                  <a:outerShdw blurRad="38100" dist="38100" dir="2700000" algn="tl">
                    <a:srgbClr val="000000">
                      <a:alpha val="43137"/>
                    </a:srgbClr>
                  </a:outerShdw>
                </a:effectLst>
                <a:cs typeface="Arial"/>
              </a:rPr>
              <a:t> - </a:t>
            </a:r>
            <a:r>
              <a:rPr lang="fr-FR" sz="2800" b="1" dirty="0" err="1">
                <a:solidFill>
                  <a:srgbClr val="FFFF00"/>
                </a:solidFill>
                <a:effectLst>
                  <a:outerShdw blurRad="38100" dist="38100" dir="2700000" algn="tl">
                    <a:srgbClr val="000000">
                      <a:alpha val="43137"/>
                    </a:srgbClr>
                  </a:outerShdw>
                </a:effectLst>
                <a:cs typeface="Arial"/>
              </a:rPr>
              <a:t>Biodiversity</a:t>
            </a:r>
            <a:endParaRPr lang="fr-FR" sz="2800" b="1">
              <a:solidFill>
                <a:srgbClr val="FFFF00"/>
              </a:solidFill>
              <a:effectLst>
                <a:outerShdw blurRad="38100" dist="38100" dir="2700000" algn="tl">
                  <a:srgbClr val="000000">
                    <a:alpha val="43137"/>
                  </a:srgbClr>
                </a:outerShdw>
              </a:effectLst>
              <a:cs typeface="Arial"/>
            </a:endParaRPr>
          </a:p>
          <a:p>
            <a:r>
              <a:rPr lang="fr-FR" sz="2800" b="1" dirty="0">
                <a:solidFill>
                  <a:srgbClr val="FFFF00"/>
                </a:solidFill>
                <a:effectLst>
                  <a:outerShdw blurRad="38100" dist="38100" dir="2700000" algn="tl">
                    <a:srgbClr val="000000">
                      <a:alpha val="43137"/>
                    </a:srgbClr>
                  </a:outerShdw>
                </a:effectLst>
              </a:rPr>
              <a:t>DG </a:t>
            </a:r>
            <a:r>
              <a:rPr lang="fr-FR" sz="2800" b="1" dirty="0" err="1">
                <a:solidFill>
                  <a:srgbClr val="FFFF00"/>
                </a:solidFill>
                <a:effectLst>
                  <a:outerShdw blurRad="38100" dist="38100" dir="2700000" algn="tl">
                    <a:srgbClr val="000000">
                      <a:alpha val="43137"/>
                    </a:srgbClr>
                  </a:outerShdw>
                </a:effectLst>
              </a:rPr>
              <a:t>Environment</a:t>
            </a:r>
            <a:endParaRPr lang="en-IE" sz="2800" b="1" dirty="0">
              <a:solidFill>
                <a:srgbClr val="FFFF00"/>
              </a:solidFill>
              <a:effectLst>
                <a:outerShdw blurRad="38100" dist="38100" dir="2700000" algn="tl">
                  <a:srgbClr val="000000">
                    <a:alpha val="43137"/>
                  </a:srgbClr>
                </a:outerShdw>
              </a:effectLst>
              <a:cs typeface="Arial"/>
            </a:endParaRPr>
          </a:p>
          <a:p>
            <a:r>
              <a:rPr lang="fr-FR" sz="2800" b="1" dirty="0" err="1">
                <a:solidFill>
                  <a:srgbClr val="FFFF00"/>
                </a:solidFill>
                <a:effectLst>
                  <a:outerShdw blurRad="38100" dist="38100" dir="2700000" algn="tl">
                    <a:srgbClr val="000000">
                      <a:alpha val="43137"/>
                    </a:srgbClr>
                  </a:outerShdw>
                </a:effectLst>
              </a:rPr>
              <a:t>European</a:t>
            </a:r>
            <a:r>
              <a:rPr lang="fr-FR" sz="2800" b="1" dirty="0">
                <a:solidFill>
                  <a:srgbClr val="FFFF00"/>
                </a:solidFill>
                <a:effectLst>
                  <a:outerShdw blurRad="38100" dist="38100" dir="2700000" algn="tl">
                    <a:srgbClr val="000000">
                      <a:alpha val="43137"/>
                    </a:srgbClr>
                  </a:outerShdw>
                </a:effectLst>
              </a:rPr>
              <a:t> Commission</a:t>
            </a:r>
            <a:endParaRPr lang="en-GB" sz="5400" b="1" dirty="0">
              <a:solidFill>
                <a:srgbClr val="FFFF00"/>
              </a:solidFill>
              <a:effectLst>
                <a:outerShdw blurRad="38100" dist="38100" dir="2700000" algn="tl">
                  <a:srgbClr val="000000">
                    <a:alpha val="43137"/>
                  </a:srgbClr>
                </a:outerShdw>
              </a:effectLst>
              <a:latin typeface="EC Square Sans Pro" panose="020B0506040000020004" pitchFamily="34" charset="0"/>
              <a:cs typeface="Arial" panose="020B0604020202020204" pitchFamily="34" charset="0"/>
            </a:endParaRPr>
          </a:p>
        </p:txBody>
      </p:sp>
      <p:grpSp>
        <p:nvGrpSpPr>
          <p:cNvPr id="3" name="Group 2"/>
          <p:cNvGrpSpPr/>
          <p:nvPr/>
        </p:nvGrpSpPr>
        <p:grpSpPr>
          <a:xfrm>
            <a:off x="9177373" y="6193990"/>
            <a:ext cx="2592742" cy="493977"/>
            <a:chOff x="9177373" y="6193990"/>
            <a:chExt cx="2592742" cy="493977"/>
          </a:xfrm>
        </p:grpSpPr>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029162" y="6193990"/>
              <a:ext cx="740953" cy="493977"/>
            </a:xfrm>
            <a:prstGeom prst="rect">
              <a:avLst/>
            </a:prstGeom>
            <a:ln w="12700">
              <a:solidFill>
                <a:schemeClr val="bg1"/>
              </a:solidFill>
            </a:ln>
          </p:spPr>
        </p:pic>
        <p:sp>
          <p:nvSpPr>
            <p:cNvPr id="5" name="TextBox 4"/>
            <p:cNvSpPr txBox="1"/>
            <p:nvPr userDrawn="1"/>
          </p:nvSpPr>
          <p:spPr>
            <a:xfrm>
              <a:off x="9177373" y="6256312"/>
              <a:ext cx="1851789" cy="369332"/>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a:innerShdw blurRad="63500" dist="50800" dir="5400000">
                <a:prstClr val="black">
                  <a:alpha val="50000"/>
                </a:prstClr>
              </a:innerShdw>
              <a:softEdge rad="317500"/>
            </a:effectLst>
            <a:scene3d>
              <a:camera prst="orthographicFront"/>
              <a:lightRig rig="threePt" dir="t"/>
            </a:scene3d>
            <a:sp3d prstMaterial="matte"/>
          </p:spPr>
          <p:txBody>
            <a:bodyPr wrap="none" rtlCol="0">
              <a:spAutoFit/>
            </a:bodyPr>
            <a:lstStyle/>
            <a:p>
              <a:r>
                <a:rPr lang="en-GB" sz="1800">
                  <a:solidFill>
                    <a:schemeClr val="bg1"/>
                  </a:solidFill>
                </a:rPr>
                <a:t>European Union</a:t>
              </a:r>
            </a:p>
          </p:txBody>
        </p:sp>
      </p:grpSp>
    </p:spTree>
    <p:extLst>
      <p:ext uri="{BB962C8B-B14F-4D97-AF65-F5344CB8AC3E}">
        <p14:creationId xmlns:p14="http://schemas.microsoft.com/office/powerpoint/2010/main" val="11213718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34465" y="425221"/>
            <a:ext cx="10515600" cy="782357"/>
          </a:xfrm>
        </p:spPr>
        <p:txBody>
          <a:bodyPr/>
          <a:lstStyle/>
          <a:p>
            <a:pPr algn="ctr"/>
            <a:r>
              <a:rPr lang="en-US" dirty="0">
                <a:latin typeface="EC Square Sans Pro"/>
              </a:rPr>
              <a:t>Pollinator populations (Art. 8)</a:t>
            </a:r>
          </a:p>
        </p:txBody>
      </p:sp>
      <p:cxnSp>
        <p:nvCxnSpPr>
          <p:cNvPr id="10" name="Straight Connector 9"/>
          <p:cNvCxnSpPr/>
          <p:nvPr/>
        </p:nvCxnSpPr>
        <p:spPr>
          <a:xfrm>
            <a:off x="981307" y="678340"/>
            <a:ext cx="14813" cy="382724"/>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
        <p:nvSpPr>
          <p:cNvPr id="4" name="Title 2"/>
          <p:cNvSpPr txBox="1">
            <a:spLocks/>
          </p:cNvSpPr>
          <p:nvPr/>
        </p:nvSpPr>
        <p:spPr>
          <a:xfrm>
            <a:off x="1134465" y="1207578"/>
            <a:ext cx="10515600" cy="782357"/>
          </a:xfrm>
          <a:prstGeom prst="rect">
            <a:avLst/>
          </a:prstGeom>
        </p:spPr>
        <p:txBody>
          <a:bodyPr vert="horz" lIns="91440" tIns="45720" rIns="91440" bIns="0" rtlCol="0" anchor="b" anchorCtr="0">
            <a:noAutofit/>
          </a:bodyPr>
          <a:lstStyle>
            <a:lvl1pPr algn="l" defTabSz="914400" rtl="0" eaLnBrk="1" latinLnBrk="0" hangingPunct="1">
              <a:lnSpc>
                <a:spcPct val="90000"/>
              </a:lnSpc>
              <a:spcBef>
                <a:spcPct val="0"/>
              </a:spcBef>
              <a:buNone/>
              <a:defRPr sz="4000" kern="1200">
                <a:solidFill>
                  <a:schemeClr val="tx2"/>
                </a:solidFill>
                <a:latin typeface="EC Square Sans Pro" panose="020B0506040000020004" pitchFamily="34" charset="0"/>
                <a:ea typeface="+mj-ea"/>
                <a:cs typeface="+mj-cs"/>
              </a:defRPr>
            </a:lvl1pPr>
          </a:lstStyle>
          <a:p>
            <a:endParaRPr lang="en-US" i="1"/>
          </a:p>
        </p:txBody>
      </p:sp>
      <p:sp>
        <p:nvSpPr>
          <p:cNvPr id="2" name="Rectangle 1"/>
          <p:cNvSpPr/>
          <p:nvPr/>
        </p:nvSpPr>
        <p:spPr>
          <a:xfrm>
            <a:off x="6096000" y="1864770"/>
            <a:ext cx="4409440" cy="3323987"/>
          </a:xfrm>
          <a:prstGeom prst="rect">
            <a:avLst/>
          </a:prstGeom>
        </p:spPr>
        <p:txBody>
          <a:bodyPr wrap="square" lIns="91440" tIns="45720" rIns="91440" bIns="45720" anchor="t">
            <a:spAutoFit/>
          </a:bodyPr>
          <a:lstStyle/>
          <a:p>
            <a:pPr marL="342900" indent="-342900">
              <a:buFont typeface="Arial"/>
              <a:buChar char="•"/>
            </a:pPr>
            <a:r>
              <a:rPr lang="en-GB" sz="2400" dirty="0">
                <a:latin typeface="Calibri"/>
                <a:ea typeface="Verdana Pro"/>
                <a:cs typeface="Calibri"/>
              </a:rPr>
              <a:t>reverse the decline of pollinator populations by 2030</a:t>
            </a:r>
          </a:p>
          <a:p>
            <a:pPr marL="342900" indent="-342900">
              <a:buFont typeface="Arial"/>
              <a:buChar char="•"/>
            </a:pPr>
            <a:endParaRPr lang="en-GB" sz="900" dirty="0">
              <a:latin typeface="Calibri"/>
              <a:ea typeface="Verdana Pro"/>
              <a:cs typeface="Calibri"/>
            </a:endParaRPr>
          </a:p>
          <a:p>
            <a:pPr marL="342900" indent="-342900">
              <a:buFont typeface="Arial"/>
              <a:buChar char="•"/>
            </a:pPr>
            <a:r>
              <a:rPr lang="en-GB" sz="2400" dirty="0">
                <a:latin typeface="Calibri"/>
                <a:ea typeface="Verdana Pro"/>
                <a:cs typeface="Calibri"/>
              </a:rPr>
              <a:t>achieve thereafter an increasing trend for pollinator populations (until satisfactory levels)</a:t>
            </a:r>
          </a:p>
          <a:p>
            <a:pPr marL="342900" indent="-342900">
              <a:buFont typeface="Arial"/>
              <a:buChar char="•"/>
            </a:pPr>
            <a:endParaRPr lang="en-GB" sz="900" dirty="0">
              <a:latin typeface="Calibri"/>
              <a:ea typeface="Verdana Pro"/>
              <a:cs typeface="Calibri"/>
            </a:endParaRPr>
          </a:p>
          <a:p>
            <a:pPr marL="342900" indent="-342900">
              <a:buFont typeface="Arial"/>
              <a:buChar char="•"/>
            </a:pPr>
            <a:r>
              <a:rPr lang="en-GB" sz="2400" dirty="0">
                <a:latin typeface="Calibri"/>
                <a:ea typeface="Verdana Pro"/>
                <a:cs typeface="Calibri"/>
              </a:rPr>
              <a:t>methodology for annual  monitoring</a:t>
            </a:r>
          </a:p>
        </p:txBody>
      </p:sp>
      <p:pic>
        <p:nvPicPr>
          <p:cNvPr id="1032" name="Picture 8" descr="https://wikis.ec.europa.eu/download/attachments/14750919/Wiki_header-3.jpg"/>
          <p:cNvPicPr>
            <a:picLocks noChangeAspect="1" noChangeArrowheads="1"/>
          </p:cNvPicPr>
          <p:nvPr/>
        </p:nvPicPr>
        <p:blipFill rotWithShape="1">
          <a:blip r:embed="rId3">
            <a:extLst>
              <a:ext uri="{28A0092B-C50C-407E-A947-70E740481C1C}">
                <a14:useLocalDpi xmlns:a14="http://schemas.microsoft.com/office/drawing/2010/main" val="0"/>
              </a:ext>
            </a:extLst>
          </a:blip>
          <a:srcRect l="51921" b="10261"/>
          <a:stretch/>
        </p:blipFill>
        <p:spPr bwMode="auto">
          <a:xfrm>
            <a:off x="568760" y="2084219"/>
            <a:ext cx="5240165" cy="335054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95305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34465" y="425221"/>
            <a:ext cx="10515600" cy="782357"/>
          </a:xfrm>
        </p:spPr>
        <p:txBody>
          <a:bodyPr/>
          <a:lstStyle/>
          <a:p>
            <a:pPr algn="ctr"/>
            <a:r>
              <a:rPr lang="en-US" dirty="0">
                <a:latin typeface="EC Square Sans Pro"/>
              </a:rPr>
              <a:t>Agricultural ecosystems (Art. 9)</a:t>
            </a:r>
          </a:p>
        </p:txBody>
      </p:sp>
      <p:cxnSp>
        <p:nvCxnSpPr>
          <p:cNvPr id="10" name="Straight Connector 9"/>
          <p:cNvCxnSpPr/>
          <p:nvPr/>
        </p:nvCxnSpPr>
        <p:spPr>
          <a:xfrm>
            <a:off x="981307" y="678340"/>
            <a:ext cx="14813" cy="382724"/>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
        <p:nvSpPr>
          <p:cNvPr id="4" name="Title 2"/>
          <p:cNvSpPr txBox="1">
            <a:spLocks/>
          </p:cNvSpPr>
          <p:nvPr/>
        </p:nvSpPr>
        <p:spPr>
          <a:xfrm>
            <a:off x="1134465" y="1207578"/>
            <a:ext cx="10515600" cy="782357"/>
          </a:xfrm>
          <a:prstGeom prst="rect">
            <a:avLst/>
          </a:prstGeom>
        </p:spPr>
        <p:txBody>
          <a:bodyPr vert="horz" lIns="91440" tIns="45720" rIns="91440" bIns="0" rtlCol="0" anchor="b" anchorCtr="0">
            <a:noAutofit/>
          </a:bodyPr>
          <a:lstStyle>
            <a:lvl1pPr algn="l" defTabSz="914400" rtl="0" eaLnBrk="1" latinLnBrk="0" hangingPunct="1">
              <a:lnSpc>
                <a:spcPct val="90000"/>
              </a:lnSpc>
              <a:spcBef>
                <a:spcPct val="0"/>
              </a:spcBef>
              <a:buNone/>
              <a:defRPr sz="4000" kern="1200">
                <a:solidFill>
                  <a:schemeClr val="tx2"/>
                </a:solidFill>
                <a:latin typeface="EC Square Sans Pro" panose="020B0506040000020004" pitchFamily="34" charset="0"/>
                <a:ea typeface="+mj-ea"/>
                <a:cs typeface="+mj-cs"/>
              </a:defRPr>
            </a:lvl1pPr>
          </a:lstStyle>
          <a:p>
            <a:endParaRPr lang="en-US" i="1"/>
          </a:p>
        </p:txBody>
      </p:sp>
      <p:sp>
        <p:nvSpPr>
          <p:cNvPr id="2" name="Rectangle 1"/>
          <p:cNvSpPr/>
          <p:nvPr/>
        </p:nvSpPr>
        <p:spPr>
          <a:xfrm>
            <a:off x="5530261" y="1296752"/>
            <a:ext cx="5698096" cy="3170099"/>
          </a:xfrm>
          <a:prstGeom prst="rect">
            <a:avLst/>
          </a:prstGeom>
        </p:spPr>
        <p:txBody>
          <a:bodyPr wrap="square" lIns="91440" tIns="45720" rIns="91440" bIns="45720" anchor="t">
            <a:spAutoFit/>
          </a:bodyPr>
          <a:lstStyle/>
          <a:p>
            <a:r>
              <a:rPr lang="en-GB" sz="2000" b="1" dirty="0">
                <a:latin typeface="Calibri" panose="020F0502020204030204" pitchFamily="34" charset="0"/>
                <a:ea typeface="Verdana Pro"/>
              </a:rPr>
              <a:t>Restoration</a:t>
            </a:r>
            <a:r>
              <a:rPr lang="en-GB" sz="2000" dirty="0">
                <a:latin typeface="Calibri" panose="020F0502020204030204" pitchFamily="34" charset="0"/>
                <a:ea typeface="Verdana Pro"/>
              </a:rPr>
              <a:t> to enhance biodiversity of agricultural ecosystems (</a:t>
            </a:r>
            <a:r>
              <a:rPr lang="en-GB" sz="2000" b="1" dirty="0">
                <a:latin typeface="Calibri" panose="020F0502020204030204" pitchFamily="34" charset="0"/>
                <a:ea typeface="Verdana Pro"/>
              </a:rPr>
              <a:t>in addition to Art. 4</a:t>
            </a:r>
            <a:r>
              <a:rPr lang="en-GB" sz="2000" dirty="0">
                <a:latin typeface="Calibri" panose="020F0502020204030204" pitchFamily="34" charset="0"/>
                <a:ea typeface="Verdana Pro"/>
              </a:rPr>
              <a:t>)</a:t>
            </a:r>
            <a:endParaRPr lang="en-GB" sz="2000" b="1" dirty="0">
              <a:latin typeface="Calibri" panose="020F0502020204030204" pitchFamily="34" charset="0"/>
              <a:ea typeface="Verdana Pro"/>
            </a:endParaRPr>
          </a:p>
          <a:p>
            <a:endParaRPr lang="en-GB" sz="2000" dirty="0">
              <a:latin typeface="Calibri" panose="020F0502020204030204" pitchFamily="34" charset="0"/>
              <a:ea typeface="Verdana Pro"/>
            </a:endParaRPr>
          </a:p>
          <a:p>
            <a:r>
              <a:rPr lang="en-GB" sz="2000" dirty="0">
                <a:latin typeface="Calibri" panose="020F0502020204030204" pitchFamily="34" charset="0"/>
                <a:ea typeface="Verdana Pro"/>
              </a:rPr>
              <a:t>Achieve an </a:t>
            </a:r>
            <a:r>
              <a:rPr lang="en-GB" sz="2000" b="1" dirty="0">
                <a:latin typeface="Calibri" panose="020F0502020204030204" pitchFamily="34" charset="0"/>
                <a:ea typeface="Verdana Pro"/>
              </a:rPr>
              <a:t>increasing trend in indicators</a:t>
            </a:r>
            <a:r>
              <a:rPr lang="en-GB" sz="2000" dirty="0">
                <a:latin typeface="Calibri" panose="020F0502020204030204" pitchFamily="34" charset="0"/>
                <a:ea typeface="Verdana Pro"/>
              </a:rPr>
              <a:t> (</a:t>
            </a:r>
            <a:r>
              <a:rPr lang="en-US" sz="2000" dirty="0">
                <a:latin typeface="Calibri" panose="020F0502020204030204" pitchFamily="34" charset="0"/>
                <a:ea typeface="Verdana Pro"/>
              </a:rPr>
              <a:t>until satisfactory levels are achieved)</a:t>
            </a:r>
            <a:r>
              <a:rPr lang="en-GB" sz="2000" dirty="0">
                <a:latin typeface="Calibri" panose="020F0502020204030204" pitchFamily="34" charset="0"/>
                <a:ea typeface="Verdana Pro"/>
              </a:rPr>
              <a:t>: </a:t>
            </a:r>
          </a:p>
          <a:p>
            <a:pPr marL="342900" indent="-342900">
              <a:buFont typeface="Wingdings" panose="05000000000000000000" pitchFamily="2" charset="2"/>
              <a:buChar char="Ø"/>
            </a:pPr>
            <a:r>
              <a:rPr lang="en-US" sz="2000" dirty="0">
                <a:latin typeface="Calibri" panose="020F0502020204030204" pitchFamily="34" charset="0"/>
                <a:ea typeface="Verdana Pro"/>
              </a:rPr>
              <a:t>grassland butterfly index;</a:t>
            </a:r>
          </a:p>
          <a:p>
            <a:pPr marL="342900" indent="-342900">
              <a:buFont typeface="Wingdings" panose="05000000000000000000" pitchFamily="2" charset="2"/>
              <a:buChar char="Ø"/>
            </a:pPr>
            <a:r>
              <a:rPr lang="en-US" sz="2000" dirty="0">
                <a:latin typeface="Calibri" panose="020F0502020204030204" pitchFamily="34" charset="0"/>
                <a:ea typeface="Verdana Pro"/>
              </a:rPr>
              <a:t>stock of organic carbon in cropland mineral soils;</a:t>
            </a:r>
          </a:p>
          <a:p>
            <a:pPr marL="342900" indent="-342900">
              <a:buFont typeface="Wingdings" panose="05000000000000000000" pitchFamily="2" charset="2"/>
              <a:buChar char="Ø"/>
            </a:pPr>
            <a:r>
              <a:rPr lang="en-US" sz="2000" dirty="0">
                <a:latin typeface="Calibri" panose="020F0502020204030204" pitchFamily="34" charset="0"/>
                <a:ea typeface="Verdana Pro"/>
              </a:rPr>
              <a:t>share of agricultural land with high-diversity landscape features;</a:t>
            </a:r>
          </a:p>
          <a:p>
            <a:pPr marL="342900" indent="-342900">
              <a:buFont typeface="Wingdings" panose="05000000000000000000" pitchFamily="2" charset="2"/>
              <a:buChar char="Ø"/>
            </a:pPr>
            <a:endParaRPr lang="en-GB" sz="2000" dirty="0">
              <a:latin typeface="Calibri" panose="020F0502020204030204" pitchFamily="34" charset="0"/>
              <a:ea typeface="Verdana Pro"/>
            </a:endParaRPr>
          </a:p>
        </p:txBody>
      </p:sp>
      <p:pic>
        <p:nvPicPr>
          <p:cNvPr id="5" name="Picture 4"/>
          <p:cNvPicPr>
            <a:picLocks noChangeAspect="1"/>
          </p:cNvPicPr>
          <p:nvPr/>
        </p:nvPicPr>
        <p:blipFill>
          <a:blip r:embed="rId3"/>
          <a:stretch>
            <a:fillRect/>
          </a:stretch>
        </p:blipFill>
        <p:spPr>
          <a:xfrm>
            <a:off x="236808" y="1370043"/>
            <a:ext cx="4953736" cy="3331292"/>
          </a:xfrm>
          <a:prstGeom prst="rect">
            <a:avLst/>
          </a:prstGeom>
          <a:effectLst>
            <a:softEdge rad="317500"/>
          </a:effectLst>
        </p:spPr>
      </p:pic>
      <p:sp>
        <p:nvSpPr>
          <p:cNvPr id="6" name="TextBox 5">
            <a:extLst>
              <a:ext uri="{FF2B5EF4-FFF2-40B4-BE49-F238E27FC236}">
                <a16:creationId xmlns:a16="http://schemas.microsoft.com/office/drawing/2014/main" id="{C48039C6-5F52-493A-B6CA-8579EC2C090B}"/>
              </a:ext>
            </a:extLst>
          </p:cNvPr>
          <p:cNvSpPr txBox="1"/>
          <p:nvPr/>
        </p:nvSpPr>
        <p:spPr>
          <a:xfrm>
            <a:off x="662730" y="4701335"/>
            <a:ext cx="10033233" cy="1631216"/>
          </a:xfrm>
          <a:prstGeom prst="rect">
            <a:avLst/>
          </a:prstGeom>
          <a:noFill/>
        </p:spPr>
        <p:txBody>
          <a:bodyPr wrap="square" rtlCol="0">
            <a:spAutoFit/>
          </a:bodyPr>
          <a:lstStyle/>
          <a:p>
            <a:pPr marL="285750" indent="-285750">
              <a:buFont typeface="Wingdings" panose="05000000000000000000" pitchFamily="2" charset="2"/>
              <a:buChar char="Ø"/>
            </a:pPr>
            <a:r>
              <a:rPr lang="en-US" sz="2000" b="1" dirty="0">
                <a:latin typeface="Calibri" panose="020F0502020204030204" pitchFamily="34" charset="0"/>
                <a:ea typeface="Verdana Pro"/>
              </a:rPr>
              <a:t>Specific target to enhance the Farmland Bird Index</a:t>
            </a:r>
            <a:r>
              <a:rPr lang="en-US" sz="2000" dirty="0">
                <a:latin typeface="Calibri" panose="020F0502020204030204" pitchFamily="34" charset="0"/>
                <a:ea typeface="Verdana Pro"/>
              </a:rPr>
              <a:t> by 2030/40/50 at national level</a:t>
            </a:r>
          </a:p>
          <a:p>
            <a:pPr marL="285750" indent="-285750">
              <a:buFont typeface="Wingdings" panose="05000000000000000000" pitchFamily="2" charset="2"/>
              <a:buChar char="Ø"/>
            </a:pPr>
            <a:r>
              <a:rPr lang="en-US" sz="2000" dirty="0">
                <a:latin typeface="Calibri" panose="020F0502020204030204" pitchFamily="34" charset="0"/>
                <a:ea typeface="Verdana Pro"/>
              </a:rPr>
              <a:t>Restoration measures (30% by 2030, 50% by 2040, 70% by 2050) of </a:t>
            </a:r>
            <a:r>
              <a:rPr lang="en-US" sz="2000" b="1" dirty="0">
                <a:latin typeface="Calibri" panose="020F0502020204030204" pitchFamily="34" charset="0"/>
                <a:ea typeface="Verdana Pro"/>
              </a:rPr>
              <a:t>drained peatlands</a:t>
            </a:r>
            <a:r>
              <a:rPr lang="en-US" sz="2000" dirty="0">
                <a:latin typeface="Calibri" panose="020F0502020204030204" pitchFamily="34" charset="0"/>
                <a:ea typeface="Verdana Pro"/>
              </a:rPr>
              <a:t> </a:t>
            </a:r>
            <a:r>
              <a:rPr lang="en-US" sz="2000" b="1" dirty="0">
                <a:latin typeface="Calibri" panose="020F0502020204030204" pitchFamily="34" charset="0"/>
                <a:ea typeface="Verdana Pro"/>
              </a:rPr>
              <a:t>under agricultural use</a:t>
            </a:r>
            <a:r>
              <a:rPr lang="en-US" sz="2000" dirty="0">
                <a:latin typeface="Calibri" panose="020F0502020204030204" pitchFamily="34" charset="0"/>
                <a:ea typeface="Verdana Pro"/>
              </a:rPr>
              <a:t>, </a:t>
            </a:r>
          </a:p>
          <a:p>
            <a:pPr marL="742950" lvl="1" indent="-285750">
              <a:buFont typeface="Arial" panose="020B0604020202020204" pitchFamily="34" charset="0"/>
              <a:buChar char="•"/>
            </a:pPr>
            <a:r>
              <a:rPr lang="en-US" sz="2000" dirty="0">
                <a:latin typeface="Calibri" panose="020F0502020204030204" pitchFamily="34" charset="0"/>
                <a:ea typeface="Verdana Pro"/>
              </a:rPr>
              <a:t>¼ (by 2030) and ½ (by 2040/2050) of which shall be </a:t>
            </a:r>
            <a:r>
              <a:rPr lang="en-US" sz="2000" b="1" dirty="0">
                <a:latin typeface="Calibri" panose="020F0502020204030204" pitchFamily="34" charset="0"/>
                <a:ea typeface="Verdana Pro"/>
              </a:rPr>
              <a:t>rewetted</a:t>
            </a:r>
          </a:p>
          <a:p>
            <a:pPr marL="742950" lvl="1" indent="-285750">
              <a:buFont typeface="Arial" panose="020B0604020202020204" pitchFamily="34" charset="0"/>
              <a:buChar char="•"/>
            </a:pPr>
            <a:r>
              <a:rPr lang="en-US" sz="2000" b="1" dirty="0">
                <a:latin typeface="Calibri" panose="020F0502020204030204" pitchFamily="34" charset="0"/>
                <a:ea typeface="Verdana Pro"/>
              </a:rPr>
              <a:t>flexibility clauses </a:t>
            </a:r>
            <a:r>
              <a:rPr lang="en-US" sz="2000" dirty="0">
                <a:latin typeface="Calibri" panose="020F0502020204030204" pitchFamily="34" charset="0"/>
                <a:ea typeface="Verdana Pro"/>
              </a:rPr>
              <a:t>(peat extraction sites, other types of drained peatlands)</a:t>
            </a:r>
          </a:p>
        </p:txBody>
      </p:sp>
    </p:spTree>
    <p:extLst>
      <p:ext uri="{BB962C8B-B14F-4D97-AF65-F5344CB8AC3E}">
        <p14:creationId xmlns:p14="http://schemas.microsoft.com/office/powerpoint/2010/main" val="29428724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34465" y="425221"/>
            <a:ext cx="10515600" cy="782357"/>
          </a:xfrm>
        </p:spPr>
        <p:txBody>
          <a:bodyPr/>
          <a:lstStyle/>
          <a:p>
            <a:pPr algn="ctr"/>
            <a:r>
              <a:rPr lang="en-US" dirty="0">
                <a:latin typeface="EC Square Sans Pro"/>
              </a:rPr>
              <a:t>Forest ecosystems (Art. 10)</a:t>
            </a:r>
          </a:p>
        </p:txBody>
      </p:sp>
      <p:cxnSp>
        <p:nvCxnSpPr>
          <p:cNvPr id="10" name="Straight Connector 9"/>
          <p:cNvCxnSpPr>
            <a:cxnSpLocks/>
          </p:cNvCxnSpPr>
          <p:nvPr/>
        </p:nvCxnSpPr>
        <p:spPr>
          <a:xfrm>
            <a:off x="996120" y="662730"/>
            <a:ext cx="0" cy="398334"/>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
        <p:nvSpPr>
          <p:cNvPr id="4" name="Title 2"/>
          <p:cNvSpPr txBox="1">
            <a:spLocks/>
          </p:cNvSpPr>
          <p:nvPr/>
        </p:nvSpPr>
        <p:spPr>
          <a:xfrm>
            <a:off x="1064598" y="869702"/>
            <a:ext cx="10515600" cy="782357"/>
          </a:xfrm>
          <a:prstGeom prst="rect">
            <a:avLst/>
          </a:prstGeom>
        </p:spPr>
        <p:txBody>
          <a:bodyPr vert="horz" lIns="91440" tIns="45720" rIns="91440" bIns="0" rtlCol="0" anchor="b" anchorCtr="0">
            <a:noAutofit/>
          </a:bodyPr>
          <a:lstStyle>
            <a:lvl1pPr algn="l" defTabSz="914400" rtl="0" eaLnBrk="1" latinLnBrk="0" hangingPunct="1">
              <a:lnSpc>
                <a:spcPct val="90000"/>
              </a:lnSpc>
              <a:spcBef>
                <a:spcPct val="0"/>
              </a:spcBef>
              <a:buNone/>
              <a:defRPr sz="4000" kern="1200">
                <a:solidFill>
                  <a:schemeClr val="tx2"/>
                </a:solidFill>
                <a:latin typeface="EC Square Sans Pro" panose="020B0506040000020004" pitchFamily="34" charset="0"/>
                <a:ea typeface="+mj-ea"/>
                <a:cs typeface="+mj-cs"/>
              </a:defRPr>
            </a:lvl1pPr>
          </a:lstStyle>
          <a:p>
            <a:endParaRPr lang="en-US" i="1"/>
          </a:p>
        </p:txBody>
      </p:sp>
      <p:sp>
        <p:nvSpPr>
          <p:cNvPr id="2" name="Rectangle 1"/>
          <p:cNvSpPr/>
          <p:nvPr/>
        </p:nvSpPr>
        <p:spPr>
          <a:xfrm>
            <a:off x="6232462" y="1635767"/>
            <a:ext cx="4898208" cy="4124206"/>
          </a:xfrm>
          <a:prstGeom prst="rect">
            <a:avLst/>
          </a:prstGeom>
        </p:spPr>
        <p:txBody>
          <a:bodyPr wrap="square" lIns="91440" tIns="45720" rIns="91440" bIns="45720" anchor="t">
            <a:spAutoFit/>
          </a:bodyPr>
          <a:lstStyle/>
          <a:p>
            <a:r>
              <a:rPr lang="en-GB" sz="2000" b="1" dirty="0">
                <a:latin typeface="Calibri"/>
                <a:ea typeface="Verdana Pro"/>
                <a:cs typeface="Calibri"/>
              </a:rPr>
              <a:t>Restoration</a:t>
            </a:r>
            <a:r>
              <a:rPr lang="en-GB" sz="2000" dirty="0">
                <a:latin typeface="Calibri"/>
                <a:ea typeface="Verdana Pro"/>
                <a:cs typeface="Calibri"/>
              </a:rPr>
              <a:t> </a:t>
            </a:r>
            <a:r>
              <a:rPr lang="en-GB" sz="2200" dirty="0">
                <a:latin typeface="Calibri"/>
                <a:ea typeface="Verdana Pro"/>
                <a:cs typeface="Calibri"/>
              </a:rPr>
              <a:t>measures</a:t>
            </a:r>
            <a:r>
              <a:rPr lang="en-GB" sz="2000" dirty="0">
                <a:latin typeface="Calibri"/>
                <a:ea typeface="Verdana Pro"/>
                <a:cs typeface="Calibri"/>
              </a:rPr>
              <a:t> to enhance forest biodiversity (</a:t>
            </a:r>
            <a:r>
              <a:rPr lang="en-GB" sz="2000" b="1" dirty="0">
                <a:latin typeface="Calibri"/>
                <a:ea typeface="Verdana Pro"/>
                <a:cs typeface="Calibri"/>
              </a:rPr>
              <a:t>in addition to Art. 4)</a:t>
            </a:r>
          </a:p>
          <a:p>
            <a:endParaRPr lang="en-GB" sz="2000" dirty="0">
              <a:latin typeface="Calibri" panose="020F0502020204030204" pitchFamily="34" charset="0"/>
              <a:ea typeface="Verdana Pro"/>
            </a:endParaRPr>
          </a:p>
          <a:p>
            <a:r>
              <a:rPr lang="en-GB" sz="2000" dirty="0">
                <a:latin typeface="Calibri" panose="020F0502020204030204" pitchFamily="34" charset="0"/>
                <a:ea typeface="Verdana Pro"/>
              </a:rPr>
              <a:t>Achieve an </a:t>
            </a:r>
            <a:r>
              <a:rPr lang="en-GB" sz="2000" b="1" dirty="0">
                <a:latin typeface="Calibri" panose="020F0502020204030204" pitchFamily="34" charset="0"/>
                <a:ea typeface="Verdana Pro"/>
              </a:rPr>
              <a:t>increasing trend in indicators </a:t>
            </a:r>
            <a:r>
              <a:rPr lang="en-GB" sz="2000" dirty="0">
                <a:latin typeface="Calibri" panose="020F0502020204030204" pitchFamily="34" charset="0"/>
                <a:ea typeface="Verdana Pro"/>
              </a:rPr>
              <a:t>(</a:t>
            </a:r>
            <a:r>
              <a:rPr lang="en-US" sz="2000" dirty="0">
                <a:latin typeface="Calibri" panose="020F0502020204030204" pitchFamily="34" charset="0"/>
                <a:ea typeface="Verdana Pro"/>
              </a:rPr>
              <a:t>until satisfactory levels are achieved)</a:t>
            </a:r>
            <a:r>
              <a:rPr lang="en-GB" sz="2000" dirty="0">
                <a:latin typeface="Calibri" panose="020F0502020204030204" pitchFamily="34" charset="0"/>
                <a:ea typeface="Verdana Pro"/>
              </a:rPr>
              <a:t>: </a:t>
            </a:r>
          </a:p>
          <a:p>
            <a:pPr marL="342900" indent="-342900">
              <a:buFont typeface="Arial" panose="020B0604020202020204" pitchFamily="34" charset="0"/>
              <a:buChar char="•"/>
            </a:pPr>
            <a:endParaRPr lang="en-GB" sz="2000" dirty="0">
              <a:latin typeface="Calibri" panose="020F0502020204030204" pitchFamily="34" charset="0"/>
              <a:ea typeface="Verdana Pro"/>
            </a:endParaRPr>
          </a:p>
          <a:p>
            <a:pPr marL="342900" indent="-342900">
              <a:buFont typeface="Wingdings" panose="05000000000000000000" pitchFamily="2" charset="2"/>
              <a:buChar char="Ø"/>
            </a:pPr>
            <a:r>
              <a:rPr lang="en-US" sz="2000" dirty="0">
                <a:latin typeface="Calibri" panose="020F0502020204030204" pitchFamily="34" charset="0"/>
                <a:ea typeface="Verdana Pro"/>
              </a:rPr>
              <a:t>standing deadwood</a:t>
            </a:r>
          </a:p>
          <a:p>
            <a:pPr marL="342900" indent="-342900">
              <a:buFont typeface="Wingdings" panose="05000000000000000000" pitchFamily="2" charset="2"/>
              <a:buChar char="Ø"/>
            </a:pPr>
            <a:r>
              <a:rPr lang="en-US" sz="2000" dirty="0">
                <a:latin typeface="Calibri" panose="020F0502020204030204" pitchFamily="34" charset="0"/>
                <a:ea typeface="Verdana Pro"/>
              </a:rPr>
              <a:t>lying deadwood</a:t>
            </a:r>
          </a:p>
          <a:p>
            <a:pPr marL="342900" indent="-342900">
              <a:buFont typeface="Wingdings" panose="05000000000000000000" pitchFamily="2" charset="2"/>
              <a:buChar char="Ø"/>
            </a:pPr>
            <a:r>
              <a:rPr lang="en-US" sz="2000" dirty="0">
                <a:latin typeface="Calibri" panose="020F0502020204030204" pitchFamily="34" charset="0"/>
                <a:ea typeface="Verdana Pro"/>
              </a:rPr>
              <a:t>share of forest with uneven age structure</a:t>
            </a:r>
          </a:p>
          <a:p>
            <a:pPr marL="342900" indent="-342900">
              <a:buFont typeface="Wingdings" panose="05000000000000000000" pitchFamily="2" charset="2"/>
              <a:buChar char="Ø"/>
            </a:pPr>
            <a:r>
              <a:rPr lang="en-US" sz="2000" dirty="0">
                <a:latin typeface="Calibri" panose="020F0502020204030204" pitchFamily="34" charset="0"/>
                <a:ea typeface="Verdana Pro"/>
              </a:rPr>
              <a:t>forest connectivity</a:t>
            </a:r>
          </a:p>
          <a:p>
            <a:pPr marL="342900" indent="-342900">
              <a:buFont typeface="Wingdings" panose="05000000000000000000" pitchFamily="2" charset="2"/>
              <a:buChar char="Ø"/>
            </a:pPr>
            <a:r>
              <a:rPr lang="en-US" sz="2000" dirty="0">
                <a:latin typeface="Calibri" panose="020F0502020204030204" pitchFamily="34" charset="0"/>
                <a:ea typeface="Verdana Pro"/>
              </a:rPr>
              <a:t>common forest birds index</a:t>
            </a:r>
          </a:p>
          <a:p>
            <a:pPr marL="342900" indent="-342900">
              <a:buFont typeface="Wingdings" panose="05000000000000000000" pitchFamily="2" charset="2"/>
              <a:buChar char="Ø"/>
            </a:pPr>
            <a:r>
              <a:rPr lang="en-US" sz="2000" dirty="0">
                <a:latin typeface="Calibri" panose="020F0502020204030204" pitchFamily="34" charset="0"/>
                <a:ea typeface="Verdana Pro"/>
              </a:rPr>
              <a:t>stock of organic carbon</a:t>
            </a:r>
          </a:p>
          <a:p>
            <a:pPr marL="342900" indent="-342900">
              <a:buFont typeface="Arial" panose="020B0604020202020204" pitchFamily="34" charset="0"/>
              <a:buChar char="•"/>
            </a:pPr>
            <a:endParaRPr lang="en-GB" sz="2000" dirty="0">
              <a:latin typeface="Calibri" panose="020F0502020204030204" pitchFamily="34" charset="0"/>
              <a:ea typeface="Verdana Pro"/>
            </a:endParaRPr>
          </a:p>
        </p:txBody>
      </p:sp>
      <p:pic>
        <p:nvPicPr>
          <p:cNvPr id="7" name="Picture 6" descr="A picture containing close&#10;&#10;Description automatically generated">
            <a:extLst>
              <a:ext uri="{FF2B5EF4-FFF2-40B4-BE49-F238E27FC236}">
                <a16:creationId xmlns:a16="http://schemas.microsoft.com/office/drawing/2014/main" id="{8D7C812B-B3D8-EC89-8EAB-21DF736AA47D}"/>
              </a:ext>
            </a:extLst>
          </p:cNvPr>
          <p:cNvPicPr>
            <a:picLocks noChangeAspect="1"/>
          </p:cNvPicPr>
          <p:nvPr/>
        </p:nvPicPr>
        <p:blipFill>
          <a:blip r:embed="rId3"/>
          <a:stretch>
            <a:fillRect/>
          </a:stretch>
        </p:blipFill>
        <p:spPr>
          <a:xfrm>
            <a:off x="375976" y="2514954"/>
            <a:ext cx="5443870" cy="2785730"/>
          </a:xfrm>
          <a:prstGeom prst="rect">
            <a:avLst/>
          </a:prstGeom>
          <a:effectLst>
            <a:softEdge rad="317500"/>
          </a:effectLst>
        </p:spPr>
      </p:pic>
    </p:spTree>
    <p:extLst>
      <p:ext uri="{BB962C8B-B14F-4D97-AF65-F5344CB8AC3E}">
        <p14:creationId xmlns:p14="http://schemas.microsoft.com/office/powerpoint/2010/main" val="27188409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8"/>
          <p:cNvSpPr/>
          <p:nvPr/>
        </p:nvSpPr>
        <p:spPr>
          <a:xfrm>
            <a:off x="2509520" y="253432"/>
            <a:ext cx="5953760" cy="894648"/>
          </a:xfrm>
          <a:custGeom>
            <a:avLst/>
            <a:gdLst>
              <a:gd name="connsiteX0" fmla="*/ 0 w 2252793"/>
              <a:gd name="connsiteY0" fmla="*/ 0 h 403200"/>
              <a:gd name="connsiteX1" fmla="*/ 2252793 w 2252793"/>
              <a:gd name="connsiteY1" fmla="*/ 0 h 403200"/>
              <a:gd name="connsiteX2" fmla="*/ 2252793 w 2252793"/>
              <a:gd name="connsiteY2" fmla="*/ 403200 h 403200"/>
              <a:gd name="connsiteX3" fmla="*/ 0 w 2252793"/>
              <a:gd name="connsiteY3" fmla="*/ 403200 h 403200"/>
              <a:gd name="connsiteX4" fmla="*/ 0 w 2252793"/>
              <a:gd name="connsiteY4" fmla="*/ 0 h 40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2793" h="403200">
                <a:moveTo>
                  <a:pt x="0" y="0"/>
                </a:moveTo>
                <a:lnTo>
                  <a:pt x="2252793" y="0"/>
                </a:lnTo>
                <a:lnTo>
                  <a:pt x="2252793" y="403200"/>
                </a:lnTo>
                <a:lnTo>
                  <a:pt x="0" y="403200"/>
                </a:lnTo>
                <a:lnTo>
                  <a:pt x="0" y="0"/>
                </a:lnTo>
                <a:close/>
              </a:path>
            </a:pathLst>
          </a:custGeom>
        </p:spPr>
        <p:style>
          <a:lnRef idx="0">
            <a:schemeClr val="accent2"/>
          </a:lnRef>
          <a:fillRef idx="3">
            <a:schemeClr val="accent2"/>
          </a:fillRef>
          <a:effectRef idx="3">
            <a:schemeClr val="accent2"/>
          </a:effectRef>
          <a:fontRef idx="minor">
            <a:schemeClr val="lt1"/>
          </a:fontRef>
        </p:style>
        <p:txBody>
          <a:bodyPr spcFirstLastPara="0" vert="horz" wrap="square" lIns="99568" tIns="56896" rIns="99568" bIns="56896"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alibri" panose="020F0502020204030204"/>
                <a:ea typeface="+mn-ea"/>
                <a:cs typeface="+mn-cs"/>
              </a:rPr>
              <a:t>Implementation framework</a:t>
            </a:r>
          </a:p>
        </p:txBody>
      </p:sp>
      <p:sp>
        <p:nvSpPr>
          <p:cNvPr id="2" name="Rectangle 1"/>
          <p:cNvSpPr/>
          <p:nvPr/>
        </p:nvSpPr>
        <p:spPr>
          <a:xfrm>
            <a:off x="186906" y="1310645"/>
            <a:ext cx="10877334" cy="4676921"/>
          </a:xfrm>
          <a:prstGeom prst="rect">
            <a:avLst/>
          </a:prstGeom>
        </p:spPr>
        <p:txBody>
          <a:bodyPr wrap="square" lIns="91440" tIns="45720" rIns="91440" bIns="45720" anchor="t">
            <a:spAutoFit/>
          </a:bodyPr>
          <a:lstStyle/>
          <a:p>
            <a:pPr lvl="1">
              <a:lnSpc>
                <a:spcPct val="115000"/>
              </a:lnSpc>
              <a:spcAft>
                <a:spcPts val="1000"/>
              </a:spcAft>
              <a:tabLst>
                <a:tab pos="914400" algn="l"/>
              </a:tabLst>
              <a:defRPr/>
            </a:pPr>
            <a:r>
              <a:rPr lang="en-US" sz="2400" b="1" i="1" dirty="0">
                <a:latin typeface="Calibri" panose="020F0502020204030204" pitchFamily="34" charset="0"/>
                <a:ea typeface="Verdana Pro"/>
              </a:rPr>
              <a:t>National Restoration Plans   </a:t>
            </a:r>
          </a:p>
          <a:p>
            <a:pPr marL="1200150" lvl="2" indent="-285750" defTabSz="696913">
              <a:lnSpc>
                <a:spcPct val="115000"/>
              </a:lnSpc>
              <a:spcAft>
                <a:spcPts val="1000"/>
              </a:spcAft>
              <a:buFont typeface="Arial" panose="020B0604020202020204" pitchFamily="34" charset="0"/>
              <a:buChar char="•"/>
              <a:tabLst>
                <a:tab pos="914400" algn="l"/>
              </a:tabLst>
              <a:defRPr/>
            </a:pPr>
            <a:r>
              <a:rPr lang="en-US" sz="2000" b="1" dirty="0">
                <a:latin typeface="Calibri" panose="020F0502020204030204" pitchFamily="34" charset="0"/>
                <a:ea typeface="Verdana Pro"/>
              </a:rPr>
              <a:t>Preparation</a:t>
            </a:r>
            <a:r>
              <a:rPr lang="en-US" sz="2000" dirty="0">
                <a:latin typeface="Calibri" panose="020F0502020204030204" pitchFamily="34" charset="0"/>
                <a:ea typeface="Verdana Pro"/>
              </a:rPr>
              <a:t>: 	- quantify &amp; map areas in need of restoration</a:t>
            </a:r>
            <a:br>
              <a:rPr lang="en-US" sz="2000" dirty="0">
                <a:latin typeface="Calibri" panose="020F0502020204030204" pitchFamily="34" charset="0"/>
                <a:ea typeface="Verdana Pro"/>
              </a:rPr>
            </a:br>
            <a:r>
              <a:rPr lang="en-US" sz="2000" dirty="0">
                <a:latin typeface="Calibri" panose="020F0502020204030204" pitchFamily="34" charset="0"/>
                <a:ea typeface="Verdana Pro"/>
              </a:rPr>
              <a:t>			- identify synergies with climate change &amp; other plans and strategies</a:t>
            </a:r>
          </a:p>
          <a:p>
            <a:pPr marL="1200150" lvl="2" indent="-285750">
              <a:lnSpc>
                <a:spcPct val="115000"/>
              </a:lnSpc>
              <a:spcAft>
                <a:spcPts val="1000"/>
              </a:spcAft>
              <a:buFont typeface="Arial" panose="020B0604020202020204" pitchFamily="34" charset="0"/>
              <a:buChar char="•"/>
              <a:tabLst>
                <a:tab pos="914400" algn="l"/>
              </a:tabLst>
              <a:defRPr/>
            </a:pPr>
            <a:r>
              <a:rPr lang="en-US" sz="2000" b="1" dirty="0">
                <a:latin typeface="Calibri" panose="020F0502020204030204" pitchFamily="34" charset="0"/>
                <a:ea typeface="Verdana Pro"/>
              </a:rPr>
              <a:t>Content</a:t>
            </a:r>
            <a:r>
              <a:rPr lang="en-US" sz="2000" dirty="0">
                <a:latin typeface="Calibri" panose="020F0502020204030204" pitchFamily="34" charset="0"/>
                <a:ea typeface="Verdana Pro"/>
              </a:rPr>
              <a:t>:	- quantify and describe restoration measures</a:t>
            </a:r>
            <a:br>
              <a:rPr lang="en-US" sz="2000" dirty="0">
                <a:latin typeface="Calibri" panose="020F0502020204030204" pitchFamily="34" charset="0"/>
                <a:ea typeface="Verdana Pro"/>
              </a:rPr>
            </a:br>
            <a:r>
              <a:rPr lang="en-US" sz="2000" dirty="0">
                <a:latin typeface="Calibri" panose="020F0502020204030204" pitchFamily="34" charset="0"/>
                <a:ea typeface="Verdana Pro"/>
              </a:rPr>
              <a:t>		- non-deterioration measures &amp; timing for implementation</a:t>
            </a:r>
            <a:br>
              <a:rPr lang="en-US" sz="2000" dirty="0">
                <a:latin typeface="Calibri" panose="020F0502020204030204" pitchFamily="34" charset="0"/>
                <a:ea typeface="Verdana Pro"/>
              </a:rPr>
            </a:br>
            <a:r>
              <a:rPr lang="en-US" sz="2000" dirty="0">
                <a:latin typeface="Calibri" panose="020F0502020204030204" pitchFamily="34" charset="0"/>
                <a:ea typeface="Verdana Pro"/>
              </a:rPr>
              <a:t>		- </a:t>
            </a:r>
            <a:r>
              <a:rPr lang="en-IE" sz="2000" dirty="0">
                <a:latin typeface="Calibri" panose="020F0502020204030204" pitchFamily="34" charset="0"/>
                <a:ea typeface="Verdana Pro"/>
              </a:rPr>
              <a:t>financing and support to affected stakeholders</a:t>
            </a:r>
          </a:p>
          <a:p>
            <a:pPr marL="1200150" lvl="2" indent="-285750">
              <a:lnSpc>
                <a:spcPct val="115000"/>
              </a:lnSpc>
              <a:spcAft>
                <a:spcPts val="1000"/>
              </a:spcAft>
              <a:buFont typeface="Arial" panose="020B0604020202020204" pitchFamily="34" charset="0"/>
              <a:buChar char="•"/>
              <a:tabLst>
                <a:tab pos="914400" algn="l"/>
              </a:tabLst>
              <a:defRPr/>
            </a:pPr>
            <a:r>
              <a:rPr lang="en-IE" sz="2000" b="1" dirty="0">
                <a:latin typeface="Calibri" panose="020F0502020204030204" pitchFamily="34" charset="0"/>
                <a:ea typeface="Verdana Pro"/>
              </a:rPr>
              <a:t>Process</a:t>
            </a:r>
            <a:r>
              <a:rPr lang="en-IE" sz="2000" dirty="0">
                <a:latin typeface="Calibri" panose="020F0502020204030204" pitchFamily="34" charset="0"/>
                <a:ea typeface="Verdana Pro"/>
              </a:rPr>
              <a:t>:	- public/stakeholder participation</a:t>
            </a:r>
            <a:br>
              <a:rPr lang="en-IE" sz="2000" dirty="0">
                <a:latin typeface="Calibri" panose="020F0502020204030204" pitchFamily="34" charset="0"/>
                <a:ea typeface="Verdana Pro"/>
              </a:rPr>
            </a:br>
            <a:r>
              <a:rPr lang="en-IE" sz="2000" dirty="0">
                <a:latin typeface="Calibri" panose="020F0502020204030204" pitchFamily="34" charset="0"/>
                <a:ea typeface="Verdana Pro"/>
              </a:rPr>
              <a:t>		- </a:t>
            </a:r>
            <a:r>
              <a:rPr lang="fr-BE" sz="2000" dirty="0" err="1">
                <a:latin typeface="Calibri" panose="020F0502020204030204" pitchFamily="34" charset="0"/>
                <a:ea typeface="Verdana Pro"/>
              </a:rPr>
              <a:t>submit</a:t>
            </a:r>
            <a:r>
              <a:rPr lang="fr-BE" sz="2000" dirty="0">
                <a:latin typeface="Calibri" panose="020F0502020204030204" pitchFamily="34" charset="0"/>
                <a:ea typeface="Verdana Pro"/>
              </a:rPr>
              <a:t> to Commission </a:t>
            </a:r>
            <a:r>
              <a:rPr lang="fr-BE" sz="2000" dirty="0" err="1">
                <a:latin typeface="Calibri" panose="020F0502020204030204" pitchFamily="34" charset="0"/>
                <a:ea typeface="Verdana Pro"/>
              </a:rPr>
              <a:t>after</a:t>
            </a:r>
            <a:r>
              <a:rPr lang="fr-BE" sz="2000" dirty="0">
                <a:latin typeface="Calibri" panose="020F0502020204030204" pitchFamily="34" charset="0"/>
                <a:ea typeface="Verdana Pro"/>
              </a:rPr>
              <a:t> 2 </a:t>
            </a:r>
            <a:r>
              <a:rPr lang="fr-BE" sz="2000" dirty="0" err="1">
                <a:latin typeface="Calibri" panose="020F0502020204030204" pitchFamily="34" charset="0"/>
                <a:ea typeface="Verdana Pro"/>
              </a:rPr>
              <a:t>years</a:t>
            </a:r>
            <a:r>
              <a:rPr lang="fr-BE" sz="2000" dirty="0">
                <a:latin typeface="Calibri" panose="020F0502020204030204" pitchFamily="34" charset="0"/>
                <a:ea typeface="Verdana Pro"/>
              </a:rPr>
              <a:t>, Commission </a:t>
            </a:r>
            <a:r>
              <a:rPr lang="fr-BE" sz="2000" dirty="0" err="1">
                <a:latin typeface="Calibri" panose="020F0502020204030204" pitchFamily="34" charset="0"/>
                <a:ea typeface="Verdana Pro"/>
              </a:rPr>
              <a:t>makes</a:t>
            </a:r>
            <a:r>
              <a:rPr lang="fr-BE" sz="2000" dirty="0">
                <a:latin typeface="Calibri" panose="020F0502020204030204" pitchFamily="34" charset="0"/>
                <a:ea typeface="Verdana Pro"/>
              </a:rPr>
              <a:t> observations</a:t>
            </a:r>
          </a:p>
          <a:p>
            <a:pPr marL="987425" lvl="3" indent="-539750">
              <a:lnSpc>
                <a:spcPct val="115000"/>
              </a:lnSpc>
              <a:spcAft>
                <a:spcPts val="1000"/>
              </a:spcAft>
              <a:tabLst>
                <a:tab pos="447675" algn="l"/>
              </a:tabLst>
              <a:defRPr/>
            </a:pPr>
            <a:r>
              <a:rPr lang="en-US" sz="2000" b="1" i="1" dirty="0">
                <a:latin typeface="Calibri"/>
                <a:ea typeface="Verdana Pro"/>
                <a:cs typeface="Calibri"/>
              </a:rPr>
              <a:t>Monitoring and Reporting</a:t>
            </a:r>
          </a:p>
          <a:p>
            <a:pPr marL="1200150" lvl="2" indent="-285750">
              <a:lnSpc>
                <a:spcPct val="115000"/>
              </a:lnSpc>
              <a:spcAft>
                <a:spcPts val="1000"/>
              </a:spcAft>
              <a:buFont typeface="Arial" panose="020B0604020202020204" pitchFamily="34" charset="0"/>
              <a:buChar char="•"/>
              <a:tabLst>
                <a:tab pos="914400" algn="l"/>
              </a:tabLst>
              <a:defRPr/>
            </a:pPr>
            <a:r>
              <a:rPr lang="en-IE" sz="2000" dirty="0">
                <a:latin typeface="Calibri" panose="020F0502020204030204" pitchFamily="34" charset="0"/>
                <a:ea typeface="Verdana Pro"/>
              </a:rPr>
              <a:t>M</a:t>
            </a:r>
            <a:r>
              <a:rPr lang="en-GB" sz="2000" dirty="0">
                <a:solidFill>
                  <a:prstClr val="black"/>
                </a:solidFill>
                <a:latin typeface="Calibri" panose="020F0502020204030204" pitchFamily="34" charset="0"/>
                <a:ea typeface="Calibri" panose="020F0502020204030204" pitchFamily="34" charset="0"/>
                <a:cs typeface="Times New Roman" panose="02020603050405020304" pitchFamily="18" charset="0"/>
              </a:rPr>
              <a:t>ember States to report on implementation of NRP, on putting in place restoration measures and results achieved</a:t>
            </a:r>
            <a:endParaRPr lang="en-GB" sz="2000" dirty="0">
              <a:latin typeface="Calibri" panose="020F0502020204030204" pitchFamily="34" charset="0"/>
              <a:ea typeface="Verdana Pro"/>
            </a:endParaRPr>
          </a:p>
        </p:txBody>
      </p:sp>
    </p:spTree>
    <p:extLst>
      <p:ext uri="{BB962C8B-B14F-4D97-AF65-F5344CB8AC3E}">
        <p14:creationId xmlns:p14="http://schemas.microsoft.com/office/powerpoint/2010/main" val="11554506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32564" y="2848635"/>
            <a:ext cx="4902673" cy="286232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chemeClr val="tx1">
                    <a:lumMod val="75000"/>
                  </a:schemeClr>
                </a:solidFill>
                <a:effectLst/>
                <a:uLnTx/>
                <a:uFillTx/>
                <a:latin typeface="Calibri" panose="020F0502020204030204"/>
                <a:ea typeface="+mn-ea"/>
                <a:cs typeface="+mn-cs"/>
              </a:rPr>
              <a:t>More than </a:t>
            </a:r>
            <a:r>
              <a:rPr kumimoji="0" lang="en-US" sz="1800" b="1" i="0" u="none" strike="noStrike" kern="1200" cap="none" spc="0" normalizeH="0" baseline="0" noProof="0" dirty="0">
                <a:ln>
                  <a:noFill/>
                </a:ln>
                <a:solidFill>
                  <a:schemeClr val="tx1">
                    <a:lumMod val="75000"/>
                  </a:schemeClr>
                </a:solidFill>
                <a:effectLst/>
                <a:uLnTx/>
                <a:uFillTx/>
                <a:latin typeface="Calibri" panose="020F0502020204030204"/>
                <a:ea typeface="+mn-ea"/>
                <a:cs typeface="+mn-cs"/>
              </a:rPr>
              <a:t>€20 billion </a:t>
            </a:r>
            <a:r>
              <a:rPr kumimoji="0" lang="en-US" sz="1800" b="0" i="0" u="none" strike="noStrike" kern="1200" cap="none" spc="0" normalizeH="0" baseline="0" noProof="0" dirty="0">
                <a:ln>
                  <a:noFill/>
                </a:ln>
                <a:solidFill>
                  <a:schemeClr val="tx1">
                    <a:lumMod val="75000"/>
                  </a:schemeClr>
                </a:solidFill>
                <a:effectLst/>
                <a:uLnTx/>
                <a:uFillTx/>
                <a:latin typeface="Calibri" panose="020F0502020204030204"/>
                <a:ea typeface="+mn-ea"/>
                <a:cs typeface="+mn-cs"/>
              </a:rPr>
              <a:t>to be ‘unlocked’ for biodiversity </a:t>
            </a:r>
            <a:r>
              <a:rPr kumimoji="0" lang="en-US" sz="1800" b="1" i="0" u="none" strike="noStrike" kern="1200" cap="none" spc="0" normalizeH="0" baseline="0" noProof="0" dirty="0">
                <a:ln>
                  <a:noFill/>
                </a:ln>
                <a:solidFill>
                  <a:schemeClr val="tx1">
                    <a:lumMod val="75000"/>
                  </a:schemeClr>
                </a:solidFill>
                <a:effectLst/>
                <a:uLnTx/>
                <a:uFillTx/>
                <a:latin typeface="Calibri" panose="020F0502020204030204"/>
                <a:ea typeface="+mn-ea"/>
                <a:cs typeface="+mn-cs"/>
              </a:rPr>
              <a:t>every year</a:t>
            </a:r>
            <a:r>
              <a:rPr kumimoji="0" lang="en-US" sz="1800" b="0" i="0" u="none" strike="noStrike" kern="1200" cap="none" spc="0" normalizeH="0" baseline="0" noProof="0" dirty="0">
                <a:ln>
                  <a:noFill/>
                </a:ln>
                <a:solidFill>
                  <a:schemeClr val="tx1">
                    <a:lumMod val="75000"/>
                  </a:schemeClr>
                </a:solidFill>
                <a:effectLst/>
                <a:uLnTx/>
                <a:uFillTx/>
                <a:latin typeface="Calibri" panose="020F0502020204030204"/>
                <a:ea typeface="+mn-ea"/>
                <a:cs typeface="+mn-cs"/>
              </a:rPr>
              <a:t>, as </a:t>
            </a:r>
            <a:r>
              <a:rPr lang="en-US" dirty="0">
                <a:solidFill>
                  <a:schemeClr val="tx1">
                    <a:lumMod val="75000"/>
                  </a:schemeClr>
                </a:solidFill>
                <a:latin typeface="Calibri" panose="020F0502020204030204"/>
              </a:rPr>
              <a:t>from </a:t>
            </a:r>
            <a:r>
              <a:rPr kumimoji="0" lang="en-US" sz="1800" b="0" i="0" u="none" strike="noStrike" kern="1200" cap="none" spc="0" normalizeH="0" baseline="0" noProof="0" dirty="0">
                <a:ln>
                  <a:noFill/>
                </a:ln>
                <a:solidFill>
                  <a:schemeClr val="tx1">
                    <a:lumMod val="75000"/>
                  </a:schemeClr>
                </a:solidFill>
                <a:effectLst/>
                <a:uLnTx/>
                <a:uFillTx/>
                <a:latin typeface="Calibri" panose="020F0502020204030204"/>
                <a:ea typeface="+mn-ea"/>
                <a:cs typeface="+mn-cs"/>
              </a:rPr>
              <a:t>the EU Biodiversity Strategy 2030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lumMod val="75000"/>
                </a:scheme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chemeClr val="tx1">
                    <a:lumMod val="75000"/>
                  </a:schemeClr>
                </a:solidFill>
                <a:effectLst/>
                <a:uLnTx/>
                <a:uFillTx/>
                <a:latin typeface="Calibri" panose="020F0502020204030204"/>
                <a:ea typeface="+mn-ea"/>
                <a:cs typeface="+mn-cs"/>
              </a:rPr>
              <a:t>MFF 2021-2027</a:t>
            </a:r>
            <a:r>
              <a:rPr lang="en-US" dirty="0">
                <a:solidFill>
                  <a:schemeClr val="tx1">
                    <a:lumMod val="75000"/>
                  </a:schemeClr>
                </a:solidFill>
                <a:latin typeface="Calibri" panose="020F0502020204030204"/>
              </a:rPr>
              <a:t> has a</a:t>
            </a:r>
            <a:r>
              <a:rPr kumimoji="0" lang="en-US" sz="1800" b="0" i="0" u="none" strike="noStrike" kern="1200" cap="none" spc="0" normalizeH="0" baseline="0" noProof="0" dirty="0">
                <a:ln>
                  <a:noFill/>
                </a:ln>
                <a:solidFill>
                  <a:schemeClr val="tx1">
                    <a:lumMod val="75000"/>
                  </a:schemeClr>
                </a:solidFill>
                <a:effectLst/>
                <a:uLnTx/>
                <a:uFillTx/>
                <a:latin typeface="Calibri" panose="020F0502020204030204"/>
                <a:ea typeface="+mn-ea"/>
                <a:cs typeface="+mn-cs"/>
              </a:rPr>
              <a:t> biodiversity target:</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1" i="0" u="none" strike="noStrike" kern="1200" cap="none" spc="0" normalizeH="0" baseline="0" noProof="0" dirty="0">
                <a:ln>
                  <a:noFill/>
                </a:ln>
                <a:solidFill>
                  <a:schemeClr val="tx1">
                    <a:lumMod val="75000"/>
                  </a:schemeClr>
                </a:solidFill>
                <a:effectLst/>
                <a:uLnTx/>
                <a:uFillTx/>
                <a:latin typeface="Calibri" panose="020F0502020204030204"/>
                <a:ea typeface="+mn-ea"/>
                <a:cs typeface="+mn-cs"/>
              </a:rPr>
              <a:t>7.5%</a:t>
            </a:r>
            <a:r>
              <a:rPr kumimoji="0" lang="en-US" sz="1800" b="0" i="0" u="none" strike="noStrike" kern="1200" cap="none" spc="0" normalizeH="0" baseline="0" noProof="0" dirty="0">
                <a:ln>
                  <a:noFill/>
                </a:ln>
                <a:solidFill>
                  <a:schemeClr val="tx1">
                    <a:lumMod val="75000"/>
                  </a:schemeClr>
                </a:solidFill>
                <a:effectLst/>
                <a:uLnTx/>
                <a:uFillTx/>
                <a:latin typeface="Calibri" panose="020F0502020204030204"/>
                <a:ea typeface="+mn-ea"/>
                <a:cs typeface="+mn-cs"/>
              </a:rPr>
              <a:t> of the EU budget dedicated to biodiversity from 2024, </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1" i="0" u="none" strike="noStrike" kern="1200" cap="none" spc="0" normalizeH="0" baseline="0" noProof="0" dirty="0">
                <a:ln>
                  <a:noFill/>
                </a:ln>
                <a:solidFill>
                  <a:schemeClr val="tx1">
                    <a:lumMod val="75000"/>
                  </a:schemeClr>
                </a:solidFill>
                <a:effectLst/>
                <a:uLnTx/>
                <a:uFillTx/>
                <a:latin typeface="Calibri" panose="020F0502020204030204"/>
                <a:ea typeface="+mn-ea"/>
                <a:cs typeface="+mn-cs"/>
              </a:rPr>
              <a:t>10%</a:t>
            </a:r>
            <a:r>
              <a:rPr kumimoji="0" lang="en-US" sz="1800" b="0" i="0" u="none" strike="noStrike" kern="1200" cap="none" spc="0" normalizeH="0" baseline="0" noProof="0" dirty="0">
                <a:ln>
                  <a:noFill/>
                </a:ln>
                <a:solidFill>
                  <a:schemeClr val="tx1">
                    <a:lumMod val="75000"/>
                  </a:schemeClr>
                </a:solidFill>
                <a:effectLst/>
                <a:uLnTx/>
                <a:uFillTx/>
                <a:latin typeface="Calibri" panose="020F0502020204030204"/>
                <a:ea typeface="+mn-ea"/>
                <a:cs typeface="+mn-cs"/>
              </a:rPr>
              <a:t> for 2026 and 2027.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2791C2DF-2178-44D6-9626-D77681DF5C93}"/>
              </a:ext>
            </a:extLst>
          </p:cNvPr>
          <p:cNvSpPr txBox="1"/>
          <p:nvPr/>
        </p:nvSpPr>
        <p:spPr>
          <a:xfrm>
            <a:off x="6756763" y="1133356"/>
            <a:ext cx="5435237" cy="5478423"/>
          </a:xfrm>
          <a:prstGeom prst="rect">
            <a:avLst/>
          </a:prstGeom>
          <a:solidFill>
            <a:srgbClr val="DBECBA">
              <a:alpha val="99000"/>
            </a:srgbClr>
          </a:solidFill>
        </p:spPr>
        <p:txBody>
          <a:bodyPr wrap="square" lIns="144000" tIns="45720" rIns="144000" bIns="45720" rtlCol="0" anchor="t">
            <a:spAutoFit/>
          </a:bodyPr>
          <a:lstStyle/>
          <a:p>
            <a:pPr marL="0" marR="0" lvl="0" indent="0" algn="just" defTabSz="914400" rtl="0" eaLnBrk="1" fontAlgn="auto" latinLnBrk="0" hangingPunct="1">
              <a:lnSpc>
                <a:spcPct val="100000"/>
              </a:lnSpc>
              <a:spcBef>
                <a:spcPts val="0"/>
              </a:spcBef>
              <a:spcAft>
                <a:spcPts val="600"/>
              </a:spcAft>
              <a:buClrTx/>
              <a:buSzTx/>
              <a:buFontTx/>
              <a:buNone/>
              <a:tabLst/>
              <a:defRPr/>
            </a:pPr>
            <a:endParaRPr kumimoji="0" lang="en-US" sz="1600" b="1" u="none" strike="noStrike" kern="1200" cap="none" spc="0" normalizeH="0" baseline="0" noProof="0" dirty="0">
              <a:ln>
                <a:noFill/>
              </a:ln>
              <a:effectLst/>
              <a:uLnTx/>
              <a:uFillTx/>
              <a:latin typeface="Arial"/>
              <a:ea typeface="Verdana Pro"/>
              <a:cs typeface="Calibri" panose="020F0502020204030204" pitchFamily="34" charset="0"/>
            </a:endParaRPr>
          </a:p>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en-US" sz="1600" b="1" u="none" strike="noStrike" kern="1200" cap="none" spc="0" normalizeH="0" baseline="0" noProof="0" dirty="0">
                <a:ln>
                  <a:noFill/>
                </a:ln>
                <a:effectLst/>
                <a:uLnTx/>
                <a:uFillTx/>
                <a:latin typeface="Arial"/>
                <a:ea typeface="Verdana Pro"/>
                <a:cs typeface="Calibri" panose="020F0502020204030204" pitchFamily="34" charset="0"/>
              </a:rPr>
              <a:t>Funds available to Member States:</a:t>
            </a:r>
          </a:p>
          <a:p>
            <a:pPr marL="285750" marR="0" lvl="0" indent="-285750" algn="just"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u="none" strike="noStrike" kern="1200" cap="none" spc="0" normalizeH="0" baseline="0" noProof="0" dirty="0">
                <a:ln>
                  <a:noFill/>
                </a:ln>
                <a:effectLst/>
                <a:uLnTx/>
                <a:uFillTx/>
                <a:latin typeface="Arial"/>
                <a:ea typeface="Verdana Pro"/>
                <a:cs typeface="Calibri" panose="020F0502020204030204" pitchFamily="34" charset="0"/>
              </a:rPr>
              <a:t>LIFE</a:t>
            </a:r>
          </a:p>
          <a:p>
            <a:pPr marL="285750" marR="0" lvl="0" indent="-285750" algn="just"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u="none" strike="noStrike" kern="1200" cap="none" spc="0" normalizeH="0" baseline="0" noProof="0" dirty="0">
                <a:ln>
                  <a:noFill/>
                </a:ln>
                <a:effectLst/>
                <a:uLnTx/>
                <a:uFillTx/>
                <a:latin typeface="Arial"/>
                <a:ea typeface="Verdana Pro"/>
                <a:cs typeface="Calibri" panose="020F0502020204030204" pitchFamily="34" charset="0"/>
              </a:rPr>
              <a:t>European Maritime Fisheries and Aquaculture Fund (EMFAF) </a:t>
            </a:r>
          </a:p>
          <a:p>
            <a:pPr marL="285750" marR="0" lvl="0" indent="-285750" algn="just"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u="none" strike="noStrike" kern="1200" cap="none" spc="0" normalizeH="0" baseline="0" noProof="0" dirty="0">
                <a:ln>
                  <a:noFill/>
                </a:ln>
                <a:effectLst/>
                <a:uLnTx/>
                <a:uFillTx/>
                <a:latin typeface="Arial"/>
                <a:ea typeface="Verdana Pro"/>
                <a:cs typeface="Calibri" panose="020F0502020204030204" pitchFamily="34" charset="0"/>
              </a:rPr>
              <a:t>European Agricultural Fund for Rural Development (EAFRD)</a:t>
            </a:r>
          </a:p>
          <a:p>
            <a:pPr marL="285750" marR="0" lvl="0" indent="-285750" algn="just"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u="none" strike="noStrike" kern="1200" cap="none" spc="0" normalizeH="0" baseline="0" noProof="0" dirty="0">
                <a:ln>
                  <a:noFill/>
                </a:ln>
                <a:effectLst/>
                <a:uLnTx/>
                <a:uFillTx/>
                <a:latin typeface="Arial"/>
                <a:ea typeface="Verdana Pro"/>
                <a:cs typeface="Calibri" panose="020F0502020204030204" pitchFamily="34" charset="0"/>
              </a:rPr>
              <a:t>European Agricultural Guarantee fund (EAGF) </a:t>
            </a:r>
          </a:p>
          <a:p>
            <a:pPr marL="285750" marR="0" lvl="0" indent="-285750" algn="just"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u="none" strike="noStrike" kern="1200" cap="none" spc="0" normalizeH="0" baseline="0" noProof="0" dirty="0">
                <a:ln>
                  <a:noFill/>
                </a:ln>
                <a:effectLst/>
                <a:uLnTx/>
                <a:uFillTx/>
                <a:latin typeface="Arial"/>
                <a:ea typeface="Verdana Pro"/>
                <a:cs typeface="Calibri" panose="020F0502020204030204" pitchFamily="34" charset="0"/>
              </a:rPr>
              <a:t>European Regional Development Fund (ERDF) </a:t>
            </a:r>
          </a:p>
          <a:p>
            <a:pPr marL="285750" marR="0" lvl="0" indent="-285750" algn="just"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u="none" strike="noStrike" kern="1200" cap="none" spc="0" normalizeH="0" baseline="0" noProof="0" dirty="0">
                <a:ln>
                  <a:noFill/>
                </a:ln>
                <a:effectLst/>
                <a:uLnTx/>
                <a:uFillTx/>
                <a:latin typeface="Arial"/>
                <a:ea typeface="Verdana Pro"/>
                <a:cs typeface="Calibri" panose="020F0502020204030204" pitchFamily="34" charset="0"/>
              </a:rPr>
              <a:t>Cohesion Fund</a:t>
            </a:r>
          </a:p>
          <a:p>
            <a:pPr marL="285750" marR="0" lvl="0" indent="-285750" algn="just"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u="none" strike="noStrike" kern="1200" cap="none" spc="0" normalizeH="0" baseline="0" noProof="0" dirty="0">
                <a:ln>
                  <a:noFill/>
                </a:ln>
                <a:effectLst/>
                <a:uLnTx/>
                <a:uFillTx/>
                <a:latin typeface="Arial"/>
                <a:ea typeface="Verdana Pro"/>
                <a:cs typeface="Calibri" panose="020F0502020204030204" pitchFamily="34" charset="0"/>
              </a:rPr>
              <a:t>Recovery and Resilience Facility (RRF)</a:t>
            </a:r>
          </a:p>
          <a:p>
            <a:pPr marL="285750" marR="0" lvl="0" indent="-285750" algn="just"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dirty="0">
                <a:latin typeface="Arial"/>
                <a:ea typeface="Verdana Pro"/>
                <a:cs typeface="Calibri" panose="020F0502020204030204" pitchFamily="34" charset="0"/>
              </a:rPr>
              <a:t>…</a:t>
            </a:r>
            <a:endParaRPr kumimoji="0" lang="en-US" sz="1600" b="0" u="none" strike="noStrike" kern="1200" cap="none" spc="0" normalizeH="0" baseline="0" noProof="0" dirty="0">
              <a:ln>
                <a:noFill/>
              </a:ln>
              <a:effectLst/>
              <a:uLnTx/>
              <a:uFillTx/>
              <a:latin typeface="Arial"/>
              <a:ea typeface="Verdana Pro"/>
              <a:cs typeface="Calibri" panose="020F0502020204030204" pitchFamily="34" charset="0"/>
            </a:endParaRPr>
          </a:p>
          <a:p>
            <a:pPr marR="0" lvl="0" algn="just" defTabSz="914400" rtl="0" eaLnBrk="1" fontAlgn="auto" latinLnBrk="0" hangingPunct="1">
              <a:lnSpc>
                <a:spcPct val="100000"/>
              </a:lnSpc>
              <a:spcBef>
                <a:spcPts val="0"/>
              </a:spcBef>
              <a:spcAft>
                <a:spcPts val="600"/>
              </a:spcAft>
              <a:buClrTx/>
              <a:buSzTx/>
              <a:tabLst/>
              <a:defRPr/>
            </a:pPr>
            <a:r>
              <a:rPr kumimoji="0" lang="en-US" sz="1600" b="1" u="none" strike="noStrike" kern="1200" cap="none" spc="0" normalizeH="0" baseline="0" noProof="0" dirty="0">
                <a:ln>
                  <a:noFill/>
                </a:ln>
                <a:effectLst/>
                <a:uLnTx/>
                <a:uFillTx/>
                <a:latin typeface="Arial"/>
                <a:ea typeface="Verdana Pro"/>
                <a:cs typeface="Calibri"/>
              </a:rPr>
              <a:t>Public/private investments </a:t>
            </a:r>
            <a:r>
              <a:rPr kumimoji="0" lang="en-US" sz="1600" b="0" u="none" strike="noStrike" kern="1200" cap="none" spc="0" normalizeH="0" baseline="0" noProof="0" dirty="0">
                <a:ln>
                  <a:noFill/>
                </a:ln>
                <a:effectLst/>
                <a:uLnTx/>
                <a:uFillTx/>
                <a:latin typeface="Arial"/>
                <a:ea typeface="Verdana Pro"/>
                <a:cs typeface="Calibri"/>
              </a:rPr>
              <a:t>can be stimulated through the EU taxonomy</a:t>
            </a:r>
            <a:endParaRPr lang="en-US" sz="1600" b="0" u="none" strike="noStrike" kern="1200" cap="none" spc="0" normalizeH="0" baseline="0" noProof="0" dirty="0">
              <a:ln>
                <a:noFill/>
              </a:ln>
              <a:effectLst/>
              <a:uLnTx/>
              <a:uFillTx/>
              <a:latin typeface="Arial"/>
              <a:ea typeface="Verdana Pro"/>
              <a:cs typeface="Calibri" panose="020F0502020204030204" pitchFamily="34" charset="0"/>
            </a:endParaRPr>
          </a:p>
          <a:p>
            <a:pPr algn="just">
              <a:spcAft>
                <a:spcPts val="600"/>
              </a:spcAft>
              <a:defRPr/>
            </a:pPr>
            <a:r>
              <a:rPr lang="en-US" sz="1600" b="1" dirty="0">
                <a:latin typeface="Arial"/>
                <a:ea typeface="Verdana Pro"/>
                <a:cs typeface="Calibri"/>
              </a:rPr>
              <a:t>Natural capital and circular economy initiative</a:t>
            </a:r>
            <a:r>
              <a:rPr lang="en-US" sz="1600" dirty="0">
                <a:latin typeface="Arial"/>
                <a:ea typeface="Verdana Pro"/>
                <a:cs typeface="Calibri"/>
              </a:rPr>
              <a:t> under</a:t>
            </a:r>
            <a:r>
              <a:rPr lang="en-US" sz="1600" b="1" dirty="0">
                <a:latin typeface="Arial"/>
                <a:ea typeface="Verdana Pro"/>
                <a:cs typeface="Calibri"/>
              </a:rPr>
              <a:t> </a:t>
            </a:r>
            <a:r>
              <a:rPr lang="en-US" sz="1600" dirty="0" err="1">
                <a:latin typeface="Arial"/>
                <a:ea typeface="Verdana Pro"/>
                <a:cs typeface="Calibri"/>
              </a:rPr>
              <a:t>InvestEU</a:t>
            </a:r>
            <a:r>
              <a:rPr lang="en-US" sz="1600" dirty="0">
                <a:latin typeface="Arial"/>
                <a:ea typeface="Verdana Pro"/>
                <a:cs typeface="Calibri"/>
              </a:rPr>
              <a:t>:</a:t>
            </a:r>
            <a:r>
              <a:rPr kumimoji="0" lang="en-US" sz="1600" b="0" u="none" strike="noStrike" kern="1200" cap="none" spc="0" normalizeH="0" baseline="0" noProof="0" dirty="0">
                <a:ln>
                  <a:noFill/>
                </a:ln>
                <a:effectLst/>
                <a:uLnTx/>
                <a:uFillTx/>
                <a:latin typeface="Arial"/>
                <a:ea typeface="Verdana Pro"/>
                <a:cs typeface="Calibri"/>
              </a:rPr>
              <a:t> at least €10 billion over the next 10 years based on public/private blended finance</a:t>
            </a:r>
            <a:endParaRPr lang="en-US" sz="1600" b="0" u="none" strike="noStrike" kern="1200" cap="none" spc="0" normalizeH="0" baseline="0" noProof="0" dirty="0">
              <a:ln>
                <a:noFill/>
              </a:ln>
              <a:effectLst/>
              <a:uLnTx/>
              <a:uFillTx/>
              <a:latin typeface="Arial"/>
              <a:ea typeface="Verdana Pro"/>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GB" sz="1800" b="0" u="none" strike="noStrike" kern="1200" cap="none" spc="0" normalizeH="0" baseline="0" noProof="0" dirty="0">
              <a:ln>
                <a:noFill/>
              </a:ln>
              <a:effectLst/>
              <a:uLnTx/>
              <a:uFillTx/>
              <a:latin typeface="Arial"/>
              <a:ea typeface="+mn-ea"/>
              <a:cs typeface="+mn-cs"/>
            </a:endParaRPr>
          </a:p>
        </p:txBody>
      </p:sp>
      <p:sp>
        <p:nvSpPr>
          <p:cNvPr id="12" name="Freeform 11"/>
          <p:cNvSpPr/>
          <p:nvPr/>
        </p:nvSpPr>
        <p:spPr>
          <a:xfrm>
            <a:off x="883895" y="1359966"/>
            <a:ext cx="4934965" cy="477581"/>
          </a:xfrm>
          <a:custGeom>
            <a:avLst/>
            <a:gdLst>
              <a:gd name="connsiteX0" fmla="*/ 0 w 2252793"/>
              <a:gd name="connsiteY0" fmla="*/ 0 h 403200"/>
              <a:gd name="connsiteX1" fmla="*/ 2252793 w 2252793"/>
              <a:gd name="connsiteY1" fmla="*/ 0 h 403200"/>
              <a:gd name="connsiteX2" fmla="*/ 2252793 w 2252793"/>
              <a:gd name="connsiteY2" fmla="*/ 403200 h 403200"/>
              <a:gd name="connsiteX3" fmla="*/ 0 w 2252793"/>
              <a:gd name="connsiteY3" fmla="*/ 403200 h 403200"/>
              <a:gd name="connsiteX4" fmla="*/ 0 w 2252793"/>
              <a:gd name="connsiteY4" fmla="*/ 0 h 40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2793" h="403200">
                <a:moveTo>
                  <a:pt x="0" y="0"/>
                </a:moveTo>
                <a:lnTo>
                  <a:pt x="2252793" y="0"/>
                </a:lnTo>
                <a:lnTo>
                  <a:pt x="2252793" y="403200"/>
                </a:lnTo>
                <a:lnTo>
                  <a:pt x="0" y="403200"/>
                </a:lnTo>
                <a:lnTo>
                  <a:pt x="0" y="0"/>
                </a:lnTo>
                <a:close/>
              </a:path>
            </a:pathLst>
          </a:custGeom>
          <a:solidFill>
            <a:schemeClr val="accent6">
              <a:lumMod val="75000"/>
            </a:schemeClr>
          </a:solidFill>
        </p:spPr>
        <p:style>
          <a:lnRef idx="0">
            <a:schemeClr val="accent1"/>
          </a:lnRef>
          <a:fillRef idx="3">
            <a:schemeClr val="accent1"/>
          </a:fillRef>
          <a:effectRef idx="3">
            <a:schemeClr val="accent1"/>
          </a:effectRef>
          <a:fontRef idx="minor">
            <a:schemeClr val="lt1"/>
          </a:fontRef>
        </p:style>
        <p:txBody>
          <a:bodyPr spcFirstLastPara="0" vert="horz" wrap="square" lIns="99568" tIns="56896" rIns="99568" bIns="56896"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GB" sz="2400" b="1" i="0" u="none" strike="noStrike" kern="1200" cap="none" spc="0" normalizeH="0" baseline="0" noProof="0">
                <a:ln>
                  <a:noFill/>
                </a:ln>
                <a:solidFill>
                  <a:srgbClr val="FFFFFF"/>
                </a:solidFill>
                <a:effectLst/>
                <a:uLnTx/>
                <a:uFillTx/>
                <a:latin typeface="Calibri" panose="020F0502020204030204"/>
                <a:ea typeface="+mn-ea"/>
                <a:cs typeface="+mn-cs"/>
              </a:rPr>
              <a:t>How will restoration be financed?</a:t>
            </a:r>
          </a:p>
        </p:txBody>
      </p:sp>
      <p:pic>
        <p:nvPicPr>
          <p:cNvPr id="19" name="Picture 18"/>
          <p:cNvPicPr>
            <a:picLocks noChangeAspect="1"/>
          </p:cNvPicPr>
          <p:nvPr/>
        </p:nvPicPr>
        <p:blipFill rotWithShape="1">
          <a:blip r:embed="rId3"/>
          <a:srcRect l="76051" t="43131" r="21083" b="46881"/>
          <a:stretch/>
        </p:blipFill>
        <p:spPr>
          <a:xfrm>
            <a:off x="457282" y="2031762"/>
            <a:ext cx="1047964" cy="1027415"/>
          </a:xfrm>
          <a:prstGeom prst="rect">
            <a:avLst/>
          </a:prstGeom>
        </p:spPr>
      </p:pic>
      <p:sp>
        <p:nvSpPr>
          <p:cNvPr id="6" name="Rectangle 5"/>
          <p:cNvSpPr/>
          <p:nvPr/>
        </p:nvSpPr>
        <p:spPr>
          <a:xfrm>
            <a:off x="1505246" y="2258130"/>
            <a:ext cx="431361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45C2B"/>
                </a:solidFill>
                <a:latin typeface="Calibri" panose="020F0502020204030204"/>
              </a:rPr>
              <a:t>C</a:t>
            </a:r>
            <a:r>
              <a:rPr kumimoji="0" lang="en-US" sz="1800" b="1" i="0" u="none" strike="noStrike" kern="1200" cap="none" spc="0" normalizeH="0" baseline="0" noProof="0" dirty="0" err="1">
                <a:ln>
                  <a:noFill/>
                </a:ln>
                <a:solidFill>
                  <a:srgbClr val="045C2B"/>
                </a:solidFill>
                <a:effectLst/>
                <a:uLnTx/>
                <a:uFillTx/>
                <a:latin typeface="Calibri" panose="020F0502020204030204"/>
                <a:ea typeface="+mn-ea"/>
                <a:cs typeface="+mn-cs"/>
              </a:rPr>
              <a:t>urrent</a:t>
            </a:r>
            <a:r>
              <a:rPr kumimoji="0" lang="en-US" sz="1800" b="1" i="0" u="none" strike="noStrike" kern="1200" cap="none" spc="0" normalizeH="0" baseline="0" noProof="0" dirty="0">
                <a:ln>
                  <a:noFill/>
                </a:ln>
                <a:solidFill>
                  <a:srgbClr val="045C2B"/>
                </a:solidFill>
                <a:effectLst/>
                <a:uLnTx/>
                <a:uFillTx/>
                <a:latin typeface="Calibri" panose="020F0502020204030204"/>
                <a:ea typeface="+mn-ea"/>
                <a:cs typeface="+mn-cs"/>
              </a:rPr>
              <a:t> Multiannual Financial Framework </a:t>
            </a:r>
            <a:r>
              <a:rPr kumimoji="0" lang="en-US" sz="1800" b="1" i="0" u="none" strike="noStrike" kern="1200" cap="none" spc="0" normalizeH="0" baseline="0" noProof="0" dirty="0">
                <a:ln>
                  <a:noFill/>
                </a:ln>
                <a:solidFill>
                  <a:srgbClr val="045C2B"/>
                </a:solidFill>
                <a:effectLst/>
                <a:uLnTx/>
                <a:uFillTx/>
                <a:latin typeface="Calibri" panose="020F0502020204030204"/>
                <a:ea typeface="+mn-ea"/>
                <a:cs typeface="+mn-cs"/>
                <a:sym typeface="Wingdings" panose="05000000000000000000" pitchFamily="2" charset="2"/>
              </a:rPr>
              <a:t></a:t>
            </a:r>
            <a:r>
              <a:rPr kumimoji="0" lang="en-US" sz="1800" b="1" i="0" u="none" strike="noStrike" kern="1200" cap="none" spc="0" normalizeH="0" baseline="0" noProof="0" dirty="0">
                <a:ln>
                  <a:noFill/>
                </a:ln>
                <a:solidFill>
                  <a:srgbClr val="045C2B"/>
                </a:solidFill>
                <a:effectLst/>
                <a:uLnTx/>
                <a:uFillTx/>
                <a:latin typeface="Calibri" panose="020F0502020204030204"/>
                <a:ea typeface="+mn-ea"/>
                <a:cs typeface="+mn-cs"/>
              </a:rPr>
              <a:t> </a:t>
            </a: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€100 billion </a:t>
            </a:r>
            <a:r>
              <a:rPr kumimoji="0" lang="en-US" sz="1800" b="1" i="0" u="none" strike="noStrike" kern="1200" cap="none" spc="0" normalizeH="0" baseline="0" noProof="0" dirty="0">
                <a:ln>
                  <a:noFill/>
                </a:ln>
                <a:solidFill>
                  <a:srgbClr val="045C2B"/>
                </a:solidFill>
                <a:effectLst/>
                <a:uLnTx/>
                <a:uFillTx/>
                <a:latin typeface="Calibri" panose="020F0502020204030204"/>
                <a:ea typeface="+mn-ea"/>
                <a:cs typeface="+mn-cs"/>
              </a:rPr>
              <a:t>available for biodiversity</a:t>
            </a:r>
          </a:p>
        </p:txBody>
      </p:sp>
      <p:cxnSp>
        <p:nvCxnSpPr>
          <p:cNvPr id="50" name="Straight Connector 49">
            <a:extLst>
              <a:ext uri="{FF2B5EF4-FFF2-40B4-BE49-F238E27FC236}">
                <a16:creationId xmlns:a16="http://schemas.microsoft.com/office/drawing/2014/main" id="{2788AB51-EEC7-4F14-A953-347FCAB553C7}"/>
              </a:ext>
            </a:extLst>
          </p:cNvPr>
          <p:cNvCxnSpPr>
            <a:cxnSpLocks/>
          </p:cNvCxnSpPr>
          <p:nvPr/>
        </p:nvCxnSpPr>
        <p:spPr>
          <a:xfrm>
            <a:off x="996120" y="562062"/>
            <a:ext cx="0" cy="373167"/>
          </a:xfrm>
          <a:prstGeom prst="line">
            <a:avLst/>
          </a:prstGeom>
          <a:ln w="38100">
            <a:solidFill>
              <a:schemeClr val="accent4"/>
            </a:solidFill>
          </a:ln>
        </p:spPr>
        <p:style>
          <a:lnRef idx="3">
            <a:schemeClr val="accent4"/>
          </a:lnRef>
          <a:fillRef idx="0">
            <a:schemeClr val="accent4"/>
          </a:fillRef>
          <a:effectRef idx="2">
            <a:schemeClr val="accent4"/>
          </a:effectRef>
          <a:fontRef idx="minor">
            <a:schemeClr val="tx1"/>
          </a:fontRef>
        </p:style>
      </p:cxnSp>
      <p:sp>
        <p:nvSpPr>
          <p:cNvPr id="51" name="Rectangle 50">
            <a:extLst>
              <a:ext uri="{FF2B5EF4-FFF2-40B4-BE49-F238E27FC236}">
                <a16:creationId xmlns:a16="http://schemas.microsoft.com/office/drawing/2014/main" id="{65E4586D-1A90-4388-8FA2-411EC254E11C}"/>
              </a:ext>
            </a:extLst>
          </p:cNvPr>
          <p:cNvSpPr/>
          <p:nvPr/>
        </p:nvSpPr>
        <p:spPr>
          <a:xfrm>
            <a:off x="1197215" y="484245"/>
            <a:ext cx="10608096" cy="646331"/>
          </a:xfrm>
          <a:prstGeom prst="rect">
            <a:avLst/>
          </a:prstGeom>
        </p:spPr>
        <p:txBody>
          <a:bodyPr wrap="square" lIns="91440" tIns="45720" rIns="91440" bIns="45720" anchor="t">
            <a:spAutoFit/>
          </a:body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034EA2"/>
                </a:solidFill>
                <a:effectLst/>
                <a:uLnTx/>
                <a:uFillTx/>
                <a:latin typeface="EC Square Sans Pro"/>
                <a:ea typeface="+mn-ea"/>
                <a:cs typeface="+mn-cs"/>
              </a:rPr>
              <a:t>        Financing</a:t>
            </a:r>
            <a:endParaRPr kumimoji="0" lang="en-US" sz="4000" b="0" i="0" u="none" strike="noStrike" kern="1200" cap="none" spc="0" normalizeH="0" baseline="0" noProof="0" dirty="0">
              <a:ln>
                <a:noFill/>
              </a:ln>
              <a:solidFill>
                <a:srgbClr val="034EA2"/>
              </a:solidFill>
              <a:effectLst/>
              <a:uLnTx/>
              <a:uFillTx/>
              <a:latin typeface="EC Square Sans Pro" panose="020B0506040000020004" pitchFamily="34" charset="0"/>
              <a:ea typeface="+mn-ea"/>
              <a:cs typeface="+mn-cs"/>
            </a:endParaRPr>
          </a:p>
        </p:txBody>
      </p:sp>
      <p:pic>
        <p:nvPicPr>
          <p:cNvPr id="10" name="Picture 9">
            <a:extLst>
              <a:ext uri="{FF2B5EF4-FFF2-40B4-BE49-F238E27FC236}">
                <a16:creationId xmlns:a16="http://schemas.microsoft.com/office/drawing/2014/main" id="{026259C2-EB77-457E-B3F7-8395F28CFEA3}"/>
              </a:ext>
            </a:extLst>
          </p:cNvPr>
          <p:cNvPicPr>
            <a:picLocks noChangeAspect="1"/>
          </p:cNvPicPr>
          <p:nvPr/>
        </p:nvPicPr>
        <p:blipFill rotWithShape="1">
          <a:blip r:embed="rId4"/>
          <a:srcRect l="66061" t="30671" r="30877" b="58569"/>
          <a:stretch/>
        </p:blipFill>
        <p:spPr>
          <a:xfrm>
            <a:off x="5919721" y="1216352"/>
            <a:ext cx="837042" cy="815410"/>
          </a:xfrm>
          <a:prstGeom prst="rect">
            <a:avLst/>
          </a:prstGeom>
        </p:spPr>
      </p:pic>
    </p:spTree>
    <p:extLst>
      <p:ext uri="{BB962C8B-B14F-4D97-AF65-F5344CB8AC3E}">
        <p14:creationId xmlns:p14="http://schemas.microsoft.com/office/powerpoint/2010/main" val="41868446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02200" y="2045216"/>
            <a:ext cx="7741283" cy="646331"/>
          </a:xfrm>
          <a:prstGeom prst="rect">
            <a:avLst/>
          </a:prstGeom>
        </p:spPr>
        <p:txBody>
          <a:bodyPr wrap="square" lIns="91440" tIns="45720" rIns="91440" bIns="45720" anchor="t">
            <a:spAutoFit/>
          </a:bodyPr>
          <a:lstStyle/>
          <a:p>
            <a:pPr>
              <a:defRPr/>
            </a:pPr>
            <a:r>
              <a:rPr kumimoji="0" lang="en-GB" sz="1800" b="1" i="0" u="none" strike="noStrike" kern="1200" cap="none" spc="0" normalizeH="0" baseline="0" noProof="0" dirty="0">
                <a:ln>
                  <a:noFill/>
                </a:ln>
                <a:solidFill>
                  <a:schemeClr val="tx1">
                    <a:lumMod val="75000"/>
                  </a:schemeClr>
                </a:solidFill>
                <a:effectLst/>
                <a:uLnTx/>
                <a:uFillTx/>
                <a:latin typeface="Calibri" panose="020F0502020204030204"/>
                <a:ea typeface="+mn-ea"/>
                <a:cs typeface="+mn-cs"/>
              </a:rPr>
              <a:t>Benefits</a:t>
            </a:r>
            <a:r>
              <a:rPr kumimoji="0" lang="en-GB" sz="1800" b="0" i="0" u="none" strike="noStrike" kern="1200" cap="none" spc="0" normalizeH="0" baseline="0" noProof="0" dirty="0">
                <a:ln>
                  <a:noFill/>
                </a:ln>
                <a:solidFill>
                  <a:schemeClr val="tx1">
                    <a:lumMod val="75000"/>
                  </a:schemeClr>
                </a:solidFill>
                <a:effectLst/>
                <a:uLnTx/>
                <a:uFillTx/>
                <a:latin typeface="Calibri" panose="020F0502020204030204"/>
                <a:ea typeface="+mn-ea"/>
                <a:cs typeface="+mn-cs"/>
              </a:rPr>
              <a:t> </a:t>
            </a:r>
            <a:r>
              <a:rPr kumimoji="0" lang="en-GB" sz="1800" b="1" i="0" u="none" strike="noStrike" kern="1200" cap="none" spc="0" normalizeH="0" baseline="0" noProof="0" dirty="0">
                <a:ln>
                  <a:noFill/>
                </a:ln>
                <a:solidFill>
                  <a:schemeClr val="tx1">
                    <a:lumMod val="75000"/>
                  </a:schemeClr>
                </a:solidFill>
                <a:effectLst/>
                <a:uLnTx/>
                <a:uFillTx/>
                <a:latin typeface="Calibri" panose="020F0502020204030204"/>
                <a:ea typeface="+mn-ea"/>
                <a:cs typeface="+mn-cs"/>
              </a:rPr>
              <a:t>far outweigh the costs</a:t>
            </a:r>
            <a:r>
              <a:rPr lang="en-GB" b="1" dirty="0">
                <a:solidFill>
                  <a:schemeClr val="tx1">
                    <a:lumMod val="75000"/>
                  </a:schemeClr>
                </a:solidFill>
                <a:latin typeface="Calibri" panose="020F0502020204030204"/>
              </a:rPr>
              <a:t>: </a:t>
            </a:r>
            <a:endParaRPr lang="en-IE" dirty="0">
              <a:solidFill>
                <a:schemeClr val="tx1">
                  <a:lumMod val="75000"/>
                </a:schemeClr>
              </a:solidFill>
              <a:latin typeface="Calibri" panose="020F0502020204030204"/>
            </a:endParaRPr>
          </a:p>
          <a:p>
            <a:pPr algn="ctr">
              <a:defRPr/>
            </a:pPr>
            <a:r>
              <a:rPr kumimoji="0" lang="en-GB" sz="1800" b="0" i="0" u="none" strike="noStrike" kern="1200" cap="none" spc="0" normalizeH="0" baseline="0" noProof="0" dirty="0">
                <a:ln>
                  <a:noFill/>
                </a:ln>
                <a:solidFill>
                  <a:schemeClr val="tx1">
                    <a:lumMod val="75000"/>
                  </a:schemeClr>
                </a:solidFill>
                <a:effectLst/>
                <a:uLnTx/>
                <a:uFillTx/>
                <a:latin typeface="Calibri" panose="020F0502020204030204"/>
                <a:ea typeface="+mn-ea"/>
                <a:cs typeface="+mn-cs"/>
              </a:rPr>
              <a:t>every </a:t>
            </a:r>
            <a:r>
              <a:rPr lang="en-GB" dirty="0">
                <a:solidFill>
                  <a:schemeClr val="tx1">
                    <a:lumMod val="75000"/>
                  </a:schemeClr>
                </a:solidFill>
                <a:latin typeface="Calibri" panose="020F0502020204030204"/>
              </a:rPr>
              <a:t>€1 spent</a:t>
            </a:r>
            <a:r>
              <a:rPr kumimoji="0" lang="en-GB" sz="1800" b="0" i="0" u="none" strike="noStrike" kern="1200" cap="none" spc="0" normalizeH="0" baseline="0" noProof="0" dirty="0">
                <a:ln>
                  <a:noFill/>
                </a:ln>
                <a:solidFill>
                  <a:schemeClr val="tx1">
                    <a:lumMod val="75000"/>
                  </a:schemeClr>
                </a:solidFill>
                <a:effectLst/>
                <a:uLnTx/>
                <a:uFillTx/>
                <a:latin typeface="Calibri" panose="020F0502020204030204"/>
                <a:ea typeface="+mn-ea"/>
                <a:cs typeface="+mn-cs"/>
              </a:rPr>
              <a:t> on restoration delivers a return on investment of at least €8</a:t>
            </a:r>
            <a:endParaRPr lang="en-IE" sz="1800" b="0" i="0" u="none" strike="noStrike" kern="1200" cap="none" spc="0" normalizeH="0" baseline="0" noProof="0" dirty="0">
              <a:ln>
                <a:noFill/>
              </a:ln>
              <a:solidFill>
                <a:schemeClr val="tx1">
                  <a:lumMod val="75000"/>
                </a:schemeClr>
              </a:solidFill>
              <a:effectLst/>
              <a:uLnTx/>
              <a:uFillTx/>
              <a:latin typeface="Calibri" panose="020F0502020204030204"/>
              <a:cs typeface="Calibri"/>
            </a:endParaRPr>
          </a:p>
        </p:txBody>
      </p:sp>
      <p:sp>
        <p:nvSpPr>
          <p:cNvPr id="9" name="TextBox 8">
            <a:extLst>
              <a:ext uri="{FF2B5EF4-FFF2-40B4-BE49-F238E27FC236}">
                <a16:creationId xmlns:a16="http://schemas.microsoft.com/office/drawing/2014/main" id="{2791C2DF-2178-44D6-9626-D77681DF5C93}"/>
              </a:ext>
            </a:extLst>
          </p:cNvPr>
          <p:cNvSpPr txBox="1"/>
          <p:nvPr/>
        </p:nvSpPr>
        <p:spPr>
          <a:xfrm>
            <a:off x="2074335" y="3175910"/>
            <a:ext cx="6774973" cy="178510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en-GB" b="0" i="1" u="none" strike="noStrike" kern="1200" cap="none" spc="0" normalizeH="0" baseline="0" noProof="0" dirty="0">
                <a:ln>
                  <a:noFill/>
                </a:ln>
                <a:solidFill>
                  <a:srgbClr val="70AD47">
                    <a:lumMod val="50000"/>
                  </a:srgbClr>
                </a:solidFill>
                <a:effectLst/>
                <a:uLnTx/>
                <a:uFillTx/>
                <a:latin typeface="Arial" panose="020B0604020202020204" pitchFamily="34" charset="0"/>
                <a:ea typeface="Verdana Pro"/>
                <a:cs typeface="Arial" panose="020B0604020202020204" pitchFamily="34" charset="0"/>
              </a:rPr>
              <a:t>Examples: </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b="0" i="1" u="none" strike="noStrike" kern="1200" cap="none" spc="0" normalizeH="0" baseline="0" noProof="0" dirty="0">
                <a:ln>
                  <a:noFill/>
                </a:ln>
                <a:solidFill>
                  <a:srgbClr val="70AD47">
                    <a:lumMod val="50000"/>
                  </a:srgbClr>
                </a:solidFill>
                <a:effectLst/>
                <a:uLnTx/>
                <a:uFillTx/>
                <a:latin typeface="Arial" panose="020B0604020202020204" pitchFamily="34" charset="0"/>
                <a:ea typeface="Verdana Pro"/>
                <a:cs typeface="Arial" panose="020B0604020202020204" pitchFamily="34" charset="0"/>
              </a:rPr>
              <a:t>Reversing the decline in pollinators </a:t>
            </a:r>
            <a:r>
              <a:rPr kumimoji="0" lang="en-GB" b="0" i="1" u="none" strike="noStrike" kern="1200" cap="none" spc="0" normalizeH="0" baseline="0" noProof="0" dirty="0">
                <a:ln>
                  <a:noFill/>
                </a:ln>
                <a:solidFill>
                  <a:srgbClr val="70AD47">
                    <a:lumMod val="50000"/>
                  </a:srgbClr>
                </a:solidFill>
                <a:effectLst/>
                <a:uLnTx/>
                <a:uFillTx/>
                <a:latin typeface="Arial" panose="020B0604020202020204" pitchFamily="34" charset="0"/>
                <a:ea typeface="Verdana Pro"/>
                <a:cs typeface="Arial" panose="020B0604020202020204" pitchFamily="34" charset="0"/>
                <a:sym typeface="Wingdings" panose="05000000000000000000" pitchFamily="2" charset="2"/>
              </a:rPr>
              <a:t></a:t>
            </a:r>
            <a:r>
              <a:rPr kumimoji="0" lang="en-GB" b="0" i="1" u="none" strike="noStrike" kern="1200" cap="none" spc="0" normalizeH="0" baseline="0" noProof="0" dirty="0">
                <a:ln>
                  <a:noFill/>
                </a:ln>
                <a:solidFill>
                  <a:srgbClr val="70AD47">
                    <a:lumMod val="50000"/>
                  </a:srgbClr>
                </a:solidFill>
                <a:effectLst/>
                <a:uLnTx/>
                <a:uFillTx/>
                <a:latin typeface="Arial" panose="020B0604020202020204" pitchFamily="34" charset="0"/>
                <a:ea typeface="Verdana Pro"/>
                <a:cs typeface="Arial" panose="020B0604020202020204" pitchFamily="34" charset="0"/>
              </a:rPr>
              <a:t> </a:t>
            </a:r>
            <a:r>
              <a:rPr kumimoji="0" lang="en-GB" b="1" i="1" u="none" strike="noStrike" kern="1200" cap="none" spc="0" normalizeH="0" baseline="0" noProof="0" dirty="0">
                <a:ln>
                  <a:noFill/>
                </a:ln>
                <a:solidFill>
                  <a:srgbClr val="70AD47">
                    <a:lumMod val="50000"/>
                  </a:srgbClr>
                </a:solidFill>
                <a:effectLst/>
                <a:uLnTx/>
                <a:uFillTx/>
                <a:latin typeface="Arial" panose="020B0604020202020204" pitchFamily="34" charset="0"/>
                <a:ea typeface="Verdana Pro"/>
                <a:cs typeface="Arial" panose="020B0604020202020204" pitchFamily="34" charset="0"/>
              </a:rPr>
              <a:t>boost agriculture</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b="0" i="1" u="none" strike="noStrike" kern="1200" cap="none" spc="0" normalizeH="0" baseline="0" noProof="0" dirty="0">
                <a:ln>
                  <a:noFill/>
                </a:ln>
                <a:solidFill>
                  <a:srgbClr val="70AD47">
                    <a:lumMod val="50000"/>
                  </a:srgbClr>
                </a:solidFill>
                <a:effectLst/>
                <a:uLnTx/>
                <a:uFillTx/>
                <a:latin typeface="Arial" panose="020B0604020202020204" pitchFamily="34" charset="0"/>
                <a:ea typeface="Verdana Pro"/>
                <a:cs typeface="Arial" panose="020B0604020202020204" pitchFamily="34" charset="0"/>
              </a:rPr>
              <a:t>Biodiverse forests </a:t>
            </a:r>
            <a:r>
              <a:rPr kumimoji="0" lang="en-GB" b="0" i="1" u="none" strike="noStrike" kern="1200" cap="none" spc="0" normalizeH="0" baseline="0" noProof="0" dirty="0">
                <a:ln>
                  <a:noFill/>
                </a:ln>
                <a:solidFill>
                  <a:srgbClr val="70AD47">
                    <a:lumMod val="50000"/>
                  </a:srgbClr>
                </a:solidFill>
                <a:effectLst/>
                <a:uLnTx/>
                <a:uFillTx/>
                <a:latin typeface="Arial" panose="020B0604020202020204" pitchFamily="34" charset="0"/>
                <a:ea typeface="Verdana Pro"/>
                <a:cs typeface="Arial" panose="020B0604020202020204" pitchFamily="34" charset="0"/>
                <a:sym typeface="Wingdings" panose="05000000000000000000" pitchFamily="2" charset="2"/>
              </a:rPr>
              <a:t> </a:t>
            </a:r>
            <a:r>
              <a:rPr kumimoji="0" lang="en-GB" b="1" i="1" u="none" strike="noStrike" kern="1200" cap="none" spc="0" normalizeH="0" baseline="0" noProof="0" dirty="0">
                <a:ln>
                  <a:noFill/>
                </a:ln>
                <a:solidFill>
                  <a:srgbClr val="70AD47">
                    <a:lumMod val="50000"/>
                  </a:srgbClr>
                </a:solidFill>
                <a:effectLst/>
                <a:uLnTx/>
                <a:uFillTx/>
                <a:latin typeface="Arial" panose="020B0604020202020204" pitchFamily="34" charset="0"/>
                <a:ea typeface="Verdana Pro"/>
                <a:cs typeface="Arial" panose="020B0604020202020204" pitchFamily="34" charset="0"/>
              </a:rPr>
              <a:t>more resilient to climate change</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b="0" i="1" u="none" strike="noStrike" kern="1200" cap="none" spc="0" normalizeH="0" baseline="0" noProof="0" dirty="0">
                <a:ln>
                  <a:noFill/>
                </a:ln>
                <a:solidFill>
                  <a:srgbClr val="70AD47">
                    <a:lumMod val="50000"/>
                  </a:srgbClr>
                </a:solidFill>
                <a:effectLst/>
                <a:uLnTx/>
                <a:uFillTx/>
                <a:latin typeface="Arial" panose="020B0604020202020204" pitchFamily="34" charset="0"/>
                <a:ea typeface="Verdana Pro"/>
                <a:cs typeface="Arial" panose="020B0604020202020204" pitchFamily="34" charset="0"/>
              </a:rPr>
              <a:t>Restoring marine ecosystems </a:t>
            </a:r>
            <a:r>
              <a:rPr kumimoji="0" lang="en-GB" b="0" i="1" u="none" strike="noStrike" kern="1200" cap="none" spc="0" normalizeH="0" baseline="0" noProof="0" dirty="0">
                <a:ln>
                  <a:noFill/>
                </a:ln>
                <a:solidFill>
                  <a:srgbClr val="70AD47">
                    <a:lumMod val="50000"/>
                  </a:srgbClr>
                </a:solidFill>
                <a:effectLst/>
                <a:uLnTx/>
                <a:uFillTx/>
                <a:latin typeface="Arial" panose="020B0604020202020204" pitchFamily="34" charset="0"/>
                <a:ea typeface="Verdana Pro"/>
                <a:cs typeface="Arial" panose="020B0604020202020204" pitchFamily="34" charset="0"/>
                <a:sym typeface="Wingdings" panose="05000000000000000000" pitchFamily="2" charset="2"/>
              </a:rPr>
              <a:t></a:t>
            </a:r>
            <a:r>
              <a:rPr kumimoji="0" lang="en-GB" b="0" i="1" u="none" strike="noStrike" kern="1200" cap="none" spc="0" normalizeH="0" baseline="0" noProof="0" dirty="0">
                <a:ln>
                  <a:noFill/>
                </a:ln>
                <a:solidFill>
                  <a:srgbClr val="70AD47">
                    <a:lumMod val="50000"/>
                  </a:srgbClr>
                </a:solidFill>
                <a:effectLst/>
                <a:uLnTx/>
                <a:uFillTx/>
                <a:latin typeface="Arial" panose="020B0604020202020204" pitchFamily="34" charset="0"/>
                <a:ea typeface="Verdana Pro"/>
                <a:cs typeface="Arial" panose="020B0604020202020204" pitchFamily="34" charset="0"/>
              </a:rPr>
              <a:t> </a:t>
            </a:r>
            <a:r>
              <a:rPr kumimoji="0" lang="en-GB" b="1" i="1" u="none" strike="noStrike" kern="1200" cap="none" spc="0" normalizeH="0" baseline="0" noProof="0" dirty="0">
                <a:ln>
                  <a:noFill/>
                </a:ln>
                <a:solidFill>
                  <a:srgbClr val="70AD47">
                    <a:lumMod val="50000"/>
                  </a:srgbClr>
                </a:solidFill>
                <a:effectLst/>
                <a:uLnTx/>
                <a:uFillTx/>
                <a:latin typeface="Arial" panose="020B0604020202020204" pitchFamily="34" charset="0"/>
                <a:ea typeface="Verdana Pro"/>
                <a:cs typeface="Arial" panose="020B0604020202020204" pitchFamily="34" charset="0"/>
              </a:rPr>
              <a:t>fish stocks recover…</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GB" sz="1800" b="0" i="1" u="none" strike="noStrike" kern="1200" cap="none" spc="0" normalizeH="0" baseline="0" noProof="0" dirty="0">
              <a:ln>
                <a:noFill/>
              </a:ln>
              <a:solidFill>
                <a:srgbClr val="70AD47">
                  <a:lumMod val="50000"/>
                </a:srgbClr>
              </a:solidFill>
              <a:effectLst/>
              <a:uLnTx/>
              <a:uFillTx/>
              <a:latin typeface="Arial" panose="020B0604020202020204" pitchFamily="34" charset="0"/>
              <a:cs typeface="Arial" panose="020B0604020202020204" pitchFamily="34" charset="0"/>
            </a:endParaRPr>
          </a:p>
        </p:txBody>
      </p:sp>
      <p:sp>
        <p:nvSpPr>
          <p:cNvPr id="13" name="Freeform 12"/>
          <p:cNvSpPr/>
          <p:nvPr/>
        </p:nvSpPr>
        <p:spPr>
          <a:xfrm>
            <a:off x="3418642" y="1174183"/>
            <a:ext cx="5225143" cy="477581"/>
          </a:xfrm>
          <a:custGeom>
            <a:avLst/>
            <a:gdLst>
              <a:gd name="connsiteX0" fmla="*/ 0 w 2252793"/>
              <a:gd name="connsiteY0" fmla="*/ 0 h 403200"/>
              <a:gd name="connsiteX1" fmla="*/ 2252793 w 2252793"/>
              <a:gd name="connsiteY1" fmla="*/ 0 h 403200"/>
              <a:gd name="connsiteX2" fmla="*/ 2252793 w 2252793"/>
              <a:gd name="connsiteY2" fmla="*/ 403200 h 403200"/>
              <a:gd name="connsiteX3" fmla="*/ 0 w 2252793"/>
              <a:gd name="connsiteY3" fmla="*/ 403200 h 403200"/>
              <a:gd name="connsiteX4" fmla="*/ 0 w 2252793"/>
              <a:gd name="connsiteY4" fmla="*/ 0 h 40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2793" h="403200">
                <a:moveTo>
                  <a:pt x="0" y="0"/>
                </a:moveTo>
                <a:lnTo>
                  <a:pt x="2252793" y="0"/>
                </a:lnTo>
                <a:lnTo>
                  <a:pt x="2252793" y="403200"/>
                </a:lnTo>
                <a:lnTo>
                  <a:pt x="0" y="403200"/>
                </a:lnTo>
                <a:lnTo>
                  <a:pt x="0" y="0"/>
                </a:lnTo>
                <a:close/>
              </a:path>
            </a:pathLst>
          </a:custGeom>
          <a:solidFill>
            <a:srgbClr val="B0D465"/>
          </a:solidFill>
        </p:spPr>
        <p:style>
          <a:lnRef idx="0">
            <a:schemeClr val="accent1"/>
          </a:lnRef>
          <a:fillRef idx="3">
            <a:schemeClr val="accent1"/>
          </a:fillRef>
          <a:effectRef idx="3">
            <a:schemeClr val="accent1"/>
          </a:effectRef>
          <a:fontRef idx="minor">
            <a:schemeClr val="lt1"/>
          </a:fontRef>
        </p:style>
        <p:txBody>
          <a:bodyPr spcFirstLastPara="0" vert="horz" wrap="square" lIns="99568" tIns="56896" rIns="99568" bIns="56896"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alibri" panose="020F0502020204030204"/>
                <a:ea typeface="+mn-ea"/>
                <a:cs typeface="+mn-cs"/>
              </a:rPr>
              <a:t>Who will benefit?</a:t>
            </a:r>
          </a:p>
        </p:txBody>
      </p:sp>
      <p:pic>
        <p:nvPicPr>
          <p:cNvPr id="18" name="Picture 17"/>
          <p:cNvPicPr>
            <a:picLocks noChangeAspect="1"/>
          </p:cNvPicPr>
          <p:nvPr/>
        </p:nvPicPr>
        <p:blipFill rotWithShape="1">
          <a:blip r:embed="rId3"/>
          <a:srcRect l="76542" t="27052" r="20654" b="63460"/>
          <a:stretch/>
        </p:blipFill>
        <p:spPr>
          <a:xfrm>
            <a:off x="681122" y="1958353"/>
            <a:ext cx="1180067" cy="1122879"/>
          </a:xfrm>
          <a:prstGeom prst="rect">
            <a:avLst/>
          </a:prstGeom>
        </p:spPr>
      </p:pic>
      <p:grpSp>
        <p:nvGrpSpPr>
          <p:cNvPr id="21" name="Groupe 55"/>
          <p:cNvGrpSpPr/>
          <p:nvPr/>
        </p:nvGrpSpPr>
        <p:grpSpPr>
          <a:xfrm>
            <a:off x="3711849" y="5348039"/>
            <a:ext cx="6438369" cy="1082629"/>
            <a:chOff x="35496" y="1136662"/>
            <a:chExt cx="8136300" cy="2120189"/>
          </a:xfrm>
        </p:grpSpPr>
        <p:sp>
          <p:nvSpPr>
            <p:cNvPr id="22" name="Rectangle 18"/>
            <p:cNvSpPr>
              <a:spLocks noChangeArrowheads="1"/>
            </p:cNvSpPr>
            <p:nvPr/>
          </p:nvSpPr>
          <p:spPr bwMode="auto">
            <a:xfrm>
              <a:off x="204394" y="2911068"/>
              <a:ext cx="5929567" cy="34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fr-FR" sz="900" b="1" i="0" u="sng" strike="noStrike" kern="0" cap="none" spc="0" normalizeH="0" baseline="0" noProof="0">
                  <a:ln>
                    <a:noFill/>
                  </a:ln>
                  <a:solidFill>
                    <a:srgbClr val="0069B8"/>
                  </a:solidFill>
                  <a:effectLst/>
                  <a:uLnTx/>
                  <a:uFillTx/>
                  <a:latin typeface="Calibri" pitchFamily="34" charset="0"/>
                  <a:ea typeface="+mn-ea"/>
                  <a:cs typeface="Arial"/>
                  <a:sym typeface="Wingdings" panose="05000000000000000000" pitchFamily="2" charset="2"/>
                </a:rPr>
                <a:t>French marine </a:t>
              </a:r>
              <a:r>
                <a:rPr kumimoji="0" lang="fr-FR" sz="900" b="1" i="0" u="sng" strike="noStrike" kern="0" cap="none" spc="0" normalizeH="0" baseline="0" noProof="0" err="1">
                  <a:ln>
                    <a:noFill/>
                  </a:ln>
                  <a:solidFill>
                    <a:srgbClr val="0069B8"/>
                  </a:solidFill>
                  <a:effectLst/>
                  <a:uLnTx/>
                  <a:uFillTx/>
                  <a:latin typeface="Calibri" pitchFamily="34" charset="0"/>
                  <a:ea typeface="+mn-ea"/>
                  <a:cs typeface="Arial"/>
                  <a:sym typeface="Wingdings" panose="05000000000000000000" pitchFamily="2" charset="2"/>
                </a:rPr>
                <a:t>restoration</a:t>
              </a:r>
              <a:r>
                <a:rPr kumimoji="0" lang="fr-FR" sz="900" b="1" i="0" u="sng" strike="noStrike" kern="0" cap="none" spc="0" normalizeH="0" baseline="0" noProof="0">
                  <a:ln>
                    <a:noFill/>
                  </a:ln>
                  <a:solidFill>
                    <a:srgbClr val="0069B8"/>
                  </a:solidFill>
                  <a:effectLst/>
                  <a:uLnTx/>
                  <a:uFillTx/>
                  <a:latin typeface="Calibri" pitchFamily="34" charset="0"/>
                  <a:ea typeface="+mn-ea"/>
                  <a:cs typeface="Arial"/>
                  <a:sym typeface="Wingdings" panose="05000000000000000000" pitchFamily="2" charset="2"/>
                </a:rPr>
                <a:t> </a:t>
              </a:r>
              <a:r>
                <a:rPr kumimoji="0" lang="fr-FR" sz="900" b="1" i="0" u="sng" strike="noStrike" kern="0" cap="none" spc="0" normalizeH="0" baseline="0" noProof="0" err="1">
                  <a:ln>
                    <a:noFill/>
                  </a:ln>
                  <a:solidFill>
                    <a:srgbClr val="0069B8"/>
                  </a:solidFill>
                  <a:effectLst/>
                  <a:uLnTx/>
                  <a:uFillTx/>
                  <a:latin typeface="Calibri" pitchFamily="34" charset="0"/>
                  <a:ea typeface="+mn-ea"/>
                  <a:cs typeface="Arial"/>
                  <a:sym typeface="Wingdings" panose="05000000000000000000" pitchFamily="2" charset="2"/>
                </a:rPr>
                <a:t>project</a:t>
              </a:r>
              <a:r>
                <a:rPr kumimoji="0" lang="fr-FR" sz="900" b="1" i="0" u="sng" strike="noStrike" kern="0" cap="none" spc="0" normalizeH="0" baseline="0" noProof="0">
                  <a:ln>
                    <a:noFill/>
                  </a:ln>
                  <a:solidFill>
                    <a:srgbClr val="0069B8"/>
                  </a:solidFill>
                  <a:effectLst/>
                  <a:uLnTx/>
                  <a:uFillTx/>
                  <a:latin typeface="Calibri" pitchFamily="34" charset="0"/>
                  <a:ea typeface="+mn-ea"/>
                  <a:cs typeface="Arial"/>
                  <a:sym typeface="Wingdings" panose="05000000000000000000" pitchFamily="2" charset="2"/>
                </a:rPr>
                <a:t> Cote Bleue  </a:t>
              </a:r>
              <a:r>
                <a:rPr kumimoji="0" lang="en-GB" sz="900" b="1" i="0" u="sng" strike="noStrike" kern="0" cap="none" spc="0" normalizeH="0" baseline="0" noProof="0">
                  <a:ln>
                    <a:noFill/>
                  </a:ln>
                  <a:solidFill>
                    <a:srgbClr val="0069B8"/>
                  </a:solidFill>
                  <a:effectLst/>
                  <a:uLnTx/>
                  <a:uFillTx/>
                  <a:latin typeface="Calibri" pitchFamily="34" charset="0"/>
                  <a:ea typeface="+mn-ea"/>
                  <a:cs typeface="Arial"/>
                  <a:sym typeface="Arial"/>
                </a:rPr>
                <a:t>Mean weight x 2,6 – Size x 1,4</a:t>
              </a:r>
            </a:p>
          </p:txBody>
        </p:sp>
        <p:sp>
          <p:nvSpPr>
            <p:cNvPr id="23" name="Rectangle 30"/>
            <p:cNvSpPr>
              <a:spLocks noChangeArrowheads="1"/>
            </p:cNvSpPr>
            <p:nvPr/>
          </p:nvSpPr>
          <p:spPr bwMode="auto">
            <a:xfrm>
              <a:off x="159356" y="2262237"/>
              <a:ext cx="612499" cy="34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fr-FR" sz="900" b="0" i="0" u="none" strike="noStrike" kern="0" cap="none" spc="0" normalizeH="0" baseline="0" noProof="0">
                  <a:ln>
                    <a:noFill/>
                  </a:ln>
                  <a:solidFill>
                    <a:srgbClr val="000000"/>
                  </a:solidFill>
                  <a:effectLst/>
                  <a:uLnTx/>
                  <a:uFillTx/>
                  <a:latin typeface="Comic Sans MS" pitchFamily="66" charset="0"/>
                  <a:ea typeface="+mn-ea"/>
                  <a:cs typeface="Arial"/>
                  <a:sym typeface="Arial"/>
                </a:rPr>
                <a:t>111</a:t>
              </a:r>
              <a:endParaRPr kumimoji="0" lang="fr-FR" sz="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Rectangle 41"/>
            <p:cNvSpPr>
              <a:spLocks noChangeArrowheads="1"/>
            </p:cNvSpPr>
            <p:nvPr/>
          </p:nvSpPr>
          <p:spPr bwMode="auto">
            <a:xfrm>
              <a:off x="935673" y="2256258"/>
              <a:ext cx="621416" cy="34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fr-FR" sz="900" b="0" i="0" u="none" strike="noStrike" kern="0" cap="none" spc="0" normalizeH="0" baseline="0" noProof="0">
                  <a:ln>
                    <a:noFill/>
                  </a:ln>
                  <a:solidFill>
                    <a:srgbClr val="000000"/>
                  </a:solidFill>
                  <a:effectLst/>
                  <a:uLnTx/>
                  <a:uFillTx/>
                  <a:latin typeface="Comic Sans MS" pitchFamily="66" charset="0"/>
                  <a:ea typeface="+mn-ea"/>
                  <a:cs typeface="Arial"/>
                  <a:sym typeface="Arial"/>
                </a:rPr>
                <a:t>134</a:t>
              </a:r>
              <a:endParaRPr kumimoji="0" lang="fr-FR" sz="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Rectangle 42"/>
            <p:cNvSpPr>
              <a:spLocks noChangeArrowheads="1"/>
            </p:cNvSpPr>
            <p:nvPr/>
          </p:nvSpPr>
          <p:spPr bwMode="auto">
            <a:xfrm>
              <a:off x="1630823" y="2238062"/>
              <a:ext cx="630794" cy="34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fr-FR" sz="900" b="0" i="0" u="none" strike="noStrike" kern="0" cap="none" spc="0" normalizeH="0" baseline="0" noProof="0">
                  <a:ln>
                    <a:noFill/>
                  </a:ln>
                  <a:solidFill>
                    <a:srgbClr val="000000"/>
                  </a:solidFill>
                  <a:effectLst/>
                  <a:uLnTx/>
                  <a:uFillTx/>
                  <a:latin typeface="Comic Sans MS" pitchFamily="66" charset="0"/>
                  <a:ea typeface="+mn-ea"/>
                  <a:cs typeface="Arial"/>
                  <a:sym typeface="Arial"/>
                </a:rPr>
                <a:t>145</a:t>
              </a:r>
              <a:endParaRPr kumimoji="0" lang="fr-FR" sz="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Rectangle 43"/>
            <p:cNvSpPr>
              <a:spLocks noChangeArrowheads="1"/>
            </p:cNvSpPr>
            <p:nvPr/>
          </p:nvSpPr>
          <p:spPr bwMode="auto">
            <a:xfrm>
              <a:off x="2432206" y="2230527"/>
              <a:ext cx="607832" cy="34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fr-FR" sz="900" b="0" i="0" u="none" strike="noStrike" kern="0" cap="none" spc="0" normalizeH="0" baseline="0" noProof="0">
                  <a:ln>
                    <a:noFill/>
                  </a:ln>
                  <a:solidFill>
                    <a:srgbClr val="000000"/>
                  </a:solidFill>
                  <a:effectLst/>
                  <a:uLnTx/>
                  <a:uFillTx/>
                  <a:latin typeface="Comic Sans MS" pitchFamily="66" charset="0"/>
                  <a:ea typeface="+mn-ea"/>
                  <a:cs typeface="Arial"/>
                  <a:sym typeface="Arial"/>
                </a:rPr>
                <a:t>221</a:t>
              </a:r>
              <a:endParaRPr kumimoji="0" lang="fr-FR" sz="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Rectangle 44"/>
            <p:cNvSpPr>
              <a:spLocks noChangeArrowheads="1"/>
            </p:cNvSpPr>
            <p:nvPr/>
          </p:nvSpPr>
          <p:spPr bwMode="auto">
            <a:xfrm>
              <a:off x="3287670" y="2225998"/>
              <a:ext cx="573230" cy="34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fr-FR" sz="900" b="0" i="0" u="none" strike="noStrike" kern="0" cap="none" spc="0" normalizeH="0" baseline="0" noProof="0">
                  <a:ln>
                    <a:noFill/>
                  </a:ln>
                  <a:solidFill>
                    <a:srgbClr val="000000"/>
                  </a:solidFill>
                  <a:effectLst/>
                  <a:uLnTx/>
                  <a:uFillTx/>
                  <a:latin typeface="Comic Sans MS" pitchFamily="66" charset="0"/>
                  <a:ea typeface="+mn-ea"/>
                  <a:cs typeface="Arial"/>
                  <a:sym typeface="Arial"/>
                </a:rPr>
                <a:t>192</a:t>
              </a:r>
              <a:endParaRPr kumimoji="0" lang="fr-FR" sz="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Rectangle 45"/>
            <p:cNvSpPr>
              <a:spLocks noChangeArrowheads="1"/>
            </p:cNvSpPr>
            <p:nvPr/>
          </p:nvSpPr>
          <p:spPr bwMode="auto">
            <a:xfrm>
              <a:off x="165583" y="1176596"/>
              <a:ext cx="600044" cy="34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fr-FR" sz="900" b="1" i="0" u="none" strike="noStrike" kern="0" cap="none" spc="0" normalizeH="0" baseline="0" noProof="0">
                  <a:ln>
                    <a:noFill/>
                  </a:ln>
                  <a:solidFill>
                    <a:srgbClr val="000000"/>
                  </a:solidFill>
                  <a:effectLst/>
                  <a:uLnTx/>
                  <a:uFillTx/>
                  <a:latin typeface="Comic Sans MS" pitchFamily="66" charset="0"/>
                  <a:ea typeface="+mn-ea"/>
                  <a:cs typeface="Arial"/>
                  <a:sym typeface="Arial"/>
                </a:rPr>
                <a:t>1995</a:t>
              </a:r>
              <a:endParaRPr kumimoji="0" lang="fr-FR" sz="900" b="0" i="0" u="none" strike="noStrike" kern="0" cap="none" spc="0" normalizeH="0" baseline="0" noProof="0">
                <a:ln>
                  <a:noFill/>
                </a:ln>
                <a:solidFill>
                  <a:srgbClr val="000000"/>
                </a:solidFill>
                <a:effectLst/>
                <a:uLnTx/>
                <a:uFillTx/>
                <a:latin typeface="Comic Sans MS" pitchFamily="66" charset="0"/>
                <a:ea typeface="+mn-ea"/>
                <a:cs typeface="Arial"/>
                <a:sym typeface="Arial"/>
              </a:endParaRPr>
            </a:p>
          </p:txBody>
        </p:sp>
        <p:sp>
          <p:nvSpPr>
            <p:cNvPr id="29" name="Rectangle 46"/>
            <p:cNvSpPr>
              <a:spLocks noChangeArrowheads="1"/>
            </p:cNvSpPr>
            <p:nvPr/>
          </p:nvSpPr>
          <p:spPr bwMode="auto">
            <a:xfrm>
              <a:off x="881061" y="1172841"/>
              <a:ext cx="544632" cy="34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fr-FR" sz="900" b="1" i="0" u="none" strike="noStrike" kern="0" cap="none" spc="0" normalizeH="0" baseline="0" noProof="0">
                  <a:ln>
                    <a:noFill/>
                  </a:ln>
                  <a:solidFill>
                    <a:srgbClr val="000000"/>
                  </a:solidFill>
                  <a:effectLst/>
                  <a:uLnTx/>
                  <a:uFillTx/>
                  <a:latin typeface="Comic Sans MS" pitchFamily="66" charset="0"/>
                  <a:ea typeface="+mn-ea"/>
                  <a:cs typeface="Arial"/>
                  <a:sym typeface="Arial"/>
                </a:rPr>
                <a:t>1998</a:t>
              </a:r>
              <a:endParaRPr kumimoji="0" lang="fr-FR" sz="900" b="0" i="0" u="none" strike="noStrike" kern="0" cap="none" spc="0" normalizeH="0" baseline="0" noProof="0">
                <a:ln>
                  <a:noFill/>
                </a:ln>
                <a:solidFill>
                  <a:srgbClr val="000000"/>
                </a:solidFill>
                <a:effectLst/>
                <a:uLnTx/>
                <a:uFillTx/>
                <a:latin typeface="Comic Sans MS" pitchFamily="66" charset="0"/>
                <a:ea typeface="+mn-ea"/>
                <a:cs typeface="Arial"/>
                <a:sym typeface="Arial"/>
              </a:endParaRPr>
            </a:p>
          </p:txBody>
        </p:sp>
        <p:sp>
          <p:nvSpPr>
            <p:cNvPr id="30" name="Rectangle 47"/>
            <p:cNvSpPr>
              <a:spLocks noChangeArrowheads="1"/>
            </p:cNvSpPr>
            <p:nvPr/>
          </p:nvSpPr>
          <p:spPr bwMode="auto">
            <a:xfrm>
              <a:off x="2443808" y="1166557"/>
              <a:ext cx="542473" cy="34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fr-FR" sz="900" b="1" i="0" u="none" strike="noStrike" kern="0" cap="none" spc="0" normalizeH="0" baseline="0" noProof="0">
                  <a:ln>
                    <a:noFill/>
                  </a:ln>
                  <a:solidFill>
                    <a:srgbClr val="000000"/>
                  </a:solidFill>
                  <a:effectLst/>
                  <a:uLnTx/>
                  <a:uFillTx/>
                  <a:latin typeface="Comic Sans MS" pitchFamily="66" charset="0"/>
                  <a:ea typeface="+mn-ea"/>
                  <a:cs typeface="Arial"/>
                  <a:sym typeface="Arial"/>
                </a:rPr>
                <a:t>2004</a:t>
              </a:r>
              <a:endParaRPr kumimoji="0" lang="fr-FR" sz="900" b="0" i="0" u="none" strike="noStrike" kern="0" cap="none" spc="0" normalizeH="0" baseline="0" noProof="0">
                <a:ln>
                  <a:noFill/>
                </a:ln>
                <a:solidFill>
                  <a:srgbClr val="000000"/>
                </a:solidFill>
                <a:effectLst/>
                <a:uLnTx/>
                <a:uFillTx/>
                <a:latin typeface="Comic Sans MS" pitchFamily="66" charset="0"/>
                <a:ea typeface="+mn-ea"/>
                <a:cs typeface="Arial"/>
                <a:sym typeface="Arial"/>
              </a:endParaRPr>
            </a:p>
          </p:txBody>
        </p:sp>
        <p:sp>
          <p:nvSpPr>
            <p:cNvPr id="31" name="Rectangle 48"/>
            <p:cNvSpPr>
              <a:spLocks noChangeArrowheads="1"/>
            </p:cNvSpPr>
            <p:nvPr/>
          </p:nvSpPr>
          <p:spPr bwMode="auto">
            <a:xfrm>
              <a:off x="3250038" y="1166657"/>
              <a:ext cx="542799" cy="34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fr-FR" sz="900" b="1" i="0" u="none" strike="noStrike" kern="0" cap="none" spc="0" normalizeH="0" baseline="0" noProof="0">
                  <a:ln>
                    <a:noFill/>
                  </a:ln>
                  <a:solidFill>
                    <a:srgbClr val="000000"/>
                  </a:solidFill>
                  <a:effectLst/>
                  <a:uLnTx/>
                  <a:uFillTx/>
                  <a:latin typeface="Comic Sans MS" pitchFamily="66" charset="0"/>
                  <a:ea typeface="+mn-ea"/>
                  <a:cs typeface="Arial"/>
                  <a:sym typeface="Arial"/>
                </a:rPr>
                <a:t>2007</a:t>
              </a:r>
              <a:endParaRPr kumimoji="0" lang="fr-FR" sz="900" b="0" i="0" u="none" strike="noStrike" kern="0" cap="none" spc="0" normalizeH="0" baseline="0" noProof="0">
                <a:ln>
                  <a:noFill/>
                </a:ln>
                <a:solidFill>
                  <a:srgbClr val="000000"/>
                </a:solidFill>
                <a:effectLst/>
                <a:uLnTx/>
                <a:uFillTx/>
                <a:latin typeface="Comic Sans MS" pitchFamily="66" charset="0"/>
                <a:ea typeface="+mn-ea"/>
                <a:cs typeface="Arial"/>
                <a:sym typeface="Arial"/>
              </a:endParaRPr>
            </a:p>
          </p:txBody>
        </p:sp>
        <p:sp>
          <p:nvSpPr>
            <p:cNvPr id="32" name="Rectangle 49"/>
            <p:cNvSpPr>
              <a:spLocks noChangeArrowheads="1"/>
            </p:cNvSpPr>
            <p:nvPr/>
          </p:nvSpPr>
          <p:spPr bwMode="auto">
            <a:xfrm>
              <a:off x="1681989" y="1164372"/>
              <a:ext cx="579626" cy="34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fr-FR" sz="900" b="1" i="0" u="none" strike="noStrike" kern="0" cap="none" spc="0" normalizeH="0" baseline="0" noProof="0">
                  <a:ln>
                    <a:noFill/>
                  </a:ln>
                  <a:solidFill>
                    <a:srgbClr val="000000"/>
                  </a:solidFill>
                  <a:effectLst/>
                  <a:uLnTx/>
                  <a:uFillTx/>
                  <a:latin typeface="Comic Sans MS" pitchFamily="66" charset="0"/>
                  <a:ea typeface="+mn-ea"/>
                  <a:cs typeface="Arial"/>
                  <a:sym typeface="Arial"/>
                </a:rPr>
                <a:t>2001</a:t>
              </a:r>
              <a:endParaRPr kumimoji="0" lang="fr-FR" sz="900" b="0" i="0" u="none" strike="noStrike" kern="0" cap="none" spc="0" normalizeH="0" baseline="0" noProof="0">
                <a:ln>
                  <a:noFill/>
                </a:ln>
                <a:solidFill>
                  <a:srgbClr val="000000"/>
                </a:solidFill>
                <a:effectLst/>
                <a:uLnTx/>
                <a:uFillTx/>
                <a:latin typeface="Comic Sans MS" pitchFamily="66" charset="0"/>
                <a:ea typeface="+mn-ea"/>
                <a:cs typeface="Arial"/>
                <a:sym typeface="Arial"/>
              </a:endParaRPr>
            </a:p>
          </p:txBody>
        </p:sp>
        <p:pic>
          <p:nvPicPr>
            <p:cNvPr id="33" name="Picture 55" descr="SarCommundétouré"/>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5496" y="1664021"/>
              <a:ext cx="659857" cy="346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56" descr="SarCommundétouré"/>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47393" y="1624907"/>
              <a:ext cx="699581" cy="3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57" descr="SarCommundétouré"/>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16018" y="1610121"/>
              <a:ext cx="686907" cy="360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58" descr="SarCommundétouré"/>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261618" y="1496877"/>
              <a:ext cx="907560" cy="475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Rectangle 48"/>
            <p:cNvSpPr>
              <a:spLocks noChangeArrowheads="1"/>
            </p:cNvSpPr>
            <p:nvPr/>
          </p:nvSpPr>
          <p:spPr bwMode="auto">
            <a:xfrm>
              <a:off x="4103398" y="1176593"/>
              <a:ext cx="609230" cy="34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fr-FR" sz="900" b="1" i="0" u="none" strike="noStrike" kern="0" cap="none" spc="0" normalizeH="0" baseline="0" noProof="0">
                  <a:ln>
                    <a:noFill/>
                  </a:ln>
                  <a:solidFill>
                    <a:srgbClr val="000000"/>
                  </a:solidFill>
                  <a:effectLst/>
                  <a:uLnTx/>
                  <a:uFillTx/>
                  <a:latin typeface="Comic Sans MS" pitchFamily="66" charset="0"/>
                  <a:ea typeface="+mn-ea"/>
                  <a:cs typeface="Arial"/>
                  <a:sym typeface="Arial"/>
                </a:rPr>
                <a:t>2010</a:t>
              </a:r>
              <a:endParaRPr kumimoji="0" lang="fr-FR" sz="900" b="0" i="0" u="none" strike="noStrike" kern="0" cap="none" spc="0" normalizeH="0" baseline="0" noProof="0">
                <a:ln>
                  <a:noFill/>
                </a:ln>
                <a:solidFill>
                  <a:srgbClr val="000000"/>
                </a:solidFill>
                <a:effectLst/>
                <a:uLnTx/>
                <a:uFillTx/>
                <a:latin typeface="Comic Sans MS" pitchFamily="66" charset="0"/>
                <a:ea typeface="+mn-ea"/>
                <a:cs typeface="Arial"/>
                <a:sym typeface="Arial"/>
              </a:endParaRPr>
            </a:p>
          </p:txBody>
        </p:sp>
        <p:sp>
          <p:nvSpPr>
            <p:cNvPr id="38" name="Rectangle 48"/>
            <p:cNvSpPr>
              <a:spLocks noChangeArrowheads="1"/>
            </p:cNvSpPr>
            <p:nvPr/>
          </p:nvSpPr>
          <p:spPr bwMode="auto">
            <a:xfrm>
              <a:off x="5028607" y="1157467"/>
              <a:ext cx="607519" cy="34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fr-FR" sz="900" b="1" i="0" u="none" strike="noStrike" kern="0" cap="none" spc="0" normalizeH="0" baseline="0" noProof="0">
                  <a:ln>
                    <a:noFill/>
                  </a:ln>
                  <a:solidFill>
                    <a:srgbClr val="000000"/>
                  </a:solidFill>
                  <a:effectLst/>
                  <a:uLnTx/>
                  <a:uFillTx/>
                  <a:latin typeface="Comic Sans MS" pitchFamily="66" charset="0"/>
                  <a:ea typeface="+mn-ea"/>
                  <a:cs typeface="Arial"/>
                  <a:sym typeface="Arial"/>
                </a:rPr>
                <a:t>2013</a:t>
              </a:r>
              <a:endParaRPr kumimoji="0" lang="fr-FR" sz="900" b="0" i="0" u="none" strike="noStrike" kern="0" cap="none" spc="0" normalizeH="0" baseline="0" noProof="0">
                <a:ln>
                  <a:noFill/>
                </a:ln>
                <a:solidFill>
                  <a:srgbClr val="000000"/>
                </a:solidFill>
                <a:effectLst/>
                <a:uLnTx/>
                <a:uFillTx/>
                <a:latin typeface="Comic Sans MS" pitchFamily="66" charset="0"/>
                <a:ea typeface="+mn-ea"/>
                <a:cs typeface="Arial"/>
                <a:sym typeface="Arial"/>
              </a:endParaRPr>
            </a:p>
          </p:txBody>
        </p:sp>
        <p:pic>
          <p:nvPicPr>
            <p:cNvPr id="39" name="Picture 59" descr="SarCommundétouré"/>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873051" y="1439005"/>
              <a:ext cx="990306" cy="518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59" descr="SarCommundétouré"/>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780621" y="1400666"/>
              <a:ext cx="1164646" cy="609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58" descr="SarCommundétouré"/>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3107183" y="1535489"/>
              <a:ext cx="798816" cy="418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Rectangle 43"/>
            <p:cNvSpPr>
              <a:spLocks noChangeArrowheads="1"/>
            </p:cNvSpPr>
            <p:nvPr/>
          </p:nvSpPr>
          <p:spPr bwMode="auto">
            <a:xfrm>
              <a:off x="5163366" y="2225998"/>
              <a:ext cx="652598" cy="34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fr-FR" sz="900" b="0" i="0" u="none" strike="noStrike" kern="0" cap="none" spc="0" normalizeH="0" baseline="0" noProof="0">
                  <a:ln>
                    <a:noFill/>
                  </a:ln>
                  <a:solidFill>
                    <a:srgbClr val="000000"/>
                  </a:solidFill>
                  <a:effectLst/>
                  <a:uLnTx/>
                  <a:uFillTx/>
                  <a:latin typeface="Comic Sans MS" pitchFamily="66" charset="0"/>
                  <a:ea typeface="+mn-ea"/>
                  <a:cs typeface="Arial"/>
                  <a:sym typeface="Arial"/>
                </a:rPr>
                <a:t>265</a:t>
              </a:r>
              <a:endParaRPr kumimoji="0" lang="fr-FR" sz="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Rectangle 43"/>
            <p:cNvSpPr>
              <a:spLocks noChangeArrowheads="1"/>
            </p:cNvSpPr>
            <p:nvPr/>
          </p:nvSpPr>
          <p:spPr bwMode="auto">
            <a:xfrm>
              <a:off x="4103398" y="2225998"/>
              <a:ext cx="663779" cy="34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fr-FR" sz="900" b="0" i="0" u="none" strike="noStrike" kern="0" cap="none" spc="0" normalizeH="0" baseline="0" noProof="0">
                  <a:ln>
                    <a:noFill/>
                  </a:ln>
                  <a:solidFill>
                    <a:srgbClr val="000000"/>
                  </a:solidFill>
                  <a:effectLst/>
                  <a:uLnTx/>
                  <a:uFillTx/>
                  <a:latin typeface="Comic Sans MS" pitchFamily="66" charset="0"/>
                  <a:ea typeface="+mn-ea"/>
                  <a:cs typeface="Arial"/>
                  <a:sym typeface="Arial"/>
                </a:rPr>
                <a:t>248</a:t>
              </a:r>
              <a:endParaRPr kumimoji="0" lang="fr-FR" sz="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Rectangle 48"/>
            <p:cNvSpPr>
              <a:spLocks noChangeArrowheads="1"/>
            </p:cNvSpPr>
            <p:nvPr/>
          </p:nvSpPr>
          <p:spPr bwMode="auto">
            <a:xfrm>
              <a:off x="6149581" y="1141790"/>
              <a:ext cx="577820" cy="34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fr-FR" sz="900" b="1" i="0" u="none" strike="noStrike" kern="0" cap="none" spc="0" normalizeH="0" baseline="0" noProof="0">
                  <a:ln>
                    <a:noFill/>
                  </a:ln>
                  <a:solidFill>
                    <a:srgbClr val="000000"/>
                  </a:solidFill>
                  <a:effectLst/>
                  <a:uLnTx/>
                  <a:uFillTx/>
                  <a:latin typeface="Comic Sans MS" pitchFamily="66" charset="0"/>
                  <a:ea typeface="+mn-ea"/>
                  <a:cs typeface="Arial"/>
                  <a:sym typeface="Arial"/>
                </a:rPr>
                <a:t>2016</a:t>
              </a:r>
              <a:endParaRPr kumimoji="0" lang="fr-FR" sz="900" b="0" i="0" u="none" strike="noStrike" kern="0" cap="none" spc="0" normalizeH="0" baseline="0" noProof="0">
                <a:ln>
                  <a:noFill/>
                </a:ln>
                <a:solidFill>
                  <a:srgbClr val="000000"/>
                </a:solidFill>
                <a:effectLst/>
                <a:uLnTx/>
                <a:uFillTx/>
                <a:latin typeface="Comic Sans MS" pitchFamily="66" charset="0"/>
                <a:ea typeface="+mn-ea"/>
                <a:cs typeface="Arial"/>
                <a:sym typeface="Arial"/>
              </a:endParaRPr>
            </a:p>
          </p:txBody>
        </p:sp>
        <p:sp>
          <p:nvSpPr>
            <p:cNvPr id="45" name="Rectangle 43"/>
            <p:cNvSpPr>
              <a:spLocks noChangeArrowheads="1"/>
            </p:cNvSpPr>
            <p:nvPr/>
          </p:nvSpPr>
          <p:spPr bwMode="auto">
            <a:xfrm>
              <a:off x="6268086" y="2238062"/>
              <a:ext cx="588195" cy="34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fr-FR" sz="900" b="0" i="0" u="none" strike="noStrike" kern="0" cap="none" spc="0" normalizeH="0" baseline="0" noProof="0">
                  <a:ln>
                    <a:noFill/>
                  </a:ln>
                  <a:solidFill>
                    <a:srgbClr val="000000"/>
                  </a:solidFill>
                  <a:effectLst/>
                  <a:uLnTx/>
                  <a:uFillTx/>
                  <a:latin typeface="Comic Sans MS" pitchFamily="66" charset="0"/>
                  <a:ea typeface="+mn-ea"/>
                  <a:cs typeface="Arial"/>
                  <a:sym typeface="Arial"/>
                </a:rPr>
                <a:t>280</a:t>
              </a:r>
              <a:endParaRPr kumimoji="0" lang="fr-FR" sz="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Rectangle 48"/>
            <p:cNvSpPr>
              <a:spLocks noChangeArrowheads="1"/>
            </p:cNvSpPr>
            <p:nvPr/>
          </p:nvSpPr>
          <p:spPr bwMode="auto">
            <a:xfrm>
              <a:off x="7205446" y="1136662"/>
              <a:ext cx="566848" cy="34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fr-FR" sz="900" b="1" i="0" u="none" strike="noStrike" kern="0" cap="none" spc="0" normalizeH="0" baseline="0" noProof="0">
                  <a:ln>
                    <a:noFill/>
                  </a:ln>
                  <a:solidFill>
                    <a:srgbClr val="000000"/>
                  </a:solidFill>
                  <a:effectLst/>
                  <a:uLnTx/>
                  <a:uFillTx/>
                  <a:latin typeface="Comic Sans MS" pitchFamily="66" charset="0"/>
                  <a:ea typeface="+mn-ea"/>
                  <a:cs typeface="Arial"/>
                  <a:sym typeface="Arial"/>
                </a:rPr>
                <a:t>2019</a:t>
              </a:r>
              <a:endParaRPr kumimoji="0" lang="fr-FR" sz="900" b="0" i="0" u="none" strike="noStrike" kern="0" cap="none" spc="0" normalizeH="0" baseline="0" noProof="0">
                <a:ln>
                  <a:noFill/>
                </a:ln>
                <a:solidFill>
                  <a:srgbClr val="000000"/>
                </a:solidFill>
                <a:effectLst/>
                <a:uLnTx/>
                <a:uFillTx/>
                <a:latin typeface="Comic Sans MS" pitchFamily="66" charset="0"/>
                <a:ea typeface="+mn-ea"/>
                <a:cs typeface="Arial"/>
                <a:sym typeface="Arial"/>
              </a:endParaRPr>
            </a:p>
          </p:txBody>
        </p:sp>
        <p:pic>
          <p:nvPicPr>
            <p:cNvPr id="47" name="Picture 59" descr="SarCommundétouré"/>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5818498" y="1342502"/>
              <a:ext cx="1306736" cy="684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Rectangle 43"/>
            <p:cNvSpPr>
              <a:spLocks noChangeArrowheads="1"/>
            </p:cNvSpPr>
            <p:nvPr/>
          </p:nvSpPr>
          <p:spPr bwMode="auto">
            <a:xfrm>
              <a:off x="7224330" y="2238062"/>
              <a:ext cx="588195" cy="34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fr-FR" sz="900" b="0" i="0" u="none" strike="noStrike" kern="0" cap="none" spc="0" normalizeH="0" baseline="0" noProof="0">
                  <a:ln>
                    <a:noFill/>
                  </a:ln>
                  <a:solidFill>
                    <a:srgbClr val="000000"/>
                  </a:solidFill>
                  <a:effectLst/>
                  <a:uLnTx/>
                  <a:uFillTx/>
                  <a:latin typeface="Comic Sans MS" pitchFamily="66" charset="0"/>
                  <a:ea typeface="+mn-ea"/>
                  <a:cs typeface="Arial"/>
                  <a:sym typeface="Arial"/>
                </a:rPr>
                <a:t>287</a:t>
              </a:r>
              <a:endParaRPr kumimoji="0" lang="fr-FR" sz="9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49" name="Picture 59" descr="SarCommundétouré"/>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6865060" y="1394400"/>
              <a:ext cx="1306736" cy="684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50" name="Straight Connector 49">
            <a:extLst>
              <a:ext uri="{FF2B5EF4-FFF2-40B4-BE49-F238E27FC236}">
                <a16:creationId xmlns:a16="http://schemas.microsoft.com/office/drawing/2014/main" id="{2788AB51-EEC7-4F14-A953-347FCAB553C7}"/>
              </a:ext>
            </a:extLst>
          </p:cNvPr>
          <p:cNvCxnSpPr>
            <a:cxnSpLocks/>
          </p:cNvCxnSpPr>
          <p:nvPr/>
        </p:nvCxnSpPr>
        <p:spPr>
          <a:xfrm>
            <a:off x="996120" y="562062"/>
            <a:ext cx="0" cy="373167"/>
          </a:xfrm>
          <a:prstGeom prst="line">
            <a:avLst/>
          </a:prstGeom>
          <a:ln w="38100">
            <a:solidFill>
              <a:schemeClr val="accent4"/>
            </a:solidFill>
          </a:ln>
        </p:spPr>
        <p:style>
          <a:lnRef idx="3">
            <a:schemeClr val="accent4"/>
          </a:lnRef>
          <a:fillRef idx="0">
            <a:schemeClr val="accent4"/>
          </a:fillRef>
          <a:effectRef idx="2">
            <a:schemeClr val="accent4"/>
          </a:effectRef>
          <a:fontRef idx="minor">
            <a:schemeClr val="tx1"/>
          </a:fontRef>
        </p:style>
      </p:cxnSp>
      <p:sp>
        <p:nvSpPr>
          <p:cNvPr id="51" name="Rectangle 50">
            <a:extLst>
              <a:ext uri="{FF2B5EF4-FFF2-40B4-BE49-F238E27FC236}">
                <a16:creationId xmlns:a16="http://schemas.microsoft.com/office/drawing/2014/main" id="{65E4586D-1A90-4388-8FA2-411EC254E11C}"/>
              </a:ext>
            </a:extLst>
          </p:cNvPr>
          <p:cNvSpPr/>
          <p:nvPr/>
        </p:nvSpPr>
        <p:spPr>
          <a:xfrm>
            <a:off x="951513" y="409225"/>
            <a:ext cx="10608096" cy="646331"/>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4000" dirty="0">
                <a:solidFill>
                  <a:srgbClr val="034EA2"/>
                </a:solidFill>
                <a:latin typeface="EC Square Sans Pro"/>
              </a:rPr>
              <a:t>Benefits</a:t>
            </a:r>
            <a:endParaRPr kumimoji="0" lang="en-US" sz="4000" b="0" i="0" u="none" strike="noStrike" kern="1200" cap="none" spc="0" normalizeH="0" baseline="0" noProof="0" dirty="0">
              <a:ln>
                <a:noFill/>
              </a:ln>
              <a:solidFill>
                <a:srgbClr val="034EA2"/>
              </a:solidFill>
              <a:effectLst/>
              <a:uLnTx/>
              <a:uFillTx/>
              <a:latin typeface="EC Square Sans Pro" panose="020B0506040000020004" pitchFamily="34" charset="0"/>
              <a:ea typeface="+mn-ea"/>
              <a:cs typeface="+mn-cs"/>
            </a:endParaRPr>
          </a:p>
        </p:txBody>
      </p:sp>
    </p:spTree>
    <p:extLst>
      <p:ext uri="{BB962C8B-B14F-4D97-AF65-F5344CB8AC3E}">
        <p14:creationId xmlns:p14="http://schemas.microsoft.com/office/powerpoint/2010/main" val="8436521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34EA2"/>
                </a:solidFill>
                <a:latin typeface="EC Square Sans Pro"/>
              </a:rPr>
              <a:t>Targets based on existing legislation (Art. 4 &amp; 5)</a:t>
            </a:r>
            <a:endParaRPr lang="en-IE" dirty="0">
              <a:latin typeface="EC Square Sans Pro"/>
            </a:endParaRPr>
          </a:p>
        </p:txBody>
      </p:sp>
      <p:pic>
        <p:nvPicPr>
          <p:cNvPr id="6" name="Picture 5"/>
          <p:cNvPicPr>
            <a:picLocks noChangeAspect="1"/>
          </p:cNvPicPr>
          <p:nvPr/>
        </p:nvPicPr>
        <p:blipFill rotWithShape="1">
          <a:blip r:embed="rId2"/>
          <a:srcRect l="26202" t="31343" r="28915" b="12636"/>
          <a:stretch/>
        </p:blipFill>
        <p:spPr>
          <a:xfrm>
            <a:off x="1026081" y="2157984"/>
            <a:ext cx="4402210" cy="3090672"/>
          </a:xfrm>
          <a:prstGeom prst="rect">
            <a:avLst/>
          </a:prstGeom>
          <a:ln>
            <a:noFill/>
          </a:ln>
          <a:effectLst>
            <a:softEdge rad="112500"/>
          </a:effectLst>
        </p:spPr>
      </p:pic>
      <p:sp>
        <p:nvSpPr>
          <p:cNvPr id="7" name="Rectangle 6"/>
          <p:cNvSpPr/>
          <p:nvPr/>
        </p:nvSpPr>
        <p:spPr>
          <a:xfrm>
            <a:off x="5698924" y="1425020"/>
            <a:ext cx="5311421" cy="5078313"/>
          </a:xfrm>
          <a:prstGeom prst="rect">
            <a:avLst/>
          </a:prstGeom>
        </p:spPr>
        <p:txBody>
          <a:bodyPr wrap="square" lIns="91440" tIns="45720" rIns="91440" bIns="45720" anchor="t">
            <a:spAutoFit/>
          </a:bodyPr>
          <a:lstStyle/>
          <a:p>
            <a:endParaRPr lang="en-US" dirty="0">
              <a:latin typeface="Calibri"/>
              <a:ea typeface="Verdana Pro"/>
              <a:cs typeface="Calibri"/>
            </a:endParaRPr>
          </a:p>
          <a:p>
            <a:r>
              <a:rPr lang="en-US" dirty="0">
                <a:latin typeface="Calibri"/>
                <a:ea typeface="Verdana Pro"/>
                <a:cs typeface="Calibri"/>
              </a:rPr>
              <a:t>Put in place restoration measures in marine and terrestrial habitat types (Annexes I and II)</a:t>
            </a:r>
          </a:p>
          <a:p>
            <a:endParaRPr lang="en-US" dirty="0">
              <a:latin typeface="Calibri"/>
              <a:ea typeface="Verdana Pro"/>
              <a:cs typeface="Calibri"/>
            </a:endParaRPr>
          </a:p>
          <a:p>
            <a:pPr marL="1200150" lvl="1" indent="-342900">
              <a:buFont typeface="Wingdings" panose="05000000000000000000" pitchFamily="2" charset="2"/>
              <a:buChar char="ü"/>
            </a:pPr>
            <a:r>
              <a:rPr lang="en-US" dirty="0">
                <a:latin typeface="Calibri"/>
                <a:ea typeface="Verdana Pro"/>
                <a:cs typeface="Calibri"/>
              </a:rPr>
              <a:t>to </a:t>
            </a:r>
            <a:r>
              <a:rPr lang="en-US" b="1" dirty="0">
                <a:latin typeface="Calibri"/>
                <a:ea typeface="Verdana Pro"/>
                <a:cs typeface="Calibri"/>
              </a:rPr>
              <a:t>improve the condition </a:t>
            </a:r>
            <a:r>
              <a:rPr lang="en-US" dirty="0">
                <a:latin typeface="Calibri"/>
                <a:ea typeface="Verdana Pro"/>
                <a:cs typeface="Calibri"/>
              </a:rPr>
              <a:t>(measures on at least 30% by 2030, 60% by 2040, 90% by 2050)</a:t>
            </a:r>
          </a:p>
          <a:p>
            <a:pPr marL="1200150" lvl="1" indent="-342900">
              <a:buFont typeface="Wingdings" panose="05000000000000000000" pitchFamily="2" charset="2"/>
              <a:buChar char="ü"/>
            </a:pPr>
            <a:r>
              <a:rPr lang="en-US" dirty="0">
                <a:latin typeface="Calibri"/>
                <a:ea typeface="Verdana Pro"/>
                <a:cs typeface="Calibri"/>
              </a:rPr>
              <a:t>to</a:t>
            </a:r>
            <a:r>
              <a:rPr lang="en-US" b="1" dirty="0">
                <a:latin typeface="Calibri"/>
                <a:ea typeface="Verdana Pro"/>
                <a:cs typeface="Calibri"/>
              </a:rPr>
              <a:t> re-establish </a:t>
            </a:r>
            <a:r>
              <a:rPr lang="en-US" dirty="0">
                <a:latin typeface="Calibri"/>
                <a:ea typeface="Verdana Pro"/>
                <a:cs typeface="Calibri"/>
              </a:rPr>
              <a:t>(measures on at least 30% of additional area by 2030, 60% by 2040, 100% by 2050)</a:t>
            </a:r>
          </a:p>
          <a:p>
            <a:pPr marL="1200150" lvl="1" indent="-342900">
              <a:buFont typeface="Wingdings" panose="05000000000000000000" pitchFamily="2" charset="2"/>
              <a:buChar char="ü"/>
            </a:pPr>
            <a:r>
              <a:rPr lang="en-US" b="1" dirty="0">
                <a:latin typeface="Calibri"/>
                <a:ea typeface="Verdana Pro"/>
                <a:cs typeface="Calibri"/>
              </a:rPr>
              <a:t>habitats of species</a:t>
            </a:r>
            <a:r>
              <a:rPr lang="en-US" dirty="0">
                <a:latin typeface="Calibri"/>
                <a:ea typeface="Verdana Pro"/>
                <a:cs typeface="Calibri"/>
              </a:rPr>
              <a:t>:  to improve quality and quantity, to re-connect</a:t>
            </a:r>
          </a:p>
          <a:p>
            <a:pPr marL="1200150" lvl="1" indent="-342900">
              <a:buFont typeface="Wingdings" panose="05000000000000000000" pitchFamily="2" charset="2"/>
              <a:buChar char="ü"/>
            </a:pPr>
            <a:endParaRPr lang="en-US" dirty="0">
              <a:latin typeface="Calibri"/>
              <a:ea typeface="Verdana Pro"/>
              <a:cs typeface="Calibri"/>
            </a:endParaRPr>
          </a:p>
          <a:p>
            <a:pPr marL="742950" indent="-342900">
              <a:buFont typeface="Wingdings" panose="05000000000000000000" pitchFamily="2" charset="2"/>
              <a:buChar char="Ø"/>
            </a:pPr>
            <a:r>
              <a:rPr lang="en-US" dirty="0">
                <a:latin typeface="Calibri"/>
                <a:ea typeface="Verdana Pro"/>
                <a:cs typeface="Calibri"/>
              </a:rPr>
              <a:t>continuous improvement in areas subject to restoration measures</a:t>
            </a:r>
          </a:p>
          <a:p>
            <a:pPr marL="742950" indent="-342900">
              <a:buFont typeface="Wingdings" panose="05000000000000000000" pitchFamily="2" charset="2"/>
              <a:buChar char="Ø"/>
            </a:pPr>
            <a:r>
              <a:rPr lang="en-US" dirty="0">
                <a:latin typeface="Calibri"/>
                <a:ea typeface="Verdana Pro"/>
                <a:cs typeface="Calibri"/>
              </a:rPr>
              <a:t>non deterioration (with exceptions) of habitat types in Annexes I and II</a:t>
            </a:r>
          </a:p>
          <a:p>
            <a:pPr marL="400050"/>
            <a:endParaRPr lang="en-US" dirty="0">
              <a:latin typeface="Calibri"/>
              <a:ea typeface="Verdana Pro"/>
              <a:cs typeface="Calibri"/>
            </a:endParaRPr>
          </a:p>
        </p:txBody>
      </p:sp>
    </p:spTree>
    <p:extLst>
      <p:ext uri="{BB962C8B-B14F-4D97-AF65-F5344CB8AC3E}">
        <p14:creationId xmlns:p14="http://schemas.microsoft.com/office/powerpoint/2010/main" val="10946138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1000" r="-11000"/>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123314" y="751784"/>
            <a:ext cx="10515600" cy="782357"/>
          </a:xfrm>
        </p:spPr>
        <p:txBody>
          <a:bodyPr/>
          <a:lstStyle/>
          <a:p>
            <a:r>
              <a:rPr lang="en-US" sz="4800">
                <a:latin typeface="EC Square Sans Pro"/>
              </a:rPr>
              <a:t>Thank you for your attention!</a:t>
            </a:r>
            <a:endParaRPr lang="en-US" sz="4800"/>
          </a:p>
        </p:txBody>
      </p:sp>
      <p:cxnSp>
        <p:nvCxnSpPr>
          <p:cNvPr id="10" name="Straight Connector 9"/>
          <p:cNvCxnSpPr>
            <a:cxnSpLocks/>
          </p:cNvCxnSpPr>
          <p:nvPr/>
        </p:nvCxnSpPr>
        <p:spPr>
          <a:xfrm>
            <a:off x="1040725" y="858644"/>
            <a:ext cx="0" cy="570411"/>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F0CD4F3B-EFF1-6042-4264-A5D8F4976931}"/>
              </a:ext>
            </a:extLst>
          </p:cNvPr>
          <p:cNvSpPr>
            <a:spLocks noGrp="1"/>
          </p:cNvSpPr>
          <p:nvPr>
            <p:ph idx="1"/>
          </p:nvPr>
        </p:nvSpPr>
        <p:spPr>
          <a:xfrm>
            <a:off x="193233" y="2743200"/>
            <a:ext cx="8174176" cy="1892181"/>
          </a:xfrm>
        </p:spPr>
        <p:txBody>
          <a:bodyPr vert="horz" lIns="91440" tIns="45720" rIns="91440" bIns="45720" rtlCol="0" anchor="t">
            <a:noAutofit/>
          </a:bodyPr>
          <a:lstStyle/>
          <a:p>
            <a:pPr marL="0" indent="0">
              <a:buNone/>
            </a:pPr>
            <a:r>
              <a:rPr lang="en-US" sz="3600">
                <a:solidFill>
                  <a:schemeClr val="tx2"/>
                </a:solidFill>
                <a:latin typeface="EC Square Sans Pro"/>
                <a:ea typeface="+mj-ea"/>
                <a:cs typeface="+mj-cs"/>
              </a:rPr>
              <a:t>More info: </a:t>
            </a:r>
            <a:r>
              <a:rPr lang="en-US" sz="2800" i="1">
                <a:solidFill>
                  <a:schemeClr val="tx2"/>
                </a:solidFill>
                <a:latin typeface="EC Square Sans Pro"/>
                <a:ea typeface="+mj-ea"/>
                <a:cs typeface="+mj-cs"/>
              </a:rPr>
              <a:t>https://environment.ec.europa.eu/topics/nature-and-biodiversity/nature-restoration-law_en </a:t>
            </a:r>
            <a:endParaRPr lang="en-US" sz="3600" i="1">
              <a:solidFill>
                <a:schemeClr val="tx2"/>
              </a:solidFill>
              <a:latin typeface="EC Square Sans Pro"/>
              <a:ea typeface="+mj-ea"/>
              <a:cs typeface="+mj-cs"/>
            </a:endParaRPr>
          </a:p>
        </p:txBody>
      </p:sp>
    </p:spTree>
    <p:extLst>
      <p:ext uri="{BB962C8B-B14F-4D97-AF65-F5344CB8AC3E}">
        <p14:creationId xmlns:p14="http://schemas.microsoft.com/office/powerpoint/2010/main" val="24620817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rot="899655">
            <a:off x="2207594" y="1831394"/>
            <a:ext cx="2934708" cy="1492081"/>
          </a:xfrm>
          <a:prstGeom prst="ellipse">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21" name="Picture 2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538698" y="893560"/>
            <a:ext cx="1158926" cy="1158926"/>
          </a:xfrm>
          <a:prstGeom prst="rect">
            <a:avLst/>
          </a:prstGeom>
        </p:spPr>
      </p:pic>
      <p:sp>
        <p:nvSpPr>
          <p:cNvPr id="3" name="TextBox 2"/>
          <p:cNvSpPr txBox="1"/>
          <p:nvPr/>
        </p:nvSpPr>
        <p:spPr>
          <a:xfrm>
            <a:off x="5359059" y="293382"/>
            <a:ext cx="1415772" cy="600164"/>
          </a:xfrm>
          <a:prstGeom prst="rect">
            <a:avLst/>
          </a:prstGeom>
          <a:noFill/>
        </p:spPr>
        <p:txBody>
          <a:bodyPr wrap="none" rtlCol="0">
            <a:spAutoFit/>
          </a:bodyPr>
          <a:lstStyle/>
          <a:p>
            <a:pPr algn="ctr"/>
            <a:r>
              <a:rPr lang="fr-BE" sz="1100" b="1" err="1">
                <a:solidFill>
                  <a:srgbClr val="034EA2"/>
                </a:solidFill>
                <a:latin typeface="EC Square Sans Pro" panose="020B0506040000020004" pitchFamily="34" charset="0"/>
              </a:rPr>
              <a:t>CLIMATE</a:t>
            </a:r>
            <a:endParaRPr lang="fr-BE" sz="1100">
              <a:solidFill>
                <a:srgbClr val="034EA2"/>
              </a:solidFill>
              <a:latin typeface="EC Square Sans Pro" panose="020B0506040000020004" pitchFamily="34" charset="0"/>
            </a:endParaRPr>
          </a:p>
          <a:p>
            <a:pPr algn="ctr"/>
            <a:r>
              <a:rPr lang="fr-BE" sz="1100" b="1" err="1">
                <a:solidFill>
                  <a:srgbClr val="034EA2"/>
                </a:solidFill>
                <a:latin typeface="EC Square Sans Pro" panose="020B0506040000020004" pitchFamily="34" charset="0"/>
              </a:rPr>
              <a:t>PACT</a:t>
            </a:r>
            <a:r>
              <a:rPr lang="fr-BE" sz="1100" b="1">
                <a:solidFill>
                  <a:srgbClr val="034EA2"/>
                </a:solidFill>
                <a:latin typeface="EC Square Sans Pro" panose="020B0506040000020004" pitchFamily="34" charset="0"/>
              </a:rPr>
              <a:t> AND </a:t>
            </a:r>
            <a:r>
              <a:rPr lang="fr-BE" sz="1100" b="1" err="1">
                <a:solidFill>
                  <a:srgbClr val="034EA2"/>
                </a:solidFill>
                <a:latin typeface="EC Square Sans Pro" panose="020B0506040000020004" pitchFamily="34" charset="0"/>
              </a:rPr>
              <a:t>CLIMATE</a:t>
            </a:r>
            <a:endParaRPr lang="fr-BE" sz="1100" b="1">
              <a:solidFill>
                <a:srgbClr val="034EA2"/>
              </a:solidFill>
              <a:latin typeface="EC Square Sans Pro" panose="020B0506040000020004" pitchFamily="34" charset="0"/>
            </a:endParaRPr>
          </a:p>
          <a:p>
            <a:pPr algn="ctr"/>
            <a:r>
              <a:rPr lang="fr-BE" sz="1100" b="1" err="1">
                <a:solidFill>
                  <a:srgbClr val="034EA2"/>
                </a:solidFill>
                <a:latin typeface="EC Square Sans Pro" panose="020B0506040000020004" pitchFamily="34" charset="0"/>
              </a:rPr>
              <a:t>Regulation</a:t>
            </a:r>
            <a:endParaRPr lang="fr-BE" sz="1100">
              <a:solidFill>
                <a:srgbClr val="034EA2"/>
              </a:solidFill>
              <a:latin typeface="EC Square Sans Pro" panose="020B0506040000020004" pitchFamily="34" charset="0"/>
            </a:endParaRPr>
          </a:p>
        </p:txBody>
      </p:sp>
      <p:sp>
        <p:nvSpPr>
          <p:cNvPr id="10" name="TextBox 9"/>
          <p:cNvSpPr txBox="1"/>
          <p:nvPr/>
        </p:nvSpPr>
        <p:spPr>
          <a:xfrm>
            <a:off x="7647264" y="1023663"/>
            <a:ext cx="1233030" cy="769441"/>
          </a:xfrm>
          <a:prstGeom prst="rect">
            <a:avLst/>
          </a:prstGeom>
          <a:noFill/>
        </p:spPr>
        <p:txBody>
          <a:bodyPr wrap="none" rtlCol="0">
            <a:spAutoFit/>
          </a:bodyPr>
          <a:lstStyle/>
          <a:p>
            <a:pPr algn="ctr"/>
            <a:r>
              <a:rPr lang="en-US" sz="1100" b="1">
                <a:solidFill>
                  <a:srgbClr val="034EA2"/>
                </a:solidFill>
                <a:latin typeface="EC Square Sans Pro" panose="020B0506040000020004" pitchFamily="34" charset="0"/>
              </a:rPr>
              <a:t>INVESTING IN</a:t>
            </a:r>
          </a:p>
          <a:p>
            <a:pPr algn="ctr"/>
            <a:r>
              <a:rPr lang="en-US" sz="1100" b="1">
                <a:solidFill>
                  <a:srgbClr val="034EA2"/>
                </a:solidFill>
                <a:latin typeface="EC Square Sans Pro" panose="020B0506040000020004" pitchFamily="34" charset="0"/>
              </a:rPr>
              <a:t>SMARTER, MORE</a:t>
            </a:r>
          </a:p>
          <a:p>
            <a:pPr algn="ctr"/>
            <a:r>
              <a:rPr lang="en-US" sz="1100" b="1">
                <a:solidFill>
                  <a:srgbClr val="034EA2"/>
                </a:solidFill>
                <a:latin typeface="EC Square Sans Pro" panose="020B0506040000020004" pitchFamily="34" charset="0"/>
              </a:rPr>
              <a:t>SUSTAINABLE</a:t>
            </a:r>
          </a:p>
          <a:p>
            <a:pPr algn="ctr"/>
            <a:r>
              <a:rPr lang="en-US" sz="1100" b="1">
                <a:solidFill>
                  <a:srgbClr val="034EA2"/>
                </a:solidFill>
                <a:latin typeface="EC Square Sans Pro" panose="020B0506040000020004" pitchFamily="34" charset="0"/>
              </a:rPr>
              <a:t>TRANSPORT</a:t>
            </a:r>
            <a:endParaRPr lang="fr-BE" sz="1100">
              <a:solidFill>
                <a:srgbClr val="034EA2"/>
              </a:solidFill>
              <a:latin typeface="EC Square Sans Pro" panose="020B0506040000020004" pitchFamily="34" charset="0"/>
            </a:endParaRPr>
          </a:p>
        </p:txBody>
      </p:sp>
      <p:sp>
        <p:nvSpPr>
          <p:cNvPr id="11" name="TextBox 10"/>
          <p:cNvSpPr txBox="1"/>
          <p:nvPr/>
        </p:nvSpPr>
        <p:spPr>
          <a:xfrm>
            <a:off x="8590233" y="2211482"/>
            <a:ext cx="1074332" cy="600164"/>
          </a:xfrm>
          <a:prstGeom prst="rect">
            <a:avLst/>
          </a:prstGeom>
          <a:noFill/>
        </p:spPr>
        <p:txBody>
          <a:bodyPr wrap="none" rtlCol="0">
            <a:spAutoFit/>
          </a:bodyPr>
          <a:lstStyle/>
          <a:p>
            <a:pPr algn="ctr"/>
            <a:r>
              <a:rPr lang="en-US" sz="1100" b="1">
                <a:solidFill>
                  <a:srgbClr val="034EA2"/>
                </a:solidFill>
                <a:latin typeface="EC Square Sans Pro" panose="020B0506040000020004" pitchFamily="34" charset="0"/>
              </a:rPr>
              <a:t>STRIVING</a:t>
            </a:r>
          </a:p>
          <a:p>
            <a:pPr algn="ctr"/>
            <a:r>
              <a:rPr lang="en-US" sz="1100" b="1">
                <a:solidFill>
                  <a:srgbClr val="034EA2"/>
                </a:solidFill>
                <a:latin typeface="EC Square Sans Pro" panose="020B0506040000020004" pitchFamily="34" charset="0"/>
              </a:rPr>
              <a:t>FOR GREENER</a:t>
            </a:r>
          </a:p>
          <a:p>
            <a:pPr algn="ctr"/>
            <a:r>
              <a:rPr lang="en-US" sz="1100" b="1">
                <a:solidFill>
                  <a:srgbClr val="034EA2"/>
                </a:solidFill>
                <a:latin typeface="EC Square Sans Pro" panose="020B0506040000020004" pitchFamily="34" charset="0"/>
              </a:rPr>
              <a:t>INDUSTRY</a:t>
            </a:r>
            <a:endParaRPr lang="fr-BE" sz="1100">
              <a:solidFill>
                <a:srgbClr val="034EA2"/>
              </a:solidFill>
              <a:latin typeface="EC Square Sans Pro" panose="020B0506040000020004" pitchFamily="34" charset="0"/>
            </a:endParaRPr>
          </a:p>
        </p:txBody>
      </p:sp>
      <p:sp>
        <p:nvSpPr>
          <p:cNvPr id="12" name="TextBox 11"/>
          <p:cNvSpPr txBox="1"/>
          <p:nvPr/>
        </p:nvSpPr>
        <p:spPr>
          <a:xfrm>
            <a:off x="8751345" y="3734063"/>
            <a:ext cx="1059906" cy="430887"/>
          </a:xfrm>
          <a:prstGeom prst="rect">
            <a:avLst/>
          </a:prstGeom>
          <a:noFill/>
        </p:spPr>
        <p:txBody>
          <a:bodyPr wrap="none" rtlCol="0">
            <a:spAutoFit/>
          </a:bodyPr>
          <a:lstStyle/>
          <a:p>
            <a:pPr algn="ctr"/>
            <a:r>
              <a:rPr lang="en-US" sz="1100" b="1">
                <a:solidFill>
                  <a:srgbClr val="034EA2"/>
                </a:solidFill>
                <a:latin typeface="EC Square Sans Pro" panose="020B0506040000020004" pitchFamily="34" charset="0"/>
              </a:rPr>
              <a:t>ELIMINATING </a:t>
            </a:r>
          </a:p>
          <a:p>
            <a:pPr algn="ctr"/>
            <a:r>
              <a:rPr lang="en-US" sz="1100" b="1">
                <a:solidFill>
                  <a:srgbClr val="034EA2"/>
                </a:solidFill>
                <a:latin typeface="EC Square Sans Pro" panose="020B0506040000020004" pitchFamily="34" charset="0"/>
              </a:rPr>
              <a:t>POLLUTION</a:t>
            </a:r>
            <a:endParaRPr lang="fr-BE" sz="1100">
              <a:solidFill>
                <a:srgbClr val="034EA2"/>
              </a:solidFill>
              <a:latin typeface="EC Square Sans Pro" panose="020B0506040000020004" pitchFamily="34" charset="0"/>
            </a:endParaRPr>
          </a:p>
        </p:txBody>
      </p:sp>
      <p:sp>
        <p:nvSpPr>
          <p:cNvPr id="13" name="TextBox 12"/>
          <p:cNvSpPr txBox="1"/>
          <p:nvPr/>
        </p:nvSpPr>
        <p:spPr>
          <a:xfrm>
            <a:off x="7902610" y="5247946"/>
            <a:ext cx="1617319" cy="600164"/>
          </a:xfrm>
          <a:prstGeom prst="rect">
            <a:avLst/>
          </a:prstGeom>
          <a:noFill/>
        </p:spPr>
        <p:txBody>
          <a:bodyPr wrap="square" rtlCol="0">
            <a:spAutoFit/>
          </a:bodyPr>
          <a:lstStyle/>
          <a:p>
            <a:pPr algn="ctr"/>
            <a:r>
              <a:rPr lang="en-US" sz="1100" b="1">
                <a:solidFill>
                  <a:srgbClr val="034EA2"/>
                </a:solidFill>
                <a:latin typeface="EC Square Sans Pro" panose="020B0506040000020004" pitchFamily="34" charset="0"/>
              </a:rPr>
              <a:t>ENSURING</a:t>
            </a:r>
          </a:p>
          <a:p>
            <a:pPr algn="ctr"/>
            <a:r>
              <a:rPr lang="en-US" sz="1100" b="1">
                <a:solidFill>
                  <a:srgbClr val="034EA2"/>
                </a:solidFill>
                <a:latin typeface="EC Square Sans Pro" panose="020B0506040000020004" pitchFamily="34" charset="0"/>
              </a:rPr>
              <a:t>A JUST TRANSITION</a:t>
            </a:r>
          </a:p>
          <a:p>
            <a:pPr algn="ctr"/>
            <a:r>
              <a:rPr lang="en-US" sz="1100" b="1">
                <a:solidFill>
                  <a:srgbClr val="034EA2"/>
                </a:solidFill>
                <a:latin typeface="EC Square Sans Pro" panose="020B0506040000020004" pitchFamily="34" charset="0"/>
              </a:rPr>
              <a:t>FOR ALL</a:t>
            </a:r>
            <a:endParaRPr lang="fr-BE" sz="1100">
              <a:solidFill>
                <a:srgbClr val="034EA2"/>
              </a:solidFill>
              <a:latin typeface="EC Square Sans Pro" panose="020B0506040000020004" pitchFamily="34" charset="0"/>
            </a:endParaRPr>
          </a:p>
        </p:txBody>
      </p:sp>
      <p:sp>
        <p:nvSpPr>
          <p:cNvPr id="14" name="TextBox 13"/>
          <p:cNvSpPr txBox="1"/>
          <p:nvPr/>
        </p:nvSpPr>
        <p:spPr>
          <a:xfrm>
            <a:off x="6126628" y="6172148"/>
            <a:ext cx="1617319" cy="600164"/>
          </a:xfrm>
          <a:prstGeom prst="rect">
            <a:avLst/>
          </a:prstGeom>
          <a:noFill/>
        </p:spPr>
        <p:txBody>
          <a:bodyPr wrap="square" rtlCol="0">
            <a:spAutoFit/>
          </a:bodyPr>
          <a:lstStyle/>
          <a:p>
            <a:pPr algn="ctr"/>
            <a:r>
              <a:rPr lang="en-US" sz="1100" b="1">
                <a:solidFill>
                  <a:srgbClr val="034EA2"/>
                </a:solidFill>
                <a:latin typeface="EC Square Sans Pro" panose="020B0506040000020004" pitchFamily="34" charset="0"/>
              </a:rPr>
              <a:t>FINANCING</a:t>
            </a:r>
          </a:p>
          <a:p>
            <a:pPr algn="ctr"/>
            <a:r>
              <a:rPr lang="en-US" sz="1100" b="1">
                <a:solidFill>
                  <a:srgbClr val="034EA2"/>
                </a:solidFill>
                <a:latin typeface="EC Square Sans Pro" panose="020B0506040000020004" pitchFamily="34" charset="0"/>
              </a:rPr>
              <a:t>GREEN</a:t>
            </a:r>
          </a:p>
          <a:p>
            <a:pPr algn="ctr"/>
            <a:r>
              <a:rPr lang="en-US" sz="1100" b="1">
                <a:solidFill>
                  <a:srgbClr val="034EA2"/>
                </a:solidFill>
                <a:latin typeface="EC Square Sans Pro" panose="020B0506040000020004" pitchFamily="34" charset="0"/>
              </a:rPr>
              <a:t>PROJECTS</a:t>
            </a:r>
            <a:endParaRPr lang="fr-BE" sz="1100">
              <a:solidFill>
                <a:srgbClr val="034EA2"/>
              </a:solidFill>
              <a:latin typeface="EC Square Sans Pro" panose="020B0506040000020004" pitchFamily="34" charset="0"/>
            </a:endParaRPr>
          </a:p>
        </p:txBody>
      </p:sp>
      <p:sp>
        <p:nvSpPr>
          <p:cNvPr id="15" name="TextBox 14"/>
          <p:cNvSpPr txBox="1"/>
          <p:nvPr/>
        </p:nvSpPr>
        <p:spPr>
          <a:xfrm>
            <a:off x="4478681" y="6196329"/>
            <a:ext cx="1617319" cy="600164"/>
          </a:xfrm>
          <a:prstGeom prst="rect">
            <a:avLst/>
          </a:prstGeom>
          <a:noFill/>
        </p:spPr>
        <p:txBody>
          <a:bodyPr wrap="square" rtlCol="0">
            <a:spAutoFit/>
          </a:bodyPr>
          <a:lstStyle/>
          <a:p>
            <a:pPr algn="ctr"/>
            <a:r>
              <a:rPr lang="en-US" sz="1100" b="1">
                <a:solidFill>
                  <a:srgbClr val="034EA2"/>
                </a:solidFill>
                <a:latin typeface="EC Square Sans Pro" panose="020B0506040000020004" pitchFamily="34" charset="0"/>
              </a:rPr>
              <a:t>MAKING</a:t>
            </a:r>
          </a:p>
          <a:p>
            <a:pPr algn="ctr"/>
            <a:r>
              <a:rPr lang="en-US" sz="1100" b="1">
                <a:solidFill>
                  <a:srgbClr val="034EA2"/>
                </a:solidFill>
                <a:latin typeface="EC Square Sans Pro" panose="020B0506040000020004" pitchFamily="34" charset="0"/>
              </a:rPr>
              <a:t>HOMES ENERGY EFFICIENT</a:t>
            </a:r>
            <a:endParaRPr lang="fr-BE" sz="1100">
              <a:solidFill>
                <a:srgbClr val="034EA2"/>
              </a:solidFill>
              <a:latin typeface="EC Square Sans Pro" panose="020B0506040000020004" pitchFamily="34" charset="0"/>
            </a:endParaRPr>
          </a:p>
        </p:txBody>
      </p:sp>
      <p:sp>
        <p:nvSpPr>
          <p:cNvPr id="16" name="TextBox 15"/>
          <p:cNvSpPr txBox="1"/>
          <p:nvPr/>
        </p:nvSpPr>
        <p:spPr>
          <a:xfrm>
            <a:off x="2607401" y="5162949"/>
            <a:ext cx="1617319" cy="600164"/>
          </a:xfrm>
          <a:prstGeom prst="rect">
            <a:avLst/>
          </a:prstGeom>
          <a:noFill/>
        </p:spPr>
        <p:txBody>
          <a:bodyPr wrap="square" rtlCol="0">
            <a:spAutoFit/>
          </a:bodyPr>
          <a:lstStyle/>
          <a:p>
            <a:pPr algn="ctr"/>
            <a:r>
              <a:rPr lang="en-US" sz="1100" b="1">
                <a:solidFill>
                  <a:srgbClr val="034EA2"/>
                </a:solidFill>
                <a:latin typeface="EC Square Sans Pro" panose="020B0506040000020004" pitchFamily="34" charset="0"/>
              </a:rPr>
              <a:t>LEADING THE</a:t>
            </a:r>
          </a:p>
          <a:p>
            <a:pPr algn="ctr"/>
            <a:r>
              <a:rPr lang="en-US" sz="1100" b="1">
                <a:solidFill>
                  <a:srgbClr val="034EA2"/>
                </a:solidFill>
                <a:latin typeface="EC Square Sans Pro" panose="020B0506040000020004" pitchFamily="34" charset="0"/>
              </a:rPr>
              <a:t>GREEN CHANGE</a:t>
            </a:r>
          </a:p>
          <a:p>
            <a:pPr algn="ctr"/>
            <a:r>
              <a:rPr lang="en-US" sz="1100" b="1">
                <a:solidFill>
                  <a:srgbClr val="034EA2"/>
                </a:solidFill>
                <a:latin typeface="EC Square Sans Pro" panose="020B0506040000020004" pitchFamily="34" charset="0"/>
              </a:rPr>
              <a:t>GLOBALLY</a:t>
            </a:r>
            <a:endParaRPr lang="fr-BE" sz="1100">
              <a:solidFill>
                <a:srgbClr val="034EA2"/>
              </a:solidFill>
              <a:latin typeface="EC Square Sans Pro" panose="020B0506040000020004" pitchFamily="34" charset="0"/>
            </a:endParaRPr>
          </a:p>
        </p:txBody>
      </p:sp>
      <p:sp>
        <p:nvSpPr>
          <p:cNvPr id="17" name="TextBox 16"/>
          <p:cNvSpPr txBox="1"/>
          <p:nvPr/>
        </p:nvSpPr>
        <p:spPr>
          <a:xfrm>
            <a:off x="2105712" y="3617631"/>
            <a:ext cx="1617319" cy="430887"/>
          </a:xfrm>
          <a:prstGeom prst="rect">
            <a:avLst/>
          </a:prstGeom>
          <a:noFill/>
        </p:spPr>
        <p:txBody>
          <a:bodyPr wrap="square" rtlCol="0">
            <a:spAutoFit/>
          </a:bodyPr>
          <a:lstStyle/>
          <a:p>
            <a:pPr algn="ctr"/>
            <a:r>
              <a:rPr lang="en-US" sz="1100" b="1">
                <a:solidFill>
                  <a:srgbClr val="034EA2"/>
                </a:solidFill>
                <a:latin typeface="EC Square Sans Pro" panose="020B0506040000020004" pitchFamily="34" charset="0"/>
              </a:rPr>
              <a:t>FROM FARM</a:t>
            </a:r>
          </a:p>
          <a:p>
            <a:pPr algn="ctr"/>
            <a:r>
              <a:rPr lang="en-US" sz="1100" b="1">
                <a:solidFill>
                  <a:srgbClr val="034EA2"/>
                </a:solidFill>
                <a:latin typeface="EC Square Sans Pro" panose="020B0506040000020004" pitchFamily="34" charset="0"/>
              </a:rPr>
              <a:t>TO FORK</a:t>
            </a:r>
            <a:endParaRPr lang="fr-BE" sz="1100">
              <a:solidFill>
                <a:srgbClr val="034EA2"/>
              </a:solidFill>
              <a:latin typeface="EC Square Sans Pro" panose="020B0506040000020004" pitchFamily="34" charset="0"/>
            </a:endParaRPr>
          </a:p>
        </p:txBody>
      </p:sp>
      <p:sp>
        <p:nvSpPr>
          <p:cNvPr id="18" name="TextBox 17"/>
          <p:cNvSpPr txBox="1"/>
          <p:nvPr/>
        </p:nvSpPr>
        <p:spPr>
          <a:xfrm>
            <a:off x="2240975" y="2051289"/>
            <a:ext cx="1617319" cy="646331"/>
          </a:xfrm>
          <a:prstGeom prst="rect">
            <a:avLst/>
          </a:prstGeom>
          <a:noFill/>
        </p:spPr>
        <p:txBody>
          <a:bodyPr wrap="square" lIns="91440" tIns="45720" rIns="91440" bIns="45720" rtlCol="0" anchor="t">
            <a:spAutoFit/>
          </a:bodyPr>
          <a:lstStyle/>
          <a:p>
            <a:pPr algn="ctr"/>
            <a:r>
              <a:rPr lang="en-US" sz="1200" b="1">
                <a:solidFill>
                  <a:srgbClr val="034EA2"/>
                </a:solidFill>
                <a:latin typeface="EC Square Sans Pro"/>
              </a:rPr>
              <a:t>PROTECTING</a:t>
            </a:r>
            <a:endParaRPr lang="fr-BE" sz="1200">
              <a:solidFill>
                <a:srgbClr val="034EA2"/>
              </a:solidFill>
              <a:latin typeface="EC Square Sans Pro"/>
            </a:endParaRPr>
          </a:p>
          <a:p>
            <a:pPr algn="ctr"/>
            <a:r>
              <a:rPr lang="en-US" sz="1200" b="1">
                <a:solidFill>
                  <a:srgbClr val="034EA2"/>
                </a:solidFill>
                <a:latin typeface="EC Square Sans Pro"/>
              </a:rPr>
              <a:t>AND RESTORING NATURE</a:t>
            </a:r>
            <a:endParaRPr lang="fr-BE" sz="1200">
              <a:solidFill>
                <a:srgbClr val="034EA2"/>
              </a:solidFill>
              <a:latin typeface="EC Square Sans Pro"/>
            </a:endParaRPr>
          </a:p>
        </p:txBody>
      </p:sp>
      <p:sp>
        <p:nvSpPr>
          <p:cNvPr id="19" name="TextBox 18"/>
          <p:cNvSpPr txBox="1"/>
          <p:nvPr/>
        </p:nvSpPr>
        <p:spPr>
          <a:xfrm>
            <a:off x="3428963" y="922623"/>
            <a:ext cx="1617319" cy="600164"/>
          </a:xfrm>
          <a:prstGeom prst="rect">
            <a:avLst/>
          </a:prstGeom>
          <a:noFill/>
        </p:spPr>
        <p:txBody>
          <a:bodyPr wrap="square" rtlCol="0">
            <a:spAutoFit/>
          </a:bodyPr>
          <a:lstStyle/>
          <a:p>
            <a:pPr algn="ctr"/>
            <a:r>
              <a:rPr lang="en-US" sz="1100" b="1">
                <a:solidFill>
                  <a:srgbClr val="034EA2"/>
                </a:solidFill>
                <a:latin typeface="EC Square Sans Pro" panose="020B0506040000020004" pitchFamily="34" charset="0"/>
              </a:rPr>
              <a:t>PROMOTING</a:t>
            </a:r>
          </a:p>
          <a:p>
            <a:pPr algn="ctr"/>
            <a:r>
              <a:rPr lang="en-US" sz="1100" b="1">
                <a:solidFill>
                  <a:srgbClr val="034EA2"/>
                </a:solidFill>
                <a:latin typeface="EC Square Sans Pro" panose="020B0506040000020004" pitchFamily="34" charset="0"/>
              </a:rPr>
              <a:t>CLEAN</a:t>
            </a:r>
          </a:p>
          <a:p>
            <a:pPr algn="ctr"/>
            <a:r>
              <a:rPr lang="en-US" sz="1100" b="1">
                <a:solidFill>
                  <a:srgbClr val="034EA2"/>
                </a:solidFill>
                <a:latin typeface="EC Square Sans Pro" panose="020B0506040000020004" pitchFamily="34" charset="0"/>
              </a:rPr>
              <a:t>ENERGY</a:t>
            </a:r>
            <a:endParaRPr lang="fr-BE" sz="1100">
              <a:solidFill>
                <a:srgbClr val="034EA2"/>
              </a:solidFill>
              <a:latin typeface="EC Square Sans Pro" panose="020B0506040000020004" pitchFamily="34" charset="0"/>
            </a:endParaRPr>
          </a:p>
        </p:txBody>
      </p:sp>
      <p:sp>
        <p:nvSpPr>
          <p:cNvPr id="4" name="TextBox 3"/>
          <p:cNvSpPr txBox="1"/>
          <p:nvPr/>
        </p:nvSpPr>
        <p:spPr>
          <a:xfrm>
            <a:off x="4668211" y="3120852"/>
            <a:ext cx="2845651" cy="1077218"/>
          </a:xfrm>
          <a:prstGeom prst="rect">
            <a:avLst/>
          </a:prstGeom>
          <a:noFill/>
        </p:spPr>
        <p:txBody>
          <a:bodyPr wrap="none" rtlCol="0">
            <a:spAutoFit/>
          </a:bodyPr>
          <a:lstStyle/>
          <a:p>
            <a:pPr algn="ctr"/>
            <a:r>
              <a:rPr lang="fr-BE" sz="3200" b="1">
                <a:solidFill>
                  <a:schemeClr val="tx2"/>
                </a:solidFill>
                <a:latin typeface="EC Square Sans Pro" panose="020B0506040000020004" pitchFamily="34" charset="0"/>
              </a:rPr>
              <a:t>The </a:t>
            </a:r>
            <a:r>
              <a:rPr lang="fr-BE" sz="3200" b="1" err="1">
                <a:solidFill>
                  <a:schemeClr val="tx2"/>
                </a:solidFill>
                <a:latin typeface="EC Square Sans Pro" panose="020B0506040000020004" pitchFamily="34" charset="0"/>
              </a:rPr>
              <a:t>European</a:t>
            </a:r>
            <a:r>
              <a:rPr lang="fr-BE" sz="3200" b="1">
                <a:solidFill>
                  <a:schemeClr val="tx2"/>
                </a:solidFill>
                <a:latin typeface="EC Square Sans Pro" panose="020B0506040000020004" pitchFamily="34" charset="0"/>
              </a:rPr>
              <a:t> </a:t>
            </a:r>
          </a:p>
          <a:p>
            <a:pPr algn="ctr"/>
            <a:r>
              <a:rPr lang="fr-BE" sz="3200" b="1">
                <a:solidFill>
                  <a:schemeClr val="tx2"/>
                </a:solidFill>
                <a:latin typeface="EC Square Sans Pro" panose="020B0506040000020004" pitchFamily="34" charset="0"/>
              </a:rPr>
              <a:t>Green Deal </a:t>
            </a:r>
          </a:p>
        </p:txBody>
      </p:sp>
      <p:pic>
        <p:nvPicPr>
          <p:cNvPr id="5" name="Picture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70631">
            <a:off x="6644869" y="1197341"/>
            <a:ext cx="1149880" cy="114988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369771" y="2111209"/>
            <a:ext cx="1189718" cy="1189718"/>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603354" y="3258028"/>
            <a:ext cx="1118278" cy="1118278"/>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097569" y="4322813"/>
            <a:ext cx="1140498" cy="1140498"/>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rot="686484">
            <a:off x="6110001" y="4967612"/>
            <a:ext cx="1141937" cy="1141937"/>
          </a:xfrm>
          <a:prstGeom prst="rect">
            <a:avLst/>
          </a:prstGeom>
        </p:spPr>
      </p:pic>
      <p:pic>
        <p:nvPicPr>
          <p:cNvPr id="23" name="Picture 22"/>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928444" y="5012216"/>
            <a:ext cx="1159932" cy="1159932"/>
          </a:xfrm>
          <a:prstGeom prst="rect">
            <a:avLst/>
          </a:prstGeom>
        </p:spPr>
      </p:pic>
      <p:pic>
        <p:nvPicPr>
          <p:cNvPr id="24" name="Picture 23"/>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rot="399195">
            <a:off x="3929090" y="4351346"/>
            <a:ext cx="1190048" cy="1190048"/>
          </a:xfrm>
          <a:prstGeom prst="rect">
            <a:avLst/>
          </a:prstGeom>
        </p:spPr>
      </p:pic>
      <p:pic>
        <p:nvPicPr>
          <p:cNvPr id="25" name="Picture 24"/>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rot="219648">
            <a:off x="3416061" y="3327400"/>
            <a:ext cx="1119772" cy="1119772"/>
          </a:xfrm>
          <a:prstGeom prst="rect">
            <a:avLst/>
          </a:prstGeom>
        </p:spPr>
      </p:pic>
      <p:pic>
        <p:nvPicPr>
          <p:cNvPr id="26" name="Picture 25"/>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3631572" y="2153158"/>
            <a:ext cx="1139635" cy="1139635"/>
          </a:xfrm>
          <a:prstGeom prst="rect">
            <a:avLst/>
          </a:prstGeom>
        </p:spPr>
      </p:pic>
      <p:pic>
        <p:nvPicPr>
          <p:cNvPr id="27" name="Picture 26"/>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rot="20840710">
            <a:off x="4441556" y="1227119"/>
            <a:ext cx="1090324" cy="1090324"/>
          </a:xfrm>
          <a:prstGeom prst="rect">
            <a:avLst/>
          </a:prstGeom>
        </p:spPr>
      </p:pic>
    </p:spTree>
    <p:extLst>
      <p:ext uri="{BB962C8B-B14F-4D97-AF65-F5344CB8AC3E}">
        <p14:creationId xmlns:p14="http://schemas.microsoft.com/office/powerpoint/2010/main" val="36778533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val 18"/>
          <p:cNvSpPr/>
          <p:nvPr/>
        </p:nvSpPr>
        <p:spPr>
          <a:xfrm>
            <a:off x="2477597" y="4672378"/>
            <a:ext cx="1896741" cy="1896741"/>
          </a:xfrm>
          <a:prstGeom prst="ellipse">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477598" y="2074893"/>
            <a:ext cx="1896741" cy="1896741"/>
          </a:xfrm>
          <a:prstGeom prst="ellipse">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7165051" y="2197314"/>
            <a:ext cx="1896741" cy="1896741"/>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7165050" y="4669076"/>
            <a:ext cx="1896741" cy="189674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1195199" y="421479"/>
            <a:ext cx="8127221" cy="782357"/>
          </a:xfrm>
        </p:spPr>
        <p:txBody>
          <a:bodyPr/>
          <a:lstStyle/>
          <a:p>
            <a:pPr hangingPunct="0"/>
            <a:r>
              <a:rPr lang="en-US"/>
              <a:t>EU Biodiversity Strategy for 2030</a:t>
            </a:r>
            <a:r>
              <a:rPr lang="fr-BE"/>
              <a:t>  </a:t>
            </a:r>
            <a:endParaRPr lang="en-IE"/>
          </a:p>
        </p:txBody>
      </p:sp>
      <p:cxnSp>
        <p:nvCxnSpPr>
          <p:cNvPr id="8" name="Straight Connector 7"/>
          <p:cNvCxnSpPr/>
          <p:nvPr/>
        </p:nvCxnSpPr>
        <p:spPr>
          <a:xfrm>
            <a:off x="966519" y="700311"/>
            <a:ext cx="14813" cy="382724"/>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264865" y="3415230"/>
            <a:ext cx="3029834" cy="461665"/>
          </a:xfrm>
          <a:prstGeom prst="rect">
            <a:avLst/>
          </a:prstGeom>
          <a:noFill/>
        </p:spPr>
        <p:txBody>
          <a:bodyPr wrap="square" rtlCol="0">
            <a:spAutoFit/>
          </a:bodyPr>
          <a:lstStyle/>
          <a:p>
            <a:r>
              <a:rPr lang="en-US" sz="2400"/>
              <a:t>Protect Nature</a:t>
            </a:r>
          </a:p>
        </p:txBody>
      </p:sp>
      <p:sp>
        <p:nvSpPr>
          <p:cNvPr id="14" name="TextBox 13"/>
          <p:cNvSpPr txBox="1"/>
          <p:nvPr/>
        </p:nvSpPr>
        <p:spPr>
          <a:xfrm>
            <a:off x="2277252" y="5772793"/>
            <a:ext cx="2569744" cy="461665"/>
          </a:xfrm>
          <a:prstGeom prst="rect">
            <a:avLst/>
          </a:prstGeom>
          <a:noFill/>
        </p:spPr>
        <p:txBody>
          <a:bodyPr wrap="square" rtlCol="0">
            <a:spAutoFit/>
          </a:bodyPr>
          <a:lstStyle/>
          <a:p>
            <a:r>
              <a:rPr lang="en-US" sz="2400"/>
              <a:t>Restore Nature</a:t>
            </a:r>
          </a:p>
        </p:txBody>
      </p:sp>
      <p:sp>
        <p:nvSpPr>
          <p:cNvPr id="15" name="TextBox 14"/>
          <p:cNvSpPr txBox="1"/>
          <p:nvPr/>
        </p:nvSpPr>
        <p:spPr>
          <a:xfrm>
            <a:off x="6929804" y="3135998"/>
            <a:ext cx="3321101" cy="830997"/>
          </a:xfrm>
          <a:prstGeom prst="rect">
            <a:avLst/>
          </a:prstGeom>
          <a:noFill/>
        </p:spPr>
        <p:txBody>
          <a:bodyPr wrap="square" rtlCol="0">
            <a:spAutoFit/>
          </a:bodyPr>
          <a:lstStyle/>
          <a:p>
            <a:r>
              <a:rPr lang="en-US" sz="2400"/>
              <a:t>Enable Transformative Change</a:t>
            </a:r>
          </a:p>
        </p:txBody>
      </p:sp>
      <p:sp>
        <p:nvSpPr>
          <p:cNvPr id="17" name="TextBox 16"/>
          <p:cNvSpPr txBox="1"/>
          <p:nvPr/>
        </p:nvSpPr>
        <p:spPr>
          <a:xfrm>
            <a:off x="7030282" y="5555454"/>
            <a:ext cx="3453449" cy="830997"/>
          </a:xfrm>
          <a:prstGeom prst="rect">
            <a:avLst/>
          </a:prstGeom>
          <a:noFill/>
        </p:spPr>
        <p:txBody>
          <a:bodyPr wrap="square" rtlCol="0">
            <a:spAutoFit/>
          </a:bodyPr>
          <a:lstStyle/>
          <a:p>
            <a:r>
              <a:rPr lang="en-US" sz="2400"/>
              <a:t>EU For An Ambitious Global Agenda</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9422" y="4292237"/>
            <a:ext cx="2959572" cy="225843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08406" y="1710255"/>
            <a:ext cx="3035031" cy="2316015"/>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9422" y="1710255"/>
            <a:ext cx="3019000" cy="2301349"/>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08406" y="4292237"/>
            <a:ext cx="2979422" cy="2273580"/>
          </a:xfrm>
          <a:prstGeom prst="rect">
            <a:avLst/>
          </a:prstGeom>
        </p:spPr>
      </p:pic>
      <p:pic>
        <p:nvPicPr>
          <p:cNvPr id="24" name="Picture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27208" y="4002135"/>
            <a:ext cx="2021914" cy="2001490"/>
          </a:xfrm>
          <a:prstGeom prst="rect">
            <a:avLst/>
          </a:prstGeom>
        </p:spPr>
      </p:pic>
      <p:pic>
        <p:nvPicPr>
          <p:cNvPr id="25" name="Picture 2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30172" y="2100935"/>
            <a:ext cx="1378523" cy="1378523"/>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52465" y="2105822"/>
            <a:ext cx="1043224" cy="1063547"/>
          </a:xfrm>
          <a:prstGeom prst="rect">
            <a:avLst/>
          </a:prstGeom>
        </p:spPr>
      </p:pic>
      <p:pic>
        <p:nvPicPr>
          <p:cNvPr id="22" name="Picture 2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68944" y="4654477"/>
            <a:ext cx="942921" cy="1216368"/>
          </a:xfrm>
          <a:prstGeom prst="rect">
            <a:avLst/>
          </a:prstGeom>
        </p:spPr>
      </p:pic>
    </p:spTree>
    <p:extLst>
      <p:ext uri="{BB962C8B-B14F-4D97-AF65-F5344CB8AC3E}">
        <p14:creationId xmlns:p14="http://schemas.microsoft.com/office/powerpoint/2010/main" val="21628193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IE" dirty="0"/>
              <a:t>Global context </a:t>
            </a:r>
          </a:p>
        </p:txBody>
      </p:sp>
      <p:sp>
        <p:nvSpPr>
          <p:cNvPr id="7" name="TextBox 6">
            <a:extLst>
              <a:ext uri="{FF2B5EF4-FFF2-40B4-BE49-F238E27FC236}">
                <a16:creationId xmlns:a16="http://schemas.microsoft.com/office/drawing/2014/main" id="{C6815612-75E5-4C97-B37C-A18320E5DA40}"/>
              </a:ext>
            </a:extLst>
          </p:cNvPr>
          <p:cNvSpPr txBox="1"/>
          <p:nvPr/>
        </p:nvSpPr>
        <p:spPr>
          <a:xfrm>
            <a:off x="687909" y="2521157"/>
            <a:ext cx="4842034" cy="400110"/>
          </a:xfrm>
          <a:prstGeom prst="rect">
            <a:avLst/>
          </a:prstGeom>
          <a:noFill/>
        </p:spPr>
        <p:txBody>
          <a:bodyPr wrap="square">
            <a:spAutoFit/>
          </a:bodyPr>
          <a:lstStyle/>
          <a:p>
            <a:r>
              <a:rPr lang="en-IE" sz="2000" dirty="0">
                <a:solidFill>
                  <a:schemeClr val="tx2"/>
                </a:solidFill>
                <a:latin typeface="EC Square Sans Pro" panose="020B0506040000020004" pitchFamily="34" charset="0"/>
                <a:ea typeface="+mj-ea"/>
                <a:cs typeface="+mj-cs"/>
              </a:rPr>
              <a:t>Montreal Canada 7 - 19 December 2022:</a:t>
            </a:r>
          </a:p>
        </p:txBody>
      </p:sp>
      <p:pic>
        <p:nvPicPr>
          <p:cNvPr id="9" name="Picture 8">
            <a:extLst>
              <a:ext uri="{FF2B5EF4-FFF2-40B4-BE49-F238E27FC236}">
                <a16:creationId xmlns:a16="http://schemas.microsoft.com/office/drawing/2014/main" id="{23B685AF-4A6D-4C47-B95B-AC963412ABB0}"/>
              </a:ext>
            </a:extLst>
          </p:cNvPr>
          <p:cNvPicPr>
            <a:picLocks noChangeAspect="1"/>
          </p:cNvPicPr>
          <p:nvPr/>
        </p:nvPicPr>
        <p:blipFill>
          <a:blip r:embed="rId2"/>
          <a:stretch>
            <a:fillRect/>
          </a:stretch>
        </p:blipFill>
        <p:spPr>
          <a:xfrm>
            <a:off x="7346729" y="1698021"/>
            <a:ext cx="3249335" cy="1379558"/>
          </a:xfrm>
          <a:prstGeom prst="rect">
            <a:avLst/>
          </a:prstGeom>
        </p:spPr>
      </p:pic>
      <p:pic>
        <p:nvPicPr>
          <p:cNvPr id="13" name="Picture 12">
            <a:extLst>
              <a:ext uri="{FF2B5EF4-FFF2-40B4-BE49-F238E27FC236}">
                <a16:creationId xmlns:a16="http://schemas.microsoft.com/office/drawing/2014/main" id="{F4663DB8-BE1D-40D5-B95F-64AB2F94DFC6}"/>
              </a:ext>
            </a:extLst>
          </p:cNvPr>
          <p:cNvPicPr>
            <a:picLocks noChangeAspect="1"/>
          </p:cNvPicPr>
          <p:nvPr/>
        </p:nvPicPr>
        <p:blipFill rotWithShape="1">
          <a:blip r:embed="rId3"/>
          <a:srcRect l="12868"/>
          <a:stretch/>
        </p:blipFill>
        <p:spPr>
          <a:xfrm>
            <a:off x="687909" y="3127383"/>
            <a:ext cx="5543423" cy="2862943"/>
          </a:xfrm>
          <a:prstGeom prst="rect">
            <a:avLst/>
          </a:prstGeom>
        </p:spPr>
      </p:pic>
      <p:sp>
        <p:nvSpPr>
          <p:cNvPr id="15" name="TextBox 14">
            <a:extLst>
              <a:ext uri="{FF2B5EF4-FFF2-40B4-BE49-F238E27FC236}">
                <a16:creationId xmlns:a16="http://schemas.microsoft.com/office/drawing/2014/main" id="{51D98B44-4790-49C2-9FC1-05E4A345B043}"/>
              </a:ext>
            </a:extLst>
          </p:cNvPr>
          <p:cNvSpPr txBox="1"/>
          <p:nvPr/>
        </p:nvSpPr>
        <p:spPr>
          <a:xfrm>
            <a:off x="2436624" y="4460770"/>
            <a:ext cx="3858808" cy="923330"/>
          </a:xfrm>
          <a:prstGeom prst="rect">
            <a:avLst/>
          </a:prstGeom>
          <a:noFill/>
        </p:spPr>
        <p:txBody>
          <a:bodyPr wrap="square">
            <a:spAutoFit/>
          </a:bodyPr>
          <a:lstStyle/>
          <a:p>
            <a:r>
              <a:rPr lang="en-US" b="1" dirty="0">
                <a:solidFill>
                  <a:schemeClr val="accent6">
                    <a:lumMod val="50000"/>
                  </a:schemeClr>
                </a:solidFill>
                <a:cs typeface="Aharoni" panose="020B0604020202020204" pitchFamily="2" charset="-79"/>
              </a:rPr>
              <a:t>The UN Biodiversity Conference: towards a post-2020 Global Biodiversity Framework</a:t>
            </a:r>
            <a:endParaRPr lang="en-IE" b="1" dirty="0">
              <a:solidFill>
                <a:schemeClr val="accent6">
                  <a:lumMod val="50000"/>
                </a:schemeClr>
              </a:solidFill>
              <a:cs typeface="Aharoni" panose="020B0604020202020204" pitchFamily="2" charset="-79"/>
            </a:endParaRPr>
          </a:p>
        </p:txBody>
      </p:sp>
      <p:sp>
        <p:nvSpPr>
          <p:cNvPr id="16" name="TextBox 15">
            <a:extLst>
              <a:ext uri="{FF2B5EF4-FFF2-40B4-BE49-F238E27FC236}">
                <a16:creationId xmlns:a16="http://schemas.microsoft.com/office/drawing/2014/main" id="{34ADDFCA-08FD-479E-A01F-D9C84FB49F89}"/>
              </a:ext>
            </a:extLst>
          </p:cNvPr>
          <p:cNvSpPr txBox="1"/>
          <p:nvPr/>
        </p:nvSpPr>
        <p:spPr>
          <a:xfrm>
            <a:off x="687909" y="1698021"/>
            <a:ext cx="7089203" cy="707886"/>
          </a:xfrm>
          <a:prstGeom prst="rect">
            <a:avLst/>
          </a:prstGeom>
          <a:noFill/>
        </p:spPr>
        <p:txBody>
          <a:bodyPr wrap="square">
            <a:spAutoFit/>
          </a:bodyPr>
          <a:lstStyle/>
          <a:p>
            <a:r>
              <a:rPr lang="en-US" sz="2000" dirty="0">
                <a:solidFill>
                  <a:schemeClr val="tx2"/>
                </a:solidFill>
                <a:latin typeface="EC Square Sans Pro" panose="020B0506040000020004" pitchFamily="34" charset="0"/>
                <a:ea typeface="+mj-ea"/>
                <a:cs typeface="+mj-cs"/>
              </a:rPr>
              <a:t>Fifteenth meeting of the Conference of the Parties (COP-15) </a:t>
            </a:r>
            <a:br>
              <a:rPr lang="en-US" sz="2000" dirty="0">
                <a:solidFill>
                  <a:schemeClr val="tx2"/>
                </a:solidFill>
                <a:latin typeface="EC Square Sans Pro" panose="020B0506040000020004" pitchFamily="34" charset="0"/>
                <a:ea typeface="+mj-ea"/>
                <a:cs typeface="+mj-cs"/>
              </a:rPr>
            </a:br>
            <a:r>
              <a:rPr lang="en-US" sz="2000" dirty="0">
                <a:solidFill>
                  <a:schemeClr val="tx2"/>
                </a:solidFill>
                <a:latin typeface="EC Square Sans Pro" panose="020B0506040000020004" pitchFamily="34" charset="0"/>
                <a:ea typeface="+mj-ea"/>
                <a:cs typeface="+mj-cs"/>
              </a:rPr>
              <a:t>to the Convention on Biological Diversity</a:t>
            </a:r>
            <a:endParaRPr lang="en-IE" sz="2000" dirty="0">
              <a:solidFill>
                <a:schemeClr val="tx2"/>
              </a:solidFill>
              <a:latin typeface="EC Square Sans Pro" panose="020B0506040000020004" pitchFamily="34" charset="0"/>
              <a:ea typeface="+mj-ea"/>
              <a:cs typeface="+mj-cs"/>
            </a:endParaRPr>
          </a:p>
        </p:txBody>
      </p:sp>
    </p:spTree>
    <p:extLst>
      <p:ext uri="{BB962C8B-B14F-4D97-AF65-F5344CB8AC3E}">
        <p14:creationId xmlns:p14="http://schemas.microsoft.com/office/powerpoint/2010/main" val="18241978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6375452" y="1247241"/>
            <a:ext cx="4889355" cy="5423066"/>
          </a:xfrm>
          <a:prstGeom prst="roundRect">
            <a:avLst/>
          </a:prstGeom>
          <a:gradFill>
            <a:gsLst>
              <a:gs pos="0">
                <a:schemeClr val="accent5">
                  <a:lumMod val="67000"/>
                </a:schemeClr>
              </a:gs>
              <a:gs pos="48000">
                <a:schemeClr val="accent5">
                  <a:lumMod val="97000"/>
                  <a:lumOff val="3000"/>
                </a:schemeClr>
              </a:gs>
              <a:gs pos="100000">
                <a:schemeClr val="accent5">
                  <a:lumMod val="60000"/>
                  <a:lumOff val="40000"/>
                </a:schemeClr>
              </a:gs>
            </a:gsLst>
            <a:lin ang="189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4" name="TextBox 30"/>
          <p:cNvSpPr txBox="1"/>
          <p:nvPr/>
        </p:nvSpPr>
        <p:spPr>
          <a:xfrm>
            <a:off x="175276" y="1955643"/>
            <a:ext cx="5638053" cy="461665"/>
          </a:xfrm>
          <a:prstGeom prst="rect">
            <a:avLst/>
          </a:prstGeom>
          <a:ln/>
        </p:spPr>
        <p:style>
          <a:lnRef idx="0">
            <a:schemeClr val="accent5"/>
          </a:lnRef>
          <a:fillRef idx="3">
            <a:schemeClr val="accent5"/>
          </a:fillRef>
          <a:effectRef idx="3">
            <a:schemeClr val="accent5"/>
          </a:effectRef>
          <a:fontRef idx="minor">
            <a:schemeClr val="lt1"/>
          </a:fontRef>
        </p:style>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GB" sz="2400" b="1" u="none" strike="noStrike" kern="1200" cap="none" spc="0" normalizeH="0" baseline="0" noProof="0">
                <a:ln>
                  <a:noFill/>
                </a:ln>
                <a:solidFill>
                  <a:schemeClr val="bg1"/>
                </a:solidFill>
                <a:effectLst/>
                <a:uLnTx/>
                <a:uFillTx/>
                <a:ea typeface="+mn-ea"/>
                <a:cs typeface="+mn-cs"/>
              </a:rPr>
              <a:t>Overarching objective</a:t>
            </a:r>
          </a:p>
        </p:txBody>
      </p:sp>
      <p:sp>
        <p:nvSpPr>
          <p:cNvPr id="24" name="Freeform 23"/>
          <p:cNvSpPr/>
          <p:nvPr/>
        </p:nvSpPr>
        <p:spPr>
          <a:xfrm>
            <a:off x="175126" y="3738696"/>
            <a:ext cx="5667657" cy="572317"/>
          </a:xfrm>
          <a:custGeom>
            <a:avLst/>
            <a:gdLst>
              <a:gd name="connsiteX0" fmla="*/ 0 w 2252793"/>
              <a:gd name="connsiteY0" fmla="*/ 0 h 403200"/>
              <a:gd name="connsiteX1" fmla="*/ 2252793 w 2252793"/>
              <a:gd name="connsiteY1" fmla="*/ 0 h 403200"/>
              <a:gd name="connsiteX2" fmla="*/ 2252793 w 2252793"/>
              <a:gd name="connsiteY2" fmla="*/ 403200 h 403200"/>
              <a:gd name="connsiteX3" fmla="*/ 0 w 2252793"/>
              <a:gd name="connsiteY3" fmla="*/ 403200 h 403200"/>
              <a:gd name="connsiteX4" fmla="*/ 0 w 2252793"/>
              <a:gd name="connsiteY4" fmla="*/ 0 h 40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2793" h="403200">
                <a:moveTo>
                  <a:pt x="0" y="0"/>
                </a:moveTo>
                <a:lnTo>
                  <a:pt x="2252793" y="0"/>
                </a:lnTo>
                <a:lnTo>
                  <a:pt x="2252793" y="403200"/>
                </a:lnTo>
                <a:lnTo>
                  <a:pt x="0" y="403200"/>
                </a:lnTo>
                <a:lnTo>
                  <a:pt x="0" y="0"/>
                </a:lnTo>
                <a:close/>
              </a:path>
            </a:pathLst>
          </a:custGeom>
        </p:spPr>
        <p:style>
          <a:lnRef idx="0">
            <a:schemeClr val="accent2"/>
          </a:lnRef>
          <a:fillRef idx="3">
            <a:schemeClr val="accent2"/>
          </a:fillRef>
          <a:effectRef idx="3">
            <a:schemeClr val="accent2"/>
          </a:effectRef>
          <a:fontRef idx="minor">
            <a:schemeClr val="lt1"/>
          </a:fontRef>
        </p:style>
        <p:txBody>
          <a:bodyPr spcFirstLastPara="0" vert="horz" wrap="square" lIns="99568" tIns="56896" rIns="99568" bIns="56896"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622300" rtl="0" eaLnBrk="1" fontAlgn="auto" latinLnBrk="0" hangingPunct="1">
              <a:lnSpc>
                <a:spcPct val="90000"/>
              </a:lnSpc>
              <a:spcBef>
                <a:spcPct val="0"/>
              </a:spcBef>
              <a:spcAft>
                <a:spcPct val="35000"/>
              </a:spcAft>
              <a:buClrTx/>
              <a:buSzTx/>
              <a:buFontTx/>
              <a:buNone/>
              <a:tabLst/>
              <a:defRPr/>
            </a:pPr>
            <a:r>
              <a:rPr lang="en-GB" sz="2400" b="1">
                <a:solidFill>
                  <a:srgbClr val="FFFFFF"/>
                </a:solidFill>
              </a:rPr>
              <a:t>Implementation framework</a:t>
            </a:r>
            <a:endParaRPr kumimoji="0" lang="en-GB" sz="2400" b="1" u="none" strike="noStrike" kern="1200" cap="none" spc="0" normalizeH="0" baseline="0" noProof="0">
              <a:ln>
                <a:noFill/>
              </a:ln>
              <a:solidFill>
                <a:srgbClr val="FFFFFF"/>
              </a:solidFill>
              <a:effectLst/>
              <a:uLnTx/>
              <a:uFillTx/>
            </a:endParaRPr>
          </a:p>
        </p:txBody>
      </p:sp>
      <p:sp>
        <p:nvSpPr>
          <p:cNvPr id="13" name="Freeform 12"/>
          <p:cNvSpPr/>
          <p:nvPr/>
        </p:nvSpPr>
        <p:spPr>
          <a:xfrm>
            <a:off x="3088862" y="4636515"/>
            <a:ext cx="2734235" cy="1007861"/>
          </a:xfrm>
          <a:custGeom>
            <a:avLst/>
            <a:gdLst>
              <a:gd name="connsiteX0" fmla="*/ 0 w 2252793"/>
              <a:gd name="connsiteY0" fmla="*/ 0 h 403200"/>
              <a:gd name="connsiteX1" fmla="*/ 2252793 w 2252793"/>
              <a:gd name="connsiteY1" fmla="*/ 0 h 403200"/>
              <a:gd name="connsiteX2" fmla="*/ 2252793 w 2252793"/>
              <a:gd name="connsiteY2" fmla="*/ 403200 h 403200"/>
              <a:gd name="connsiteX3" fmla="*/ 0 w 2252793"/>
              <a:gd name="connsiteY3" fmla="*/ 403200 h 403200"/>
              <a:gd name="connsiteX4" fmla="*/ 0 w 2252793"/>
              <a:gd name="connsiteY4" fmla="*/ 0 h 40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2793" h="403200">
                <a:moveTo>
                  <a:pt x="0" y="0"/>
                </a:moveTo>
                <a:lnTo>
                  <a:pt x="2252793" y="0"/>
                </a:lnTo>
                <a:lnTo>
                  <a:pt x="2252793" y="403200"/>
                </a:lnTo>
                <a:lnTo>
                  <a:pt x="0" y="403200"/>
                </a:lnTo>
                <a:lnTo>
                  <a:pt x="0" y="0"/>
                </a:lnTo>
                <a:close/>
              </a:path>
            </a:pathLst>
          </a:custGeom>
        </p:spPr>
        <p:style>
          <a:lnRef idx="0">
            <a:schemeClr val="accent2"/>
          </a:lnRef>
          <a:fillRef idx="3">
            <a:schemeClr val="accent2"/>
          </a:fillRef>
          <a:effectRef idx="3">
            <a:schemeClr val="accent2"/>
          </a:effectRef>
          <a:fontRef idx="minor">
            <a:schemeClr val="lt1"/>
          </a:fontRef>
        </p:style>
        <p:txBody>
          <a:bodyPr spcFirstLastPara="0" vert="horz" wrap="square" lIns="99568" tIns="56896" rIns="99568" bIns="56896"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GB" sz="2400" b="1" u="none" strike="noStrike" kern="1200" cap="none" spc="0" normalizeH="0" baseline="0" noProof="0">
                <a:ln>
                  <a:noFill/>
                </a:ln>
                <a:solidFill>
                  <a:srgbClr val="FFFFFF"/>
                </a:solidFill>
                <a:effectLst/>
                <a:uLnTx/>
                <a:uFillTx/>
              </a:rPr>
              <a:t>Monitoring</a:t>
            </a:r>
            <a:r>
              <a:rPr lang="en-GB" sz="2400" b="1">
                <a:solidFill>
                  <a:srgbClr val="FFFFFF"/>
                </a:solidFill>
              </a:rPr>
              <a:t> and Reporting</a:t>
            </a:r>
            <a:endParaRPr kumimoji="0" lang="en-GB" sz="2400" b="1" u="none" strike="noStrike" kern="1200" cap="none" spc="0" normalizeH="0" baseline="0" noProof="0">
              <a:ln>
                <a:noFill/>
              </a:ln>
              <a:solidFill>
                <a:srgbClr val="FFFFFF"/>
              </a:solidFill>
              <a:effectLst/>
              <a:uLnTx/>
              <a:uFillTx/>
            </a:endParaRPr>
          </a:p>
        </p:txBody>
      </p:sp>
      <p:sp>
        <p:nvSpPr>
          <p:cNvPr id="16" name="Freeform 15"/>
          <p:cNvSpPr/>
          <p:nvPr/>
        </p:nvSpPr>
        <p:spPr>
          <a:xfrm>
            <a:off x="175275" y="4640693"/>
            <a:ext cx="2734235" cy="1003683"/>
          </a:xfrm>
          <a:custGeom>
            <a:avLst/>
            <a:gdLst>
              <a:gd name="connsiteX0" fmla="*/ 0 w 2252793"/>
              <a:gd name="connsiteY0" fmla="*/ 0 h 403200"/>
              <a:gd name="connsiteX1" fmla="*/ 2252793 w 2252793"/>
              <a:gd name="connsiteY1" fmla="*/ 0 h 403200"/>
              <a:gd name="connsiteX2" fmla="*/ 2252793 w 2252793"/>
              <a:gd name="connsiteY2" fmla="*/ 403200 h 403200"/>
              <a:gd name="connsiteX3" fmla="*/ 0 w 2252793"/>
              <a:gd name="connsiteY3" fmla="*/ 403200 h 403200"/>
              <a:gd name="connsiteX4" fmla="*/ 0 w 2252793"/>
              <a:gd name="connsiteY4" fmla="*/ 0 h 40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2793" h="403200">
                <a:moveTo>
                  <a:pt x="0" y="0"/>
                </a:moveTo>
                <a:lnTo>
                  <a:pt x="2252793" y="0"/>
                </a:lnTo>
                <a:lnTo>
                  <a:pt x="2252793" y="403200"/>
                </a:lnTo>
                <a:lnTo>
                  <a:pt x="0" y="403200"/>
                </a:lnTo>
                <a:lnTo>
                  <a:pt x="0" y="0"/>
                </a:lnTo>
                <a:close/>
              </a:path>
            </a:pathLst>
          </a:custGeom>
        </p:spPr>
        <p:style>
          <a:lnRef idx="0">
            <a:schemeClr val="accent2"/>
          </a:lnRef>
          <a:fillRef idx="3">
            <a:schemeClr val="accent2"/>
          </a:fillRef>
          <a:effectRef idx="3">
            <a:schemeClr val="accent2"/>
          </a:effectRef>
          <a:fontRef idx="minor">
            <a:schemeClr val="lt1"/>
          </a:fontRef>
        </p:style>
        <p:txBody>
          <a:bodyPr spcFirstLastPara="0" vert="horz" wrap="square" lIns="99568" tIns="56896" rIns="99568" bIns="56896"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GB" sz="2400" b="1" u="none" strike="noStrike" kern="1200" cap="none" spc="0" normalizeH="0" baseline="0" noProof="0">
                <a:ln>
                  <a:noFill/>
                </a:ln>
                <a:solidFill>
                  <a:srgbClr val="FFFFFF"/>
                </a:solidFill>
                <a:effectLst/>
                <a:uLnTx/>
                <a:uFillTx/>
                <a:ea typeface="+mn-ea"/>
                <a:cs typeface="+mn-cs"/>
              </a:rPr>
              <a:t>National Restoration Plans</a:t>
            </a:r>
          </a:p>
        </p:txBody>
      </p:sp>
      <p:sp>
        <p:nvSpPr>
          <p:cNvPr id="19" name="Freeform 18"/>
          <p:cNvSpPr/>
          <p:nvPr/>
        </p:nvSpPr>
        <p:spPr>
          <a:xfrm>
            <a:off x="175275" y="2745415"/>
            <a:ext cx="5638053" cy="730664"/>
          </a:xfrm>
          <a:custGeom>
            <a:avLst/>
            <a:gdLst>
              <a:gd name="connsiteX0" fmla="*/ 0 w 2252793"/>
              <a:gd name="connsiteY0" fmla="*/ 0 h 403200"/>
              <a:gd name="connsiteX1" fmla="*/ 2252793 w 2252793"/>
              <a:gd name="connsiteY1" fmla="*/ 0 h 403200"/>
              <a:gd name="connsiteX2" fmla="*/ 2252793 w 2252793"/>
              <a:gd name="connsiteY2" fmla="*/ 403200 h 403200"/>
              <a:gd name="connsiteX3" fmla="*/ 0 w 2252793"/>
              <a:gd name="connsiteY3" fmla="*/ 403200 h 403200"/>
              <a:gd name="connsiteX4" fmla="*/ 0 w 2252793"/>
              <a:gd name="connsiteY4" fmla="*/ 0 h 40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2793" h="403200">
                <a:moveTo>
                  <a:pt x="0" y="0"/>
                </a:moveTo>
                <a:lnTo>
                  <a:pt x="2252793" y="0"/>
                </a:lnTo>
                <a:lnTo>
                  <a:pt x="2252793" y="403200"/>
                </a:lnTo>
                <a:lnTo>
                  <a:pt x="0" y="403200"/>
                </a:lnTo>
                <a:lnTo>
                  <a:pt x="0" y="0"/>
                </a:lnTo>
                <a:close/>
              </a:path>
            </a:pathLst>
          </a:custGeom>
        </p:spPr>
        <p:style>
          <a:lnRef idx="0">
            <a:schemeClr val="accent1"/>
          </a:lnRef>
          <a:fillRef idx="3">
            <a:schemeClr val="accent1"/>
          </a:fillRef>
          <a:effectRef idx="3">
            <a:schemeClr val="accent1"/>
          </a:effectRef>
          <a:fontRef idx="minor">
            <a:schemeClr val="lt1"/>
          </a:fontRef>
        </p:style>
        <p:txBody>
          <a:bodyPr spcFirstLastPara="0" vert="horz" wrap="square" lIns="99568" tIns="56896" rIns="99568" bIns="56896"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622300" rtl="0" eaLnBrk="1" fontAlgn="auto" latinLnBrk="0" hangingPunct="1">
              <a:lnSpc>
                <a:spcPct val="90000"/>
              </a:lnSpc>
              <a:spcBef>
                <a:spcPct val="0"/>
              </a:spcBef>
              <a:spcAft>
                <a:spcPct val="35000"/>
              </a:spcAft>
              <a:buClrTx/>
              <a:buSzTx/>
              <a:buFontTx/>
              <a:buNone/>
              <a:tabLst/>
              <a:defRPr/>
            </a:pPr>
            <a:r>
              <a:rPr lang="en-GB" sz="2400" b="1">
                <a:solidFill>
                  <a:srgbClr val="FFFFFF"/>
                </a:solidFill>
              </a:rPr>
              <a:t>Restoration targets</a:t>
            </a:r>
            <a:endParaRPr kumimoji="0" lang="en-GB" sz="2400" b="1" u="none" strike="noStrike" kern="1200" cap="none" spc="0" normalizeH="0" baseline="0" noProof="0">
              <a:ln>
                <a:noFill/>
              </a:ln>
              <a:solidFill>
                <a:srgbClr val="FFFFFF"/>
              </a:solidFill>
              <a:effectLst/>
              <a:uLnTx/>
              <a:uFillTx/>
            </a:endParaRPr>
          </a:p>
        </p:txBody>
      </p:sp>
      <p:sp>
        <p:nvSpPr>
          <p:cNvPr id="11" name="Title 2"/>
          <p:cNvSpPr txBox="1">
            <a:spLocks/>
          </p:cNvSpPr>
          <p:nvPr/>
        </p:nvSpPr>
        <p:spPr>
          <a:xfrm>
            <a:off x="-384649" y="300044"/>
            <a:ext cx="10515600" cy="782357"/>
          </a:xfrm>
          <a:prstGeom prst="rect">
            <a:avLst/>
          </a:prstGeom>
        </p:spPr>
        <p:txBody>
          <a:bodyPr vert="horz" lIns="91440" tIns="45720" rIns="91440" bIns="0" rtlCol="0" anchor="b" anchorCtr="0">
            <a:noAutofit/>
          </a:bodyPr>
          <a:lstStyle>
            <a:lvl1pPr algn="l" defTabSz="914400" rtl="0" eaLnBrk="1" latinLnBrk="0" hangingPunct="1">
              <a:lnSpc>
                <a:spcPct val="90000"/>
              </a:lnSpc>
              <a:spcBef>
                <a:spcPct val="0"/>
              </a:spcBef>
              <a:buNone/>
              <a:defRPr sz="4000" kern="1200">
                <a:solidFill>
                  <a:schemeClr val="tx2"/>
                </a:solidFill>
                <a:latin typeface="EC Square Sans Pro" panose="020B05060400000200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034EA2"/>
                </a:solidFill>
                <a:effectLst/>
                <a:uLnTx/>
                <a:uFillTx/>
                <a:latin typeface="EC Square Sans Pro" panose="020B0506040000020004" pitchFamily="34" charset="0"/>
                <a:ea typeface="+mj-ea"/>
                <a:cs typeface="+mj-cs"/>
              </a:rPr>
              <a:t>Nature Restoration</a:t>
            </a:r>
            <a:r>
              <a:rPr lang="en-US" dirty="0">
                <a:solidFill>
                  <a:srgbClr val="034EA2"/>
                </a:solidFill>
              </a:rPr>
              <a:t> Regulation</a:t>
            </a:r>
            <a:endParaRPr kumimoji="0" lang="en-US" sz="4000" b="0" i="0" u="none" strike="noStrike" kern="1200" cap="none" spc="0" normalizeH="0" baseline="0" noProof="0" dirty="0">
              <a:ln>
                <a:noFill/>
              </a:ln>
              <a:solidFill>
                <a:srgbClr val="034EA2"/>
              </a:solidFill>
              <a:effectLst/>
              <a:uLnTx/>
              <a:uFillTx/>
              <a:latin typeface="EC Square Sans Pro" panose="020B0506040000020004" pitchFamily="34" charset="0"/>
              <a:ea typeface="+mj-ea"/>
              <a:cs typeface="+mj-cs"/>
            </a:endParaRPr>
          </a:p>
        </p:txBody>
      </p:sp>
      <p:sp>
        <p:nvSpPr>
          <p:cNvPr id="2" name="TextBox 1"/>
          <p:cNvSpPr txBox="1"/>
          <p:nvPr/>
        </p:nvSpPr>
        <p:spPr>
          <a:xfrm>
            <a:off x="6564429" y="1456521"/>
            <a:ext cx="4620127" cy="5124480"/>
          </a:xfrm>
          <a:prstGeom prst="rect">
            <a:avLst/>
          </a:prstGeom>
          <a:noFill/>
        </p:spPr>
        <p:txBody>
          <a:bodyPr wrap="square" rtlCol="0">
            <a:spAutoFit/>
          </a:bodyPr>
          <a:lstStyle/>
          <a:p>
            <a:pPr lvl="0" fontAlgn="base">
              <a:spcAft>
                <a:spcPts val="600"/>
              </a:spcAft>
              <a:buClr>
                <a:srgbClr val="44546A"/>
              </a:buClr>
              <a:buFont typeface="Wingdings" panose="05000000000000000000" pitchFamily="2" charset="2"/>
              <a:buChar char="ü"/>
              <a:defRPr/>
            </a:pPr>
            <a:r>
              <a:rPr lang="en-GB" sz="2000" dirty="0">
                <a:solidFill>
                  <a:schemeClr val="bg1"/>
                </a:solidFill>
                <a:latin typeface="Calibri" panose="020F0502020204030204" pitchFamily="34" charset="0"/>
                <a:cs typeface="Calibri" panose="020F0502020204030204" pitchFamily="34" charset="0"/>
              </a:rPr>
              <a:t>Contribute to</a:t>
            </a:r>
          </a:p>
          <a:p>
            <a:pPr lvl="1" fontAlgn="base">
              <a:spcBef>
                <a:spcPts val="0"/>
              </a:spcBef>
              <a:spcAft>
                <a:spcPts val="600"/>
              </a:spcAft>
              <a:buClr>
                <a:srgbClr val="44546A"/>
              </a:buClr>
              <a:defRPr/>
            </a:pPr>
            <a:r>
              <a:rPr lang="en-GB" b="1" dirty="0">
                <a:solidFill>
                  <a:schemeClr val="bg1"/>
                </a:solidFill>
                <a:latin typeface="Calibri" panose="020F0502020204030204" pitchFamily="34" charset="0"/>
                <a:cs typeface="Calibri" panose="020F0502020204030204" pitchFamily="34" charset="0"/>
              </a:rPr>
              <a:t>Recovery</a:t>
            </a:r>
            <a:r>
              <a:rPr lang="en-GB" dirty="0">
                <a:solidFill>
                  <a:schemeClr val="bg1"/>
                </a:solidFill>
                <a:latin typeface="Calibri" panose="020F0502020204030204" pitchFamily="34" charset="0"/>
                <a:cs typeface="Calibri" panose="020F0502020204030204" pitchFamily="34" charset="0"/>
              </a:rPr>
              <a:t> of </a:t>
            </a:r>
            <a:r>
              <a:rPr lang="en-GB" b="1" dirty="0">
                <a:solidFill>
                  <a:schemeClr val="bg1"/>
                </a:solidFill>
                <a:latin typeface="Calibri" panose="020F0502020204030204" pitchFamily="34" charset="0"/>
                <a:cs typeface="Calibri" panose="020F0502020204030204" pitchFamily="34" charset="0"/>
              </a:rPr>
              <a:t>biodiverse and resilient nature</a:t>
            </a:r>
            <a:r>
              <a:rPr lang="en-GB" dirty="0">
                <a:solidFill>
                  <a:schemeClr val="bg1"/>
                </a:solidFill>
                <a:latin typeface="Calibri" panose="020F0502020204030204" pitchFamily="34" charset="0"/>
                <a:cs typeface="Calibri" panose="020F0502020204030204" pitchFamily="34" charset="0"/>
              </a:rPr>
              <a:t> across the EU land a sea areas through the </a:t>
            </a:r>
            <a:r>
              <a:rPr lang="en-GB" b="1" dirty="0">
                <a:solidFill>
                  <a:schemeClr val="bg1"/>
                </a:solidFill>
                <a:latin typeface="Calibri" panose="020F0502020204030204" pitchFamily="34" charset="0"/>
                <a:cs typeface="Calibri" panose="020F0502020204030204" pitchFamily="34" charset="0"/>
              </a:rPr>
              <a:t>restoration of ecosystems</a:t>
            </a:r>
          </a:p>
          <a:p>
            <a:pPr lvl="1" fontAlgn="base">
              <a:spcBef>
                <a:spcPts val="0"/>
              </a:spcBef>
              <a:spcAft>
                <a:spcPts val="600"/>
              </a:spcAft>
              <a:buClr>
                <a:srgbClr val="44546A"/>
              </a:buClr>
              <a:defRPr/>
            </a:pPr>
            <a:r>
              <a:rPr lang="en-GB" dirty="0">
                <a:solidFill>
                  <a:schemeClr val="bg1"/>
                </a:solidFill>
                <a:latin typeface="Calibri" panose="020F0502020204030204" pitchFamily="34" charset="0"/>
                <a:cs typeface="Calibri" panose="020F0502020204030204" pitchFamily="34" charset="0"/>
              </a:rPr>
              <a:t>Achieve EU </a:t>
            </a:r>
            <a:r>
              <a:rPr lang="en-GB" b="1" dirty="0">
                <a:solidFill>
                  <a:schemeClr val="bg1"/>
                </a:solidFill>
                <a:latin typeface="Calibri" panose="020F0502020204030204" pitchFamily="34" charset="0"/>
                <a:cs typeface="Calibri" panose="020F0502020204030204" pitchFamily="34" charset="0"/>
              </a:rPr>
              <a:t>climate change</a:t>
            </a:r>
            <a:r>
              <a:rPr lang="en-GB" dirty="0">
                <a:solidFill>
                  <a:schemeClr val="bg1"/>
                </a:solidFill>
                <a:latin typeface="Calibri" panose="020F0502020204030204" pitchFamily="34" charset="0"/>
                <a:cs typeface="Calibri" panose="020F0502020204030204" pitchFamily="34" charset="0"/>
              </a:rPr>
              <a:t> mitigation and adaptation objectives</a:t>
            </a:r>
          </a:p>
          <a:p>
            <a:pPr lvl="1" fontAlgn="base">
              <a:spcBef>
                <a:spcPts val="0"/>
              </a:spcBef>
              <a:spcAft>
                <a:spcPts val="600"/>
              </a:spcAft>
              <a:buClr>
                <a:srgbClr val="44546A"/>
              </a:buClr>
              <a:defRPr/>
            </a:pPr>
            <a:r>
              <a:rPr lang="en-GB" dirty="0">
                <a:solidFill>
                  <a:schemeClr val="bg1"/>
                </a:solidFill>
                <a:latin typeface="Calibri" panose="020F0502020204030204" pitchFamily="34" charset="0"/>
                <a:cs typeface="Calibri" panose="020F0502020204030204" pitchFamily="34" charset="0"/>
              </a:rPr>
              <a:t>Meeting the EU’s international commitments (SDGs, CBD, UNFCCC, CCD, UN Decade on Restoration,….)</a:t>
            </a:r>
            <a:r>
              <a:rPr lang="en-GB" sz="1600" dirty="0">
                <a:solidFill>
                  <a:schemeClr val="bg1"/>
                </a:solidFill>
                <a:latin typeface="Calibri" panose="020F0502020204030204" pitchFamily="34" charset="0"/>
                <a:cs typeface="Calibri" panose="020F0502020204030204" pitchFamily="34" charset="0"/>
              </a:rPr>
              <a:t>  </a:t>
            </a:r>
          </a:p>
          <a:p>
            <a:pPr lvl="0" fontAlgn="base">
              <a:spcAft>
                <a:spcPts val="600"/>
              </a:spcAft>
              <a:buClr>
                <a:srgbClr val="44546A"/>
              </a:buClr>
              <a:buFont typeface="Wingdings" panose="05000000000000000000" pitchFamily="2" charset="2"/>
              <a:buChar char="ü"/>
              <a:defRPr/>
            </a:pPr>
            <a:endParaRPr lang="en-GB" sz="2000" dirty="0">
              <a:solidFill>
                <a:schemeClr val="bg1"/>
              </a:solidFill>
              <a:latin typeface="Calibri" panose="020F0502020204030204" pitchFamily="34" charset="0"/>
              <a:cs typeface="Calibri" panose="020F0502020204030204" pitchFamily="34" charset="0"/>
            </a:endParaRPr>
          </a:p>
          <a:p>
            <a:pPr lvl="0" fontAlgn="base">
              <a:spcAft>
                <a:spcPts val="600"/>
              </a:spcAft>
              <a:buClr>
                <a:srgbClr val="44546A"/>
              </a:buClr>
              <a:buFont typeface="Wingdings" panose="05000000000000000000" pitchFamily="2" charset="2"/>
              <a:buChar char="ü"/>
              <a:defRPr/>
            </a:pPr>
            <a:r>
              <a:rPr lang="en-GB" sz="2000" dirty="0">
                <a:solidFill>
                  <a:schemeClr val="bg1"/>
                </a:solidFill>
                <a:latin typeface="Calibri" panose="020F0502020204030204" pitchFamily="34" charset="0"/>
                <a:cs typeface="Calibri" panose="020F0502020204030204" pitchFamily="34" charset="0"/>
              </a:rPr>
              <a:t>By 2030 </a:t>
            </a:r>
            <a:r>
              <a:rPr lang="en-GB" sz="2000" dirty="0">
                <a:solidFill>
                  <a:schemeClr val="bg1"/>
                </a:solidFill>
                <a:latin typeface="Calibri" panose="020F0502020204030204" pitchFamily="34" charset="0"/>
                <a:cs typeface="Calibri" panose="020F0502020204030204" pitchFamily="34" charset="0"/>
                <a:sym typeface="Wingdings" panose="05000000000000000000" pitchFamily="2" charset="2"/>
              </a:rPr>
              <a:t></a:t>
            </a:r>
            <a:r>
              <a:rPr lang="en-GB" sz="2000" dirty="0">
                <a:solidFill>
                  <a:schemeClr val="bg1"/>
                </a:solidFill>
                <a:latin typeface="Calibri" panose="020F0502020204030204" pitchFamily="34" charset="0"/>
                <a:cs typeface="Calibri" panose="020F0502020204030204" pitchFamily="34" charset="0"/>
              </a:rPr>
              <a:t> restoration measures in </a:t>
            </a:r>
            <a:r>
              <a:rPr lang="en-GB" sz="2000" b="1" dirty="0">
                <a:solidFill>
                  <a:schemeClr val="bg1"/>
                </a:solidFill>
                <a:latin typeface="Calibri" panose="020F0502020204030204" pitchFamily="34" charset="0"/>
                <a:cs typeface="Calibri" panose="020F0502020204030204" pitchFamily="34" charset="0"/>
              </a:rPr>
              <a:t>20%</a:t>
            </a:r>
            <a:r>
              <a:rPr lang="en-GB" sz="2000" dirty="0">
                <a:solidFill>
                  <a:schemeClr val="bg1"/>
                </a:solidFill>
                <a:latin typeface="Calibri" panose="020F0502020204030204" pitchFamily="34" charset="0"/>
                <a:cs typeface="Calibri" panose="020F0502020204030204" pitchFamily="34" charset="0"/>
              </a:rPr>
              <a:t> 		of EU’s land and sea</a:t>
            </a:r>
          </a:p>
          <a:p>
            <a:pPr lvl="0" fontAlgn="base">
              <a:spcAft>
                <a:spcPts val="1800"/>
              </a:spcAft>
              <a:buClr>
                <a:srgbClr val="44546A"/>
              </a:buClr>
              <a:buFont typeface="Wingdings" panose="05000000000000000000" pitchFamily="2" charset="2"/>
              <a:buChar char="ü"/>
              <a:defRPr/>
            </a:pPr>
            <a:r>
              <a:rPr lang="en-GB" sz="2000" dirty="0">
                <a:solidFill>
                  <a:schemeClr val="bg1"/>
                </a:solidFill>
                <a:latin typeface="Calibri" panose="020F0502020204030204" pitchFamily="34" charset="0"/>
                <a:cs typeface="Calibri" panose="020F0502020204030204" pitchFamily="34" charset="0"/>
              </a:rPr>
              <a:t>By 2050 </a:t>
            </a:r>
            <a:r>
              <a:rPr lang="en-GB" sz="2000" dirty="0">
                <a:solidFill>
                  <a:schemeClr val="bg1"/>
                </a:solidFill>
                <a:latin typeface="Calibri" panose="020F0502020204030204" pitchFamily="34" charset="0"/>
                <a:cs typeface="Calibri" panose="020F0502020204030204" pitchFamily="34" charset="0"/>
                <a:sym typeface="Wingdings" panose="05000000000000000000" pitchFamily="2" charset="2"/>
              </a:rPr>
              <a:t> </a:t>
            </a:r>
            <a:r>
              <a:rPr lang="en-GB" sz="2000" dirty="0">
                <a:solidFill>
                  <a:schemeClr val="bg1"/>
                </a:solidFill>
                <a:latin typeface="Calibri" panose="020F0502020204030204" pitchFamily="34" charset="0"/>
                <a:cs typeface="Calibri" panose="020F0502020204030204" pitchFamily="34" charset="0"/>
              </a:rPr>
              <a:t>measures in place for all</a:t>
            </a:r>
            <a:r>
              <a:rPr lang="en-GB" sz="2000" b="1" dirty="0">
                <a:solidFill>
                  <a:schemeClr val="bg1"/>
                </a:solidFill>
                <a:latin typeface="Calibri" panose="020F0502020204030204" pitchFamily="34" charset="0"/>
                <a:cs typeface="Calibri" panose="020F0502020204030204" pitchFamily="34" charset="0"/>
              </a:rPr>
              <a:t> 	ecosystems in need</a:t>
            </a:r>
            <a:r>
              <a:rPr lang="en-GB" sz="2000" dirty="0">
                <a:solidFill>
                  <a:schemeClr val="bg1"/>
                </a:solidFill>
                <a:latin typeface="Calibri" panose="020F0502020204030204" pitchFamily="34" charset="0"/>
                <a:cs typeface="Calibri" panose="020F0502020204030204" pitchFamily="34" charset="0"/>
              </a:rPr>
              <a:t> of restoration</a:t>
            </a:r>
          </a:p>
          <a:p>
            <a:endParaRPr lang="en-IE" dirty="0"/>
          </a:p>
        </p:txBody>
      </p:sp>
      <p:sp>
        <p:nvSpPr>
          <p:cNvPr id="4" name="Right Arrow 3"/>
          <p:cNvSpPr/>
          <p:nvPr/>
        </p:nvSpPr>
        <p:spPr>
          <a:xfrm>
            <a:off x="5929162" y="1955643"/>
            <a:ext cx="385011" cy="4616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24758628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4601" y="4129994"/>
            <a:ext cx="9120520" cy="1990551"/>
          </a:xfrm>
          <a:prstGeom prst="rect">
            <a:avLst/>
          </a:prstGeom>
        </p:spPr>
      </p:pic>
      <p:grpSp>
        <p:nvGrpSpPr>
          <p:cNvPr id="2" name="Group 1"/>
          <p:cNvGrpSpPr/>
          <p:nvPr/>
        </p:nvGrpSpPr>
        <p:grpSpPr>
          <a:xfrm>
            <a:off x="3050219" y="2335262"/>
            <a:ext cx="1759684" cy="2363185"/>
            <a:chOff x="7852819" y="2041404"/>
            <a:chExt cx="1258827" cy="1905995"/>
          </a:xfrm>
        </p:grpSpPr>
        <p:sp>
          <p:nvSpPr>
            <p:cNvPr id="6" name="Rounded Rectangle 5"/>
            <p:cNvSpPr/>
            <p:nvPr/>
          </p:nvSpPr>
          <p:spPr>
            <a:xfrm>
              <a:off x="8082445" y="2041404"/>
              <a:ext cx="856151" cy="1314000"/>
            </a:xfrm>
            <a:prstGeom prst="roundRect">
              <a:avLst>
                <a:gd name="adj" fmla="val 8777"/>
              </a:avLst>
            </a:prstGeom>
            <a:gradFill flip="none" rotWithShape="1">
              <a:gsLst>
                <a:gs pos="0">
                  <a:schemeClr val="accent1">
                    <a:lumMod val="67000"/>
                  </a:schemeClr>
                </a:gs>
                <a:gs pos="36000">
                  <a:schemeClr val="accent1">
                    <a:lumMod val="97000"/>
                    <a:lumOff val="3000"/>
                  </a:schemeClr>
                </a:gs>
                <a:gs pos="81000">
                  <a:schemeClr val="accent1">
                    <a:lumMod val="60000"/>
                    <a:lumOff val="40000"/>
                  </a:schemeClr>
                </a:gs>
              </a:gsLst>
              <a:lin ang="16200000" scaled="1"/>
              <a:tileRect/>
            </a:gradFill>
            <a:ln w="25400" cap="flat">
              <a:noFill/>
              <a:prstDash val="solid"/>
              <a:round/>
            </a:ln>
            <a:effectLst/>
            <a:sp3d/>
          </p:spPr>
          <p:style>
            <a:lnRef idx="0">
              <a:scrgbClr r="0" g="0" b="0"/>
            </a:lnRef>
            <a:fillRef idx="1003">
              <a:schemeClr val="lt2"/>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it-IT" sz="7600" b="1" i="0" u="none" strike="noStrike" cap="none" spc="0" normalizeH="0" baseline="0">
                <a:ln>
                  <a:noFill/>
                </a:ln>
                <a:solidFill>
                  <a:srgbClr val="535353"/>
                </a:solidFill>
                <a:effectLst/>
                <a:uFillTx/>
                <a:latin typeface="Calibri"/>
                <a:ea typeface="Calibri"/>
                <a:cs typeface="Calibri"/>
                <a:sym typeface="Calibri"/>
              </a:endParaRPr>
            </a:p>
          </p:txBody>
        </p:sp>
        <p:sp>
          <p:nvSpPr>
            <p:cNvPr id="12" name="TextBox 11"/>
            <p:cNvSpPr txBox="1"/>
            <p:nvPr/>
          </p:nvSpPr>
          <p:spPr>
            <a:xfrm>
              <a:off x="8124334" y="2090764"/>
              <a:ext cx="837490" cy="5957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hangingPunct="0"/>
              <a:r>
                <a:rPr lang="en-US" sz="1400" b="1" kern="0" dirty="0">
                  <a:solidFill>
                    <a:srgbClr val="535353"/>
                  </a:solidFill>
                  <a:latin typeface="Calibri"/>
                  <a:cs typeface="Calibri"/>
                  <a:sym typeface="Calibri"/>
                </a:rPr>
                <a:t>Marine Habitats</a:t>
              </a:r>
            </a:p>
            <a:p>
              <a:pPr hangingPunct="0"/>
              <a:r>
                <a:rPr lang="en-US" sz="1400" b="1" kern="0" dirty="0">
                  <a:solidFill>
                    <a:srgbClr val="535353"/>
                  </a:solidFill>
                  <a:latin typeface="Calibri"/>
                  <a:cs typeface="Calibri"/>
                  <a:sym typeface="Calibri"/>
                </a:rPr>
                <a:t>(beyond HD)</a:t>
              </a: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52819" y="2688572"/>
              <a:ext cx="1258827" cy="1258827"/>
            </a:xfrm>
            <a:prstGeom prst="rect">
              <a:avLst/>
            </a:prstGeom>
          </p:spPr>
        </p:pic>
      </p:grpSp>
      <p:grpSp>
        <p:nvGrpSpPr>
          <p:cNvPr id="29" name="Group 28"/>
          <p:cNvGrpSpPr/>
          <p:nvPr/>
        </p:nvGrpSpPr>
        <p:grpSpPr>
          <a:xfrm>
            <a:off x="9901365" y="2296986"/>
            <a:ext cx="1772787" cy="2363184"/>
            <a:chOff x="3744670" y="2041404"/>
            <a:chExt cx="1258827" cy="1922717"/>
          </a:xfrm>
        </p:grpSpPr>
        <p:sp>
          <p:nvSpPr>
            <p:cNvPr id="5" name="Rounded Rectangle 4"/>
            <p:cNvSpPr/>
            <p:nvPr/>
          </p:nvSpPr>
          <p:spPr>
            <a:xfrm>
              <a:off x="3946009" y="2041404"/>
              <a:ext cx="856151" cy="1314000"/>
            </a:xfrm>
            <a:prstGeom prst="roundRect">
              <a:avLst>
                <a:gd name="adj" fmla="val 8777"/>
              </a:avLst>
            </a:prstGeom>
            <a:gradFill flip="none" rotWithShape="1">
              <a:gsLst>
                <a:gs pos="0">
                  <a:schemeClr val="accent1">
                    <a:lumMod val="67000"/>
                  </a:schemeClr>
                </a:gs>
                <a:gs pos="36000">
                  <a:schemeClr val="accent1">
                    <a:lumMod val="97000"/>
                    <a:lumOff val="3000"/>
                  </a:schemeClr>
                </a:gs>
                <a:gs pos="81000">
                  <a:schemeClr val="accent1">
                    <a:lumMod val="60000"/>
                    <a:lumOff val="40000"/>
                  </a:schemeClr>
                </a:gs>
              </a:gsLst>
              <a:lin ang="16200000" scaled="1"/>
              <a:tileRect/>
            </a:gradFill>
            <a:ln w="25400" cap="flat">
              <a:noFill/>
              <a:prstDash val="solid"/>
              <a:round/>
            </a:ln>
            <a:effectLst/>
            <a:sp3d/>
          </p:spPr>
          <p:style>
            <a:lnRef idx="0">
              <a:scrgbClr r="0" g="0" b="0"/>
            </a:lnRef>
            <a:fillRef idx="1003">
              <a:schemeClr val="lt2"/>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it-IT" sz="7600" b="1" i="0" u="none" strike="noStrike" cap="none" spc="0" normalizeH="0" baseline="0">
                <a:ln>
                  <a:noFill/>
                </a:ln>
                <a:solidFill>
                  <a:srgbClr val="535353"/>
                </a:solidFill>
                <a:effectLst/>
                <a:uFillTx/>
                <a:latin typeface="Calibri"/>
                <a:ea typeface="Calibri"/>
                <a:cs typeface="Calibri"/>
                <a:sym typeface="Calibri"/>
              </a:endParaRPr>
            </a:p>
          </p:txBody>
        </p:sp>
        <p:sp>
          <p:nvSpPr>
            <p:cNvPr id="13" name="TextBox 12"/>
            <p:cNvSpPr txBox="1"/>
            <p:nvPr/>
          </p:nvSpPr>
          <p:spPr>
            <a:xfrm>
              <a:off x="4007403" y="2112543"/>
              <a:ext cx="809736" cy="4256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hangingPunct="0"/>
              <a:r>
                <a:rPr lang="en-US" sz="1400" b="1" kern="0" dirty="0">
                  <a:solidFill>
                    <a:srgbClr val="535353"/>
                  </a:solidFill>
                  <a:latin typeface="Calibri"/>
                  <a:cs typeface="Calibri"/>
                  <a:sym typeface="Calibri"/>
                </a:rPr>
                <a:t>Forest</a:t>
              </a:r>
            </a:p>
            <a:p>
              <a:pPr hangingPunct="0"/>
              <a:r>
                <a:rPr lang="en-US" sz="1400" b="1" kern="0" dirty="0">
                  <a:solidFill>
                    <a:srgbClr val="535353"/>
                  </a:solidFill>
                  <a:latin typeface="Calibri"/>
                  <a:ea typeface="Calibri"/>
                  <a:cs typeface="Calibri"/>
                  <a:sym typeface="Calibri"/>
                </a:rPr>
                <a:t>ecosystems</a:t>
              </a:r>
              <a:endParaRPr lang="en-IE" sz="1400" b="1" dirty="0">
                <a:solidFill>
                  <a:srgbClr val="535353"/>
                </a:solidFill>
                <a:latin typeface="Calibri"/>
                <a:ea typeface="Calibri"/>
                <a:cs typeface="Calibri"/>
                <a:sym typeface="Calibri"/>
              </a:endParaRPr>
            </a:p>
          </p:txBody>
        </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44670" y="2651427"/>
              <a:ext cx="1258827" cy="1312694"/>
            </a:xfrm>
            <a:prstGeom prst="rect">
              <a:avLst/>
            </a:prstGeom>
          </p:spPr>
        </p:pic>
      </p:grpSp>
      <p:grpSp>
        <p:nvGrpSpPr>
          <p:cNvPr id="28" name="Group 27"/>
          <p:cNvGrpSpPr/>
          <p:nvPr/>
        </p:nvGrpSpPr>
        <p:grpSpPr>
          <a:xfrm>
            <a:off x="8576280" y="2285174"/>
            <a:ext cx="1767625" cy="2342600"/>
            <a:chOff x="5378872" y="1815117"/>
            <a:chExt cx="1258827" cy="1947041"/>
          </a:xfrm>
        </p:grpSpPr>
        <p:sp>
          <p:nvSpPr>
            <p:cNvPr id="8" name="Rounded Rectangle 7"/>
            <p:cNvSpPr/>
            <p:nvPr/>
          </p:nvSpPr>
          <p:spPr>
            <a:xfrm>
              <a:off x="5580211" y="1815117"/>
              <a:ext cx="856151" cy="1314000"/>
            </a:xfrm>
            <a:prstGeom prst="roundRect">
              <a:avLst>
                <a:gd name="adj" fmla="val 8777"/>
              </a:avLst>
            </a:prstGeom>
            <a:gradFill flip="none" rotWithShape="1">
              <a:gsLst>
                <a:gs pos="0">
                  <a:schemeClr val="accent1">
                    <a:lumMod val="67000"/>
                  </a:schemeClr>
                </a:gs>
                <a:gs pos="36000">
                  <a:schemeClr val="accent1">
                    <a:lumMod val="97000"/>
                    <a:lumOff val="3000"/>
                  </a:schemeClr>
                </a:gs>
                <a:gs pos="81000">
                  <a:schemeClr val="accent1">
                    <a:lumMod val="60000"/>
                    <a:lumOff val="40000"/>
                  </a:schemeClr>
                </a:gs>
              </a:gsLst>
              <a:lin ang="16200000" scaled="1"/>
              <a:tileRect/>
            </a:gradFill>
            <a:ln w="25400" cap="flat">
              <a:noFill/>
              <a:prstDash val="solid"/>
              <a:round/>
            </a:ln>
            <a:effectLst/>
            <a:sp3d/>
          </p:spPr>
          <p:style>
            <a:lnRef idx="0">
              <a:scrgbClr r="0" g="0" b="0"/>
            </a:lnRef>
            <a:fillRef idx="1003">
              <a:schemeClr val="lt2"/>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it-IT" sz="7600" b="1" i="0" u="none" strike="noStrike" cap="none" spc="0" normalizeH="0" baseline="0">
                <a:ln>
                  <a:noFill/>
                </a:ln>
                <a:solidFill>
                  <a:srgbClr val="535353"/>
                </a:solidFill>
                <a:effectLst/>
                <a:uFillTx/>
                <a:latin typeface="Calibri"/>
                <a:ea typeface="Calibri"/>
                <a:cs typeface="Calibri"/>
                <a:sym typeface="Calibri"/>
              </a:endParaRPr>
            </a:p>
          </p:txBody>
        </p:sp>
        <p:sp>
          <p:nvSpPr>
            <p:cNvPr id="11" name="TextBox 10"/>
            <p:cNvSpPr txBox="1"/>
            <p:nvPr/>
          </p:nvSpPr>
          <p:spPr>
            <a:xfrm>
              <a:off x="5671946" y="1900530"/>
              <a:ext cx="809736" cy="4348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hangingPunct="0"/>
              <a:r>
                <a:rPr lang="en-IE" sz="1400" b="1" dirty="0">
                  <a:solidFill>
                    <a:srgbClr val="535353"/>
                  </a:solidFill>
                  <a:latin typeface="Calibri"/>
                  <a:ea typeface="Calibri"/>
                  <a:cs typeface="Calibri"/>
                  <a:sym typeface="Calibri"/>
                </a:rPr>
                <a:t>Agro-ecosystems</a:t>
              </a:r>
            </a:p>
          </p:txBody>
        </p:sp>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78872" y="2439694"/>
              <a:ext cx="1258827" cy="1322464"/>
            </a:xfrm>
            <a:prstGeom prst="rect">
              <a:avLst/>
            </a:prstGeom>
          </p:spPr>
        </p:pic>
      </p:grpSp>
      <p:grpSp>
        <p:nvGrpSpPr>
          <p:cNvPr id="18" name="Group 17"/>
          <p:cNvGrpSpPr/>
          <p:nvPr/>
        </p:nvGrpSpPr>
        <p:grpSpPr>
          <a:xfrm>
            <a:off x="5844095" y="2321292"/>
            <a:ext cx="1762459" cy="2363185"/>
            <a:chOff x="6910457" y="2238040"/>
            <a:chExt cx="1258827" cy="1905995"/>
          </a:xfrm>
        </p:grpSpPr>
        <p:sp>
          <p:nvSpPr>
            <p:cNvPr id="19" name="Rounded Rectangle 18"/>
            <p:cNvSpPr/>
            <p:nvPr/>
          </p:nvSpPr>
          <p:spPr>
            <a:xfrm>
              <a:off x="7107552" y="2238040"/>
              <a:ext cx="856151" cy="1314000"/>
            </a:xfrm>
            <a:prstGeom prst="roundRect">
              <a:avLst>
                <a:gd name="adj" fmla="val 8777"/>
              </a:avLst>
            </a:prstGeom>
            <a:gradFill flip="none" rotWithShape="1">
              <a:gsLst>
                <a:gs pos="0">
                  <a:schemeClr val="accent1">
                    <a:lumMod val="67000"/>
                  </a:schemeClr>
                </a:gs>
                <a:gs pos="36000">
                  <a:schemeClr val="accent1">
                    <a:lumMod val="97000"/>
                    <a:lumOff val="3000"/>
                  </a:schemeClr>
                </a:gs>
                <a:gs pos="81000">
                  <a:schemeClr val="accent1">
                    <a:lumMod val="60000"/>
                    <a:lumOff val="40000"/>
                  </a:schemeClr>
                </a:gs>
              </a:gsLst>
              <a:lin ang="16200000" scaled="1"/>
              <a:tileRect/>
            </a:gradFill>
            <a:ln w="25400" cap="flat">
              <a:noFill/>
              <a:prstDash val="solid"/>
              <a:round/>
            </a:ln>
            <a:effectLst/>
            <a:sp3d/>
          </p:spPr>
          <p:style>
            <a:lnRef idx="0">
              <a:scrgbClr r="0" g="0" b="0"/>
            </a:lnRef>
            <a:fillRef idx="1003">
              <a:schemeClr val="lt2"/>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it-IT" sz="7600" b="1" i="0" u="none" strike="noStrike" cap="none" spc="0" normalizeH="0" baseline="0">
                <a:ln>
                  <a:noFill/>
                </a:ln>
                <a:solidFill>
                  <a:srgbClr val="535353"/>
                </a:solidFill>
                <a:effectLst/>
                <a:uFillTx/>
                <a:latin typeface="Calibri"/>
                <a:ea typeface="Calibri"/>
                <a:cs typeface="Calibri"/>
                <a:sym typeface="Calibri"/>
              </a:endParaRPr>
            </a:p>
          </p:txBody>
        </p:sp>
        <p:sp>
          <p:nvSpPr>
            <p:cNvPr id="20" name="TextBox 19"/>
            <p:cNvSpPr txBox="1"/>
            <p:nvPr/>
          </p:nvSpPr>
          <p:spPr>
            <a:xfrm>
              <a:off x="7172466" y="2308563"/>
              <a:ext cx="803588" cy="4219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hangingPunct="0"/>
              <a:r>
                <a:rPr lang="en-US" sz="1400" b="1" kern="0" dirty="0">
                  <a:solidFill>
                    <a:srgbClr val="535353"/>
                  </a:solidFill>
                  <a:latin typeface="Calibri"/>
                  <a:cs typeface="Calibri"/>
                  <a:sym typeface="Calibri"/>
                </a:rPr>
                <a:t>River connectivity</a:t>
              </a:r>
              <a:endParaRPr kumimoji="0" lang="en-IE" sz="1400" b="1" i="0" u="none" strike="noStrike" cap="none" spc="0" normalizeH="0" baseline="0" dirty="0">
                <a:ln>
                  <a:noFill/>
                </a:ln>
                <a:solidFill>
                  <a:srgbClr val="535353"/>
                </a:solidFill>
                <a:effectLst/>
                <a:uFillTx/>
                <a:latin typeface="Calibri"/>
                <a:ea typeface="Calibri"/>
                <a:cs typeface="Calibri"/>
                <a:sym typeface="Calibri"/>
              </a:endParaRPr>
            </a:p>
          </p:txBody>
        </p:sp>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10457" y="2885208"/>
              <a:ext cx="1258827" cy="1258827"/>
            </a:xfrm>
            <a:prstGeom prst="rect">
              <a:avLst/>
            </a:prstGeom>
          </p:spPr>
        </p:pic>
      </p:grpSp>
      <p:grpSp>
        <p:nvGrpSpPr>
          <p:cNvPr id="3" name="Group 2"/>
          <p:cNvGrpSpPr/>
          <p:nvPr/>
        </p:nvGrpSpPr>
        <p:grpSpPr>
          <a:xfrm>
            <a:off x="7202507" y="2310465"/>
            <a:ext cx="1748164" cy="2363185"/>
            <a:chOff x="6668757" y="1832358"/>
            <a:chExt cx="1258827" cy="1905995"/>
          </a:xfrm>
        </p:grpSpPr>
        <p:sp>
          <p:nvSpPr>
            <p:cNvPr id="7" name="Rounded Rectangle 6"/>
            <p:cNvSpPr/>
            <p:nvPr/>
          </p:nvSpPr>
          <p:spPr>
            <a:xfrm>
              <a:off x="6869871" y="1832358"/>
              <a:ext cx="856151" cy="1314000"/>
            </a:xfrm>
            <a:prstGeom prst="roundRect">
              <a:avLst>
                <a:gd name="adj" fmla="val 8777"/>
              </a:avLst>
            </a:prstGeom>
            <a:gradFill flip="none" rotWithShape="1">
              <a:gsLst>
                <a:gs pos="0">
                  <a:schemeClr val="accent1">
                    <a:lumMod val="67000"/>
                  </a:schemeClr>
                </a:gs>
                <a:gs pos="36000">
                  <a:schemeClr val="accent1">
                    <a:lumMod val="97000"/>
                    <a:lumOff val="3000"/>
                  </a:schemeClr>
                </a:gs>
                <a:gs pos="81000">
                  <a:schemeClr val="accent1">
                    <a:lumMod val="60000"/>
                    <a:lumOff val="40000"/>
                  </a:schemeClr>
                </a:gs>
              </a:gsLst>
              <a:lin ang="16200000" scaled="1"/>
              <a:tileRect/>
            </a:gradFill>
            <a:ln w="25400" cap="flat">
              <a:noFill/>
              <a:prstDash val="solid"/>
              <a:round/>
            </a:ln>
            <a:effectLst/>
            <a:sp3d/>
          </p:spPr>
          <p:style>
            <a:lnRef idx="0">
              <a:scrgbClr r="0" g="0" b="0"/>
            </a:lnRef>
            <a:fillRef idx="1003">
              <a:schemeClr val="lt2"/>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it-IT" sz="7600" b="1" i="0" u="none" strike="noStrike" cap="none" spc="0" normalizeH="0" baseline="0">
                <a:ln>
                  <a:noFill/>
                </a:ln>
                <a:solidFill>
                  <a:srgbClr val="535353"/>
                </a:solidFill>
                <a:effectLst/>
                <a:uFillTx/>
                <a:latin typeface="Calibri"/>
                <a:ea typeface="Calibri"/>
                <a:cs typeface="Calibri"/>
                <a:sym typeface="Calibri"/>
              </a:endParaRPr>
            </a:p>
          </p:txBody>
        </p:sp>
        <p:sp>
          <p:nvSpPr>
            <p:cNvPr id="10" name="TextBox 9"/>
            <p:cNvSpPr txBox="1"/>
            <p:nvPr/>
          </p:nvSpPr>
          <p:spPr>
            <a:xfrm>
              <a:off x="6918818" y="1921074"/>
              <a:ext cx="824512" cy="2482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hangingPunct="0"/>
              <a:r>
                <a:rPr lang="en-US" sz="1400" b="1" kern="0">
                  <a:solidFill>
                    <a:srgbClr val="535353"/>
                  </a:solidFill>
                  <a:latin typeface="Calibri"/>
                  <a:cs typeface="Calibri"/>
                  <a:sym typeface="Calibri"/>
                </a:rPr>
                <a:t>Pollinators</a:t>
              </a:r>
              <a:endParaRPr kumimoji="0" lang="en-IE" sz="1400" b="1" i="0" u="none" strike="noStrike" cap="none" spc="0" normalizeH="0" baseline="0">
                <a:ln>
                  <a:noFill/>
                </a:ln>
                <a:solidFill>
                  <a:srgbClr val="535353"/>
                </a:solidFill>
                <a:effectLst/>
                <a:uFillTx/>
                <a:latin typeface="Calibri"/>
                <a:ea typeface="Calibri"/>
                <a:cs typeface="Calibri"/>
                <a:sym typeface="Calibri"/>
              </a:endParaRPr>
            </a:p>
          </p:txBody>
        </p:sp>
        <p:pic>
          <p:nvPicPr>
            <p:cNvPr id="22" name="Picture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68757" y="2479526"/>
              <a:ext cx="1258827" cy="1258827"/>
            </a:xfrm>
            <a:prstGeom prst="rect">
              <a:avLst/>
            </a:prstGeom>
          </p:spPr>
        </p:pic>
      </p:grpSp>
      <p:grpSp>
        <p:nvGrpSpPr>
          <p:cNvPr id="24" name="Group 23"/>
          <p:cNvGrpSpPr/>
          <p:nvPr/>
        </p:nvGrpSpPr>
        <p:grpSpPr>
          <a:xfrm>
            <a:off x="136277" y="2310465"/>
            <a:ext cx="1802151" cy="2363185"/>
            <a:chOff x="2764714" y="2238040"/>
            <a:chExt cx="1258827" cy="1905995"/>
          </a:xfrm>
        </p:grpSpPr>
        <p:sp>
          <p:nvSpPr>
            <p:cNvPr id="25" name="Rounded Rectangle 24"/>
            <p:cNvSpPr/>
            <p:nvPr/>
          </p:nvSpPr>
          <p:spPr>
            <a:xfrm>
              <a:off x="2971116" y="2238040"/>
              <a:ext cx="856151" cy="1314000"/>
            </a:xfrm>
            <a:prstGeom prst="roundRect">
              <a:avLst>
                <a:gd name="adj" fmla="val 8777"/>
              </a:avLst>
            </a:prstGeom>
            <a:gradFill flip="none" rotWithShape="1">
              <a:gsLst>
                <a:gs pos="0">
                  <a:schemeClr val="accent1">
                    <a:lumMod val="67000"/>
                  </a:schemeClr>
                </a:gs>
                <a:gs pos="36000">
                  <a:schemeClr val="accent1">
                    <a:lumMod val="97000"/>
                    <a:lumOff val="3000"/>
                  </a:schemeClr>
                </a:gs>
                <a:gs pos="81000">
                  <a:schemeClr val="accent1">
                    <a:lumMod val="60000"/>
                    <a:lumOff val="40000"/>
                  </a:schemeClr>
                </a:gs>
              </a:gsLst>
              <a:lin ang="16200000" scaled="1"/>
              <a:tileRect/>
            </a:gradFill>
            <a:ln w="25400" cap="flat">
              <a:noFill/>
              <a:prstDash val="solid"/>
              <a:round/>
            </a:ln>
            <a:effectLst/>
            <a:sp3d/>
          </p:spPr>
          <p:style>
            <a:lnRef idx="0">
              <a:scrgbClr r="0" g="0" b="0"/>
            </a:lnRef>
            <a:fillRef idx="1003">
              <a:schemeClr val="lt2"/>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it-IT" sz="7600" b="1" i="0" u="none" strike="noStrike" cap="none" spc="0" normalizeH="0" baseline="0">
                <a:ln>
                  <a:noFill/>
                </a:ln>
                <a:solidFill>
                  <a:srgbClr val="535353"/>
                </a:solidFill>
                <a:effectLst/>
                <a:uFillTx/>
                <a:latin typeface="Calibri"/>
                <a:ea typeface="Calibri"/>
                <a:cs typeface="Calibri"/>
                <a:sym typeface="Calibri"/>
              </a:endParaRPr>
            </a:p>
          </p:txBody>
        </p:sp>
        <p:sp>
          <p:nvSpPr>
            <p:cNvPr id="26" name="TextBox 25"/>
            <p:cNvSpPr txBox="1"/>
            <p:nvPr/>
          </p:nvSpPr>
          <p:spPr>
            <a:xfrm>
              <a:off x="3030663" y="2291576"/>
              <a:ext cx="796604" cy="5957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hangingPunct="0"/>
              <a:r>
                <a:rPr lang="en-GB" sz="1400" b="1" kern="0" dirty="0">
                  <a:solidFill>
                    <a:srgbClr val="535353"/>
                  </a:solidFill>
                  <a:latin typeface="Calibri"/>
                  <a:cs typeface="Calibri"/>
                  <a:sym typeface="Calibri"/>
                </a:rPr>
                <a:t>Protected Habitat Types (Annex I HD)</a:t>
              </a:r>
              <a:endParaRPr lang="en-GB" sz="1400" b="1" kern="0" dirty="0">
                <a:solidFill>
                  <a:srgbClr val="535353"/>
                </a:solidFill>
                <a:latin typeface="Calibri"/>
                <a:cs typeface="Calibri"/>
                <a:sym typeface="Wingdings" panose="05000000000000000000" pitchFamily="2" charset="2"/>
              </a:endParaRPr>
            </a:p>
          </p:txBody>
        </p:sp>
        <p:pic>
          <p:nvPicPr>
            <p:cNvPr id="27" name="Picture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64714" y="2885208"/>
              <a:ext cx="1258827" cy="1258827"/>
            </a:xfrm>
            <a:prstGeom prst="rect">
              <a:avLst/>
            </a:prstGeom>
          </p:spPr>
        </p:pic>
      </p:grpSp>
      <p:grpSp>
        <p:nvGrpSpPr>
          <p:cNvPr id="35" name="Group 34"/>
          <p:cNvGrpSpPr/>
          <p:nvPr/>
        </p:nvGrpSpPr>
        <p:grpSpPr>
          <a:xfrm>
            <a:off x="4720706" y="2321292"/>
            <a:ext cx="1228366" cy="2163452"/>
            <a:chOff x="9224222" y="1219807"/>
            <a:chExt cx="1228366" cy="2163452"/>
          </a:xfrm>
        </p:grpSpPr>
        <p:grpSp>
          <p:nvGrpSpPr>
            <p:cNvPr id="30" name="Group 29"/>
            <p:cNvGrpSpPr/>
            <p:nvPr/>
          </p:nvGrpSpPr>
          <p:grpSpPr>
            <a:xfrm>
              <a:off x="9255022" y="1219807"/>
              <a:ext cx="1197566" cy="1629188"/>
              <a:chOff x="8082445" y="2041404"/>
              <a:chExt cx="856704" cy="1314000"/>
            </a:xfrm>
          </p:grpSpPr>
          <p:sp>
            <p:nvSpPr>
              <p:cNvPr id="31" name="Rounded Rectangle 30"/>
              <p:cNvSpPr/>
              <p:nvPr/>
            </p:nvSpPr>
            <p:spPr>
              <a:xfrm>
                <a:off x="8082445" y="2041404"/>
                <a:ext cx="856151" cy="1314000"/>
              </a:xfrm>
              <a:prstGeom prst="roundRect">
                <a:avLst>
                  <a:gd name="adj" fmla="val 8777"/>
                </a:avLst>
              </a:prstGeom>
              <a:gradFill flip="none" rotWithShape="1">
                <a:gsLst>
                  <a:gs pos="0">
                    <a:schemeClr val="accent1">
                      <a:lumMod val="67000"/>
                    </a:schemeClr>
                  </a:gs>
                  <a:gs pos="36000">
                    <a:schemeClr val="accent1">
                      <a:lumMod val="97000"/>
                      <a:lumOff val="3000"/>
                    </a:schemeClr>
                  </a:gs>
                  <a:gs pos="81000">
                    <a:schemeClr val="accent1">
                      <a:lumMod val="60000"/>
                      <a:lumOff val="40000"/>
                    </a:schemeClr>
                  </a:gs>
                </a:gsLst>
                <a:lin ang="16200000" scaled="1"/>
                <a:tileRect/>
              </a:gradFill>
              <a:ln w="25400" cap="flat">
                <a:noFill/>
                <a:prstDash val="solid"/>
                <a:round/>
              </a:ln>
              <a:effectLst/>
              <a:sp3d/>
            </p:spPr>
            <p:style>
              <a:lnRef idx="0">
                <a:scrgbClr r="0" g="0" b="0"/>
              </a:lnRef>
              <a:fillRef idx="1003">
                <a:schemeClr val="lt2"/>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it-IT" sz="7600" b="1" i="0" u="none" strike="noStrike" cap="none" spc="0" normalizeH="0" baseline="0">
                  <a:ln>
                    <a:noFill/>
                  </a:ln>
                  <a:solidFill>
                    <a:srgbClr val="535353"/>
                  </a:solidFill>
                  <a:effectLst/>
                  <a:uFillTx/>
                  <a:latin typeface="Calibri"/>
                  <a:ea typeface="Calibri"/>
                  <a:cs typeface="Calibri"/>
                  <a:sym typeface="Calibri"/>
                </a:endParaRPr>
              </a:p>
            </p:txBody>
          </p:sp>
          <p:sp>
            <p:nvSpPr>
              <p:cNvPr id="32" name="TextBox 31"/>
              <p:cNvSpPr txBox="1"/>
              <p:nvPr/>
            </p:nvSpPr>
            <p:spPr>
              <a:xfrm>
                <a:off x="8101659" y="2098999"/>
                <a:ext cx="837490" cy="4219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hangingPunct="0"/>
                <a:r>
                  <a:rPr lang="en-US" sz="1400" b="1" kern="0" dirty="0">
                    <a:solidFill>
                      <a:srgbClr val="535353"/>
                    </a:solidFill>
                    <a:latin typeface="Calibri"/>
                    <a:cs typeface="Calibri"/>
                    <a:sym typeface="Calibri"/>
                  </a:rPr>
                  <a:t>Urban ecosystems</a:t>
                </a:r>
              </a:p>
            </p:txBody>
          </p:sp>
        </p:grpSp>
        <p:pic>
          <p:nvPicPr>
            <p:cNvPr id="34" name="Picture 8">
              <a:extLst>
                <a:ext uri="{FF2B5EF4-FFF2-40B4-BE49-F238E27FC236}">
                  <a16:creationId xmlns:a16="http://schemas.microsoft.com/office/drawing/2014/main" id="{24067F8A-E5D5-F3DD-7C8C-31740DCF07A7}"/>
                </a:ext>
              </a:extLst>
            </p:cNvPr>
            <p:cNvPicPr>
              <a:picLocks noChangeAspect="1"/>
            </p:cNvPicPr>
            <p:nvPr/>
          </p:nvPicPr>
          <p:blipFill>
            <a:blip r:embed="rId10"/>
            <a:stretch>
              <a:fillRect/>
            </a:stretch>
          </p:blipFill>
          <p:spPr>
            <a:xfrm>
              <a:off x="9224222" y="2218256"/>
              <a:ext cx="1227595" cy="1165003"/>
            </a:xfrm>
            <a:prstGeom prst="ellipse">
              <a:avLst/>
            </a:prstGeom>
            <a:effectLst/>
          </p:spPr>
        </p:pic>
      </p:grpSp>
      <p:sp>
        <p:nvSpPr>
          <p:cNvPr id="37" name="Freeform 36"/>
          <p:cNvSpPr/>
          <p:nvPr/>
        </p:nvSpPr>
        <p:spPr>
          <a:xfrm>
            <a:off x="2786685" y="1169085"/>
            <a:ext cx="5636351" cy="477581"/>
          </a:xfrm>
          <a:custGeom>
            <a:avLst/>
            <a:gdLst>
              <a:gd name="connsiteX0" fmla="*/ 0 w 2252793"/>
              <a:gd name="connsiteY0" fmla="*/ 0 h 403200"/>
              <a:gd name="connsiteX1" fmla="*/ 2252793 w 2252793"/>
              <a:gd name="connsiteY1" fmla="*/ 0 h 403200"/>
              <a:gd name="connsiteX2" fmla="*/ 2252793 w 2252793"/>
              <a:gd name="connsiteY2" fmla="*/ 403200 h 403200"/>
              <a:gd name="connsiteX3" fmla="*/ 0 w 2252793"/>
              <a:gd name="connsiteY3" fmla="*/ 403200 h 403200"/>
              <a:gd name="connsiteX4" fmla="*/ 0 w 2252793"/>
              <a:gd name="connsiteY4" fmla="*/ 0 h 40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2793" h="403200">
                <a:moveTo>
                  <a:pt x="0" y="0"/>
                </a:moveTo>
                <a:lnTo>
                  <a:pt x="2252793" y="0"/>
                </a:lnTo>
                <a:lnTo>
                  <a:pt x="2252793" y="403200"/>
                </a:lnTo>
                <a:lnTo>
                  <a:pt x="0" y="403200"/>
                </a:lnTo>
                <a:lnTo>
                  <a:pt x="0" y="0"/>
                </a:lnTo>
                <a:close/>
              </a:path>
            </a:pathLst>
          </a:custGeom>
        </p:spPr>
        <p:style>
          <a:lnRef idx="0">
            <a:schemeClr val="accent1"/>
          </a:lnRef>
          <a:fillRef idx="3">
            <a:schemeClr val="accent1"/>
          </a:fillRef>
          <a:effectRef idx="3">
            <a:schemeClr val="accent1"/>
          </a:effectRef>
          <a:fontRef idx="minor">
            <a:schemeClr val="lt1"/>
          </a:fontRef>
        </p:style>
        <p:txBody>
          <a:bodyPr spcFirstLastPara="0" vert="horz" wrap="square" lIns="99568" tIns="56896" rIns="99568" bIns="56896"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alibri" panose="020F0502020204030204"/>
                <a:ea typeface="+mn-ea"/>
                <a:cs typeface="+mn-cs"/>
              </a:rPr>
              <a:t>Specific restoration targets</a:t>
            </a:r>
          </a:p>
        </p:txBody>
      </p:sp>
      <p:grpSp>
        <p:nvGrpSpPr>
          <p:cNvPr id="38" name="Group 37"/>
          <p:cNvGrpSpPr/>
          <p:nvPr/>
        </p:nvGrpSpPr>
        <p:grpSpPr>
          <a:xfrm>
            <a:off x="1908092" y="2323780"/>
            <a:ext cx="1236808" cy="1629188"/>
            <a:chOff x="2607329" y="1813380"/>
            <a:chExt cx="863927" cy="1314000"/>
          </a:xfrm>
        </p:grpSpPr>
        <p:sp>
          <p:nvSpPr>
            <p:cNvPr id="39" name="Rounded Rectangle 38"/>
            <p:cNvSpPr/>
            <p:nvPr/>
          </p:nvSpPr>
          <p:spPr>
            <a:xfrm>
              <a:off x="2607329" y="1813380"/>
              <a:ext cx="856151" cy="1314000"/>
            </a:xfrm>
            <a:prstGeom prst="roundRect">
              <a:avLst>
                <a:gd name="adj" fmla="val 8777"/>
              </a:avLst>
            </a:prstGeom>
            <a:gradFill flip="none" rotWithShape="1">
              <a:gsLst>
                <a:gs pos="0">
                  <a:schemeClr val="accent1">
                    <a:lumMod val="67000"/>
                  </a:schemeClr>
                </a:gs>
                <a:gs pos="36000">
                  <a:schemeClr val="accent1">
                    <a:lumMod val="97000"/>
                    <a:lumOff val="3000"/>
                  </a:schemeClr>
                </a:gs>
                <a:gs pos="81000">
                  <a:schemeClr val="accent1">
                    <a:lumMod val="60000"/>
                    <a:lumOff val="40000"/>
                  </a:schemeClr>
                </a:gs>
              </a:gsLst>
              <a:lin ang="16200000" scaled="1"/>
              <a:tileRect/>
            </a:gradFill>
            <a:ln w="25400" cap="flat">
              <a:noFill/>
              <a:prstDash val="solid"/>
              <a:round/>
            </a:ln>
            <a:effectLst/>
            <a:sp3d/>
          </p:spPr>
          <p:style>
            <a:lnRef idx="0">
              <a:scrgbClr r="0" g="0" b="0"/>
            </a:lnRef>
            <a:fillRef idx="1003">
              <a:schemeClr val="lt2"/>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it-IT" sz="7600" b="1" i="0" u="none" strike="noStrike" cap="none" spc="0" normalizeH="0" baseline="0">
                <a:ln>
                  <a:noFill/>
                </a:ln>
                <a:solidFill>
                  <a:srgbClr val="535353"/>
                </a:solidFill>
                <a:effectLst/>
                <a:uFillTx/>
                <a:latin typeface="Calibri"/>
                <a:ea typeface="Calibri"/>
                <a:cs typeface="Calibri"/>
                <a:sym typeface="Calibri"/>
              </a:endParaRPr>
            </a:p>
          </p:txBody>
        </p:sp>
        <p:sp>
          <p:nvSpPr>
            <p:cNvPr id="40" name="TextBox 39"/>
            <p:cNvSpPr txBox="1"/>
            <p:nvPr/>
          </p:nvSpPr>
          <p:spPr>
            <a:xfrm>
              <a:off x="2674652" y="1873406"/>
              <a:ext cx="796604" cy="5957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hangingPunct="0"/>
              <a:r>
                <a:rPr lang="en-GB" sz="1400" b="1" kern="0" dirty="0">
                  <a:solidFill>
                    <a:srgbClr val="535353"/>
                  </a:solidFill>
                  <a:latin typeface="Calibri"/>
                  <a:cs typeface="Calibri"/>
                  <a:sym typeface="Calibri"/>
                </a:rPr>
                <a:t>Habitats of protected species (BHD) </a:t>
              </a:r>
              <a:endParaRPr lang="en-GB" sz="1400" b="1" kern="0" dirty="0">
                <a:solidFill>
                  <a:srgbClr val="535353"/>
                </a:solidFill>
                <a:latin typeface="Calibri"/>
                <a:cs typeface="Calibri"/>
                <a:sym typeface="Wingdings" panose="05000000000000000000" pitchFamily="2" charset="2"/>
              </a:endParaRPr>
            </a:p>
          </p:txBody>
        </p:sp>
      </p:grpSp>
      <p:pic>
        <p:nvPicPr>
          <p:cNvPr id="9" name="Picture 8"/>
          <p:cNvPicPr>
            <a:picLocks noChangeAspect="1"/>
          </p:cNvPicPr>
          <p:nvPr/>
        </p:nvPicPr>
        <p:blipFill rotWithShape="1">
          <a:blip r:embed="rId11"/>
          <a:srcRect l="23557" t="-572" r="12648" b="572"/>
          <a:stretch/>
        </p:blipFill>
        <p:spPr>
          <a:xfrm>
            <a:off x="1901704" y="3313889"/>
            <a:ext cx="1226193" cy="1110532"/>
          </a:xfrm>
          <a:prstGeom prst="ellipse">
            <a:avLst/>
          </a:prstGeom>
        </p:spPr>
      </p:pic>
    </p:spTree>
    <p:extLst>
      <p:ext uri="{BB962C8B-B14F-4D97-AF65-F5344CB8AC3E}">
        <p14:creationId xmlns:p14="http://schemas.microsoft.com/office/powerpoint/2010/main" val="7850415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 name="Title 1">
            <a:extLst>
              <a:ext uri="{FF2B5EF4-FFF2-40B4-BE49-F238E27FC236}">
                <a16:creationId xmlns:a16="http://schemas.microsoft.com/office/drawing/2014/main" id="{04E2B95D-82B7-F36C-1DE3-819097CCAEE7}"/>
              </a:ext>
            </a:extLst>
          </p:cNvPr>
          <p:cNvSpPr>
            <a:spLocks noGrp="1"/>
          </p:cNvSpPr>
          <p:nvPr>
            <p:ph type="title"/>
          </p:nvPr>
        </p:nvSpPr>
        <p:spPr>
          <a:xfrm>
            <a:off x="970722" y="468604"/>
            <a:ext cx="7995600" cy="782357"/>
          </a:xfrm>
        </p:spPr>
        <p:txBody>
          <a:bodyPr/>
          <a:lstStyle/>
          <a:p>
            <a:r>
              <a:rPr lang="en-US" dirty="0"/>
              <a:t>Examples of habitat restoration in NL</a:t>
            </a:r>
          </a:p>
        </p:txBody>
      </p:sp>
      <p:pic>
        <p:nvPicPr>
          <p:cNvPr id="1026" name="Picture 2" descr="LIFE Project Cover Photo">
            <a:extLst>
              <a:ext uri="{FF2B5EF4-FFF2-40B4-BE49-F238E27FC236}">
                <a16:creationId xmlns:a16="http://schemas.microsoft.com/office/drawing/2014/main" id="{8E6692A0-2176-4D2B-8247-2EA6C3D37D5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497" r="-1" b="25914"/>
          <a:stretch/>
        </p:blipFill>
        <p:spPr bwMode="auto">
          <a:xfrm>
            <a:off x="3713869" y="2159957"/>
            <a:ext cx="2461591" cy="1638158"/>
          </a:xfrm>
          <a:prstGeom prst="rect">
            <a:avLst/>
          </a:prstGeom>
          <a:solidFill>
            <a:srgbClr val="FFFFFF"/>
          </a:solidFill>
        </p:spPr>
      </p:pic>
      <p:pic>
        <p:nvPicPr>
          <p:cNvPr id="11" name="Picture Placeholder 10">
            <a:extLst>
              <a:ext uri="{FF2B5EF4-FFF2-40B4-BE49-F238E27FC236}">
                <a16:creationId xmlns:a16="http://schemas.microsoft.com/office/drawing/2014/main" id="{DC67A9E2-9FB5-4165-B334-FED7EFE9158C}"/>
              </a:ext>
            </a:extLst>
          </p:cNvPr>
          <p:cNvPicPr>
            <a:picLocks noGrp="1" noChangeAspect="1"/>
          </p:cNvPicPr>
          <p:nvPr>
            <p:ph type="pic" sz="quarter" idx="14"/>
          </p:nvPr>
        </p:nvPicPr>
        <p:blipFill>
          <a:blip r:embed="rId3"/>
          <a:srcRect l="15144" r="15144"/>
          <a:stretch>
            <a:fillRect/>
          </a:stretch>
        </p:blipFill>
        <p:spPr>
          <a:xfrm>
            <a:off x="3713869" y="3968738"/>
            <a:ext cx="2462212" cy="1638300"/>
          </a:xfrm>
          <a:prstGeom prst="rect">
            <a:avLst/>
          </a:prstGeom>
        </p:spPr>
      </p:pic>
      <p:pic>
        <p:nvPicPr>
          <p:cNvPr id="10" name="Picture Placeholder 9">
            <a:extLst>
              <a:ext uri="{FF2B5EF4-FFF2-40B4-BE49-F238E27FC236}">
                <a16:creationId xmlns:a16="http://schemas.microsoft.com/office/drawing/2014/main" id="{8902D98D-ED53-4DAA-A8B1-56E1ABC3B3F1}"/>
              </a:ext>
            </a:extLst>
          </p:cNvPr>
          <p:cNvPicPr>
            <a:picLocks noGrp="1" noChangeAspect="1"/>
          </p:cNvPicPr>
          <p:nvPr>
            <p:ph type="pic" sz="quarter" idx="15"/>
          </p:nvPr>
        </p:nvPicPr>
        <p:blipFill>
          <a:blip r:embed="rId4"/>
          <a:srcRect t="16692" b="16692"/>
          <a:stretch>
            <a:fillRect/>
          </a:stretch>
        </p:blipFill>
        <p:spPr>
          <a:xfrm>
            <a:off x="6324600" y="2160588"/>
            <a:ext cx="2462213" cy="1638300"/>
          </a:xfrm>
          <a:prstGeom prst="rect">
            <a:avLst/>
          </a:prstGeom>
        </p:spPr>
      </p:pic>
      <p:sp>
        <p:nvSpPr>
          <p:cNvPr id="1037" name="Text Placeholder 5">
            <a:extLst>
              <a:ext uri="{FF2B5EF4-FFF2-40B4-BE49-F238E27FC236}">
                <a16:creationId xmlns:a16="http://schemas.microsoft.com/office/drawing/2014/main" id="{71AF92FA-C404-ED00-3E33-875B642E4899}"/>
              </a:ext>
            </a:extLst>
          </p:cNvPr>
          <p:cNvSpPr>
            <a:spLocks noGrp="1"/>
          </p:cNvSpPr>
          <p:nvPr>
            <p:ph type="body" sz="quarter" idx="16"/>
          </p:nvPr>
        </p:nvSpPr>
        <p:spPr>
          <a:xfrm>
            <a:off x="8935226" y="3968880"/>
            <a:ext cx="2762302" cy="1638158"/>
          </a:xfrm>
        </p:spPr>
        <p:txBody>
          <a:bodyPr/>
          <a:lstStyle/>
          <a:p>
            <a:r>
              <a:rPr lang="en-US" b="1" dirty="0">
                <a:solidFill>
                  <a:schemeClr val="tx2">
                    <a:lumMod val="75000"/>
                  </a:schemeClr>
                </a:solidFill>
              </a:rPr>
              <a:t>Fish migration &amp; </a:t>
            </a:r>
            <a:r>
              <a:rPr lang="en-US" b="1" dirty="0" err="1">
                <a:solidFill>
                  <a:schemeClr val="tx2">
                    <a:lumMod val="75000"/>
                  </a:schemeClr>
                </a:solidFill>
              </a:rPr>
              <a:t>BirdLIFE</a:t>
            </a:r>
            <a:endParaRPr lang="en-US" b="1" dirty="0">
              <a:solidFill>
                <a:schemeClr val="tx2">
                  <a:lumMod val="75000"/>
                </a:schemeClr>
              </a:solidFill>
            </a:endParaRPr>
          </a:p>
          <a:p>
            <a:r>
              <a:rPr lang="en-US" dirty="0">
                <a:solidFill>
                  <a:schemeClr val="tx2">
                    <a:lumMod val="75000"/>
                  </a:schemeClr>
                </a:solidFill>
              </a:rPr>
              <a:t>Restoration natural river course and freshwater-saltwater transition</a:t>
            </a:r>
          </a:p>
        </p:txBody>
      </p:sp>
      <p:sp>
        <p:nvSpPr>
          <p:cNvPr id="2" name="Content Placeholder 1">
            <a:extLst>
              <a:ext uri="{FF2B5EF4-FFF2-40B4-BE49-F238E27FC236}">
                <a16:creationId xmlns:a16="http://schemas.microsoft.com/office/drawing/2014/main" id="{C18C0485-9808-49F8-8730-C4B636D829FC}"/>
              </a:ext>
            </a:extLst>
          </p:cNvPr>
          <p:cNvSpPr>
            <a:spLocks noGrp="1"/>
          </p:cNvSpPr>
          <p:nvPr>
            <p:ph type="body" sz="quarter" idx="18"/>
          </p:nvPr>
        </p:nvSpPr>
        <p:spPr>
          <a:xfrm>
            <a:off x="1044782" y="2154764"/>
            <a:ext cx="2520000" cy="1638159"/>
          </a:xfrm>
        </p:spPr>
        <p:txBody>
          <a:bodyPr>
            <a:normAutofit/>
          </a:bodyPr>
          <a:lstStyle/>
          <a:p>
            <a:r>
              <a:rPr lang="en-GB" b="1" dirty="0">
                <a:solidFill>
                  <a:schemeClr val="tx2">
                    <a:lumMod val="75000"/>
                  </a:schemeClr>
                </a:solidFill>
              </a:rPr>
              <a:t>LIFE+GP</a:t>
            </a:r>
          </a:p>
          <a:p>
            <a:pPr marL="0" indent="0">
              <a:buNone/>
            </a:pPr>
            <a:r>
              <a:rPr lang="en-GB" dirty="0">
                <a:solidFill>
                  <a:schemeClr val="tx2">
                    <a:lumMod val="75000"/>
                  </a:schemeClr>
                </a:solidFill>
              </a:rPr>
              <a:t>Restoring raised bog in National Park Groote Peel</a:t>
            </a:r>
            <a:endParaRPr lang="en-IE" dirty="0">
              <a:solidFill>
                <a:schemeClr val="tx2">
                  <a:lumMod val="75000"/>
                </a:schemeClr>
              </a:solidFill>
            </a:endParaRPr>
          </a:p>
        </p:txBody>
      </p:sp>
      <p:pic>
        <p:nvPicPr>
          <p:cNvPr id="13" name="Picture Placeholder 12">
            <a:extLst>
              <a:ext uri="{FF2B5EF4-FFF2-40B4-BE49-F238E27FC236}">
                <a16:creationId xmlns:a16="http://schemas.microsoft.com/office/drawing/2014/main" id="{BA7CD72C-45CE-4E65-B95E-F11CFE70C2D1}"/>
              </a:ext>
            </a:extLst>
          </p:cNvPr>
          <p:cNvPicPr>
            <a:picLocks noGrp="1" noChangeAspect="1"/>
          </p:cNvPicPr>
          <p:nvPr>
            <p:ph type="pic" sz="quarter" idx="19"/>
          </p:nvPr>
        </p:nvPicPr>
        <p:blipFill>
          <a:blip r:embed="rId5"/>
          <a:srcRect l="24968" r="24968"/>
          <a:stretch>
            <a:fillRect/>
          </a:stretch>
        </p:blipFill>
        <p:spPr>
          <a:xfrm>
            <a:off x="6313488" y="3968750"/>
            <a:ext cx="2460625" cy="1638300"/>
          </a:xfrm>
          <a:prstGeom prst="rect">
            <a:avLst/>
          </a:prstGeom>
        </p:spPr>
      </p:pic>
      <p:sp>
        <p:nvSpPr>
          <p:cNvPr id="1041" name="Text Placeholder 8">
            <a:extLst>
              <a:ext uri="{FF2B5EF4-FFF2-40B4-BE49-F238E27FC236}">
                <a16:creationId xmlns:a16="http://schemas.microsoft.com/office/drawing/2014/main" id="{C40893DE-5488-0560-9A55-71D894E41E6A}"/>
              </a:ext>
            </a:extLst>
          </p:cNvPr>
          <p:cNvSpPr>
            <a:spLocks noGrp="1"/>
          </p:cNvSpPr>
          <p:nvPr>
            <p:ph type="body" sz="quarter" idx="20"/>
          </p:nvPr>
        </p:nvSpPr>
        <p:spPr>
          <a:xfrm>
            <a:off x="843280" y="3968881"/>
            <a:ext cx="2710337" cy="1638158"/>
          </a:xfrm>
        </p:spPr>
        <p:txBody>
          <a:bodyPr/>
          <a:lstStyle/>
          <a:p>
            <a:r>
              <a:rPr lang="en-US" b="1" dirty="0">
                <a:solidFill>
                  <a:schemeClr val="tx2">
                    <a:lumMod val="75000"/>
                  </a:schemeClr>
                </a:solidFill>
              </a:rPr>
              <a:t>New LIFE for Dutch Fens</a:t>
            </a:r>
          </a:p>
          <a:p>
            <a:r>
              <a:rPr lang="en-US" dirty="0">
                <a:solidFill>
                  <a:schemeClr val="tx2">
                    <a:lumMod val="75000"/>
                  </a:schemeClr>
                </a:solidFill>
              </a:rPr>
              <a:t>Restoring and enlarging lowland fen habitats</a:t>
            </a:r>
          </a:p>
        </p:txBody>
      </p:sp>
      <p:sp>
        <p:nvSpPr>
          <p:cNvPr id="1043" name="Text Placeholder 9">
            <a:extLst>
              <a:ext uri="{FF2B5EF4-FFF2-40B4-BE49-F238E27FC236}">
                <a16:creationId xmlns:a16="http://schemas.microsoft.com/office/drawing/2014/main" id="{DEA3232C-14D3-FD20-375A-06EBBE704D16}"/>
              </a:ext>
            </a:extLst>
          </p:cNvPr>
          <p:cNvSpPr>
            <a:spLocks noGrp="1"/>
          </p:cNvSpPr>
          <p:nvPr>
            <p:ph type="body" sz="quarter" idx="21"/>
          </p:nvPr>
        </p:nvSpPr>
        <p:spPr>
          <a:xfrm>
            <a:off x="8966322" y="2159956"/>
            <a:ext cx="2520000" cy="1638159"/>
          </a:xfrm>
        </p:spPr>
        <p:txBody>
          <a:bodyPr/>
          <a:lstStyle/>
          <a:p>
            <a:r>
              <a:rPr lang="en-US" b="1" dirty="0">
                <a:solidFill>
                  <a:schemeClr val="tx2">
                    <a:lumMod val="75000"/>
                  </a:schemeClr>
                </a:solidFill>
              </a:rPr>
              <a:t>LIFE: Alde </a:t>
            </a:r>
            <a:r>
              <a:rPr lang="en-US" b="1" dirty="0" err="1">
                <a:solidFill>
                  <a:schemeClr val="tx2">
                    <a:lumMod val="75000"/>
                  </a:schemeClr>
                </a:solidFill>
              </a:rPr>
              <a:t>Feanen</a:t>
            </a:r>
            <a:r>
              <a:rPr lang="en-US" b="1" dirty="0">
                <a:solidFill>
                  <a:schemeClr val="tx2">
                    <a:lumMod val="75000"/>
                  </a:schemeClr>
                </a:solidFill>
              </a:rPr>
              <a:t> N2000</a:t>
            </a:r>
          </a:p>
          <a:p>
            <a:r>
              <a:rPr lang="en-US" dirty="0">
                <a:solidFill>
                  <a:schemeClr val="tx2">
                    <a:lumMod val="75000"/>
                  </a:schemeClr>
                </a:solidFill>
              </a:rPr>
              <a:t>Restoring wetlands, fens, peat ponds.</a:t>
            </a:r>
          </a:p>
        </p:txBody>
      </p:sp>
      <p:pic>
        <p:nvPicPr>
          <p:cNvPr id="12" name="Picture 11">
            <a:extLst>
              <a:ext uri="{FF2B5EF4-FFF2-40B4-BE49-F238E27FC236}">
                <a16:creationId xmlns:a16="http://schemas.microsoft.com/office/drawing/2014/main" id="{773E3172-8D2E-40D5-9FCC-219B74012452}"/>
              </a:ext>
            </a:extLst>
          </p:cNvPr>
          <p:cNvPicPr>
            <a:picLocks noChangeAspect="1"/>
          </p:cNvPicPr>
          <p:nvPr/>
        </p:nvPicPr>
        <p:blipFill>
          <a:blip r:embed="rId6"/>
          <a:stretch>
            <a:fillRect/>
          </a:stretch>
        </p:blipFill>
        <p:spPr>
          <a:xfrm>
            <a:off x="10745028" y="726401"/>
            <a:ext cx="952500" cy="695325"/>
          </a:xfrm>
          <a:prstGeom prst="rect">
            <a:avLst/>
          </a:prstGeom>
        </p:spPr>
      </p:pic>
    </p:spTree>
    <p:extLst>
      <p:ext uri="{BB962C8B-B14F-4D97-AF65-F5344CB8AC3E}">
        <p14:creationId xmlns:p14="http://schemas.microsoft.com/office/powerpoint/2010/main" val="16905285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34465" y="425221"/>
            <a:ext cx="10515600" cy="782357"/>
          </a:xfrm>
        </p:spPr>
        <p:txBody>
          <a:bodyPr/>
          <a:lstStyle/>
          <a:p>
            <a:pPr algn="ctr"/>
            <a:r>
              <a:rPr lang="en-US" dirty="0">
                <a:latin typeface="EC Square Sans Pro"/>
              </a:rPr>
              <a:t>Urban ecosystem (Art. 6)</a:t>
            </a:r>
          </a:p>
        </p:txBody>
      </p:sp>
      <p:cxnSp>
        <p:nvCxnSpPr>
          <p:cNvPr id="10" name="Straight Connector 9"/>
          <p:cNvCxnSpPr/>
          <p:nvPr/>
        </p:nvCxnSpPr>
        <p:spPr>
          <a:xfrm>
            <a:off x="981307" y="678340"/>
            <a:ext cx="14813" cy="382724"/>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
        <p:nvSpPr>
          <p:cNvPr id="4" name="Title 2"/>
          <p:cNvSpPr txBox="1">
            <a:spLocks/>
          </p:cNvSpPr>
          <p:nvPr/>
        </p:nvSpPr>
        <p:spPr>
          <a:xfrm>
            <a:off x="1134465" y="1207578"/>
            <a:ext cx="10515600" cy="782357"/>
          </a:xfrm>
          <a:prstGeom prst="rect">
            <a:avLst/>
          </a:prstGeom>
        </p:spPr>
        <p:txBody>
          <a:bodyPr vert="horz" lIns="91440" tIns="45720" rIns="91440" bIns="0" rtlCol="0" anchor="b" anchorCtr="0">
            <a:noAutofit/>
          </a:bodyPr>
          <a:lstStyle>
            <a:lvl1pPr algn="l" defTabSz="914400" rtl="0" eaLnBrk="1" latinLnBrk="0" hangingPunct="1">
              <a:lnSpc>
                <a:spcPct val="90000"/>
              </a:lnSpc>
              <a:spcBef>
                <a:spcPct val="0"/>
              </a:spcBef>
              <a:buNone/>
              <a:defRPr sz="4000" kern="1200">
                <a:solidFill>
                  <a:schemeClr val="tx2"/>
                </a:solidFill>
                <a:latin typeface="EC Square Sans Pro" panose="020B0506040000020004" pitchFamily="34" charset="0"/>
                <a:ea typeface="+mj-ea"/>
                <a:cs typeface="+mj-cs"/>
              </a:defRPr>
            </a:lvl1pPr>
          </a:lstStyle>
          <a:p>
            <a:endParaRPr lang="en-US" i="1"/>
          </a:p>
        </p:txBody>
      </p:sp>
      <p:sp>
        <p:nvSpPr>
          <p:cNvPr id="2" name="Rectangle 1"/>
          <p:cNvSpPr/>
          <p:nvPr/>
        </p:nvSpPr>
        <p:spPr>
          <a:xfrm>
            <a:off x="5653204" y="1598756"/>
            <a:ext cx="5311421" cy="4093428"/>
          </a:xfrm>
          <a:prstGeom prst="rect">
            <a:avLst/>
          </a:prstGeom>
        </p:spPr>
        <p:txBody>
          <a:bodyPr wrap="square" lIns="91440" tIns="45720" rIns="91440" bIns="45720" anchor="t">
            <a:spAutoFit/>
          </a:bodyPr>
          <a:lstStyle/>
          <a:p>
            <a:pPr marL="342900" indent="-342900">
              <a:buFont typeface="Arial"/>
              <a:buChar char="•"/>
            </a:pPr>
            <a:r>
              <a:rPr lang="en-GB" sz="2400" dirty="0">
                <a:latin typeface="Calibri"/>
                <a:ea typeface="Verdana Pro"/>
                <a:cs typeface="Calibri"/>
              </a:rPr>
              <a:t>No net loss of urban green space by 2030 </a:t>
            </a:r>
            <a:endParaRPr lang="en-GB" sz="2400" dirty="0">
              <a:latin typeface="Calibri" panose="020F0502020204030204" pitchFamily="34" charset="0"/>
              <a:ea typeface="Verdana Pro"/>
              <a:cs typeface="Calibri" panose="020F0502020204030204" pitchFamily="34" charset="0"/>
            </a:endParaRPr>
          </a:p>
          <a:p>
            <a:pPr marL="342900" indent="-342900">
              <a:buFont typeface="Arial"/>
              <a:buChar char="•"/>
            </a:pPr>
            <a:r>
              <a:rPr lang="en-GB" sz="2400" dirty="0">
                <a:latin typeface="Calibri"/>
                <a:ea typeface="Verdana Pro"/>
                <a:cs typeface="Calibri"/>
              </a:rPr>
              <a:t>3% increase in the total national area of urban green space by 2040 &amp; 5% increase by 2050</a:t>
            </a:r>
          </a:p>
          <a:p>
            <a:pPr marL="342900" indent="-342900">
              <a:buFont typeface="Arial"/>
              <a:buChar char="•"/>
            </a:pPr>
            <a:r>
              <a:rPr lang="en-GB" sz="2400" dirty="0">
                <a:latin typeface="Calibri"/>
                <a:ea typeface="Verdana Pro"/>
                <a:cs typeface="Calibri"/>
              </a:rPr>
              <a:t>Minimum of 10 % urban tree canopy cover by 2050</a:t>
            </a:r>
          </a:p>
          <a:p>
            <a:pPr marL="342900" indent="-342900">
              <a:buFont typeface="Arial"/>
              <a:buChar char="•"/>
            </a:pPr>
            <a:r>
              <a:rPr lang="en-GB" sz="2400" dirty="0">
                <a:latin typeface="Calibri"/>
                <a:ea typeface="Verdana Pro"/>
                <a:cs typeface="Calibri"/>
              </a:rPr>
              <a:t>Net gain of urban green space integrated into buildings and infrastructure developments</a:t>
            </a:r>
          </a:p>
          <a:p>
            <a:pPr marL="342900" indent="-342900">
              <a:buFont typeface="Arial"/>
              <a:buChar char="•"/>
            </a:pPr>
            <a:endParaRPr lang="en-GB" sz="2000" dirty="0">
              <a:latin typeface="Calibri"/>
              <a:ea typeface="Verdana Pro"/>
              <a:cs typeface="Calibri"/>
            </a:endParaRPr>
          </a:p>
        </p:txBody>
      </p:sp>
      <p:pic>
        <p:nvPicPr>
          <p:cNvPr id="8" name="Picture 8">
            <a:extLst>
              <a:ext uri="{FF2B5EF4-FFF2-40B4-BE49-F238E27FC236}">
                <a16:creationId xmlns:a16="http://schemas.microsoft.com/office/drawing/2014/main" id="{24067F8A-E5D5-F3DD-7C8C-31740DCF07A7}"/>
              </a:ext>
            </a:extLst>
          </p:cNvPr>
          <p:cNvPicPr>
            <a:picLocks noChangeAspect="1"/>
          </p:cNvPicPr>
          <p:nvPr/>
        </p:nvPicPr>
        <p:blipFill>
          <a:blip r:embed="rId3"/>
          <a:stretch>
            <a:fillRect/>
          </a:stretch>
        </p:blipFill>
        <p:spPr>
          <a:xfrm>
            <a:off x="784594" y="2323214"/>
            <a:ext cx="4636784" cy="2630032"/>
          </a:xfrm>
          <a:prstGeom prst="rect">
            <a:avLst/>
          </a:prstGeom>
        </p:spPr>
      </p:pic>
    </p:spTree>
    <p:extLst>
      <p:ext uri="{BB962C8B-B14F-4D97-AF65-F5344CB8AC3E}">
        <p14:creationId xmlns:p14="http://schemas.microsoft.com/office/powerpoint/2010/main" val="3077211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34465" y="425221"/>
            <a:ext cx="10515600" cy="782357"/>
          </a:xfrm>
        </p:spPr>
        <p:txBody>
          <a:bodyPr/>
          <a:lstStyle/>
          <a:p>
            <a:pPr algn="ctr"/>
            <a:r>
              <a:rPr lang="en-GB" dirty="0">
                <a:latin typeface="EC Square Sans Pro"/>
              </a:rPr>
              <a:t>River connectivity </a:t>
            </a:r>
            <a:r>
              <a:rPr lang="en-US" dirty="0">
                <a:latin typeface="EC Square Sans Pro"/>
              </a:rPr>
              <a:t>(Art. 7)</a:t>
            </a:r>
          </a:p>
        </p:txBody>
      </p:sp>
      <p:cxnSp>
        <p:nvCxnSpPr>
          <p:cNvPr id="10" name="Straight Connector 9"/>
          <p:cNvCxnSpPr/>
          <p:nvPr/>
        </p:nvCxnSpPr>
        <p:spPr>
          <a:xfrm>
            <a:off x="981307" y="678340"/>
            <a:ext cx="14813" cy="382724"/>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
        <p:nvSpPr>
          <p:cNvPr id="4" name="Title 2"/>
          <p:cNvSpPr txBox="1">
            <a:spLocks/>
          </p:cNvSpPr>
          <p:nvPr/>
        </p:nvSpPr>
        <p:spPr>
          <a:xfrm>
            <a:off x="1134465" y="1207578"/>
            <a:ext cx="10515600" cy="782357"/>
          </a:xfrm>
          <a:prstGeom prst="rect">
            <a:avLst/>
          </a:prstGeom>
        </p:spPr>
        <p:txBody>
          <a:bodyPr vert="horz" lIns="91440" tIns="45720" rIns="91440" bIns="0" rtlCol="0" anchor="b" anchorCtr="0">
            <a:noAutofit/>
          </a:bodyPr>
          <a:lstStyle>
            <a:lvl1pPr algn="l" defTabSz="914400" rtl="0" eaLnBrk="1" latinLnBrk="0" hangingPunct="1">
              <a:lnSpc>
                <a:spcPct val="90000"/>
              </a:lnSpc>
              <a:spcBef>
                <a:spcPct val="0"/>
              </a:spcBef>
              <a:buNone/>
              <a:defRPr sz="4000" kern="1200">
                <a:solidFill>
                  <a:schemeClr val="tx2"/>
                </a:solidFill>
                <a:latin typeface="EC Square Sans Pro" panose="020B0506040000020004" pitchFamily="34" charset="0"/>
                <a:ea typeface="+mj-ea"/>
                <a:cs typeface="+mj-cs"/>
              </a:defRPr>
            </a:lvl1pPr>
          </a:lstStyle>
          <a:p>
            <a:endParaRPr lang="en-US" i="1"/>
          </a:p>
        </p:txBody>
      </p:sp>
      <p:sp>
        <p:nvSpPr>
          <p:cNvPr id="2" name="Rectangle 1"/>
          <p:cNvSpPr/>
          <p:nvPr/>
        </p:nvSpPr>
        <p:spPr>
          <a:xfrm>
            <a:off x="5675971" y="1598756"/>
            <a:ext cx="4795904" cy="3785652"/>
          </a:xfrm>
          <a:prstGeom prst="rect">
            <a:avLst/>
          </a:prstGeom>
        </p:spPr>
        <p:txBody>
          <a:bodyPr wrap="square" lIns="91440" tIns="45720" rIns="91440" bIns="45720" anchor="t">
            <a:spAutoFit/>
          </a:bodyPr>
          <a:lstStyle/>
          <a:p>
            <a:pPr marL="342900" indent="-342900">
              <a:buFont typeface="Arial" panose="020B0604020202020204" pitchFamily="34" charset="0"/>
              <a:buChar char="•"/>
            </a:pPr>
            <a:r>
              <a:rPr lang="en-GB" sz="2400" dirty="0">
                <a:latin typeface="Calibri" panose="020F0502020204030204" pitchFamily="34" charset="0"/>
                <a:ea typeface="Verdana Pro"/>
              </a:rPr>
              <a:t>Identify and remove barriers that prevent the connectivity of surface waters in order to contribute to…</a:t>
            </a:r>
          </a:p>
          <a:p>
            <a:pPr marL="342900" indent="-342900">
              <a:buFont typeface="Arial" panose="020B0604020202020204" pitchFamily="34" charset="0"/>
              <a:buChar char="•"/>
            </a:pPr>
            <a:endParaRPr lang="en-GB" sz="2400" dirty="0">
              <a:latin typeface="Calibri" panose="020F0502020204030204" pitchFamily="34" charset="0"/>
              <a:ea typeface="Verdana Pro"/>
              <a:sym typeface="Wingdings" panose="05000000000000000000" pitchFamily="2" charset="2"/>
            </a:endParaRPr>
          </a:p>
          <a:p>
            <a:pPr marL="800100" lvl="1" indent="-342900">
              <a:buFont typeface="Wingdings" panose="05000000000000000000" pitchFamily="2" charset="2"/>
              <a:buChar char="à"/>
            </a:pPr>
            <a:r>
              <a:rPr lang="en-GB" sz="2400" dirty="0">
                <a:latin typeface="Calibri" panose="020F0502020204030204" pitchFamily="34" charset="0"/>
                <a:ea typeface="Verdana Pro"/>
              </a:rPr>
              <a:t>targets for riverine habitats &amp; ecosystems (e.g. floodplains)</a:t>
            </a:r>
          </a:p>
          <a:p>
            <a:pPr marL="800100" lvl="1" indent="-342900">
              <a:buFont typeface="Wingdings" panose="05000000000000000000" pitchFamily="2" charset="2"/>
              <a:buChar char="à"/>
            </a:pPr>
            <a:r>
              <a:rPr lang="en-GB" sz="2400" dirty="0">
                <a:latin typeface="Calibri" panose="020F0502020204030204" pitchFamily="34" charset="0"/>
                <a:ea typeface="Verdana Pro"/>
              </a:rPr>
              <a:t>objective of restoring at least 25 000 km of free-flowing rivers in the EU by 2030</a:t>
            </a:r>
            <a:endParaRPr lang="en-GB" sz="2000" dirty="0">
              <a:cs typeface="Arial"/>
            </a:endParaRPr>
          </a:p>
        </p:txBody>
      </p:sp>
      <p:pic>
        <p:nvPicPr>
          <p:cNvPr id="6" name="Picture 5">
            <a:extLst>
              <a:ext uri="{FF2B5EF4-FFF2-40B4-BE49-F238E27FC236}">
                <a16:creationId xmlns:a16="http://schemas.microsoft.com/office/drawing/2014/main" id="{075FC4AA-C565-1152-1A91-F101B7E9643E}"/>
              </a:ext>
            </a:extLst>
          </p:cNvPr>
          <p:cNvPicPr>
            <a:picLocks noChangeAspect="1"/>
          </p:cNvPicPr>
          <p:nvPr/>
        </p:nvPicPr>
        <p:blipFill>
          <a:blip r:embed="rId3"/>
          <a:stretch>
            <a:fillRect/>
          </a:stretch>
        </p:blipFill>
        <p:spPr>
          <a:xfrm>
            <a:off x="776044" y="1996725"/>
            <a:ext cx="4795904" cy="3225153"/>
          </a:xfrm>
          <a:prstGeom prst="rect">
            <a:avLst/>
          </a:prstGeom>
          <a:effectLst>
            <a:softEdge rad="317500"/>
          </a:effectLst>
        </p:spPr>
      </p:pic>
    </p:spTree>
    <p:extLst>
      <p:ext uri="{BB962C8B-B14F-4D97-AF65-F5344CB8AC3E}">
        <p14:creationId xmlns:p14="http://schemas.microsoft.com/office/powerpoint/2010/main" val="24211852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heme/theme1.xml><?xml version="1.0" encoding="utf-8"?>
<a:theme xmlns:a="http://schemas.openxmlformats.org/drawingml/2006/main" name="Office Theme">
  <a:themeElements>
    <a:clrScheme name="Green Deal colour theme">
      <a:dk1>
        <a:srgbClr val="4D4D4D"/>
      </a:dk1>
      <a:lt1>
        <a:srgbClr val="FFFFFF"/>
      </a:lt1>
      <a:dk2>
        <a:srgbClr val="034EA2"/>
      </a:dk2>
      <a:lt2>
        <a:srgbClr val="9ACA3C"/>
      </a:lt2>
      <a:accent1>
        <a:srgbClr val="2C85A4"/>
      </a:accent1>
      <a:accent2>
        <a:srgbClr val="C3E5ED"/>
      </a:accent2>
      <a:accent3>
        <a:srgbClr val="495F41"/>
      </a:accent3>
      <a:accent4>
        <a:srgbClr val="3C3C58"/>
      </a:accent4>
      <a:accent5>
        <a:srgbClr val="FFA52F"/>
      </a:accent5>
      <a:accent6>
        <a:srgbClr val="C4E0C0"/>
      </a:accent6>
      <a:hlink>
        <a:srgbClr val="EBE1D1"/>
      </a:hlink>
      <a:folHlink>
        <a:srgbClr val="FD6579"/>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C_Presentation.pptx" id="{DF0E4C23-23CF-4CA0-B78D-4EE4E4812529}" vid="{A275074F-6DFA-4FBF-AA5C-38C3649C393F}"/>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6_Section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penSans">
      <a:majorFont>
        <a:latin typeface="Open Sans Semibold"/>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3" id="{4079CCBE-F913-456B-B600-D01765A02EDE}" vid="{91E0B35C-CBAA-469A-AB72-74034B6C1F8E}"/>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ap:Properties xmlns:vt="http://schemas.openxmlformats.org/officeDocument/2006/docPropsVTypes" xmlns:ap="http://schemas.openxmlformats.org/officeDocument/2006/extended-properties">
  <ap:Words>2081</ap:Words>
  <ap:PresentationFormat>Widescreen</ap:PresentationFormat>
  <ap:Paragraphs>235</ap:Paragraphs>
  <ap:Slides>17</ap:Slides>
  <ap:HiddenSlides>0</ap:HiddenSlides>
  <ap:MMClips>0</ap:MMClips>
  <ap:ScaleCrop>false</ap:ScaleCrop>
  <ap:HeadingPairs>
    <vt:vector baseType="variant" size="6">
      <vt:variant>
        <vt:lpstr>Fonts Used</vt:lpstr>
      </vt:variant>
      <vt:variant>
        <vt:i4>7</vt:i4>
      </vt:variant>
      <vt:variant>
        <vt:lpstr>Theme</vt:lpstr>
      </vt:variant>
      <vt:variant>
        <vt:i4>3</vt:i4>
      </vt:variant>
      <vt:variant>
        <vt:lpstr>Slide Titles</vt:lpstr>
      </vt:variant>
      <vt:variant>
        <vt:i4>17</vt:i4>
      </vt:variant>
    </vt:vector>
  </ap:HeadingPairs>
  <ap:TitlesOfParts>
    <vt:vector baseType="lpstr" size="27">
      <vt:lpstr>Arial</vt:lpstr>
      <vt:lpstr>Calibri</vt:lpstr>
      <vt:lpstr>Calibri Light</vt:lpstr>
      <vt:lpstr>Comic Sans MS</vt:lpstr>
      <vt:lpstr>EC Square Sans Pro</vt:lpstr>
      <vt:lpstr>Open Sans</vt:lpstr>
      <vt:lpstr>Wingdings</vt:lpstr>
      <vt:lpstr>Office Theme</vt:lpstr>
      <vt:lpstr>1_Office Theme</vt:lpstr>
      <vt:lpstr>16_Sections</vt:lpstr>
      <vt:lpstr>PowerPoint Presentation</vt:lpstr>
      <vt:lpstr>PowerPoint Presentation</vt:lpstr>
      <vt:lpstr>EU Biodiversity Strategy for 2030  </vt:lpstr>
      <vt:lpstr>Global context </vt:lpstr>
      <vt:lpstr>PowerPoint Presentation</vt:lpstr>
      <vt:lpstr>PowerPoint Presentation</vt:lpstr>
      <vt:lpstr>Examples of habitat restoration in NL</vt:lpstr>
      <vt:lpstr>Urban ecosystem (Art. 6)</vt:lpstr>
      <vt:lpstr>River connectivity (Art. 7)</vt:lpstr>
      <vt:lpstr>Pollinator populations (Art. 8)</vt:lpstr>
      <vt:lpstr>Agricultural ecosystems (Art. 9)</vt:lpstr>
      <vt:lpstr>Forest ecosystems (Art. 10)</vt:lpstr>
      <vt:lpstr>PowerPoint Presentation</vt:lpstr>
      <vt:lpstr>PowerPoint Presentation</vt:lpstr>
      <vt:lpstr>PowerPoint Presentation</vt:lpstr>
      <vt:lpstr>Targets based on existing legislation (Art. 4 &amp; 5)</vt:lpstr>
      <vt:lpstr>Thank you for your attention!</vt:lpstr>
    </vt:vector>
  </ap:TitlesOfParts>
  <ap:LinksUpToDate>false</ap:LinksUpToDate>
  <ap:SharedDoc>false</ap:SharedDoc>
</ap:Properties>
</file>

<file path=docProps/core.xml><?xml version="1.0" encoding="utf-8"?>
<coreProperties xmlns:dc="http://purl.org/dc/elements/1.1/" xmlns:dcterms="http://purl.org/dc/terms/" xmlns:xsi="http://www.w3.org/2001/XMLSchema-instance" xmlns="http://schemas.openxmlformats.org/package/2006/metadata/core-properties">
  <dc:title/>
  <dc:creator/>
  <lastModifiedBy/>
  <revision/>
  <lastPrinted>2022-06-28T10:14:41.0000000Z</lastPrinted>
  <dcterms:created xsi:type="dcterms:W3CDTF">2019-08-09T12:06:42.0000000Z</dcterms:created>
  <dcterms:modified xsi:type="dcterms:W3CDTF">2022-11-30T13:51:43.0000000Z</dcterms:modified>
  <dc:description/>
  <dc:subject/>
  <keywords/>
  <version/>
  <category>------------------------</category>
</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bd9ddd1-4d20-43f6-abfa-fc3c07406f94_Enabled">
    <vt:lpwstr>true</vt:lpwstr>
  </property>
  <property fmtid="{D5CDD505-2E9C-101B-9397-08002B2CF9AE}" pid="3" name="MSIP_Label_6bd9ddd1-4d20-43f6-abfa-fc3c07406f94_SetDate">
    <vt:lpwstr>2022-06-20T12:04:11Z</vt:lpwstr>
  </property>
  <property fmtid="{D5CDD505-2E9C-101B-9397-08002B2CF9AE}" pid="4" name="MSIP_Label_6bd9ddd1-4d20-43f6-abfa-fc3c07406f94_Method">
    <vt:lpwstr>Standard</vt:lpwstr>
  </property>
  <property fmtid="{D5CDD505-2E9C-101B-9397-08002B2CF9AE}" pid="5" name="MSIP_Label_6bd9ddd1-4d20-43f6-abfa-fc3c07406f94_Name">
    <vt:lpwstr>Commission Use</vt:lpwstr>
  </property>
  <property fmtid="{D5CDD505-2E9C-101B-9397-08002B2CF9AE}" pid="6" name="MSIP_Label_6bd9ddd1-4d20-43f6-abfa-fc3c07406f94_SiteId">
    <vt:lpwstr>b24c8b06-522c-46fe-9080-70926f8dddb1</vt:lpwstr>
  </property>
  <property fmtid="{D5CDD505-2E9C-101B-9397-08002B2CF9AE}" pid="7" name="MSIP_Label_6bd9ddd1-4d20-43f6-abfa-fc3c07406f94_ActionId">
    <vt:lpwstr>f11a2efd-e0c2-4af6-939f-3aefcd913485</vt:lpwstr>
  </property>
  <property fmtid="{D5CDD505-2E9C-101B-9397-08002B2CF9AE}" pid="8" name="MSIP_Label_6bd9ddd1-4d20-43f6-abfa-fc3c07406f94_ContentBits">
    <vt:lpwstr>0</vt:lpwstr>
  </property>
  <property fmtid="{D5CDD505-2E9C-101B-9397-08002B2CF9AE}" pid="9" name="ContentTypeId">
    <vt:lpwstr>0x010100AE1987089B2DDC4EA3C5EEDA50AEC7B2</vt:lpwstr>
  </property>
</Properties>
</file>