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011" r:id="rId4"/>
  </p:sldMasterIdLst>
  <p:notesMasterIdLst>
    <p:notesMasterId r:id="rId20"/>
  </p:notesMasterIdLst>
  <p:handoutMasterIdLst>
    <p:handoutMasterId r:id="rId21"/>
  </p:handoutMasterIdLst>
  <p:sldIdLst>
    <p:sldId id="297" r:id="rId5"/>
    <p:sldId id="298" r:id="rId6"/>
    <p:sldId id="300" r:id="rId7"/>
    <p:sldId id="299" r:id="rId8"/>
    <p:sldId id="301" r:id="rId9"/>
    <p:sldId id="302" r:id="rId10"/>
    <p:sldId id="303" r:id="rId11"/>
    <p:sldId id="305" r:id="rId12"/>
    <p:sldId id="306" r:id="rId13"/>
    <p:sldId id="307" r:id="rId14"/>
    <p:sldId id="308" r:id="rId15"/>
    <p:sldId id="310" r:id="rId16"/>
    <p:sldId id="309" r:id="rId17"/>
    <p:sldId id="311" r:id="rId18"/>
    <p:sldId id="312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63DB25-57FA-A8BA-DF0F-91F2DE19D97A}" name="Marcelle Reneman" initials="" userId="S::a.m.reneman@uva.nl::78b24ad3-34af-4cd9-86fe-74b6fec7faf5" providerId="AD"/>
  <p188:author id="{37C25564-BF45-55A2-816C-52649FA5034D}" name="Iris van Domselaar" initials="ID" userId="S::i.vandomselaar@uva.nl::3b24ff9f-07e8-4fd6-ab80-15301f790f7e" providerId="AD"/>
  <p188:author id="{87DB8FCE-77A3-1890-14A9-7540E2477F0D}" name="Elke Olthuis" initials="EO" userId="S::e.h.olthuis@uva.nl::604f58cb-dcf3-479a-bb88-c7ff4ae77c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E"/>
    <a:srgbClr val="1A1A20"/>
    <a:srgbClr val="FF8000"/>
    <a:srgbClr val="E4312C"/>
    <a:srgbClr val="009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1"/>
  </p:normalViewPr>
  <p:slideViewPr>
    <p:cSldViewPr snapToGrid="0">
      <p:cViewPr varScale="1">
        <p:scale>
          <a:sx n="59" d="100"/>
          <a:sy n="59" d="100"/>
        </p:scale>
        <p:origin x="2037" y="6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tableStyles" Target="tableStyles.xml" Id="rId26" /><Relationship Type="http://schemas.openxmlformats.org/officeDocument/2006/relationships/handoutMaster" Target="handoutMasters/handoutMaster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theme" Target="theme/theme1.xml" Id="rId25" /><Relationship Type="http://schemas.openxmlformats.org/officeDocument/2006/relationships/slide" Target="slides/slide12.xml" Id="rId16" /><Relationship Type="http://schemas.openxmlformats.org/officeDocument/2006/relationships/notesMaster" Target="notesMasters/notesMaster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viewProps" Target="viewProp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presProps" Target="presProp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ags" Target="tags/tag1.xml" Id="rId22" /><Relationship Type="http://schemas.microsoft.com/office/2018/10/relationships/authors" Target="authors.xml" Id="rId2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FC99-108D-4695-8AF1-2D7D2FAECB94}" type="datetimeFigureOut">
              <a:rPr lang="en-US" smtClean="0"/>
              <a:pPr/>
              <a:t>5/13/2026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3632F-4A90-4A2D-9731-9ADAF86519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67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9597-787D-4A4E-A08C-2F4F459F2753}" type="datetimeFigureOut">
              <a:rPr lang="en-US" smtClean="0"/>
              <a:pPr/>
              <a:t>5/13/2026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915E-8BAF-4DB5-8BE1-35DD7C1B4FF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84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82874-607B-4036-94C9-B6BA8DFCA55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2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4734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5243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6835"/>
            <a:ext cx="3966713" cy="55600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196975"/>
            <a:ext cx="12192000" cy="5661025"/>
          </a:xfrm>
        </p:spPr>
        <p:txBody>
          <a:bodyPr/>
          <a:lstStyle>
            <a:lvl1pPr>
              <a:defRPr baseline="-25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preker + datum">
            <a:extLst>
              <a:ext uri="{FF2B5EF4-FFF2-40B4-BE49-F238E27FC236}">
                <a16:creationId xmlns:a16="http://schemas.microsoft.com/office/drawing/2014/main" id="{22050EA1-CA9C-4396-8218-E69567FC45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337" y="5589240"/>
            <a:ext cx="4652591" cy="487833"/>
          </a:xfrm>
          <a:solidFill>
            <a:schemeClr val="bg1">
              <a:lumMod val="85000"/>
            </a:schemeClr>
          </a:solidFill>
        </p:spPr>
        <p:txBody>
          <a:bodyPr tIns="180000">
            <a:norm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Spreker + Datum</a:t>
            </a:r>
            <a:br>
              <a:rPr lang="nl-NL"/>
            </a:br>
            <a:endParaRPr lang="nl-N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B010751-BA61-49BF-A388-64D88C63E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6" y="4293096"/>
            <a:ext cx="4652591" cy="1296144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3C1930B-82DE-4C71-BB08-517E6561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6" y="3826564"/>
            <a:ext cx="4652592" cy="466532"/>
          </a:xfrm>
          <a:solidFill>
            <a:schemeClr val="bg1"/>
          </a:solidFill>
        </p:spPr>
        <p:txBody>
          <a:bodyPr tIns="14400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8" name="TextBox 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6206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80234"/>
            <a:ext cx="381000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2792744" y="2156298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je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2397928" y="2215821"/>
            <a:ext cx="288032" cy="276999"/>
            <a:chOff x="12494133" y="2712391"/>
            <a:chExt cx="288032" cy="276999"/>
          </a:xfrm>
        </p:grpSpPr>
        <p:sp>
          <p:nvSpPr>
            <p:cNvPr id="16" name="Rectangle 1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791363" y="3798204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02" y="5136676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12388482" y="569530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12397928" y="2861179"/>
            <a:ext cx="288032" cy="276999"/>
            <a:chOff x="12492689" y="2721406"/>
            <a:chExt cx="288032" cy="276999"/>
          </a:xfrm>
        </p:grpSpPr>
        <p:sp>
          <p:nvSpPr>
            <p:cNvPr id="27" name="Rectangle 2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2396700" y="273236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12370968" y="208429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/>
          <p:nvPr userDrawn="1"/>
        </p:nvSpPr>
        <p:spPr>
          <a:xfrm>
            <a:off x="12846660" y="289024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Klik vervolgens bij het onderdeel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‘Schikken’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‘Naar achtergrond’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421465" y="3800073"/>
            <a:ext cx="288032" cy="276999"/>
            <a:chOff x="12492689" y="2721406"/>
            <a:chExt cx="288032" cy="276999"/>
          </a:xfrm>
        </p:grpSpPr>
        <p:sp>
          <p:nvSpPr>
            <p:cNvPr id="33" name="Rectangle 3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12385533" y="371703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Startpagina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68">
          <p15:clr>
            <a:srgbClr val="FBAE40"/>
          </p15:clr>
        </p15:guide>
        <p15:guide id="9" pos="4567">
          <p15:clr>
            <a:srgbClr val="FBAE40"/>
          </p15:clr>
        </p15:guide>
        <p15:guide id="11" orient="horz" pos="3816" userDrawn="1">
          <p15:clr>
            <a:srgbClr val="FBAE40"/>
          </p15:clr>
        </p15:guide>
        <p15:guide id="12" orient="horz" pos="3528" userDrawn="1">
          <p15:clr>
            <a:srgbClr val="FBAE40"/>
          </p15:clr>
        </p15:guide>
        <p15:guide id="13" pos="501" userDrawn="1">
          <p15:clr>
            <a:srgbClr val="FBAE40"/>
          </p15:clr>
        </p15:guide>
        <p15:guide id="14" pos="3425" userDrawn="1">
          <p15:clr>
            <a:srgbClr val="FBAE40"/>
          </p15:clr>
        </p15:guide>
        <p15:guide id="15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907200"/>
            <a:ext cx="11159196" cy="8059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200" y="1844824"/>
            <a:ext cx="3495576" cy="4608512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 useBgFill="1">
        <p:nvSpPr>
          <p:cNvPr id="16" name="Picture Placeholder 7">
            <a:extLst>
              <a:ext uri="{FF2B5EF4-FFF2-40B4-BE49-F238E27FC236}">
                <a16:creationId xmlns:a16="http://schemas.microsoft.com/office/drawing/2014/main" id="{F3EBE767-6505-4CEF-AB07-52CB38903C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2224" y="1844824"/>
            <a:ext cx="3495576" cy="4608512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 useBgFill="1">
        <p:nvSpPr>
          <p:cNvPr id="17" name="Picture Placeholder 7">
            <a:extLst>
              <a:ext uri="{FF2B5EF4-FFF2-40B4-BE49-F238E27FC236}">
                <a16:creationId xmlns:a16="http://schemas.microsoft.com/office/drawing/2014/main" id="{D0EE3735-77D9-4126-9A30-0D4B6017D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8212" y="1844824"/>
            <a:ext cx="3495576" cy="4608512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4" name="Rectangle 1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4" name="Rectangle 2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nl-NL" b="1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4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4" pos="363">
          <p15:clr>
            <a:srgbClr val="FBAE40"/>
          </p15:clr>
        </p15:guide>
        <p15:guide id="7" pos="5301">
          <p15:clr>
            <a:srgbClr val="FBAE40"/>
          </p15:clr>
        </p15:guide>
        <p15:guide id="8" pos="484">
          <p15:clr>
            <a:srgbClr val="FBAE40"/>
          </p15:clr>
        </p15:guide>
        <p15:guide id="9" orient="horz" pos="981">
          <p15:clr>
            <a:srgbClr val="FBAE40"/>
          </p15:clr>
        </p15:guide>
        <p15:guide id="10" orient="horz" pos="252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907200"/>
            <a:ext cx="11159196" cy="9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9376" y="1937792"/>
            <a:ext cx="5400000" cy="465956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 useBgFill="1">
        <p:nvSpPr>
          <p:cNvPr id="7" name="Picture Placeholder 7">
            <a:extLst>
              <a:ext uri="{FF2B5EF4-FFF2-40B4-BE49-F238E27FC236}">
                <a16:creationId xmlns:a16="http://schemas.microsoft.com/office/drawing/2014/main" id="{4685375D-185B-47C2-B347-B84257FEFA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0016" y="1937792"/>
            <a:ext cx="5400000" cy="464965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4" name="Rectangle 1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2" name="Rectangle 2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2x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3">
          <p15:clr>
            <a:srgbClr val="FBAE40"/>
          </p15:clr>
        </p15:guide>
        <p15:guide id="7" pos="484">
          <p15:clr>
            <a:srgbClr val="FBAE40"/>
          </p15:clr>
        </p15:guide>
        <p15:guide id="8" orient="horz" pos="981">
          <p15:clr>
            <a:srgbClr val="FBAE40"/>
          </p15:clr>
        </p15:guide>
        <p15:guide id="9" orient="horz" pos="252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Ma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4" y="1668379"/>
            <a:ext cx="6430375" cy="477425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315" y="1915200"/>
            <a:ext cx="5606686" cy="4468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302400" y="2006400"/>
            <a:ext cx="5505600" cy="28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302400" y="2006400"/>
            <a:ext cx="5505600" cy="2846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9" name="Picture 8" descr="iMac.png">
            <a:extLst>
              <a:ext uri="{FF2B5EF4-FFF2-40B4-BE49-F238E27FC236}">
                <a16:creationId xmlns:a16="http://schemas.microsoft.com/office/drawing/2014/main" id="{C8FBE6D9-3C61-4A64-8829-1D01D752B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4" y="1668379"/>
            <a:ext cx="6430375" cy="47742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D704BE-186B-4873-9F53-FB8893678272}"/>
              </a:ext>
            </a:extLst>
          </p:cNvPr>
          <p:cNvSpPr/>
          <p:nvPr userDrawn="1"/>
        </p:nvSpPr>
        <p:spPr>
          <a:xfrm>
            <a:off x="6302400" y="2006400"/>
            <a:ext cx="5505600" cy="28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7" name="Rectangle 1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5" name="Rectangle 2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2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P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pad.png">
            <a:extLst>
              <a:ext uri="{FF2B5EF4-FFF2-40B4-BE49-F238E27FC236}">
                <a16:creationId xmlns:a16="http://schemas.microsoft.com/office/drawing/2014/main" id="{72A91A83-7BEC-4DFC-9141-86C25E606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462436"/>
            <a:ext cx="4132447" cy="520692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315" y="1915200"/>
            <a:ext cx="5606686" cy="4468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681354" y="2132856"/>
            <a:ext cx="3249600" cy="38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7" name="Picture 6" descr="ipa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462436"/>
            <a:ext cx="4132447" cy="520692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7680176" y="2132856"/>
            <a:ext cx="3249600" cy="38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3CE4D-2F70-45E4-967A-9D739D4C3FC1}"/>
              </a:ext>
            </a:extLst>
          </p:cNvPr>
          <p:cNvSpPr/>
          <p:nvPr userDrawn="1"/>
        </p:nvSpPr>
        <p:spPr>
          <a:xfrm>
            <a:off x="7690730" y="2130610"/>
            <a:ext cx="3249600" cy="38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aseline="0"/>
          </a:p>
        </p:txBody>
      </p:sp>
    </p:spTree>
    <p:extLst>
      <p:ext uri="{BB962C8B-B14F-4D97-AF65-F5344CB8AC3E}">
        <p14:creationId xmlns:p14="http://schemas.microsoft.com/office/powerpoint/2010/main" val="20631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F520-9086-466E-9B79-4326410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B1BBC81D-6CE2-4F98-83D0-5B508AF7F554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88951" y="1898650"/>
            <a:ext cx="11260138" cy="420846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3021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00" y="1980000"/>
            <a:ext cx="11148649" cy="461703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>
              <a:defRPr>
                <a:latin typeface="+mj-lt"/>
                <a:ea typeface="Source Sans Pro" panose="020B0503030403020204" pitchFamily="34" charset="0"/>
              </a:defRPr>
            </a:lvl2pPr>
            <a:lvl3pPr>
              <a:defRPr>
                <a:latin typeface="+mj-lt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accent1"/>
                </a:solidFill>
                <a:latin typeface="+mj-lt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accent1"/>
                </a:solidFill>
                <a:latin typeface="+mj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F7EDB-0AEE-417F-9CB5-243BC8B4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907200"/>
            <a:ext cx="11159196" cy="936103"/>
          </a:xfrm>
        </p:spPr>
        <p:txBody>
          <a:bodyPr/>
          <a:lstStyle>
            <a:lvl1pPr>
              <a:defRPr b="1"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TextBox 3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Tekstpagina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0" name="Rectangle 1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05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315" y="1980000"/>
            <a:ext cx="6398773" cy="46307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 useBgFill="1">
        <p:nvSpPr>
          <p:cNvPr id="9" name="Chart Placeholder 8">
            <a:extLst>
              <a:ext uri="{FF2B5EF4-FFF2-40B4-BE49-F238E27FC236}">
                <a16:creationId xmlns:a16="http://schemas.microsoft.com/office/drawing/2014/main" id="{006DB82F-8DD8-4627-ADF9-B9C04CE5249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104063" y="1980000"/>
            <a:ext cx="4545012" cy="463073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chart</a:t>
            </a:r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FEB5E-4A4C-4FFF-87D9-D1B9FD8CE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6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icture Placeholder 9">
            <a:extLst>
              <a:ext uri="{FF2B5EF4-FFF2-40B4-BE49-F238E27FC236}">
                <a16:creationId xmlns:a16="http://schemas.microsoft.com/office/drawing/2014/main" id="{7D111C98-D5EF-4008-AE50-102F4F1993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56362" y="0"/>
            <a:ext cx="5735638" cy="68580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00" y="907200"/>
            <a:ext cx="5616576" cy="93610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496B7-E71A-4615-93AC-7A3B3AB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600" y="1980000"/>
            <a:ext cx="5616576" cy="4249191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tekst + 50% afbeelding 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5" name="Rectangle 3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51" name="Rectangle 5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Straight Connector 52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7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120">
          <p15:clr>
            <a:srgbClr val="FBAE40"/>
          </p15:clr>
        </p15:guide>
        <p15:guide id="4" pos="5423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40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icture Placeholder 9">
            <a:extLst>
              <a:ext uri="{FF2B5EF4-FFF2-40B4-BE49-F238E27FC236}">
                <a16:creationId xmlns:a16="http://schemas.microsoft.com/office/drawing/2014/main" id="{7D111C98-D5EF-4008-AE50-102F4F1993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616" y="0"/>
            <a:ext cx="3475383" cy="68580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00" y="907200"/>
            <a:ext cx="7992887" cy="936103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496B7-E71A-4615-93AC-7A3B3AB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600" y="1980000"/>
            <a:ext cx="7992887" cy="4249191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tekst + 25% afbeelding 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5" name="Rectangle 3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51" name="Rectangle 5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Straight Connector 52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0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13">
          <p15:clr>
            <a:srgbClr val="FBAE40"/>
          </p15:clr>
        </p15:guide>
        <p15:guide id="3" pos="54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15" y="907200"/>
            <a:ext cx="11159196" cy="589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DD10328-45F6-471F-834D-92E7E7ED225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628800"/>
            <a:ext cx="12192000" cy="52292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marL="0" indent="0" algn="ctr">
              <a:buNone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met titel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42" name="Rectangle 4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97152"/>
            <a:ext cx="8136904" cy="13681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 useBgFill="1"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685555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marL="0" indent="0" algn="ctr">
              <a:buNone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Tussenpagina</a:t>
            </a:r>
            <a:r>
              <a:rPr lang="nl-NL" b="1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afbeelding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42" name="Rectangle 4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eslid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3" y="2355850"/>
            <a:ext cx="2395537" cy="241458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 useBgFill="1">
        <p:nvSpPr>
          <p:cNvPr id="9" name="Picture Placeholder 7">
            <a:extLst>
              <a:ext uri="{FF2B5EF4-FFF2-40B4-BE49-F238E27FC236}">
                <a16:creationId xmlns:a16="http://schemas.microsoft.com/office/drawing/2014/main" id="{4769E892-37BD-4E39-8C67-8E1525991D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1413" y="2364240"/>
            <a:ext cx="2416175" cy="240619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43F37-6578-4009-AFA1-F16E909D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461" y="2355850"/>
            <a:ext cx="2905539" cy="241458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1825921-4BAC-4A30-9D68-5E3CC234D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2972" y="2355850"/>
            <a:ext cx="2905539" cy="241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Introductiepagina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50" name="Rectangle 4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53" name="Rectangle 5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56" name="Rectangle 5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59" name="Rectangle 5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62" name="Rectangle 6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Box 81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88" name="Rectangle 87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Rectangle 89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Straight Connector 93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96" name="Rectangle 9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Straight Connector 97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2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225">
          <p15:clr>
            <a:srgbClr val="FBAE40"/>
          </p15:clr>
        </p15:guide>
        <p15:guide id="8" pos="7255">
          <p15:clr>
            <a:srgbClr val="FBAE40"/>
          </p15:clr>
        </p15:guide>
        <p15:guide id="9" pos="2496">
          <p15:clr>
            <a:srgbClr val="FBAE40"/>
          </p15:clr>
        </p15:guide>
        <p15:guide id="10" pos="484">
          <p15:clr>
            <a:srgbClr val="FBAE40"/>
          </p15:clr>
        </p15:guide>
        <p15:guide id="13" pos="3919" userDrawn="1">
          <p15:clr>
            <a:srgbClr val="FBAE40"/>
          </p15:clr>
        </p15:guide>
        <p15:guide id="14" pos="5441" userDrawn="1">
          <p15:clr>
            <a:srgbClr val="FBAE40"/>
          </p15:clr>
        </p15:guide>
        <p15:guide id="15" pos="1872" userDrawn="1">
          <p15:clr>
            <a:srgbClr val="FBAE40"/>
          </p15:clr>
        </p15:guide>
        <p15:guide id="16" pos="363" userDrawn="1">
          <p15:clr>
            <a:srgbClr val="FBAE40"/>
          </p15:clr>
        </p15:guide>
        <p15:guide id="17" orient="horz" pos="1484" userDrawn="1">
          <p15:clr>
            <a:srgbClr val="FBAE40"/>
          </p15:clr>
        </p15:guide>
        <p15:guide id="18" orient="horz" pos="3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/Introductieslide 4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907200"/>
            <a:ext cx="11159196" cy="9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690" y="1933507"/>
            <a:ext cx="2415600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 useBgFill="1">
        <p:nvSpPr>
          <p:cNvPr id="9" name="Picture Placeholder 7">
            <a:extLst>
              <a:ext uri="{FF2B5EF4-FFF2-40B4-BE49-F238E27FC236}">
                <a16:creationId xmlns:a16="http://schemas.microsoft.com/office/drawing/2014/main" id="{4769E892-37BD-4E39-8C67-8E1525991D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200" y="1933507"/>
            <a:ext cx="2416175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43F37-6578-4009-AFA1-F16E909D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43306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1825921-4BAC-4A30-9D68-5E3CC234D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1625" y="4433068"/>
            <a:ext cx="241235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10" name="Picture Placeholder 7">
            <a:extLst>
              <a:ext uri="{FF2B5EF4-FFF2-40B4-BE49-F238E27FC236}">
                <a16:creationId xmlns:a16="http://schemas.microsoft.com/office/drawing/2014/main" id="{35C5B6DC-BE5E-43A2-941D-79AA88A715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5178" y="1933507"/>
            <a:ext cx="2415600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 useBgFill="1">
        <p:nvSpPr>
          <p:cNvPr id="13" name="Picture Placeholder 7">
            <a:extLst>
              <a:ext uri="{FF2B5EF4-FFF2-40B4-BE49-F238E27FC236}">
                <a16:creationId xmlns:a16="http://schemas.microsoft.com/office/drawing/2014/main" id="{282B1D46-10CA-47BE-8746-C599AF7EAF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1625" y="1933507"/>
            <a:ext cx="2416175" cy="2431596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Click icon 
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D248D55-288A-4EC0-AC4C-C8DA816AB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0506" y="443306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A808D4E-A7D5-418F-9DB7-994EFE72ED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5319" y="443306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>
                <a:latin typeface="+mj-lt"/>
                <a:cs typeface="Arial" panose="020B0604020202020204" pitchFamily="34" charset="0"/>
              </a:rPr>
              <a:t>.)</a:t>
            </a:r>
            <a:endParaRPr lang="en-US" sz="1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31" name="Rectangle 3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37" name="Rectangle 3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40" name="Rectangle 3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67" name="TextBox 66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69" name="Rectangle 6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Rectangle 70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77" name="Rectangle 7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Introductiepagina 2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0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3">
          <p15:clr>
            <a:srgbClr val="FBAE40"/>
          </p15:clr>
        </p15:guide>
        <p15:guide id="7" pos="5301">
          <p15:clr>
            <a:srgbClr val="FBAE40"/>
          </p15:clr>
        </p15:guide>
        <p15:guide id="8" pos="7720">
          <p15:clr>
            <a:srgbClr val="FBAE40"/>
          </p15:clr>
        </p15:guide>
        <p15:guide id="9" pos="2883">
          <p15:clr>
            <a:srgbClr val="FBAE40"/>
          </p15:clr>
        </p15:guide>
        <p15:guide id="10" pos="484">
          <p15:clr>
            <a:srgbClr val="FBAE40"/>
          </p15:clr>
        </p15:guide>
        <p15:guide id="13" pos="3976" userDrawn="1">
          <p15:clr>
            <a:srgbClr val="FBAE40"/>
          </p15:clr>
        </p15:guide>
        <p15:guide id="14" pos="5790" userDrawn="1">
          <p15:clr>
            <a:srgbClr val="FBAE40"/>
          </p15:clr>
        </p15:guide>
        <p15:guide id="15" pos="2162" userDrawn="1">
          <p15:clr>
            <a:srgbClr val="FBAE40"/>
          </p15:clr>
        </p15:guide>
        <p15:guide id="16" orient="horz" pos="981" userDrawn="1">
          <p15:clr>
            <a:srgbClr val="FBAE40"/>
          </p15:clr>
        </p15:guide>
        <p15:guide id="17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3" y="201055"/>
            <a:ext cx="2718021" cy="3809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315" y="907200"/>
            <a:ext cx="11159196" cy="93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14" y="1980000"/>
            <a:ext cx="11148649" cy="46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  <p:sldLayoutId id="2147485027" r:id="rId13"/>
    <p:sldLayoutId id="2147485030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Source Sans Pro" panose="020B0503030403020204" pitchFamily="34" charset="0"/>
          <a:cs typeface="+mn-cs"/>
        </a:defRPr>
      </a:lvl1pPr>
      <a:lvl2pPr marL="268288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Source Sans Pro" panose="020B0503030403020204" pitchFamily="34" charset="0"/>
          <a:cs typeface="+mn-cs"/>
        </a:defRPr>
      </a:lvl2pPr>
      <a:lvl3pPr marL="625475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Source Sans Pro" panose="020B0503030403020204" pitchFamily="34" charset="0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j-lt"/>
          <a:ea typeface="Source Sans Pro" panose="020B0503030403020204" pitchFamily="34" charset="0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i="1" kern="1200">
          <a:solidFill>
            <a:schemeClr val="accent1"/>
          </a:solidFill>
          <a:latin typeface="+mj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02">
          <p15:clr>
            <a:srgbClr val="F26B43"/>
          </p15:clr>
        </p15:guide>
        <p15:guide id="8" pos="9775">
          <p15:clr>
            <a:srgbClr val="F26B43"/>
          </p15:clr>
        </p15:guide>
        <p15:guide id="11" orient="horz" pos="867">
          <p15:clr>
            <a:srgbClr val="F26B43"/>
          </p15:clr>
        </p15:guide>
        <p15:guide id="12" pos="581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847">
          <p15:clr>
            <a:srgbClr val="F26B43"/>
          </p15:clr>
        </p15:guide>
        <p15:guide id="15" orient="horz" pos="482">
          <p15:clr>
            <a:srgbClr val="F26B43"/>
          </p15:clr>
        </p15:guide>
        <p15:guide id="16" pos="3736">
          <p15:clr>
            <a:srgbClr val="F26B43"/>
          </p15:clr>
        </p15:guide>
        <p15:guide id="17" pos="3961">
          <p15:clr>
            <a:srgbClr val="F26B43"/>
          </p15:clr>
        </p15:guide>
        <p15:guide id="18" orient="horz" pos="2069">
          <p15:clr>
            <a:srgbClr val="F26B43"/>
          </p15:clr>
        </p15:guide>
        <p15:guide id="19" orient="horz" pos="2201">
          <p15:clr>
            <a:srgbClr val="F26B43"/>
          </p15:clr>
        </p15:guide>
        <p15:guide id="20" pos="2655">
          <p15:clr>
            <a:srgbClr val="F26B43"/>
          </p15:clr>
        </p15:guide>
        <p15:guide id="21" pos="2781">
          <p15:clr>
            <a:srgbClr val="F26B43"/>
          </p15:clr>
        </p15:guide>
        <p15:guide id="22" pos="4871">
          <p15:clr>
            <a:srgbClr val="F26B43"/>
          </p15:clr>
        </p15:guide>
        <p15:guide id="23" pos="5021">
          <p15:clr>
            <a:srgbClr val="F26B43"/>
          </p15:clr>
        </p15:guide>
        <p15:guide id="24" orient="horz" pos="1196" userDrawn="1">
          <p15:clr>
            <a:srgbClr val="F26B43"/>
          </p15:clr>
        </p15:guide>
        <p15:guide id="25" pos="307" userDrawn="1">
          <p15:clr>
            <a:srgbClr val="F26B43"/>
          </p15:clr>
        </p15:guide>
        <p15:guide id="26" pos="7331" userDrawn="1">
          <p15:clr>
            <a:srgbClr val="F26B43"/>
          </p15:clr>
        </p15:guide>
        <p15:guide id="27" orient="horz" pos="4113" userDrawn="1">
          <p15:clr>
            <a:srgbClr val="F26B43"/>
          </p15:clr>
        </p15:guide>
        <p15:guide id="28" orient="horz" pos="7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._Bernard_Church,_Kralendij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red-planet-ic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n_photo/5600705753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88DA79-AAAC-8444-AF3C-8FE9BE0AD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6" b="15176"/>
          <a:stretch/>
        </p:blipFill>
        <p:spPr>
          <a:xfrm>
            <a:off x="20" y="1196975"/>
            <a:ext cx="12191980" cy="5661025"/>
          </a:xfrm>
          <a:prstGeom prst="rect">
            <a:avLst/>
          </a:prstGeom>
          <a:noFill/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DA5476-532B-60DD-59EA-EF413ED97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337" y="5589240"/>
            <a:ext cx="6191251" cy="582960"/>
          </a:xfrm>
        </p:spPr>
        <p:txBody>
          <a:bodyPr>
            <a:noAutofit/>
          </a:bodyPr>
          <a:lstStyle/>
          <a:p>
            <a:r>
              <a:rPr lang="en-US" sz="2400" dirty="0"/>
              <a:t>Mr. </a:t>
            </a:r>
            <a:r>
              <a:rPr lang="en-US" sz="2400"/>
              <a:t>dr</a:t>
            </a:r>
            <a:r>
              <a:rPr lang="en-US" sz="2400" dirty="0"/>
              <a:t>. L.E. Burgers, 13 </a:t>
            </a:r>
            <a:r>
              <a:rPr lang="en-US" sz="2400" dirty="0" err="1"/>
              <a:t>mei</a:t>
            </a:r>
            <a:r>
              <a:rPr lang="en-US" sz="2400" dirty="0"/>
              <a:t> 2026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6BAF4-D5F5-C3AC-3ACB-76015D77E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6" y="4894229"/>
            <a:ext cx="6191252" cy="695011"/>
          </a:xfrm>
        </p:spPr>
        <p:txBody>
          <a:bodyPr anchor="t">
            <a:normAutofit/>
          </a:bodyPr>
          <a:lstStyle/>
          <a:p>
            <a:r>
              <a:rPr lang="en-US" dirty="0"/>
              <a:t>Klimaatzaak Bonaire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45F67DA-1283-92B7-223F-C97EE2075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4" y="4311268"/>
            <a:ext cx="6191254" cy="582960"/>
          </a:xfrm>
        </p:spPr>
        <p:txBody>
          <a:bodyPr vert="horz" lIns="91440" tIns="144000" rIns="91440" bIns="45720" rtlCol="0">
            <a:normAutofit fontScale="92500"/>
          </a:bodyPr>
          <a:lstStyle/>
          <a:p>
            <a:r>
              <a:rPr lang="nl-NL" sz="2400" dirty="0"/>
              <a:t>Tweede Kamercommissie </a:t>
            </a:r>
            <a:r>
              <a:rPr lang="nl-NL" sz="2400" i="1" dirty="0"/>
              <a:t>Klimaat en Groene Groei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1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church with a clock tower&#10;&#10;Description automatically generated">
            <a:extLst>
              <a:ext uri="{FF2B5EF4-FFF2-40B4-BE49-F238E27FC236}">
                <a16:creationId xmlns:a16="http://schemas.microsoft.com/office/drawing/2014/main" id="{AACD1FF6-2B06-374B-B8E2-C1FD50C52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99" r="22984"/>
          <a:stretch>
            <a:fillRect/>
          </a:stretch>
        </p:blipFill>
        <p:spPr>
          <a:xfrm>
            <a:off x="6456362" y="10"/>
            <a:ext cx="5735638" cy="68579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AC831D-17B9-0444-BDDB-D90B364C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38" y="907200"/>
            <a:ext cx="5735638" cy="936103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NL" sz="3100" dirty="0"/>
              <a:t>Vonnis rechtbank Bonaire-zaak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5965F-BF70-F945-9FCA-6B227C022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600" y="1980000"/>
            <a:ext cx="5616576" cy="42491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NL" dirty="0"/>
              <a:t>Leunt op mensenrechten: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L" dirty="0"/>
              <a:t>Mitigatie: artikel 8 EVRM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L" dirty="0"/>
              <a:t>Adaptatie: artikel 8 EVRM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L" dirty="0"/>
              <a:t>Discriminatie: artikel 14 EVRM en artikel 1, Twaalfde Protocol EVRM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DF9FF-4E11-FB43-BB90-7A3008EEDAC1}"/>
              </a:ext>
            </a:extLst>
          </p:cNvPr>
          <p:cNvSpPr txBox="1"/>
          <p:nvPr/>
        </p:nvSpPr>
        <p:spPr>
          <a:xfrm>
            <a:off x="9788778" y="6657945"/>
            <a:ext cx="240322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L" sz="700">
                <a:solidFill>
                  <a:srgbClr val="FFFFFF"/>
                </a:solidFill>
                <a:hlinkClick r:id="rId3" tooltip="https://en.wikipedia.org/wiki/St._Bernard_Church,_Kralendij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L" sz="700">
                <a:solidFill>
                  <a:srgbClr val="FFFFFF"/>
                </a:solidFill>
              </a:rPr>
              <a:t> by Unknown Author is licensed under </a:t>
            </a:r>
            <a:r>
              <a:rPr lang="en-N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860E2-B779-7D48-818B-6C7B5410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Mitigatie: </a:t>
            </a:r>
          </a:p>
          <a:p>
            <a:pPr marL="457200" indent="-457200">
              <a:buFontTx/>
              <a:buChar char="-"/>
            </a:pPr>
            <a:r>
              <a:rPr lang="en-NL" dirty="0"/>
              <a:t>Maak binnen 6 maanden resterende emissieruimte Nederland inzichtelijk</a:t>
            </a:r>
          </a:p>
          <a:p>
            <a:pPr marL="457200" indent="-457200">
              <a:buFontTx/>
              <a:buChar char="-"/>
            </a:pPr>
            <a:r>
              <a:rPr lang="en-NL" dirty="0"/>
              <a:t>Stel binnen 18 maanden (tussentijdse) reductiedoelen vast in lijn met die ruimte</a:t>
            </a:r>
          </a:p>
          <a:p>
            <a:br>
              <a:rPr lang="en-NL" dirty="0"/>
            </a:br>
            <a:r>
              <a:rPr lang="en-NL" dirty="0"/>
              <a:t>Adaptatie:</a:t>
            </a:r>
          </a:p>
          <a:p>
            <a:r>
              <a:rPr lang="en-NL" dirty="0"/>
              <a:t>- Maak vóór 2030 een plan en start met uitvoeren in lijn met </a:t>
            </a:r>
            <a:r>
              <a:rPr lang="en-NL" i="1" dirty="0"/>
              <a:t>United Emirates Framework for Global Climate Resilience</a:t>
            </a:r>
            <a:endParaRPr lang="en-NL" dirty="0"/>
          </a:p>
          <a:p>
            <a:endParaRPr lang="en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E612E0-8331-4F4E-AD72-E9B7EB7E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Kort samengevat</a:t>
            </a:r>
          </a:p>
        </p:txBody>
      </p:sp>
    </p:spTree>
    <p:extLst>
      <p:ext uri="{BB962C8B-B14F-4D97-AF65-F5344CB8AC3E}">
        <p14:creationId xmlns:p14="http://schemas.microsoft.com/office/powerpoint/2010/main" val="16732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C799D0-C162-C541-A11B-D48952FA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2557463"/>
            <a:ext cx="11148649" cy="40395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Twee onafhankelijke verplichtingen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Kunnen niet met elkaar ‘gecompenseerd’ worden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Blijkt niet alleen uit Bonaire-vonnis, maar ook uit verdragsteksten; EHRM </a:t>
            </a:r>
            <a:r>
              <a:rPr lang="en-NL" i="1" dirty="0"/>
              <a:t>Klimaseniorinnen;</a:t>
            </a:r>
            <a:r>
              <a:rPr lang="en-NL" dirty="0"/>
              <a:t> de </a:t>
            </a:r>
            <a:r>
              <a:rPr lang="en-NL" i="1" dirty="0"/>
              <a:t>Advisory Opinion </a:t>
            </a:r>
            <a:r>
              <a:rPr lang="en-NL" dirty="0"/>
              <a:t>van het Internationaal Gerechtshof, etc.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3D544-692E-DB45-9047-34EC1A79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Mitigatie en Adaptatie</a:t>
            </a:r>
          </a:p>
        </p:txBody>
      </p:sp>
    </p:spTree>
    <p:extLst>
      <p:ext uri="{BB962C8B-B14F-4D97-AF65-F5344CB8AC3E}">
        <p14:creationId xmlns:p14="http://schemas.microsoft.com/office/powerpoint/2010/main" val="23405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row of yellow houses&#10;&#10;Description automatically generated">
            <a:extLst>
              <a:ext uri="{FF2B5EF4-FFF2-40B4-BE49-F238E27FC236}">
                <a16:creationId xmlns:a16="http://schemas.microsoft.com/office/drawing/2014/main" id="{51B2A0F6-085A-414B-BA8A-B504FB19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r="34538" b="-1"/>
          <a:stretch>
            <a:fillRect/>
          </a:stretch>
        </p:blipFill>
        <p:spPr bwMode="auto">
          <a:xfrm>
            <a:off x="8716616" y="10"/>
            <a:ext cx="3475383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4DCE61-4DD8-BE4B-BC98-A4DC5DB5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907200"/>
            <a:ext cx="7992887" cy="936103"/>
          </a:xfrm>
        </p:spPr>
        <p:txBody>
          <a:bodyPr anchor="b">
            <a:normAutofit/>
          </a:bodyPr>
          <a:lstStyle/>
          <a:p>
            <a:r>
              <a:rPr lang="en-NL" dirty="0"/>
              <a:t>Discriminatie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9EC21-64D3-4E4C-9150-F53A1F496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600" y="1980000"/>
            <a:ext cx="7992887" cy="424919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L" dirty="0"/>
              <a:t>Van grote symbolische betekenis voor inwoners Bonaire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L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L" dirty="0"/>
              <a:t>Kritiek op vonnis: welk type discriminatie? Nadruk teveel op geografische verschillen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L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L" dirty="0"/>
              <a:t>Consequentie: relatief grote precedentwerking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L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409BFA-36BB-7549-BA3D-7488E7B66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1314450"/>
            <a:ext cx="11148649" cy="5282581"/>
          </a:xfrm>
        </p:spPr>
        <p:txBody>
          <a:bodyPr>
            <a:normAutofit lnSpcReduction="10000"/>
          </a:bodyPr>
          <a:lstStyle/>
          <a:p>
            <a:r>
              <a:rPr lang="en-NL" b="1" dirty="0"/>
              <a:t>Nationaal: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Veel meer zaken rondom adaptatie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Hoe meer de overheid treuzelt, hoe meer rechtszaken tegen bedrijven</a:t>
            </a:r>
          </a:p>
          <a:p>
            <a:pPr marL="782638" lvl="1" indent="-514350"/>
            <a:r>
              <a:rPr lang="en-NL" dirty="0"/>
              <a:t>Gisteren nog nieuwe zaak tegen Havenbedrijf Rotterdam</a:t>
            </a:r>
          </a:p>
          <a:p>
            <a:pPr lvl="1">
              <a:buNone/>
            </a:pPr>
            <a:endParaRPr lang="en-NL" dirty="0"/>
          </a:p>
          <a:p>
            <a:r>
              <a:rPr lang="en-NL" b="1" dirty="0"/>
              <a:t>Internationaal: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Zodra opwarming boven 1,5ºC uitstijgt: zaken over wie gaat betalen om daar weer onder te zakken</a:t>
            </a:r>
          </a:p>
          <a:p>
            <a:pPr marL="782638" lvl="1" indent="-514350"/>
            <a:r>
              <a:rPr lang="en-NL" dirty="0"/>
              <a:t>Verschillende scenario’s mogelijk voor wanneer terug op 1,5ºC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Zaken met als inzet: per direct stoppen met uitstoot; en herstelbetalingen aan onder meer kleine eilandstaten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8839A-F6BB-194F-9D3D-A999F20B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924" y="507151"/>
            <a:ext cx="8282926" cy="807299"/>
          </a:xfrm>
        </p:spPr>
        <p:txBody>
          <a:bodyPr>
            <a:normAutofit fontScale="90000"/>
          </a:bodyPr>
          <a:lstStyle/>
          <a:p>
            <a:r>
              <a:rPr lang="en-NL" dirty="0"/>
              <a:t>Voorspellingen: klimaatzaken in de toekomst</a:t>
            </a:r>
          </a:p>
        </p:txBody>
      </p:sp>
    </p:spTree>
    <p:extLst>
      <p:ext uri="{BB962C8B-B14F-4D97-AF65-F5344CB8AC3E}">
        <p14:creationId xmlns:p14="http://schemas.microsoft.com/office/powerpoint/2010/main" val="20202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6FDB28-4A96-C541-9779-A64DC363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3586163"/>
            <a:ext cx="11148649" cy="1857375"/>
          </a:xfrm>
        </p:spPr>
        <p:txBody>
          <a:bodyPr/>
          <a:lstStyle/>
          <a:p>
            <a:pPr algn="ctr"/>
            <a:r>
              <a:rPr lang="en-NL" dirty="0"/>
              <a:t>Mr. dr. L.E. (Laura) Burgers</a:t>
            </a:r>
          </a:p>
          <a:p>
            <a:pPr algn="ctr"/>
            <a:endParaRPr lang="en-NL" dirty="0"/>
          </a:p>
          <a:p>
            <a:pPr algn="ctr"/>
            <a:r>
              <a:rPr lang="en-NL" dirty="0"/>
              <a:t>l.e.burgers@uva.nl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CD1F2-4EB5-204A-B958-E4504124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53" y="2178788"/>
            <a:ext cx="11159196" cy="936103"/>
          </a:xfrm>
        </p:spPr>
        <p:txBody>
          <a:bodyPr/>
          <a:lstStyle/>
          <a:p>
            <a:pPr algn="ctr"/>
            <a:r>
              <a:rPr lang="en-NL" dirty="0"/>
              <a:t>Dank voor uw aandacht</a:t>
            </a:r>
          </a:p>
        </p:txBody>
      </p:sp>
      <p:pic>
        <p:nvPicPr>
          <p:cNvPr id="7" name="Picture 6" descr="A cartoon earth with a face&#10;&#10;Description automatically generated">
            <a:extLst>
              <a:ext uri="{FF2B5EF4-FFF2-40B4-BE49-F238E27FC236}">
                <a16:creationId xmlns:a16="http://schemas.microsoft.com/office/drawing/2014/main" id="{6FB2039F-FD96-9D48-856B-9039566B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3500" y="27378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3708E-D460-5C47-9ED4-747CDDFA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</a:t>
            </a:r>
            <a:r>
              <a:rPr lang="en-NL" dirty="0"/>
              <a:t>chtergrond: klimaatrechtszaken wereldwijd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Uitgangspunten op grond van internationaal recht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De trias politica en klimaatrechtszaken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Het vonnis in Bonaire – korte samenvatting 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Mitigatie en adaptatie; verhouding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Discriminatie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Voorspellingen: klimaatzaken in de toekomst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21CFB9-0F17-9C42-8BDE-0B6665F6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419448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alphaModFix amt="17000"/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B83C46-7BFE-674F-A31B-49F29E1F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Wereldwijd ruim 3000 zaken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78A38-62CD-6349-908C-A0A20FD1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Achtergrond: klimaatzaken wereldwijd</a:t>
            </a:r>
          </a:p>
        </p:txBody>
      </p:sp>
    </p:spTree>
    <p:extLst>
      <p:ext uri="{BB962C8B-B14F-4D97-AF65-F5344CB8AC3E}">
        <p14:creationId xmlns:p14="http://schemas.microsoft.com/office/powerpoint/2010/main" val="113586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global climate cases&#10;&#10;Description automatically generated with medium confidence">
            <a:extLst>
              <a:ext uri="{FF2B5EF4-FFF2-40B4-BE49-F238E27FC236}">
                <a16:creationId xmlns:a16="http://schemas.microsoft.com/office/drawing/2014/main" id="{F12C9FA8-4AA8-2C4A-8FED-6D0411295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 b="3566"/>
          <a:stretch/>
        </p:blipFill>
        <p:spPr>
          <a:xfrm>
            <a:off x="0" y="25112"/>
            <a:ext cx="10101263" cy="63471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2595F-C27D-6047-8AE3-5F8AC42B9557}"/>
              </a:ext>
            </a:extLst>
          </p:cNvPr>
          <p:cNvSpPr txBox="1"/>
          <p:nvPr/>
        </p:nvSpPr>
        <p:spPr>
          <a:xfrm>
            <a:off x="4857924" y="6248113"/>
            <a:ext cx="695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600" dirty="0"/>
              <a:t>Bron: </a:t>
            </a:r>
            <a:r>
              <a:rPr lang="en-GB" sz="1600" dirty="0"/>
              <a:t>United Nations Environment Programme (2025), </a:t>
            </a:r>
          </a:p>
          <a:p>
            <a:r>
              <a:rPr lang="en-GB" sz="1600" i="1" dirty="0"/>
              <a:t>Climate change in the courtroom: Trends, impacts and emerging lessons</a:t>
            </a:r>
            <a:r>
              <a:rPr lang="en-GB" sz="1600" dirty="0"/>
              <a:t>. Nairobi. 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217156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able&#10;&#10;Description automatically generated">
            <a:extLst>
              <a:ext uri="{FF2B5EF4-FFF2-40B4-BE49-F238E27FC236}">
                <a16:creationId xmlns:a16="http://schemas.microsoft.com/office/drawing/2014/main" id="{AF15D64E-6BFA-354E-B468-0C39A0CCC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>
          <a:xfrm>
            <a:off x="4171950" y="67239"/>
            <a:ext cx="8266142" cy="679076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07262-D058-0D45-81F9-88E68D995884}"/>
              </a:ext>
            </a:extLst>
          </p:cNvPr>
          <p:cNvSpPr txBox="1"/>
          <p:nvPr/>
        </p:nvSpPr>
        <p:spPr>
          <a:xfrm>
            <a:off x="309181" y="5578614"/>
            <a:ext cx="4043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/>
              <a:t>Bron: </a:t>
            </a:r>
            <a:r>
              <a:rPr lang="en-GB" sz="1600" dirty="0"/>
              <a:t>United Nations Environment Programme (2025), </a:t>
            </a:r>
          </a:p>
          <a:p>
            <a:r>
              <a:rPr lang="en-GB" sz="1600" i="1" dirty="0"/>
              <a:t>Climate change in the courtroom: Trends, impacts and emerging lessons</a:t>
            </a:r>
            <a:r>
              <a:rPr lang="en-GB" sz="1600" dirty="0"/>
              <a:t>. Nairobi. 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246848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alphaModFix amt="17000"/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B83C46-7BFE-674F-A31B-49F29E1F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Wereldwijd ruim 3000 zaken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Veel invloed over en weer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dirty="0"/>
              <a:t>Grotendeels dezelfde rechtsbronnen:</a:t>
            </a:r>
          </a:p>
          <a:p>
            <a:pPr marL="725488" lvl="1" indent="-457200"/>
            <a:r>
              <a:rPr lang="en-GB" dirty="0"/>
              <a:t>M</a:t>
            </a:r>
            <a:r>
              <a:rPr lang="en-NL" dirty="0"/>
              <a:t>ensenrechten</a:t>
            </a:r>
          </a:p>
          <a:p>
            <a:pPr marL="725488" lvl="1" indent="-457200"/>
            <a:r>
              <a:rPr lang="en-NL" dirty="0"/>
              <a:t>Internationaal (klimaat)recht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78A38-62CD-6349-908C-A0A20FD1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Achtergrond: klimaatzaken wereldwijd</a:t>
            </a:r>
          </a:p>
        </p:txBody>
      </p:sp>
    </p:spTree>
    <p:extLst>
      <p:ext uri="{BB962C8B-B14F-4D97-AF65-F5344CB8AC3E}">
        <p14:creationId xmlns:p14="http://schemas.microsoft.com/office/powerpoint/2010/main" val="29690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clock tower&#10;&#10;Description automatically generated">
            <a:extLst>
              <a:ext uri="{FF2B5EF4-FFF2-40B4-BE49-F238E27FC236}">
                <a16:creationId xmlns:a16="http://schemas.microsoft.com/office/drawing/2014/main" id="{0BE9BB80-F083-B44F-916D-22C76F7A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93" r="16599" b="-1"/>
          <a:stretch>
            <a:fillRect/>
          </a:stretch>
        </p:blipFill>
        <p:spPr>
          <a:xfrm>
            <a:off x="6456362" y="10"/>
            <a:ext cx="5735638" cy="68579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DF8B71-2678-F84D-86EC-B4DF3BAC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7200"/>
            <a:ext cx="6456362" cy="72157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NL" sz="3100" dirty="0"/>
              <a:t>Uitgangspunten internationaal recht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14E56F-F0CC-C845-90E5-B1FCA62A7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980000"/>
            <a:ext cx="6456362" cy="4878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L" dirty="0"/>
              <a:t>International Court of Justice </a:t>
            </a:r>
            <a:r>
              <a:rPr lang="en-NL" i="1" dirty="0"/>
              <a:t>Advisory Opinion </a:t>
            </a:r>
            <a:r>
              <a:rPr lang="en-NL" dirty="0"/>
              <a:t>afgelopen zomer: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NL" dirty="0"/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NL" dirty="0"/>
              <a:t>Klimaatverplichtingen op grond van </a:t>
            </a:r>
            <a:r>
              <a:rPr lang="en-NL" u="sng" dirty="0"/>
              <a:t>internationaal gewoonterecht</a:t>
            </a:r>
            <a:br>
              <a:rPr lang="en-NL" u="sng" dirty="0"/>
            </a:br>
            <a:br>
              <a:rPr lang="en-NL" dirty="0"/>
            </a:br>
            <a:r>
              <a:rPr lang="en-NL" i="1" dirty="0"/>
              <a:t>Juridisch gezien kunnen landen er dus niet aan ontsnappen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NL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L" dirty="0"/>
              <a:t>2. Juridische grens tussen onrechtmatigheid/rechtmatigheid: 1,5ºC opwarming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NL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AAEB7-0D9D-6E41-98A2-ACE70C4249B1}"/>
              </a:ext>
            </a:extLst>
          </p:cNvPr>
          <p:cNvSpPr txBox="1"/>
          <p:nvPr/>
        </p:nvSpPr>
        <p:spPr>
          <a:xfrm>
            <a:off x="9620463" y="6657945"/>
            <a:ext cx="25715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L" sz="700">
                <a:solidFill>
                  <a:srgbClr val="FFFFFF"/>
                </a:solidFill>
                <a:hlinkClick r:id="rId3" tooltip="https://www.flickr.com/photos/un_photo/560070575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L" sz="700">
                <a:solidFill>
                  <a:srgbClr val="FFFFFF"/>
                </a:solidFill>
              </a:rPr>
              <a:t> by Unknown Author is licensed under </a:t>
            </a:r>
            <a:r>
              <a:rPr lang="en-N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alphaModFix amt="59000"/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F7BF9-6465-2C48-B0EA-A9A29BE8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225" y="-221252"/>
            <a:ext cx="11159196" cy="936103"/>
          </a:xfrm>
        </p:spPr>
        <p:txBody>
          <a:bodyPr/>
          <a:lstStyle/>
          <a:p>
            <a:r>
              <a:rPr lang="en-NL" dirty="0"/>
              <a:t>De trias politica en klimaatrechtszaken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A58A59-F13A-9A4A-ACF5-C22E69A8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3" y="1993163"/>
            <a:ext cx="2774010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423A03B-0315-1D43-971C-86F9A393E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8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8103E3-9E75-784A-A61D-C667FAE46315}"/>
              </a:ext>
            </a:extLst>
          </p:cNvPr>
          <p:cNvSpPr/>
          <p:nvPr/>
        </p:nvSpPr>
        <p:spPr>
          <a:xfrm>
            <a:off x="2000250" y="1189406"/>
            <a:ext cx="9158287" cy="527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EE35B-298A-824C-AB21-5BB20D513A03}"/>
              </a:ext>
            </a:extLst>
          </p:cNvPr>
          <p:cNvSpPr/>
          <p:nvPr/>
        </p:nvSpPr>
        <p:spPr>
          <a:xfrm>
            <a:off x="2786063" y="1964475"/>
            <a:ext cx="7586662" cy="372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800" dirty="0"/>
              <a:t>Vrije democratische ruimte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0543A33-F6A4-684A-8F05-257D72E8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225" y="-221252"/>
            <a:ext cx="11159196" cy="936103"/>
          </a:xfrm>
        </p:spPr>
        <p:txBody>
          <a:bodyPr/>
          <a:lstStyle/>
          <a:p>
            <a:r>
              <a:rPr lang="en-NL" dirty="0"/>
              <a:t>De rechtsstaat gevisualiseerd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1657E-E258-7F43-BE1D-5EA091C6DF56}"/>
              </a:ext>
            </a:extLst>
          </p:cNvPr>
          <p:cNvSpPr txBox="1"/>
          <p:nvPr/>
        </p:nvSpPr>
        <p:spPr>
          <a:xfrm>
            <a:off x="2000250" y="1189406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/>
              <a:t>Recht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CA8DCC-8104-374A-B4BC-B0E67886B94B}"/>
              </a:ext>
            </a:extLst>
          </p:cNvPr>
          <p:cNvSpPr/>
          <p:nvPr/>
        </p:nvSpPr>
        <p:spPr>
          <a:xfrm>
            <a:off x="2000250" y="5686425"/>
            <a:ext cx="9144000" cy="7715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800" dirty="0"/>
              <a:t>Fundamentele rechten (mensenrechten)</a:t>
            </a:r>
          </a:p>
        </p:txBody>
      </p:sp>
    </p:spTree>
    <p:extLst>
      <p:ext uri="{BB962C8B-B14F-4D97-AF65-F5344CB8AC3E}">
        <p14:creationId xmlns:p14="http://schemas.microsoft.com/office/powerpoint/2010/main" val="3475095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2456d2f5f5351937ece8a3df1ccd7879d11180"/>
</p:tagLst>
</file>

<file path=ppt/theme/theme1.xml><?xml version="1.0" encoding="utf-8"?>
<a:theme xmlns:a="http://schemas.openxmlformats.org/drawingml/2006/main" name="blank">
  <a:themeElements>
    <a:clrScheme name="UvA">
      <a:dk1>
        <a:srgbClr val="000000"/>
      </a:dk1>
      <a:lt1>
        <a:srgbClr val="FFFFFF"/>
      </a:lt1>
      <a:dk2>
        <a:srgbClr val="1F1D21"/>
      </a:dk2>
      <a:lt2>
        <a:srgbClr val="FFFFFF"/>
      </a:lt2>
      <a:accent1>
        <a:srgbClr val="BC1E31"/>
      </a:accent1>
      <a:accent2>
        <a:srgbClr val="BEB511"/>
      </a:accent2>
      <a:accent3>
        <a:srgbClr val="90003E"/>
      </a:accent3>
      <a:accent4>
        <a:srgbClr val="257835"/>
      </a:accent4>
      <a:accent5>
        <a:srgbClr val="004E92"/>
      </a:accent5>
      <a:accent6>
        <a:srgbClr val="E98300"/>
      </a:accent6>
      <a:hlink>
        <a:srgbClr val="009CDD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916-uva-presentatie-16x9---fdr---nl" id="{18D6CF62-E67D-7B4B-BF4A-7689C8F732AA}" vid="{42EE87E0-B56A-A246-9331-15A92138E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458</ap:Words>
  <ap:PresentationFormat>Breedbeeld</ap:PresentationFormat>
  <ap:Paragraphs>74</ap:Paragraphs>
  <ap:Slides>15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ap:HeadingPairs>
  <ap:TitlesOfParts>
    <vt:vector baseType="lpstr" size="19">
      <vt:lpstr>Arial</vt:lpstr>
      <vt:lpstr>Calibri</vt:lpstr>
      <vt:lpstr>Times New Roman</vt:lpstr>
      <vt:lpstr>blank</vt:lpstr>
      <vt:lpstr>Klimaatzaak Bonaire</vt:lpstr>
      <vt:lpstr>Overzicht</vt:lpstr>
      <vt:lpstr>Achtergrond: klimaatzaken wereldwijd</vt:lpstr>
      <vt:lpstr>PowerPoint-presentatie</vt:lpstr>
      <vt:lpstr>PowerPoint-presentatie</vt:lpstr>
      <vt:lpstr>Achtergrond: klimaatzaken wereldwijd</vt:lpstr>
      <vt:lpstr>Uitgangspunten internationaal recht</vt:lpstr>
      <vt:lpstr>De trias politica en klimaatrechtszaken</vt:lpstr>
      <vt:lpstr>De rechtsstaat gevisualiseerd</vt:lpstr>
      <vt:lpstr>Vonnis rechtbank Bonaire-zaak</vt:lpstr>
      <vt:lpstr>Kort samengevat</vt:lpstr>
      <vt:lpstr>Mitigatie en Adaptatie</vt:lpstr>
      <vt:lpstr>Discriminatie</vt:lpstr>
      <vt:lpstr>Voorspellingen: klimaatzaken in de toekomst</vt:lpstr>
      <vt:lpstr>Dank voor uw aandacht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dc:description/>
  <lastModifiedBy/>
  <revision/>
  <dcterms:created xsi:type="dcterms:W3CDTF">2024-08-22T17:08:44.0000000Z</dcterms:created>
  <dcterms:modified xsi:type="dcterms:W3CDTF">2026-05-13T07:27:26.0000000Z</dcterms:modified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0x0101003A0F98F2309B584AA876BCCB832FCA65</vt:lpwstr>
  </property>
  <property fmtid="{D5CDD505-2E9C-101B-9397-08002B2CF9AE}" pid="3" name="MediaServiceImageTags">
    <vt:lpwstr/>
  </property>
  <property fmtid="{D5CDD505-2E9C-101B-9397-08002B2CF9AE}" pid="4" name="Order">
    <vt:r8>133800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