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C62"/>
    <a:srgbClr val="2B9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1"/>
    <p:restoredTop sz="94682"/>
  </p:normalViewPr>
  <p:slideViewPr>
    <p:cSldViewPr snapToGrid="0" snapToObjects="1">
      <p:cViewPr varScale="1">
        <p:scale>
          <a:sx n="87" d="100"/>
          <a:sy n="87" d="100"/>
        </p:scale>
        <p:origin x="-116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heme" Target="theme/theme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viewProps" Target="viewProp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presProps" Target="presProps.xml" Id="rId11" /><Relationship Type="http://schemas.openxmlformats.org/officeDocument/2006/relationships/slide" Target="slides/slide4.xml" Id="rId5" /><Relationship Type="http://schemas.openxmlformats.org/officeDocument/2006/relationships/handoutMaster" Target="handoutMasters/handoutMaster1.xml" Id="rId10" /><Relationship Type="http://schemas.openxmlformats.org/officeDocument/2006/relationships/slide" Target="slides/slide3.xml" Id="rId4" /><Relationship Type="http://schemas.openxmlformats.org/officeDocument/2006/relationships/notesMaster" Target="notesMasters/notesMaster1.xml" Id="rId9" /><Relationship Type="http://schemas.openxmlformats.org/officeDocument/2006/relationships/tableStyles" Target="tableStyles.xml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B107A-76F4-4C5D-A62A-B4B9CCB84BC6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397D748D-9E81-4F50-8E2F-ACDBCFECD544}">
      <dgm:prSet phldrT="[Text]" custT="1"/>
      <dgm:spPr>
        <a:xfrm>
          <a:off x="2652" y="444354"/>
          <a:ext cx="932060" cy="372824"/>
        </a:xfrm>
      </dgm:spPr>
      <dgm:t>
        <a:bodyPr/>
        <a:lstStyle/>
        <a:p>
          <a:pPr algn="l"/>
          <a:r>
            <a:rPr lang="nl-NL" sz="1200" dirty="0">
              <a:latin typeface="Calibri"/>
              <a:ea typeface="+mn-ea"/>
              <a:cs typeface="+mn-cs"/>
            </a:rPr>
            <a:t>Werving</a:t>
          </a:r>
        </a:p>
      </dgm:t>
    </dgm:pt>
    <dgm:pt modelId="{7C9A5748-D969-4B5A-9091-24460815D87E}" type="parTrans" cxnId="{7D45BD1A-5D5E-4744-9F6D-D91FF49EB400}">
      <dgm:prSet/>
      <dgm:spPr/>
      <dgm:t>
        <a:bodyPr/>
        <a:lstStyle/>
        <a:p>
          <a:endParaRPr lang="nl-NL" sz="3600"/>
        </a:p>
      </dgm:t>
    </dgm:pt>
    <dgm:pt modelId="{AC82533B-DEC1-448F-8F3A-41768316CBDA}" type="sibTrans" cxnId="{7D45BD1A-5D5E-4744-9F6D-D91FF49EB400}">
      <dgm:prSet/>
      <dgm:spPr/>
      <dgm:t>
        <a:bodyPr/>
        <a:lstStyle/>
        <a:p>
          <a:endParaRPr lang="nl-NL" sz="3600"/>
        </a:p>
      </dgm:t>
    </dgm:pt>
    <dgm:pt modelId="{1075A6CE-C7F8-4799-A613-7C31EB8973EC}">
      <dgm:prSet phldrT="[Text]" custT="1"/>
      <dgm:spPr>
        <a:xfrm>
          <a:off x="1479642" y="451505"/>
          <a:ext cx="829002" cy="372824"/>
        </a:xfrm>
      </dgm:spPr>
      <dgm:t>
        <a:bodyPr/>
        <a:lstStyle/>
        <a:p>
          <a:pPr algn="l"/>
          <a:r>
            <a:rPr lang="nl-NL" sz="1100" dirty="0">
              <a:latin typeface="Calibri"/>
              <a:ea typeface="+mn-ea"/>
              <a:cs typeface="+mn-cs"/>
            </a:rPr>
            <a:t>Evaluatiemoment</a:t>
          </a:r>
          <a:endParaRPr lang="nl-NL" sz="1000" dirty="0">
            <a:latin typeface="Calibri"/>
            <a:ea typeface="+mn-ea"/>
            <a:cs typeface="+mn-cs"/>
          </a:endParaRPr>
        </a:p>
      </dgm:t>
    </dgm:pt>
    <dgm:pt modelId="{3B274908-D75F-4BF7-80CC-184EE33389FD}" type="parTrans" cxnId="{7BE71D88-9812-44B3-859E-C3874D8F0195}">
      <dgm:prSet/>
      <dgm:spPr/>
      <dgm:t>
        <a:bodyPr/>
        <a:lstStyle/>
        <a:p>
          <a:endParaRPr lang="nl-NL" sz="3600"/>
        </a:p>
      </dgm:t>
    </dgm:pt>
    <dgm:pt modelId="{B47190E1-AB3D-419F-B62D-E5FA29E55B85}" type="sibTrans" cxnId="{7BE71D88-9812-44B3-859E-C3874D8F0195}">
      <dgm:prSet/>
      <dgm:spPr/>
      <dgm:t>
        <a:bodyPr/>
        <a:lstStyle/>
        <a:p>
          <a:endParaRPr lang="nl-NL" sz="3600"/>
        </a:p>
      </dgm:t>
    </dgm:pt>
    <dgm:pt modelId="{BB09D469-50A8-4253-8888-9DBCA675AC93}">
      <dgm:prSet phldrT="[Text]" custT="1"/>
      <dgm:spPr>
        <a:xfrm>
          <a:off x="2073706" y="451508"/>
          <a:ext cx="1229714" cy="372824"/>
        </a:xfrm>
      </dgm:spPr>
      <dgm:t>
        <a:bodyPr/>
        <a:lstStyle/>
        <a:p>
          <a:pPr algn="ctr"/>
          <a:r>
            <a:rPr lang="nl-NL" sz="1200" dirty="0">
              <a:latin typeface="Calibri"/>
              <a:ea typeface="+mn-ea"/>
              <a:cs typeface="+mn-cs"/>
            </a:rPr>
            <a:t>Fulltime</a:t>
          </a:r>
          <a:r>
            <a:rPr lang="nl-NL" sz="1000" dirty="0">
              <a:latin typeface="Calibri"/>
              <a:ea typeface="+mn-ea"/>
              <a:cs typeface="+mn-cs"/>
            </a:rPr>
            <a:t> </a:t>
          </a:r>
          <a:r>
            <a:rPr lang="nl-NL" sz="1200" dirty="0">
              <a:latin typeface="Calibri"/>
              <a:ea typeface="+mn-ea"/>
              <a:cs typeface="+mn-cs"/>
            </a:rPr>
            <a:t>studie</a:t>
          </a:r>
          <a:endParaRPr lang="nl-NL" sz="1000" dirty="0">
            <a:latin typeface="Calibri"/>
            <a:ea typeface="+mn-ea"/>
            <a:cs typeface="+mn-cs"/>
          </a:endParaRPr>
        </a:p>
      </dgm:t>
    </dgm:pt>
    <dgm:pt modelId="{7FA8A601-340C-443D-BFAE-94EA746DAB81}" type="parTrans" cxnId="{E212C5DE-13A2-4135-A5C4-2C3B6900BCDD}">
      <dgm:prSet/>
      <dgm:spPr/>
      <dgm:t>
        <a:bodyPr/>
        <a:lstStyle/>
        <a:p>
          <a:endParaRPr lang="nl-NL" sz="3600"/>
        </a:p>
      </dgm:t>
    </dgm:pt>
    <dgm:pt modelId="{ABF8F3D6-E395-4377-A839-BA882A33C9FA}" type="sibTrans" cxnId="{E212C5DE-13A2-4135-A5C4-2C3B6900BCDD}">
      <dgm:prSet/>
      <dgm:spPr/>
      <dgm:t>
        <a:bodyPr/>
        <a:lstStyle/>
        <a:p>
          <a:endParaRPr lang="nl-NL" sz="3600"/>
        </a:p>
      </dgm:t>
    </dgm:pt>
    <dgm:pt modelId="{572AC584-837C-4699-824F-17139E363BA8}">
      <dgm:prSet phldrT="[Text]" custT="1"/>
      <dgm:spPr>
        <a:xfrm>
          <a:off x="5080767" y="449417"/>
          <a:ext cx="932060" cy="372824"/>
        </a:xfrm>
      </dgm:spPr>
      <dgm:t>
        <a:bodyPr/>
        <a:lstStyle/>
        <a:p>
          <a:r>
            <a:rPr lang="nl-NL" sz="1200" dirty="0">
              <a:latin typeface="Calibri"/>
              <a:ea typeface="+mn-ea"/>
              <a:cs typeface="+mn-cs"/>
            </a:rPr>
            <a:t>Uitstroom naar werk</a:t>
          </a:r>
        </a:p>
      </dgm:t>
    </dgm:pt>
    <dgm:pt modelId="{84DDFEF0-A961-4A05-8FBD-5A6392078BAC}" type="parTrans" cxnId="{90EB89C7-C303-4B00-AEF3-7CCC26F1E6BB}">
      <dgm:prSet/>
      <dgm:spPr/>
      <dgm:t>
        <a:bodyPr/>
        <a:lstStyle/>
        <a:p>
          <a:endParaRPr lang="nl-NL" sz="3600"/>
        </a:p>
      </dgm:t>
    </dgm:pt>
    <dgm:pt modelId="{AAB991BE-D772-43A7-89F6-42A92A901EF7}" type="sibTrans" cxnId="{90EB89C7-C303-4B00-AEF3-7CCC26F1E6BB}">
      <dgm:prSet/>
      <dgm:spPr/>
      <dgm:t>
        <a:bodyPr/>
        <a:lstStyle/>
        <a:p>
          <a:endParaRPr lang="nl-NL" sz="3600"/>
        </a:p>
      </dgm:t>
    </dgm:pt>
    <dgm:pt modelId="{A3B5D585-F28F-4D20-ACF0-48B5C607D496}">
      <dgm:prSet phldrT="[Text]" custT="1"/>
      <dgm:spPr>
        <a:xfrm>
          <a:off x="812676" y="451508"/>
          <a:ext cx="932060" cy="372824"/>
        </a:xfrm>
      </dgm:spPr>
      <dgm:t>
        <a:bodyPr/>
        <a:lstStyle/>
        <a:p>
          <a:pPr algn="l"/>
          <a:r>
            <a:rPr lang="nl-NL" sz="1200" dirty="0">
              <a:latin typeface="Calibri"/>
              <a:ea typeface="+mn-ea"/>
              <a:cs typeface="+mn-cs"/>
            </a:rPr>
            <a:t>Start </a:t>
          </a:r>
          <a:r>
            <a:rPr lang="nl-NL" sz="1100" dirty="0">
              <a:latin typeface="Calibri"/>
              <a:ea typeface="+mn-ea"/>
              <a:cs typeface="+mn-cs"/>
            </a:rPr>
            <a:t>traject</a:t>
          </a:r>
          <a:endParaRPr lang="nl-NL" sz="1200" dirty="0">
            <a:latin typeface="Calibri"/>
            <a:ea typeface="+mn-ea"/>
            <a:cs typeface="+mn-cs"/>
          </a:endParaRPr>
        </a:p>
      </dgm:t>
    </dgm:pt>
    <dgm:pt modelId="{A1190002-93D4-4718-BAEC-4F1D547D8F7C}" type="parTrans" cxnId="{8BCE1097-4AEC-4B64-BEFB-1D6CC0BF47A2}">
      <dgm:prSet/>
      <dgm:spPr/>
      <dgm:t>
        <a:bodyPr/>
        <a:lstStyle/>
        <a:p>
          <a:endParaRPr lang="nl-NL" sz="3600"/>
        </a:p>
      </dgm:t>
    </dgm:pt>
    <dgm:pt modelId="{866F3E22-AFC4-4369-8D97-0E012959EDE1}" type="sibTrans" cxnId="{8BCE1097-4AEC-4B64-BEFB-1D6CC0BF47A2}">
      <dgm:prSet/>
      <dgm:spPr/>
      <dgm:t>
        <a:bodyPr/>
        <a:lstStyle/>
        <a:p>
          <a:endParaRPr lang="nl-NL" sz="3600"/>
        </a:p>
      </dgm:t>
    </dgm:pt>
    <dgm:pt modelId="{8BF64BC0-9515-48DA-B653-71E11A4BC22B}" type="pres">
      <dgm:prSet presAssocID="{41BB107A-76F4-4C5D-A62A-B4B9CCB84BC6}" presName="Name0" presStyleCnt="0">
        <dgm:presLayoutVars>
          <dgm:dir/>
          <dgm:resizeHandles val="exact"/>
        </dgm:presLayoutVars>
      </dgm:prSet>
      <dgm:spPr/>
    </dgm:pt>
    <dgm:pt modelId="{09BEF283-24A8-4498-AFF2-9A8181CB5B87}" type="pres">
      <dgm:prSet presAssocID="{397D748D-9E81-4F50-8E2F-ACDBCFECD544}" presName="parTxOnly" presStyleLbl="node1" presStyleIdx="0" presStyleCnt="5" custScaleX="60894" custScaleY="49234" custLinFactNeighborX="7112" custLinFactNeighborY="393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nl-NL"/>
        </a:p>
      </dgm:t>
    </dgm:pt>
    <dgm:pt modelId="{BCA6157C-3F59-4FFA-9E19-6B2D5C4CD47D}" type="pres">
      <dgm:prSet presAssocID="{AC82533B-DEC1-448F-8F3A-41768316CBDA}" presName="parSpace" presStyleCnt="0"/>
      <dgm:spPr/>
    </dgm:pt>
    <dgm:pt modelId="{8C7BA98A-3888-4898-A30C-C85122258784}" type="pres">
      <dgm:prSet presAssocID="{A3B5D585-F28F-4D20-ACF0-48B5C607D496}" presName="parTxOnly" presStyleLbl="node1" presStyleIdx="1" presStyleCnt="5" custScaleX="73306" custScaleY="45950" custLinFactNeighborX="-2146" custLinFactNeighborY="322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nl-NL"/>
        </a:p>
      </dgm:t>
    </dgm:pt>
    <dgm:pt modelId="{6B7EB6CF-8CDC-46F1-BDE4-A6CAF7DD2C13}" type="pres">
      <dgm:prSet presAssocID="{866F3E22-AFC4-4369-8D97-0E012959EDE1}" presName="parSpace" presStyleCnt="0"/>
      <dgm:spPr/>
    </dgm:pt>
    <dgm:pt modelId="{CBF4A619-43D7-40F5-A6CC-1874104FD49B}" type="pres">
      <dgm:prSet presAssocID="{1075A6CE-C7F8-4799-A613-7C31EB8973EC}" presName="parTxOnly" presStyleLbl="node1" presStyleIdx="2" presStyleCnt="5" custScaleX="90668" custScaleY="46674" custLinFactNeighborX="-33062" custLinFactNeighborY="359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nl-NL"/>
        </a:p>
      </dgm:t>
    </dgm:pt>
    <dgm:pt modelId="{889C9662-1019-47FA-B19D-5C571288F465}" type="pres">
      <dgm:prSet presAssocID="{B47190E1-AB3D-419F-B62D-E5FA29E55B85}" presName="parSpace" presStyleCnt="0"/>
      <dgm:spPr/>
    </dgm:pt>
    <dgm:pt modelId="{D965D6ED-33BE-4254-80BF-D170D082377E}" type="pres">
      <dgm:prSet presAssocID="{BB09D469-50A8-4253-8888-9DBCA675AC93}" presName="parTxOnly" presStyleLbl="node1" presStyleIdx="3" presStyleCnt="5" custScaleX="151688" custScaleY="48570" custLinFactNeighborX="-65147" custLinFactNeighborY="453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nl-NL"/>
        </a:p>
      </dgm:t>
    </dgm:pt>
    <dgm:pt modelId="{C26B6CDB-68B3-44E1-A4AD-3F3BA5F6FBFB}" type="pres">
      <dgm:prSet presAssocID="{ABF8F3D6-E395-4377-A839-BA882A33C9FA}" presName="parSpace" presStyleCnt="0"/>
      <dgm:spPr/>
    </dgm:pt>
    <dgm:pt modelId="{B6E832FE-C0B3-441D-A65B-688838AB9BE5}" type="pres">
      <dgm:prSet presAssocID="{572AC584-837C-4699-824F-17139E363BA8}" presName="parTxOnly" presStyleLbl="node1" presStyleIdx="4" presStyleCnt="5" custScaleX="139938" custScaleY="48034" custLinFactNeighborX="-97697" custLinFactNeighborY="427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nl-NL"/>
        </a:p>
      </dgm:t>
    </dgm:pt>
  </dgm:ptLst>
  <dgm:cxnLst>
    <dgm:cxn modelId="{8BCE1097-4AEC-4B64-BEFB-1D6CC0BF47A2}" srcId="{41BB107A-76F4-4C5D-A62A-B4B9CCB84BC6}" destId="{A3B5D585-F28F-4D20-ACF0-48B5C607D496}" srcOrd="1" destOrd="0" parTransId="{A1190002-93D4-4718-BAEC-4F1D547D8F7C}" sibTransId="{866F3E22-AFC4-4369-8D97-0E012959EDE1}"/>
    <dgm:cxn modelId="{90EB89C7-C303-4B00-AEF3-7CCC26F1E6BB}" srcId="{41BB107A-76F4-4C5D-A62A-B4B9CCB84BC6}" destId="{572AC584-837C-4699-824F-17139E363BA8}" srcOrd="4" destOrd="0" parTransId="{84DDFEF0-A961-4A05-8FBD-5A6392078BAC}" sibTransId="{AAB991BE-D772-43A7-89F6-42A92A901EF7}"/>
    <dgm:cxn modelId="{7BE71D88-9812-44B3-859E-C3874D8F0195}" srcId="{41BB107A-76F4-4C5D-A62A-B4B9CCB84BC6}" destId="{1075A6CE-C7F8-4799-A613-7C31EB8973EC}" srcOrd="2" destOrd="0" parTransId="{3B274908-D75F-4BF7-80CC-184EE33389FD}" sibTransId="{B47190E1-AB3D-419F-B62D-E5FA29E55B85}"/>
    <dgm:cxn modelId="{AA40155C-3D4A-476C-879B-F73089DF26F1}" type="presOf" srcId="{1075A6CE-C7F8-4799-A613-7C31EB8973EC}" destId="{CBF4A619-43D7-40F5-A6CC-1874104FD49B}" srcOrd="0" destOrd="0" presId="urn:microsoft.com/office/officeart/2005/8/layout/hChevron3"/>
    <dgm:cxn modelId="{67D1D182-1F5B-48FF-B0EA-A6E4216CCCB5}" type="presOf" srcId="{BB09D469-50A8-4253-8888-9DBCA675AC93}" destId="{D965D6ED-33BE-4254-80BF-D170D082377E}" srcOrd="0" destOrd="0" presId="urn:microsoft.com/office/officeart/2005/8/layout/hChevron3"/>
    <dgm:cxn modelId="{539F9839-22B9-4DB9-A383-D369E673076B}" type="presOf" srcId="{572AC584-837C-4699-824F-17139E363BA8}" destId="{B6E832FE-C0B3-441D-A65B-688838AB9BE5}" srcOrd="0" destOrd="0" presId="urn:microsoft.com/office/officeart/2005/8/layout/hChevron3"/>
    <dgm:cxn modelId="{354C9AEF-CAFF-479A-A656-FCDA2920766E}" type="presOf" srcId="{397D748D-9E81-4F50-8E2F-ACDBCFECD544}" destId="{09BEF283-24A8-4498-AFF2-9A8181CB5B87}" srcOrd="0" destOrd="0" presId="urn:microsoft.com/office/officeart/2005/8/layout/hChevron3"/>
    <dgm:cxn modelId="{E212C5DE-13A2-4135-A5C4-2C3B6900BCDD}" srcId="{41BB107A-76F4-4C5D-A62A-B4B9CCB84BC6}" destId="{BB09D469-50A8-4253-8888-9DBCA675AC93}" srcOrd="3" destOrd="0" parTransId="{7FA8A601-340C-443D-BFAE-94EA746DAB81}" sibTransId="{ABF8F3D6-E395-4377-A839-BA882A33C9FA}"/>
    <dgm:cxn modelId="{8A4B4C33-45DF-4B8A-BD36-85D1EE49B927}" type="presOf" srcId="{A3B5D585-F28F-4D20-ACF0-48B5C607D496}" destId="{8C7BA98A-3888-4898-A30C-C85122258784}" srcOrd="0" destOrd="0" presId="urn:microsoft.com/office/officeart/2005/8/layout/hChevron3"/>
    <dgm:cxn modelId="{7A756870-DEAA-4C78-994B-270AE4E23E72}" type="presOf" srcId="{41BB107A-76F4-4C5D-A62A-B4B9CCB84BC6}" destId="{8BF64BC0-9515-48DA-B653-71E11A4BC22B}" srcOrd="0" destOrd="0" presId="urn:microsoft.com/office/officeart/2005/8/layout/hChevron3"/>
    <dgm:cxn modelId="{7D45BD1A-5D5E-4744-9F6D-D91FF49EB400}" srcId="{41BB107A-76F4-4C5D-A62A-B4B9CCB84BC6}" destId="{397D748D-9E81-4F50-8E2F-ACDBCFECD544}" srcOrd="0" destOrd="0" parTransId="{7C9A5748-D969-4B5A-9091-24460815D87E}" sibTransId="{AC82533B-DEC1-448F-8F3A-41768316CBDA}"/>
    <dgm:cxn modelId="{0E1DA9BA-24AF-485B-8604-6709892F19E3}" type="presParOf" srcId="{8BF64BC0-9515-48DA-B653-71E11A4BC22B}" destId="{09BEF283-24A8-4498-AFF2-9A8181CB5B87}" srcOrd="0" destOrd="0" presId="urn:microsoft.com/office/officeart/2005/8/layout/hChevron3"/>
    <dgm:cxn modelId="{96C8CE77-A5E4-43BB-8BC3-5987A5399545}" type="presParOf" srcId="{8BF64BC0-9515-48DA-B653-71E11A4BC22B}" destId="{BCA6157C-3F59-4FFA-9E19-6B2D5C4CD47D}" srcOrd="1" destOrd="0" presId="urn:microsoft.com/office/officeart/2005/8/layout/hChevron3"/>
    <dgm:cxn modelId="{3AFCC6FD-020C-4205-B9A6-9ED48A3F7351}" type="presParOf" srcId="{8BF64BC0-9515-48DA-B653-71E11A4BC22B}" destId="{8C7BA98A-3888-4898-A30C-C85122258784}" srcOrd="2" destOrd="0" presId="urn:microsoft.com/office/officeart/2005/8/layout/hChevron3"/>
    <dgm:cxn modelId="{2AB5684E-F1E3-4804-BAD8-30585E396943}" type="presParOf" srcId="{8BF64BC0-9515-48DA-B653-71E11A4BC22B}" destId="{6B7EB6CF-8CDC-46F1-BDE4-A6CAF7DD2C13}" srcOrd="3" destOrd="0" presId="urn:microsoft.com/office/officeart/2005/8/layout/hChevron3"/>
    <dgm:cxn modelId="{03EA2053-1498-4E99-9E50-7B3CC94C154E}" type="presParOf" srcId="{8BF64BC0-9515-48DA-B653-71E11A4BC22B}" destId="{CBF4A619-43D7-40F5-A6CC-1874104FD49B}" srcOrd="4" destOrd="0" presId="urn:microsoft.com/office/officeart/2005/8/layout/hChevron3"/>
    <dgm:cxn modelId="{9DF8000D-D4A9-4422-8E35-D0F42C0054E7}" type="presParOf" srcId="{8BF64BC0-9515-48DA-B653-71E11A4BC22B}" destId="{889C9662-1019-47FA-B19D-5C571288F465}" srcOrd="5" destOrd="0" presId="urn:microsoft.com/office/officeart/2005/8/layout/hChevron3"/>
    <dgm:cxn modelId="{4089246B-28A9-4E34-A7CD-89B0532E0870}" type="presParOf" srcId="{8BF64BC0-9515-48DA-B653-71E11A4BC22B}" destId="{D965D6ED-33BE-4254-80BF-D170D082377E}" srcOrd="6" destOrd="0" presId="urn:microsoft.com/office/officeart/2005/8/layout/hChevron3"/>
    <dgm:cxn modelId="{714617CE-9C7B-46AB-8491-C1754CA0AF03}" type="presParOf" srcId="{8BF64BC0-9515-48DA-B653-71E11A4BC22B}" destId="{C26B6CDB-68B3-44E1-A4AD-3F3BA5F6FBFB}" srcOrd="7" destOrd="0" presId="urn:microsoft.com/office/officeart/2005/8/layout/hChevron3"/>
    <dgm:cxn modelId="{20446A2B-6CE8-4AAB-8896-1E059B65BCD0}" type="presParOf" srcId="{8BF64BC0-9515-48DA-B653-71E11A4BC22B}" destId="{B6E832FE-C0B3-441D-A65B-688838AB9BE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F283-24A8-4498-AFF2-9A8181CB5B87}">
      <dsp:nvSpPr>
        <dsp:cNvPr id="0" name=""/>
        <dsp:cNvSpPr/>
      </dsp:nvSpPr>
      <dsp:spPr>
        <a:xfrm>
          <a:off x="30879" y="1062506"/>
          <a:ext cx="1243386" cy="4021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latin typeface="Calibri"/>
              <a:ea typeface="+mn-ea"/>
              <a:cs typeface="+mn-cs"/>
            </a:rPr>
            <a:t>Werving</a:t>
          </a:r>
        </a:p>
      </dsp:txBody>
      <dsp:txXfrm>
        <a:off x="30879" y="1062506"/>
        <a:ext cx="1142856" cy="402120"/>
      </dsp:txXfrm>
    </dsp:sp>
    <dsp:sp modelId="{8C7BA98A-3888-4898-A30C-C85122258784}">
      <dsp:nvSpPr>
        <dsp:cNvPr id="0" name=""/>
        <dsp:cNvSpPr/>
      </dsp:nvSpPr>
      <dsp:spPr>
        <a:xfrm>
          <a:off x="828080" y="1070192"/>
          <a:ext cx="1496825" cy="3752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latin typeface="Calibri"/>
              <a:ea typeface="+mn-ea"/>
              <a:cs typeface="+mn-cs"/>
            </a:rPr>
            <a:t>Start </a:t>
          </a:r>
          <a:r>
            <a:rPr lang="nl-NL" sz="1100" kern="1200" dirty="0">
              <a:latin typeface="Calibri"/>
              <a:ea typeface="+mn-ea"/>
              <a:cs typeface="+mn-cs"/>
            </a:rPr>
            <a:t>traject</a:t>
          </a:r>
          <a:endParaRPr lang="nl-NL" sz="1200" kern="1200" dirty="0">
            <a:latin typeface="Calibri"/>
            <a:ea typeface="+mn-ea"/>
            <a:cs typeface="+mn-cs"/>
          </a:endParaRPr>
        </a:p>
      </dsp:txBody>
      <dsp:txXfrm>
        <a:off x="1015729" y="1070192"/>
        <a:ext cx="1121527" cy="375298"/>
      </dsp:txXfrm>
    </dsp:sp>
    <dsp:sp modelId="{CBF4A619-43D7-40F5-A6CC-1874104FD49B}">
      <dsp:nvSpPr>
        <dsp:cNvPr id="0" name=""/>
        <dsp:cNvSpPr/>
      </dsp:nvSpPr>
      <dsp:spPr>
        <a:xfrm>
          <a:off x="1790274" y="1070192"/>
          <a:ext cx="1851337" cy="3812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>
              <a:latin typeface="Calibri"/>
              <a:ea typeface="+mn-ea"/>
              <a:cs typeface="+mn-cs"/>
            </a:rPr>
            <a:t>Evaluatiemoment</a:t>
          </a:r>
          <a:endParaRPr lang="nl-NL" sz="1000" kern="1200" dirty="0">
            <a:latin typeface="Calibri"/>
            <a:ea typeface="+mn-ea"/>
            <a:cs typeface="+mn-cs"/>
          </a:endParaRPr>
        </a:p>
      </dsp:txBody>
      <dsp:txXfrm>
        <a:off x="1980880" y="1070192"/>
        <a:ext cx="1470125" cy="381212"/>
      </dsp:txXfrm>
    </dsp:sp>
    <dsp:sp modelId="{D965D6ED-33BE-4254-80BF-D170D082377E}">
      <dsp:nvSpPr>
        <dsp:cNvPr id="0" name=""/>
        <dsp:cNvSpPr/>
      </dsp:nvSpPr>
      <dsp:spPr>
        <a:xfrm>
          <a:off x="3102207" y="1070192"/>
          <a:ext cx="3097296" cy="3966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latin typeface="Calibri"/>
              <a:ea typeface="+mn-ea"/>
              <a:cs typeface="+mn-cs"/>
            </a:rPr>
            <a:t>Fulltime</a:t>
          </a:r>
          <a:r>
            <a:rPr lang="nl-NL" sz="1000" kern="1200" dirty="0">
              <a:latin typeface="Calibri"/>
              <a:ea typeface="+mn-ea"/>
              <a:cs typeface="+mn-cs"/>
            </a:rPr>
            <a:t> </a:t>
          </a:r>
          <a:r>
            <a:rPr lang="nl-NL" sz="1200" kern="1200" dirty="0">
              <a:latin typeface="Calibri"/>
              <a:ea typeface="+mn-ea"/>
              <a:cs typeface="+mn-cs"/>
            </a:rPr>
            <a:t>studie</a:t>
          </a:r>
          <a:endParaRPr lang="nl-NL" sz="1000" kern="1200" dirty="0">
            <a:latin typeface="Calibri"/>
            <a:ea typeface="+mn-ea"/>
            <a:cs typeface="+mn-cs"/>
          </a:endParaRPr>
        </a:p>
      </dsp:txBody>
      <dsp:txXfrm>
        <a:off x="3300556" y="1070192"/>
        <a:ext cx="2700599" cy="396697"/>
      </dsp:txXfrm>
    </dsp:sp>
    <dsp:sp modelId="{B6E832FE-C0B3-441D-A65B-688838AB9BE5}">
      <dsp:nvSpPr>
        <dsp:cNvPr id="0" name=""/>
        <dsp:cNvSpPr/>
      </dsp:nvSpPr>
      <dsp:spPr>
        <a:xfrm>
          <a:off x="5658200" y="1070192"/>
          <a:ext cx="2857375" cy="39231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latin typeface="Calibri"/>
              <a:ea typeface="+mn-ea"/>
              <a:cs typeface="+mn-cs"/>
            </a:rPr>
            <a:t>Uitstroom naar werk</a:t>
          </a:r>
        </a:p>
      </dsp:txBody>
      <dsp:txXfrm>
        <a:off x="5854360" y="1070192"/>
        <a:ext cx="2465056" cy="392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0199-F224-DD4A-BFA4-6CF296C67A83}" type="datetimeFigureOut">
              <a:rPr lang="nl-NL" smtClean="0"/>
              <a:t>27-5-2019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6AA2-D559-DE4A-A8C4-10A5D32905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528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6FF5D-516A-6240-9A53-272C3CFBF7C6}" type="datetimeFigureOut">
              <a:rPr lang="nl-NL" smtClean="0"/>
              <a:t>27-5-2019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F56C5-BDD4-2842-88C4-04F7EEFF4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21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8513" y="2263450"/>
            <a:ext cx="7238044" cy="139944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38513" y="151793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463C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titelstijl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60" y="69640"/>
            <a:ext cx="659674" cy="6186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78" y="206324"/>
            <a:ext cx="1292497" cy="3452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72" y="59378"/>
            <a:ext cx="1037940" cy="6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3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3217" y="4938048"/>
            <a:ext cx="2133600" cy="18585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71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3217" y="4938048"/>
            <a:ext cx="2133600" cy="18585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65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08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818231"/>
            <a:ext cx="642468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4" y="66441"/>
            <a:ext cx="6424683" cy="75179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22313" y="4102940"/>
            <a:ext cx="2895600" cy="192715"/>
          </a:xfrm>
        </p:spPr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38" y="4589814"/>
            <a:ext cx="659674" cy="6196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04" y="4702629"/>
            <a:ext cx="1292497" cy="3032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13" y="4512623"/>
            <a:ext cx="1037940" cy="6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3217" y="4938048"/>
            <a:ext cx="2133600" cy="185851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41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02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3217" y="4938048"/>
            <a:ext cx="2133600" cy="18585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82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153217" y="4938048"/>
            <a:ext cx="2133600" cy="18585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75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3217" y="4938048"/>
            <a:ext cx="2133600" cy="18585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1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53217" y="4938048"/>
            <a:ext cx="2133600" cy="18585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Hier kan de titel van de presentatie staan.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13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8407" y="4929550"/>
            <a:ext cx="2895600" cy="19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PT Sans"/>
                <a:cs typeface="PT Sans"/>
              </a:defRPr>
            </a:lvl1pPr>
          </a:lstStyle>
          <a:p>
            <a:r>
              <a:rPr lang="nl-NL"/>
              <a:t>Hier kan de titel van de presentatie staan.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16653" y="4933548"/>
            <a:ext cx="2133600" cy="178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B90D2"/>
                </a:solidFill>
                <a:latin typeface="PT Sans"/>
                <a:cs typeface="PT Sans"/>
              </a:defRPr>
            </a:lvl1pPr>
          </a:lstStyle>
          <a:p>
            <a:fld id="{A01EF7E2-1A12-1D4F-9310-9CE905AE1B7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kern="1200" cap="all">
          <a:solidFill>
            <a:srgbClr val="463C62"/>
          </a:solidFill>
          <a:latin typeface="PT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www.youtube.com/watch?v=LEpaC3kKdo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.kleijn@hva.n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38513" y="1517930"/>
            <a:ext cx="6400800" cy="270114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24 mei 2019, Werkbezoek Tweede Kamer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Hogeschool van Amsterdam:	Ronald Kleijn, initiator 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projectleider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CGI Nederland:			Joe Knightly, Vice President Consulting Service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					Gohar Sargsyan, Director Consulting – Education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					Mark </a:t>
            </a:r>
            <a:r>
              <a:rPr lang="en-US" sz="1200" dirty="0" err="1">
                <a:solidFill>
                  <a:schemeClr val="bg1"/>
                </a:solidFill>
              </a:rPr>
              <a:t>Drost</a:t>
            </a:r>
            <a:r>
              <a:rPr lang="en-US" sz="1200" dirty="0">
                <a:solidFill>
                  <a:schemeClr val="bg1"/>
                </a:solidFill>
              </a:rPr>
              <a:t>, Director CGI Academy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5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https://www.youtube.com/watch?v=LEpaC3kKdoA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38407" y="4910632"/>
            <a:ext cx="2895600" cy="192715"/>
          </a:xfrm>
        </p:spPr>
        <p:txBody>
          <a:bodyPr/>
          <a:lstStyle/>
          <a:p>
            <a:r>
              <a:rPr lang="nl-NL" dirty="0"/>
              <a:t>Werkbezoek Tweede Kamer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816653" y="4914630"/>
            <a:ext cx="2133600" cy="178585"/>
          </a:xfrm>
        </p:spPr>
        <p:txBody>
          <a:bodyPr/>
          <a:lstStyle/>
          <a:p>
            <a:fld id="{A01EF7E2-1A12-1D4F-9310-9CE905AE1B78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FE7DF600-BC91-0E49-A5EA-CA9B8D69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48" y="2146240"/>
            <a:ext cx="2072412" cy="13480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66613AAA-52AD-8B47-B856-66BE69252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131" y="1774775"/>
            <a:ext cx="2039169" cy="20925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AB97E57F-9AC7-9846-AF39-B093EEAF6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784" y="1855293"/>
            <a:ext cx="1755230" cy="25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8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Feiten en cijfers 1/2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l-NL" sz="1600" dirty="0"/>
              <a:t>Make IT Work is </a:t>
            </a:r>
            <a:r>
              <a:rPr lang="nl-NL" sz="1600" b="1" dirty="0"/>
              <a:t>opgericht </a:t>
            </a:r>
            <a:r>
              <a:rPr lang="nl-NL" sz="1600" dirty="0"/>
              <a:t>in 2015;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/>
              <a:t>De opleiding is opgericht </a:t>
            </a:r>
            <a:r>
              <a:rPr lang="nl-NL" sz="1600" b="1" dirty="0"/>
              <a:t>door de Hogeschool van Amsterdam, </a:t>
            </a:r>
            <a:r>
              <a:rPr lang="nl-NL" sz="1600" dirty="0"/>
              <a:t>in samenwerking met Amsterdam </a:t>
            </a:r>
            <a:r>
              <a:rPr lang="nl-NL" sz="1600" dirty="0" err="1"/>
              <a:t>Economic</a:t>
            </a:r>
            <a:r>
              <a:rPr lang="nl-NL" sz="1600" dirty="0"/>
              <a:t> Board en het sector plan Werk Maken Van Talent;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/>
              <a:t>De </a:t>
            </a:r>
            <a:r>
              <a:rPr lang="nl-NL" sz="1600" b="1" dirty="0"/>
              <a:t>negentiende groep </a:t>
            </a:r>
            <a:r>
              <a:rPr lang="nl-NL" sz="1600" dirty="0"/>
              <a:t>van Make IT Work is onlangs gestart;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/>
              <a:t>Momenteel hebben </a:t>
            </a:r>
            <a:r>
              <a:rPr lang="nl-NL" sz="1600" b="1" dirty="0"/>
              <a:t>370 cursisten </a:t>
            </a:r>
            <a:r>
              <a:rPr lang="nl-NL" sz="1600" dirty="0"/>
              <a:t>mee gedaan aan Make IT Work;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b="1" dirty="0"/>
              <a:t>103 bedrijven </a:t>
            </a:r>
            <a:r>
              <a:rPr lang="nl-NL" sz="1600" dirty="0"/>
              <a:t>hebben zich aangesloten bij Make IT Work als werkgever;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/>
              <a:t>De jongste deelnemer tot nu toe is </a:t>
            </a:r>
            <a:r>
              <a:rPr lang="nl-NL" sz="1600" b="1" dirty="0"/>
              <a:t>21 jaar;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/>
              <a:t>De oudste deelnemer tot nu toe is </a:t>
            </a:r>
            <a:r>
              <a:rPr lang="nl-NL" sz="1600" b="1" dirty="0"/>
              <a:t>62 jaar.</a:t>
            </a:r>
          </a:p>
          <a:p>
            <a:endParaRPr lang="nl-NL" sz="16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38407" y="4910632"/>
            <a:ext cx="2895600" cy="192715"/>
          </a:xfrm>
        </p:spPr>
        <p:txBody>
          <a:bodyPr/>
          <a:lstStyle/>
          <a:p>
            <a:r>
              <a:rPr lang="nl-NL" dirty="0"/>
              <a:t>Werkbezoek Tweede Kamer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816653" y="4914630"/>
            <a:ext cx="2133600" cy="178585"/>
          </a:xfrm>
        </p:spPr>
        <p:txBody>
          <a:bodyPr/>
          <a:lstStyle/>
          <a:p>
            <a:fld id="{A01EF7E2-1A12-1D4F-9310-9CE905AE1B7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62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Feiten en cijfers 2/2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Een derde 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van de deelnemers is vrouw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achtergrond 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van de kandidaten is divers; van biologie tot criminologie tot archeologie en communicatie;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Make IT Work biedt sinds april 2017 het traject </a:t>
            </a:r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Software Engineering Media 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aan en doceert ook vanaf het Mediapark te Hilversum;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Vanaf februari 2019 is de Hanzehogeschool gestart met </a:t>
            </a:r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Software Engineering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Verkenningen in Eindhoven voor een start bij </a:t>
            </a:r>
            <a:r>
              <a:rPr lang="nl-NL" sz="1600" b="1" dirty="0" err="1">
                <a:solidFill>
                  <a:schemeClr val="bg1">
                    <a:lumMod val="50000"/>
                  </a:schemeClr>
                </a:solidFill>
              </a:rPr>
              <a:t>Fontys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nl-NL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Make IT Work heeft een </a:t>
            </a:r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laag percentage uitvallers, 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zijnde 9 procent;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97 procent 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van de cursisten van Make IT Work is nog steeds werkzaam binnen de IT.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38407" y="4910632"/>
            <a:ext cx="2895600" cy="192715"/>
          </a:xfrm>
        </p:spPr>
        <p:txBody>
          <a:bodyPr/>
          <a:lstStyle/>
          <a:p>
            <a:r>
              <a:rPr lang="nl-NL" dirty="0"/>
              <a:t>Werkbezoek Tweede Kamer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816653" y="4914630"/>
            <a:ext cx="2133600" cy="178585"/>
          </a:xfrm>
        </p:spPr>
        <p:txBody>
          <a:bodyPr/>
          <a:lstStyle/>
          <a:p>
            <a:fld id="{A01EF7E2-1A12-1D4F-9310-9CE905AE1B7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78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make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38407" y="4910632"/>
            <a:ext cx="2895600" cy="192715"/>
          </a:xfrm>
        </p:spPr>
        <p:txBody>
          <a:bodyPr/>
          <a:lstStyle/>
          <a:p>
            <a:r>
              <a:rPr lang="nl-NL" dirty="0"/>
              <a:t>Werkbezoek Tweede Kamer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816653" y="4914630"/>
            <a:ext cx="2133600" cy="178585"/>
          </a:xfrm>
        </p:spPr>
        <p:txBody>
          <a:bodyPr/>
          <a:lstStyle/>
          <a:p>
            <a:fld id="{A01EF7E2-1A12-1D4F-9310-9CE905AE1B78}" type="slidenum">
              <a:rPr lang="nl-NL" smtClean="0"/>
              <a:t>5</a:t>
            </a:fld>
            <a:endParaRPr lang="nl-NL"/>
          </a:p>
        </p:txBody>
      </p:sp>
      <p:sp>
        <p:nvSpPr>
          <p:cNvPr id="6" name="Rectangle 113">
            <a:extLst>
              <a:ext uri="{FF2B5EF4-FFF2-40B4-BE49-F238E27FC236}">
                <a16:creationId xmlns:a16="http://schemas.microsoft.com/office/drawing/2014/main" xmlns="" id="{C7E945A5-5A36-7F40-9658-04895211ACBA}"/>
              </a:ext>
            </a:extLst>
          </p:cNvPr>
          <p:cNvSpPr/>
          <p:nvPr/>
        </p:nvSpPr>
        <p:spPr>
          <a:xfrm>
            <a:off x="1370873" y="1866836"/>
            <a:ext cx="2132421" cy="28067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charset="0"/>
                <a:ea typeface="Calibri" charset="0"/>
                <a:cs typeface="Times New Roman" charset="0"/>
              </a:rPr>
              <a:t>1,5 </a:t>
            </a:r>
            <a:r>
              <a:rPr lang="en-US" sz="1100" dirty="0" err="1">
                <a:effectLst/>
                <a:latin typeface="Calibri" charset="0"/>
                <a:ea typeface="Calibri" charset="0"/>
                <a:cs typeface="Times New Roman" charset="0"/>
              </a:rPr>
              <a:t>maand</a:t>
            </a:r>
            <a:endParaRPr lang="nl-NL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xmlns="" id="{D922841D-D272-1B4C-B47D-8B6ED099035A}"/>
              </a:ext>
            </a:extLst>
          </p:cNvPr>
          <p:cNvSpPr/>
          <p:nvPr/>
        </p:nvSpPr>
        <p:spPr>
          <a:xfrm>
            <a:off x="3546844" y="1867084"/>
            <a:ext cx="2606397" cy="279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Calibri" charset="0"/>
                <a:ea typeface="Calibri" charset="0"/>
                <a:cs typeface="Times New Roman" charset="0"/>
              </a:rPr>
              <a:t>3,5 </a:t>
            </a:r>
            <a:r>
              <a:rPr lang="en-US" sz="1200" dirty="0" err="1">
                <a:effectLst/>
                <a:latin typeface="Calibri" charset="0"/>
                <a:ea typeface="Calibri" charset="0"/>
                <a:cs typeface="Times New Roman" charset="0"/>
              </a:rPr>
              <a:t>maand</a:t>
            </a:r>
            <a:endParaRPr lang="nl-NL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8" name="Rectangle 114">
            <a:extLst>
              <a:ext uri="{FF2B5EF4-FFF2-40B4-BE49-F238E27FC236}">
                <a16:creationId xmlns:a16="http://schemas.microsoft.com/office/drawing/2014/main" xmlns="" id="{F6E22D1C-0131-A84B-85B7-C6A7C0310C84}"/>
              </a:ext>
            </a:extLst>
          </p:cNvPr>
          <p:cNvSpPr/>
          <p:nvPr/>
        </p:nvSpPr>
        <p:spPr>
          <a:xfrm>
            <a:off x="6206932" y="1866836"/>
            <a:ext cx="2503749" cy="279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spcAft>
                <a:spcPts val="1000"/>
              </a:spcAft>
            </a:pPr>
            <a:r>
              <a:rPr lang="en-US" sz="1200">
                <a:effectLst/>
                <a:latin typeface="Calibri" charset="0"/>
                <a:ea typeface="Calibri" charset="0"/>
                <a:cs typeface="Times New Roman" charset="0"/>
              </a:rPr>
              <a:t>6 maanden</a:t>
            </a:r>
            <a:endParaRPr lang="nl-NL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xmlns="" id="{C697C66D-16F8-D048-A53C-C0819D171085}"/>
              </a:ext>
            </a:extLst>
          </p:cNvPr>
          <p:cNvSpPr/>
          <p:nvPr/>
        </p:nvSpPr>
        <p:spPr>
          <a:xfrm>
            <a:off x="226638" y="2805918"/>
            <a:ext cx="1093437" cy="6178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l-NL" sz="900" dirty="0">
                <a:effectLst/>
                <a:latin typeface="Calibri" charset="0"/>
                <a:ea typeface="Calibri" charset="0"/>
                <a:cs typeface="Times New Roman" charset="0"/>
              </a:rPr>
              <a:t>Assessments</a:t>
            </a:r>
          </a:p>
          <a:p>
            <a:pPr algn="ctr">
              <a:spcAft>
                <a:spcPts val="0"/>
              </a:spcAft>
            </a:pPr>
            <a:r>
              <a:rPr lang="nl-NL" sz="900" dirty="0">
                <a:latin typeface="Calibri" charset="0"/>
                <a:ea typeface="Calibri" charset="0"/>
                <a:cs typeface="Times New Roman" charset="0"/>
              </a:rPr>
              <a:t>Voorbereiding</a:t>
            </a:r>
            <a:endParaRPr lang="nl-NL" sz="11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nl-NL" sz="900" dirty="0">
                <a:effectLst/>
                <a:latin typeface="Calibri" charset="0"/>
                <a:ea typeface="Calibri" charset="0"/>
                <a:cs typeface="Times New Roman" charset="0"/>
              </a:rPr>
              <a:t>Werkgeversmarkt</a:t>
            </a:r>
            <a:endParaRPr lang="nl-NL" sz="11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nl-NL" sz="900" dirty="0">
                <a:effectLst/>
                <a:latin typeface="Calibri" charset="0"/>
                <a:ea typeface="Calibri" charset="0"/>
                <a:cs typeface="Times New Roman" charset="0"/>
              </a:rPr>
              <a:t>Matching</a:t>
            </a:r>
            <a:endParaRPr lang="nl-NL" sz="11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0" name="Rectangle 110">
            <a:extLst>
              <a:ext uri="{FF2B5EF4-FFF2-40B4-BE49-F238E27FC236}">
                <a16:creationId xmlns:a16="http://schemas.microsoft.com/office/drawing/2014/main" xmlns="" id="{16E414DE-984F-7F4F-92ED-38FBC04EB6C6}"/>
              </a:ext>
            </a:extLst>
          </p:cNvPr>
          <p:cNvSpPr/>
          <p:nvPr/>
        </p:nvSpPr>
        <p:spPr>
          <a:xfrm>
            <a:off x="429689" y="1462008"/>
            <a:ext cx="941186" cy="279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Calibri" charset="0"/>
                <a:ea typeface="Calibri" charset="0"/>
                <a:cs typeface="Times New Roman" charset="0"/>
              </a:rPr>
              <a:t>Tijdspad</a:t>
            </a:r>
            <a:r>
              <a:rPr lang="en-US" sz="1200" dirty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1200" dirty="0">
                <a:effectLst/>
                <a:latin typeface="Calibri" charset="0"/>
                <a:ea typeface="Calibri" charset="0"/>
                <a:cs typeface="Times New Roman" charset="0"/>
                <a:sym typeface="Wingdings" charset="2"/>
              </a:rPr>
              <a:t></a:t>
            </a:r>
            <a:r>
              <a:rPr lang="en-US" sz="1200" dirty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endParaRPr lang="nl-NL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BCB7B0A-3F96-9A48-85FF-E0E4C1A12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485952"/>
              </p:ext>
            </p:extLst>
          </p:nvPr>
        </p:nvGraphicFramePr>
        <p:xfrm>
          <a:off x="397885" y="1211703"/>
          <a:ext cx="8916383" cy="246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1">
            <a:extLst>
              <a:ext uri="{FF2B5EF4-FFF2-40B4-BE49-F238E27FC236}">
                <a16:creationId xmlns:a16="http://schemas.microsoft.com/office/drawing/2014/main" xmlns="" id="{CB8A948C-BD8A-7848-ACA5-34656B30CA04}"/>
              </a:ext>
            </a:extLst>
          </p:cNvPr>
          <p:cNvSpPr/>
          <p:nvPr/>
        </p:nvSpPr>
        <p:spPr>
          <a:xfrm>
            <a:off x="1370874" y="2805918"/>
            <a:ext cx="4782367" cy="6178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l-NL" sz="1100" dirty="0">
                <a:latin typeface="Calibri" charset="0"/>
                <a:ea typeface="Calibri" charset="0"/>
                <a:cs typeface="Times New Roman" charset="0"/>
              </a:rPr>
              <a:t>IT-inhoudelijke v</a:t>
            </a:r>
            <a:r>
              <a:rPr lang="nl-NL" sz="1100" dirty="0">
                <a:effectLst/>
                <a:latin typeface="Calibri" charset="0"/>
                <a:ea typeface="Calibri" charset="0"/>
                <a:cs typeface="Times New Roman" charset="0"/>
              </a:rPr>
              <a:t>akken en p</a:t>
            </a:r>
            <a:r>
              <a:rPr lang="nl-NL" sz="1100" dirty="0">
                <a:latin typeface="Calibri" charset="0"/>
                <a:ea typeface="Calibri" charset="0"/>
                <a:cs typeface="Times New Roman" charset="0"/>
              </a:rPr>
              <a:t>rojecten</a:t>
            </a:r>
          </a:p>
          <a:p>
            <a:pPr algn="ctr">
              <a:spcAft>
                <a:spcPts val="0"/>
              </a:spcAft>
            </a:pPr>
            <a:r>
              <a:rPr lang="nl-NL" sz="1100" dirty="0">
                <a:effectLst/>
                <a:latin typeface="Calibri" charset="0"/>
                <a:ea typeface="Calibri" charset="0"/>
                <a:cs typeface="Times New Roman" charset="0"/>
              </a:rPr>
              <a:t>Training en coaching op professionele vaardigheden</a:t>
            </a:r>
            <a:endParaRPr lang="nl-NL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3" name="Rectangle 111">
            <a:extLst>
              <a:ext uri="{FF2B5EF4-FFF2-40B4-BE49-F238E27FC236}">
                <a16:creationId xmlns:a16="http://schemas.microsoft.com/office/drawing/2014/main" xmlns="" id="{C2CB9851-CDE7-6D46-A415-3E427C63B2AB}"/>
              </a:ext>
            </a:extLst>
          </p:cNvPr>
          <p:cNvSpPr/>
          <p:nvPr/>
        </p:nvSpPr>
        <p:spPr>
          <a:xfrm>
            <a:off x="6206932" y="2805918"/>
            <a:ext cx="2503750" cy="6178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l-NL" sz="1100" dirty="0">
                <a:latin typeface="Calibri" charset="0"/>
                <a:ea typeface="Calibri" charset="0"/>
                <a:cs typeface="Times New Roman" charset="0"/>
              </a:rPr>
              <a:t>Terugkomavonden actuele thema’s</a:t>
            </a:r>
            <a:endParaRPr lang="nl-NL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7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E65362-3C8A-B247-890F-34BBE66B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Cgi</a:t>
            </a:r>
            <a:r>
              <a:rPr lang="nl-NL" dirty="0"/>
              <a:t> </a:t>
            </a:r>
            <a:r>
              <a:rPr lang="nl-NL" dirty="0" err="1"/>
              <a:t>nederland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B5306F2-C05D-054E-8D1F-DD981335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IT &amp; business consulting services</a:t>
            </a:r>
          </a:p>
          <a:p>
            <a:r>
              <a:rPr lang="nl-NL" dirty="0"/>
              <a:t>2.500 medewerkers in Nederland</a:t>
            </a:r>
          </a:p>
          <a:p>
            <a:endParaRPr lang="nl-NL" dirty="0"/>
          </a:p>
          <a:p>
            <a:r>
              <a:rPr lang="nl-NL" dirty="0"/>
              <a:t>Partner en werkgever vanaf de start</a:t>
            </a:r>
          </a:p>
          <a:p>
            <a:r>
              <a:rPr lang="nl-NL" dirty="0"/>
              <a:t>24 nieuwe collega’s via Make IT Work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3B12F003-BBCD-DB47-8DD5-E77CF32A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Werkbezoek Tweede Kamer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D3366C14-EA41-BC4B-B7FF-E228E59B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F7E2-1A12-1D4F-9310-9CE905AE1B78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60FE4C38-FDE7-B940-8F39-C5D3C57D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53" y="10466"/>
            <a:ext cx="1248276" cy="12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uw aandacht</a:t>
            </a:r>
          </a:p>
        </p:txBody>
      </p:sp>
      <p:sp>
        <p:nvSpPr>
          <p:cNvPr id="6" name="Subtitel 2">
            <a:extLst>
              <a:ext uri="{FF2B5EF4-FFF2-40B4-BE49-F238E27FC236}">
                <a16:creationId xmlns:a16="http://schemas.microsoft.com/office/drawing/2014/main" xmlns="" id="{647BFD8A-E6C1-2D47-A04B-8D0AF19CB048}"/>
              </a:ext>
            </a:extLst>
          </p:cNvPr>
          <p:cNvSpPr txBox="1">
            <a:spLocks/>
          </p:cNvSpPr>
          <p:nvPr/>
        </p:nvSpPr>
        <p:spPr>
          <a:xfrm>
            <a:off x="7881524" y="3721767"/>
            <a:ext cx="1182266" cy="689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r.kleijn@hva.nl</a:t>
            </a:r>
            <a:endParaRPr lang="nl-NL" sz="1200" dirty="0">
              <a:solidFill>
                <a:schemeClr val="bg1"/>
              </a:solidFill>
            </a:endParaRPr>
          </a:p>
          <a:p>
            <a:r>
              <a:rPr lang="nl-NL" sz="1200" dirty="0">
                <a:solidFill>
                  <a:schemeClr val="bg1"/>
                </a:solidFill>
              </a:rPr>
              <a:t>06 2115 72 01</a:t>
            </a:r>
          </a:p>
        </p:txBody>
      </p:sp>
    </p:spTree>
    <p:extLst>
      <p:ext uri="{BB962C8B-B14F-4D97-AF65-F5344CB8AC3E}">
        <p14:creationId xmlns:p14="http://schemas.microsoft.com/office/powerpoint/2010/main" val="283603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297</ap:Words>
  <ap:PresentationFormat>Diavoorstelling (16:9)</ap:PresentationFormat>
  <ap:Paragraphs>61</ap:Paragraphs>
  <ap:Slides>7</ap:Slides>
  <ap:HiddenSlides>0</ap:HiddenSlides>
  <ap:MMClips>0</ap:MMClips>
  <ap:ScaleCrop>false</ap:ScaleCrop>
  <ap:HeadingPairs>
    <vt:vector baseType="variant" size="4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ap:HeadingPairs>
  <ap:TitlesOfParts>
    <vt:vector baseType="lpstr" size="8">
      <vt:lpstr>Office-thema</vt:lpstr>
      <vt:lpstr>PowerPoint-presentatie</vt:lpstr>
      <vt:lpstr>introductie</vt:lpstr>
      <vt:lpstr>Feiten en cijfers 1/2</vt:lpstr>
      <vt:lpstr>Feiten en cijfers 2/2</vt:lpstr>
      <vt:lpstr>Opzet make it work</vt:lpstr>
      <vt:lpstr>Cgi nederland</vt:lpstr>
      <vt:lpstr>Dank voor uw aandacht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2016-12-08T20:39:55.0000000Z</dcterms:created>
  <dcterms:modified xsi:type="dcterms:W3CDTF">2019-05-27T13:43:26.0000000Z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0x01010061BF4F409F66F44B9203E0228352FEC2</vt:lpwstr>
  </property>
</Properties>
</file>