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Lst>
  <p:notesMasterIdLst>
    <p:notesMasterId r:id="rId46"/>
  </p:notesMasterIdLst>
  <p:handoutMasterIdLst>
    <p:handoutMasterId r:id="rId47"/>
  </p:handoutMasterIdLst>
  <p:sldIdLst>
    <p:sldId id="257" r:id="rId3"/>
    <p:sldId id="559" r:id="rId4"/>
    <p:sldId id="561" r:id="rId5"/>
    <p:sldId id="553" r:id="rId6"/>
    <p:sldId id="589" r:id="rId7"/>
    <p:sldId id="564" r:id="rId8"/>
    <p:sldId id="598" r:id="rId9"/>
    <p:sldId id="565" r:id="rId10"/>
    <p:sldId id="566" r:id="rId11"/>
    <p:sldId id="524" r:id="rId12"/>
    <p:sldId id="542" r:id="rId13"/>
    <p:sldId id="606" r:id="rId14"/>
    <p:sldId id="607" r:id="rId15"/>
    <p:sldId id="608" r:id="rId16"/>
    <p:sldId id="545" r:id="rId17"/>
    <p:sldId id="609" r:id="rId18"/>
    <p:sldId id="610" r:id="rId19"/>
    <p:sldId id="611" r:id="rId20"/>
    <p:sldId id="546" r:id="rId21"/>
    <p:sldId id="547" r:id="rId22"/>
    <p:sldId id="548" r:id="rId23"/>
    <p:sldId id="570" r:id="rId24"/>
    <p:sldId id="572" r:id="rId25"/>
    <p:sldId id="575" r:id="rId26"/>
    <p:sldId id="577" r:id="rId27"/>
    <p:sldId id="573" r:id="rId28"/>
    <p:sldId id="571" r:id="rId29"/>
    <p:sldId id="549" r:id="rId30"/>
    <p:sldId id="550" r:id="rId31"/>
    <p:sldId id="551" r:id="rId32"/>
    <p:sldId id="552" r:id="rId33"/>
    <p:sldId id="527" r:id="rId34"/>
    <p:sldId id="515" r:id="rId35"/>
    <p:sldId id="530" r:id="rId36"/>
    <p:sldId id="603" r:id="rId37"/>
    <p:sldId id="531" r:id="rId38"/>
    <p:sldId id="594" r:id="rId39"/>
    <p:sldId id="581" r:id="rId40"/>
    <p:sldId id="576" r:id="rId41"/>
    <p:sldId id="528" r:id="rId42"/>
    <p:sldId id="582" r:id="rId43"/>
    <p:sldId id="591" r:id="rId44"/>
    <p:sldId id="596" r:id="rId45"/>
  </p:sldIdLst>
  <p:sldSz cx="12192000" cy="6858000"/>
  <p:notesSz cx="6805613" cy="99441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F6C0"/>
    <a:srgbClr val="FFB7B7"/>
    <a:srgbClr val="FF7171"/>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ijl, licht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014" autoAdjust="0"/>
  </p:normalViewPr>
  <p:slideViewPr>
    <p:cSldViewPr snapToGrid="0">
      <p:cViewPr varScale="1">
        <p:scale>
          <a:sx n="90" d="100"/>
          <a:sy n="90" d="100"/>
        </p:scale>
        <p:origin x="1392" y="96"/>
      </p:cViewPr>
      <p:guideLst/>
    </p:cSldViewPr>
  </p:slideViewPr>
  <p:notesTextViewPr>
    <p:cViewPr>
      <p:scale>
        <a:sx n="1" d="1"/>
        <a:sy n="1" d="1"/>
      </p:scale>
      <p:origin x="0" y="0"/>
    </p:cViewPr>
  </p:notesText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CC8DAC2-BD27-AA6F-860C-F1FF47F87006}"/>
              </a:ext>
            </a:extLst>
          </p:cNvPr>
          <p:cNvSpPr>
            <a:spLocks noGrp="1"/>
          </p:cNvSpPr>
          <p:nvPr>
            <p:ph type="hdr" sz="quarter"/>
          </p:nvPr>
        </p:nvSpPr>
        <p:spPr>
          <a:xfrm>
            <a:off x="1" y="0"/>
            <a:ext cx="2949099" cy="4989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9B20240D-1602-9580-6D1C-E999B2BFC09B}"/>
              </a:ext>
            </a:extLst>
          </p:cNvPr>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9C36C53C-03A6-4EEC-B835-03A3D8A53780}" type="datetimeFigureOut">
              <a:rPr lang="nl-NL" smtClean="0"/>
              <a:t>17-4-2025</a:t>
            </a:fld>
            <a:endParaRPr lang="nl-NL"/>
          </a:p>
        </p:txBody>
      </p:sp>
      <p:sp>
        <p:nvSpPr>
          <p:cNvPr id="4" name="Tijdelijke aanduiding voor voettekst 3">
            <a:extLst>
              <a:ext uri="{FF2B5EF4-FFF2-40B4-BE49-F238E27FC236}">
                <a16:creationId xmlns:a16="http://schemas.microsoft.com/office/drawing/2014/main" id="{150F7284-2CC3-72BD-2225-EA31B75FA286}"/>
              </a:ext>
            </a:extLst>
          </p:cNvPr>
          <p:cNvSpPr>
            <a:spLocks noGrp="1"/>
          </p:cNvSpPr>
          <p:nvPr>
            <p:ph type="ftr" sz="quarter" idx="2"/>
          </p:nvPr>
        </p:nvSpPr>
        <p:spPr>
          <a:xfrm>
            <a:off x="1" y="9445171"/>
            <a:ext cx="2949099" cy="498931"/>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D81CF204-E84E-AA44-4A75-E607CE94D96F}"/>
              </a:ext>
            </a:extLst>
          </p:cNvPr>
          <p:cNvSpPr>
            <a:spLocks noGrp="1"/>
          </p:cNvSpPr>
          <p:nvPr>
            <p:ph type="sldNum" sz="quarter" idx="3"/>
          </p:nvPr>
        </p:nvSpPr>
        <p:spPr>
          <a:xfrm>
            <a:off x="3854939" y="9445171"/>
            <a:ext cx="2949099" cy="498931"/>
          </a:xfrm>
          <a:prstGeom prst="rect">
            <a:avLst/>
          </a:prstGeom>
        </p:spPr>
        <p:txBody>
          <a:bodyPr vert="horz" lIns="91440" tIns="45720" rIns="91440" bIns="45720" rtlCol="0" anchor="b"/>
          <a:lstStyle>
            <a:lvl1pPr algn="r">
              <a:defRPr sz="1200"/>
            </a:lvl1pPr>
          </a:lstStyle>
          <a:p>
            <a:fld id="{99954663-0870-474F-8396-B7A16A5CC70E}" type="slidenum">
              <a:rPr lang="nl-NL" smtClean="0"/>
              <a:t>‹nr.›</a:t>
            </a:fld>
            <a:endParaRPr lang="nl-NL"/>
          </a:p>
        </p:txBody>
      </p:sp>
    </p:spTree>
    <p:extLst>
      <p:ext uri="{BB962C8B-B14F-4D97-AF65-F5344CB8AC3E}">
        <p14:creationId xmlns:p14="http://schemas.microsoft.com/office/powerpoint/2010/main" val="2503039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0"/>
            <a:ext cx="2949099" cy="4989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82A14CE1-75E0-49BE-B8FD-FF199A616309}" type="datetimeFigureOut">
              <a:rPr lang="nl-NL" smtClean="0"/>
              <a:t>17-4-2025</a:t>
            </a:fld>
            <a:endParaRPr lang="nl-NL"/>
          </a:p>
        </p:txBody>
      </p:sp>
      <p:sp>
        <p:nvSpPr>
          <p:cNvPr id="4" name="Tijdelijke aanduiding voor dia-afbeelding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0562" y="4785599"/>
            <a:ext cx="5444490" cy="3915489"/>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445171"/>
            <a:ext cx="2949099" cy="498931"/>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4939" y="9445171"/>
            <a:ext cx="2949099" cy="498931"/>
          </a:xfrm>
          <a:prstGeom prst="rect">
            <a:avLst/>
          </a:prstGeom>
        </p:spPr>
        <p:txBody>
          <a:bodyPr vert="horz" lIns="91440" tIns="45720" rIns="91440" bIns="45720" rtlCol="0" anchor="b"/>
          <a:lstStyle>
            <a:lvl1pPr algn="r">
              <a:defRPr sz="1200"/>
            </a:lvl1pPr>
          </a:lstStyle>
          <a:p>
            <a:fld id="{E191C274-10CE-4FA3-ADC3-8D4F1C0D41B3}" type="slidenum">
              <a:rPr lang="nl-NL" smtClean="0"/>
              <a:t>‹nr.›</a:t>
            </a:fld>
            <a:endParaRPr lang="nl-NL"/>
          </a:p>
        </p:txBody>
      </p:sp>
    </p:spTree>
    <p:extLst>
      <p:ext uri="{BB962C8B-B14F-4D97-AF65-F5344CB8AC3E}">
        <p14:creationId xmlns:p14="http://schemas.microsoft.com/office/powerpoint/2010/main" val="2890234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a:t>
            </a:fld>
            <a:endParaRPr lang="nl-NL"/>
          </a:p>
        </p:txBody>
      </p:sp>
    </p:spTree>
    <p:extLst>
      <p:ext uri="{BB962C8B-B14F-4D97-AF65-F5344CB8AC3E}">
        <p14:creationId xmlns:p14="http://schemas.microsoft.com/office/powerpoint/2010/main" val="4211050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12</a:t>
            </a:fld>
            <a:endParaRPr lang="nl-NL"/>
          </a:p>
        </p:txBody>
      </p:sp>
    </p:spTree>
    <p:extLst>
      <p:ext uri="{BB962C8B-B14F-4D97-AF65-F5344CB8AC3E}">
        <p14:creationId xmlns:p14="http://schemas.microsoft.com/office/powerpoint/2010/main" val="506021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13</a:t>
            </a:fld>
            <a:endParaRPr lang="nl-NL"/>
          </a:p>
        </p:txBody>
      </p:sp>
    </p:spTree>
    <p:extLst>
      <p:ext uri="{BB962C8B-B14F-4D97-AF65-F5344CB8AC3E}">
        <p14:creationId xmlns:p14="http://schemas.microsoft.com/office/powerpoint/2010/main" val="2970557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14</a:t>
            </a:fld>
            <a:endParaRPr lang="nl-NL"/>
          </a:p>
        </p:txBody>
      </p:sp>
    </p:spTree>
    <p:extLst>
      <p:ext uri="{BB962C8B-B14F-4D97-AF65-F5344CB8AC3E}">
        <p14:creationId xmlns:p14="http://schemas.microsoft.com/office/powerpoint/2010/main" val="274631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15</a:t>
            </a:fld>
            <a:endParaRPr lang="nl-NL"/>
          </a:p>
        </p:txBody>
      </p:sp>
    </p:spTree>
    <p:extLst>
      <p:ext uri="{BB962C8B-B14F-4D97-AF65-F5344CB8AC3E}">
        <p14:creationId xmlns:p14="http://schemas.microsoft.com/office/powerpoint/2010/main" val="4175725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16</a:t>
            </a:fld>
            <a:endParaRPr lang="nl-NL"/>
          </a:p>
        </p:txBody>
      </p:sp>
    </p:spTree>
    <p:extLst>
      <p:ext uri="{BB962C8B-B14F-4D97-AF65-F5344CB8AC3E}">
        <p14:creationId xmlns:p14="http://schemas.microsoft.com/office/powerpoint/2010/main" val="4052823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17</a:t>
            </a:fld>
            <a:endParaRPr lang="nl-NL"/>
          </a:p>
        </p:txBody>
      </p:sp>
    </p:spTree>
    <p:extLst>
      <p:ext uri="{BB962C8B-B14F-4D97-AF65-F5344CB8AC3E}">
        <p14:creationId xmlns:p14="http://schemas.microsoft.com/office/powerpoint/2010/main" val="4222656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18</a:t>
            </a:fld>
            <a:endParaRPr lang="nl-NL"/>
          </a:p>
        </p:txBody>
      </p:sp>
    </p:spTree>
    <p:extLst>
      <p:ext uri="{BB962C8B-B14F-4D97-AF65-F5344CB8AC3E}">
        <p14:creationId xmlns:p14="http://schemas.microsoft.com/office/powerpoint/2010/main" val="2188310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19</a:t>
            </a:fld>
            <a:endParaRPr lang="nl-NL"/>
          </a:p>
        </p:txBody>
      </p:sp>
    </p:spTree>
    <p:extLst>
      <p:ext uri="{BB962C8B-B14F-4D97-AF65-F5344CB8AC3E}">
        <p14:creationId xmlns:p14="http://schemas.microsoft.com/office/powerpoint/2010/main" val="36335742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20</a:t>
            </a:fld>
            <a:endParaRPr lang="nl-NL"/>
          </a:p>
        </p:txBody>
      </p:sp>
    </p:spTree>
    <p:extLst>
      <p:ext uri="{BB962C8B-B14F-4D97-AF65-F5344CB8AC3E}">
        <p14:creationId xmlns:p14="http://schemas.microsoft.com/office/powerpoint/2010/main" val="548188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21</a:t>
            </a:fld>
            <a:endParaRPr lang="nl-NL"/>
          </a:p>
        </p:txBody>
      </p:sp>
    </p:spTree>
    <p:extLst>
      <p:ext uri="{BB962C8B-B14F-4D97-AF65-F5344CB8AC3E}">
        <p14:creationId xmlns:p14="http://schemas.microsoft.com/office/powerpoint/2010/main" val="1306746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a:t>
            </a:fld>
            <a:endParaRPr lang="nl-NL"/>
          </a:p>
        </p:txBody>
      </p:sp>
    </p:spTree>
    <p:extLst>
      <p:ext uri="{BB962C8B-B14F-4D97-AF65-F5344CB8AC3E}">
        <p14:creationId xmlns:p14="http://schemas.microsoft.com/office/powerpoint/2010/main" val="37740525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22</a:t>
            </a:fld>
            <a:endParaRPr lang="nl-NL"/>
          </a:p>
        </p:txBody>
      </p:sp>
    </p:spTree>
    <p:extLst>
      <p:ext uri="{BB962C8B-B14F-4D97-AF65-F5344CB8AC3E}">
        <p14:creationId xmlns:p14="http://schemas.microsoft.com/office/powerpoint/2010/main" val="19022722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23</a:t>
            </a:fld>
            <a:endParaRPr lang="nl-NL"/>
          </a:p>
        </p:txBody>
      </p:sp>
    </p:spTree>
    <p:extLst>
      <p:ext uri="{BB962C8B-B14F-4D97-AF65-F5344CB8AC3E}">
        <p14:creationId xmlns:p14="http://schemas.microsoft.com/office/powerpoint/2010/main" val="25626556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24</a:t>
            </a:fld>
            <a:endParaRPr lang="nl-NL"/>
          </a:p>
        </p:txBody>
      </p:sp>
    </p:spTree>
    <p:extLst>
      <p:ext uri="{BB962C8B-B14F-4D97-AF65-F5344CB8AC3E}">
        <p14:creationId xmlns:p14="http://schemas.microsoft.com/office/powerpoint/2010/main" val="18072154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25</a:t>
            </a:fld>
            <a:endParaRPr lang="nl-NL"/>
          </a:p>
        </p:txBody>
      </p:sp>
    </p:spTree>
    <p:extLst>
      <p:ext uri="{BB962C8B-B14F-4D97-AF65-F5344CB8AC3E}">
        <p14:creationId xmlns:p14="http://schemas.microsoft.com/office/powerpoint/2010/main" val="2504749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26</a:t>
            </a:fld>
            <a:endParaRPr lang="nl-NL"/>
          </a:p>
        </p:txBody>
      </p:sp>
    </p:spTree>
    <p:extLst>
      <p:ext uri="{BB962C8B-B14F-4D97-AF65-F5344CB8AC3E}">
        <p14:creationId xmlns:p14="http://schemas.microsoft.com/office/powerpoint/2010/main" val="12697269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27</a:t>
            </a:fld>
            <a:endParaRPr lang="nl-NL"/>
          </a:p>
        </p:txBody>
      </p:sp>
    </p:spTree>
    <p:extLst>
      <p:ext uri="{BB962C8B-B14F-4D97-AF65-F5344CB8AC3E}">
        <p14:creationId xmlns:p14="http://schemas.microsoft.com/office/powerpoint/2010/main" val="27331950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28</a:t>
            </a:fld>
            <a:endParaRPr lang="nl-NL"/>
          </a:p>
        </p:txBody>
      </p:sp>
    </p:spTree>
    <p:extLst>
      <p:ext uri="{BB962C8B-B14F-4D97-AF65-F5344CB8AC3E}">
        <p14:creationId xmlns:p14="http://schemas.microsoft.com/office/powerpoint/2010/main" val="12376695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29</a:t>
            </a:fld>
            <a:endParaRPr lang="nl-NL"/>
          </a:p>
        </p:txBody>
      </p:sp>
    </p:spTree>
    <p:extLst>
      <p:ext uri="{BB962C8B-B14F-4D97-AF65-F5344CB8AC3E}">
        <p14:creationId xmlns:p14="http://schemas.microsoft.com/office/powerpoint/2010/main" val="22659665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30</a:t>
            </a:fld>
            <a:endParaRPr lang="nl-NL"/>
          </a:p>
        </p:txBody>
      </p:sp>
    </p:spTree>
    <p:extLst>
      <p:ext uri="{BB962C8B-B14F-4D97-AF65-F5344CB8AC3E}">
        <p14:creationId xmlns:p14="http://schemas.microsoft.com/office/powerpoint/2010/main" val="24783474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31</a:t>
            </a:fld>
            <a:endParaRPr lang="nl-NL"/>
          </a:p>
        </p:txBody>
      </p:sp>
    </p:spTree>
    <p:extLst>
      <p:ext uri="{BB962C8B-B14F-4D97-AF65-F5344CB8AC3E}">
        <p14:creationId xmlns:p14="http://schemas.microsoft.com/office/powerpoint/2010/main" val="1976428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4</a:t>
            </a:fld>
            <a:endParaRPr lang="nl-NL"/>
          </a:p>
        </p:txBody>
      </p:sp>
    </p:spTree>
    <p:extLst>
      <p:ext uri="{BB962C8B-B14F-4D97-AF65-F5344CB8AC3E}">
        <p14:creationId xmlns:p14="http://schemas.microsoft.com/office/powerpoint/2010/main" val="15679413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32</a:t>
            </a:fld>
            <a:endParaRPr lang="nl-NL"/>
          </a:p>
        </p:txBody>
      </p:sp>
    </p:spTree>
    <p:extLst>
      <p:ext uri="{BB962C8B-B14F-4D97-AF65-F5344CB8AC3E}">
        <p14:creationId xmlns:p14="http://schemas.microsoft.com/office/powerpoint/2010/main" val="22362936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33</a:t>
            </a:fld>
            <a:endParaRPr lang="nl-NL"/>
          </a:p>
        </p:txBody>
      </p:sp>
    </p:spTree>
    <p:extLst>
      <p:ext uri="{BB962C8B-B14F-4D97-AF65-F5344CB8AC3E}">
        <p14:creationId xmlns:p14="http://schemas.microsoft.com/office/powerpoint/2010/main" val="12124436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34</a:t>
            </a:fld>
            <a:endParaRPr lang="nl-NL"/>
          </a:p>
        </p:txBody>
      </p:sp>
    </p:spTree>
    <p:extLst>
      <p:ext uri="{BB962C8B-B14F-4D97-AF65-F5344CB8AC3E}">
        <p14:creationId xmlns:p14="http://schemas.microsoft.com/office/powerpoint/2010/main" val="24154150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39</a:t>
            </a:fld>
            <a:endParaRPr lang="nl-NL"/>
          </a:p>
        </p:txBody>
      </p:sp>
    </p:spTree>
    <p:extLst>
      <p:ext uri="{BB962C8B-B14F-4D97-AF65-F5344CB8AC3E}">
        <p14:creationId xmlns:p14="http://schemas.microsoft.com/office/powerpoint/2010/main" val="5679773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40</a:t>
            </a:fld>
            <a:endParaRPr lang="nl-NL"/>
          </a:p>
        </p:txBody>
      </p:sp>
    </p:spTree>
    <p:extLst>
      <p:ext uri="{BB962C8B-B14F-4D97-AF65-F5344CB8AC3E}">
        <p14:creationId xmlns:p14="http://schemas.microsoft.com/office/powerpoint/2010/main" val="41020083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43</a:t>
            </a:fld>
            <a:endParaRPr lang="nl-NL"/>
          </a:p>
        </p:txBody>
      </p:sp>
    </p:spTree>
    <p:extLst>
      <p:ext uri="{BB962C8B-B14F-4D97-AF65-F5344CB8AC3E}">
        <p14:creationId xmlns:p14="http://schemas.microsoft.com/office/powerpoint/2010/main" val="616469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6</a:t>
            </a:fld>
            <a:endParaRPr lang="nl-NL"/>
          </a:p>
        </p:txBody>
      </p:sp>
    </p:spTree>
    <p:extLst>
      <p:ext uri="{BB962C8B-B14F-4D97-AF65-F5344CB8AC3E}">
        <p14:creationId xmlns:p14="http://schemas.microsoft.com/office/powerpoint/2010/main" val="3187316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7</a:t>
            </a:fld>
            <a:endParaRPr lang="nl-NL"/>
          </a:p>
        </p:txBody>
      </p:sp>
    </p:spTree>
    <p:extLst>
      <p:ext uri="{BB962C8B-B14F-4D97-AF65-F5344CB8AC3E}">
        <p14:creationId xmlns:p14="http://schemas.microsoft.com/office/powerpoint/2010/main" val="3219208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8</a:t>
            </a:fld>
            <a:endParaRPr lang="nl-NL"/>
          </a:p>
        </p:txBody>
      </p:sp>
    </p:spTree>
    <p:extLst>
      <p:ext uri="{BB962C8B-B14F-4D97-AF65-F5344CB8AC3E}">
        <p14:creationId xmlns:p14="http://schemas.microsoft.com/office/powerpoint/2010/main" val="2061042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9</a:t>
            </a:fld>
            <a:endParaRPr lang="nl-NL"/>
          </a:p>
        </p:txBody>
      </p:sp>
    </p:spTree>
    <p:extLst>
      <p:ext uri="{BB962C8B-B14F-4D97-AF65-F5344CB8AC3E}">
        <p14:creationId xmlns:p14="http://schemas.microsoft.com/office/powerpoint/2010/main" val="1716710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10</a:t>
            </a:fld>
            <a:endParaRPr lang="nl-NL"/>
          </a:p>
        </p:txBody>
      </p:sp>
    </p:spTree>
    <p:extLst>
      <p:ext uri="{BB962C8B-B14F-4D97-AF65-F5344CB8AC3E}">
        <p14:creationId xmlns:p14="http://schemas.microsoft.com/office/powerpoint/2010/main" val="2506938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191C274-10CE-4FA3-ADC3-8D4F1C0D41B3}" type="slidenum">
              <a:rPr lang="nl-NL" smtClean="0"/>
              <a:t>11</a:t>
            </a:fld>
            <a:endParaRPr lang="nl-NL"/>
          </a:p>
        </p:txBody>
      </p:sp>
    </p:spTree>
    <p:extLst>
      <p:ext uri="{BB962C8B-B14F-4D97-AF65-F5344CB8AC3E}">
        <p14:creationId xmlns:p14="http://schemas.microsoft.com/office/powerpoint/2010/main" val="28714817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dia">
    <p:spTree>
      <p:nvGrpSpPr>
        <p:cNvPr id="1" name=""/>
        <p:cNvGrpSpPr/>
        <p:nvPr/>
      </p:nvGrpSpPr>
      <p:grpSpPr>
        <a:xfrm>
          <a:off x="0" y="0"/>
          <a:ext cx="0" cy="0"/>
          <a:chOff x="0" y="0"/>
          <a:chExt cx="0" cy="0"/>
        </a:xfrm>
      </p:grpSpPr>
      <p:pic>
        <p:nvPicPr>
          <p:cNvPr id="7" name="Afbeelding 11">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l="3690" t="2" r="14053" b="31052"/>
          <a:stretch>
            <a:fillRect/>
          </a:stretch>
        </p:blipFill>
        <p:spPr bwMode="auto">
          <a:xfrm>
            <a:off x="5162552" y="1782234"/>
            <a:ext cx="7029449" cy="5075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hasCustomPrompt="1"/>
          </p:nvPr>
        </p:nvSpPr>
        <p:spPr>
          <a:xfrm>
            <a:off x="431371" y="2516901"/>
            <a:ext cx="7968885" cy="1824203"/>
          </a:xfrm>
        </p:spPr>
        <p:txBody>
          <a:bodyPr/>
          <a:lstStyle>
            <a:lvl1pPr>
              <a:defRPr>
                <a:solidFill>
                  <a:schemeClr val="accent1"/>
                </a:solidFill>
              </a:defRPr>
            </a:lvl1pPr>
          </a:lstStyle>
          <a:p>
            <a:r>
              <a:rPr lang="nl-NL" altLang="nl-NL" dirty="0"/>
              <a:t>Plaats hier de titel van je presentatie</a:t>
            </a:r>
            <a:endParaRPr lang="nl-NL" dirty="0"/>
          </a:p>
        </p:txBody>
      </p:sp>
      <p:sp>
        <p:nvSpPr>
          <p:cNvPr id="5" name="Tijdelijke aanduiding voor tekst 4"/>
          <p:cNvSpPr>
            <a:spLocks noGrp="1"/>
          </p:cNvSpPr>
          <p:nvPr>
            <p:ph type="body" sz="quarter" idx="10" hasCustomPrompt="1"/>
          </p:nvPr>
        </p:nvSpPr>
        <p:spPr>
          <a:xfrm>
            <a:off x="431371" y="4388677"/>
            <a:ext cx="7968885" cy="369332"/>
          </a:xfrm>
        </p:spPr>
        <p:txBody>
          <a:bodyPr/>
          <a:lstStyle>
            <a:lvl1pPr>
              <a:defRPr/>
            </a:lvl1pPr>
          </a:lstStyle>
          <a:p>
            <a:pPr lvl="0"/>
            <a:r>
              <a:rPr lang="nl-NL" altLang="nl-NL" dirty="0"/>
              <a:t>Plaats hier bijvoorbeeld je voor- en achternaam</a:t>
            </a:r>
          </a:p>
        </p:txBody>
      </p:sp>
      <p:sp>
        <p:nvSpPr>
          <p:cNvPr id="8" name="Tekstvak 10">
            <a:extLst>
              <a:ext uri="{C183D7F6-B498-43B3-948B-1728B52AA6E4}">
                <adec:decorative xmlns:adec="http://schemas.microsoft.com/office/drawing/2017/decorative" val="1"/>
              </a:ext>
            </a:extLst>
          </p:cNvPr>
          <p:cNvSpPr txBox="1">
            <a:spLocks noChangeArrowheads="1"/>
          </p:cNvSpPr>
          <p:nvPr/>
        </p:nvSpPr>
        <p:spPr bwMode="auto">
          <a:xfrm>
            <a:off x="444501" y="6405034"/>
            <a:ext cx="5185833"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nl-NL" altLang="nl-NL" sz="1333" b="1" dirty="0">
                <a:solidFill>
                  <a:srgbClr val="007FAE"/>
                </a:solidFill>
              </a:rPr>
              <a:t>Markten goed laten werken voor mensen en bedrijven</a:t>
            </a:r>
          </a:p>
        </p:txBody>
      </p:sp>
      <p:pic>
        <p:nvPicPr>
          <p:cNvPr id="9" name="Afbeelding 11" descr="Logo van de Autoriteit Consument &amp; Markt (ACM)"/>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52434" y="0"/>
            <a:ext cx="2887133" cy="1797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1463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Hoofdstukdia">
    <p:spTree>
      <p:nvGrpSpPr>
        <p:cNvPr id="1" name=""/>
        <p:cNvGrpSpPr/>
        <p:nvPr/>
      </p:nvGrpSpPr>
      <p:grpSpPr>
        <a:xfrm>
          <a:off x="0" y="0"/>
          <a:ext cx="0" cy="0"/>
          <a:chOff x="0" y="0"/>
          <a:chExt cx="0" cy="0"/>
        </a:xfrm>
      </p:grpSpPr>
      <p:sp>
        <p:nvSpPr>
          <p:cNvPr id="4" name="Rechthoek 3">
            <a:extLst>
              <a:ext uri="{C183D7F6-B498-43B3-948B-1728B52AA6E4}">
                <adec:decorative xmlns:adec="http://schemas.microsoft.com/office/drawing/2017/decorative" val="1"/>
              </a:ext>
            </a:extLst>
          </p:cNvPr>
          <p:cNvSpPr/>
          <p:nvPr/>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sz="2400"/>
          </a:p>
        </p:txBody>
      </p:sp>
      <p:sp>
        <p:nvSpPr>
          <p:cNvPr id="6" name="Rechthoek 5">
            <a:extLst>
              <a:ext uri="{C183D7F6-B498-43B3-948B-1728B52AA6E4}">
                <adec:decorative xmlns:adec="http://schemas.microsoft.com/office/drawing/2017/decorative" val="1"/>
              </a:ext>
            </a:extLst>
          </p:cNvPr>
          <p:cNvSpPr/>
          <p:nvPr/>
        </p:nvSpPr>
        <p:spPr>
          <a:xfrm>
            <a:off x="0" y="1028701"/>
            <a:ext cx="12192000" cy="5372100"/>
          </a:xfrm>
          <a:prstGeom prst="rect">
            <a:avLst/>
          </a:prstGeom>
          <a:solidFill>
            <a:srgbClr val="5F1F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sz="2400"/>
          </a:p>
        </p:txBody>
      </p:sp>
      <p:sp>
        <p:nvSpPr>
          <p:cNvPr id="2" name="Titel 1"/>
          <p:cNvSpPr>
            <a:spLocks noGrp="1"/>
          </p:cNvSpPr>
          <p:nvPr>
            <p:ph type="title" hasCustomPrompt="1"/>
          </p:nvPr>
        </p:nvSpPr>
        <p:spPr>
          <a:xfrm>
            <a:off x="431371" y="2516901"/>
            <a:ext cx="10657184" cy="1824203"/>
          </a:xfrm>
        </p:spPr>
        <p:txBody>
          <a:bodyPr/>
          <a:lstStyle>
            <a:lvl1pPr>
              <a:defRPr>
                <a:solidFill>
                  <a:schemeClr val="bg1"/>
                </a:solidFill>
              </a:defRPr>
            </a:lvl1pPr>
          </a:lstStyle>
          <a:p>
            <a:r>
              <a:rPr lang="nl-NL" dirty="0"/>
              <a:t>Plaats hier de titel van je hoofdstuk</a:t>
            </a:r>
          </a:p>
        </p:txBody>
      </p:sp>
      <p:sp>
        <p:nvSpPr>
          <p:cNvPr id="5" name="Tijdelijke aanduiding voor tekst 4"/>
          <p:cNvSpPr>
            <a:spLocks noGrp="1"/>
          </p:cNvSpPr>
          <p:nvPr>
            <p:ph type="body" sz="quarter" idx="10" hasCustomPrompt="1"/>
          </p:nvPr>
        </p:nvSpPr>
        <p:spPr>
          <a:xfrm>
            <a:off x="431371" y="4388677"/>
            <a:ext cx="10657184" cy="369332"/>
          </a:xfrm>
        </p:spPr>
        <p:txBody>
          <a:bodyPr/>
          <a:lstStyle>
            <a:lvl1pPr>
              <a:defRPr baseline="0">
                <a:solidFill>
                  <a:schemeClr val="bg1"/>
                </a:solidFill>
              </a:defRPr>
            </a:lvl1pPr>
          </a:lstStyle>
          <a:p>
            <a:pPr lvl="0"/>
            <a:r>
              <a:rPr lang="nl-NL" dirty="0"/>
              <a:t>Plaats hier eventueel een ondertitel</a:t>
            </a:r>
          </a:p>
        </p:txBody>
      </p:sp>
      <p:sp>
        <p:nvSpPr>
          <p:cNvPr id="8" name="Tijdelijke aanduiding voor dianummer 12"/>
          <p:cNvSpPr>
            <a:spLocks noGrp="1"/>
          </p:cNvSpPr>
          <p:nvPr>
            <p:ph type="sldNum" sz="quarter" idx="11"/>
          </p:nvPr>
        </p:nvSpPr>
        <p:spPr/>
        <p:txBody>
          <a:bodyPr/>
          <a:lstStyle>
            <a:lvl1pPr algn="ctr">
              <a:defRPr sz="1333" b="1" smtClean="0">
                <a:solidFill>
                  <a:srgbClr val="007FAE"/>
                </a:solidFill>
              </a:defRPr>
            </a:lvl1pPr>
          </a:lstStyle>
          <a:p>
            <a:fld id="{7CB6872C-2DAE-477B-AD18-1E9750B8FE82}" type="slidenum">
              <a:rPr lang="nl-NL" smtClean="0"/>
              <a:t>‹nr.›</a:t>
            </a:fld>
            <a:endParaRPr lang="nl-NL"/>
          </a:p>
        </p:txBody>
      </p:sp>
      <p:sp>
        <p:nvSpPr>
          <p:cNvPr id="9" name="Tijdelijke aanduiding voor datum 6"/>
          <p:cNvSpPr>
            <a:spLocks noGrp="1"/>
          </p:cNvSpPr>
          <p:nvPr>
            <p:ph type="dt" sz="half" idx="12"/>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r>
              <a:rPr lang="nl-NL"/>
              <a:t>17 april 2025</a:t>
            </a:r>
          </a:p>
        </p:txBody>
      </p:sp>
      <p:sp>
        <p:nvSpPr>
          <p:cNvPr id="10" name="Tijdelijke aanduiding voor voettekst 11"/>
          <p:cNvSpPr>
            <a:spLocks noGrp="1"/>
          </p:cNvSpPr>
          <p:nvPr>
            <p:ph type="ftr" sz="quarter" idx="13"/>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endParaRPr lang="nl-NL"/>
          </a:p>
        </p:txBody>
      </p:sp>
      <p:pic>
        <p:nvPicPr>
          <p:cNvPr id="11" name="Afbeelding 11">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70500" y="1"/>
            <a:ext cx="16510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0591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tekst">
    <p:spTree>
      <p:nvGrpSpPr>
        <p:cNvPr id="1" name=""/>
        <p:cNvGrpSpPr/>
        <p:nvPr/>
      </p:nvGrpSpPr>
      <p:grpSpPr>
        <a:xfrm>
          <a:off x="0" y="0"/>
          <a:ext cx="0" cy="0"/>
          <a:chOff x="0" y="0"/>
          <a:chExt cx="0" cy="0"/>
        </a:xfrm>
      </p:grpSpPr>
      <p:sp>
        <p:nvSpPr>
          <p:cNvPr id="4" name="Rechthoek 3">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23" name="Tijdelijke aanduiding voor tekst 22"/>
          <p:cNvSpPr>
            <a:spLocks noGrp="1"/>
          </p:cNvSpPr>
          <p:nvPr>
            <p:ph type="body" sz="quarter" idx="18" hasCustomPrompt="1"/>
          </p:nvPr>
        </p:nvSpPr>
        <p:spPr>
          <a:xfrm>
            <a:off x="431371" y="1411832"/>
            <a:ext cx="11233248" cy="4988983"/>
          </a:xfrm>
        </p:spPr>
        <p:txBody>
          <a:bodyPr/>
          <a:lstStyle>
            <a:lvl1pPr>
              <a:defRPr baseline="0">
                <a:solidFill>
                  <a:schemeClr val="bg2">
                    <a:lumMod val="10000"/>
                  </a:schemeClr>
                </a:solidFill>
              </a:defRPr>
            </a:lvl1pPr>
            <a:lvl2pPr>
              <a:defRPr sz="2667">
                <a:solidFill>
                  <a:schemeClr val="bg2">
                    <a:lumMod val="10000"/>
                  </a:schemeClr>
                </a:solidFill>
              </a:defRPr>
            </a:lvl2pPr>
            <a:lvl3pPr>
              <a:defRPr sz="2400">
                <a:solidFill>
                  <a:schemeClr val="bg2">
                    <a:lumMod val="10000"/>
                  </a:schemeClr>
                </a:solidFill>
              </a:defRPr>
            </a:lvl3pPr>
            <a:lvl4pPr>
              <a:defRPr sz="2133">
                <a:solidFill>
                  <a:schemeClr val="bg2">
                    <a:lumMod val="10000"/>
                  </a:schemeClr>
                </a:solidFill>
              </a:defRPr>
            </a:lvl4pPr>
            <a:lvl5pPr>
              <a:defRPr sz="1867">
                <a:solidFill>
                  <a:schemeClr val="bg2">
                    <a:lumMod val="10000"/>
                  </a:schemeClr>
                </a:solidFill>
              </a:defRPr>
            </a:lvl5pPr>
          </a:lstStyle>
          <a:p>
            <a:pPr lvl="0"/>
            <a:r>
              <a:rPr lang="nl-NL" dirty="0" err="1"/>
              <a:t>Bullet</a:t>
            </a:r>
            <a:r>
              <a:rPr lang="nl-NL" dirty="0"/>
              <a:t> niveau 1</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2" name="Titel 1"/>
          <p:cNvSpPr>
            <a:spLocks noGrp="1"/>
          </p:cNvSpPr>
          <p:nvPr>
            <p:ph type="title" hasCustomPrompt="1"/>
          </p:nvPr>
        </p:nvSpPr>
        <p:spPr/>
        <p:txBody>
          <a:bodyPr/>
          <a:lstStyle>
            <a:lvl1pPr>
              <a:defRPr>
                <a:solidFill>
                  <a:schemeClr val="accent1"/>
                </a:solidFill>
              </a:defRPr>
            </a:lvl1pPr>
          </a:lstStyle>
          <a:p>
            <a:r>
              <a:rPr lang="nl-NL" altLang="nl-NL" dirty="0"/>
              <a:t>Plaats hier de titel van je dia</a:t>
            </a:r>
            <a:endParaRPr lang="nl-NL" dirty="0"/>
          </a:p>
        </p:txBody>
      </p:sp>
      <p:sp>
        <p:nvSpPr>
          <p:cNvPr id="5" name="Tijdelijke aanduiding voor dianummer 12"/>
          <p:cNvSpPr>
            <a:spLocks noGrp="1"/>
          </p:cNvSpPr>
          <p:nvPr>
            <p:ph type="sldNum" sz="quarter" idx="19"/>
          </p:nvPr>
        </p:nvSpPr>
        <p:spPr/>
        <p:txBody>
          <a:bodyPr/>
          <a:lstStyle>
            <a:lvl1pPr algn="ctr">
              <a:defRPr sz="1333" b="1" smtClean="0">
                <a:solidFill>
                  <a:srgbClr val="007FAE"/>
                </a:solidFill>
              </a:defRPr>
            </a:lvl1pPr>
          </a:lstStyle>
          <a:p>
            <a:pPr>
              <a:defRPr/>
            </a:pPr>
            <a:fld id="{EF9D50FF-71E8-491A-8946-D4698ABC509D}" type="slidenum">
              <a:rPr lang="nl-NL"/>
              <a:pPr>
                <a:defRPr/>
              </a:pPr>
              <a:t>‹nr.›</a:t>
            </a:fld>
            <a:endParaRPr lang="nl-NL" dirty="0"/>
          </a:p>
        </p:txBody>
      </p:sp>
      <p:sp>
        <p:nvSpPr>
          <p:cNvPr id="6" name="Tijdelijke aanduiding voor datum 6"/>
          <p:cNvSpPr>
            <a:spLocks noGrp="1"/>
          </p:cNvSpPr>
          <p:nvPr>
            <p:ph type="dt" sz="half" idx="20"/>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endParaRPr lang="nl-NL" dirty="0"/>
          </a:p>
        </p:txBody>
      </p:sp>
      <p:sp>
        <p:nvSpPr>
          <p:cNvPr id="7" name="Tijdelijke aanduiding voor voettekst 11"/>
          <p:cNvSpPr>
            <a:spLocks noGrp="1"/>
          </p:cNvSpPr>
          <p:nvPr>
            <p:ph type="ftr" sz="quarter" idx="21"/>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3091947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afbeelding">
    <p:spTree>
      <p:nvGrpSpPr>
        <p:cNvPr id="1" name=""/>
        <p:cNvGrpSpPr/>
        <p:nvPr/>
      </p:nvGrpSpPr>
      <p:grpSpPr>
        <a:xfrm>
          <a:off x="0" y="0"/>
          <a:ext cx="0" cy="0"/>
          <a:chOff x="0" y="0"/>
          <a:chExt cx="0" cy="0"/>
        </a:xfrm>
      </p:grpSpPr>
      <p:sp>
        <p:nvSpPr>
          <p:cNvPr id="5" name="Rechthoek 4">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4" name="Titel 3"/>
          <p:cNvSpPr>
            <a:spLocks noGrp="1"/>
          </p:cNvSpPr>
          <p:nvPr>
            <p:ph type="title" hasCustomPrompt="1"/>
          </p:nvPr>
        </p:nvSpPr>
        <p:spPr>
          <a:xfrm>
            <a:off x="431371" y="356660"/>
            <a:ext cx="11227229" cy="1056117"/>
          </a:xfrm>
        </p:spPr>
        <p:txBody>
          <a:bodyPr/>
          <a:lstStyle>
            <a:lvl1pPr>
              <a:defRPr baseline="0">
                <a:solidFill>
                  <a:schemeClr val="accent1"/>
                </a:solidFill>
              </a:defRPr>
            </a:lvl1pPr>
          </a:lstStyle>
          <a:p>
            <a:r>
              <a:rPr lang="nl-NL" altLang="nl-NL" dirty="0"/>
              <a:t>Plaats hier de titel van je dia</a:t>
            </a:r>
            <a:endParaRPr lang="nl-NL" dirty="0"/>
          </a:p>
        </p:txBody>
      </p:sp>
      <p:sp>
        <p:nvSpPr>
          <p:cNvPr id="3" name="Tijdelijke aanduiding voor afbeelding 2"/>
          <p:cNvSpPr>
            <a:spLocks noGrp="1"/>
          </p:cNvSpPr>
          <p:nvPr>
            <p:ph type="pic" sz="quarter" idx="22" hasCustomPrompt="1"/>
          </p:nvPr>
        </p:nvSpPr>
        <p:spPr>
          <a:xfrm>
            <a:off x="431371" y="1411832"/>
            <a:ext cx="11233248" cy="4988983"/>
          </a:xfrm>
        </p:spPr>
        <p:txBody>
          <a:bodyPr rtlCol="0">
            <a:noAutofit/>
          </a:bodyPr>
          <a:lstStyle>
            <a:lvl1pPr marL="457189" marR="0" indent="-457189" algn="l" defTabSz="1219170" rtl="0" eaLnBrk="1" fontAlgn="auto" latinLnBrk="0" hangingPunct="1">
              <a:lnSpc>
                <a:spcPct val="100000"/>
              </a:lnSpc>
              <a:spcBef>
                <a:spcPct val="20000"/>
              </a:spcBef>
              <a:spcAft>
                <a:spcPts val="0"/>
              </a:spcAft>
              <a:buClr>
                <a:srgbClr val="E5007D"/>
              </a:buClr>
              <a:buSzTx/>
              <a:buFont typeface="Arial" panose="020B0604020202020204" pitchFamily="34" charset="0"/>
              <a:buChar char="•"/>
              <a:tabLst/>
              <a:defRPr sz="2933"/>
            </a:lvl1pPr>
          </a:lstStyle>
          <a:p>
            <a:pPr lvl="0"/>
            <a:r>
              <a:rPr lang="nl-NL" noProof="0" dirty="0"/>
              <a:t>Klik op het pictogram om een afbeelding in te voegen</a:t>
            </a:r>
          </a:p>
        </p:txBody>
      </p:sp>
      <p:sp>
        <p:nvSpPr>
          <p:cNvPr id="6" name="Tijdelijke aanduiding voor dianummer 12"/>
          <p:cNvSpPr>
            <a:spLocks noGrp="1"/>
          </p:cNvSpPr>
          <p:nvPr>
            <p:ph type="sldNum" sz="quarter" idx="23"/>
          </p:nvPr>
        </p:nvSpPr>
        <p:spPr/>
        <p:txBody>
          <a:bodyPr/>
          <a:lstStyle>
            <a:lvl1pPr algn="ctr">
              <a:defRPr sz="1333" b="1" smtClean="0">
                <a:solidFill>
                  <a:srgbClr val="007FAE"/>
                </a:solidFill>
              </a:defRPr>
            </a:lvl1pPr>
          </a:lstStyle>
          <a:p>
            <a:pPr>
              <a:defRPr/>
            </a:pPr>
            <a:fld id="{D666E162-1477-4983-85C1-DCC4F3CC4A31}" type="slidenum">
              <a:rPr lang="nl-NL"/>
              <a:pPr>
                <a:defRPr/>
              </a:pPr>
              <a:t>‹nr.›</a:t>
            </a:fld>
            <a:endParaRPr lang="nl-NL" dirty="0"/>
          </a:p>
        </p:txBody>
      </p:sp>
      <p:sp>
        <p:nvSpPr>
          <p:cNvPr id="7" name="Tijdelijke aanduiding voor datum 6"/>
          <p:cNvSpPr>
            <a:spLocks noGrp="1"/>
          </p:cNvSpPr>
          <p:nvPr>
            <p:ph type="dt" sz="half" idx="24"/>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p>
        </p:txBody>
      </p:sp>
      <p:sp>
        <p:nvSpPr>
          <p:cNvPr id="8" name="Tijdelijke aanduiding voor voettekst 11"/>
          <p:cNvSpPr>
            <a:spLocks noGrp="1"/>
          </p:cNvSpPr>
          <p:nvPr>
            <p:ph type="ftr" sz="quarter" idx="25"/>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192168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en media">
    <p:spTree>
      <p:nvGrpSpPr>
        <p:cNvPr id="1" name=""/>
        <p:cNvGrpSpPr/>
        <p:nvPr/>
      </p:nvGrpSpPr>
      <p:grpSpPr>
        <a:xfrm>
          <a:off x="0" y="0"/>
          <a:ext cx="0" cy="0"/>
          <a:chOff x="0" y="0"/>
          <a:chExt cx="0" cy="0"/>
        </a:xfrm>
      </p:grpSpPr>
      <p:sp>
        <p:nvSpPr>
          <p:cNvPr id="5" name="Rechthoek 4">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4" name="Titel 3"/>
          <p:cNvSpPr>
            <a:spLocks noGrp="1"/>
          </p:cNvSpPr>
          <p:nvPr>
            <p:ph type="title" hasCustomPrompt="1"/>
          </p:nvPr>
        </p:nvSpPr>
        <p:spPr>
          <a:xfrm>
            <a:off x="431371" y="356660"/>
            <a:ext cx="11227229" cy="1056117"/>
          </a:xfrm>
        </p:spPr>
        <p:txBody>
          <a:bodyPr/>
          <a:lstStyle>
            <a:lvl1pPr>
              <a:defRPr baseline="0">
                <a:solidFill>
                  <a:schemeClr val="accent1"/>
                </a:solidFill>
              </a:defRPr>
            </a:lvl1pPr>
          </a:lstStyle>
          <a:p>
            <a:r>
              <a:rPr lang="nl-NL" altLang="nl-NL" dirty="0"/>
              <a:t>Plaats hier de titel van je dia</a:t>
            </a:r>
            <a:endParaRPr lang="nl-NL" dirty="0"/>
          </a:p>
        </p:txBody>
      </p:sp>
      <p:sp>
        <p:nvSpPr>
          <p:cNvPr id="12" name="Tijdelijke aanduiding voor inhoud 11"/>
          <p:cNvSpPr>
            <a:spLocks noGrp="1"/>
          </p:cNvSpPr>
          <p:nvPr>
            <p:ph sz="quarter" idx="21" hasCustomPrompt="1"/>
          </p:nvPr>
        </p:nvSpPr>
        <p:spPr>
          <a:xfrm>
            <a:off x="431800" y="1412784"/>
            <a:ext cx="11232819" cy="4988023"/>
          </a:xfrm>
        </p:spPr>
        <p:txBody>
          <a:bodyPr/>
          <a:lstStyle>
            <a:lvl1pPr>
              <a:defRPr sz="2933"/>
            </a:lvl1pPr>
          </a:lstStyle>
          <a:p>
            <a:pPr lvl="0"/>
            <a:r>
              <a:rPr lang="nl-NL" noProof="0" dirty="0"/>
              <a:t>Klik op het een van de pictogrammen om een tabel, grafiek, video of andere media in te voegen</a:t>
            </a:r>
          </a:p>
        </p:txBody>
      </p:sp>
      <p:sp>
        <p:nvSpPr>
          <p:cNvPr id="6" name="Tijdelijke aanduiding voor dianummer 12"/>
          <p:cNvSpPr>
            <a:spLocks noGrp="1"/>
          </p:cNvSpPr>
          <p:nvPr>
            <p:ph type="sldNum" sz="quarter" idx="22"/>
          </p:nvPr>
        </p:nvSpPr>
        <p:spPr/>
        <p:txBody>
          <a:bodyPr/>
          <a:lstStyle>
            <a:lvl1pPr algn="ctr">
              <a:defRPr sz="1333" b="1" smtClean="0">
                <a:solidFill>
                  <a:srgbClr val="007FAE"/>
                </a:solidFill>
              </a:defRPr>
            </a:lvl1pPr>
          </a:lstStyle>
          <a:p>
            <a:pPr>
              <a:defRPr/>
            </a:pPr>
            <a:fld id="{0E3049AF-73C0-4543-AE41-B98E869EA6AC}" type="slidenum">
              <a:rPr lang="nl-NL"/>
              <a:pPr>
                <a:defRPr/>
              </a:pPr>
              <a:t>‹nr.›</a:t>
            </a:fld>
            <a:endParaRPr lang="nl-NL" dirty="0"/>
          </a:p>
        </p:txBody>
      </p:sp>
      <p:sp>
        <p:nvSpPr>
          <p:cNvPr id="7" name="Tijdelijke aanduiding voor datum 6"/>
          <p:cNvSpPr>
            <a:spLocks noGrp="1"/>
          </p:cNvSpPr>
          <p:nvPr>
            <p:ph type="dt" sz="half" idx="23"/>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p>
        </p:txBody>
      </p:sp>
      <p:sp>
        <p:nvSpPr>
          <p:cNvPr id="8" name="Tijdelijke aanduiding voor voettekst 11"/>
          <p:cNvSpPr>
            <a:spLocks noGrp="1"/>
          </p:cNvSpPr>
          <p:nvPr>
            <p:ph type="ftr" sz="quarter" idx="24"/>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945440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en tekst 2 kolommen">
    <p:spTree>
      <p:nvGrpSpPr>
        <p:cNvPr id="1" name=""/>
        <p:cNvGrpSpPr/>
        <p:nvPr/>
      </p:nvGrpSpPr>
      <p:grpSpPr>
        <a:xfrm>
          <a:off x="0" y="0"/>
          <a:ext cx="0" cy="0"/>
          <a:chOff x="0" y="0"/>
          <a:chExt cx="0" cy="0"/>
        </a:xfrm>
      </p:grpSpPr>
      <p:sp>
        <p:nvSpPr>
          <p:cNvPr id="5" name="Rechthoek 4">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23" name="Tijdelijke aanduiding voor tekst 22"/>
          <p:cNvSpPr>
            <a:spLocks noGrp="1"/>
          </p:cNvSpPr>
          <p:nvPr>
            <p:ph type="body" sz="quarter" idx="18" hasCustomPrompt="1"/>
          </p:nvPr>
        </p:nvSpPr>
        <p:spPr>
          <a:xfrm>
            <a:off x="6096000" y="1411832"/>
            <a:ext cx="5568619" cy="4988983"/>
          </a:xfrm>
        </p:spPr>
        <p:txBody>
          <a:bodyPr/>
          <a:lstStyle>
            <a:lvl1pPr>
              <a:defRPr baseline="0">
                <a:solidFill>
                  <a:schemeClr val="bg2">
                    <a:lumMod val="10000"/>
                  </a:schemeClr>
                </a:solidFill>
              </a:defRPr>
            </a:lvl1pPr>
            <a:lvl2pPr>
              <a:defRPr sz="2667">
                <a:solidFill>
                  <a:schemeClr val="bg2">
                    <a:lumMod val="10000"/>
                  </a:schemeClr>
                </a:solidFill>
              </a:defRPr>
            </a:lvl2pPr>
            <a:lvl3pPr>
              <a:defRPr sz="2400">
                <a:solidFill>
                  <a:schemeClr val="bg2">
                    <a:lumMod val="10000"/>
                  </a:schemeClr>
                </a:solidFill>
              </a:defRPr>
            </a:lvl3pPr>
            <a:lvl4pPr>
              <a:defRPr sz="2133">
                <a:solidFill>
                  <a:schemeClr val="bg2">
                    <a:lumMod val="10000"/>
                  </a:schemeClr>
                </a:solidFill>
              </a:defRPr>
            </a:lvl4pPr>
            <a:lvl5pPr>
              <a:defRPr sz="1867">
                <a:solidFill>
                  <a:schemeClr val="bg2">
                    <a:lumMod val="10000"/>
                  </a:schemeClr>
                </a:solidFill>
              </a:defRPr>
            </a:lvl5pPr>
          </a:lstStyle>
          <a:p>
            <a:pPr lvl="0"/>
            <a:r>
              <a:rPr lang="nl-NL" dirty="0" err="1"/>
              <a:t>Bullet</a:t>
            </a:r>
            <a:r>
              <a:rPr lang="nl-NL" dirty="0"/>
              <a:t> niveau 1</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tel 3"/>
          <p:cNvSpPr>
            <a:spLocks noGrp="1"/>
          </p:cNvSpPr>
          <p:nvPr>
            <p:ph type="title" hasCustomPrompt="1"/>
          </p:nvPr>
        </p:nvSpPr>
        <p:spPr>
          <a:xfrm>
            <a:off x="431371" y="356660"/>
            <a:ext cx="11227229" cy="1056117"/>
          </a:xfrm>
        </p:spPr>
        <p:txBody>
          <a:bodyPr/>
          <a:lstStyle>
            <a:lvl1pPr>
              <a:defRPr baseline="0"/>
            </a:lvl1pPr>
          </a:lstStyle>
          <a:p>
            <a:r>
              <a:rPr lang="nl-NL" altLang="nl-NL" dirty="0"/>
              <a:t>Plaats hier de titel van je dia</a:t>
            </a:r>
            <a:endParaRPr lang="nl-NL" dirty="0"/>
          </a:p>
        </p:txBody>
      </p:sp>
      <p:sp>
        <p:nvSpPr>
          <p:cNvPr id="11" name="Tijdelijke aanduiding voor tekst 22"/>
          <p:cNvSpPr>
            <a:spLocks noGrp="1"/>
          </p:cNvSpPr>
          <p:nvPr>
            <p:ph type="body" sz="quarter" idx="19" hasCustomPrompt="1"/>
          </p:nvPr>
        </p:nvSpPr>
        <p:spPr>
          <a:xfrm>
            <a:off x="431371" y="1411818"/>
            <a:ext cx="5568619" cy="4988983"/>
          </a:xfrm>
        </p:spPr>
        <p:txBody>
          <a:bodyPr/>
          <a:lstStyle>
            <a:lvl1pPr>
              <a:defRPr baseline="0">
                <a:solidFill>
                  <a:schemeClr val="bg2">
                    <a:lumMod val="10000"/>
                  </a:schemeClr>
                </a:solidFill>
              </a:defRPr>
            </a:lvl1pPr>
            <a:lvl2pPr>
              <a:defRPr sz="2667">
                <a:solidFill>
                  <a:schemeClr val="bg2">
                    <a:lumMod val="10000"/>
                  </a:schemeClr>
                </a:solidFill>
              </a:defRPr>
            </a:lvl2pPr>
            <a:lvl3pPr>
              <a:defRPr sz="2400">
                <a:solidFill>
                  <a:schemeClr val="bg2">
                    <a:lumMod val="10000"/>
                  </a:schemeClr>
                </a:solidFill>
              </a:defRPr>
            </a:lvl3pPr>
            <a:lvl4pPr>
              <a:defRPr sz="2133">
                <a:solidFill>
                  <a:schemeClr val="bg2">
                    <a:lumMod val="10000"/>
                  </a:schemeClr>
                </a:solidFill>
              </a:defRPr>
            </a:lvl4pPr>
            <a:lvl5pPr>
              <a:defRPr sz="1867">
                <a:solidFill>
                  <a:schemeClr val="bg2">
                    <a:lumMod val="10000"/>
                  </a:schemeClr>
                </a:solidFill>
              </a:defRPr>
            </a:lvl5pPr>
          </a:lstStyle>
          <a:p>
            <a:pPr lvl="0"/>
            <a:r>
              <a:rPr lang="nl-NL" dirty="0" err="1"/>
              <a:t>Bullet</a:t>
            </a:r>
            <a:r>
              <a:rPr lang="nl-NL" dirty="0"/>
              <a:t> niveau 1</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dianummer 12"/>
          <p:cNvSpPr>
            <a:spLocks noGrp="1"/>
          </p:cNvSpPr>
          <p:nvPr>
            <p:ph type="sldNum" sz="quarter" idx="20"/>
          </p:nvPr>
        </p:nvSpPr>
        <p:spPr/>
        <p:txBody>
          <a:bodyPr/>
          <a:lstStyle>
            <a:lvl1pPr algn="ctr">
              <a:defRPr sz="1333" b="1" smtClean="0">
                <a:solidFill>
                  <a:srgbClr val="007FAE"/>
                </a:solidFill>
              </a:defRPr>
            </a:lvl1pPr>
          </a:lstStyle>
          <a:p>
            <a:pPr>
              <a:defRPr/>
            </a:pPr>
            <a:fld id="{1368AD61-CA57-4BD8-834E-48EEF07E3E83}" type="slidenum">
              <a:rPr lang="nl-NL"/>
              <a:pPr>
                <a:defRPr/>
              </a:pPr>
              <a:t>‹nr.›</a:t>
            </a:fld>
            <a:endParaRPr lang="nl-NL" dirty="0"/>
          </a:p>
        </p:txBody>
      </p:sp>
      <p:sp>
        <p:nvSpPr>
          <p:cNvPr id="7" name="Tijdelijke aanduiding voor datum 6"/>
          <p:cNvSpPr>
            <a:spLocks noGrp="1"/>
          </p:cNvSpPr>
          <p:nvPr>
            <p:ph type="dt" sz="half" idx="21"/>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p>
        </p:txBody>
      </p:sp>
      <p:sp>
        <p:nvSpPr>
          <p:cNvPr id="8" name="Tijdelijke aanduiding voor voettekst 11"/>
          <p:cNvSpPr>
            <a:spLocks noGrp="1"/>
          </p:cNvSpPr>
          <p:nvPr>
            <p:ph type="ftr" sz="quarter" idx="22"/>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341209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afbeelding en tekst">
    <p:spTree>
      <p:nvGrpSpPr>
        <p:cNvPr id="1" name=""/>
        <p:cNvGrpSpPr/>
        <p:nvPr/>
      </p:nvGrpSpPr>
      <p:grpSpPr>
        <a:xfrm>
          <a:off x="0" y="0"/>
          <a:ext cx="0" cy="0"/>
          <a:chOff x="0" y="0"/>
          <a:chExt cx="0" cy="0"/>
        </a:xfrm>
      </p:grpSpPr>
      <p:sp>
        <p:nvSpPr>
          <p:cNvPr id="5" name="Rechthoek 4">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23" name="Tijdelijke aanduiding voor tekst 22"/>
          <p:cNvSpPr>
            <a:spLocks noGrp="1"/>
          </p:cNvSpPr>
          <p:nvPr>
            <p:ph type="body" sz="quarter" idx="18" hasCustomPrompt="1"/>
          </p:nvPr>
        </p:nvSpPr>
        <p:spPr>
          <a:xfrm>
            <a:off x="6096000" y="1411832"/>
            <a:ext cx="5568619" cy="4988983"/>
          </a:xfrm>
        </p:spPr>
        <p:txBody>
          <a:bodyPr/>
          <a:lstStyle>
            <a:lvl1pPr>
              <a:defRPr baseline="0">
                <a:solidFill>
                  <a:schemeClr val="bg2">
                    <a:lumMod val="10000"/>
                  </a:schemeClr>
                </a:solidFill>
              </a:defRPr>
            </a:lvl1pPr>
            <a:lvl2pPr>
              <a:defRPr sz="2667">
                <a:solidFill>
                  <a:schemeClr val="bg2">
                    <a:lumMod val="10000"/>
                  </a:schemeClr>
                </a:solidFill>
              </a:defRPr>
            </a:lvl2pPr>
            <a:lvl3pPr>
              <a:defRPr sz="2400">
                <a:solidFill>
                  <a:schemeClr val="bg2">
                    <a:lumMod val="10000"/>
                  </a:schemeClr>
                </a:solidFill>
              </a:defRPr>
            </a:lvl3pPr>
            <a:lvl4pPr>
              <a:defRPr sz="2133">
                <a:solidFill>
                  <a:schemeClr val="bg2">
                    <a:lumMod val="10000"/>
                  </a:schemeClr>
                </a:solidFill>
              </a:defRPr>
            </a:lvl4pPr>
            <a:lvl5pPr>
              <a:defRPr sz="1867">
                <a:solidFill>
                  <a:schemeClr val="bg2">
                    <a:lumMod val="10000"/>
                  </a:schemeClr>
                </a:solidFill>
              </a:defRPr>
            </a:lvl5pPr>
          </a:lstStyle>
          <a:p>
            <a:pPr lvl="0"/>
            <a:r>
              <a:rPr lang="nl-NL" dirty="0" err="1"/>
              <a:t>Bullet</a:t>
            </a:r>
            <a:r>
              <a:rPr lang="nl-NL" dirty="0"/>
              <a:t> niveau 1</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tel 3"/>
          <p:cNvSpPr>
            <a:spLocks noGrp="1"/>
          </p:cNvSpPr>
          <p:nvPr>
            <p:ph type="title" hasCustomPrompt="1"/>
          </p:nvPr>
        </p:nvSpPr>
        <p:spPr>
          <a:xfrm>
            <a:off x="431371" y="356660"/>
            <a:ext cx="11227229" cy="1056117"/>
          </a:xfrm>
        </p:spPr>
        <p:txBody>
          <a:bodyPr/>
          <a:lstStyle>
            <a:lvl1pPr>
              <a:defRPr baseline="0"/>
            </a:lvl1pPr>
          </a:lstStyle>
          <a:p>
            <a:r>
              <a:rPr lang="nl-NL" altLang="nl-NL" dirty="0"/>
              <a:t>Plaats hier de titel van je dia</a:t>
            </a:r>
            <a:endParaRPr lang="nl-NL" dirty="0"/>
          </a:p>
        </p:txBody>
      </p:sp>
      <p:sp>
        <p:nvSpPr>
          <p:cNvPr id="3" name="Tijdelijke aanduiding voor afbeelding 2"/>
          <p:cNvSpPr>
            <a:spLocks noGrp="1"/>
          </p:cNvSpPr>
          <p:nvPr>
            <p:ph type="pic" sz="quarter" idx="22" hasCustomPrompt="1"/>
          </p:nvPr>
        </p:nvSpPr>
        <p:spPr>
          <a:xfrm>
            <a:off x="431371" y="1411832"/>
            <a:ext cx="5664629" cy="4988983"/>
          </a:xfrm>
        </p:spPr>
        <p:txBody>
          <a:bodyPr rtlCol="0">
            <a:noAutofit/>
          </a:bodyPr>
          <a:lstStyle>
            <a:lvl1pPr marL="457189" marR="0" indent="-457189" algn="l" defTabSz="1219170" rtl="0" eaLnBrk="1" fontAlgn="auto" latinLnBrk="0" hangingPunct="1">
              <a:lnSpc>
                <a:spcPct val="100000"/>
              </a:lnSpc>
              <a:spcBef>
                <a:spcPct val="20000"/>
              </a:spcBef>
              <a:spcAft>
                <a:spcPts val="0"/>
              </a:spcAft>
              <a:buClr>
                <a:srgbClr val="E5007D"/>
              </a:buClr>
              <a:buSzTx/>
              <a:buFont typeface="Arial" panose="020B0604020202020204" pitchFamily="34" charset="0"/>
              <a:buChar char="•"/>
              <a:tabLst/>
              <a:defRPr sz="2933"/>
            </a:lvl1pPr>
          </a:lstStyle>
          <a:p>
            <a:pPr lvl="0"/>
            <a:r>
              <a:rPr lang="nl-NL" noProof="0" dirty="0"/>
              <a:t>Klik op het pictogram om een afbeelding in te voegen</a:t>
            </a:r>
          </a:p>
        </p:txBody>
      </p:sp>
      <p:sp>
        <p:nvSpPr>
          <p:cNvPr id="6" name="Tijdelijke aanduiding voor dianummer 12"/>
          <p:cNvSpPr>
            <a:spLocks noGrp="1"/>
          </p:cNvSpPr>
          <p:nvPr>
            <p:ph type="sldNum" sz="quarter" idx="23"/>
          </p:nvPr>
        </p:nvSpPr>
        <p:spPr/>
        <p:txBody>
          <a:bodyPr/>
          <a:lstStyle>
            <a:lvl1pPr algn="ctr">
              <a:defRPr sz="1333" b="1" smtClean="0">
                <a:solidFill>
                  <a:srgbClr val="007FAE"/>
                </a:solidFill>
              </a:defRPr>
            </a:lvl1pPr>
          </a:lstStyle>
          <a:p>
            <a:pPr>
              <a:defRPr/>
            </a:pPr>
            <a:fld id="{79165674-9E81-416D-92A4-157D9C018694}" type="slidenum">
              <a:rPr lang="nl-NL"/>
              <a:pPr>
                <a:defRPr/>
              </a:pPr>
              <a:t>‹nr.›</a:t>
            </a:fld>
            <a:endParaRPr lang="nl-NL" dirty="0"/>
          </a:p>
        </p:txBody>
      </p:sp>
      <p:sp>
        <p:nvSpPr>
          <p:cNvPr id="7" name="Tijdelijke aanduiding voor datum 6"/>
          <p:cNvSpPr>
            <a:spLocks noGrp="1"/>
          </p:cNvSpPr>
          <p:nvPr>
            <p:ph type="dt" sz="half" idx="24"/>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p>
        </p:txBody>
      </p:sp>
      <p:sp>
        <p:nvSpPr>
          <p:cNvPr id="8" name="Tijdelijke aanduiding voor voettekst 11"/>
          <p:cNvSpPr>
            <a:spLocks noGrp="1"/>
          </p:cNvSpPr>
          <p:nvPr>
            <p:ph type="ftr" sz="quarter" idx="25"/>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1354041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media en tekst">
    <p:spTree>
      <p:nvGrpSpPr>
        <p:cNvPr id="1" name=""/>
        <p:cNvGrpSpPr/>
        <p:nvPr/>
      </p:nvGrpSpPr>
      <p:grpSpPr>
        <a:xfrm>
          <a:off x="0" y="0"/>
          <a:ext cx="0" cy="0"/>
          <a:chOff x="0" y="0"/>
          <a:chExt cx="0" cy="0"/>
        </a:xfrm>
      </p:grpSpPr>
      <p:sp>
        <p:nvSpPr>
          <p:cNvPr id="5" name="Rechthoek 4">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23" name="Tijdelijke aanduiding voor tekst 22"/>
          <p:cNvSpPr>
            <a:spLocks noGrp="1"/>
          </p:cNvSpPr>
          <p:nvPr>
            <p:ph type="body" sz="quarter" idx="18" hasCustomPrompt="1"/>
          </p:nvPr>
        </p:nvSpPr>
        <p:spPr>
          <a:xfrm>
            <a:off x="6096000" y="1411832"/>
            <a:ext cx="5568619" cy="4988983"/>
          </a:xfrm>
        </p:spPr>
        <p:txBody>
          <a:bodyPr/>
          <a:lstStyle>
            <a:lvl1pPr>
              <a:defRPr baseline="0">
                <a:solidFill>
                  <a:schemeClr val="bg2">
                    <a:lumMod val="10000"/>
                  </a:schemeClr>
                </a:solidFill>
              </a:defRPr>
            </a:lvl1pPr>
            <a:lvl2pPr>
              <a:defRPr sz="2667">
                <a:solidFill>
                  <a:schemeClr val="bg2">
                    <a:lumMod val="10000"/>
                  </a:schemeClr>
                </a:solidFill>
              </a:defRPr>
            </a:lvl2pPr>
            <a:lvl3pPr>
              <a:defRPr sz="2400">
                <a:solidFill>
                  <a:schemeClr val="bg2">
                    <a:lumMod val="10000"/>
                  </a:schemeClr>
                </a:solidFill>
              </a:defRPr>
            </a:lvl3pPr>
            <a:lvl4pPr>
              <a:defRPr sz="2133">
                <a:solidFill>
                  <a:schemeClr val="bg2">
                    <a:lumMod val="10000"/>
                  </a:schemeClr>
                </a:solidFill>
              </a:defRPr>
            </a:lvl4pPr>
            <a:lvl5pPr>
              <a:defRPr sz="1867">
                <a:solidFill>
                  <a:schemeClr val="bg2">
                    <a:lumMod val="10000"/>
                  </a:schemeClr>
                </a:solidFill>
              </a:defRPr>
            </a:lvl5pPr>
          </a:lstStyle>
          <a:p>
            <a:pPr lvl="0"/>
            <a:r>
              <a:rPr lang="nl-NL" dirty="0" err="1"/>
              <a:t>Bullet</a:t>
            </a:r>
            <a:r>
              <a:rPr lang="nl-NL" dirty="0"/>
              <a:t> niveau 1</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tel 3"/>
          <p:cNvSpPr>
            <a:spLocks noGrp="1"/>
          </p:cNvSpPr>
          <p:nvPr>
            <p:ph type="title" hasCustomPrompt="1"/>
          </p:nvPr>
        </p:nvSpPr>
        <p:spPr>
          <a:xfrm>
            <a:off x="431371" y="356660"/>
            <a:ext cx="11227229" cy="1056117"/>
          </a:xfrm>
        </p:spPr>
        <p:txBody>
          <a:bodyPr/>
          <a:lstStyle>
            <a:lvl1pPr>
              <a:defRPr baseline="0"/>
            </a:lvl1pPr>
          </a:lstStyle>
          <a:p>
            <a:r>
              <a:rPr lang="nl-NL" altLang="nl-NL" dirty="0"/>
              <a:t>Plaats hier de titel van je dia</a:t>
            </a:r>
            <a:endParaRPr lang="nl-NL" dirty="0"/>
          </a:p>
        </p:txBody>
      </p:sp>
      <p:sp>
        <p:nvSpPr>
          <p:cNvPr id="12" name="Tijdelijke aanduiding voor inhoud 11"/>
          <p:cNvSpPr>
            <a:spLocks noGrp="1"/>
          </p:cNvSpPr>
          <p:nvPr>
            <p:ph sz="quarter" idx="21" hasCustomPrompt="1"/>
          </p:nvPr>
        </p:nvSpPr>
        <p:spPr>
          <a:xfrm>
            <a:off x="431800" y="1412784"/>
            <a:ext cx="5664200" cy="4988023"/>
          </a:xfrm>
        </p:spPr>
        <p:txBody>
          <a:bodyPr/>
          <a:lstStyle>
            <a:lvl1pPr>
              <a:defRPr sz="2933"/>
            </a:lvl1pPr>
          </a:lstStyle>
          <a:p>
            <a:pPr lvl="0"/>
            <a:r>
              <a:rPr lang="nl-NL" noProof="0" dirty="0"/>
              <a:t>Klik op het een van de pictogrammen om een tabel, grafiek, video of andere media in te voegen</a:t>
            </a:r>
          </a:p>
        </p:txBody>
      </p:sp>
      <p:sp>
        <p:nvSpPr>
          <p:cNvPr id="6" name="Tijdelijke aanduiding voor dianummer 12"/>
          <p:cNvSpPr>
            <a:spLocks noGrp="1"/>
          </p:cNvSpPr>
          <p:nvPr>
            <p:ph type="sldNum" sz="quarter" idx="22"/>
          </p:nvPr>
        </p:nvSpPr>
        <p:spPr/>
        <p:txBody>
          <a:bodyPr/>
          <a:lstStyle>
            <a:lvl1pPr algn="ctr">
              <a:defRPr sz="1333" b="1" smtClean="0">
                <a:solidFill>
                  <a:srgbClr val="007FAE"/>
                </a:solidFill>
              </a:defRPr>
            </a:lvl1pPr>
          </a:lstStyle>
          <a:p>
            <a:pPr>
              <a:defRPr/>
            </a:pPr>
            <a:fld id="{F6FF2055-2245-4721-A884-F57814184D9A}" type="slidenum">
              <a:rPr lang="nl-NL"/>
              <a:pPr>
                <a:defRPr/>
              </a:pPr>
              <a:t>‹nr.›</a:t>
            </a:fld>
            <a:endParaRPr lang="nl-NL" dirty="0"/>
          </a:p>
        </p:txBody>
      </p:sp>
      <p:sp>
        <p:nvSpPr>
          <p:cNvPr id="7" name="Tijdelijke aanduiding voor datum 6"/>
          <p:cNvSpPr>
            <a:spLocks noGrp="1"/>
          </p:cNvSpPr>
          <p:nvPr>
            <p:ph type="dt" sz="half" idx="23"/>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p>
        </p:txBody>
      </p:sp>
      <p:sp>
        <p:nvSpPr>
          <p:cNvPr id="8" name="Tijdelijke aanduiding voor voettekst 11"/>
          <p:cNvSpPr>
            <a:spLocks noGrp="1"/>
          </p:cNvSpPr>
          <p:nvPr>
            <p:ph type="ftr" sz="quarter" idx="24"/>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118906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en blanco ruimte">
    <p:spTree>
      <p:nvGrpSpPr>
        <p:cNvPr id="1" name=""/>
        <p:cNvGrpSpPr/>
        <p:nvPr/>
      </p:nvGrpSpPr>
      <p:grpSpPr>
        <a:xfrm>
          <a:off x="0" y="0"/>
          <a:ext cx="0" cy="0"/>
          <a:chOff x="0" y="0"/>
          <a:chExt cx="0" cy="0"/>
        </a:xfrm>
      </p:grpSpPr>
      <p:sp>
        <p:nvSpPr>
          <p:cNvPr id="3" name="Rechthoek 2">
            <a:extLst>
              <a:ext uri="{C183D7F6-B498-43B3-948B-1728B52AA6E4}">
                <adec:decorative xmlns:adec="http://schemas.microsoft.com/office/drawing/2017/decorative" val="1"/>
              </a:ext>
            </a:extLst>
          </p:cNvPr>
          <p:cNvSpPr/>
          <p:nvPr userDrawn="1"/>
        </p:nvSpPr>
        <p:spPr>
          <a:xfrm>
            <a:off x="0" y="6400801"/>
            <a:ext cx="12192000" cy="45508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nl-NL"/>
          </a:p>
        </p:txBody>
      </p:sp>
      <p:sp>
        <p:nvSpPr>
          <p:cNvPr id="2" name="Titel 1"/>
          <p:cNvSpPr>
            <a:spLocks noGrp="1"/>
          </p:cNvSpPr>
          <p:nvPr>
            <p:ph type="title" hasCustomPrompt="1"/>
          </p:nvPr>
        </p:nvSpPr>
        <p:spPr/>
        <p:txBody>
          <a:bodyPr/>
          <a:lstStyle>
            <a:lvl1pPr>
              <a:defRPr/>
            </a:lvl1pPr>
          </a:lstStyle>
          <a:p>
            <a:r>
              <a:rPr lang="nl-NL" altLang="nl-NL" dirty="0"/>
              <a:t>Plaats hier de titel van je dia</a:t>
            </a:r>
            <a:endParaRPr lang="nl-NL" dirty="0"/>
          </a:p>
        </p:txBody>
      </p:sp>
      <p:sp>
        <p:nvSpPr>
          <p:cNvPr id="4" name="Tijdelijke aanduiding voor dianummer 12"/>
          <p:cNvSpPr>
            <a:spLocks noGrp="1"/>
          </p:cNvSpPr>
          <p:nvPr>
            <p:ph type="sldNum" sz="quarter" idx="10"/>
          </p:nvPr>
        </p:nvSpPr>
        <p:spPr/>
        <p:txBody>
          <a:bodyPr/>
          <a:lstStyle>
            <a:lvl1pPr algn="ctr">
              <a:defRPr sz="1333" b="1" smtClean="0">
                <a:solidFill>
                  <a:srgbClr val="007FAE"/>
                </a:solidFill>
              </a:defRPr>
            </a:lvl1pPr>
          </a:lstStyle>
          <a:p>
            <a:pPr>
              <a:defRPr/>
            </a:pPr>
            <a:fld id="{4BCFBD28-9376-469E-A21E-58618A015C31}" type="slidenum">
              <a:rPr lang="nl-NL"/>
              <a:pPr>
                <a:defRPr/>
              </a:pPr>
              <a:t>‹nr.›</a:t>
            </a:fld>
            <a:endParaRPr lang="nl-NL" dirty="0"/>
          </a:p>
        </p:txBody>
      </p:sp>
      <p:sp>
        <p:nvSpPr>
          <p:cNvPr id="5" name="Tijdelijke aanduiding voor datum 6"/>
          <p:cNvSpPr>
            <a:spLocks noGrp="1"/>
          </p:cNvSpPr>
          <p:nvPr>
            <p:ph type="dt" sz="half" idx="11"/>
          </p:nvPr>
        </p:nvSpPr>
        <p:spPr>
          <a:xfrm>
            <a:off x="8434918" y="6400801"/>
            <a:ext cx="2942167" cy="455084"/>
          </a:xfrm>
        </p:spPr>
        <p:txBody>
          <a:bodyPr/>
          <a:lstStyle>
            <a:lvl1pPr algn="r">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p>
        </p:txBody>
      </p:sp>
      <p:sp>
        <p:nvSpPr>
          <p:cNvPr id="6" name="Tijdelijke aanduiding voor voettekst 11"/>
          <p:cNvSpPr>
            <a:spLocks noGrp="1"/>
          </p:cNvSpPr>
          <p:nvPr>
            <p:ph type="ftr" sz="quarter" idx="12"/>
          </p:nvPr>
        </p:nvSpPr>
        <p:spPr/>
        <p:txBody>
          <a:bodyPr/>
          <a:lstStyle>
            <a:lvl1pPr algn="l">
              <a:defRPr sz="1333" b="1" dirty="0" smtClean="0">
                <a:solidFill>
                  <a:srgbClr val="007FAE"/>
                </a:solidFill>
                <a:latin typeface="Arial" panose="020B0604020202020204" pitchFamily="34" charset="0"/>
                <a:cs typeface="Arial" panose="020B0604020202020204" pitchFamily="34" charset="0"/>
              </a:defRPr>
            </a:lvl1pPr>
          </a:lstStyle>
          <a:p>
            <a:pPr>
              <a:defRPr/>
            </a:pPr>
            <a:endParaRPr lang="nl-NL"/>
          </a:p>
        </p:txBody>
      </p:sp>
    </p:spTree>
    <p:extLst>
      <p:ext uri="{BB962C8B-B14F-4D97-AF65-F5344CB8AC3E}">
        <p14:creationId xmlns:p14="http://schemas.microsoft.com/office/powerpoint/2010/main" val="6191250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431800" y="2516718"/>
            <a:ext cx="7969251" cy="1824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Plaats hier de titel van je presentatie</a:t>
            </a:r>
          </a:p>
        </p:txBody>
      </p:sp>
      <p:sp>
        <p:nvSpPr>
          <p:cNvPr id="1027" name="Tijdelijke aanduiding voor tekst 2"/>
          <p:cNvSpPr>
            <a:spLocks noGrp="1"/>
          </p:cNvSpPr>
          <p:nvPr>
            <p:ph type="body" idx="1"/>
          </p:nvPr>
        </p:nvSpPr>
        <p:spPr bwMode="auto">
          <a:xfrm>
            <a:off x="431800" y="4389967"/>
            <a:ext cx="796925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nl-NL" altLang="nl-NL" dirty="0"/>
              <a:t>Plaats hier bijvoorbeeld je voor- en achternaam</a:t>
            </a:r>
          </a:p>
        </p:txBody>
      </p:sp>
      <p:sp>
        <p:nvSpPr>
          <p:cNvPr id="7" name="Tijdelijke aanduiding voor datum 6"/>
          <p:cNvSpPr>
            <a:spLocks noGrp="1"/>
          </p:cNvSpPr>
          <p:nvPr>
            <p:ph type="dt" sz="half" idx="2"/>
          </p:nvPr>
        </p:nvSpPr>
        <p:spPr>
          <a:xfrm>
            <a:off x="8434918" y="6400800"/>
            <a:ext cx="2942167" cy="457200"/>
          </a:xfrm>
          <a:prstGeom prst="rect">
            <a:avLst/>
          </a:prstGeom>
        </p:spPr>
        <p:txBody>
          <a:bodyPr vert="horz" lIns="91440" tIns="45720" rIns="91440" bIns="45720" rtlCol="0" anchor="ctr"/>
          <a:lstStyle>
            <a:lvl1pPr algn="r" fontAlgn="auto">
              <a:spcBef>
                <a:spcPts val="0"/>
              </a:spcBef>
              <a:spcAft>
                <a:spcPts val="0"/>
              </a:spcAft>
              <a:defRPr sz="1333" dirty="0">
                <a:solidFill>
                  <a:schemeClr val="accent4"/>
                </a:solidFill>
                <a:latin typeface="Arial" panose="020B0604020202020204" pitchFamily="34" charset="0"/>
                <a:cs typeface="Arial" panose="020B0604020202020204" pitchFamily="34" charset="0"/>
              </a:defRPr>
            </a:lvl1pPr>
          </a:lstStyle>
          <a:p>
            <a:r>
              <a:rPr lang="nl-NL"/>
              <a:t>17 april 2025</a:t>
            </a:r>
          </a:p>
        </p:txBody>
      </p:sp>
      <p:sp>
        <p:nvSpPr>
          <p:cNvPr id="9" name="Tijdelijke aanduiding voor voettekst 8"/>
          <p:cNvSpPr>
            <a:spLocks noGrp="1"/>
          </p:cNvSpPr>
          <p:nvPr>
            <p:ph type="ftr" sz="quarter" idx="3"/>
          </p:nvPr>
        </p:nvSpPr>
        <p:spPr>
          <a:xfrm>
            <a:off x="431800" y="6405034"/>
            <a:ext cx="7969251" cy="452967"/>
          </a:xfrm>
          <a:prstGeom prst="rect">
            <a:avLst/>
          </a:prstGeom>
        </p:spPr>
        <p:txBody>
          <a:bodyPr vert="horz" lIns="91440" tIns="45720" rIns="91440" bIns="45720" rtlCol="0" anchor="ctr"/>
          <a:lstStyle>
            <a:lvl1pPr algn="l" fontAlgn="auto">
              <a:spcBef>
                <a:spcPts val="0"/>
              </a:spcBef>
              <a:spcAft>
                <a:spcPts val="0"/>
              </a:spcAft>
              <a:defRPr sz="1333" b="1" dirty="0">
                <a:solidFill>
                  <a:schemeClr val="accent4"/>
                </a:solidFill>
                <a:latin typeface="Arial" panose="020B0604020202020204" pitchFamily="34" charset="0"/>
                <a:cs typeface="Arial" panose="020B0604020202020204" pitchFamily="34" charset="0"/>
              </a:defRPr>
            </a:lvl1pPr>
          </a:lstStyle>
          <a:p>
            <a:endParaRPr lang="nl-NL"/>
          </a:p>
        </p:txBody>
      </p:sp>
      <p:sp>
        <p:nvSpPr>
          <p:cNvPr id="10" name="Tijdelijke aanduiding voor dianummer 9"/>
          <p:cNvSpPr>
            <a:spLocks noGrp="1"/>
          </p:cNvSpPr>
          <p:nvPr>
            <p:ph type="sldNum" sz="quarter" idx="4"/>
          </p:nvPr>
        </p:nvSpPr>
        <p:spPr>
          <a:xfrm>
            <a:off x="11377084" y="6405034"/>
            <a:ext cx="575733" cy="452967"/>
          </a:xfrm>
          <a:prstGeom prst="rect">
            <a:avLst/>
          </a:prstGeom>
        </p:spPr>
        <p:txBody>
          <a:bodyPr vert="horz" lIns="91440" tIns="45720" rIns="91440" bIns="45720" rtlCol="0" anchor="ctr"/>
          <a:lstStyle>
            <a:lvl1pPr algn="r" fontAlgn="auto">
              <a:spcBef>
                <a:spcPts val="0"/>
              </a:spcBef>
              <a:spcAft>
                <a:spcPts val="0"/>
              </a:spcAft>
              <a:defRPr sz="1333" b="1" smtClean="0">
                <a:solidFill>
                  <a:schemeClr val="accent4"/>
                </a:solidFill>
                <a:latin typeface="Arial" panose="020B0604020202020204" pitchFamily="34" charset="0"/>
                <a:cs typeface="Arial" panose="020B0604020202020204" pitchFamily="34" charset="0"/>
              </a:defRPr>
            </a:lvl1pPr>
          </a:lstStyle>
          <a:p>
            <a:fld id="{7CB6872C-2DAE-477B-AD18-1E9750B8FE82}" type="slidenum">
              <a:rPr lang="nl-NL" smtClean="0"/>
              <a:t>‹nr.›</a:t>
            </a:fld>
            <a:endParaRPr lang="nl-NL"/>
          </a:p>
        </p:txBody>
      </p:sp>
    </p:spTree>
    <p:extLst>
      <p:ext uri="{BB962C8B-B14F-4D97-AF65-F5344CB8AC3E}">
        <p14:creationId xmlns:p14="http://schemas.microsoft.com/office/powerpoint/2010/main" val="2234173841"/>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p:txStyles>
    <p:titleStyle>
      <a:lvl1pPr algn="l" rtl="0" eaLnBrk="1" fontAlgn="base" hangingPunct="1">
        <a:spcBef>
          <a:spcPct val="0"/>
        </a:spcBef>
        <a:spcAft>
          <a:spcPct val="0"/>
        </a:spcAft>
        <a:defRPr sz="5333" b="1" kern="1200">
          <a:solidFill>
            <a:schemeClr val="accent1"/>
          </a:solidFill>
          <a:latin typeface="Arial" panose="020B0604020202020204" pitchFamily="34" charset="0"/>
          <a:ea typeface="+mj-ea"/>
          <a:cs typeface="Arial" panose="020B0604020202020204" pitchFamily="34" charset="0"/>
        </a:defRPr>
      </a:lvl1pPr>
      <a:lvl2pPr algn="l" rtl="0" eaLnBrk="1" fontAlgn="base" hangingPunct="1">
        <a:spcBef>
          <a:spcPct val="0"/>
        </a:spcBef>
        <a:spcAft>
          <a:spcPct val="0"/>
        </a:spcAft>
        <a:defRPr sz="5333" b="1">
          <a:solidFill>
            <a:schemeClr val="accent1"/>
          </a:solidFill>
          <a:latin typeface="Arial" charset="0"/>
          <a:cs typeface="Arial" charset="0"/>
        </a:defRPr>
      </a:lvl2pPr>
      <a:lvl3pPr algn="l" rtl="0" eaLnBrk="1" fontAlgn="base" hangingPunct="1">
        <a:spcBef>
          <a:spcPct val="0"/>
        </a:spcBef>
        <a:spcAft>
          <a:spcPct val="0"/>
        </a:spcAft>
        <a:defRPr sz="5333" b="1">
          <a:solidFill>
            <a:schemeClr val="accent1"/>
          </a:solidFill>
          <a:latin typeface="Arial" charset="0"/>
          <a:cs typeface="Arial" charset="0"/>
        </a:defRPr>
      </a:lvl3pPr>
      <a:lvl4pPr algn="l" rtl="0" eaLnBrk="1" fontAlgn="base" hangingPunct="1">
        <a:spcBef>
          <a:spcPct val="0"/>
        </a:spcBef>
        <a:spcAft>
          <a:spcPct val="0"/>
        </a:spcAft>
        <a:defRPr sz="5333" b="1">
          <a:solidFill>
            <a:schemeClr val="accent1"/>
          </a:solidFill>
          <a:latin typeface="Arial" charset="0"/>
          <a:cs typeface="Arial" charset="0"/>
        </a:defRPr>
      </a:lvl4pPr>
      <a:lvl5pPr algn="l" rtl="0" eaLnBrk="1" fontAlgn="base" hangingPunct="1">
        <a:spcBef>
          <a:spcPct val="0"/>
        </a:spcBef>
        <a:spcAft>
          <a:spcPct val="0"/>
        </a:spcAft>
        <a:defRPr sz="5333" b="1">
          <a:solidFill>
            <a:schemeClr val="accent1"/>
          </a:solidFill>
          <a:latin typeface="Arial" charset="0"/>
          <a:cs typeface="Arial" charset="0"/>
        </a:defRPr>
      </a:lvl5pPr>
      <a:lvl6pPr marL="609585" algn="l" rtl="0" eaLnBrk="1" fontAlgn="base" hangingPunct="1">
        <a:spcBef>
          <a:spcPct val="0"/>
        </a:spcBef>
        <a:spcAft>
          <a:spcPct val="0"/>
        </a:spcAft>
        <a:defRPr sz="5333" b="1">
          <a:solidFill>
            <a:schemeClr val="accent1"/>
          </a:solidFill>
          <a:latin typeface="Arial" charset="0"/>
          <a:cs typeface="Arial" charset="0"/>
        </a:defRPr>
      </a:lvl6pPr>
      <a:lvl7pPr marL="1219170" algn="l" rtl="0" eaLnBrk="1" fontAlgn="base" hangingPunct="1">
        <a:spcBef>
          <a:spcPct val="0"/>
        </a:spcBef>
        <a:spcAft>
          <a:spcPct val="0"/>
        </a:spcAft>
        <a:defRPr sz="5333" b="1">
          <a:solidFill>
            <a:schemeClr val="accent1"/>
          </a:solidFill>
          <a:latin typeface="Arial" charset="0"/>
          <a:cs typeface="Arial" charset="0"/>
        </a:defRPr>
      </a:lvl7pPr>
      <a:lvl8pPr marL="1828754" algn="l" rtl="0" eaLnBrk="1" fontAlgn="base" hangingPunct="1">
        <a:spcBef>
          <a:spcPct val="0"/>
        </a:spcBef>
        <a:spcAft>
          <a:spcPct val="0"/>
        </a:spcAft>
        <a:defRPr sz="5333" b="1">
          <a:solidFill>
            <a:schemeClr val="accent1"/>
          </a:solidFill>
          <a:latin typeface="Arial" charset="0"/>
          <a:cs typeface="Arial" charset="0"/>
        </a:defRPr>
      </a:lvl8pPr>
      <a:lvl9pPr marL="2438339" algn="l" rtl="0" eaLnBrk="1" fontAlgn="base" hangingPunct="1">
        <a:spcBef>
          <a:spcPct val="0"/>
        </a:spcBef>
        <a:spcAft>
          <a:spcPct val="0"/>
        </a:spcAft>
        <a:defRPr sz="5333" b="1">
          <a:solidFill>
            <a:schemeClr val="accent1"/>
          </a:solidFill>
          <a:latin typeface="Arial" charset="0"/>
          <a:cs typeface="Arial" charset="0"/>
        </a:defRPr>
      </a:lvl9pPr>
    </p:titleStyle>
    <p:bodyStyle>
      <a:lvl1pPr algn="l" rtl="0" eaLnBrk="1" fontAlgn="base" hangingPunct="1">
        <a:spcBef>
          <a:spcPct val="20000"/>
        </a:spcBef>
        <a:spcAft>
          <a:spcPct val="0"/>
        </a:spcAft>
        <a:buFont typeface="Arial" charset="0"/>
        <a:defRPr kern="1200">
          <a:solidFill>
            <a:schemeClr val="tx2"/>
          </a:solidFill>
          <a:latin typeface="Arial" panose="020B0604020202020204" pitchFamily="34" charset="0"/>
          <a:ea typeface="+mn-ea"/>
          <a:cs typeface="Arial" panose="020B0604020202020204" pitchFamily="34" charset="0"/>
        </a:defRPr>
      </a:lvl1pPr>
      <a:lvl2pPr marL="990575" indent="-380990" algn="l" rtl="0" eaLnBrk="1" fontAlgn="base" hangingPunct="1">
        <a:spcBef>
          <a:spcPct val="20000"/>
        </a:spcBef>
        <a:spcAft>
          <a:spcPct val="0"/>
        </a:spcAft>
        <a:buFont typeface="Arial" charset="0"/>
        <a:buChar char="–"/>
        <a:defRPr sz="3733" kern="1200">
          <a:solidFill>
            <a:schemeClr val="tx1"/>
          </a:solidFill>
          <a:latin typeface="+mn-lt"/>
          <a:ea typeface="+mn-ea"/>
          <a:cs typeface="Arial" charset="0"/>
        </a:defRPr>
      </a:lvl2pPr>
      <a:lvl3pPr marL="1523962" indent="-304792" algn="l" rtl="0" eaLnBrk="1" fontAlgn="base" hangingPunct="1">
        <a:spcBef>
          <a:spcPct val="20000"/>
        </a:spcBef>
        <a:spcAft>
          <a:spcPct val="0"/>
        </a:spcAft>
        <a:buFont typeface="Arial" charset="0"/>
        <a:buChar char="•"/>
        <a:defRPr sz="3200" kern="1200">
          <a:solidFill>
            <a:schemeClr val="tx1"/>
          </a:solidFill>
          <a:latin typeface="+mn-lt"/>
          <a:ea typeface="+mn-ea"/>
          <a:cs typeface="Arial" charset="0"/>
        </a:defRPr>
      </a:lvl3pPr>
      <a:lvl4pPr marL="2133547" indent="-304792" algn="l" rtl="0" eaLnBrk="1" fontAlgn="base" hangingPunct="1">
        <a:spcBef>
          <a:spcPct val="20000"/>
        </a:spcBef>
        <a:spcAft>
          <a:spcPct val="0"/>
        </a:spcAft>
        <a:buFont typeface="Arial" charset="0"/>
        <a:buChar char="–"/>
        <a:defRPr sz="2667" kern="1200">
          <a:solidFill>
            <a:schemeClr val="tx1"/>
          </a:solidFill>
          <a:latin typeface="+mn-lt"/>
          <a:ea typeface="+mn-ea"/>
          <a:cs typeface="Arial" charset="0"/>
        </a:defRPr>
      </a:lvl4pPr>
      <a:lvl5pPr marL="2743131" indent="-304792" algn="l" rtl="0" eaLnBrk="1" fontAlgn="base" hangingPunct="1">
        <a:spcBef>
          <a:spcPct val="20000"/>
        </a:spcBef>
        <a:spcAft>
          <a:spcPct val="0"/>
        </a:spcAft>
        <a:buFont typeface="Arial" charset="0"/>
        <a:buChar char="»"/>
        <a:defRPr sz="2667" kern="1200">
          <a:solidFill>
            <a:schemeClr val="tx1"/>
          </a:solidFill>
          <a:latin typeface="+mn-lt"/>
          <a:ea typeface="+mn-ea"/>
          <a:cs typeface="Arial"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nl-NL"/>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31800" y="357718"/>
            <a:ext cx="112268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Plaats hier de titel van je dia</a:t>
            </a:r>
            <a:endParaRPr lang="en-GB" altLang="nl-NL" dirty="0"/>
          </a:p>
        </p:txBody>
      </p:sp>
      <p:sp>
        <p:nvSpPr>
          <p:cNvPr id="2051" name="Tijdelijke aanduiding voor tekst 15"/>
          <p:cNvSpPr>
            <a:spLocks noGrp="1"/>
          </p:cNvSpPr>
          <p:nvPr>
            <p:ph type="body" idx="1"/>
          </p:nvPr>
        </p:nvSpPr>
        <p:spPr bwMode="auto">
          <a:xfrm>
            <a:off x="431801" y="1411818"/>
            <a:ext cx="11233151" cy="4988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err="1"/>
              <a:t>Bullet</a:t>
            </a:r>
            <a:r>
              <a:rPr lang="nl-NL" altLang="nl-NL" dirty="0"/>
              <a:t> niveau 1</a:t>
            </a:r>
          </a:p>
          <a:p>
            <a:pPr lvl="1"/>
            <a:r>
              <a:rPr lang="nl-NL" altLang="nl-NL" dirty="0" err="1"/>
              <a:t>Bullet</a:t>
            </a:r>
            <a:r>
              <a:rPr lang="nl-NL" altLang="nl-NL" dirty="0"/>
              <a:t> niveau 2 </a:t>
            </a:r>
          </a:p>
          <a:p>
            <a:pPr lvl="2"/>
            <a:r>
              <a:rPr lang="nl-NL" altLang="nl-NL" dirty="0" err="1"/>
              <a:t>Bullet</a:t>
            </a:r>
            <a:r>
              <a:rPr lang="nl-NL" altLang="nl-NL" dirty="0"/>
              <a:t> niveau 3</a:t>
            </a:r>
          </a:p>
          <a:p>
            <a:pPr lvl="3"/>
            <a:r>
              <a:rPr lang="nl-NL" altLang="nl-NL" dirty="0" err="1"/>
              <a:t>Bullet</a:t>
            </a:r>
            <a:r>
              <a:rPr lang="nl-NL" altLang="nl-NL" dirty="0"/>
              <a:t> niveau 4</a:t>
            </a:r>
          </a:p>
          <a:p>
            <a:pPr lvl="4"/>
            <a:r>
              <a:rPr lang="nl-NL" altLang="nl-NL" dirty="0" err="1"/>
              <a:t>Bullet</a:t>
            </a:r>
            <a:r>
              <a:rPr lang="nl-NL" altLang="nl-NL" dirty="0"/>
              <a:t> niveau 5</a:t>
            </a:r>
          </a:p>
        </p:txBody>
      </p:sp>
      <p:sp>
        <p:nvSpPr>
          <p:cNvPr id="7" name="Tijdelijke aanduiding voor datum 6"/>
          <p:cNvSpPr>
            <a:spLocks noGrp="1"/>
          </p:cNvSpPr>
          <p:nvPr>
            <p:ph type="dt" sz="half" idx="2"/>
          </p:nvPr>
        </p:nvSpPr>
        <p:spPr>
          <a:xfrm>
            <a:off x="8434918" y="6400800"/>
            <a:ext cx="2942167" cy="457200"/>
          </a:xfrm>
          <a:prstGeom prst="rect">
            <a:avLst/>
          </a:prstGeom>
        </p:spPr>
        <p:txBody>
          <a:bodyPr vert="horz" lIns="91440" tIns="45720" rIns="91440" bIns="45720" rtlCol="0" anchor="ctr"/>
          <a:lstStyle>
            <a:lvl1pPr algn="r" fontAlgn="auto">
              <a:spcBef>
                <a:spcPts val="0"/>
              </a:spcBef>
              <a:spcAft>
                <a:spcPts val="0"/>
              </a:spcAft>
              <a:defRPr sz="1333" dirty="0">
                <a:solidFill>
                  <a:schemeClr val="accent4"/>
                </a:solidFill>
                <a:latin typeface="Arial" panose="020B0604020202020204" pitchFamily="34" charset="0"/>
                <a:cs typeface="Arial" panose="020B0604020202020204" pitchFamily="34" charset="0"/>
              </a:defRPr>
            </a:lvl1pPr>
          </a:lstStyle>
          <a:p>
            <a:pPr>
              <a:defRPr/>
            </a:pPr>
            <a:r>
              <a:rPr lang="nl-NL"/>
              <a:t>17 april 2025</a:t>
            </a:r>
            <a:endParaRPr lang="nl-NL" dirty="0"/>
          </a:p>
        </p:txBody>
      </p:sp>
      <p:sp>
        <p:nvSpPr>
          <p:cNvPr id="8" name="Tijdelijke aanduiding voor voettekst 8"/>
          <p:cNvSpPr>
            <a:spLocks noGrp="1"/>
          </p:cNvSpPr>
          <p:nvPr>
            <p:ph type="ftr" sz="quarter" idx="3"/>
          </p:nvPr>
        </p:nvSpPr>
        <p:spPr>
          <a:xfrm>
            <a:off x="431800" y="6405034"/>
            <a:ext cx="7969251" cy="452967"/>
          </a:xfrm>
          <a:prstGeom prst="rect">
            <a:avLst/>
          </a:prstGeom>
        </p:spPr>
        <p:txBody>
          <a:bodyPr vert="horz" lIns="91440" tIns="45720" rIns="91440" bIns="45720" rtlCol="0" anchor="ctr"/>
          <a:lstStyle>
            <a:lvl1pPr algn="l" fontAlgn="auto">
              <a:spcBef>
                <a:spcPts val="0"/>
              </a:spcBef>
              <a:spcAft>
                <a:spcPts val="0"/>
              </a:spcAft>
              <a:defRPr sz="1333" b="1" dirty="0">
                <a:solidFill>
                  <a:schemeClr val="accent4"/>
                </a:solidFill>
                <a:latin typeface="Arial" panose="020B0604020202020204" pitchFamily="34" charset="0"/>
                <a:cs typeface="Arial" panose="020B0604020202020204" pitchFamily="34" charset="0"/>
              </a:defRPr>
            </a:lvl1pPr>
          </a:lstStyle>
          <a:p>
            <a:pPr>
              <a:defRPr/>
            </a:pPr>
            <a:endParaRPr lang="nl-NL"/>
          </a:p>
        </p:txBody>
      </p:sp>
      <p:sp>
        <p:nvSpPr>
          <p:cNvPr id="9" name="Tijdelijke aanduiding voor dianummer 9"/>
          <p:cNvSpPr>
            <a:spLocks noGrp="1"/>
          </p:cNvSpPr>
          <p:nvPr>
            <p:ph type="sldNum" sz="quarter" idx="4"/>
          </p:nvPr>
        </p:nvSpPr>
        <p:spPr>
          <a:xfrm>
            <a:off x="11377084" y="6405034"/>
            <a:ext cx="575733" cy="452967"/>
          </a:xfrm>
          <a:prstGeom prst="rect">
            <a:avLst/>
          </a:prstGeom>
        </p:spPr>
        <p:txBody>
          <a:bodyPr vert="horz" lIns="91440" tIns="45720" rIns="91440" bIns="45720" rtlCol="0" anchor="ctr"/>
          <a:lstStyle>
            <a:lvl1pPr algn="r" fontAlgn="auto">
              <a:spcBef>
                <a:spcPts val="0"/>
              </a:spcBef>
              <a:spcAft>
                <a:spcPts val="0"/>
              </a:spcAft>
              <a:defRPr sz="1333" b="1" smtClean="0">
                <a:solidFill>
                  <a:schemeClr val="accent4"/>
                </a:solidFill>
                <a:latin typeface="Arial" panose="020B0604020202020204" pitchFamily="34" charset="0"/>
                <a:cs typeface="Arial" panose="020B0604020202020204" pitchFamily="34" charset="0"/>
              </a:defRPr>
            </a:lvl1pPr>
          </a:lstStyle>
          <a:p>
            <a:pPr>
              <a:defRPr/>
            </a:pPr>
            <a:fld id="{BF49A0E2-C662-4495-80C1-48B5666DFC48}" type="slidenum">
              <a:rPr lang="nl-NL"/>
              <a:pPr>
                <a:defRPr/>
              </a:pPr>
              <a:t>‹nr.›</a:t>
            </a:fld>
            <a:endParaRPr lang="nl-NL" dirty="0"/>
          </a:p>
        </p:txBody>
      </p:sp>
    </p:spTree>
    <p:extLst>
      <p:ext uri="{BB962C8B-B14F-4D97-AF65-F5344CB8AC3E}">
        <p14:creationId xmlns:p14="http://schemas.microsoft.com/office/powerpoint/2010/main" val="1213809672"/>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hf hdr="0"/>
  <p:txStyles>
    <p:titleStyle>
      <a:lvl1pPr algn="l" rtl="0" eaLnBrk="1" fontAlgn="base" hangingPunct="1">
        <a:spcBef>
          <a:spcPct val="0"/>
        </a:spcBef>
        <a:spcAft>
          <a:spcPct val="0"/>
        </a:spcAft>
        <a:defRPr sz="3733" b="1" kern="1200">
          <a:solidFill>
            <a:schemeClr val="accent1"/>
          </a:solidFill>
          <a:latin typeface="Arial" panose="020B0604020202020204" pitchFamily="34" charset="0"/>
          <a:ea typeface="+mj-ea"/>
          <a:cs typeface="Arial" panose="020B0604020202020204" pitchFamily="34" charset="0"/>
        </a:defRPr>
      </a:lvl1pPr>
      <a:lvl2pPr algn="l" rtl="0" eaLnBrk="1" fontAlgn="base" hangingPunct="1">
        <a:spcBef>
          <a:spcPct val="0"/>
        </a:spcBef>
        <a:spcAft>
          <a:spcPct val="0"/>
        </a:spcAft>
        <a:defRPr sz="3733" b="1">
          <a:solidFill>
            <a:schemeClr val="accent1"/>
          </a:solidFill>
          <a:latin typeface="Arial" charset="0"/>
          <a:cs typeface="Arial" charset="0"/>
        </a:defRPr>
      </a:lvl2pPr>
      <a:lvl3pPr algn="l" rtl="0" eaLnBrk="1" fontAlgn="base" hangingPunct="1">
        <a:spcBef>
          <a:spcPct val="0"/>
        </a:spcBef>
        <a:spcAft>
          <a:spcPct val="0"/>
        </a:spcAft>
        <a:defRPr sz="3733" b="1">
          <a:solidFill>
            <a:schemeClr val="accent1"/>
          </a:solidFill>
          <a:latin typeface="Arial" charset="0"/>
          <a:cs typeface="Arial" charset="0"/>
        </a:defRPr>
      </a:lvl3pPr>
      <a:lvl4pPr algn="l" rtl="0" eaLnBrk="1" fontAlgn="base" hangingPunct="1">
        <a:spcBef>
          <a:spcPct val="0"/>
        </a:spcBef>
        <a:spcAft>
          <a:spcPct val="0"/>
        </a:spcAft>
        <a:defRPr sz="3733" b="1">
          <a:solidFill>
            <a:schemeClr val="accent1"/>
          </a:solidFill>
          <a:latin typeface="Arial" charset="0"/>
          <a:cs typeface="Arial" charset="0"/>
        </a:defRPr>
      </a:lvl4pPr>
      <a:lvl5pPr algn="l" rtl="0" eaLnBrk="1" fontAlgn="base" hangingPunct="1">
        <a:spcBef>
          <a:spcPct val="0"/>
        </a:spcBef>
        <a:spcAft>
          <a:spcPct val="0"/>
        </a:spcAft>
        <a:defRPr sz="3733" b="1">
          <a:solidFill>
            <a:schemeClr val="accent1"/>
          </a:solidFill>
          <a:latin typeface="Arial" charset="0"/>
          <a:cs typeface="Arial" charset="0"/>
        </a:defRPr>
      </a:lvl5pPr>
      <a:lvl6pPr marL="609585" algn="l" rtl="0" eaLnBrk="1" fontAlgn="base" hangingPunct="1">
        <a:spcBef>
          <a:spcPct val="0"/>
        </a:spcBef>
        <a:spcAft>
          <a:spcPct val="0"/>
        </a:spcAft>
        <a:defRPr sz="3733" b="1">
          <a:solidFill>
            <a:schemeClr val="accent1"/>
          </a:solidFill>
          <a:latin typeface="Arial" charset="0"/>
          <a:cs typeface="Arial" charset="0"/>
        </a:defRPr>
      </a:lvl6pPr>
      <a:lvl7pPr marL="1219170" algn="l" rtl="0" eaLnBrk="1" fontAlgn="base" hangingPunct="1">
        <a:spcBef>
          <a:spcPct val="0"/>
        </a:spcBef>
        <a:spcAft>
          <a:spcPct val="0"/>
        </a:spcAft>
        <a:defRPr sz="3733" b="1">
          <a:solidFill>
            <a:schemeClr val="accent1"/>
          </a:solidFill>
          <a:latin typeface="Arial" charset="0"/>
          <a:cs typeface="Arial" charset="0"/>
        </a:defRPr>
      </a:lvl7pPr>
      <a:lvl8pPr marL="1828754" algn="l" rtl="0" eaLnBrk="1" fontAlgn="base" hangingPunct="1">
        <a:spcBef>
          <a:spcPct val="0"/>
        </a:spcBef>
        <a:spcAft>
          <a:spcPct val="0"/>
        </a:spcAft>
        <a:defRPr sz="3733" b="1">
          <a:solidFill>
            <a:schemeClr val="accent1"/>
          </a:solidFill>
          <a:latin typeface="Arial" charset="0"/>
          <a:cs typeface="Arial" charset="0"/>
        </a:defRPr>
      </a:lvl8pPr>
      <a:lvl9pPr marL="2438339" algn="l" rtl="0" eaLnBrk="1" fontAlgn="base" hangingPunct="1">
        <a:spcBef>
          <a:spcPct val="0"/>
        </a:spcBef>
        <a:spcAft>
          <a:spcPct val="0"/>
        </a:spcAft>
        <a:defRPr sz="3733" b="1">
          <a:solidFill>
            <a:schemeClr val="accent1"/>
          </a:solidFill>
          <a:latin typeface="Arial" charset="0"/>
          <a:cs typeface="Arial" charset="0"/>
        </a:defRPr>
      </a:lvl9pPr>
    </p:titleStyle>
    <p:bodyStyle>
      <a:lvl1pPr marL="457189" indent="-457189" algn="l" rtl="0" eaLnBrk="1" fontAlgn="base" hangingPunct="1">
        <a:spcBef>
          <a:spcPct val="20000"/>
        </a:spcBef>
        <a:spcAft>
          <a:spcPct val="0"/>
        </a:spcAft>
        <a:buClr>
          <a:srgbClr val="E5007D"/>
        </a:buClr>
        <a:buFont typeface="Arial" charset="0"/>
        <a:buChar char="•"/>
        <a:defRPr sz="2933" kern="1200">
          <a:solidFill>
            <a:srgbClr val="181818"/>
          </a:solidFill>
          <a:latin typeface="Arial" panose="020B0604020202020204" pitchFamily="34" charset="0"/>
          <a:ea typeface="+mn-ea"/>
          <a:cs typeface="Arial" panose="020B0604020202020204" pitchFamily="34" charset="0"/>
        </a:defRPr>
      </a:lvl1pPr>
      <a:lvl2pPr marL="990575" indent="-380990" algn="l" rtl="0" eaLnBrk="1" fontAlgn="base" hangingPunct="1">
        <a:spcBef>
          <a:spcPct val="20000"/>
        </a:spcBef>
        <a:spcAft>
          <a:spcPct val="0"/>
        </a:spcAft>
        <a:buClr>
          <a:srgbClr val="E5007D"/>
        </a:buClr>
        <a:buFont typeface="Arial" charset="0"/>
        <a:buChar char="•"/>
        <a:defRPr sz="2667" kern="1200">
          <a:solidFill>
            <a:srgbClr val="181818"/>
          </a:solidFill>
          <a:latin typeface="Arial" panose="020B0604020202020204" pitchFamily="34" charset="0"/>
          <a:ea typeface="+mn-ea"/>
          <a:cs typeface="Arial" panose="020B0604020202020204" pitchFamily="34" charset="0"/>
        </a:defRPr>
      </a:lvl2pPr>
      <a:lvl3pPr marL="1523962" indent="-304792" algn="l" rtl="0" eaLnBrk="1" fontAlgn="base" hangingPunct="1">
        <a:spcBef>
          <a:spcPct val="20000"/>
        </a:spcBef>
        <a:spcAft>
          <a:spcPct val="0"/>
        </a:spcAft>
        <a:buClr>
          <a:srgbClr val="E5007D"/>
        </a:buClr>
        <a:buFont typeface="Arial" charset="0"/>
        <a:buChar char="•"/>
        <a:defRPr kern="1200">
          <a:solidFill>
            <a:srgbClr val="181818"/>
          </a:solidFill>
          <a:latin typeface="Arial" panose="020B0604020202020204" pitchFamily="34" charset="0"/>
          <a:ea typeface="+mn-ea"/>
          <a:cs typeface="Arial" panose="020B0604020202020204" pitchFamily="34" charset="0"/>
        </a:defRPr>
      </a:lvl3pPr>
      <a:lvl4pPr marL="2133547" indent="-304792" algn="l" rtl="0" eaLnBrk="1" fontAlgn="base" hangingPunct="1">
        <a:spcBef>
          <a:spcPct val="20000"/>
        </a:spcBef>
        <a:spcAft>
          <a:spcPct val="0"/>
        </a:spcAft>
        <a:buClr>
          <a:srgbClr val="E5007D"/>
        </a:buClr>
        <a:buFont typeface="Arial" charset="0"/>
        <a:buChar char="•"/>
        <a:defRPr sz="2133" kern="1200">
          <a:solidFill>
            <a:srgbClr val="181818"/>
          </a:solidFill>
          <a:latin typeface="Arial" panose="020B0604020202020204" pitchFamily="34" charset="0"/>
          <a:ea typeface="+mn-ea"/>
          <a:cs typeface="Arial" panose="020B0604020202020204" pitchFamily="34" charset="0"/>
        </a:defRPr>
      </a:lvl4pPr>
      <a:lvl5pPr marL="2743131" indent="-304792" algn="l" rtl="0" eaLnBrk="1" fontAlgn="base" hangingPunct="1">
        <a:spcBef>
          <a:spcPct val="20000"/>
        </a:spcBef>
        <a:spcAft>
          <a:spcPct val="0"/>
        </a:spcAft>
        <a:buClr>
          <a:srgbClr val="E5007D"/>
        </a:buClr>
        <a:buFont typeface="Arial" charset="0"/>
        <a:buChar char="•"/>
        <a:defRPr sz="1867" kern="1200">
          <a:solidFill>
            <a:srgbClr val="181818"/>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nl-NL"/>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11.pn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5D135D-5EA6-BDF6-266D-E967FDA3ECE4}"/>
              </a:ext>
            </a:extLst>
          </p:cNvPr>
          <p:cNvSpPr>
            <a:spLocks noGrp="1"/>
          </p:cNvSpPr>
          <p:nvPr>
            <p:ph type="title"/>
          </p:nvPr>
        </p:nvSpPr>
        <p:spPr/>
        <p:txBody>
          <a:bodyPr/>
          <a:lstStyle/>
          <a:p>
            <a:r>
              <a:rPr lang="nl-NL" sz="3200" dirty="0"/>
              <a:t>Presentatie ACM </a:t>
            </a:r>
            <a:br>
              <a:rPr lang="nl-NL" sz="3200" dirty="0"/>
            </a:br>
            <a:r>
              <a:rPr lang="nl-NL" sz="3200" dirty="0"/>
              <a:t>Tariefregulering WCW</a:t>
            </a:r>
          </a:p>
        </p:txBody>
      </p:sp>
      <p:sp>
        <p:nvSpPr>
          <p:cNvPr id="3" name="Tijdelijke aanduiding voor tekst 2">
            <a:extLst>
              <a:ext uri="{FF2B5EF4-FFF2-40B4-BE49-F238E27FC236}">
                <a16:creationId xmlns:a16="http://schemas.microsoft.com/office/drawing/2014/main" id="{DAF77491-EB7D-8560-2450-D526DBBBA17E}"/>
              </a:ext>
            </a:extLst>
          </p:cNvPr>
          <p:cNvSpPr>
            <a:spLocks noGrp="1"/>
          </p:cNvSpPr>
          <p:nvPr>
            <p:ph type="body" sz="quarter" idx="10"/>
          </p:nvPr>
        </p:nvSpPr>
        <p:spPr>
          <a:xfrm>
            <a:off x="431371" y="4388677"/>
            <a:ext cx="7968885" cy="701731"/>
          </a:xfrm>
        </p:spPr>
        <p:txBody>
          <a:bodyPr/>
          <a:lstStyle/>
          <a:p>
            <a:r>
              <a:rPr lang="en-US" dirty="0" err="1"/>
              <a:t>Technische</a:t>
            </a:r>
            <a:r>
              <a:rPr lang="en-US" dirty="0"/>
              <a:t> Briefing Tweede Kamer</a:t>
            </a:r>
          </a:p>
          <a:p>
            <a:r>
              <a:rPr lang="en-US" dirty="0"/>
              <a:t>17 April 2025</a:t>
            </a:r>
            <a:endParaRPr lang="nl-NL" dirty="0"/>
          </a:p>
        </p:txBody>
      </p:sp>
    </p:spTree>
    <p:extLst>
      <p:ext uri="{BB962C8B-B14F-4D97-AF65-F5344CB8AC3E}">
        <p14:creationId xmlns:p14="http://schemas.microsoft.com/office/powerpoint/2010/main" val="1775228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10</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Werking </a:t>
            </a:r>
            <a:r>
              <a:rPr lang="nl-NL" dirty="0" err="1"/>
              <a:t>kostengebaseerde</a:t>
            </a:r>
            <a:r>
              <a:rPr lang="nl-NL" dirty="0"/>
              <a:t> </a:t>
            </a:r>
            <a:r>
              <a:rPr lang="nl-NL" dirty="0" err="1"/>
              <a:t>tariefregulering</a:t>
            </a:r>
            <a:endParaRPr lang="nl-NL" dirty="0"/>
          </a:p>
        </p:txBody>
      </p:sp>
      <p:sp>
        <p:nvSpPr>
          <p:cNvPr id="2" name="Tijdelijke aanduiding voor voettekst 1">
            <a:extLst>
              <a:ext uri="{FF2B5EF4-FFF2-40B4-BE49-F238E27FC236}">
                <a16:creationId xmlns:a16="http://schemas.microsoft.com/office/drawing/2014/main" id="{8EE1A5B2-98B7-AA16-EB5A-D03C13BFA5FF}"/>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1030815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11</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err="1"/>
              <a:t>Kostengebaseerde</a:t>
            </a:r>
            <a:r>
              <a:rPr lang="nl-NL" sz="2800" dirty="0"/>
              <a:t> </a:t>
            </a:r>
            <a:r>
              <a:rPr lang="nl-NL" sz="2800" dirty="0" err="1"/>
              <a:t>tariefregulering</a:t>
            </a:r>
            <a:r>
              <a:rPr lang="nl-NL" sz="2800" dirty="0"/>
              <a:t> voor collectieve warmte</a:t>
            </a:r>
          </a:p>
        </p:txBody>
      </p:sp>
      <p:sp>
        <p:nvSpPr>
          <p:cNvPr id="11" name="Tekstvak 10">
            <a:extLst>
              <a:ext uri="{FF2B5EF4-FFF2-40B4-BE49-F238E27FC236}">
                <a16:creationId xmlns:a16="http://schemas.microsoft.com/office/drawing/2014/main" id="{906CD25D-FC01-BB5D-5AFC-15EBCF75FF24}"/>
              </a:ext>
            </a:extLst>
          </p:cNvPr>
          <p:cNvSpPr txBox="1"/>
          <p:nvPr/>
        </p:nvSpPr>
        <p:spPr>
          <a:xfrm>
            <a:off x="894917" y="1972396"/>
            <a:ext cx="3751117" cy="1200329"/>
          </a:xfrm>
          <a:prstGeom prst="rect">
            <a:avLst/>
          </a:prstGeom>
          <a:noFill/>
        </p:spPr>
        <p:txBody>
          <a:bodyPr wrap="square" rtlCol="0">
            <a:spAutoFit/>
          </a:bodyPr>
          <a:lstStyle/>
          <a:p>
            <a:r>
              <a:rPr lang="nl-NL" dirty="0">
                <a:latin typeface="Arial"/>
                <a:cs typeface="Arial"/>
              </a:rPr>
              <a:t>Kosten van warmte (productie, inkoop) en distributie van die warmte (warmtenet)</a:t>
            </a:r>
          </a:p>
          <a:p>
            <a:pPr marL="285750" indent="-285750">
              <a:buFont typeface="Arial" panose="020B0604020202020204" pitchFamily="34" charset="0"/>
              <a:buChar char="•"/>
            </a:pPr>
            <a:endParaRPr lang="nl-NL" dirty="0">
              <a:latin typeface="Arial"/>
              <a:cs typeface="Arial"/>
            </a:endParaRPr>
          </a:p>
        </p:txBody>
      </p:sp>
      <p:sp>
        <p:nvSpPr>
          <p:cNvPr id="12" name="Tekstvak 11">
            <a:extLst>
              <a:ext uri="{FF2B5EF4-FFF2-40B4-BE49-F238E27FC236}">
                <a16:creationId xmlns:a16="http://schemas.microsoft.com/office/drawing/2014/main" id="{253A6C29-C019-DA58-D145-223EDD73C630}"/>
              </a:ext>
            </a:extLst>
          </p:cNvPr>
          <p:cNvSpPr txBox="1"/>
          <p:nvPr/>
        </p:nvSpPr>
        <p:spPr>
          <a:xfrm>
            <a:off x="7794481" y="1972396"/>
            <a:ext cx="3751117" cy="923330"/>
          </a:xfrm>
          <a:prstGeom prst="rect">
            <a:avLst/>
          </a:prstGeom>
          <a:noFill/>
        </p:spPr>
        <p:txBody>
          <a:bodyPr wrap="square" rtlCol="0">
            <a:spAutoFit/>
          </a:bodyPr>
          <a:lstStyle/>
          <a:p>
            <a:r>
              <a:rPr lang="nl-NL" dirty="0">
                <a:latin typeface="Arial"/>
                <a:cs typeface="Arial"/>
              </a:rPr>
              <a:t>Warmtefactuur van individuele warmteverbruiker</a:t>
            </a:r>
          </a:p>
          <a:p>
            <a:pPr marL="285750" indent="-285750">
              <a:buFont typeface="Arial" panose="020B0604020202020204" pitchFamily="34" charset="0"/>
              <a:buChar char="•"/>
            </a:pPr>
            <a:endParaRPr lang="nl-NL" dirty="0">
              <a:latin typeface="Arial"/>
              <a:cs typeface="Arial"/>
            </a:endParaRPr>
          </a:p>
        </p:txBody>
      </p:sp>
      <p:sp>
        <p:nvSpPr>
          <p:cNvPr id="13" name="Pijl: rechts 12">
            <a:extLst>
              <a:ext uri="{FF2B5EF4-FFF2-40B4-BE49-F238E27FC236}">
                <a16:creationId xmlns:a16="http://schemas.microsoft.com/office/drawing/2014/main" id="{4E3D7E11-1DBA-79CD-34D2-4A4245F1BB62}"/>
              </a:ext>
            </a:extLst>
          </p:cNvPr>
          <p:cNvSpPr/>
          <p:nvPr/>
        </p:nvSpPr>
        <p:spPr>
          <a:xfrm>
            <a:off x="5386603" y="3348480"/>
            <a:ext cx="1205346" cy="10541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ijdelijke aanduiding voor voettekst 2">
            <a:extLst>
              <a:ext uri="{FF2B5EF4-FFF2-40B4-BE49-F238E27FC236}">
                <a16:creationId xmlns:a16="http://schemas.microsoft.com/office/drawing/2014/main" id="{A4EAFA90-8769-26D3-65AD-46AFBE8CCB22}"/>
              </a:ext>
            </a:extLst>
          </p:cNvPr>
          <p:cNvSpPr>
            <a:spLocks noGrp="1"/>
          </p:cNvSpPr>
          <p:nvPr>
            <p:ph type="ftr" sz="quarter" idx="21"/>
          </p:nvPr>
        </p:nvSpPr>
        <p:spPr/>
        <p:txBody>
          <a:bodyPr/>
          <a:lstStyle/>
          <a:p>
            <a:pPr>
              <a:defRPr/>
            </a:pPr>
            <a:endParaRPr lang="nl-NL"/>
          </a:p>
        </p:txBody>
      </p:sp>
      <p:pic>
        <p:nvPicPr>
          <p:cNvPr id="14" name="Afbeelding 13">
            <a:extLst>
              <a:ext uri="{FF2B5EF4-FFF2-40B4-BE49-F238E27FC236}">
                <a16:creationId xmlns:a16="http://schemas.microsoft.com/office/drawing/2014/main" id="{A17BCD94-DC76-AB14-5BA3-68112E3728B4}"/>
              </a:ext>
            </a:extLst>
          </p:cNvPr>
          <p:cNvPicPr>
            <a:picLocks noChangeAspect="1"/>
          </p:cNvPicPr>
          <p:nvPr/>
        </p:nvPicPr>
        <p:blipFill>
          <a:blip r:embed="rId3"/>
          <a:stretch>
            <a:fillRect/>
          </a:stretch>
        </p:blipFill>
        <p:spPr>
          <a:xfrm>
            <a:off x="756728" y="3121788"/>
            <a:ext cx="1565338" cy="2621154"/>
          </a:xfrm>
          <a:prstGeom prst="rect">
            <a:avLst/>
          </a:prstGeom>
        </p:spPr>
      </p:pic>
      <p:pic>
        <p:nvPicPr>
          <p:cNvPr id="16" name="Afbeelding 15">
            <a:extLst>
              <a:ext uri="{FF2B5EF4-FFF2-40B4-BE49-F238E27FC236}">
                <a16:creationId xmlns:a16="http://schemas.microsoft.com/office/drawing/2014/main" id="{812FB281-3076-3D61-4921-D7613EC35168}"/>
              </a:ext>
            </a:extLst>
          </p:cNvPr>
          <p:cNvPicPr>
            <a:picLocks noChangeAspect="1"/>
          </p:cNvPicPr>
          <p:nvPr/>
        </p:nvPicPr>
        <p:blipFill>
          <a:blip r:embed="rId4"/>
          <a:stretch>
            <a:fillRect/>
          </a:stretch>
        </p:blipFill>
        <p:spPr>
          <a:xfrm>
            <a:off x="2329196" y="3108335"/>
            <a:ext cx="1637578" cy="2621154"/>
          </a:xfrm>
          <a:prstGeom prst="rect">
            <a:avLst/>
          </a:prstGeom>
        </p:spPr>
      </p:pic>
      <p:pic>
        <p:nvPicPr>
          <p:cNvPr id="18" name="Afbeelding 17" descr="Afbeelding met Graphics, grafische vormgeving, schermopname, clipart&#10;&#10;Door AI gegenereerde inhoud is mogelijk onjuist.">
            <a:extLst>
              <a:ext uri="{FF2B5EF4-FFF2-40B4-BE49-F238E27FC236}">
                <a16:creationId xmlns:a16="http://schemas.microsoft.com/office/drawing/2014/main" id="{42CF7282-8304-7E2B-AEFF-80DB1B3A1F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25228" y="2983655"/>
            <a:ext cx="2057400" cy="2057400"/>
          </a:xfrm>
          <a:prstGeom prst="rect">
            <a:avLst/>
          </a:prstGeom>
        </p:spPr>
      </p:pic>
    </p:spTree>
    <p:extLst>
      <p:ext uri="{BB962C8B-B14F-4D97-AF65-F5344CB8AC3E}">
        <p14:creationId xmlns:p14="http://schemas.microsoft.com/office/powerpoint/2010/main" val="2541429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FDD90B78-BAFE-90B3-2BD9-EF25FF659A85}"/>
              </a:ext>
            </a:extLst>
          </p:cNvPr>
          <p:cNvSpPr/>
          <p:nvPr/>
        </p:nvSpPr>
        <p:spPr>
          <a:xfrm>
            <a:off x="9457818"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12</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a:t>
            </a:r>
            <a:r>
              <a:rPr lang="nl-NL" sz="2800" dirty="0" err="1"/>
              <a:t>tariefregulering</a:t>
            </a:r>
            <a:r>
              <a:rPr lang="nl-NL" sz="2800" dirty="0"/>
              <a:t> van ACM is een belangrijke stap om te komen tot </a:t>
            </a:r>
            <a:r>
              <a:rPr lang="nl-NL" sz="2800" dirty="0" err="1"/>
              <a:t>kostengebaseerde</a:t>
            </a:r>
            <a:r>
              <a:rPr lang="nl-NL" sz="2800" dirty="0"/>
              <a:t> warmtetarieven</a:t>
            </a:r>
          </a:p>
        </p:txBody>
      </p:sp>
      <p:sp>
        <p:nvSpPr>
          <p:cNvPr id="13" name="Pijl: rechts 12">
            <a:extLst>
              <a:ext uri="{FF2B5EF4-FFF2-40B4-BE49-F238E27FC236}">
                <a16:creationId xmlns:a16="http://schemas.microsoft.com/office/drawing/2014/main" id="{4E3D7E11-1DBA-79CD-34D2-4A4245F1BB62}"/>
              </a:ext>
            </a:extLst>
          </p:cNvPr>
          <p:cNvSpPr/>
          <p:nvPr/>
        </p:nvSpPr>
        <p:spPr>
          <a:xfrm>
            <a:off x="2664330"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32359CBF-87B0-DE42-12B2-A6F780F5E98A}"/>
              </a:ext>
            </a:extLst>
          </p:cNvPr>
          <p:cNvSpPr/>
          <p:nvPr/>
        </p:nvSpPr>
        <p:spPr>
          <a:xfrm>
            <a:off x="423720"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4" name="Rechthoek 13">
            <a:extLst>
              <a:ext uri="{FF2B5EF4-FFF2-40B4-BE49-F238E27FC236}">
                <a16:creationId xmlns:a16="http://schemas.microsoft.com/office/drawing/2014/main" id="{03A4D82F-5919-3490-C0F1-DFDA6F5DEA7F}"/>
              </a:ext>
            </a:extLst>
          </p:cNvPr>
          <p:cNvSpPr/>
          <p:nvPr/>
        </p:nvSpPr>
        <p:spPr>
          <a:xfrm>
            <a:off x="9457818"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Warmtefactuur</a:t>
            </a:r>
          </a:p>
        </p:txBody>
      </p:sp>
      <p:sp>
        <p:nvSpPr>
          <p:cNvPr id="15" name="Rechthoek 14">
            <a:extLst>
              <a:ext uri="{FF2B5EF4-FFF2-40B4-BE49-F238E27FC236}">
                <a16:creationId xmlns:a16="http://schemas.microsoft.com/office/drawing/2014/main" id="{1DF7B200-6A08-5507-E2C6-358E13A8EFC1}"/>
              </a:ext>
            </a:extLst>
          </p:cNvPr>
          <p:cNvSpPr/>
          <p:nvPr/>
        </p:nvSpPr>
        <p:spPr>
          <a:xfrm>
            <a:off x="6484349"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8A80A829-82ED-7993-982A-8AC8B9D10C9E}"/>
              </a:ext>
            </a:extLst>
          </p:cNvPr>
          <p:cNvSpPr/>
          <p:nvPr/>
        </p:nvSpPr>
        <p:spPr>
          <a:xfrm>
            <a:off x="6484349"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Flankerend beleid (KGG, VRO, e.a.)</a:t>
            </a:r>
          </a:p>
        </p:txBody>
      </p:sp>
      <p:sp>
        <p:nvSpPr>
          <p:cNvPr id="17" name="Rechthoek 16">
            <a:extLst>
              <a:ext uri="{FF2B5EF4-FFF2-40B4-BE49-F238E27FC236}">
                <a16:creationId xmlns:a16="http://schemas.microsoft.com/office/drawing/2014/main" id="{E9A39522-E903-9680-3253-26758F3C884A}"/>
              </a:ext>
            </a:extLst>
          </p:cNvPr>
          <p:cNvSpPr/>
          <p:nvPr/>
        </p:nvSpPr>
        <p:spPr>
          <a:xfrm>
            <a:off x="3428057"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428057"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Tariefregulering ACM</a:t>
            </a:r>
          </a:p>
        </p:txBody>
      </p:sp>
      <p:sp>
        <p:nvSpPr>
          <p:cNvPr id="19" name="Pijl: rechts 18">
            <a:extLst>
              <a:ext uri="{FF2B5EF4-FFF2-40B4-BE49-F238E27FC236}">
                <a16:creationId xmlns:a16="http://schemas.microsoft.com/office/drawing/2014/main" id="{F0A73246-ED1C-8322-33C0-058DC97BCE42}"/>
              </a:ext>
            </a:extLst>
          </p:cNvPr>
          <p:cNvSpPr/>
          <p:nvPr/>
        </p:nvSpPr>
        <p:spPr>
          <a:xfrm>
            <a:off x="5677233"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Pijl: rechts 19">
            <a:extLst>
              <a:ext uri="{FF2B5EF4-FFF2-40B4-BE49-F238E27FC236}">
                <a16:creationId xmlns:a16="http://schemas.microsoft.com/office/drawing/2014/main" id="{D69FD733-EF92-5589-539E-2593CF5FB5A6}"/>
              </a:ext>
            </a:extLst>
          </p:cNvPr>
          <p:cNvSpPr/>
          <p:nvPr/>
        </p:nvSpPr>
        <p:spPr>
          <a:xfrm>
            <a:off x="8709525"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Tekstvak 20">
            <a:extLst>
              <a:ext uri="{FF2B5EF4-FFF2-40B4-BE49-F238E27FC236}">
                <a16:creationId xmlns:a16="http://schemas.microsoft.com/office/drawing/2014/main" id="{E0B72BFC-8CEE-5D25-4FE0-80BEABA3CFA2}"/>
              </a:ext>
            </a:extLst>
          </p:cNvPr>
          <p:cNvSpPr txBox="1"/>
          <p:nvPr/>
        </p:nvSpPr>
        <p:spPr>
          <a:xfrm>
            <a:off x="3480012" y="2285565"/>
            <a:ext cx="2078181" cy="2169825"/>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Onderzoek kosten, volumes en rendement</a:t>
            </a:r>
          </a:p>
          <a:p>
            <a:pPr marL="285750" indent="-285750">
              <a:buFont typeface="Arial" panose="020B0604020202020204" pitchFamily="34" charset="0"/>
              <a:buChar char="•"/>
            </a:pPr>
            <a:r>
              <a:rPr lang="nl-NL" sz="1500" dirty="0">
                <a:latin typeface="Arial"/>
                <a:cs typeface="Arial"/>
              </a:rPr>
              <a:t>Beoordeling kosten</a:t>
            </a:r>
          </a:p>
          <a:p>
            <a:pPr marL="285750" indent="-285750">
              <a:buFont typeface="Arial" panose="020B0604020202020204" pitchFamily="34" charset="0"/>
              <a:buChar char="•"/>
            </a:pPr>
            <a:r>
              <a:rPr lang="nl-NL" sz="1500" dirty="0">
                <a:latin typeface="Arial"/>
                <a:cs typeface="Arial"/>
              </a:rPr>
              <a:t>Vaststellen  tarieven en tariefformules</a:t>
            </a:r>
          </a:p>
          <a:p>
            <a:pPr marL="285750" indent="-285750">
              <a:buFont typeface="Arial" panose="020B0604020202020204" pitchFamily="34" charset="0"/>
              <a:buChar char="•"/>
            </a:pPr>
            <a:r>
              <a:rPr lang="nl-NL" sz="1500" dirty="0">
                <a:latin typeface="Arial"/>
                <a:cs typeface="Arial"/>
              </a:rPr>
              <a:t>Toezicht</a:t>
            </a:r>
          </a:p>
        </p:txBody>
      </p:sp>
      <p:sp>
        <p:nvSpPr>
          <p:cNvPr id="22" name="Tekstvak 21">
            <a:extLst>
              <a:ext uri="{FF2B5EF4-FFF2-40B4-BE49-F238E27FC236}">
                <a16:creationId xmlns:a16="http://schemas.microsoft.com/office/drawing/2014/main" id="{C0C540F8-42DF-4EAB-1B9E-D5B9C2E46ACF}"/>
              </a:ext>
            </a:extLst>
          </p:cNvPr>
          <p:cNvSpPr txBox="1"/>
          <p:nvPr/>
        </p:nvSpPr>
        <p:spPr>
          <a:xfrm>
            <a:off x="6510326" y="2316738"/>
            <a:ext cx="2078181" cy="2169825"/>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Prijsgarantie</a:t>
            </a:r>
          </a:p>
          <a:p>
            <a:pPr marL="285750" indent="-285750">
              <a:buFont typeface="Arial" panose="020B0604020202020204" pitchFamily="34" charset="0"/>
              <a:buChar char="•"/>
            </a:pPr>
            <a:r>
              <a:rPr lang="nl-NL" sz="1500" dirty="0">
                <a:latin typeface="Arial"/>
                <a:cs typeface="Arial"/>
              </a:rPr>
              <a:t>Subsidies</a:t>
            </a:r>
          </a:p>
          <a:p>
            <a:pPr marL="285750" indent="-285750">
              <a:buFont typeface="Arial" panose="020B0604020202020204" pitchFamily="34" charset="0"/>
              <a:buChar char="•"/>
            </a:pPr>
            <a:r>
              <a:rPr lang="nl-NL" sz="1500" dirty="0">
                <a:latin typeface="Arial"/>
                <a:cs typeface="Arial"/>
              </a:rPr>
              <a:t>Ondersteuning doelgroepen</a:t>
            </a:r>
          </a:p>
          <a:p>
            <a:pPr marL="285750" indent="-285750">
              <a:buFont typeface="Arial" panose="020B0604020202020204" pitchFamily="34" charset="0"/>
              <a:buChar char="•"/>
            </a:pPr>
            <a:r>
              <a:rPr lang="nl-NL" sz="1500" dirty="0">
                <a:latin typeface="Arial"/>
                <a:cs typeface="Arial"/>
              </a:rPr>
              <a:t>Maatregelen gemeenten</a:t>
            </a:r>
          </a:p>
          <a:p>
            <a:pPr marL="285750" indent="-285750">
              <a:buFont typeface="Arial" panose="020B0604020202020204" pitchFamily="34" charset="0"/>
              <a:buChar char="•"/>
            </a:pPr>
            <a:r>
              <a:rPr lang="nl-NL" sz="1500" dirty="0">
                <a:latin typeface="Arial"/>
                <a:cs typeface="Arial"/>
              </a:rPr>
              <a:t>…</a:t>
            </a:r>
          </a:p>
          <a:p>
            <a:pPr marL="285750" indent="-285750">
              <a:buFont typeface="Arial" panose="020B0604020202020204" pitchFamily="34" charset="0"/>
              <a:buChar char="•"/>
            </a:pPr>
            <a:endParaRPr lang="nl-NL" sz="1500" dirty="0">
              <a:latin typeface="Arial"/>
              <a:cs typeface="Arial"/>
            </a:endParaRPr>
          </a:p>
          <a:p>
            <a:pPr marL="285750" indent="-285750">
              <a:buFont typeface="Arial" panose="020B0604020202020204" pitchFamily="34" charset="0"/>
              <a:buChar char="•"/>
            </a:pPr>
            <a:endParaRPr lang="nl-NL" sz="1500" dirty="0">
              <a:latin typeface="Arial"/>
              <a:cs typeface="Arial"/>
            </a:endParaRPr>
          </a:p>
        </p:txBody>
      </p:sp>
      <p:sp>
        <p:nvSpPr>
          <p:cNvPr id="11" name="Tijdelijke aanduiding voor voettekst 10">
            <a:extLst>
              <a:ext uri="{FF2B5EF4-FFF2-40B4-BE49-F238E27FC236}">
                <a16:creationId xmlns:a16="http://schemas.microsoft.com/office/drawing/2014/main" id="{90F27292-4F27-6C39-3659-8781ACC7A7A1}"/>
              </a:ext>
            </a:extLst>
          </p:cNvPr>
          <p:cNvSpPr>
            <a:spLocks noGrp="1"/>
          </p:cNvSpPr>
          <p:nvPr>
            <p:ph type="ftr" sz="quarter" idx="21"/>
          </p:nvPr>
        </p:nvSpPr>
        <p:spPr/>
        <p:txBody>
          <a:bodyPr/>
          <a:lstStyle/>
          <a:p>
            <a:pPr>
              <a:defRPr/>
            </a:pPr>
            <a:endParaRPr lang="nl-NL"/>
          </a:p>
        </p:txBody>
      </p:sp>
      <p:pic>
        <p:nvPicPr>
          <p:cNvPr id="24" name="Afbeelding 23">
            <a:extLst>
              <a:ext uri="{FF2B5EF4-FFF2-40B4-BE49-F238E27FC236}">
                <a16:creationId xmlns:a16="http://schemas.microsoft.com/office/drawing/2014/main" id="{C53C2124-1710-1C04-E32D-289D06BB7F87}"/>
              </a:ext>
            </a:extLst>
          </p:cNvPr>
          <p:cNvPicPr>
            <a:picLocks noChangeAspect="1"/>
          </p:cNvPicPr>
          <p:nvPr/>
        </p:nvPicPr>
        <p:blipFill>
          <a:blip r:embed="rId3"/>
          <a:stretch>
            <a:fillRect/>
          </a:stretch>
        </p:blipFill>
        <p:spPr>
          <a:xfrm>
            <a:off x="669107" y="3177540"/>
            <a:ext cx="758792" cy="1244313"/>
          </a:xfrm>
          <a:prstGeom prst="rect">
            <a:avLst/>
          </a:prstGeom>
        </p:spPr>
      </p:pic>
      <p:pic>
        <p:nvPicPr>
          <p:cNvPr id="25" name="Afbeelding 24">
            <a:extLst>
              <a:ext uri="{FF2B5EF4-FFF2-40B4-BE49-F238E27FC236}">
                <a16:creationId xmlns:a16="http://schemas.microsoft.com/office/drawing/2014/main" id="{B7A6BF37-1FA3-73B7-C4F1-332C40844776}"/>
              </a:ext>
            </a:extLst>
          </p:cNvPr>
          <p:cNvPicPr>
            <a:picLocks noChangeAspect="1"/>
          </p:cNvPicPr>
          <p:nvPr/>
        </p:nvPicPr>
        <p:blipFill>
          <a:blip r:embed="rId4"/>
          <a:stretch>
            <a:fillRect/>
          </a:stretch>
        </p:blipFill>
        <p:spPr>
          <a:xfrm>
            <a:off x="1423287" y="3086100"/>
            <a:ext cx="823572" cy="1339676"/>
          </a:xfrm>
          <a:prstGeom prst="rect">
            <a:avLst/>
          </a:prstGeom>
        </p:spPr>
      </p:pic>
      <p:pic>
        <p:nvPicPr>
          <p:cNvPr id="27" name="Afbeelding 26" descr="Afbeelding met schermopname, Kleurrijkheid, paars, plein&#10;&#10;Door AI gegenereerde inhoud is mogelijk onjuist.">
            <a:extLst>
              <a:ext uri="{FF2B5EF4-FFF2-40B4-BE49-F238E27FC236}">
                <a16:creationId xmlns:a16="http://schemas.microsoft.com/office/drawing/2014/main" id="{1B6B51BF-3211-3E1A-C09C-0DB679E627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2980" y="2255085"/>
            <a:ext cx="906800" cy="906800"/>
          </a:xfrm>
          <a:prstGeom prst="rect">
            <a:avLst/>
          </a:prstGeom>
        </p:spPr>
      </p:pic>
      <p:pic>
        <p:nvPicPr>
          <p:cNvPr id="28" name="Afbeelding 27" descr="Afbeelding met Graphics, grafische vormgeving, schermopname, clipart&#10;&#10;Door AI gegenereerde inhoud is mogelijk onjuist.">
            <a:extLst>
              <a:ext uri="{FF2B5EF4-FFF2-40B4-BE49-F238E27FC236}">
                <a16:creationId xmlns:a16="http://schemas.microsoft.com/office/drawing/2014/main" id="{B913C7ED-1436-E92E-405B-EF61C55402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04401" y="2583414"/>
            <a:ext cx="1525064" cy="1525064"/>
          </a:xfrm>
          <a:prstGeom prst="rect">
            <a:avLst/>
          </a:prstGeom>
        </p:spPr>
      </p:pic>
    </p:spTree>
    <p:extLst>
      <p:ext uri="{BB962C8B-B14F-4D97-AF65-F5344CB8AC3E}">
        <p14:creationId xmlns:p14="http://schemas.microsoft.com/office/powerpoint/2010/main" val="2042161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FDD90B78-BAFE-90B3-2BD9-EF25FF659A85}"/>
              </a:ext>
            </a:extLst>
          </p:cNvPr>
          <p:cNvSpPr/>
          <p:nvPr/>
        </p:nvSpPr>
        <p:spPr>
          <a:xfrm>
            <a:off x="9457818"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13</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a:t>
            </a:r>
            <a:r>
              <a:rPr lang="nl-NL" sz="2800" dirty="0" err="1"/>
              <a:t>tariefregulering</a:t>
            </a:r>
            <a:r>
              <a:rPr lang="nl-NL" sz="2800" dirty="0"/>
              <a:t> van ACM is een belangrijke stap om te komen tot </a:t>
            </a:r>
            <a:r>
              <a:rPr lang="nl-NL" sz="2800" dirty="0" err="1"/>
              <a:t>kostengebaseerde</a:t>
            </a:r>
            <a:r>
              <a:rPr lang="nl-NL" sz="2800" dirty="0"/>
              <a:t> warmtetarieven</a:t>
            </a:r>
          </a:p>
        </p:txBody>
      </p:sp>
      <p:sp>
        <p:nvSpPr>
          <p:cNvPr id="13" name="Pijl: rechts 12">
            <a:extLst>
              <a:ext uri="{FF2B5EF4-FFF2-40B4-BE49-F238E27FC236}">
                <a16:creationId xmlns:a16="http://schemas.microsoft.com/office/drawing/2014/main" id="{4E3D7E11-1DBA-79CD-34D2-4A4245F1BB62}"/>
              </a:ext>
            </a:extLst>
          </p:cNvPr>
          <p:cNvSpPr/>
          <p:nvPr/>
        </p:nvSpPr>
        <p:spPr>
          <a:xfrm>
            <a:off x="2664330"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32359CBF-87B0-DE42-12B2-A6F780F5E98A}"/>
              </a:ext>
            </a:extLst>
          </p:cNvPr>
          <p:cNvSpPr/>
          <p:nvPr/>
        </p:nvSpPr>
        <p:spPr>
          <a:xfrm>
            <a:off x="423720"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4" name="Rechthoek 13">
            <a:extLst>
              <a:ext uri="{FF2B5EF4-FFF2-40B4-BE49-F238E27FC236}">
                <a16:creationId xmlns:a16="http://schemas.microsoft.com/office/drawing/2014/main" id="{03A4D82F-5919-3490-C0F1-DFDA6F5DEA7F}"/>
              </a:ext>
            </a:extLst>
          </p:cNvPr>
          <p:cNvSpPr/>
          <p:nvPr/>
        </p:nvSpPr>
        <p:spPr>
          <a:xfrm>
            <a:off x="9457818"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Warmtefactuur</a:t>
            </a:r>
          </a:p>
        </p:txBody>
      </p:sp>
      <p:sp>
        <p:nvSpPr>
          <p:cNvPr id="15" name="Rechthoek 14">
            <a:extLst>
              <a:ext uri="{FF2B5EF4-FFF2-40B4-BE49-F238E27FC236}">
                <a16:creationId xmlns:a16="http://schemas.microsoft.com/office/drawing/2014/main" id="{1DF7B200-6A08-5507-E2C6-358E13A8EFC1}"/>
              </a:ext>
            </a:extLst>
          </p:cNvPr>
          <p:cNvSpPr/>
          <p:nvPr/>
        </p:nvSpPr>
        <p:spPr>
          <a:xfrm>
            <a:off x="6484349"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8A80A829-82ED-7993-982A-8AC8B9D10C9E}"/>
              </a:ext>
            </a:extLst>
          </p:cNvPr>
          <p:cNvSpPr/>
          <p:nvPr/>
        </p:nvSpPr>
        <p:spPr>
          <a:xfrm>
            <a:off x="6484349"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Flankerend beleid (KGG, VRO, e.a.)</a:t>
            </a:r>
          </a:p>
        </p:txBody>
      </p:sp>
      <p:sp>
        <p:nvSpPr>
          <p:cNvPr id="17" name="Rechthoek 16">
            <a:extLst>
              <a:ext uri="{FF2B5EF4-FFF2-40B4-BE49-F238E27FC236}">
                <a16:creationId xmlns:a16="http://schemas.microsoft.com/office/drawing/2014/main" id="{E9A39522-E903-9680-3253-26758F3C884A}"/>
              </a:ext>
            </a:extLst>
          </p:cNvPr>
          <p:cNvSpPr/>
          <p:nvPr/>
        </p:nvSpPr>
        <p:spPr>
          <a:xfrm>
            <a:off x="3428057"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428057"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Tariefregulering ACM</a:t>
            </a:r>
          </a:p>
        </p:txBody>
      </p:sp>
      <p:sp>
        <p:nvSpPr>
          <p:cNvPr id="19" name="Pijl: rechts 18">
            <a:extLst>
              <a:ext uri="{FF2B5EF4-FFF2-40B4-BE49-F238E27FC236}">
                <a16:creationId xmlns:a16="http://schemas.microsoft.com/office/drawing/2014/main" id="{F0A73246-ED1C-8322-33C0-058DC97BCE42}"/>
              </a:ext>
            </a:extLst>
          </p:cNvPr>
          <p:cNvSpPr/>
          <p:nvPr/>
        </p:nvSpPr>
        <p:spPr>
          <a:xfrm>
            <a:off x="5677233"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Pijl: rechts 19">
            <a:extLst>
              <a:ext uri="{FF2B5EF4-FFF2-40B4-BE49-F238E27FC236}">
                <a16:creationId xmlns:a16="http://schemas.microsoft.com/office/drawing/2014/main" id="{D69FD733-EF92-5589-539E-2593CF5FB5A6}"/>
              </a:ext>
            </a:extLst>
          </p:cNvPr>
          <p:cNvSpPr/>
          <p:nvPr/>
        </p:nvSpPr>
        <p:spPr>
          <a:xfrm>
            <a:off x="8709525"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Tekstvak 20">
            <a:extLst>
              <a:ext uri="{FF2B5EF4-FFF2-40B4-BE49-F238E27FC236}">
                <a16:creationId xmlns:a16="http://schemas.microsoft.com/office/drawing/2014/main" id="{E0B72BFC-8CEE-5D25-4FE0-80BEABA3CFA2}"/>
              </a:ext>
            </a:extLst>
          </p:cNvPr>
          <p:cNvSpPr txBox="1"/>
          <p:nvPr/>
        </p:nvSpPr>
        <p:spPr>
          <a:xfrm>
            <a:off x="3480012" y="2285565"/>
            <a:ext cx="2078181" cy="2169825"/>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Onderzoek kosten, volumes en rendement</a:t>
            </a:r>
          </a:p>
          <a:p>
            <a:pPr marL="285750" indent="-285750">
              <a:buFont typeface="Arial" panose="020B0604020202020204" pitchFamily="34" charset="0"/>
              <a:buChar char="•"/>
            </a:pPr>
            <a:r>
              <a:rPr lang="nl-NL" sz="1500" dirty="0">
                <a:latin typeface="Arial"/>
                <a:cs typeface="Arial"/>
              </a:rPr>
              <a:t>Beoordeling kosten</a:t>
            </a:r>
          </a:p>
          <a:p>
            <a:pPr marL="285750" indent="-285750">
              <a:buFont typeface="Arial" panose="020B0604020202020204" pitchFamily="34" charset="0"/>
              <a:buChar char="•"/>
            </a:pPr>
            <a:r>
              <a:rPr lang="nl-NL" sz="1500" dirty="0">
                <a:latin typeface="Arial"/>
                <a:cs typeface="Arial"/>
              </a:rPr>
              <a:t>Vaststellen  tarieven en tariefformules</a:t>
            </a:r>
          </a:p>
          <a:p>
            <a:pPr marL="285750" indent="-285750">
              <a:buFont typeface="Arial" panose="020B0604020202020204" pitchFamily="34" charset="0"/>
              <a:buChar char="•"/>
            </a:pPr>
            <a:r>
              <a:rPr lang="nl-NL" sz="1500" dirty="0">
                <a:latin typeface="Arial"/>
                <a:cs typeface="Arial"/>
              </a:rPr>
              <a:t>Toezicht</a:t>
            </a:r>
          </a:p>
        </p:txBody>
      </p:sp>
      <p:sp>
        <p:nvSpPr>
          <p:cNvPr id="22" name="Tekstvak 21">
            <a:extLst>
              <a:ext uri="{FF2B5EF4-FFF2-40B4-BE49-F238E27FC236}">
                <a16:creationId xmlns:a16="http://schemas.microsoft.com/office/drawing/2014/main" id="{C0C540F8-42DF-4EAB-1B9E-D5B9C2E46ACF}"/>
              </a:ext>
            </a:extLst>
          </p:cNvPr>
          <p:cNvSpPr txBox="1"/>
          <p:nvPr/>
        </p:nvSpPr>
        <p:spPr>
          <a:xfrm>
            <a:off x="6510326" y="2316738"/>
            <a:ext cx="2078181" cy="2169825"/>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Prijsgarantie</a:t>
            </a:r>
          </a:p>
          <a:p>
            <a:pPr marL="285750" indent="-285750">
              <a:buFont typeface="Arial" panose="020B0604020202020204" pitchFamily="34" charset="0"/>
              <a:buChar char="•"/>
            </a:pPr>
            <a:r>
              <a:rPr lang="nl-NL" sz="1500" dirty="0">
                <a:latin typeface="Arial"/>
                <a:cs typeface="Arial"/>
              </a:rPr>
              <a:t>Subsidies</a:t>
            </a:r>
          </a:p>
          <a:p>
            <a:pPr marL="285750" indent="-285750">
              <a:buFont typeface="Arial" panose="020B0604020202020204" pitchFamily="34" charset="0"/>
              <a:buChar char="•"/>
            </a:pPr>
            <a:r>
              <a:rPr lang="nl-NL" sz="1500" dirty="0">
                <a:latin typeface="Arial"/>
                <a:cs typeface="Arial"/>
              </a:rPr>
              <a:t>Ondersteuning doelgroepen</a:t>
            </a:r>
          </a:p>
          <a:p>
            <a:pPr marL="285750" indent="-285750">
              <a:buFont typeface="Arial" panose="020B0604020202020204" pitchFamily="34" charset="0"/>
              <a:buChar char="•"/>
            </a:pPr>
            <a:r>
              <a:rPr lang="nl-NL" sz="1500" dirty="0">
                <a:latin typeface="Arial"/>
                <a:cs typeface="Arial"/>
              </a:rPr>
              <a:t>Maatregelen gemeenten</a:t>
            </a:r>
          </a:p>
          <a:p>
            <a:pPr marL="285750" indent="-285750">
              <a:buFont typeface="Arial" panose="020B0604020202020204" pitchFamily="34" charset="0"/>
              <a:buChar char="•"/>
            </a:pPr>
            <a:r>
              <a:rPr lang="nl-NL" sz="1500" dirty="0">
                <a:latin typeface="Arial"/>
                <a:cs typeface="Arial"/>
              </a:rPr>
              <a:t>…</a:t>
            </a:r>
          </a:p>
          <a:p>
            <a:pPr marL="285750" indent="-285750">
              <a:buFont typeface="Arial" panose="020B0604020202020204" pitchFamily="34" charset="0"/>
              <a:buChar char="•"/>
            </a:pPr>
            <a:endParaRPr lang="nl-NL" sz="1500" dirty="0">
              <a:latin typeface="Arial"/>
              <a:cs typeface="Arial"/>
            </a:endParaRPr>
          </a:p>
          <a:p>
            <a:pPr marL="285750" indent="-285750">
              <a:buFont typeface="Arial" panose="020B0604020202020204" pitchFamily="34" charset="0"/>
              <a:buChar char="•"/>
            </a:pPr>
            <a:endParaRPr lang="nl-NL" sz="1500" dirty="0">
              <a:latin typeface="Arial"/>
              <a:cs typeface="Arial"/>
            </a:endParaRPr>
          </a:p>
        </p:txBody>
      </p:sp>
      <p:sp>
        <p:nvSpPr>
          <p:cNvPr id="11" name="Tijdelijke aanduiding voor voettekst 10">
            <a:extLst>
              <a:ext uri="{FF2B5EF4-FFF2-40B4-BE49-F238E27FC236}">
                <a16:creationId xmlns:a16="http://schemas.microsoft.com/office/drawing/2014/main" id="{90F27292-4F27-6C39-3659-8781ACC7A7A1}"/>
              </a:ext>
            </a:extLst>
          </p:cNvPr>
          <p:cNvSpPr>
            <a:spLocks noGrp="1"/>
          </p:cNvSpPr>
          <p:nvPr>
            <p:ph type="ftr" sz="quarter" idx="21"/>
          </p:nvPr>
        </p:nvSpPr>
        <p:spPr/>
        <p:txBody>
          <a:bodyPr/>
          <a:lstStyle/>
          <a:p>
            <a:pPr>
              <a:defRPr/>
            </a:pPr>
            <a:endParaRPr lang="nl-NL"/>
          </a:p>
        </p:txBody>
      </p:sp>
      <p:pic>
        <p:nvPicPr>
          <p:cNvPr id="24" name="Afbeelding 23">
            <a:extLst>
              <a:ext uri="{FF2B5EF4-FFF2-40B4-BE49-F238E27FC236}">
                <a16:creationId xmlns:a16="http://schemas.microsoft.com/office/drawing/2014/main" id="{C53C2124-1710-1C04-E32D-289D06BB7F87}"/>
              </a:ext>
            </a:extLst>
          </p:cNvPr>
          <p:cNvPicPr>
            <a:picLocks noChangeAspect="1"/>
          </p:cNvPicPr>
          <p:nvPr/>
        </p:nvPicPr>
        <p:blipFill>
          <a:blip r:embed="rId3"/>
          <a:stretch>
            <a:fillRect/>
          </a:stretch>
        </p:blipFill>
        <p:spPr>
          <a:xfrm>
            <a:off x="669107" y="3177540"/>
            <a:ext cx="758792" cy="1244313"/>
          </a:xfrm>
          <a:prstGeom prst="rect">
            <a:avLst/>
          </a:prstGeom>
        </p:spPr>
      </p:pic>
      <p:pic>
        <p:nvPicPr>
          <p:cNvPr id="25" name="Afbeelding 24">
            <a:extLst>
              <a:ext uri="{FF2B5EF4-FFF2-40B4-BE49-F238E27FC236}">
                <a16:creationId xmlns:a16="http://schemas.microsoft.com/office/drawing/2014/main" id="{B7A6BF37-1FA3-73B7-C4F1-332C40844776}"/>
              </a:ext>
            </a:extLst>
          </p:cNvPr>
          <p:cNvPicPr>
            <a:picLocks noChangeAspect="1"/>
          </p:cNvPicPr>
          <p:nvPr/>
        </p:nvPicPr>
        <p:blipFill>
          <a:blip r:embed="rId4"/>
          <a:stretch>
            <a:fillRect/>
          </a:stretch>
        </p:blipFill>
        <p:spPr>
          <a:xfrm>
            <a:off x="1423287" y="3086100"/>
            <a:ext cx="823572" cy="1339676"/>
          </a:xfrm>
          <a:prstGeom prst="rect">
            <a:avLst/>
          </a:prstGeom>
        </p:spPr>
      </p:pic>
      <p:pic>
        <p:nvPicPr>
          <p:cNvPr id="27" name="Afbeelding 26" descr="Afbeelding met schermopname, Kleurrijkheid, paars, plein&#10;&#10;Door AI gegenereerde inhoud is mogelijk onjuist.">
            <a:extLst>
              <a:ext uri="{FF2B5EF4-FFF2-40B4-BE49-F238E27FC236}">
                <a16:creationId xmlns:a16="http://schemas.microsoft.com/office/drawing/2014/main" id="{1B6B51BF-3211-3E1A-C09C-0DB679E627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2980" y="2255085"/>
            <a:ext cx="906800" cy="906800"/>
          </a:xfrm>
          <a:prstGeom prst="rect">
            <a:avLst/>
          </a:prstGeom>
        </p:spPr>
      </p:pic>
      <p:pic>
        <p:nvPicPr>
          <p:cNvPr id="28" name="Afbeelding 27" descr="Afbeelding met Graphics, grafische vormgeving, schermopname, clipart&#10;&#10;Door AI gegenereerde inhoud is mogelijk onjuist.">
            <a:extLst>
              <a:ext uri="{FF2B5EF4-FFF2-40B4-BE49-F238E27FC236}">
                <a16:creationId xmlns:a16="http://schemas.microsoft.com/office/drawing/2014/main" id="{B913C7ED-1436-E92E-405B-EF61C55402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04401" y="2583414"/>
            <a:ext cx="1525064" cy="1525064"/>
          </a:xfrm>
          <a:prstGeom prst="rect">
            <a:avLst/>
          </a:prstGeom>
        </p:spPr>
      </p:pic>
      <p:sp>
        <p:nvSpPr>
          <p:cNvPr id="7" name="Rechthoek 6">
            <a:extLst>
              <a:ext uri="{FF2B5EF4-FFF2-40B4-BE49-F238E27FC236}">
                <a16:creationId xmlns:a16="http://schemas.microsoft.com/office/drawing/2014/main" id="{6B954909-2F34-6374-0F97-6DAFE069658E}"/>
              </a:ext>
            </a:extLst>
          </p:cNvPr>
          <p:cNvSpPr/>
          <p:nvPr/>
        </p:nvSpPr>
        <p:spPr>
          <a:xfrm>
            <a:off x="423720" y="5272014"/>
            <a:ext cx="2130136" cy="93402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a:extLst>
              <a:ext uri="{FF2B5EF4-FFF2-40B4-BE49-F238E27FC236}">
                <a16:creationId xmlns:a16="http://schemas.microsoft.com/office/drawing/2014/main" id="{AC33C1E9-1538-8DA7-1684-C32414CBEB5D}"/>
              </a:ext>
            </a:extLst>
          </p:cNvPr>
          <p:cNvSpPr/>
          <p:nvPr/>
        </p:nvSpPr>
        <p:spPr>
          <a:xfrm>
            <a:off x="423720" y="488755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Flankerend beleid (KGG, RVO, e.a.)</a:t>
            </a:r>
          </a:p>
        </p:txBody>
      </p:sp>
      <p:sp>
        <p:nvSpPr>
          <p:cNvPr id="10" name="Tekstvak 9">
            <a:extLst>
              <a:ext uri="{FF2B5EF4-FFF2-40B4-BE49-F238E27FC236}">
                <a16:creationId xmlns:a16="http://schemas.microsoft.com/office/drawing/2014/main" id="{D7041B3F-8039-BC51-BE9E-8FEAAA2C6C29}"/>
              </a:ext>
            </a:extLst>
          </p:cNvPr>
          <p:cNvSpPr txBox="1"/>
          <p:nvPr/>
        </p:nvSpPr>
        <p:spPr>
          <a:xfrm>
            <a:off x="475675" y="5652037"/>
            <a:ext cx="2078181" cy="553998"/>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Kostenverlaging net en bronnen</a:t>
            </a:r>
          </a:p>
        </p:txBody>
      </p:sp>
      <p:sp>
        <p:nvSpPr>
          <p:cNvPr id="12" name="Pijl: rechts 11">
            <a:extLst>
              <a:ext uri="{FF2B5EF4-FFF2-40B4-BE49-F238E27FC236}">
                <a16:creationId xmlns:a16="http://schemas.microsoft.com/office/drawing/2014/main" id="{62D46BA4-9769-7738-2814-014071B8F86A}"/>
              </a:ext>
            </a:extLst>
          </p:cNvPr>
          <p:cNvSpPr/>
          <p:nvPr/>
        </p:nvSpPr>
        <p:spPr>
          <a:xfrm rot="16200000">
            <a:off x="1387216" y="4486169"/>
            <a:ext cx="193090" cy="35421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95F4C59D-8E4B-55FA-E913-0FC6118354EE}"/>
              </a:ext>
            </a:extLst>
          </p:cNvPr>
          <p:cNvSpPr/>
          <p:nvPr/>
        </p:nvSpPr>
        <p:spPr>
          <a:xfrm>
            <a:off x="3428057" y="5276634"/>
            <a:ext cx="2130136" cy="93402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ED409D74-C763-E166-3C55-92ACEFAA965B}"/>
              </a:ext>
            </a:extLst>
          </p:cNvPr>
          <p:cNvSpPr/>
          <p:nvPr/>
        </p:nvSpPr>
        <p:spPr>
          <a:xfrm>
            <a:off x="3428057" y="489217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Tarieflimiet en vereveningsfonds</a:t>
            </a:r>
          </a:p>
        </p:txBody>
      </p:sp>
      <p:sp>
        <p:nvSpPr>
          <p:cNvPr id="29" name="Tekstvak 28">
            <a:extLst>
              <a:ext uri="{FF2B5EF4-FFF2-40B4-BE49-F238E27FC236}">
                <a16:creationId xmlns:a16="http://schemas.microsoft.com/office/drawing/2014/main" id="{51128A11-167E-C29C-D4C7-A97E151CE8B3}"/>
              </a:ext>
            </a:extLst>
          </p:cNvPr>
          <p:cNvSpPr txBox="1"/>
          <p:nvPr/>
        </p:nvSpPr>
        <p:spPr>
          <a:xfrm>
            <a:off x="3480012" y="5656657"/>
            <a:ext cx="2078181" cy="553998"/>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Socialiseren tariefpieken</a:t>
            </a:r>
          </a:p>
        </p:txBody>
      </p:sp>
      <p:sp>
        <p:nvSpPr>
          <p:cNvPr id="30" name="Pijl: rechts 29">
            <a:extLst>
              <a:ext uri="{FF2B5EF4-FFF2-40B4-BE49-F238E27FC236}">
                <a16:creationId xmlns:a16="http://schemas.microsoft.com/office/drawing/2014/main" id="{49B7608D-0CA6-DD94-1D41-2B942A47FABA}"/>
              </a:ext>
            </a:extLst>
          </p:cNvPr>
          <p:cNvSpPr/>
          <p:nvPr/>
        </p:nvSpPr>
        <p:spPr>
          <a:xfrm rot="16200000">
            <a:off x="4396580" y="4486169"/>
            <a:ext cx="193090" cy="35421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915053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FDD90B78-BAFE-90B3-2BD9-EF25FF659A85}"/>
              </a:ext>
            </a:extLst>
          </p:cNvPr>
          <p:cNvSpPr/>
          <p:nvPr/>
        </p:nvSpPr>
        <p:spPr>
          <a:xfrm>
            <a:off x="9457818"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14</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a:t>
            </a:r>
            <a:r>
              <a:rPr lang="nl-NL" sz="2800" dirty="0" err="1"/>
              <a:t>tariefregulering</a:t>
            </a:r>
            <a:r>
              <a:rPr lang="nl-NL" sz="2800" dirty="0"/>
              <a:t> van ACM is een belangrijke stap om te komen tot </a:t>
            </a:r>
            <a:r>
              <a:rPr lang="nl-NL" sz="2800" dirty="0" err="1"/>
              <a:t>kostengebaseerde</a:t>
            </a:r>
            <a:r>
              <a:rPr lang="nl-NL" sz="2800" dirty="0"/>
              <a:t> warmtetarieven</a:t>
            </a:r>
          </a:p>
        </p:txBody>
      </p:sp>
      <p:sp>
        <p:nvSpPr>
          <p:cNvPr id="13" name="Pijl: rechts 12">
            <a:extLst>
              <a:ext uri="{FF2B5EF4-FFF2-40B4-BE49-F238E27FC236}">
                <a16:creationId xmlns:a16="http://schemas.microsoft.com/office/drawing/2014/main" id="{4E3D7E11-1DBA-79CD-34D2-4A4245F1BB62}"/>
              </a:ext>
            </a:extLst>
          </p:cNvPr>
          <p:cNvSpPr/>
          <p:nvPr/>
        </p:nvSpPr>
        <p:spPr>
          <a:xfrm>
            <a:off x="2664330"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32359CBF-87B0-DE42-12B2-A6F780F5E98A}"/>
              </a:ext>
            </a:extLst>
          </p:cNvPr>
          <p:cNvSpPr/>
          <p:nvPr/>
        </p:nvSpPr>
        <p:spPr>
          <a:xfrm>
            <a:off x="423720"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4" name="Rechthoek 13">
            <a:extLst>
              <a:ext uri="{FF2B5EF4-FFF2-40B4-BE49-F238E27FC236}">
                <a16:creationId xmlns:a16="http://schemas.microsoft.com/office/drawing/2014/main" id="{03A4D82F-5919-3490-C0F1-DFDA6F5DEA7F}"/>
              </a:ext>
            </a:extLst>
          </p:cNvPr>
          <p:cNvSpPr/>
          <p:nvPr/>
        </p:nvSpPr>
        <p:spPr>
          <a:xfrm>
            <a:off x="9457818"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Warmtefactuur</a:t>
            </a:r>
          </a:p>
        </p:txBody>
      </p:sp>
      <p:sp>
        <p:nvSpPr>
          <p:cNvPr id="15" name="Rechthoek 14">
            <a:extLst>
              <a:ext uri="{FF2B5EF4-FFF2-40B4-BE49-F238E27FC236}">
                <a16:creationId xmlns:a16="http://schemas.microsoft.com/office/drawing/2014/main" id="{1DF7B200-6A08-5507-E2C6-358E13A8EFC1}"/>
              </a:ext>
            </a:extLst>
          </p:cNvPr>
          <p:cNvSpPr/>
          <p:nvPr/>
        </p:nvSpPr>
        <p:spPr>
          <a:xfrm>
            <a:off x="6484349"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8A80A829-82ED-7993-982A-8AC8B9D10C9E}"/>
              </a:ext>
            </a:extLst>
          </p:cNvPr>
          <p:cNvSpPr/>
          <p:nvPr/>
        </p:nvSpPr>
        <p:spPr>
          <a:xfrm>
            <a:off x="6484349"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Flankerend beleid (KGG, VRO, e.a.)</a:t>
            </a:r>
          </a:p>
        </p:txBody>
      </p:sp>
      <p:sp>
        <p:nvSpPr>
          <p:cNvPr id="17" name="Rechthoek 16">
            <a:extLst>
              <a:ext uri="{FF2B5EF4-FFF2-40B4-BE49-F238E27FC236}">
                <a16:creationId xmlns:a16="http://schemas.microsoft.com/office/drawing/2014/main" id="{E9A39522-E903-9680-3253-26758F3C884A}"/>
              </a:ext>
            </a:extLst>
          </p:cNvPr>
          <p:cNvSpPr/>
          <p:nvPr/>
        </p:nvSpPr>
        <p:spPr>
          <a:xfrm>
            <a:off x="3428057" y="1500296"/>
            <a:ext cx="2130136" cy="295509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428057" y="150029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Tariefregulering ACM</a:t>
            </a:r>
          </a:p>
        </p:txBody>
      </p:sp>
      <p:sp>
        <p:nvSpPr>
          <p:cNvPr id="19" name="Pijl: rechts 18">
            <a:extLst>
              <a:ext uri="{FF2B5EF4-FFF2-40B4-BE49-F238E27FC236}">
                <a16:creationId xmlns:a16="http://schemas.microsoft.com/office/drawing/2014/main" id="{F0A73246-ED1C-8322-33C0-058DC97BCE42}"/>
              </a:ext>
            </a:extLst>
          </p:cNvPr>
          <p:cNvSpPr/>
          <p:nvPr/>
        </p:nvSpPr>
        <p:spPr>
          <a:xfrm>
            <a:off x="5677233"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Pijl: rechts 19">
            <a:extLst>
              <a:ext uri="{FF2B5EF4-FFF2-40B4-BE49-F238E27FC236}">
                <a16:creationId xmlns:a16="http://schemas.microsoft.com/office/drawing/2014/main" id="{D69FD733-EF92-5589-539E-2593CF5FB5A6}"/>
              </a:ext>
            </a:extLst>
          </p:cNvPr>
          <p:cNvSpPr/>
          <p:nvPr/>
        </p:nvSpPr>
        <p:spPr>
          <a:xfrm>
            <a:off x="8709525" y="2803170"/>
            <a:ext cx="705208" cy="6701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Tekstvak 20">
            <a:extLst>
              <a:ext uri="{FF2B5EF4-FFF2-40B4-BE49-F238E27FC236}">
                <a16:creationId xmlns:a16="http://schemas.microsoft.com/office/drawing/2014/main" id="{E0B72BFC-8CEE-5D25-4FE0-80BEABA3CFA2}"/>
              </a:ext>
            </a:extLst>
          </p:cNvPr>
          <p:cNvSpPr txBox="1"/>
          <p:nvPr/>
        </p:nvSpPr>
        <p:spPr>
          <a:xfrm>
            <a:off x="3480012" y="2285565"/>
            <a:ext cx="2078181" cy="2169825"/>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Onderzoek kosten, volumes en rendement</a:t>
            </a:r>
          </a:p>
          <a:p>
            <a:pPr marL="285750" indent="-285750">
              <a:buFont typeface="Arial" panose="020B0604020202020204" pitchFamily="34" charset="0"/>
              <a:buChar char="•"/>
            </a:pPr>
            <a:r>
              <a:rPr lang="nl-NL" sz="1500" dirty="0">
                <a:latin typeface="Arial"/>
                <a:cs typeface="Arial"/>
              </a:rPr>
              <a:t>Beoordeling kosten</a:t>
            </a:r>
          </a:p>
          <a:p>
            <a:pPr marL="285750" indent="-285750">
              <a:buFont typeface="Arial" panose="020B0604020202020204" pitchFamily="34" charset="0"/>
              <a:buChar char="•"/>
            </a:pPr>
            <a:r>
              <a:rPr lang="nl-NL" sz="1500" dirty="0">
                <a:latin typeface="Arial"/>
                <a:cs typeface="Arial"/>
              </a:rPr>
              <a:t>Vaststellen  tarieven en tariefformules</a:t>
            </a:r>
          </a:p>
          <a:p>
            <a:pPr marL="285750" indent="-285750">
              <a:buFont typeface="Arial" panose="020B0604020202020204" pitchFamily="34" charset="0"/>
              <a:buChar char="•"/>
            </a:pPr>
            <a:r>
              <a:rPr lang="nl-NL" sz="1500" dirty="0">
                <a:latin typeface="Arial"/>
                <a:cs typeface="Arial"/>
              </a:rPr>
              <a:t>Toezicht</a:t>
            </a:r>
          </a:p>
        </p:txBody>
      </p:sp>
      <p:sp>
        <p:nvSpPr>
          <p:cNvPr id="22" name="Tekstvak 21">
            <a:extLst>
              <a:ext uri="{FF2B5EF4-FFF2-40B4-BE49-F238E27FC236}">
                <a16:creationId xmlns:a16="http://schemas.microsoft.com/office/drawing/2014/main" id="{C0C540F8-42DF-4EAB-1B9E-D5B9C2E46ACF}"/>
              </a:ext>
            </a:extLst>
          </p:cNvPr>
          <p:cNvSpPr txBox="1"/>
          <p:nvPr/>
        </p:nvSpPr>
        <p:spPr>
          <a:xfrm>
            <a:off x="6510326" y="2316738"/>
            <a:ext cx="2078181" cy="2169825"/>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Prijsgarantie</a:t>
            </a:r>
          </a:p>
          <a:p>
            <a:pPr marL="285750" indent="-285750">
              <a:buFont typeface="Arial" panose="020B0604020202020204" pitchFamily="34" charset="0"/>
              <a:buChar char="•"/>
            </a:pPr>
            <a:r>
              <a:rPr lang="nl-NL" sz="1500" dirty="0">
                <a:latin typeface="Arial"/>
                <a:cs typeface="Arial"/>
              </a:rPr>
              <a:t>Subsidies</a:t>
            </a:r>
          </a:p>
          <a:p>
            <a:pPr marL="285750" indent="-285750">
              <a:buFont typeface="Arial" panose="020B0604020202020204" pitchFamily="34" charset="0"/>
              <a:buChar char="•"/>
            </a:pPr>
            <a:r>
              <a:rPr lang="nl-NL" sz="1500" dirty="0">
                <a:latin typeface="Arial"/>
                <a:cs typeface="Arial"/>
              </a:rPr>
              <a:t>Ondersteuning doelgroepen</a:t>
            </a:r>
          </a:p>
          <a:p>
            <a:pPr marL="285750" indent="-285750">
              <a:buFont typeface="Arial" panose="020B0604020202020204" pitchFamily="34" charset="0"/>
              <a:buChar char="•"/>
            </a:pPr>
            <a:r>
              <a:rPr lang="nl-NL" sz="1500" dirty="0">
                <a:latin typeface="Arial"/>
                <a:cs typeface="Arial"/>
              </a:rPr>
              <a:t>Maatregelen gemeenten</a:t>
            </a:r>
          </a:p>
          <a:p>
            <a:pPr marL="285750" indent="-285750">
              <a:buFont typeface="Arial" panose="020B0604020202020204" pitchFamily="34" charset="0"/>
              <a:buChar char="•"/>
            </a:pPr>
            <a:r>
              <a:rPr lang="nl-NL" sz="1500" dirty="0">
                <a:latin typeface="Arial"/>
                <a:cs typeface="Arial"/>
              </a:rPr>
              <a:t>…</a:t>
            </a:r>
          </a:p>
          <a:p>
            <a:pPr marL="285750" indent="-285750">
              <a:buFont typeface="Arial" panose="020B0604020202020204" pitchFamily="34" charset="0"/>
              <a:buChar char="•"/>
            </a:pPr>
            <a:endParaRPr lang="nl-NL" sz="1500" dirty="0">
              <a:latin typeface="Arial"/>
              <a:cs typeface="Arial"/>
            </a:endParaRPr>
          </a:p>
          <a:p>
            <a:pPr marL="285750" indent="-285750">
              <a:buFont typeface="Arial" panose="020B0604020202020204" pitchFamily="34" charset="0"/>
              <a:buChar char="•"/>
            </a:pPr>
            <a:endParaRPr lang="nl-NL" sz="1500" dirty="0">
              <a:latin typeface="Arial"/>
              <a:cs typeface="Arial"/>
            </a:endParaRPr>
          </a:p>
        </p:txBody>
      </p:sp>
      <p:sp>
        <p:nvSpPr>
          <p:cNvPr id="11" name="Tijdelijke aanduiding voor voettekst 10">
            <a:extLst>
              <a:ext uri="{FF2B5EF4-FFF2-40B4-BE49-F238E27FC236}">
                <a16:creationId xmlns:a16="http://schemas.microsoft.com/office/drawing/2014/main" id="{90F27292-4F27-6C39-3659-8781ACC7A7A1}"/>
              </a:ext>
            </a:extLst>
          </p:cNvPr>
          <p:cNvSpPr>
            <a:spLocks noGrp="1"/>
          </p:cNvSpPr>
          <p:nvPr>
            <p:ph type="ftr" sz="quarter" idx="21"/>
          </p:nvPr>
        </p:nvSpPr>
        <p:spPr/>
        <p:txBody>
          <a:bodyPr/>
          <a:lstStyle/>
          <a:p>
            <a:pPr>
              <a:defRPr/>
            </a:pPr>
            <a:endParaRPr lang="nl-NL"/>
          </a:p>
        </p:txBody>
      </p:sp>
      <p:pic>
        <p:nvPicPr>
          <p:cNvPr id="24" name="Afbeelding 23">
            <a:extLst>
              <a:ext uri="{FF2B5EF4-FFF2-40B4-BE49-F238E27FC236}">
                <a16:creationId xmlns:a16="http://schemas.microsoft.com/office/drawing/2014/main" id="{C53C2124-1710-1C04-E32D-289D06BB7F87}"/>
              </a:ext>
            </a:extLst>
          </p:cNvPr>
          <p:cNvPicPr>
            <a:picLocks noChangeAspect="1"/>
          </p:cNvPicPr>
          <p:nvPr/>
        </p:nvPicPr>
        <p:blipFill>
          <a:blip r:embed="rId3"/>
          <a:stretch>
            <a:fillRect/>
          </a:stretch>
        </p:blipFill>
        <p:spPr>
          <a:xfrm>
            <a:off x="669107" y="3177540"/>
            <a:ext cx="758792" cy="1244313"/>
          </a:xfrm>
          <a:prstGeom prst="rect">
            <a:avLst/>
          </a:prstGeom>
        </p:spPr>
      </p:pic>
      <p:pic>
        <p:nvPicPr>
          <p:cNvPr id="25" name="Afbeelding 24">
            <a:extLst>
              <a:ext uri="{FF2B5EF4-FFF2-40B4-BE49-F238E27FC236}">
                <a16:creationId xmlns:a16="http://schemas.microsoft.com/office/drawing/2014/main" id="{B7A6BF37-1FA3-73B7-C4F1-332C40844776}"/>
              </a:ext>
            </a:extLst>
          </p:cNvPr>
          <p:cNvPicPr>
            <a:picLocks noChangeAspect="1"/>
          </p:cNvPicPr>
          <p:nvPr/>
        </p:nvPicPr>
        <p:blipFill>
          <a:blip r:embed="rId4"/>
          <a:stretch>
            <a:fillRect/>
          </a:stretch>
        </p:blipFill>
        <p:spPr>
          <a:xfrm>
            <a:off x="1423287" y="3086100"/>
            <a:ext cx="823572" cy="1339676"/>
          </a:xfrm>
          <a:prstGeom prst="rect">
            <a:avLst/>
          </a:prstGeom>
        </p:spPr>
      </p:pic>
      <p:pic>
        <p:nvPicPr>
          <p:cNvPr id="27" name="Afbeelding 26" descr="Afbeelding met schermopname, Kleurrijkheid, paars, plein&#10;&#10;Door AI gegenereerde inhoud is mogelijk onjuist.">
            <a:extLst>
              <a:ext uri="{FF2B5EF4-FFF2-40B4-BE49-F238E27FC236}">
                <a16:creationId xmlns:a16="http://schemas.microsoft.com/office/drawing/2014/main" id="{1B6B51BF-3211-3E1A-C09C-0DB679E627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2980" y="2255085"/>
            <a:ext cx="906800" cy="906800"/>
          </a:xfrm>
          <a:prstGeom prst="rect">
            <a:avLst/>
          </a:prstGeom>
        </p:spPr>
      </p:pic>
      <p:pic>
        <p:nvPicPr>
          <p:cNvPr id="28" name="Afbeelding 27" descr="Afbeelding met Graphics, grafische vormgeving, schermopname, clipart&#10;&#10;Door AI gegenereerde inhoud is mogelijk onjuist.">
            <a:extLst>
              <a:ext uri="{FF2B5EF4-FFF2-40B4-BE49-F238E27FC236}">
                <a16:creationId xmlns:a16="http://schemas.microsoft.com/office/drawing/2014/main" id="{B913C7ED-1436-E92E-405B-EF61C55402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04401" y="2583414"/>
            <a:ext cx="1525064" cy="1525064"/>
          </a:xfrm>
          <a:prstGeom prst="rect">
            <a:avLst/>
          </a:prstGeom>
        </p:spPr>
      </p:pic>
      <p:sp>
        <p:nvSpPr>
          <p:cNvPr id="7" name="Rechthoek 6">
            <a:extLst>
              <a:ext uri="{FF2B5EF4-FFF2-40B4-BE49-F238E27FC236}">
                <a16:creationId xmlns:a16="http://schemas.microsoft.com/office/drawing/2014/main" id="{6B954909-2F34-6374-0F97-6DAFE069658E}"/>
              </a:ext>
            </a:extLst>
          </p:cNvPr>
          <p:cNvSpPr/>
          <p:nvPr/>
        </p:nvSpPr>
        <p:spPr>
          <a:xfrm>
            <a:off x="423720" y="5272014"/>
            <a:ext cx="2130136" cy="93402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a:extLst>
              <a:ext uri="{FF2B5EF4-FFF2-40B4-BE49-F238E27FC236}">
                <a16:creationId xmlns:a16="http://schemas.microsoft.com/office/drawing/2014/main" id="{AC33C1E9-1538-8DA7-1684-C32414CBEB5D}"/>
              </a:ext>
            </a:extLst>
          </p:cNvPr>
          <p:cNvSpPr/>
          <p:nvPr/>
        </p:nvSpPr>
        <p:spPr>
          <a:xfrm>
            <a:off x="423720" y="488755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Flankerend beleid (KGG, RVO, e.a.)</a:t>
            </a:r>
          </a:p>
        </p:txBody>
      </p:sp>
      <p:sp>
        <p:nvSpPr>
          <p:cNvPr id="10" name="Tekstvak 9">
            <a:extLst>
              <a:ext uri="{FF2B5EF4-FFF2-40B4-BE49-F238E27FC236}">
                <a16:creationId xmlns:a16="http://schemas.microsoft.com/office/drawing/2014/main" id="{D7041B3F-8039-BC51-BE9E-8FEAAA2C6C29}"/>
              </a:ext>
            </a:extLst>
          </p:cNvPr>
          <p:cNvSpPr txBox="1"/>
          <p:nvPr/>
        </p:nvSpPr>
        <p:spPr>
          <a:xfrm>
            <a:off x="475675" y="5652037"/>
            <a:ext cx="2078181" cy="553998"/>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Kostenverlaging net en bronnen</a:t>
            </a:r>
          </a:p>
        </p:txBody>
      </p:sp>
      <p:sp>
        <p:nvSpPr>
          <p:cNvPr id="12" name="Pijl: rechts 11">
            <a:extLst>
              <a:ext uri="{FF2B5EF4-FFF2-40B4-BE49-F238E27FC236}">
                <a16:creationId xmlns:a16="http://schemas.microsoft.com/office/drawing/2014/main" id="{62D46BA4-9769-7738-2814-014071B8F86A}"/>
              </a:ext>
            </a:extLst>
          </p:cNvPr>
          <p:cNvSpPr/>
          <p:nvPr/>
        </p:nvSpPr>
        <p:spPr>
          <a:xfrm rot="16200000">
            <a:off x="1387216" y="4486169"/>
            <a:ext cx="193090" cy="35421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95F4C59D-8E4B-55FA-E913-0FC6118354EE}"/>
              </a:ext>
            </a:extLst>
          </p:cNvPr>
          <p:cNvSpPr/>
          <p:nvPr/>
        </p:nvSpPr>
        <p:spPr>
          <a:xfrm>
            <a:off x="3428057" y="5276634"/>
            <a:ext cx="2130136" cy="93402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ED409D74-C763-E166-3C55-92ACEFAA965B}"/>
              </a:ext>
            </a:extLst>
          </p:cNvPr>
          <p:cNvSpPr/>
          <p:nvPr/>
        </p:nvSpPr>
        <p:spPr>
          <a:xfrm>
            <a:off x="3428057" y="489217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Tarieflimiet en vereveningsfonds</a:t>
            </a:r>
          </a:p>
        </p:txBody>
      </p:sp>
      <p:sp>
        <p:nvSpPr>
          <p:cNvPr id="29" name="Tekstvak 28">
            <a:extLst>
              <a:ext uri="{FF2B5EF4-FFF2-40B4-BE49-F238E27FC236}">
                <a16:creationId xmlns:a16="http://schemas.microsoft.com/office/drawing/2014/main" id="{51128A11-167E-C29C-D4C7-A97E151CE8B3}"/>
              </a:ext>
            </a:extLst>
          </p:cNvPr>
          <p:cNvSpPr txBox="1"/>
          <p:nvPr/>
        </p:nvSpPr>
        <p:spPr>
          <a:xfrm>
            <a:off x="3480012" y="5656657"/>
            <a:ext cx="2078181" cy="553998"/>
          </a:xfrm>
          <a:prstGeom prst="rect">
            <a:avLst/>
          </a:prstGeom>
          <a:noFill/>
        </p:spPr>
        <p:txBody>
          <a:bodyPr wrap="square" rtlCol="0">
            <a:spAutoFit/>
          </a:bodyPr>
          <a:lstStyle/>
          <a:p>
            <a:pPr marL="285750" indent="-285750">
              <a:buFont typeface="Arial" panose="020B0604020202020204" pitchFamily="34" charset="0"/>
              <a:buChar char="•"/>
            </a:pPr>
            <a:r>
              <a:rPr lang="nl-NL" sz="1500" dirty="0">
                <a:latin typeface="Arial"/>
                <a:cs typeface="Arial"/>
              </a:rPr>
              <a:t>Socialiseren tariefpieken</a:t>
            </a:r>
          </a:p>
        </p:txBody>
      </p:sp>
      <p:sp>
        <p:nvSpPr>
          <p:cNvPr id="30" name="Pijl: rechts 29">
            <a:extLst>
              <a:ext uri="{FF2B5EF4-FFF2-40B4-BE49-F238E27FC236}">
                <a16:creationId xmlns:a16="http://schemas.microsoft.com/office/drawing/2014/main" id="{49B7608D-0CA6-DD94-1D41-2B942A47FABA}"/>
              </a:ext>
            </a:extLst>
          </p:cNvPr>
          <p:cNvSpPr/>
          <p:nvPr/>
        </p:nvSpPr>
        <p:spPr>
          <a:xfrm rot="16200000">
            <a:off x="4396580" y="4486169"/>
            <a:ext cx="193090" cy="35421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ADC3568E-67FC-10DF-D40C-1AEAA94D0B9E}"/>
              </a:ext>
            </a:extLst>
          </p:cNvPr>
          <p:cNvSpPr/>
          <p:nvPr/>
        </p:nvSpPr>
        <p:spPr>
          <a:xfrm>
            <a:off x="233594" y="1372147"/>
            <a:ext cx="3165203" cy="4833888"/>
          </a:xfrm>
          <a:prstGeom prst="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5A5E72C7-90A8-CB79-1CFC-5D28068FFE72}"/>
              </a:ext>
            </a:extLst>
          </p:cNvPr>
          <p:cNvSpPr/>
          <p:nvPr/>
        </p:nvSpPr>
        <p:spPr>
          <a:xfrm>
            <a:off x="5628002" y="1275028"/>
            <a:ext cx="6324815" cy="3211535"/>
          </a:xfrm>
          <a:prstGeom prst="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4" name="Afbeelding 33" descr="Afbeelding met Graphics, cirkel, grafische vormgeving, ontwerp&#10;&#10;Door AI gegenereerde inhoud is mogelijk onjuist.">
            <a:extLst>
              <a:ext uri="{FF2B5EF4-FFF2-40B4-BE49-F238E27FC236}">
                <a16:creationId xmlns:a16="http://schemas.microsoft.com/office/drawing/2014/main" id="{71DF3CDC-5A77-39BB-EACA-FEDC283A8C4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28002" y="4517476"/>
            <a:ext cx="1358900" cy="1358900"/>
          </a:xfrm>
          <a:prstGeom prst="rect">
            <a:avLst/>
          </a:prstGeom>
        </p:spPr>
      </p:pic>
    </p:spTree>
    <p:extLst>
      <p:ext uri="{BB962C8B-B14F-4D97-AF65-F5344CB8AC3E}">
        <p14:creationId xmlns:p14="http://schemas.microsoft.com/office/powerpoint/2010/main" val="2640529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15</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3323987"/>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a:p>
            <a:pPr marL="285750" indent="-285750">
              <a:buFont typeface="Arial" panose="020B0604020202020204" pitchFamily="34" charset="0"/>
              <a:buChar char="•"/>
            </a:pPr>
            <a:r>
              <a:rPr lang="nl-NL" sz="1500" dirty="0">
                <a:latin typeface="Arial"/>
                <a:cs typeface="Arial"/>
              </a:rPr>
              <a:t>Afbakening activiteiten die vergoed worden uit warmtetarieven</a:t>
            </a:r>
          </a:p>
          <a:p>
            <a:pPr marL="285750" indent="-285750">
              <a:buFont typeface="Arial" panose="020B0604020202020204" pitchFamily="34" charset="0"/>
              <a:buChar char="•"/>
            </a:pPr>
            <a:r>
              <a:rPr lang="nl-NL" sz="1500" dirty="0">
                <a:latin typeface="Arial"/>
                <a:cs typeface="Arial"/>
              </a:rPr>
              <a:t>Toezicht interne verrekenprijzen en doorbelasting (incl. inkoop warmte)</a:t>
            </a:r>
          </a:p>
          <a:p>
            <a:pPr marL="285750" indent="-285750">
              <a:buFont typeface="Arial" panose="020B0604020202020204" pitchFamily="34" charset="0"/>
              <a:buChar char="•"/>
            </a:pPr>
            <a:r>
              <a:rPr lang="nl-NL" sz="1500" dirty="0">
                <a:latin typeface="Arial"/>
                <a:cs typeface="Arial"/>
              </a:rPr>
              <a:t>Verdeelsleutels voor diverse toerekeningen</a:t>
            </a:r>
          </a:p>
          <a:p>
            <a:pPr marL="285750" indent="-285750">
              <a:buFont typeface="Arial" panose="020B0604020202020204" pitchFamily="34" charset="0"/>
              <a:buChar char="•"/>
            </a:pPr>
            <a:endParaRPr lang="nl-NL" sz="1500" dirty="0">
              <a:latin typeface="Arial"/>
              <a:cs typeface="Arial"/>
            </a:endParaRPr>
          </a:p>
        </p:txBody>
      </p:sp>
      <p:sp>
        <p:nvSpPr>
          <p:cNvPr id="12" name="Tekstvak 11">
            <a:extLst>
              <a:ext uri="{FF2B5EF4-FFF2-40B4-BE49-F238E27FC236}">
                <a16:creationId xmlns:a16="http://schemas.microsoft.com/office/drawing/2014/main" id="{34F06C4C-6F9F-2937-ABA9-FC6EFE26843C}"/>
              </a:ext>
            </a:extLst>
          </p:cNvPr>
          <p:cNvSpPr txBox="1"/>
          <p:nvPr/>
        </p:nvSpPr>
        <p:spPr>
          <a:xfrm>
            <a:off x="1571894" y="3015983"/>
            <a:ext cx="952035" cy="784830"/>
          </a:xfrm>
          <a:prstGeom prst="rect">
            <a:avLst/>
          </a:prstGeom>
          <a:noFill/>
        </p:spPr>
        <p:txBody>
          <a:bodyPr wrap="square" rtlCol="0">
            <a:spAutoFit/>
          </a:bodyPr>
          <a:lstStyle/>
          <a:p>
            <a:r>
              <a:rPr lang="nl-NL" sz="1500" dirty="0">
                <a:latin typeface="Arial"/>
                <a:cs typeface="Arial"/>
              </a:rPr>
              <a:t>Kosten (hoofd-) kantoor</a:t>
            </a:r>
          </a:p>
        </p:txBody>
      </p:sp>
      <p:sp>
        <p:nvSpPr>
          <p:cNvPr id="23" name="Tekstvak 22">
            <a:extLst>
              <a:ext uri="{FF2B5EF4-FFF2-40B4-BE49-F238E27FC236}">
                <a16:creationId xmlns:a16="http://schemas.microsoft.com/office/drawing/2014/main" id="{97FDBACA-1C7F-05F6-E0EB-20476B79BBC1}"/>
              </a:ext>
            </a:extLst>
          </p:cNvPr>
          <p:cNvSpPr txBox="1"/>
          <p:nvPr/>
        </p:nvSpPr>
        <p:spPr>
          <a:xfrm>
            <a:off x="1557965" y="3984787"/>
            <a:ext cx="952035" cy="784830"/>
          </a:xfrm>
          <a:prstGeom prst="rect">
            <a:avLst/>
          </a:prstGeom>
          <a:noFill/>
        </p:spPr>
        <p:txBody>
          <a:bodyPr wrap="square" rtlCol="0">
            <a:spAutoFit/>
          </a:bodyPr>
          <a:lstStyle/>
          <a:p>
            <a:r>
              <a:rPr lang="nl-NL" sz="1500" dirty="0">
                <a:latin typeface="Arial"/>
                <a:cs typeface="Arial"/>
              </a:rPr>
              <a:t>Kosten warmte (-bron)</a:t>
            </a:r>
          </a:p>
        </p:txBody>
      </p:sp>
      <p:sp>
        <p:nvSpPr>
          <p:cNvPr id="24" name="Tekstvak 23">
            <a:extLst>
              <a:ext uri="{FF2B5EF4-FFF2-40B4-BE49-F238E27FC236}">
                <a16:creationId xmlns:a16="http://schemas.microsoft.com/office/drawing/2014/main" id="{613845E6-6206-E1B1-36CB-DE32E6E59870}"/>
              </a:ext>
            </a:extLst>
          </p:cNvPr>
          <p:cNvSpPr txBox="1"/>
          <p:nvPr/>
        </p:nvSpPr>
        <p:spPr>
          <a:xfrm>
            <a:off x="1571894" y="5182627"/>
            <a:ext cx="952035" cy="784830"/>
          </a:xfrm>
          <a:prstGeom prst="rect">
            <a:avLst/>
          </a:prstGeom>
          <a:noFill/>
        </p:spPr>
        <p:txBody>
          <a:bodyPr wrap="square" rtlCol="0">
            <a:spAutoFit/>
          </a:bodyPr>
          <a:lstStyle/>
          <a:p>
            <a:r>
              <a:rPr lang="nl-NL" sz="1500" dirty="0">
                <a:latin typeface="Arial"/>
                <a:cs typeface="Arial"/>
              </a:rPr>
              <a:t>Kosten warmte- net</a:t>
            </a:r>
          </a:p>
        </p:txBody>
      </p:sp>
      <p:cxnSp>
        <p:nvCxnSpPr>
          <p:cNvPr id="28" name="Rechte verbindingslijn 27">
            <a:extLst>
              <a:ext uri="{FF2B5EF4-FFF2-40B4-BE49-F238E27FC236}">
                <a16:creationId xmlns:a16="http://schemas.microsoft.com/office/drawing/2014/main" id="{A55E70F2-6AEF-E48E-7E44-882BF9C32900}"/>
              </a:ext>
            </a:extLst>
          </p:cNvPr>
          <p:cNvCxnSpPr/>
          <p:nvPr/>
        </p:nvCxnSpPr>
        <p:spPr>
          <a:xfrm>
            <a:off x="654627" y="3875808"/>
            <a:ext cx="16105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Rechte verbindingslijn 28">
            <a:extLst>
              <a:ext uri="{FF2B5EF4-FFF2-40B4-BE49-F238E27FC236}">
                <a16:creationId xmlns:a16="http://schemas.microsoft.com/office/drawing/2014/main" id="{2C0475D4-7B93-4092-F73A-C3AEA5EDD441}"/>
              </a:ext>
            </a:extLst>
          </p:cNvPr>
          <p:cNvCxnSpPr/>
          <p:nvPr/>
        </p:nvCxnSpPr>
        <p:spPr>
          <a:xfrm>
            <a:off x="654627" y="5029199"/>
            <a:ext cx="1610591"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kstvak 33">
            <a:extLst>
              <a:ext uri="{FF2B5EF4-FFF2-40B4-BE49-F238E27FC236}">
                <a16:creationId xmlns:a16="http://schemas.microsoft.com/office/drawing/2014/main" id="{991DB0EE-937E-980C-DDEA-2E71BA25904A}"/>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36" name="Pijl: rechts 35">
            <a:extLst>
              <a:ext uri="{FF2B5EF4-FFF2-40B4-BE49-F238E27FC236}">
                <a16:creationId xmlns:a16="http://schemas.microsoft.com/office/drawing/2014/main" id="{B1365634-7C59-14C6-B15E-1EE2DCD5E7EE}"/>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ijdelijke aanduiding voor voettekst 7">
            <a:extLst>
              <a:ext uri="{FF2B5EF4-FFF2-40B4-BE49-F238E27FC236}">
                <a16:creationId xmlns:a16="http://schemas.microsoft.com/office/drawing/2014/main" id="{DECA604D-AF8D-77A9-60D6-FB3C8F35F076}"/>
              </a:ext>
            </a:extLst>
          </p:cNvPr>
          <p:cNvSpPr>
            <a:spLocks noGrp="1"/>
          </p:cNvSpPr>
          <p:nvPr>
            <p:ph type="ftr" sz="quarter" idx="21"/>
          </p:nvPr>
        </p:nvSpPr>
        <p:spPr/>
        <p:txBody>
          <a:bodyPr/>
          <a:lstStyle/>
          <a:p>
            <a:pPr>
              <a:defRPr/>
            </a:pPr>
            <a:endParaRPr lang="nl-NL"/>
          </a:p>
        </p:txBody>
      </p:sp>
      <p:pic>
        <p:nvPicPr>
          <p:cNvPr id="10" name="Afbeelding 9">
            <a:extLst>
              <a:ext uri="{FF2B5EF4-FFF2-40B4-BE49-F238E27FC236}">
                <a16:creationId xmlns:a16="http://schemas.microsoft.com/office/drawing/2014/main" id="{35960842-ED13-EDA4-1AE7-D769DAF1E642}"/>
              </a:ext>
            </a:extLst>
          </p:cNvPr>
          <p:cNvPicPr>
            <a:picLocks noChangeAspect="1"/>
          </p:cNvPicPr>
          <p:nvPr/>
        </p:nvPicPr>
        <p:blipFill>
          <a:blip r:embed="rId3"/>
          <a:stretch>
            <a:fillRect/>
          </a:stretch>
        </p:blipFill>
        <p:spPr>
          <a:xfrm>
            <a:off x="756306" y="3951221"/>
            <a:ext cx="654139" cy="1072696"/>
          </a:xfrm>
          <a:prstGeom prst="rect">
            <a:avLst/>
          </a:prstGeom>
        </p:spPr>
      </p:pic>
      <p:pic>
        <p:nvPicPr>
          <p:cNvPr id="13" name="Afbeelding 12">
            <a:extLst>
              <a:ext uri="{FF2B5EF4-FFF2-40B4-BE49-F238E27FC236}">
                <a16:creationId xmlns:a16="http://schemas.microsoft.com/office/drawing/2014/main" id="{64599C06-3DD0-A456-D579-5D7221A57D89}"/>
              </a:ext>
            </a:extLst>
          </p:cNvPr>
          <p:cNvPicPr>
            <a:picLocks noChangeAspect="1"/>
          </p:cNvPicPr>
          <p:nvPr/>
        </p:nvPicPr>
        <p:blipFill>
          <a:blip r:embed="rId4"/>
          <a:stretch>
            <a:fillRect/>
          </a:stretch>
        </p:blipFill>
        <p:spPr>
          <a:xfrm>
            <a:off x="680779" y="5167271"/>
            <a:ext cx="633847" cy="1031057"/>
          </a:xfrm>
          <a:prstGeom prst="rect">
            <a:avLst/>
          </a:prstGeom>
        </p:spPr>
      </p:pic>
      <p:pic>
        <p:nvPicPr>
          <p:cNvPr id="14" name="Afbeelding 13" descr="Afbeelding met schermopname, Kleurrijkheid, paars, plein&#10;&#10;Door AI gegenereerde inhoud is mogelijk onjuist.">
            <a:extLst>
              <a:ext uri="{FF2B5EF4-FFF2-40B4-BE49-F238E27FC236}">
                <a16:creationId xmlns:a16="http://schemas.microsoft.com/office/drawing/2014/main" id="{F274BA91-D818-D5C5-7BC0-C435F6C9C1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8411" y="2919470"/>
            <a:ext cx="744220" cy="744220"/>
          </a:xfrm>
          <a:prstGeom prst="rect">
            <a:avLst/>
          </a:prstGeom>
        </p:spPr>
      </p:pic>
    </p:spTree>
    <p:extLst>
      <p:ext uri="{BB962C8B-B14F-4D97-AF65-F5344CB8AC3E}">
        <p14:creationId xmlns:p14="http://schemas.microsoft.com/office/powerpoint/2010/main" val="3482450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16</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3323987"/>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a:p>
            <a:pPr marL="285750" indent="-285750">
              <a:buFont typeface="Arial" panose="020B0604020202020204" pitchFamily="34" charset="0"/>
              <a:buChar char="•"/>
            </a:pPr>
            <a:r>
              <a:rPr lang="nl-NL" sz="1500" dirty="0">
                <a:latin typeface="Arial"/>
                <a:cs typeface="Arial"/>
              </a:rPr>
              <a:t>Afbakening activiteiten die vergoed worden uit warmtetarieven</a:t>
            </a:r>
          </a:p>
          <a:p>
            <a:pPr marL="285750" indent="-285750">
              <a:buFont typeface="Arial" panose="020B0604020202020204" pitchFamily="34" charset="0"/>
              <a:buChar char="•"/>
            </a:pPr>
            <a:r>
              <a:rPr lang="nl-NL" sz="1500" dirty="0">
                <a:latin typeface="Arial"/>
                <a:cs typeface="Arial"/>
              </a:rPr>
              <a:t>Toezicht interne verrekenprijzen en doorbelasting (incl. inkoop warmte)</a:t>
            </a:r>
          </a:p>
          <a:p>
            <a:pPr marL="285750" indent="-285750">
              <a:buFont typeface="Arial" panose="020B0604020202020204" pitchFamily="34" charset="0"/>
              <a:buChar char="•"/>
            </a:pPr>
            <a:r>
              <a:rPr lang="nl-NL" sz="1500" dirty="0">
                <a:latin typeface="Arial"/>
                <a:cs typeface="Arial"/>
              </a:rPr>
              <a:t>Verdeelsleutels voor diverse toerekeningen</a:t>
            </a:r>
          </a:p>
          <a:p>
            <a:pPr marL="285750" indent="-285750">
              <a:buFont typeface="Arial" panose="020B0604020202020204" pitchFamily="34" charset="0"/>
              <a:buChar char="•"/>
            </a:pPr>
            <a:endParaRPr lang="nl-NL" sz="1500" dirty="0">
              <a:latin typeface="Arial"/>
              <a:cs typeface="Arial"/>
            </a:endParaRPr>
          </a:p>
        </p:txBody>
      </p:sp>
      <p:sp>
        <p:nvSpPr>
          <p:cNvPr id="12" name="Tekstvak 11">
            <a:extLst>
              <a:ext uri="{FF2B5EF4-FFF2-40B4-BE49-F238E27FC236}">
                <a16:creationId xmlns:a16="http://schemas.microsoft.com/office/drawing/2014/main" id="{34F06C4C-6F9F-2937-ABA9-FC6EFE26843C}"/>
              </a:ext>
            </a:extLst>
          </p:cNvPr>
          <p:cNvSpPr txBox="1"/>
          <p:nvPr/>
        </p:nvSpPr>
        <p:spPr>
          <a:xfrm>
            <a:off x="1571894" y="3015983"/>
            <a:ext cx="952035" cy="784830"/>
          </a:xfrm>
          <a:prstGeom prst="rect">
            <a:avLst/>
          </a:prstGeom>
          <a:noFill/>
        </p:spPr>
        <p:txBody>
          <a:bodyPr wrap="square" rtlCol="0">
            <a:spAutoFit/>
          </a:bodyPr>
          <a:lstStyle/>
          <a:p>
            <a:r>
              <a:rPr lang="nl-NL" sz="1500" dirty="0">
                <a:latin typeface="Arial"/>
                <a:cs typeface="Arial"/>
              </a:rPr>
              <a:t>Kosten (hoofd-) kantoor</a:t>
            </a:r>
          </a:p>
        </p:txBody>
      </p:sp>
      <p:sp>
        <p:nvSpPr>
          <p:cNvPr id="23" name="Tekstvak 22">
            <a:extLst>
              <a:ext uri="{FF2B5EF4-FFF2-40B4-BE49-F238E27FC236}">
                <a16:creationId xmlns:a16="http://schemas.microsoft.com/office/drawing/2014/main" id="{97FDBACA-1C7F-05F6-E0EB-20476B79BBC1}"/>
              </a:ext>
            </a:extLst>
          </p:cNvPr>
          <p:cNvSpPr txBox="1"/>
          <p:nvPr/>
        </p:nvSpPr>
        <p:spPr>
          <a:xfrm>
            <a:off x="1557965" y="3984787"/>
            <a:ext cx="952035" cy="784830"/>
          </a:xfrm>
          <a:prstGeom prst="rect">
            <a:avLst/>
          </a:prstGeom>
          <a:noFill/>
        </p:spPr>
        <p:txBody>
          <a:bodyPr wrap="square" rtlCol="0">
            <a:spAutoFit/>
          </a:bodyPr>
          <a:lstStyle/>
          <a:p>
            <a:r>
              <a:rPr lang="nl-NL" sz="1500" dirty="0">
                <a:latin typeface="Arial"/>
                <a:cs typeface="Arial"/>
              </a:rPr>
              <a:t>Kosten warmte (-bron)</a:t>
            </a:r>
          </a:p>
        </p:txBody>
      </p:sp>
      <p:sp>
        <p:nvSpPr>
          <p:cNvPr id="24" name="Tekstvak 23">
            <a:extLst>
              <a:ext uri="{FF2B5EF4-FFF2-40B4-BE49-F238E27FC236}">
                <a16:creationId xmlns:a16="http://schemas.microsoft.com/office/drawing/2014/main" id="{613845E6-6206-E1B1-36CB-DE32E6E59870}"/>
              </a:ext>
            </a:extLst>
          </p:cNvPr>
          <p:cNvSpPr txBox="1"/>
          <p:nvPr/>
        </p:nvSpPr>
        <p:spPr>
          <a:xfrm>
            <a:off x="1571894" y="5182627"/>
            <a:ext cx="952035" cy="784830"/>
          </a:xfrm>
          <a:prstGeom prst="rect">
            <a:avLst/>
          </a:prstGeom>
          <a:noFill/>
        </p:spPr>
        <p:txBody>
          <a:bodyPr wrap="square" rtlCol="0">
            <a:spAutoFit/>
          </a:bodyPr>
          <a:lstStyle/>
          <a:p>
            <a:r>
              <a:rPr lang="nl-NL" sz="1500" dirty="0">
                <a:latin typeface="Arial"/>
                <a:cs typeface="Arial"/>
              </a:rPr>
              <a:t>Kosten warmte- net</a:t>
            </a:r>
          </a:p>
        </p:txBody>
      </p:sp>
      <p:cxnSp>
        <p:nvCxnSpPr>
          <p:cNvPr id="28" name="Rechte verbindingslijn 27">
            <a:extLst>
              <a:ext uri="{FF2B5EF4-FFF2-40B4-BE49-F238E27FC236}">
                <a16:creationId xmlns:a16="http://schemas.microsoft.com/office/drawing/2014/main" id="{A55E70F2-6AEF-E48E-7E44-882BF9C32900}"/>
              </a:ext>
            </a:extLst>
          </p:cNvPr>
          <p:cNvCxnSpPr/>
          <p:nvPr/>
        </p:nvCxnSpPr>
        <p:spPr>
          <a:xfrm>
            <a:off x="654627" y="3875808"/>
            <a:ext cx="16105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Rechte verbindingslijn 28">
            <a:extLst>
              <a:ext uri="{FF2B5EF4-FFF2-40B4-BE49-F238E27FC236}">
                <a16:creationId xmlns:a16="http://schemas.microsoft.com/office/drawing/2014/main" id="{2C0475D4-7B93-4092-F73A-C3AEA5EDD441}"/>
              </a:ext>
            </a:extLst>
          </p:cNvPr>
          <p:cNvCxnSpPr/>
          <p:nvPr/>
        </p:nvCxnSpPr>
        <p:spPr>
          <a:xfrm>
            <a:off x="654627" y="5029199"/>
            <a:ext cx="1610591"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kstvak 33">
            <a:extLst>
              <a:ext uri="{FF2B5EF4-FFF2-40B4-BE49-F238E27FC236}">
                <a16:creationId xmlns:a16="http://schemas.microsoft.com/office/drawing/2014/main" id="{991DB0EE-937E-980C-DDEA-2E71BA25904A}"/>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36" name="Pijl: rechts 35">
            <a:extLst>
              <a:ext uri="{FF2B5EF4-FFF2-40B4-BE49-F238E27FC236}">
                <a16:creationId xmlns:a16="http://schemas.microsoft.com/office/drawing/2014/main" id="{B1365634-7C59-14C6-B15E-1EE2DCD5E7EE}"/>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ijdelijke aanduiding voor voettekst 7">
            <a:extLst>
              <a:ext uri="{FF2B5EF4-FFF2-40B4-BE49-F238E27FC236}">
                <a16:creationId xmlns:a16="http://schemas.microsoft.com/office/drawing/2014/main" id="{DECA604D-AF8D-77A9-60D6-FB3C8F35F076}"/>
              </a:ext>
            </a:extLst>
          </p:cNvPr>
          <p:cNvSpPr>
            <a:spLocks noGrp="1"/>
          </p:cNvSpPr>
          <p:nvPr>
            <p:ph type="ftr" sz="quarter" idx="21"/>
          </p:nvPr>
        </p:nvSpPr>
        <p:spPr/>
        <p:txBody>
          <a:bodyPr/>
          <a:lstStyle/>
          <a:p>
            <a:pPr>
              <a:defRPr/>
            </a:pPr>
            <a:endParaRPr lang="nl-NL"/>
          </a:p>
        </p:txBody>
      </p:sp>
      <p:pic>
        <p:nvPicPr>
          <p:cNvPr id="10" name="Afbeelding 9">
            <a:extLst>
              <a:ext uri="{FF2B5EF4-FFF2-40B4-BE49-F238E27FC236}">
                <a16:creationId xmlns:a16="http://schemas.microsoft.com/office/drawing/2014/main" id="{35960842-ED13-EDA4-1AE7-D769DAF1E642}"/>
              </a:ext>
            </a:extLst>
          </p:cNvPr>
          <p:cNvPicPr>
            <a:picLocks noChangeAspect="1"/>
          </p:cNvPicPr>
          <p:nvPr/>
        </p:nvPicPr>
        <p:blipFill>
          <a:blip r:embed="rId3"/>
          <a:stretch>
            <a:fillRect/>
          </a:stretch>
        </p:blipFill>
        <p:spPr>
          <a:xfrm>
            <a:off x="756306" y="3951221"/>
            <a:ext cx="654139" cy="1072696"/>
          </a:xfrm>
          <a:prstGeom prst="rect">
            <a:avLst/>
          </a:prstGeom>
        </p:spPr>
      </p:pic>
      <p:pic>
        <p:nvPicPr>
          <p:cNvPr id="13" name="Afbeelding 12">
            <a:extLst>
              <a:ext uri="{FF2B5EF4-FFF2-40B4-BE49-F238E27FC236}">
                <a16:creationId xmlns:a16="http://schemas.microsoft.com/office/drawing/2014/main" id="{64599C06-3DD0-A456-D579-5D7221A57D89}"/>
              </a:ext>
            </a:extLst>
          </p:cNvPr>
          <p:cNvPicPr>
            <a:picLocks noChangeAspect="1"/>
          </p:cNvPicPr>
          <p:nvPr/>
        </p:nvPicPr>
        <p:blipFill>
          <a:blip r:embed="rId4"/>
          <a:stretch>
            <a:fillRect/>
          </a:stretch>
        </p:blipFill>
        <p:spPr>
          <a:xfrm>
            <a:off x="680779" y="5167271"/>
            <a:ext cx="633847" cy="1031057"/>
          </a:xfrm>
          <a:prstGeom prst="rect">
            <a:avLst/>
          </a:prstGeom>
        </p:spPr>
      </p:pic>
      <p:pic>
        <p:nvPicPr>
          <p:cNvPr id="14" name="Afbeelding 13" descr="Afbeelding met schermopname, Kleurrijkheid, paars, plein&#10;&#10;Door AI gegenereerde inhoud is mogelijk onjuist.">
            <a:extLst>
              <a:ext uri="{FF2B5EF4-FFF2-40B4-BE49-F238E27FC236}">
                <a16:creationId xmlns:a16="http://schemas.microsoft.com/office/drawing/2014/main" id="{F274BA91-D818-D5C5-7BC0-C435F6C9C1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8411" y="2919470"/>
            <a:ext cx="744220" cy="744220"/>
          </a:xfrm>
          <a:prstGeom prst="rect">
            <a:avLst/>
          </a:prstGeom>
        </p:spPr>
      </p:pic>
      <p:sp>
        <p:nvSpPr>
          <p:cNvPr id="7" name="Tekstballon: rechthoek met afgeronde hoeken 6">
            <a:extLst>
              <a:ext uri="{FF2B5EF4-FFF2-40B4-BE49-F238E27FC236}">
                <a16:creationId xmlns:a16="http://schemas.microsoft.com/office/drawing/2014/main" id="{353D0DDC-9748-FA91-CC1B-8B38193B1089}"/>
              </a:ext>
            </a:extLst>
          </p:cNvPr>
          <p:cNvSpPr/>
          <p:nvPr/>
        </p:nvSpPr>
        <p:spPr>
          <a:xfrm>
            <a:off x="5801709" y="1718965"/>
            <a:ext cx="5735663" cy="2510135"/>
          </a:xfrm>
          <a:prstGeom prst="wedgeRoundRectCallout">
            <a:avLst>
              <a:gd name="adj1" fmla="val -61565"/>
              <a:gd name="adj2" fmla="val -2010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Sinds dit jaar kan de ACM </a:t>
            </a:r>
            <a:r>
              <a:rPr lang="nl-NL" sz="1600" dirty="0" err="1">
                <a:solidFill>
                  <a:schemeClr val="tx1"/>
                </a:solidFill>
              </a:rPr>
              <a:t>regulatorische</a:t>
            </a:r>
            <a:r>
              <a:rPr lang="nl-NL" sz="1600" dirty="0">
                <a:solidFill>
                  <a:schemeClr val="tx1"/>
                </a:solidFill>
              </a:rPr>
              <a:t> accounting regels (RAR) vaststellen, gericht op de gegevens die nodig zijn voor </a:t>
            </a:r>
            <a:r>
              <a:rPr lang="nl-NL" sz="1600" dirty="0" err="1">
                <a:solidFill>
                  <a:schemeClr val="tx1"/>
                </a:solidFill>
              </a:rPr>
              <a:t>kostengebaseerde</a:t>
            </a:r>
            <a:r>
              <a:rPr lang="nl-NL" sz="1600" dirty="0">
                <a:solidFill>
                  <a:schemeClr val="tx1"/>
                </a:solidFill>
              </a:rPr>
              <a:t> </a:t>
            </a:r>
            <a:r>
              <a:rPr lang="nl-NL" sz="1600" dirty="0" err="1">
                <a:solidFill>
                  <a:schemeClr val="tx1"/>
                </a:solidFill>
              </a:rPr>
              <a:t>tariefregulering</a:t>
            </a:r>
            <a:r>
              <a:rPr lang="nl-NL" sz="1600" dirty="0">
                <a:solidFill>
                  <a:schemeClr val="tx1"/>
                </a:solidFill>
              </a:rPr>
              <a:t>.</a:t>
            </a:r>
          </a:p>
          <a:p>
            <a:pPr algn="ctr"/>
            <a:endParaRPr lang="nl-NL" sz="1600" dirty="0">
              <a:solidFill>
                <a:schemeClr val="tx1"/>
              </a:solidFill>
            </a:endParaRPr>
          </a:p>
          <a:p>
            <a:pPr algn="ctr"/>
            <a:r>
              <a:rPr lang="nl-NL" sz="1600" dirty="0">
                <a:solidFill>
                  <a:schemeClr val="tx1"/>
                </a:solidFill>
              </a:rPr>
              <a:t>Met deze RAR krijgt de ACM preciezer inzicht in de gegevens die we nodig hebben en worden gegevens meer vergelijkbaar tussen bedrijven. </a:t>
            </a:r>
          </a:p>
        </p:txBody>
      </p:sp>
    </p:spTree>
    <p:extLst>
      <p:ext uri="{BB962C8B-B14F-4D97-AF65-F5344CB8AC3E}">
        <p14:creationId xmlns:p14="http://schemas.microsoft.com/office/powerpoint/2010/main" val="3296856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17</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3323987"/>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a:p>
            <a:pPr marL="285750" indent="-285750">
              <a:buFont typeface="Arial" panose="020B0604020202020204" pitchFamily="34" charset="0"/>
              <a:buChar char="•"/>
            </a:pPr>
            <a:r>
              <a:rPr lang="nl-NL" sz="1500" dirty="0">
                <a:latin typeface="Arial"/>
                <a:cs typeface="Arial"/>
              </a:rPr>
              <a:t>Afbakening activiteiten die vergoed worden uit warmtetarieven</a:t>
            </a:r>
          </a:p>
          <a:p>
            <a:pPr marL="285750" indent="-285750">
              <a:buFont typeface="Arial" panose="020B0604020202020204" pitchFamily="34" charset="0"/>
              <a:buChar char="•"/>
            </a:pPr>
            <a:r>
              <a:rPr lang="nl-NL" sz="1500" dirty="0">
                <a:latin typeface="Arial"/>
                <a:cs typeface="Arial"/>
              </a:rPr>
              <a:t>Toezicht interne verrekenprijzen en doorbelasting (incl. inkoop warmte)</a:t>
            </a:r>
          </a:p>
          <a:p>
            <a:pPr marL="285750" indent="-285750">
              <a:buFont typeface="Arial" panose="020B0604020202020204" pitchFamily="34" charset="0"/>
              <a:buChar char="•"/>
            </a:pPr>
            <a:r>
              <a:rPr lang="nl-NL" sz="1500" dirty="0">
                <a:latin typeface="Arial"/>
                <a:cs typeface="Arial"/>
              </a:rPr>
              <a:t>Verdeelsleutels voor diverse toerekeningen</a:t>
            </a:r>
          </a:p>
          <a:p>
            <a:pPr marL="285750" indent="-285750">
              <a:buFont typeface="Arial" panose="020B0604020202020204" pitchFamily="34" charset="0"/>
              <a:buChar char="•"/>
            </a:pPr>
            <a:endParaRPr lang="nl-NL" sz="1500" dirty="0">
              <a:latin typeface="Arial"/>
              <a:cs typeface="Arial"/>
            </a:endParaRPr>
          </a:p>
        </p:txBody>
      </p:sp>
      <p:sp>
        <p:nvSpPr>
          <p:cNvPr id="12" name="Tekstvak 11">
            <a:extLst>
              <a:ext uri="{FF2B5EF4-FFF2-40B4-BE49-F238E27FC236}">
                <a16:creationId xmlns:a16="http://schemas.microsoft.com/office/drawing/2014/main" id="{34F06C4C-6F9F-2937-ABA9-FC6EFE26843C}"/>
              </a:ext>
            </a:extLst>
          </p:cNvPr>
          <p:cNvSpPr txBox="1"/>
          <p:nvPr/>
        </p:nvSpPr>
        <p:spPr>
          <a:xfrm>
            <a:off x="1571894" y="3015983"/>
            <a:ext cx="952035" cy="784830"/>
          </a:xfrm>
          <a:prstGeom prst="rect">
            <a:avLst/>
          </a:prstGeom>
          <a:noFill/>
        </p:spPr>
        <p:txBody>
          <a:bodyPr wrap="square" rtlCol="0">
            <a:spAutoFit/>
          </a:bodyPr>
          <a:lstStyle/>
          <a:p>
            <a:r>
              <a:rPr lang="nl-NL" sz="1500" dirty="0">
                <a:latin typeface="Arial"/>
                <a:cs typeface="Arial"/>
              </a:rPr>
              <a:t>Kosten (hoofd-) kantoor</a:t>
            </a:r>
          </a:p>
        </p:txBody>
      </p:sp>
      <p:sp>
        <p:nvSpPr>
          <p:cNvPr id="23" name="Tekstvak 22">
            <a:extLst>
              <a:ext uri="{FF2B5EF4-FFF2-40B4-BE49-F238E27FC236}">
                <a16:creationId xmlns:a16="http://schemas.microsoft.com/office/drawing/2014/main" id="{97FDBACA-1C7F-05F6-E0EB-20476B79BBC1}"/>
              </a:ext>
            </a:extLst>
          </p:cNvPr>
          <p:cNvSpPr txBox="1"/>
          <p:nvPr/>
        </p:nvSpPr>
        <p:spPr>
          <a:xfrm>
            <a:off x="1557965" y="3984787"/>
            <a:ext cx="952035" cy="784830"/>
          </a:xfrm>
          <a:prstGeom prst="rect">
            <a:avLst/>
          </a:prstGeom>
          <a:noFill/>
        </p:spPr>
        <p:txBody>
          <a:bodyPr wrap="square" rtlCol="0">
            <a:spAutoFit/>
          </a:bodyPr>
          <a:lstStyle/>
          <a:p>
            <a:r>
              <a:rPr lang="nl-NL" sz="1500" dirty="0">
                <a:latin typeface="Arial"/>
                <a:cs typeface="Arial"/>
              </a:rPr>
              <a:t>Kosten warmte (-bron)</a:t>
            </a:r>
          </a:p>
        </p:txBody>
      </p:sp>
      <p:sp>
        <p:nvSpPr>
          <p:cNvPr id="24" name="Tekstvak 23">
            <a:extLst>
              <a:ext uri="{FF2B5EF4-FFF2-40B4-BE49-F238E27FC236}">
                <a16:creationId xmlns:a16="http://schemas.microsoft.com/office/drawing/2014/main" id="{613845E6-6206-E1B1-36CB-DE32E6E59870}"/>
              </a:ext>
            </a:extLst>
          </p:cNvPr>
          <p:cNvSpPr txBox="1"/>
          <p:nvPr/>
        </p:nvSpPr>
        <p:spPr>
          <a:xfrm>
            <a:off x="1571894" y="5182627"/>
            <a:ext cx="952035" cy="784830"/>
          </a:xfrm>
          <a:prstGeom prst="rect">
            <a:avLst/>
          </a:prstGeom>
          <a:noFill/>
        </p:spPr>
        <p:txBody>
          <a:bodyPr wrap="square" rtlCol="0">
            <a:spAutoFit/>
          </a:bodyPr>
          <a:lstStyle/>
          <a:p>
            <a:r>
              <a:rPr lang="nl-NL" sz="1500" dirty="0">
                <a:latin typeface="Arial"/>
                <a:cs typeface="Arial"/>
              </a:rPr>
              <a:t>Kosten warmte- net</a:t>
            </a:r>
          </a:p>
        </p:txBody>
      </p:sp>
      <p:cxnSp>
        <p:nvCxnSpPr>
          <p:cNvPr id="28" name="Rechte verbindingslijn 27">
            <a:extLst>
              <a:ext uri="{FF2B5EF4-FFF2-40B4-BE49-F238E27FC236}">
                <a16:creationId xmlns:a16="http://schemas.microsoft.com/office/drawing/2014/main" id="{A55E70F2-6AEF-E48E-7E44-882BF9C32900}"/>
              </a:ext>
            </a:extLst>
          </p:cNvPr>
          <p:cNvCxnSpPr/>
          <p:nvPr/>
        </p:nvCxnSpPr>
        <p:spPr>
          <a:xfrm>
            <a:off x="654627" y="3875808"/>
            <a:ext cx="16105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Rechte verbindingslijn 28">
            <a:extLst>
              <a:ext uri="{FF2B5EF4-FFF2-40B4-BE49-F238E27FC236}">
                <a16:creationId xmlns:a16="http://schemas.microsoft.com/office/drawing/2014/main" id="{2C0475D4-7B93-4092-F73A-C3AEA5EDD441}"/>
              </a:ext>
            </a:extLst>
          </p:cNvPr>
          <p:cNvCxnSpPr/>
          <p:nvPr/>
        </p:nvCxnSpPr>
        <p:spPr>
          <a:xfrm>
            <a:off x="654627" y="5029199"/>
            <a:ext cx="1610591"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kstvak 33">
            <a:extLst>
              <a:ext uri="{FF2B5EF4-FFF2-40B4-BE49-F238E27FC236}">
                <a16:creationId xmlns:a16="http://schemas.microsoft.com/office/drawing/2014/main" id="{991DB0EE-937E-980C-DDEA-2E71BA25904A}"/>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36" name="Pijl: rechts 35">
            <a:extLst>
              <a:ext uri="{FF2B5EF4-FFF2-40B4-BE49-F238E27FC236}">
                <a16:creationId xmlns:a16="http://schemas.microsoft.com/office/drawing/2014/main" id="{B1365634-7C59-14C6-B15E-1EE2DCD5E7EE}"/>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ijdelijke aanduiding voor voettekst 7">
            <a:extLst>
              <a:ext uri="{FF2B5EF4-FFF2-40B4-BE49-F238E27FC236}">
                <a16:creationId xmlns:a16="http://schemas.microsoft.com/office/drawing/2014/main" id="{DECA604D-AF8D-77A9-60D6-FB3C8F35F076}"/>
              </a:ext>
            </a:extLst>
          </p:cNvPr>
          <p:cNvSpPr>
            <a:spLocks noGrp="1"/>
          </p:cNvSpPr>
          <p:nvPr>
            <p:ph type="ftr" sz="quarter" idx="21"/>
          </p:nvPr>
        </p:nvSpPr>
        <p:spPr/>
        <p:txBody>
          <a:bodyPr/>
          <a:lstStyle/>
          <a:p>
            <a:pPr>
              <a:defRPr/>
            </a:pPr>
            <a:endParaRPr lang="nl-NL"/>
          </a:p>
        </p:txBody>
      </p:sp>
      <p:pic>
        <p:nvPicPr>
          <p:cNvPr id="10" name="Afbeelding 9">
            <a:extLst>
              <a:ext uri="{FF2B5EF4-FFF2-40B4-BE49-F238E27FC236}">
                <a16:creationId xmlns:a16="http://schemas.microsoft.com/office/drawing/2014/main" id="{35960842-ED13-EDA4-1AE7-D769DAF1E642}"/>
              </a:ext>
            </a:extLst>
          </p:cNvPr>
          <p:cNvPicPr>
            <a:picLocks noChangeAspect="1"/>
          </p:cNvPicPr>
          <p:nvPr/>
        </p:nvPicPr>
        <p:blipFill>
          <a:blip r:embed="rId3"/>
          <a:stretch>
            <a:fillRect/>
          </a:stretch>
        </p:blipFill>
        <p:spPr>
          <a:xfrm>
            <a:off x="756306" y="3951221"/>
            <a:ext cx="654139" cy="1072696"/>
          </a:xfrm>
          <a:prstGeom prst="rect">
            <a:avLst/>
          </a:prstGeom>
        </p:spPr>
      </p:pic>
      <p:pic>
        <p:nvPicPr>
          <p:cNvPr id="13" name="Afbeelding 12">
            <a:extLst>
              <a:ext uri="{FF2B5EF4-FFF2-40B4-BE49-F238E27FC236}">
                <a16:creationId xmlns:a16="http://schemas.microsoft.com/office/drawing/2014/main" id="{64599C06-3DD0-A456-D579-5D7221A57D89}"/>
              </a:ext>
            </a:extLst>
          </p:cNvPr>
          <p:cNvPicPr>
            <a:picLocks noChangeAspect="1"/>
          </p:cNvPicPr>
          <p:nvPr/>
        </p:nvPicPr>
        <p:blipFill>
          <a:blip r:embed="rId4"/>
          <a:stretch>
            <a:fillRect/>
          </a:stretch>
        </p:blipFill>
        <p:spPr>
          <a:xfrm>
            <a:off x="680779" y="5167271"/>
            <a:ext cx="633847" cy="1031057"/>
          </a:xfrm>
          <a:prstGeom prst="rect">
            <a:avLst/>
          </a:prstGeom>
        </p:spPr>
      </p:pic>
      <p:pic>
        <p:nvPicPr>
          <p:cNvPr id="14" name="Afbeelding 13" descr="Afbeelding met schermopname, Kleurrijkheid, paars, plein&#10;&#10;Door AI gegenereerde inhoud is mogelijk onjuist.">
            <a:extLst>
              <a:ext uri="{FF2B5EF4-FFF2-40B4-BE49-F238E27FC236}">
                <a16:creationId xmlns:a16="http://schemas.microsoft.com/office/drawing/2014/main" id="{F274BA91-D818-D5C5-7BC0-C435F6C9C1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8411" y="2919470"/>
            <a:ext cx="744220" cy="744220"/>
          </a:xfrm>
          <a:prstGeom prst="rect">
            <a:avLst/>
          </a:prstGeom>
        </p:spPr>
      </p:pic>
      <p:sp>
        <p:nvSpPr>
          <p:cNvPr id="7" name="Rechthoek 6">
            <a:extLst>
              <a:ext uri="{FF2B5EF4-FFF2-40B4-BE49-F238E27FC236}">
                <a16:creationId xmlns:a16="http://schemas.microsoft.com/office/drawing/2014/main" id="{C4F02A15-276B-58B5-7024-F9E556456F28}"/>
              </a:ext>
            </a:extLst>
          </p:cNvPr>
          <p:cNvSpPr/>
          <p:nvPr/>
        </p:nvSpPr>
        <p:spPr>
          <a:xfrm>
            <a:off x="6129992" y="1437946"/>
            <a:ext cx="2629543"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a:extLst>
              <a:ext uri="{FF2B5EF4-FFF2-40B4-BE49-F238E27FC236}">
                <a16:creationId xmlns:a16="http://schemas.microsoft.com/office/drawing/2014/main" id="{F689A60E-AE5C-FBD7-6309-3C3F93E7129E}"/>
              </a:ext>
            </a:extLst>
          </p:cNvPr>
          <p:cNvSpPr/>
          <p:nvPr/>
        </p:nvSpPr>
        <p:spPr>
          <a:xfrm>
            <a:off x="6129993" y="1437946"/>
            <a:ext cx="2629542"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Tariefmodel ACM</a:t>
            </a:r>
          </a:p>
        </p:txBody>
      </p:sp>
      <p:sp>
        <p:nvSpPr>
          <p:cNvPr id="11" name="Tekstvak 10">
            <a:extLst>
              <a:ext uri="{FF2B5EF4-FFF2-40B4-BE49-F238E27FC236}">
                <a16:creationId xmlns:a16="http://schemas.microsoft.com/office/drawing/2014/main" id="{D100F6E9-4C27-9D1E-2D2A-A87A8FB797B2}"/>
              </a:ext>
            </a:extLst>
          </p:cNvPr>
          <p:cNvSpPr txBox="1"/>
          <p:nvPr/>
        </p:nvSpPr>
        <p:spPr>
          <a:xfrm>
            <a:off x="6181948" y="2179909"/>
            <a:ext cx="2484070" cy="2862322"/>
          </a:xfrm>
          <a:prstGeom prst="rect">
            <a:avLst/>
          </a:prstGeom>
          <a:noFill/>
        </p:spPr>
        <p:txBody>
          <a:bodyPr wrap="square" rtlCol="0">
            <a:spAutoFit/>
          </a:bodyPr>
          <a:lstStyle/>
          <a:p>
            <a:r>
              <a:rPr lang="nl-NL" sz="1500" dirty="0">
                <a:latin typeface="Arial"/>
                <a:cs typeface="Arial"/>
              </a:rPr>
              <a:t>Vaststelling gerealiseerde kosten en volumes </a:t>
            </a:r>
            <a:r>
              <a:rPr lang="nl-NL" sz="1500" u="sng" dirty="0">
                <a:latin typeface="Arial"/>
                <a:cs typeface="Arial"/>
              </a:rPr>
              <a:t>op kavelniveau</a:t>
            </a:r>
          </a:p>
          <a:p>
            <a:pPr marL="285750" indent="-285750">
              <a:buFont typeface="Arial" panose="020B0604020202020204" pitchFamily="34" charset="0"/>
              <a:buChar char="•"/>
            </a:pPr>
            <a:r>
              <a:rPr lang="nl-NL" sz="1500" dirty="0">
                <a:latin typeface="Arial"/>
                <a:cs typeface="Arial"/>
              </a:rPr>
              <a:t>Kosten warmte</a:t>
            </a:r>
          </a:p>
          <a:p>
            <a:pPr marL="285750" indent="-285750">
              <a:buFont typeface="Arial" panose="020B0604020202020204" pitchFamily="34" charset="0"/>
              <a:buChar char="•"/>
            </a:pPr>
            <a:r>
              <a:rPr lang="nl-NL" sz="1500" dirty="0">
                <a:latin typeface="Arial"/>
                <a:cs typeface="Arial"/>
              </a:rPr>
              <a:t>Kosten net (operationele kosten en activa)</a:t>
            </a:r>
          </a:p>
          <a:p>
            <a:pPr marL="285750" indent="-285750">
              <a:buFont typeface="Arial" panose="020B0604020202020204" pitchFamily="34" charset="0"/>
              <a:buChar char="•"/>
            </a:pPr>
            <a:r>
              <a:rPr lang="nl-NL" sz="1500" dirty="0">
                <a:latin typeface="Arial"/>
                <a:cs typeface="Arial"/>
              </a:rPr>
              <a:t>Kosten overhead</a:t>
            </a:r>
          </a:p>
          <a:p>
            <a:pPr marL="285750" indent="-285750">
              <a:buFont typeface="Arial" panose="020B0604020202020204" pitchFamily="34" charset="0"/>
              <a:buChar char="•"/>
            </a:pPr>
            <a:r>
              <a:rPr lang="nl-NL" sz="1500" dirty="0">
                <a:latin typeface="Arial"/>
                <a:cs typeface="Arial"/>
              </a:rPr>
              <a:t>Volumes per activiteit en verbruikersgroep</a:t>
            </a:r>
          </a:p>
          <a:p>
            <a:endParaRPr lang="nl-NL" sz="1500" dirty="0">
              <a:latin typeface="Arial"/>
              <a:cs typeface="Arial"/>
            </a:endParaRPr>
          </a:p>
          <a:p>
            <a:pPr marL="285750" indent="-285750">
              <a:buFont typeface="Arial" panose="020B0604020202020204" pitchFamily="34" charset="0"/>
              <a:buChar char="•"/>
            </a:pPr>
            <a:endParaRPr lang="nl-NL" sz="1500" dirty="0">
              <a:latin typeface="Arial"/>
              <a:cs typeface="Arial"/>
            </a:endParaRPr>
          </a:p>
        </p:txBody>
      </p:sp>
      <p:sp>
        <p:nvSpPr>
          <p:cNvPr id="15" name="Pijl: rechts 14">
            <a:extLst>
              <a:ext uri="{FF2B5EF4-FFF2-40B4-BE49-F238E27FC236}">
                <a16:creationId xmlns:a16="http://schemas.microsoft.com/office/drawing/2014/main" id="{D585E0F7-581A-36A4-36ED-5A5A0EAF6C99}"/>
              </a:ext>
            </a:extLst>
          </p:cNvPr>
          <p:cNvSpPr/>
          <p:nvPr/>
        </p:nvSpPr>
        <p:spPr>
          <a:xfrm>
            <a:off x="5557247"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93583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hthoek 15">
            <a:extLst>
              <a:ext uri="{FF2B5EF4-FFF2-40B4-BE49-F238E27FC236}">
                <a16:creationId xmlns:a16="http://schemas.microsoft.com/office/drawing/2014/main" id="{DC48A174-343A-7803-3529-8FA9C29F161D}"/>
              </a:ext>
            </a:extLst>
          </p:cNvPr>
          <p:cNvSpPr/>
          <p:nvPr/>
        </p:nvSpPr>
        <p:spPr>
          <a:xfrm>
            <a:off x="6129992" y="1437946"/>
            <a:ext cx="2629543"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18</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3323987"/>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a:p>
            <a:pPr marL="285750" indent="-285750">
              <a:buFont typeface="Arial" panose="020B0604020202020204" pitchFamily="34" charset="0"/>
              <a:buChar char="•"/>
            </a:pPr>
            <a:r>
              <a:rPr lang="nl-NL" sz="1500" dirty="0">
                <a:latin typeface="Arial"/>
                <a:cs typeface="Arial"/>
              </a:rPr>
              <a:t>Afbakening activiteiten die vergoed worden uit warmtetarieven</a:t>
            </a:r>
          </a:p>
          <a:p>
            <a:pPr marL="285750" indent="-285750">
              <a:buFont typeface="Arial" panose="020B0604020202020204" pitchFamily="34" charset="0"/>
              <a:buChar char="•"/>
            </a:pPr>
            <a:r>
              <a:rPr lang="nl-NL" sz="1500" dirty="0">
                <a:latin typeface="Arial"/>
                <a:cs typeface="Arial"/>
              </a:rPr>
              <a:t>Toezicht interne verrekenprijzen en doorbelasting (incl. inkoop warmte)</a:t>
            </a:r>
          </a:p>
          <a:p>
            <a:pPr marL="285750" indent="-285750">
              <a:buFont typeface="Arial" panose="020B0604020202020204" pitchFamily="34" charset="0"/>
              <a:buChar char="•"/>
            </a:pPr>
            <a:r>
              <a:rPr lang="nl-NL" sz="1500" dirty="0">
                <a:latin typeface="Arial"/>
                <a:cs typeface="Arial"/>
              </a:rPr>
              <a:t>Verdeelsleutels voor diverse toerekeningen</a:t>
            </a:r>
          </a:p>
          <a:p>
            <a:pPr marL="285750" indent="-285750">
              <a:buFont typeface="Arial" panose="020B0604020202020204" pitchFamily="34" charset="0"/>
              <a:buChar char="•"/>
            </a:pPr>
            <a:endParaRPr lang="nl-NL" sz="1500" dirty="0">
              <a:latin typeface="Arial"/>
              <a:cs typeface="Arial"/>
            </a:endParaRPr>
          </a:p>
        </p:txBody>
      </p:sp>
      <p:sp>
        <p:nvSpPr>
          <p:cNvPr id="12" name="Tekstvak 11">
            <a:extLst>
              <a:ext uri="{FF2B5EF4-FFF2-40B4-BE49-F238E27FC236}">
                <a16:creationId xmlns:a16="http://schemas.microsoft.com/office/drawing/2014/main" id="{34F06C4C-6F9F-2937-ABA9-FC6EFE26843C}"/>
              </a:ext>
            </a:extLst>
          </p:cNvPr>
          <p:cNvSpPr txBox="1"/>
          <p:nvPr/>
        </p:nvSpPr>
        <p:spPr>
          <a:xfrm>
            <a:off x="1571894" y="3015983"/>
            <a:ext cx="952035" cy="784830"/>
          </a:xfrm>
          <a:prstGeom prst="rect">
            <a:avLst/>
          </a:prstGeom>
          <a:noFill/>
        </p:spPr>
        <p:txBody>
          <a:bodyPr wrap="square" rtlCol="0">
            <a:spAutoFit/>
          </a:bodyPr>
          <a:lstStyle/>
          <a:p>
            <a:r>
              <a:rPr lang="nl-NL" sz="1500" dirty="0">
                <a:latin typeface="Arial"/>
                <a:cs typeface="Arial"/>
              </a:rPr>
              <a:t>Kosten (hoofd-) kantoor</a:t>
            </a:r>
          </a:p>
        </p:txBody>
      </p:sp>
      <p:sp>
        <p:nvSpPr>
          <p:cNvPr id="23" name="Tekstvak 22">
            <a:extLst>
              <a:ext uri="{FF2B5EF4-FFF2-40B4-BE49-F238E27FC236}">
                <a16:creationId xmlns:a16="http://schemas.microsoft.com/office/drawing/2014/main" id="{97FDBACA-1C7F-05F6-E0EB-20476B79BBC1}"/>
              </a:ext>
            </a:extLst>
          </p:cNvPr>
          <p:cNvSpPr txBox="1"/>
          <p:nvPr/>
        </p:nvSpPr>
        <p:spPr>
          <a:xfrm>
            <a:off x="1557965" y="3984787"/>
            <a:ext cx="952035" cy="784830"/>
          </a:xfrm>
          <a:prstGeom prst="rect">
            <a:avLst/>
          </a:prstGeom>
          <a:noFill/>
        </p:spPr>
        <p:txBody>
          <a:bodyPr wrap="square" rtlCol="0">
            <a:spAutoFit/>
          </a:bodyPr>
          <a:lstStyle/>
          <a:p>
            <a:r>
              <a:rPr lang="nl-NL" sz="1500" dirty="0">
                <a:latin typeface="Arial"/>
                <a:cs typeface="Arial"/>
              </a:rPr>
              <a:t>Kosten warmte (-bron)</a:t>
            </a:r>
          </a:p>
        </p:txBody>
      </p:sp>
      <p:sp>
        <p:nvSpPr>
          <p:cNvPr id="24" name="Tekstvak 23">
            <a:extLst>
              <a:ext uri="{FF2B5EF4-FFF2-40B4-BE49-F238E27FC236}">
                <a16:creationId xmlns:a16="http://schemas.microsoft.com/office/drawing/2014/main" id="{613845E6-6206-E1B1-36CB-DE32E6E59870}"/>
              </a:ext>
            </a:extLst>
          </p:cNvPr>
          <p:cNvSpPr txBox="1"/>
          <p:nvPr/>
        </p:nvSpPr>
        <p:spPr>
          <a:xfrm>
            <a:off x="1571894" y="5182627"/>
            <a:ext cx="952035" cy="784830"/>
          </a:xfrm>
          <a:prstGeom prst="rect">
            <a:avLst/>
          </a:prstGeom>
          <a:noFill/>
        </p:spPr>
        <p:txBody>
          <a:bodyPr wrap="square" rtlCol="0">
            <a:spAutoFit/>
          </a:bodyPr>
          <a:lstStyle/>
          <a:p>
            <a:r>
              <a:rPr lang="nl-NL" sz="1500" dirty="0">
                <a:latin typeface="Arial"/>
                <a:cs typeface="Arial"/>
              </a:rPr>
              <a:t>Kosten warmte- net</a:t>
            </a:r>
          </a:p>
        </p:txBody>
      </p:sp>
      <p:cxnSp>
        <p:nvCxnSpPr>
          <p:cNvPr id="28" name="Rechte verbindingslijn 27">
            <a:extLst>
              <a:ext uri="{FF2B5EF4-FFF2-40B4-BE49-F238E27FC236}">
                <a16:creationId xmlns:a16="http://schemas.microsoft.com/office/drawing/2014/main" id="{A55E70F2-6AEF-E48E-7E44-882BF9C32900}"/>
              </a:ext>
            </a:extLst>
          </p:cNvPr>
          <p:cNvCxnSpPr/>
          <p:nvPr/>
        </p:nvCxnSpPr>
        <p:spPr>
          <a:xfrm>
            <a:off x="654627" y="3875808"/>
            <a:ext cx="16105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Rechte verbindingslijn 28">
            <a:extLst>
              <a:ext uri="{FF2B5EF4-FFF2-40B4-BE49-F238E27FC236}">
                <a16:creationId xmlns:a16="http://schemas.microsoft.com/office/drawing/2014/main" id="{2C0475D4-7B93-4092-F73A-C3AEA5EDD441}"/>
              </a:ext>
            </a:extLst>
          </p:cNvPr>
          <p:cNvCxnSpPr/>
          <p:nvPr/>
        </p:nvCxnSpPr>
        <p:spPr>
          <a:xfrm>
            <a:off x="654627" y="5029199"/>
            <a:ext cx="1610591"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kstvak 33">
            <a:extLst>
              <a:ext uri="{FF2B5EF4-FFF2-40B4-BE49-F238E27FC236}">
                <a16:creationId xmlns:a16="http://schemas.microsoft.com/office/drawing/2014/main" id="{991DB0EE-937E-980C-DDEA-2E71BA25904A}"/>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36" name="Pijl: rechts 35">
            <a:extLst>
              <a:ext uri="{FF2B5EF4-FFF2-40B4-BE49-F238E27FC236}">
                <a16:creationId xmlns:a16="http://schemas.microsoft.com/office/drawing/2014/main" id="{B1365634-7C59-14C6-B15E-1EE2DCD5E7EE}"/>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ijdelijke aanduiding voor voettekst 7">
            <a:extLst>
              <a:ext uri="{FF2B5EF4-FFF2-40B4-BE49-F238E27FC236}">
                <a16:creationId xmlns:a16="http://schemas.microsoft.com/office/drawing/2014/main" id="{DECA604D-AF8D-77A9-60D6-FB3C8F35F076}"/>
              </a:ext>
            </a:extLst>
          </p:cNvPr>
          <p:cNvSpPr>
            <a:spLocks noGrp="1"/>
          </p:cNvSpPr>
          <p:nvPr>
            <p:ph type="ftr" sz="quarter" idx="21"/>
          </p:nvPr>
        </p:nvSpPr>
        <p:spPr/>
        <p:txBody>
          <a:bodyPr/>
          <a:lstStyle/>
          <a:p>
            <a:pPr>
              <a:defRPr/>
            </a:pPr>
            <a:endParaRPr lang="nl-NL"/>
          </a:p>
        </p:txBody>
      </p:sp>
      <p:pic>
        <p:nvPicPr>
          <p:cNvPr id="10" name="Afbeelding 9">
            <a:extLst>
              <a:ext uri="{FF2B5EF4-FFF2-40B4-BE49-F238E27FC236}">
                <a16:creationId xmlns:a16="http://schemas.microsoft.com/office/drawing/2014/main" id="{35960842-ED13-EDA4-1AE7-D769DAF1E642}"/>
              </a:ext>
            </a:extLst>
          </p:cNvPr>
          <p:cNvPicPr>
            <a:picLocks noChangeAspect="1"/>
          </p:cNvPicPr>
          <p:nvPr/>
        </p:nvPicPr>
        <p:blipFill>
          <a:blip r:embed="rId3"/>
          <a:stretch>
            <a:fillRect/>
          </a:stretch>
        </p:blipFill>
        <p:spPr>
          <a:xfrm>
            <a:off x="756306" y="3951221"/>
            <a:ext cx="654139" cy="1072696"/>
          </a:xfrm>
          <a:prstGeom prst="rect">
            <a:avLst/>
          </a:prstGeom>
        </p:spPr>
      </p:pic>
      <p:pic>
        <p:nvPicPr>
          <p:cNvPr id="13" name="Afbeelding 12">
            <a:extLst>
              <a:ext uri="{FF2B5EF4-FFF2-40B4-BE49-F238E27FC236}">
                <a16:creationId xmlns:a16="http://schemas.microsoft.com/office/drawing/2014/main" id="{64599C06-3DD0-A456-D579-5D7221A57D89}"/>
              </a:ext>
            </a:extLst>
          </p:cNvPr>
          <p:cNvPicPr>
            <a:picLocks noChangeAspect="1"/>
          </p:cNvPicPr>
          <p:nvPr/>
        </p:nvPicPr>
        <p:blipFill>
          <a:blip r:embed="rId4"/>
          <a:stretch>
            <a:fillRect/>
          </a:stretch>
        </p:blipFill>
        <p:spPr>
          <a:xfrm>
            <a:off x="680779" y="5167271"/>
            <a:ext cx="633847" cy="1031057"/>
          </a:xfrm>
          <a:prstGeom prst="rect">
            <a:avLst/>
          </a:prstGeom>
        </p:spPr>
      </p:pic>
      <p:pic>
        <p:nvPicPr>
          <p:cNvPr id="14" name="Afbeelding 13" descr="Afbeelding met schermopname, Kleurrijkheid, paars, plein&#10;&#10;Door AI gegenereerde inhoud is mogelijk onjuist.">
            <a:extLst>
              <a:ext uri="{FF2B5EF4-FFF2-40B4-BE49-F238E27FC236}">
                <a16:creationId xmlns:a16="http://schemas.microsoft.com/office/drawing/2014/main" id="{F274BA91-D818-D5C5-7BC0-C435F6C9C1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8411" y="2919470"/>
            <a:ext cx="744220" cy="744220"/>
          </a:xfrm>
          <a:prstGeom prst="rect">
            <a:avLst/>
          </a:prstGeom>
        </p:spPr>
      </p:pic>
      <p:sp>
        <p:nvSpPr>
          <p:cNvPr id="7" name="Rechthoek 6">
            <a:extLst>
              <a:ext uri="{FF2B5EF4-FFF2-40B4-BE49-F238E27FC236}">
                <a16:creationId xmlns:a16="http://schemas.microsoft.com/office/drawing/2014/main" id="{65E0C5FC-91D5-9D45-822E-6CAE4B294223}"/>
              </a:ext>
            </a:extLst>
          </p:cNvPr>
          <p:cNvSpPr/>
          <p:nvPr/>
        </p:nvSpPr>
        <p:spPr>
          <a:xfrm>
            <a:off x="6129993" y="1437946"/>
            <a:ext cx="2629542"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Tariefmodel ACM</a:t>
            </a:r>
          </a:p>
        </p:txBody>
      </p:sp>
      <p:sp>
        <p:nvSpPr>
          <p:cNvPr id="9" name="Tekstvak 8">
            <a:extLst>
              <a:ext uri="{FF2B5EF4-FFF2-40B4-BE49-F238E27FC236}">
                <a16:creationId xmlns:a16="http://schemas.microsoft.com/office/drawing/2014/main" id="{0777DFDE-85BC-7989-B1E2-5D58443CD153}"/>
              </a:ext>
            </a:extLst>
          </p:cNvPr>
          <p:cNvSpPr txBox="1"/>
          <p:nvPr/>
        </p:nvSpPr>
        <p:spPr>
          <a:xfrm>
            <a:off x="6181948" y="2179909"/>
            <a:ext cx="2484070" cy="2862322"/>
          </a:xfrm>
          <a:prstGeom prst="rect">
            <a:avLst/>
          </a:prstGeom>
          <a:noFill/>
        </p:spPr>
        <p:txBody>
          <a:bodyPr wrap="square" rtlCol="0">
            <a:spAutoFit/>
          </a:bodyPr>
          <a:lstStyle/>
          <a:p>
            <a:r>
              <a:rPr lang="nl-NL" sz="1500" dirty="0">
                <a:latin typeface="Arial"/>
                <a:cs typeface="Arial"/>
              </a:rPr>
              <a:t>Vaststelling gerealiseerde kosten en volumes </a:t>
            </a:r>
            <a:r>
              <a:rPr lang="nl-NL" sz="1500" u="sng" dirty="0">
                <a:latin typeface="Arial"/>
                <a:cs typeface="Arial"/>
              </a:rPr>
              <a:t>op kavelniveau</a:t>
            </a:r>
          </a:p>
          <a:p>
            <a:pPr marL="285750" indent="-285750">
              <a:buFont typeface="Arial" panose="020B0604020202020204" pitchFamily="34" charset="0"/>
              <a:buChar char="•"/>
            </a:pPr>
            <a:r>
              <a:rPr lang="nl-NL" sz="1500" dirty="0">
                <a:latin typeface="Arial"/>
                <a:cs typeface="Arial"/>
              </a:rPr>
              <a:t>Kosten warmte</a:t>
            </a:r>
          </a:p>
          <a:p>
            <a:pPr marL="285750" indent="-285750">
              <a:buFont typeface="Arial" panose="020B0604020202020204" pitchFamily="34" charset="0"/>
              <a:buChar char="•"/>
            </a:pPr>
            <a:r>
              <a:rPr lang="nl-NL" sz="1500" dirty="0">
                <a:latin typeface="Arial"/>
                <a:cs typeface="Arial"/>
              </a:rPr>
              <a:t>Kosten net (operationele kosten en activa)</a:t>
            </a:r>
          </a:p>
          <a:p>
            <a:pPr marL="285750" indent="-285750">
              <a:buFont typeface="Arial" panose="020B0604020202020204" pitchFamily="34" charset="0"/>
              <a:buChar char="•"/>
            </a:pPr>
            <a:r>
              <a:rPr lang="nl-NL" sz="1500" dirty="0">
                <a:latin typeface="Arial"/>
                <a:cs typeface="Arial"/>
              </a:rPr>
              <a:t>Kosten overhead</a:t>
            </a:r>
          </a:p>
          <a:p>
            <a:pPr marL="285750" indent="-285750">
              <a:buFont typeface="Arial" panose="020B0604020202020204" pitchFamily="34" charset="0"/>
              <a:buChar char="•"/>
            </a:pPr>
            <a:r>
              <a:rPr lang="nl-NL" sz="1500" dirty="0">
                <a:latin typeface="Arial"/>
                <a:cs typeface="Arial"/>
              </a:rPr>
              <a:t>Volumes per activiteit en verbruikersgroep</a:t>
            </a:r>
          </a:p>
          <a:p>
            <a:endParaRPr lang="nl-NL" sz="1500" dirty="0">
              <a:latin typeface="Arial"/>
              <a:cs typeface="Arial"/>
            </a:endParaRPr>
          </a:p>
          <a:p>
            <a:pPr marL="285750" indent="-285750">
              <a:buFont typeface="Arial" panose="020B0604020202020204" pitchFamily="34" charset="0"/>
              <a:buChar char="•"/>
            </a:pPr>
            <a:endParaRPr lang="nl-NL" sz="1500" dirty="0">
              <a:latin typeface="Arial"/>
              <a:cs typeface="Arial"/>
            </a:endParaRPr>
          </a:p>
        </p:txBody>
      </p:sp>
      <p:sp>
        <p:nvSpPr>
          <p:cNvPr id="11" name="Pijl: rechts 10">
            <a:extLst>
              <a:ext uri="{FF2B5EF4-FFF2-40B4-BE49-F238E27FC236}">
                <a16:creationId xmlns:a16="http://schemas.microsoft.com/office/drawing/2014/main" id="{6B7F7112-9689-53EF-7F51-B54E34CCCA1D}"/>
              </a:ext>
            </a:extLst>
          </p:cNvPr>
          <p:cNvSpPr/>
          <p:nvPr/>
        </p:nvSpPr>
        <p:spPr>
          <a:xfrm>
            <a:off x="5557247"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Tekstballon: rechthoek met afgeronde hoeken 14">
            <a:extLst>
              <a:ext uri="{FF2B5EF4-FFF2-40B4-BE49-F238E27FC236}">
                <a16:creationId xmlns:a16="http://schemas.microsoft.com/office/drawing/2014/main" id="{F9724BA3-1C43-866C-682B-838A4DD6A21F}"/>
              </a:ext>
            </a:extLst>
          </p:cNvPr>
          <p:cNvSpPr/>
          <p:nvPr/>
        </p:nvSpPr>
        <p:spPr>
          <a:xfrm>
            <a:off x="8975835" y="2052947"/>
            <a:ext cx="3046598" cy="3417834"/>
          </a:xfrm>
          <a:prstGeom prst="wedgeRoundRectCallout">
            <a:avLst>
              <a:gd name="adj1" fmla="val -72950"/>
              <a:gd name="adj2" fmla="val -30866"/>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Hoeveel kavels er straks zijn en hoe die kavels er uit gaan zien, is nog niet bekend. Gemeenten gaan hier beslissingen over nemen. Voor nu gaat ACM ervan uit dat alle bestaande netten met meer dan 1.500 kleinverbruikers een individueel kavel worden. Dit betreft op dit moment ca. 35 warmtenetten.</a:t>
            </a:r>
          </a:p>
        </p:txBody>
      </p:sp>
    </p:spTree>
    <p:extLst>
      <p:ext uri="{BB962C8B-B14F-4D97-AF65-F5344CB8AC3E}">
        <p14:creationId xmlns:p14="http://schemas.microsoft.com/office/powerpoint/2010/main" val="3403197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hthoek 37">
            <a:extLst>
              <a:ext uri="{FF2B5EF4-FFF2-40B4-BE49-F238E27FC236}">
                <a16:creationId xmlns:a16="http://schemas.microsoft.com/office/drawing/2014/main" id="{94D18414-A17D-4ED0-BB15-50E4E6DB5EA3}"/>
              </a:ext>
            </a:extLst>
          </p:cNvPr>
          <p:cNvSpPr/>
          <p:nvPr/>
        </p:nvSpPr>
        <p:spPr>
          <a:xfrm>
            <a:off x="6129992" y="1437946"/>
            <a:ext cx="2629543"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3A081EE3-2DC3-34E5-54DC-8196206206FD}"/>
              </a:ext>
            </a:extLst>
          </p:cNvPr>
          <p:cNvSpPr/>
          <p:nvPr/>
        </p:nvSpPr>
        <p:spPr>
          <a:xfrm>
            <a:off x="6129993" y="1437946"/>
            <a:ext cx="2629542"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Tariefmodel ACM</a:t>
            </a:r>
          </a:p>
        </p:txBody>
      </p:sp>
      <p:sp>
        <p:nvSpPr>
          <p:cNvPr id="27" name="Rechthoek 26">
            <a:extLst>
              <a:ext uri="{FF2B5EF4-FFF2-40B4-BE49-F238E27FC236}">
                <a16:creationId xmlns:a16="http://schemas.microsoft.com/office/drawing/2014/main" id="{4CD90AA3-E525-C2DF-0963-D0FD50DDCB47}"/>
              </a:ext>
            </a:extLst>
          </p:cNvPr>
          <p:cNvSpPr/>
          <p:nvPr/>
        </p:nvSpPr>
        <p:spPr>
          <a:xfrm>
            <a:off x="3272192" y="2920520"/>
            <a:ext cx="2130136" cy="316855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19</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13" name="Pijl: rechts 12">
            <a:extLst>
              <a:ext uri="{FF2B5EF4-FFF2-40B4-BE49-F238E27FC236}">
                <a16:creationId xmlns:a16="http://schemas.microsoft.com/office/drawing/2014/main" id="{4E3D7E11-1DBA-79CD-34D2-4A4245F1BB62}"/>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553998"/>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p:txBody>
      </p:sp>
      <p:sp>
        <p:nvSpPr>
          <p:cNvPr id="12" name="Tekstvak 11">
            <a:extLst>
              <a:ext uri="{FF2B5EF4-FFF2-40B4-BE49-F238E27FC236}">
                <a16:creationId xmlns:a16="http://schemas.microsoft.com/office/drawing/2014/main" id="{34F06C4C-6F9F-2937-ABA9-FC6EFE26843C}"/>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33" name="Tekstvak 32">
            <a:extLst>
              <a:ext uri="{FF2B5EF4-FFF2-40B4-BE49-F238E27FC236}">
                <a16:creationId xmlns:a16="http://schemas.microsoft.com/office/drawing/2014/main" id="{29AE76C3-F488-E604-E2A6-94E370774150}"/>
              </a:ext>
            </a:extLst>
          </p:cNvPr>
          <p:cNvSpPr txBox="1"/>
          <p:nvPr/>
        </p:nvSpPr>
        <p:spPr>
          <a:xfrm>
            <a:off x="6181948" y="2179909"/>
            <a:ext cx="2577587" cy="1938992"/>
          </a:xfrm>
          <a:prstGeom prst="rect">
            <a:avLst/>
          </a:prstGeom>
          <a:noFill/>
        </p:spPr>
        <p:txBody>
          <a:bodyPr wrap="square" rtlCol="0">
            <a:spAutoFit/>
          </a:bodyPr>
          <a:lstStyle/>
          <a:p>
            <a:r>
              <a:rPr lang="nl-NL" sz="1500" dirty="0">
                <a:latin typeface="Arial"/>
                <a:cs typeface="Arial"/>
              </a:rPr>
              <a:t>Vaststelling gerealiseerde kosten en volumes op kavelniveau</a:t>
            </a:r>
          </a:p>
          <a:p>
            <a:endParaRPr lang="nl-NL" sz="1500" dirty="0">
              <a:latin typeface="Arial"/>
              <a:cs typeface="Arial"/>
            </a:endParaRPr>
          </a:p>
          <a:p>
            <a:r>
              <a:rPr lang="nl-NL" sz="1500" dirty="0">
                <a:latin typeface="Arial"/>
                <a:cs typeface="Arial"/>
              </a:rPr>
              <a:t>Realistisch beeld van toekomstige ontwikkelingen kosten en volumes</a:t>
            </a:r>
          </a:p>
          <a:p>
            <a:pPr marL="285750" indent="-285750">
              <a:buFont typeface="Arial" panose="020B0604020202020204" pitchFamily="34" charset="0"/>
              <a:buChar char="•"/>
            </a:pPr>
            <a:endParaRPr lang="nl-NL" sz="1500" dirty="0">
              <a:latin typeface="Arial"/>
              <a:cs typeface="Arial"/>
            </a:endParaRPr>
          </a:p>
        </p:txBody>
      </p:sp>
      <p:sp>
        <p:nvSpPr>
          <p:cNvPr id="15" name="Pijl: rechts 14">
            <a:extLst>
              <a:ext uri="{FF2B5EF4-FFF2-40B4-BE49-F238E27FC236}">
                <a16:creationId xmlns:a16="http://schemas.microsoft.com/office/drawing/2014/main" id="{212EE336-9528-73BD-C4F3-5AD381D194F1}"/>
              </a:ext>
            </a:extLst>
          </p:cNvPr>
          <p:cNvSpPr/>
          <p:nvPr/>
        </p:nvSpPr>
        <p:spPr>
          <a:xfrm>
            <a:off x="5557247"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759F4B35-D543-76F2-81F2-4B4665ADEC1F}"/>
              </a:ext>
            </a:extLst>
          </p:cNvPr>
          <p:cNvSpPr/>
          <p:nvPr/>
        </p:nvSpPr>
        <p:spPr>
          <a:xfrm>
            <a:off x="423720" y="2920519"/>
            <a:ext cx="2130136" cy="316855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Pijl: rechts 19">
            <a:extLst>
              <a:ext uri="{FF2B5EF4-FFF2-40B4-BE49-F238E27FC236}">
                <a16:creationId xmlns:a16="http://schemas.microsoft.com/office/drawing/2014/main" id="{3F72DF1C-14FC-4BAD-EE13-8016E12ACD1F}"/>
              </a:ext>
            </a:extLst>
          </p:cNvPr>
          <p:cNvSpPr/>
          <p:nvPr/>
        </p:nvSpPr>
        <p:spPr>
          <a:xfrm>
            <a:off x="2655764"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4438FD00-A8AD-971B-6DED-01661B342AE8}"/>
              </a:ext>
            </a:extLst>
          </p:cNvPr>
          <p:cNvSpPr/>
          <p:nvPr/>
        </p:nvSpPr>
        <p:spPr>
          <a:xfrm>
            <a:off x="423720" y="292052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Raming kosten en volumes per net</a:t>
            </a:r>
          </a:p>
        </p:txBody>
      </p:sp>
      <p:sp>
        <p:nvSpPr>
          <p:cNvPr id="34" name="Rechthoek 33">
            <a:extLst>
              <a:ext uri="{FF2B5EF4-FFF2-40B4-BE49-F238E27FC236}">
                <a16:creationId xmlns:a16="http://schemas.microsoft.com/office/drawing/2014/main" id="{56DA0C2F-7DA1-9724-E75C-67253A597E34}"/>
              </a:ext>
            </a:extLst>
          </p:cNvPr>
          <p:cNvSpPr/>
          <p:nvPr/>
        </p:nvSpPr>
        <p:spPr>
          <a:xfrm>
            <a:off x="3272192" y="292052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Beoordeling ACM</a:t>
            </a:r>
          </a:p>
        </p:txBody>
      </p:sp>
      <p:sp>
        <p:nvSpPr>
          <p:cNvPr id="35" name="Tekstvak 34">
            <a:extLst>
              <a:ext uri="{FF2B5EF4-FFF2-40B4-BE49-F238E27FC236}">
                <a16:creationId xmlns:a16="http://schemas.microsoft.com/office/drawing/2014/main" id="{34F739E3-3D0A-6D01-1C38-E7E86F758050}"/>
              </a:ext>
            </a:extLst>
          </p:cNvPr>
          <p:cNvSpPr txBox="1"/>
          <p:nvPr/>
        </p:nvSpPr>
        <p:spPr>
          <a:xfrm>
            <a:off x="3324147" y="3662483"/>
            <a:ext cx="2078181" cy="2631490"/>
          </a:xfrm>
          <a:prstGeom prst="rect">
            <a:avLst/>
          </a:prstGeom>
          <a:noFill/>
        </p:spPr>
        <p:txBody>
          <a:bodyPr wrap="square" rtlCol="0">
            <a:spAutoFit/>
          </a:bodyPr>
          <a:lstStyle/>
          <a:p>
            <a:r>
              <a:rPr lang="nl-NL" sz="1500" dirty="0">
                <a:latin typeface="Arial"/>
                <a:cs typeface="Arial"/>
              </a:rPr>
              <a:t>Diverse mogelijkheden voor onderzoek en beoordeling ramingen</a:t>
            </a:r>
          </a:p>
          <a:p>
            <a:pPr marL="285750" indent="-285750">
              <a:buFont typeface="Arial" panose="020B0604020202020204" pitchFamily="34" charset="0"/>
              <a:buChar char="•"/>
            </a:pPr>
            <a:r>
              <a:rPr lang="nl-NL" sz="1500" dirty="0">
                <a:latin typeface="Arial"/>
                <a:cs typeface="Arial"/>
              </a:rPr>
              <a:t>Stellen van normen, ook o.b.v. business cases</a:t>
            </a:r>
          </a:p>
          <a:p>
            <a:pPr marL="285750" indent="-285750">
              <a:buFont typeface="Arial" panose="020B0604020202020204" pitchFamily="34" charset="0"/>
              <a:buChar char="•"/>
            </a:pPr>
            <a:r>
              <a:rPr lang="nl-NL" sz="1500" dirty="0">
                <a:latin typeface="Arial"/>
                <a:cs typeface="Arial"/>
              </a:rPr>
              <a:t>Greenfield-studies</a:t>
            </a:r>
          </a:p>
          <a:p>
            <a:pPr marL="285750" indent="-285750">
              <a:buFont typeface="Arial" panose="020B0604020202020204" pitchFamily="34" charset="0"/>
              <a:buChar char="•"/>
            </a:pPr>
            <a:r>
              <a:rPr lang="nl-NL" sz="1500" dirty="0">
                <a:latin typeface="Arial"/>
                <a:cs typeface="Arial"/>
              </a:rPr>
              <a:t>Betrekken stakeholders</a:t>
            </a:r>
          </a:p>
          <a:p>
            <a:endParaRPr lang="nl-NL" sz="1500" dirty="0">
              <a:latin typeface="Arial"/>
              <a:cs typeface="Arial"/>
            </a:endParaRPr>
          </a:p>
        </p:txBody>
      </p:sp>
      <p:sp>
        <p:nvSpPr>
          <p:cNvPr id="36" name="Tekstvak 35">
            <a:extLst>
              <a:ext uri="{FF2B5EF4-FFF2-40B4-BE49-F238E27FC236}">
                <a16:creationId xmlns:a16="http://schemas.microsoft.com/office/drawing/2014/main" id="{E0B1A4AF-CEB5-A643-6682-F154B46E9646}"/>
              </a:ext>
            </a:extLst>
          </p:cNvPr>
          <p:cNvSpPr txBox="1"/>
          <p:nvPr/>
        </p:nvSpPr>
        <p:spPr>
          <a:xfrm>
            <a:off x="507841" y="3656276"/>
            <a:ext cx="2016088" cy="2400657"/>
          </a:xfrm>
          <a:prstGeom prst="rect">
            <a:avLst/>
          </a:prstGeom>
          <a:noFill/>
        </p:spPr>
        <p:txBody>
          <a:bodyPr wrap="square" rtlCol="0">
            <a:spAutoFit/>
          </a:bodyPr>
          <a:lstStyle/>
          <a:p>
            <a:r>
              <a:rPr lang="nl-NL" sz="1500" dirty="0">
                <a:latin typeface="Arial"/>
                <a:cs typeface="Arial"/>
              </a:rPr>
              <a:t>Verwachtingen warmtebedrijf</a:t>
            </a:r>
          </a:p>
          <a:p>
            <a:pPr marL="285750" indent="-285750">
              <a:buFont typeface="Arial" panose="020B0604020202020204" pitchFamily="34" charset="0"/>
              <a:buChar char="•"/>
            </a:pPr>
            <a:r>
              <a:rPr lang="nl-NL" sz="1500" dirty="0">
                <a:latin typeface="Arial"/>
                <a:cs typeface="Arial"/>
              </a:rPr>
              <a:t>Business cases uitbreidingen</a:t>
            </a:r>
          </a:p>
          <a:p>
            <a:pPr marL="285750" indent="-285750">
              <a:buFont typeface="Arial" panose="020B0604020202020204" pitchFamily="34" charset="0"/>
              <a:buChar char="•"/>
            </a:pPr>
            <a:r>
              <a:rPr lang="nl-NL" sz="1500" dirty="0">
                <a:latin typeface="Arial"/>
                <a:cs typeface="Arial"/>
              </a:rPr>
              <a:t>Ramingen volumes, volloop, ontwikkeling warmtevraag</a:t>
            </a:r>
          </a:p>
          <a:p>
            <a:pPr marL="285750" indent="-285750">
              <a:buFont typeface="Arial" panose="020B0604020202020204" pitchFamily="34" charset="0"/>
              <a:buChar char="•"/>
            </a:pPr>
            <a:r>
              <a:rPr lang="nl-NL" sz="1500" dirty="0">
                <a:latin typeface="Arial"/>
                <a:cs typeface="Arial"/>
              </a:rPr>
              <a:t>Incidenten, bijzonderheden</a:t>
            </a:r>
          </a:p>
        </p:txBody>
      </p:sp>
      <p:sp>
        <p:nvSpPr>
          <p:cNvPr id="37" name="Pijl: rechts 36">
            <a:extLst>
              <a:ext uri="{FF2B5EF4-FFF2-40B4-BE49-F238E27FC236}">
                <a16:creationId xmlns:a16="http://schemas.microsoft.com/office/drawing/2014/main" id="{E57EB93C-7A9C-BCE3-018C-F8E00D544D2A}"/>
              </a:ext>
            </a:extLst>
          </p:cNvPr>
          <p:cNvSpPr/>
          <p:nvPr/>
        </p:nvSpPr>
        <p:spPr>
          <a:xfrm>
            <a:off x="5557247"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ijdelijke aanduiding voor voettekst 6">
            <a:extLst>
              <a:ext uri="{FF2B5EF4-FFF2-40B4-BE49-F238E27FC236}">
                <a16:creationId xmlns:a16="http://schemas.microsoft.com/office/drawing/2014/main" id="{01AD1936-1BBE-1C9D-7E29-D5D9F4656063}"/>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1983272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dirty="0"/>
              <a:t>17 april 2025</a:t>
            </a:r>
          </a:p>
        </p:txBody>
      </p:sp>
      <p:sp>
        <p:nvSpPr>
          <p:cNvPr id="9" name="Tijdelijke aanduiding voor tekst 1">
            <a:extLst>
              <a:ext uri="{FF2B5EF4-FFF2-40B4-BE49-F238E27FC236}">
                <a16:creationId xmlns:a16="http://schemas.microsoft.com/office/drawing/2014/main" id="{1B1C4B26-0C4D-6E5D-3458-36707D5ECC61}"/>
              </a:ext>
            </a:extLst>
          </p:cNvPr>
          <p:cNvSpPr>
            <a:spLocks noGrp="1"/>
          </p:cNvSpPr>
          <p:nvPr>
            <p:ph type="body" sz="quarter" idx="18"/>
          </p:nvPr>
        </p:nvSpPr>
        <p:spPr>
          <a:xfrm>
            <a:off x="425352" y="1631372"/>
            <a:ext cx="11233248" cy="4569417"/>
          </a:xfrm>
        </p:spPr>
        <p:txBody>
          <a:bodyPr/>
          <a:lstStyle/>
          <a:p>
            <a:pPr>
              <a:buFont typeface="Wingdings" panose="05000000000000000000" pitchFamily="2" charset="2"/>
              <a:buChar char="q"/>
            </a:pPr>
            <a:r>
              <a:rPr lang="nl-NL" sz="1800" dirty="0">
                <a:solidFill>
                  <a:schemeClr val="tx1"/>
                </a:solidFill>
              </a:rPr>
              <a:t>Van Warmtewet naar Wet Collectieve Warmte en de rol van ACM</a:t>
            </a:r>
          </a:p>
          <a:p>
            <a:pPr>
              <a:buFont typeface="Wingdings" panose="05000000000000000000" pitchFamily="2" charset="2"/>
              <a:buChar char="q"/>
            </a:pPr>
            <a:r>
              <a:rPr lang="nl-NL" sz="1800" dirty="0">
                <a:solidFill>
                  <a:schemeClr val="tx1"/>
                </a:solidFill>
              </a:rPr>
              <a:t>Verdieping </a:t>
            </a:r>
            <a:r>
              <a:rPr lang="nl-NL" sz="1800" dirty="0" err="1">
                <a:solidFill>
                  <a:schemeClr val="tx1"/>
                </a:solidFill>
              </a:rPr>
              <a:t>kostengebaseerde</a:t>
            </a:r>
            <a:r>
              <a:rPr lang="nl-NL" sz="1800" dirty="0">
                <a:solidFill>
                  <a:schemeClr val="tx1"/>
                </a:solidFill>
              </a:rPr>
              <a:t> </a:t>
            </a:r>
            <a:r>
              <a:rPr lang="nl-NL" sz="1800" dirty="0" err="1">
                <a:solidFill>
                  <a:schemeClr val="tx1"/>
                </a:solidFill>
              </a:rPr>
              <a:t>tariefregulering</a:t>
            </a:r>
            <a:endParaRPr lang="nl-NL" sz="1800" dirty="0">
              <a:solidFill>
                <a:schemeClr val="tx1"/>
              </a:solidFill>
            </a:endParaRPr>
          </a:p>
          <a:p>
            <a:pPr lvl="1">
              <a:buFont typeface="Wingdings" panose="05000000000000000000" pitchFamily="2" charset="2"/>
              <a:buChar char="q"/>
            </a:pPr>
            <a:r>
              <a:rPr lang="nl-NL" sz="1600" dirty="0">
                <a:solidFill>
                  <a:schemeClr val="tx1"/>
                </a:solidFill>
              </a:rPr>
              <a:t>Werking </a:t>
            </a:r>
            <a:r>
              <a:rPr lang="nl-NL" sz="1600" dirty="0" err="1">
                <a:solidFill>
                  <a:schemeClr val="tx1"/>
                </a:solidFill>
              </a:rPr>
              <a:t>kostengebaseerde</a:t>
            </a:r>
            <a:r>
              <a:rPr lang="nl-NL" sz="1600" dirty="0">
                <a:solidFill>
                  <a:schemeClr val="tx1"/>
                </a:solidFill>
              </a:rPr>
              <a:t> </a:t>
            </a:r>
            <a:r>
              <a:rPr lang="nl-NL" sz="1600" dirty="0" err="1">
                <a:solidFill>
                  <a:schemeClr val="tx1"/>
                </a:solidFill>
              </a:rPr>
              <a:t>tariefregulering</a:t>
            </a:r>
            <a:endParaRPr lang="nl-NL" sz="1600" dirty="0">
              <a:solidFill>
                <a:schemeClr val="tx1"/>
              </a:solidFill>
            </a:endParaRPr>
          </a:p>
          <a:p>
            <a:pPr lvl="1">
              <a:buFont typeface="Wingdings" panose="05000000000000000000" pitchFamily="2" charset="2"/>
              <a:buChar char="q"/>
            </a:pPr>
            <a:r>
              <a:rPr lang="nl-NL" sz="1600" dirty="0">
                <a:solidFill>
                  <a:schemeClr val="tx1"/>
                </a:solidFill>
              </a:rPr>
              <a:t>Betaalbaarheid en de rol van ACM</a:t>
            </a:r>
          </a:p>
          <a:p>
            <a:pPr lvl="1">
              <a:buFont typeface="Wingdings" panose="05000000000000000000" pitchFamily="2" charset="2"/>
              <a:buChar char="q"/>
            </a:pPr>
            <a:r>
              <a:rPr lang="nl-NL" sz="1600" dirty="0">
                <a:solidFill>
                  <a:schemeClr val="tx1"/>
                </a:solidFill>
              </a:rPr>
              <a:t>Werking tarieflimiet</a:t>
            </a:r>
            <a:endParaRPr lang="nl-NL" sz="1600" dirty="0">
              <a:solidFill>
                <a:schemeClr val="tx1"/>
              </a:solidFill>
              <a:highlight>
                <a:srgbClr val="FFFF00"/>
              </a:highlight>
            </a:endParaRPr>
          </a:p>
          <a:p>
            <a:pPr lvl="1">
              <a:buFont typeface="Wingdings" panose="05000000000000000000" pitchFamily="2" charset="2"/>
              <a:buChar char="q"/>
            </a:pPr>
            <a:r>
              <a:rPr lang="nl-NL" sz="1600" dirty="0">
                <a:solidFill>
                  <a:schemeClr val="tx1"/>
                </a:solidFill>
              </a:rPr>
              <a:t>Investeringszekerheid en redelijk rendement</a:t>
            </a:r>
          </a:p>
          <a:p>
            <a:pPr lvl="1">
              <a:buFont typeface="Wingdings" panose="05000000000000000000" pitchFamily="2" charset="2"/>
              <a:buChar char="q"/>
            </a:pPr>
            <a:r>
              <a:rPr lang="nl-NL" sz="1600" dirty="0">
                <a:solidFill>
                  <a:schemeClr val="tx1"/>
                </a:solidFill>
              </a:rPr>
              <a:t>Haalbaarheid en uitvoerbaarheid van </a:t>
            </a:r>
            <a:r>
              <a:rPr lang="nl-NL" sz="1600" dirty="0" err="1">
                <a:solidFill>
                  <a:schemeClr val="tx1"/>
                </a:solidFill>
              </a:rPr>
              <a:t>tariefregulering</a:t>
            </a:r>
            <a:endParaRPr lang="nl-NL" sz="1600" dirty="0">
              <a:solidFill>
                <a:schemeClr val="tx1"/>
              </a:solidFill>
            </a:endParaRPr>
          </a:p>
          <a:p>
            <a:pPr lvl="1">
              <a:buFont typeface="Wingdings" panose="05000000000000000000" pitchFamily="2" charset="2"/>
              <a:buChar char="q"/>
            </a:pPr>
            <a:r>
              <a:rPr lang="nl-NL" sz="1600" dirty="0" err="1">
                <a:solidFill>
                  <a:schemeClr val="tx1"/>
                </a:solidFill>
              </a:rPr>
              <a:t>Kostengebaseerde</a:t>
            </a:r>
            <a:r>
              <a:rPr lang="nl-NL" sz="1600" dirty="0">
                <a:solidFill>
                  <a:schemeClr val="tx1"/>
                </a:solidFill>
              </a:rPr>
              <a:t> </a:t>
            </a:r>
            <a:r>
              <a:rPr lang="nl-NL" sz="1600" dirty="0" err="1">
                <a:solidFill>
                  <a:schemeClr val="tx1"/>
                </a:solidFill>
              </a:rPr>
              <a:t>tariefregulering</a:t>
            </a:r>
            <a:r>
              <a:rPr lang="nl-NL" sz="1600" dirty="0">
                <a:solidFill>
                  <a:schemeClr val="tx1"/>
                </a:solidFill>
              </a:rPr>
              <a:t> voor kleine collectieve warmtesystemen</a:t>
            </a:r>
          </a:p>
          <a:p>
            <a:pPr>
              <a:buFont typeface="Wingdings" panose="05000000000000000000" pitchFamily="2" charset="2"/>
              <a:buChar char="q"/>
            </a:pPr>
            <a:r>
              <a:rPr lang="nl-NL" sz="1800" dirty="0">
                <a:solidFill>
                  <a:schemeClr val="tx1"/>
                </a:solidFill>
              </a:rPr>
              <a:t>Afsluiting, vragen en dialoog</a:t>
            </a:r>
          </a:p>
          <a:p>
            <a:pPr>
              <a:buFont typeface="Wingdings" panose="05000000000000000000" pitchFamily="2" charset="2"/>
              <a:buChar char="q"/>
            </a:pPr>
            <a:endParaRPr lang="nl-NL" sz="1800" dirty="0">
              <a:solidFill>
                <a:schemeClr val="tx1"/>
              </a:solidFill>
            </a:endParaRPr>
          </a:p>
          <a:p>
            <a:pPr marL="0" indent="0">
              <a:buNone/>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endParaRPr lang="nl-NL" sz="1800" dirty="0">
              <a:solidFill>
                <a:schemeClr val="tx1"/>
              </a:solidFill>
            </a:endParaRPr>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dirty="0"/>
              <a:t>Agenda</a:t>
            </a:r>
          </a:p>
        </p:txBody>
      </p:sp>
      <p:sp>
        <p:nvSpPr>
          <p:cNvPr id="3" name="Tijdelijke aanduiding voor voettekst 2">
            <a:extLst>
              <a:ext uri="{FF2B5EF4-FFF2-40B4-BE49-F238E27FC236}">
                <a16:creationId xmlns:a16="http://schemas.microsoft.com/office/drawing/2014/main" id="{56F5396C-55E2-630E-0B34-C057D2E13D91}"/>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597868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hthoek 26">
            <a:extLst>
              <a:ext uri="{FF2B5EF4-FFF2-40B4-BE49-F238E27FC236}">
                <a16:creationId xmlns:a16="http://schemas.microsoft.com/office/drawing/2014/main" id="{4CD90AA3-E525-C2DF-0963-D0FD50DDCB47}"/>
              </a:ext>
            </a:extLst>
          </p:cNvPr>
          <p:cNvSpPr/>
          <p:nvPr/>
        </p:nvSpPr>
        <p:spPr>
          <a:xfrm>
            <a:off x="3272192" y="2920520"/>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20</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13" name="Pijl: rechts 12">
            <a:extLst>
              <a:ext uri="{FF2B5EF4-FFF2-40B4-BE49-F238E27FC236}">
                <a16:creationId xmlns:a16="http://schemas.microsoft.com/office/drawing/2014/main" id="{4E3D7E11-1DBA-79CD-34D2-4A4245F1BB62}"/>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553998"/>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p:txBody>
      </p:sp>
      <p:sp>
        <p:nvSpPr>
          <p:cNvPr id="12" name="Tekstvak 11">
            <a:extLst>
              <a:ext uri="{FF2B5EF4-FFF2-40B4-BE49-F238E27FC236}">
                <a16:creationId xmlns:a16="http://schemas.microsoft.com/office/drawing/2014/main" id="{34F06C4C-6F9F-2937-ABA9-FC6EFE26843C}"/>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15" name="Pijl: rechts 14">
            <a:extLst>
              <a:ext uri="{FF2B5EF4-FFF2-40B4-BE49-F238E27FC236}">
                <a16:creationId xmlns:a16="http://schemas.microsoft.com/office/drawing/2014/main" id="{212EE336-9528-73BD-C4F3-5AD381D194F1}"/>
              </a:ext>
            </a:extLst>
          </p:cNvPr>
          <p:cNvSpPr/>
          <p:nvPr/>
        </p:nvSpPr>
        <p:spPr>
          <a:xfrm>
            <a:off x="5557247"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759F4B35-D543-76F2-81F2-4B4665ADEC1F}"/>
              </a:ext>
            </a:extLst>
          </p:cNvPr>
          <p:cNvSpPr/>
          <p:nvPr/>
        </p:nvSpPr>
        <p:spPr>
          <a:xfrm>
            <a:off x="423720" y="2920519"/>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Pijl: rechts 19">
            <a:extLst>
              <a:ext uri="{FF2B5EF4-FFF2-40B4-BE49-F238E27FC236}">
                <a16:creationId xmlns:a16="http://schemas.microsoft.com/office/drawing/2014/main" id="{3F72DF1C-14FC-4BAD-EE13-8016E12ACD1F}"/>
              </a:ext>
            </a:extLst>
          </p:cNvPr>
          <p:cNvSpPr/>
          <p:nvPr/>
        </p:nvSpPr>
        <p:spPr>
          <a:xfrm>
            <a:off x="2655764"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4438FD00-A8AD-971B-6DED-01661B342AE8}"/>
              </a:ext>
            </a:extLst>
          </p:cNvPr>
          <p:cNvSpPr/>
          <p:nvPr/>
        </p:nvSpPr>
        <p:spPr>
          <a:xfrm>
            <a:off x="423720" y="292052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Raming kosten en volumes per net</a:t>
            </a:r>
          </a:p>
        </p:txBody>
      </p:sp>
      <p:sp>
        <p:nvSpPr>
          <p:cNvPr id="34" name="Rechthoek 33">
            <a:extLst>
              <a:ext uri="{FF2B5EF4-FFF2-40B4-BE49-F238E27FC236}">
                <a16:creationId xmlns:a16="http://schemas.microsoft.com/office/drawing/2014/main" id="{56DA0C2F-7DA1-9724-E75C-67253A597E34}"/>
              </a:ext>
            </a:extLst>
          </p:cNvPr>
          <p:cNvSpPr/>
          <p:nvPr/>
        </p:nvSpPr>
        <p:spPr>
          <a:xfrm>
            <a:off x="3272192" y="292052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Beoordeling ACM</a:t>
            </a:r>
          </a:p>
        </p:txBody>
      </p:sp>
      <p:sp>
        <p:nvSpPr>
          <p:cNvPr id="35" name="Tekstvak 34">
            <a:extLst>
              <a:ext uri="{FF2B5EF4-FFF2-40B4-BE49-F238E27FC236}">
                <a16:creationId xmlns:a16="http://schemas.microsoft.com/office/drawing/2014/main" id="{34F739E3-3D0A-6D01-1C38-E7E86F758050}"/>
              </a:ext>
            </a:extLst>
          </p:cNvPr>
          <p:cNvSpPr txBox="1"/>
          <p:nvPr/>
        </p:nvSpPr>
        <p:spPr>
          <a:xfrm>
            <a:off x="3324147" y="3662483"/>
            <a:ext cx="2078181" cy="323165"/>
          </a:xfrm>
          <a:prstGeom prst="rect">
            <a:avLst/>
          </a:prstGeom>
          <a:noFill/>
        </p:spPr>
        <p:txBody>
          <a:bodyPr wrap="square" rtlCol="0">
            <a:spAutoFit/>
          </a:bodyPr>
          <a:lstStyle/>
          <a:p>
            <a:r>
              <a:rPr lang="nl-NL" sz="1500" dirty="0">
                <a:latin typeface="Arial"/>
                <a:cs typeface="Arial"/>
              </a:rPr>
              <a:t>Diverse onderzoeken</a:t>
            </a:r>
          </a:p>
        </p:txBody>
      </p:sp>
      <p:sp>
        <p:nvSpPr>
          <p:cNvPr id="36" name="Tekstvak 35">
            <a:extLst>
              <a:ext uri="{FF2B5EF4-FFF2-40B4-BE49-F238E27FC236}">
                <a16:creationId xmlns:a16="http://schemas.microsoft.com/office/drawing/2014/main" id="{E0B1A4AF-CEB5-A643-6682-F154B46E9646}"/>
              </a:ext>
            </a:extLst>
          </p:cNvPr>
          <p:cNvSpPr txBox="1"/>
          <p:nvPr/>
        </p:nvSpPr>
        <p:spPr>
          <a:xfrm>
            <a:off x="507841" y="3656276"/>
            <a:ext cx="2016088" cy="553998"/>
          </a:xfrm>
          <a:prstGeom prst="rect">
            <a:avLst/>
          </a:prstGeom>
          <a:noFill/>
        </p:spPr>
        <p:txBody>
          <a:bodyPr wrap="square" rtlCol="0">
            <a:spAutoFit/>
          </a:bodyPr>
          <a:lstStyle/>
          <a:p>
            <a:r>
              <a:rPr lang="nl-NL" sz="1500" dirty="0">
                <a:latin typeface="Arial"/>
                <a:cs typeface="Arial"/>
              </a:rPr>
              <a:t>Verwachtingen warmtebedrijf</a:t>
            </a:r>
          </a:p>
        </p:txBody>
      </p:sp>
      <p:sp>
        <p:nvSpPr>
          <p:cNvPr id="37" name="Pijl: rechts 36">
            <a:extLst>
              <a:ext uri="{FF2B5EF4-FFF2-40B4-BE49-F238E27FC236}">
                <a16:creationId xmlns:a16="http://schemas.microsoft.com/office/drawing/2014/main" id="{E57EB93C-7A9C-BCE3-018C-F8E00D544D2A}"/>
              </a:ext>
            </a:extLst>
          </p:cNvPr>
          <p:cNvSpPr/>
          <p:nvPr/>
        </p:nvSpPr>
        <p:spPr>
          <a:xfrm>
            <a:off x="5557247"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A1EDDB27-A2D5-CAD1-96BD-4FB7F23C8646}"/>
              </a:ext>
            </a:extLst>
          </p:cNvPr>
          <p:cNvSpPr/>
          <p:nvPr/>
        </p:nvSpPr>
        <p:spPr>
          <a:xfrm>
            <a:off x="3272192" y="4381073"/>
            <a:ext cx="2130136" cy="179112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6BE26F14-3F47-C11A-55CC-C4883591DF53}"/>
              </a:ext>
            </a:extLst>
          </p:cNvPr>
          <p:cNvSpPr/>
          <p:nvPr/>
        </p:nvSpPr>
        <p:spPr>
          <a:xfrm>
            <a:off x="423720" y="4381072"/>
            <a:ext cx="2130136" cy="175762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Pijl: rechts 8">
            <a:extLst>
              <a:ext uri="{FF2B5EF4-FFF2-40B4-BE49-F238E27FC236}">
                <a16:creationId xmlns:a16="http://schemas.microsoft.com/office/drawing/2014/main" id="{6336F753-319D-99ED-CB33-6E8D8483C6BB}"/>
              </a:ext>
            </a:extLst>
          </p:cNvPr>
          <p:cNvSpPr/>
          <p:nvPr/>
        </p:nvSpPr>
        <p:spPr>
          <a:xfrm>
            <a:off x="2655764" y="4547793"/>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DE8AFF09-0070-79AA-6093-6A2ADADEE237}"/>
              </a:ext>
            </a:extLst>
          </p:cNvPr>
          <p:cNvSpPr/>
          <p:nvPr/>
        </p:nvSpPr>
        <p:spPr>
          <a:xfrm>
            <a:off x="423720" y="4381074"/>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Gegevens over warmtesector</a:t>
            </a:r>
          </a:p>
        </p:txBody>
      </p:sp>
      <p:sp>
        <p:nvSpPr>
          <p:cNvPr id="11" name="Rechthoek 10">
            <a:extLst>
              <a:ext uri="{FF2B5EF4-FFF2-40B4-BE49-F238E27FC236}">
                <a16:creationId xmlns:a16="http://schemas.microsoft.com/office/drawing/2014/main" id="{1C68E06C-BBDF-F12E-6F82-6E713154BACB}"/>
              </a:ext>
            </a:extLst>
          </p:cNvPr>
          <p:cNvSpPr/>
          <p:nvPr/>
        </p:nvSpPr>
        <p:spPr>
          <a:xfrm>
            <a:off x="3272192" y="4381074"/>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Onderzoeken ACM</a:t>
            </a:r>
          </a:p>
        </p:txBody>
      </p:sp>
      <p:sp>
        <p:nvSpPr>
          <p:cNvPr id="14" name="Tekstvak 13">
            <a:extLst>
              <a:ext uri="{FF2B5EF4-FFF2-40B4-BE49-F238E27FC236}">
                <a16:creationId xmlns:a16="http://schemas.microsoft.com/office/drawing/2014/main" id="{87BA2D33-9BED-8AD2-87DF-E28B622334C9}"/>
              </a:ext>
            </a:extLst>
          </p:cNvPr>
          <p:cNvSpPr txBox="1"/>
          <p:nvPr/>
        </p:nvSpPr>
        <p:spPr>
          <a:xfrm>
            <a:off x="3324147" y="5123037"/>
            <a:ext cx="2078181" cy="1015663"/>
          </a:xfrm>
          <a:prstGeom prst="rect">
            <a:avLst/>
          </a:prstGeom>
          <a:noFill/>
        </p:spPr>
        <p:txBody>
          <a:bodyPr wrap="square" rtlCol="0">
            <a:spAutoFit/>
          </a:bodyPr>
          <a:lstStyle/>
          <a:p>
            <a:r>
              <a:rPr lang="nl-NL" sz="1500" dirty="0">
                <a:latin typeface="Arial"/>
                <a:cs typeface="Arial"/>
              </a:rPr>
              <a:t>Bijv. vaststelling redelijk rendement (WACC), diverse verdeelsleutels</a:t>
            </a:r>
          </a:p>
        </p:txBody>
      </p:sp>
      <p:sp>
        <p:nvSpPr>
          <p:cNvPr id="19" name="Tekstvak 18">
            <a:extLst>
              <a:ext uri="{FF2B5EF4-FFF2-40B4-BE49-F238E27FC236}">
                <a16:creationId xmlns:a16="http://schemas.microsoft.com/office/drawing/2014/main" id="{E53D3E2F-72C6-002B-2B62-57C8D3E27F27}"/>
              </a:ext>
            </a:extLst>
          </p:cNvPr>
          <p:cNvSpPr txBox="1"/>
          <p:nvPr/>
        </p:nvSpPr>
        <p:spPr>
          <a:xfrm>
            <a:off x="507841" y="5116830"/>
            <a:ext cx="2016088" cy="553998"/>
          </a:xfrm>
          <a:prstGeom prst="rect">
            <a:avLst/>
          </a:prstGeom>
          <a:noFill/>
        </p:spPr>
        <p:txBody>
          <a:bodyPr wrap="square" rtlCol="0">
            <a:spAutoFit/>
          </a:bodyPr>
          <a:lstStyle/>
          <a:p>
            <a:r>
              <a:rPr lang="nl-NL" sz="1500" dirty="0">
                <a:latin typeface="Arial"/>
                <a:cs typeface="Arial"/>
              </a:rPr>
              <a:t>Diverse databronnen, externe onderzoeken</a:t>
            </a:r>
          </a:p>
        </p:txBody>
      </p:sp>
      <p:sp>
        <p:nvSpPr>
          <p:cNvPr id="23" name="Pijl: rechts 22">
            <a:extLst>
              <a:ext uri="{FF2B5EF4-FFF2-40B4-BE49-F238E27FC236}">
                <a16:creationId xmlns:a16="http://schemas.microsoft.com/office/drawing/2014/main" id="{727485E2-C4B7-FE56-9D91-7ED0FD60B32D}"/>
              </a:ext>
            </a:extLst>
          </p:cNvPr>
          <p:cNvSpPr/>
          <p:nvPr/>
        </p:nvSpPr>
        <p:spPr>
          <a:xfrm>
            <a:off x="5557247" y="4547793"/>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95EA880F-C538-0D16-4F94-9B13AF57BE64}"/>
              </a:ext>
            </a:extLst>
          </p:cNvPr>
          <p:cNvSpPr/>
          <p:nvPr/>
        </p:nvSpPr>
        <p:spPr>
          <a:xfrm>
            <a:off x="6129992" y="1437946"/>
            <a:ext cx="2629543"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F7B66723-F206-D064-6779-FF5690BC9008}"/>
              </a:ext>
            </a:extLst>
          </p:cNvPr>
          <p:cNvSpPr/>
          <p:nvPr/>
        </p:nvSpPr>
        <p:spPr>
          <a:xfrm>
            <a:off x="6129993" y="1437946"/>
            <a:ext cx="2629542"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Tariefmodel ACM</a:t>
            </a:r>
          </a:p>
        </p:txBody>
      </p:sp>
      <p:sp>
        <p:nvSpPr>
          <p:cNvPr id="26" name="Tekstvak 25">
            <a:extLst>
              <a:ext uri="{FF2B5EF4-FFF2-40B4-BE49-F238E27FC236}">
                <a16:creationId xmlns:a16="http://schemas.microsoft.com/office/drawing/2014/main" id="{BA883B35-B879-3F7B-CF17-23EFD75BEE7F}"/>
              </a:ext>
            </a:extLst>
          </p:cNvPr>
          <p:cNvSpPr txBox="1"/>
          <p:nvPr/>
        </p:nvSpPr>
        <p:spPr>
          <a:xfrm>
            <a:off x="6181948" y="2179909"/>
            <a:ext cx="2577587" cy="4016484"/>
          </a:xfrm>
          <a:prstGeom prst="rect">
            <a:avLst/>
          </a:prstGeom>
          <a:noFill/>
        </p:spPr>
        <p:txBody>
          <a:bodyPr wrap="square" rtlCol="0">
            <a:spAutoFit/>
          </a:bodyPr>
          <a:lstStyle/>
          <a:p>
            <a:r>
              <a:rPr lang="nl-NL" sz="1500" dirty="0">
                <a:latin typeface="Arial"/>
                <a:cs typeface="Arial"/>
              </a:rPr>
              <a:t>Vaststelling gerealiseerde kosten en volumes op kavelniveau</a:t>
            </a:r>
          </a:p>
          <a:p>
            <a:endParaRPr lang="nl-NL" sz="1500" dirty="0">
              <a:latin typeface="Arial"/>
              <a:cs typeface="Arial"/>
            </a:endParaRPr>
          </a:p>
          <a:p>
            <a:r>
              <a:rPr lang="nl-NL" sz="1500" dirty="0">
                <a:latin typeface="Arial"/>
                <a:cs typeface="Arial"/>
              </a:rPr>
              <a:t>Realistisch beeld van toekomstige ontwikkelingen kosten en volumes</a:t>
            </a:r>
          </a:p>
          <a:p>
            <a:endParaRPr lang="nl-NL" sz="1500" dirty="0">
              <a:latin typeface="Arial"/>
              <a:cs typeface="Arial"/>
            </a:endParaRPr>
          </a:p>
          <a:p>
            <a:r>
              <a:rPr lang="nl-NL" sz="1500" dirty="0">
                <a:latin typeface="Arial"/>
                <a:cs typeface="Arial"/>
              </a:rPr>
              <a:t>Verdeelsleutels per type verbruiker en vast/variabel</a:t>
            </a:r>
          </a:p>
          <a:p>
            <a:endParaRPr lang="nl-NL" sz="1500" dirty="0">
              <a:latin typeface="Arial"/>
              <a:cs typeface="Arial"/>
            </a:endParaRPr>
          </a:p>
          <a:p>
            <a:r>
              <a:rPr lang="nl-NL" sz="1500" dirty="0">
                <a:latin typeface="Arial"/>
                <a:cs typeface="Arial"/>
              </a:rPr>
              <a:t>Redelijk rendement</a:t>
            </a:r>
          </a:p>
          <a:p>
            <a:endParaRPr lang="nl-NL" sz="1500" dirty="0">
              <a:latin typeface="Arial"/>
              <a:cs typeface="Arial"/>
            </a:endParaRPr>
          </a:p>
          <a:p>
            <a:r>
              <a:rPr lang="nl-NL" sz="1500" dirty="0">
                <a:latin typeface="Arial"/>
                <a:cs typeface="Arial"/>
              </a:rPr>
              <a:t>Beoordeling van kosten o.b.v. normen en (op termijn) benchmarks voor efficiënte kostenniveaus</a:t>
            </a:r>
          </a:p>
        </p:txBody>
      </p:sp>
      <p:sp>
        <p:nvSpPr>
          <p:cNvPr id="28" name="Tijdelijke aanduiding voor voettekst 27">
            <a:extLst>
              <a:ext uri="{FF2B5EF4-FFF2-40B4-BE49-F238E27FC236}">
                <a16:creationId xmlns:a16="http://schemas.microsoft.com/office/drawing/2014/main" id="{20CAF056-7EDE-2407-D1E1-554DB39B4E04}"/>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747124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hthoek 26">
            <a:extLst>
              <a:ext uri="{FF2B5EF4-FFF2-40B4-BE49-F238E27FC236}">
                <a16:creationId xmlns:a16="http://schemas.microsoft.com/office/drawing/2014/main" id="{4CD90AA3-E525-C2DF-0963-D0FD50DDCB47}"/>
              </a:ext>
            </a:extLst>
          </p:cNvPr>
          <p:cNvSpPr/>
          <p:nvPr/>
        </p:nvSpPr>
        <p:spPr>
          <a:xfrm>
            <a:off x="3272192" y="2920520"/>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F0FD9F4-9934-7089-18D1-DB041E41CDFB}"/>
              </a:ext>
            </a:extLst>
          </p:cNvPr>
          <p:cNvSpPr/>
          <p:nvPr/>
        </p:nvSpPr>
        <p:spPr>
          <a:xfrm>
            <a:off x="423720" y="1437946"/>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21</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13" name="Pijl: rechts 12">
            <a:extLst>
              <a:ext uri="{FF2B5EF4-FFF2-40B4-BE49-F238E27FC236}">
                <a16:creationId xmlns:a16="http://schemas.microsoft.com/office/drawing/2014/main" id="{4E3D7E11-1DBA-79CD-34D2-4A4245F1BB62}"/>
              </a:ext>
            </a:extLst>
          </p:cNvPr>
          <p:cNvSpPr/>
          <p:nvPr/>
        </p:nvSpPr>
        <p:spPr>
          <a:xfrm>
            <a:off x="2655764"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32359CBF-87B0-DE42-12B2-A6F780F5E98A}"/>
              </a:ext>
            </a:extLst>
          </p:cNvPr>
          <p:cNvSpPr/>
          <p:nvPr/>
        </p:nvSpPr>
        <p:spPr>
          <a:xfrm>
            <a:off x="423720"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Kosten warmte </a:t>
            </a:r>
            <a:br>
              <a:rPr lang="nl-NL" dirty="0">
                <a:solidFill>
                  <a:schemeClr val="tx1"/>
                </a:solidFill>
              </a:rPr>
            </a:br>
            <a:r>
              <a:rPr lang="nl-NL" dirty="0">
                <a:solidFill>
                  <a:schemeClr val="tx1"/>
                </a:solidFill>
              </a:rPr>
              <a:t>en warmtenet</a:t>
            </a:r>
          </a:p>
        </p:txBody>
      </p:sp>
      <p:sp>
        <p:nvSpPr>
          <p:cNvPr id="17" name="Rechthoek 16">
            <a:extLst>
              <a:ext uri="{FF2B5EF4-FFF2-40B4-BE49-F238E27FC236}">
                <a16:creationId xmlns:a16="http://schemas.microsoft.com/office/drawing/2014/main" id="{E9A39522-E903-9680-3253-26758F3C884A}"/>
              </a:ext>
            </a:extLst>
          </p:cNvPr>
          <p:cNvSpPr/>
          <p:nvPr/>
        </p:nvSpPr>
        <p:spPr>
          <a:xfrm>
            <a:off x="3272192" y="1437946"/>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301A9588-6847-6024-8E9B-ED70F90D27B2}"/>
              </a:ext>
            </a:extLst>
          </p:cNvPr>
          <p:cNvSpPr/>
          <p:nvPr/>
        </p:nvSpPr>
        <p:spPr>
          <a:xfrm>
            <a:off x="3272192" y="1437946"/>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 kosten en volumes ACM</a:t>
            </a:r>
          </a:p>
        </p:txBody>
      </p:sp>
      <p:sp>
        <p:nvSpPr>
          <p:cNvPr id="21" name="Tekstvak 20">
            <a:extLst>
              <a:ext uri="{FF2B5EF4-FFF2-40B4-BE49-F238E27FC236}">
                <a16:creationId xmlns:a16="http://schemas.microsoft.com/office/drawing/2014/main" id="{E0B72BFC-8CEE-5D25-4FE0-80BEABA3CFA2}"/>
              </a:ext>
            </a:extLst>
          </p:cNvPr>
          <p:cNvSpPr txBox="1"/>
          <p:nvPr/>
        </p:nvSpPr>
        <p:spPr>
          <a:xfrm>
            <a:off x="3324147" y="2179909"/>
            <a:ext cx="2078181" cy="553998"/>
          </a:xfrm>
          <a:prstGeom prst="rect">
            <a:avLst/>
          </a:prstGeom>
          <a:noFill/>
        </p:spPr>
        <p:txBody>
          <a:bodyPr wrap="square" rtlCol="0">
            <a:spAutoFit/>
          </a:bodyPr>
          <a:lstStyle/>
          <a:p>
            <a:r>
              <a:rPr lang="nl-NL" sz="1500" dirty="0" err="1">
                <a:latin typeface="Arial"/>
                <a:cs typeface="Arial"/>
              </a:rPr>
              <a:t>Regulatorische</a:t>
            </a:r>
            <a:r>
              <a:rPr lang="nl-NL" sz="1500" dirty="0">
                <a:latin typeface="Arial"/>
                <a:cs typeface="Arial"/>
              </a:rPr>
              <a:t> Accounting Regels</a:t>
            </a:r>
          </a:p>
        </p:txBody>
      </p:sp>
      <p:sp>
        <p:nvSpPr>
          <p:cNvPr id="12" name="Tekstvak 11">
            <a:extLst>
              <a:ext uri="{FF2B5EF4-FFF2-40B4-BE49-F238E27FC236}">
                <a16:creationId xmlns:a16="http://schemas.microsoft.com/office/drawing/2014/main" id="{34F06C4C-6F9F-2937-ABA9-FC6EFE26843C}"/>
              </a:ext>
            </a:extLst>
          </p:cNvPr>
          <p:cNvSpPr txBox="1"/>
          <p:nvPr/>
        </p:nvSpPr>
        <p:spPr>
          <a:xfrm>
            <a:off x="507841" y="2173702"/>
            <a:ext cx="2016088" cy="553998"/>
          </a:xfrm>
          <a:prstGeom prst="rect">
            <a:avLst/>
          </a:prstGeom>
          <a:noFill/>
        </p:spPr>
        <p:txBody>
          <a:bodyPr wrap="square" rtlCol="0">
            <a:spAutoFit/>
          </a:bodyPr>
          <a:lstStyle/>
          <a:p>
            <a:r>
              <a:rPr lang="nl-NL" sz="1500" dirty="0">
                <a:latin typeface="Arial"/>
                <a:cs typeface="Arial"/>
              </a:rPr>
              <a:t>Gegevens warmtebedrijf</a:t>
            </a:r>
          </a:p>
        </p:txBody>
      </p:sp>
      <p:sp>
        <p:nvSpPr>
          <p:cNvPr id="15" name="Pijl: rechts 14">
            <a:extLst>
              <a:ext uri="{FF2B5EF4-FFF2-40B4-BE49-F238E27FC236}">
                <a16:creationId xmlns:a16="http://schemas.microsoft.com/office/drawing/2014/main" id="{212EE336-9528-73BD-C4F3-5AD381D194F1}"/>
              </a:ext>
            </a:extLst>
          </p:cNvPr>
          <p:cNvSpPr/>
          <p:nvPr/>
        </p:nvSpPr>
        <p:spPr>
          <a:xfrm>
            <a:off x="5557247" y="1604665"/>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759F4B35-D543-76F2-81F2-4B4665ADEC1F}"/>
              </a:ext>
            </a:extLst>
          </p:cNvPr>
          <p:cNvSpPr/>
          <p:nvPr/>
        </p:nvSpPr>
        <p:spPr>
          <a:xfrm>
            <a:off x="423720" y="2920519"/>
            <a:ext cx="2130136" cy="12897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Pijl: rechts 19">
            <a:extLst>
              <a:ext uri="{FF2B5EF4-FFF2-40B4-BE49-F238E27FC236}">
                <a16:creationId xmlns:a16="http://schemas.microsoft.com/office/drawing/2014/main" id="{3F72DF1C-14FC-4BAD-EE13-8016E12ACD1F}"/>
              </a:ext>
            </a:extLst>
          </p:cNvPr>
          <p:cNvSpPr/>
          <p:nvPr/>
        </p:nvSpPr>
        <p:spPr>
          <a:xfrm>
            <a:off x="2655764"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4438FD00-A8AD-971B-6DED-01661B342AE8}"/>
              </a:ext>
            </a:extLst>
          </p:cNvPr>
          <p:cNvSpPr/>
          <p:nvPr/>
        </p:nvSpPr>
        <p:spPr>
          <a:xfrm>
            <a:off x="423720" y="292052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Raming kosten en volumes per net</a:t>
            </a:r>
          </a:p>
        </p:txBody>
      </p:sp>
      <p:sp>
        <p:nvSpPr>
          <p:cNvPr id="34" name="Rechthoek 33">
            <a:extLst>
              <a:ext uri="{FF2B5EF4-FFF2-40B4-BE49-F238E27FC236}">
                <a16:creationId xmlns:a16="http://schemas.microsoft.com/office/drawing/2014/main" id="{56DA0C2F-7DA1-9724-E75C-67253A597E34}"/>
              </a:ext>
            </a:extLst>
          </p:cNvPr>
          <p:cNvSpPr/>
          <p:nvPr/>
        </p:nvSpPr>
        <p:spPr>
          <a:xfrm>
            <a:off x="3272192" y="2920520"/>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Beoordeling ACM</a:t>
            </a:r>
          </a:p>
        </p:txBody>
      </p:sp>
      <p:sp>
        <p:nvSpPr>
          <p:cNvPr id="35" name="Tekstvak 34">
            <a:extLst>
              <a:ext uri="{FF2B5EF4-FFF2-40B4-BE49-F238E27FC236}">
                <a16:creationId xmlns:a16="http://schemas.microsoft.com/office/drawing/2014/main" id="{34F739E3-3D0A-6D01-1C38-E7E86F758050}"/>
              </a:ext>
            </a:extLst>
          </p:cNvPr>
          <p:cNvSpPr txBox="1"/>
          <p:nvPr/>
        </p:nvSpPr>
        <p:spPr>
          <a:xfrm>
            <a:off x="3324147" y="3662483"/>
            <a:ext cx="2078181" cy="323165"/>
          </a:xfrm>
          <a:prstGeom prst="rect">
            <a:avLst/>
          </a:prstGeom>
          <a:noFill/>
        </p:spPr>
        <p:txBody>
          <a:bodyPr wrap="square" rtlCol="0">
            <a:spAutoFit/>
          </a:bodyPr>
          <a:lstStyle/>
          <a:p>
            <a:r>
              <a:rPr lang="nl-NL" sz="1500" dirty="0">
                <a:latin typeface="Arial"/>
                <a:cs typeface="Arial"/>
              </a:rPr>
              <a:t>Diverse onderzoeken</a:t>
            </a:r>
          </a:p>
        </p:txBody>
      </p:sp>
      <p:sp>
        <p:nvSpPr>
          <p:cNvPr id="36" name="Tekstvak 35">
            <a:extLst>
              <a:ext uri="{FF2B5EF4-FFF2-40B4-BE49-F238E27FC236}">
                <a16:creationId xmlns:a16="http://schemas.microsoft.com/office/drawing/2014/main" id="{E0B1A4AF-CEB5-A643-6682-F154B46E9646}"/>
              </a:ext>
            </a:extLst>
          </p:cNvPr>
          <p:cNvSpPr txBox="1"/>
          <p:nvPr/>
        </p:nvSpPr>
        <p:spPr>
          <a:xfrm>
            <a:off x="507841" y="3656276"/>
            <a:ext cx="2016088" cy="553998"/>
          </a:xfrm>
          <a:prstGeom prst="rect">
            <a:avLst/>
          </a:prstGeom>
          <a:noFill/>
        </p:spPr>
        <p:txBody>
          <a:bodyPr wrap="square" rtlCol="0">
            <a:spAutoFit/>
          </a:bodyPr>
          <a:lstStyle/>
          <a:p>
            <a:r>
              <a:rPr lang="nl-NL" sz="1500" dirty="0">
                <a:latin typeface="Arial"/>
                <a:cs typeface="Arial"/>
              </a:rPr>
              <a:t>Verwachtingen warmtebedrijf</a:t>
            </a:r>
          </a:p>
        </p:txBody>
      </p:sp>
      <p:sp>
        <p:nvSpPr>
          <p:cNvPr id="37" name="Pijl: rechts 36">
            <a:extLst>
              <a:ext uri="{FF2B5EF4-FFF2-40B4-BE49-F238E27FC236}">
                <a16:creationId xmlns:a16="http://schemas.microsoft.com/office/drawing/2014/main" id="{E57EB93C-7A9C-BCE3-018C-F8E00D544D2A}"/>
              </a:ext>
            </a:extLst>
          </p:cNvPr>
          <p:cNvSpPr/>
          <p:nvPr/>
        </p:nvSpPr>
        <p:spPr>
          <a:xfrm>
            <a:off x="5557247"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A1EDDB27-A2D5-CAD1-96BD-4FB7F23C8646}"/>
              </a:ext>
            </a:extLst>
          </p:cNvPr>
          <p:cNvSpPr/>
          <p:nvPr/>
        </p:nvSpPr>
        <p:spPr>
          <a:xfrm>
            <a:off x="3272192" y="4381073"/>
            <a:ext cx="2130136" cy="179112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6BE26F14-3F47-C11A-55CC-C4883591DF53}"/>
              </a:ext>
            </a:extLst>
          </p:cNvPr>
          <p:cNvSpPr/>
          <p:nvPr/>
        </p:nvSpPr>
        <p:spPr>
          <a:xfrm>
            <a:off x="423720" y="4381072"/>
            <a:ext cx="2130136" cy="175762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Pijl: rechts 8">
            <a:extLst>
              <a:ext uri="{FF2B5EF4-FFF2-40B4-BE49-F238E27FC236}">
                <a16:creationId xmlns:a16="http://schemas.microsoft.com/office/drawing/2014/main" id="{6336F753-319D-99ED-CB33-6E8D8483C6BB}"/>
              </a:ext>
            </a:extLst>
          </p:cNvPr>
          <p:cNvSpPr/>
          <p:nvPr/>
        </p:nvSpPr>
        <p:spPr>
          <a:xfrm>
            <a:off x="2655764" y="4547793"/>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DE8AFF09-0070-79AA-6093-6A2ADADEE237}"/>
              </a:ext>
            </a:extLst>
          </p:cNvPr>
          <p:cNvSpPr/>
          <p:nvPr/>
        </p:nvSpPr>
        <p:spPr>
          <a:xfrm>
            <a:off x="423720" y="4381074"/>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Gegevens over warmtesector</a:t>
            </a:r>
          </a:p>
        </p:txBody>
      </p:sp>
      <p:sp>
        <p:nvSpPr>
          <p:cNvPr id="11" name="Rechthoek 10">
            <a:extLst>
              <a:ext uri="{FF2B5EF4-FFF2-40B4-BE49-F238E27FC236}">
                <a16:creationId xmlns:a16="http://schemas.microsoft.com/office/drawing/2014/main" id="{1C68E06C-BBDF-F12E-6F82-6E713154BACB}"/>
              </a:ext>
            </a:extLst>
          </p:cNvPr>
          <p:cNvSpPr/>
          <p:nvPr/>
        </p:nvSpPr>
        <p:spPr>
          <a:xfrm>
            <a:off x="3272192" y="4381074"/>
            <a:ext cx="2130136"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Onderzoeken ACM</a:t>
            </a:r>
          </a:p>
        </p:txBody>
      </p:sp>
      <p:sp>
        <p:nvSpPr>
          <p:cNvPr id="14" name="Tekstvak 13">
            <a:extLst>
              <a:ext uri="{FF2B5EF4-FFF2-40B4-BE49-F238E27FC236}">
                <a16:creationId xmlns:a16="http://schemas.microsoft.com/office/drawing/2014/main" id="{87BA2D33-9BED-8AD2-87DF-E28B622334C9}"/>
              </a:ext>
            </a:extLst>
          </p:cNvPr>
          <p:cNvSpPr txBox="1"/>
          <p:nvPr/>
        </p:nvSpPr>
        <p:spPr>
          <a:xfrm>
            <a:off x="3324147" y="5123037"/>
            <a:ext cx="2078181" cy="1015663"/>
          </a:xfrm>
          <a:prstGeom prst="rect">
            <a:avLst/>
          </a:prstGeom>
          <a:noFill/>
        </p:spPr>
        <p:txBody>
          <a:bodyPr wrap="square" rtlCol="0">
            <a:spAutoFit/>
          </a:bodyPr>
          <a:lstStyle/>
          <a:p>
            <a:r>
              <a:rPr lang="nl-NL" sz="1500" dirty="0">
                <a:latin typeface="Arial"/>
                <a:cs typeface="Arial"/>
              </a:rPr>
              <a:t>Bijv. vaststelling redelijk rendement (WACC), diverse verdeelsleutels</a:t>
            </a:r>
          </a:p>
        </p:txBody>
      </p:sp>
      <p:sp>
        <p:nvSpPr>
          <p:cNvPr id="19" name="Tekstvak 18">
            <a:extLst>
              <a:ext uri="{FF2B5EF4-FFF2-40B4-BE49-F238E27FC236}">
                <a16:creationId xmlns:a16="http://schemas.microsoft.com/office/drawing/2014/main" id="{E53D3E2F-72C6-002B-2B62-57C8D3E27F27}"/>
              </a:ext>
            </a:extLst>
          </p:cNvPr>
          <p:cNvSpPr txBox="1"/>
          <p:nvPr/>
        </p:nvSpPr>
        <p:spPr>
          <a:xfrm>
            <a:off x="507841" y="5116830"/>
            <a:ext cx="2016088" cy="553998"/>
          </a:xfrm>
          <a:prstGeom prst="rect">
            <a:avLst/>
          </a:prstGeom>
          <a:noFill/>
        </p:spPr>
        <p:txBody>
          <a:bodyPr wrap="square" rtlCol="0">
            <a:spAutoFit/>
          </a:bodyPr>
          <a:lstStyle/>
          <a:p>
            <a:r>
              <a:rPr lang="nl-NL" sz="1500" dirty="0">
                <a:latin typeface="Arial"/>
                <a:cs typeface="Arial"/>
              </a:rPr>
              <a:t>Diverse databronnen, externe onderzoeken</a:t>
            </a:r>
          </a:p>
        </p:txBody>
      </p:sp>
      <p:sp>
        <p:nvSpPr>
          <p:cNvPr id="23" name="Pijl: rechts 22">
            <a:extLst>
              <a:ext uri="{FF2B5EF4-FFF2-40B4-BE49-F238E27FC236}">
                <a16:creationId xmlns:a16="http://schemas.microsoft.com/office/drawing/2014/main" id="{727485E2-C4B7-FE56-9D91-7ED0FD60B32D}"/>
              </a:ext>
            </a:extLst>
          </p:cNvPr>
          <p:cNvSpPr/>
          <p:nvPr/>
        </p:nvSpPr>
        <p:spPr>
          <a:xfrm>
            <a:off x="5557247" y="4547793"/>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95EA880F-C538-0D16-4F94-9B13AF57BE64}"/>
              </a:ext>
            </a:extLst>
          </p:cNvPr>
          <p:cNvSpPr/>
          <p:nvPr/>
        </p:nvSpPr>
        <p:spPr>
          <a:xfrm>
            <a:off x="6129992" y="1437946"/>
            <a:ext cx="2629543"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F7B66723-F206-D064-6779-FF5690BC9008}"/>
              </a:ext>
            </a:extLst>
          </p:cNvPr>
          <p:cNvSpPr/>
          <p:nvPr/>
        </p:nvSpPr>
        <p:spPr>
          <a:xfrm>
            <a:off x="6129993" y="1437946"/>
            <a:ext cx="2629542"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Tariefmodel ACM</a:t>
            </a:r>
          </a:p>
        </p:txBody>
      </p:sp>
      <p:sp>
        <p:nvSpPr>
          <p:cNvPr id="26" name="Tekstvak 25">
            <a:extLst>
              <a:ext uri="{FF2B5EF4-FFF2-40B4-BE49-F238E27FC236}">
                <a16:creationId xmlns:a16="http://schemas.microsoft.com/office/drawing/2014/main" id="{BA883B35-B879-3F7B-CF17-23EFD75BEE7F}"/>
              </a:ext>
            </a:extLst>
          </p:cNvPr>
          <p:cNvSpPr txBox="1"/>
          <p:nvPr/>
        </p:nvSpPr>
        <p:spPr>
          <a:xfrm>
            <a:off x="6181948" y="2179909"/>
            <a:ext cx="2577587" cy="4016484"/>
          </a:xfrm>
          <a:prstGeom prst="rect">
            <a:avLst/>
          </a:prstGeom>
          <a:noFill/>
        </p:spPr>
        <p:txBody>
          <a:bodyPr wrap="square" rtlCol="0">
            <a:spAutoFit/>
          </a:bodyPr>
          <a:lstStyle/>
          <a:p>
            <a:r>
              <a:rPr lang="nl-NL" sz="1500" dirty="0">
                <a:latin typeface="Arial"/>
                <a:cs typeface="Arial"/>
              </a:rPr>
              <a:t>Vaststelling gerealiseerde kosten en volumes op kavelniveau</a:t>
            </a:r>
          </a:p>
          <a:p>
            <a:endParaRPr lang="nl-NL" sz="1500" dirty="0">
              <a:latin typeface="Arial"/>
              <a:cs typeface="Arial"/>
            </a:endParaRPr>
          </a:p>
          <a:p>
            <a:r>
              <a:rPr lang="nl-NL" sz="1500" dirty="0">
                <a:latin typeface="Arial"/>
                <a:cs typeface="Arial"/>
              </a:rPr>
              <a:t>Realistisch beeld van toekomstige ontwikkelingen kosten en volumes</a:t>
            </a:r>
          </a:p>
          <a:p>
            <a:endParaRPr lang="nl-NL" sz="1500" dirty="0">
              <a:latin typeface="Arial"/>
              <a:cs typeface="Arial"/>
            </a:endParaRPr>
          </a:p>
          <a:p>
            <a:r>
              <a:rPr lang="nl-NL" sz="1500" dirty="0">
                <a:latin typeface="Arial"/>
                <a:cs typeface="Arial"/>
              </a:rPr>
              <a:t>Verdeelsleutels per type verbruiker en vast/variabel</a:t>
            </a:r>
          </a:p>
          <a:p>
            <a:endParaRPr lang="nl-NL" sz="1500" dirty="0">
              <a:latin typeface="Arial"/>
              <a:cs typeface="Arial"/>
            </a:endParaRPr>
          </a:p>
          <a:p>
            <a:r>
              <a:rPr lang="nl-NL" sz="1500" dirty="0">
                <a:latin typeface="Arial"/>
                <a:cs typeface="Arial"/>
              </a:rPr>
              <a:t>Redelijk rendement</a:t>
            </a:r>
          </a:p>
          <a:p>
            <a:endParaRPr lang="nl-NL" sz="1500" dirty="0">
              <a:latin typeface="Arial"/>
              <a:cs typeface="Arial"/>
            </a:endParaRPr>
          </a:p>
          <a:p>
            <a:r>
              <a:rPr lang="nl-NL" sz="1500" dirty="0">
                <a:latin typeface="Arial"/>
                <a:cs typeface="Arial"/>
              </a:rPr>
              <a:t>Beoordeling van kosten o.b.v. normen en (op termijn) benchmarks voor efficiënte kostenniveaus</a:t>
            </a:r>
          </a:p>
        </p:txBody>
      </p:sp>
      <p:sp>
        <p:nvSpPr>
          <p:cNvPr id="28" name="Rechthoek 27">
            <a:extLst>
              <a:ext uri="{FF2B5EF4-FFF2-40B4-BE49-F238E27FC236}">
                <a16:creationId xmlns:a16="http://schemas.microsoft.com/office/drawing/2014/main" id="{F718CD09-2C0A-8BC2-B152-DCCBD1E27641}"/>
              </a:ext>
            </a:extLst>
          </p:cNvPr>
          <p:cNvSpPr/>
          <p:nvPr/>
        </p:nvSpPr>
        <p:spPr>
          <a:xfrm>
            <a:off x="301336" y="1369099"/>
            <a:ext cx="5745308" cy="5031702"/>
          </a:xfrm>
          <a:prstGeom prst="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Pijl: rechts 28">
            <a:extLst>
              <a:ext uri="{FF2B5EF4-FFF2-40B4-BE49-F238E27FC236}">
                <a16:creationId xmlns:a16="http://schemas.microsoft.com/office/drawing/2014/main" id="{F9480EB1-6066-A2B3-66B8-35DF646C4E6E}"/>
              </a:ext>
            </a:extLst>
          </p:cNvPr>
          <p:cNvSpPr/>
          <p:nvPr/>
        </p:nvSpPr>
        <p:spPr>
          <a:xfrm>
            <a:off x="8894839"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6C70858A-3464-E342-B7FA-7DE41C9AFE62}"/>
              </a:ext>
            </a:extLst>
          </p:cNvPr>
          <p:cNvSpPr/>
          <p:nvPr/>
        </p:nvSpPr>
        <p:spPr>
          <a:xfrm>
            <a:off x="9536236" y="1437946"/>
            <a:ext cx="2232044"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B0CDDA0A-72D6-7018-54EF-DC12B47940C3}"/>
              </a:ext>
            </a:extLst>
          </p:cNvPr>
          <p:cNvSpPr/>
          <p:nvPr/>
        </p:nvSpPr>
        <p:spPr>
          <a:xfrm>
            <a:off x="9536236" y="1437946"/>
            <a:ext cx="2232043"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Maximumtarieven ACM</a:t>
            </a:r>
          </a:p>
        </p:txBody>
      </p:sp>
      <p:sp>
        <p:nvSpPr>
          <p:cNvPr id="33" name="Tekstvak 32">
            <a:extLst>
              <a:ext uri="{FF2B5EF4-FFF2-40B4-BE49-F238E27FC236}">
                <a16:creationId xmlns:a16="http://schemas.microsoft.com/office/drawing/2014/main" id="{78DA0F0E-CCC6-D338-EBBB-F6F0D82BBB65}"/>
              </a:ext>
            </a:extLst>
          </p:cNvPr>
          <p:cNvSpPr txBox="1"/>
          <p:nvPr/>
        </p:nvSpPr>
        <p:spPr>
          <a:xfrm>
            <a:off x="9611591" y="2179909"/>
            <a:ext cx="2101979" cy="4016484"/>
          </a:xfrm>
          <a:prstGeom prst="rect">
            <a:avLst/>
          </a:prstGeom>
          <a:noFill/>
        </p:spPr>
        <p:txBody>
          <a:bodyPr wrap="square" rtlCol="0">
            <a:spAutoFit/>
          </a:bodyPr>
          <a:lstStyle/>
          <a:p>
            <a:r>
              <a:rPr lang="nl-NL" sz="1500" u="sng" dirty="0">
                <a:latin typeface="Arial"/>
                <a:cs typeface="Arial"/>
              </a:rPr>
              <a:t>Tarieven per kavel</a:t>
            </a:r>
            <a:r>
              <a:rPr lang="nl-NL" sz="1500" dirty="0">
                <a:latin typeface="Arial"/>
                <a:cs typeface="Arial"/>
              </a:rPr>
              <a:t>:</a:t>
            </a:r>
          </a:p>
          <a:p>
            <a:pPr marL="285750" indent="-285750">
              <a:buFont typeface="Arial" panose="020B0604020202020204" pitchFamily="34" charset="0"/>
              <a:buChar char="•"/>
            </a:pPr>
            <a:r>
              <a:rPr lang="nl-NL" sz="1500" dirty="0">
                <a:latin typeface="Arial"/>
                <a:cs typeface="Arial"/>
              </a:rPr>
              <a:t>Variabel tarief (prijs per GJ)</a:t>
            </a:r>
          </a:p>
          <a:p>
            <a:pPr marL="285750" indent="-285750">
              <a:buFont typeface="Arial" panose="020B0604020202020204" pitchFamily="34" charset="0"/>
              <a:buChar char="•"/>
            </a:pPr>
            <a:r>
              <a:rPr lang="nl-NL" sz="1500" dirty="0">
                <a:latin typeface="Arial"/>
                <a:cs typeface="Arial"/>
              </a:rPr>
              <a:t>Vastrechten per type aansluiting, gedifferentieerd naar netgebruik</a:t>
            </a:r>
          </a:p>
          <a:p>
            <a:pPr marL="285750" indent="-285750">
              <a:buFont typeface="Arial" panose="020B0604020202020204" pitchFamily="34" charset="0"/>
              <a:buChar char="•"/>
            </a:pPr>
            <a:r>
              <a:rPr lang="nl-NL" sz="1500" dirty="0">
                <a:latin typeface="Arial"/>
                <a:cs typeface="Arial"/>
              </a:rPr>
              <a:t>Tarieven voor aanvullende diensten</a:t>
            </a:r>
          </a:p>
          <a:p>
            <a:pPr marL="285750" indent="-285750">
              <a:buFont typeface="Arial" panose="020B0604020202020204" pitchFamily="34" charset="0"/>
              <a:buChar char="•"/>
            </a:pPr>
            <a:r>
              <a:rPr lang="nl-NL" sz="1500" dirty="0">
                <a:latin typeface="Arial"/>
                <a:cs typeface="Arial"/>
              </a:rPr>
              <a:t>Eventuele kortingsregelingen</a:t>
            </a:r>
          </a:p>
          <a:p>
            <a:pPr marL="285750" indent="-285750">
              <a:buFont typeface="Arial" panose="020B0604020202020204" pitchFamily="34" charset="0"/>
              <a:buChar char="•"/>
            </a:pPr>
            <a:endParaRPr lang="nl-NL" sz="1500" dirty="0">
              <a:latin typeface="Arial"/>
              <a:cs typeface="Arial"/>
            </a:endParaRPr>
          </a:p>
          <a:p>
            <a:r>
              <a:rPr lang="nl-NL" sz="1500" u="sng" dirty="0">
                <a:latin typeface="Arial"/>
                <a:cs typeface="Arial"/>
              </a:rPr>
              <a:t>Transparantie</a:t>
            </a:r>
            <a:r>
              <a:rPr lang="nl-NL" sz="1500" dirty="0">
                <a:latin typeface="Arial"/>
                <a:cs typeface="Arial"/>
              </a:rPr>
              <a:t> over welke kosten via welk tarief worden terugverdiend</a:t>
            </a:r>
          </a:p>
        </p:txBody>
      </p:sp>
      <p:sp>
        <p:nvSpPr>
          <p:cNvPr id="32" name="Tijdelijke aanduiding voor voettekst 31">
            <a:extLst>
              <a:ext uri="{FF2B5EF4-FFF2-40B4-BE49-F238E27FC236}">
                <a16:creationId xmlns:a16="http://schemas.microsoft.com/office/drawing/2014/main" id="{54CDC11A-AD3A-1794-2EA9-F1C65A9CD68F}"/>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1331795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22</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a:t>
            </a:r>
            <a:r>
              <a:rPr lang="nl-NL" sz="2800" dirty="0" err="1"/>
              <a:t>kostengebaseerde</a:t>
            </a:r>
            <a:r>
              <a:rPr lang="nl-NL" sz="2800" dirty="0"/>
              <a:t> </a:t>
            </a:r>
            <a:r>
              <a:rPr lang="nl-NL" sz="2800" dirty="0" err="1"/>
              <a:t>tariefregulering</a:t>
            </a:r>
            <a:r>
              <a:rPr lang="nl-NL" sz="2800" dirty="0"/>
              <a:t> voor warmte?</a:t>
            </a:r>
          </a:p>
        </p:txBody>
      </p:sp>
      <p:sp>
        <p:nvSpPr>
          <p:cNvPr id="24" name="Rechthoek 23">
            <a:extLst>
              <a:ext uri="{FF2B5EF4-FFF2-40B4-BE49-F238E27FC236}">
                <a16:creationId xmlns:a16="http://schemas.microsoft.com/office/drawing/2014/main" id="{95EA880F-C538-0D16-4F94-9B13AF57BE64}"/>
              </a:ext>
            </a:extLst>
          </p:cNvPr>
          <p:cNvSpPr/>
          <p:nvPr/>
        </p:nvSpPr>
        <p:spPr>
          <a:xfrm>
            <a:off x="1274237" y="1437946"/>
            <a:ext cx="2629543"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F7B66723-F206-D064-6779-FF5690BC9008}"/>
              </a:ext>
            </a:extLst>
          </p:cNvPr>
          <p:cNvSpPr/>
          <p:nvPr/>
        </p:nvSpPr>
        <p:spPr>
          <a:xfrm>
            <a:off x="1274238" y="1437946"/>
            <a:ext cx="2629542"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Tariefmodel ACM</a:t>
            </a:r>
          </a:p>
        </p:txBody>
      </p:sp>
      <p:sp>
        <p:nvSpPr>
          <p:cNvPr id="26" name="Tekstvak 25">
            <a:extLst>
              <a:ext uri="{FF2B5EF4-FFF2-40B4-BE49-F238E27FC236}">
                <a16:creationId xmlns:a16="http://schemas.microsoft.com/office/drawing/2014/main" id="{BA883B35-B879-3F7B-CF17-23EFD75BEE7F}"/>
              </a:ext>
            </a:extLst>
          </p:cNvPr>
          <p:cNvSpPr txBox="1"/>
          <p:nvPr/>
        </p:nvSpPr>
        <p:spPr>
          <a:xfrm>
            <a:off x="1326193" y="2179909"/>
            <a:ext cx="2577587" cy="4016484"/>
          </a:xfrm>
          <a:prstGeom prst="rect">
            <a:avLst/>
          </a:prstGeom>
          <a:noFill/>
        </p:spPr>
        <p:txBody>
          <a:bodyPr wrap="square" rtlCol="0">
            <a:spAutoFit/>
          </a:bodyPr>
          <a:lstStyle/>
          <a:p>
            <a:r>
              <a:rPr lang="nl-NL" sz="1500" dirty="0">
                <a:latin typeface="Arial"/>
                <a:cs typeface="Arial"/>
              </a:rPr>
              <a:t>Vaststelling gerealiseerde kosten en volumes op kavelniveau</a:t>
            </a:r>
          </a:p>
          <a:p>
            <a:endParaRPr lang="nl-NL" sz="1500" dirty="0">
              <a:latin typeface="Arial"/>
              <a:cs typeface="Arial"/>
            </a:endParaRPr>
          </a:p>
          <a:p>
            <a:r>
              <a:rPr lang="nl-NL" sz="1500" dirty="0">
                <a:latin typeface="Arial"/>
                <a:cs typeface="Arial"/>
              </a:rPr>
              <a:t>Realistisch beeld van toekomstige ontwikkelingen kosten en volumes</a:t>
            </a:r>
          </a:p>
          <a:p>
            <a:endParaRPr lang="nl-NL" sz="1500" dirty="0">
              <a:latin typeface="Arial"/>
              <a:cs typeface="Arial"/>
            </a:endParaRPr>
          </a:p>
          <a:p>
            <a:r>
              <a:rPr lang="nl-NL" sz="1500" dirty="0">
                <a:latin typeface="Arial"/>
                <a:cs typeface="Arial"/>
              </a:rPr>
              <a:t>Verdeelsleutels per type verbruiker en vast/variabel</a:t>
            </a:r>
          </a:p>
          <a:p>
            <a:endParaRPr lang="nl-NL" sz="1500" dirty="0">
              <a:latin typeface="Arial"/>
              <a:cs typeface="Arial"/>
            </a:endParaRPr>
          </a:p>
          <a:p>
            <a:r>
              <a:rPr lang="nl-NL" sz="1500" dirty="0">
                <a:latin typeface="Arial"/>
                <a:cs typeface="Arial"/>
              </a:rPr>
              <a:t>Redelijk rendement</a:t>
            </a:r>
          </a:p>
          <a:p>
            <a:endParaRPr lang="nl-NL" sz="1500" dirty="0">
              <a:latin typeface="Arial"/>
              <a:cs typeface="Arial"/>
            </a:endParaRPr>
          </a:p>
          <a:p>
            <a:r>
              <a:rPr lang="nl-NL" sz="1500" dirty="0">
                <a:latin typeface="Arial"/>
                <a:cs typeface="Arial"/>
              </a:rPr>
              <a:t>Beoordeling van kosten o.b.v. normen en (op termijn) benchmarks voor efficiënte kostenniveaus</a:t>
            </a:r>
          </a:p>
        </p:txBody>
      </p:sp>
      <p:sp>
        <p:nvSpPr>
          <p:cNvPr id="29" name="Pijl: rechts 28">
            <a:extLst>
              <a:ext uri="{FF2B5EF4-FFF2-40B4-BE49-F238E27FC236}">
                <a16:creationId xmlns:a16="http://schemas.microsoft.com/office/drawing/2014/main" id="{F9480EB1-6066-A2B3-66B8-35DF646C4E6E}"/>
              </a:ext>
            </a:extLst>
          </p:cNvPr>
          <p:cNvSpPr/>
          <p:nvPr/>
        </p:nvSpPr>
        <p:spPr>
          <a:xfrm>
            <a:off x="4039084" y="3087239"/>
            <a:ext cx="461509" cy="416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6C70858A-3464-E342-B7FA-7DE41C9AFE62}"/>
              </a:ext>
            </a:extLst>
          </p:cNvPr>
          <p:cNvSpPr/>
          <p:nvPr/>
        </p:nvSpPr>
        <p:spPr>
          <a:xfrm>
            <a:off x="4680481" y="1437946"/>
            <a:ext cx="2232044" cy="473425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B0CDDA0A-72D6-7018-54EF-DC12B47940C3}"/>
              </a:ext>
            </a:extLst>
          </p:cNvPr>
          <p:cNvSpPr/>
          <p:nvPr/>
        </p:nvSpPr>
        <p:spPr>
          <a:xfrm>
            <a:off x="4680481" y="1437946"/>
            <a:ext cx="2232043" cy="70962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Maximumtarieven ACM</a:t>
            </a:r>
          </a:p>
        </p:txBody>
      </p:sp>
      <p:sp>
        <p:nvSpPr>
          <p:cNvPr id="33" name="Tekstvak 32">
            <a:extLst>
              <a:ext uri="{FF2B5EF4-FFF2-40B4-BE49-F238E27FC236}">
                <a16:creationId xmlns:a16="http://schemas.microsoft.com/office/drawing/2014/main" id="{78DA0F0E-CCC6-D338-EBBB-F6F0D82BBB65}"/>
              </a:ext>
            </a:extLst>
          </p:cNvPr>
          <p:cNvSpPr txBox="1"/>
          <p:nvPr/>
        </p:nvSpPr>
        <p:spPr>
          <a:xfrm>
            <a:off x="4755836" y="2179909"/>
            <a:ext cx="2101979" cy="4016484"/>
          </a:xfrm>
          <a:prstGeom prst="rect">
            <a:avLst/>
          </a:prstGeom>
          <a:noFill/>
        </p:spPr>
        <p:txBody>
          <a:bodyPr wrap="square" rtlCol="0">
            <a:spAutoFit/>
          </a:bodyPr>
          <a:lstStyle/>
          <a:p>
            <a:r>
              <a:rPr lang="nl-NL" sz="1500" u="sng" dirty="0">
                <a:latin typeface="Arial"/>
                <a:cs typeface="Arial"/>
              </a:rPr>
              <a:t>Tarieven per kavel</a:t>
            </a:r>
            <a:r>
              <a:rPr lang="nl-NL" sz="1500" dirty="0">
                <a:latin typeface="Arial"/>
                <a:cs typeface="Arial"/>
              </a:rPr>
              <a:t>:</a:t>
            </a:r>
          </a:p>
          <a:p>
            <a:pPr marL="285750" indent="-285750">
              <a:buFont typeface="Arial" panose="020B0604020202020204" pitchFamily="34" charset="0"/>
              <a:buChar char="•"/>
            </a:pPr>
            <a:r>
              <a:rPr lang="nl-NL" sz="1500" dirty="0">
                <a:latin typeface="Arial"/>
                <a:cs typeface="Arial"/>
              </a:rPr>
              <a:t>Variabel tarief (prijs per GJ)</a:t>
            </a:r>
          </a:p>
          <a:p>
            <a:pPr marL="285750" indent="-285750">
              <a:buFont typeface="Arial" panose="020B0604020202020204" pitchFamily="34" charset="0"/>
              <a:buChar char="•"/>
            </a:pPr>
            <a:r>
              <a:rPr lang="nl-NL" sz="1500" dirty="0">
                <a:latin typeface="Arial"/>
                <a:cs typeface="Arial"/>
              </a:rPr>
              <a:t>Vastrechten per type aansluiting, gedifferentieerd naar netgebruik</a:t>
            </a:r>
          </a:p>
          <a:p>
            <a:pPr marL="285750" indent="-285750">
              <a:buFont typeface="Arial" panose="020B0604020202020204" pitchFamily="34" charset="0"/>
              <a:buChar char="•"/>
            </a:pPr>
            <a:r>
              <a:rPr lang="nl-NL" sz="1500" dirty="0">
                <a:latin typeface="Arial"/>
                <a:cs typeface="Arial"/>
              </a:rPr>
              <a:t>Tarieven voor aanvullende diensten</a:t>
            </a:r>
          </a:p>
          <a:p>
            <a:pPr marL="285750" indent="-285750">
              <a:buFont typeface="Arial" panose="020B0604020202020204" pitchFamily="34" charset="0"/>
              <a:buChar char="•"/>
            </a:pPr>
            <a:r>
              <a:rPr lang="nl-NL" sz="1500" dirty="0">
                <a:latin typeface="Arial"/>
                <a:cs typeface="Arial"/>
              </a:rPr>
              <a:t>Eventuele kortingsregelingen</a:t>
            </a:r>
          </a:p>
          <a:p>
            <a:pPr marL="285750" indent="-285750">
              <a:buFont typeface="Arial" panose="020B0604020202020204" pitchFamily="34" charset="0"/>
              <a:buChar char="•"/>
            </a:pPr>
            <a:endParaRPr lang="nl-NL" sz="1500" dirty="0">
              <a:latin typeface="Arial"/>
              <a:cs typeface="Arial"/>
            </a:endParaRPr>
          </a:p>
          <a:p>
            <a:r>
              <a:rPr lang="nl-NL" sz="1500" u="sng" dirty="0">
                <a:latin typeface="Arial"/>
                <a:cs typeface="Arial"/>
              </a:rPr>
              <a:t>Transparantie</a:t>
            </a:r>
            <a:r>
              <a:rPr lang="nl-NL" sz="1500" dirty="0">
                <a:latin typeface="Arial"/>
                <a:cs typeface="Arial"/>
              </a:rPr>
              <a:t> over welke kosten via welk tarief worden terugverdiend</a:t>
            </a:r>
          </a:p>
        </p:txBody>
      </p:sp>
      <p:sp>
        <p:nvSpPr>
          <p:cNvPr id="7" name="Tekstballon: rechthoek met afgeronde hoeken 6">
            <a:extLst>
              <a:ext uri="{FF2B5EF4-FFF2-40B4-BE49-F238E27FC236}">
                <a16:creationId xmlns:a16="http://schemas.microsoft.com/office/drawing/2014/main" id="{DD2578DB-4F00-6A53-BA5B-6E86A89DD5CE}"/>
              </a:ext>
            </a:extLst>
          </p:cNvPr>
          <p:cNvSpPr/>
          <p:nvPr/>
        </p:nvSpPr>
        <p:spPr>
          <a:xfrm>
            <a:off x="7294179" y="1198179"/>
            <a:ext cx="4732208" cy="1555780"/>
          </a:xfrm>
          <a:prstGeom prst="wedgeRoundRectCallout">
            <a:avLst>
              <a:gd name="adj1" fmla="val -60183"/>
              <a:gd name="adj2" fmla="val 32184"/>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De verhouding in vaste en variabele tarieven kan tussen netten sterk verschillen o.b.v. de kosten. Vaste bronkosten komen wel altijd terecht in het </a:t>
            </a:r>
            <a:r>
              <a:rPr lang="nl-NL" sz="1600" i="1" dirty="0">
                <a:solidFill>
                  <a:schemeClr val="tx1"/>
                </a:solidFill>
              </a:rPr>
              <a:t>variabele</a:t>
            </a:r>
            <a:r>
              <a:rPr lang="nl-NL" sz="1600" dirty="0">
                <a:solidFill>
                  <a:schemeClr val="tx1"/>
                </a:solidFill>
              </a:rPr>
              <a:t> tarief.</a:t>
            </a:r>
          </a:p>
        </p:txBody>
      </p:sp>
      <p:sp>
        <p:nvSpPr>
          <p:cNvPr id="8" name="Tekstballon: rechthoek met afgeronde hoeken 7">
            <a:extLst>
              <a:ext uri="{FF2B5EF4-FFF2-40B4-BE49-F238E27FC236}">
                <a16:creationId xmlns:a16="http://schemas.microsoft.com/office/drawing/2014/main" id="{74BD7521-A76C-AC96-AC95-D9E7EA3497F9}"/>
              </a:ext>
            </a:extLst>
          </p:cNvPr>
          <p:cNvSpPr/>
          <p:nvPr/>
        </p:nvSpPr>
        <p:spPr>
          <a:xfrm>
            <a:off x="7808034" y="2996198"/>
            <a:ext cx="3215566" cy="1429884"/>
          </a:xfrm>
          <a:prstGeom prst="wedgeRoundRectCallout">
            <a:avLst>
              <a:gd name="adj1" fmla="val -78840"/>
              <a:gd name="adj2" fmla="val 12937"/>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De BAK kan verdwijnen, er blijven wel eenmalige aansluittarieven gelden.  </a:t>
            </a:r>
          </a:p>
        </p:txBody>
      </p:sp>
      <p:sp>
        <p:nvSpPr>
          <p:cNvPr id="9" name="Tekstballon: rechthoek met afgeronde hoeken 8">
            <a:extLst>
              <a:ext uri="{FF2B5EF4-FFF2-40B4-BE49-F238E27FC236}">
                <a16:creationId xmlns:a16="http://schemas.microsoft.com/office/drawing/2014/main" id="{76D5A441-2609-8F00-C63B-5C9ABA901A5C}"/>
              </a:ext>
            </a:extLst>
          </p:cNvPr>
          <p:cNvSpPr/>
          <p:nvPr/>
        </p:nvSpPr>
        <p:spPr>
          <a:xfrm>
            <a:off x="7092413" y="4835008"/>
            <a:ext cx="4284671" cy="1461014"/>
          </a:xfrm>
          <a:prstGeom prst="wedgeRoundRectCallout">
            <a:avLst>
              <a:gd name="adj1" fmla="val -58929"/>
              <a:gd name="adj2" fmla="val -15069"/>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ACM krijgt in de loop van de tijd steeds beter zicht op kosten en rendementen, zodat we ook steeds beter kunnen zeggen wat warmte écht kost.</a:t>
            </a:r>
          </a:p>
        </p:txBody>
      </p:sp>
      <p:sp>
        <p:nvSpPr>
          <p:cNvPr id="3" name="Tijdelijke aanduiding voor voettekst 2">
            <a:extLst>
              <a:ext uri="{FF2B5EF4-FFF2-40B4-BE49-F238E27FC236}">
                <a16:creationId xmlns:a16="http://schemas.microsoft.com/office/drawing/2014/main" id="{6EB35C52-7A8E-D3C2-1F8A-9C5212F49BB1}"/>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407358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23</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Betaalbaarheid en de rol van ACM</a:t>
            </a:r>
          </a:p>
        </p:txBody>
      </p:sp>
      <p:sp>
        <p:nvSpPr>
          <p:cNvPr id="2" name="Tijdelijke aanduiding voor voettekst 1">
            <a:extLst>
              <a:ext uri="{FF2B5EF4-FFF2-40B4-BE49-F238E27FC236}">
                <a16:creationId xmlns:a16="http://schemas.microsoft.com/office/drawing/2014/main" id="{95CECE75-A39B-0F77-1D74-EA707899A2AA}"/>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655796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tekst 1">
            <a:extLst>
              <a:ext uri="{FF2B5EF4-FFF2-40B4-BE49-F238E27FC236}">
                <a16:creationId xmlns:a16="http://schemas.microsoft.com/office/drawing/2014/main" id="{347B2B28-6AD1-4397-29B0-495E8A14214A}"/>
              </a:ext>
            </a:extLst>
          </p:cNvPr>
          <p:cNvSpPr>
            <a:spLocks noGrp="1"/>
          </p:cNvSpPr>
          <p:nvPr>
            <p:ph type="body" sz="quarter" idx="18"/>
          </p:nvPr>
        </p:nvSpPr>
        <p:spPr>
          <a:xfrm>
            <a:off x="425352" y="1537856"/>
            <a:ext cx="11233248" cy="4662934"/>
          </a:xfrm>
        </p:spPr>
        <p:txBody>
          <a:bodyPr/>
          <a:lstStyle/>
          <a:p>
            <a:pPr marL="0" indent="0">
              <a:buNone/>
            </a:pPr>
            <a:r>
              <a:rPr lang="nl-NL" sz="1800" dirty="0">
                <a:solidFill>
                  <a:schemeClr val="tx1"/>
                </a:solidFill>
              </a:rPr>
              <a:t>Tariefregulering voorkomt dat verbruikers méér betalen dan nodig is om de kosten van warmte (de warmte zelf, en de distributie en levering ervan) te dekken</a:t>
            </a:r>
          </a:p>
          <a:p>
            <a:pPr>
              <a:buFont typeface="Wingdings" panose="05000000000000000000" pitchFamily="2" charset="2"/>
              <a:buChar char="q"/>
            </a:pPr>
            <a:r>
              <a:rPr lang="nl-NL" sz="1600" dirty="0">
                <a:solidFill>
                  <a:schemeClr val="tx1"/>
                </a:solidFill>
              </a:rPr>
              <a:t>Tariefregulering kan de </a:t>
            </a:r>
            <a:r>
              <a:rPr lang="nl-NL" sz="1600" i="1" dirty="0">
                <a:solidFill>
                  <a:schemeClr val="tx1"/>
                </a:solidFill>
              </a:rPr>
              <a:t>werkelijk gemaakte </a:t>
            </a:r>
            <a:r>
              <a:rPr lang="nl-NL" sz="1600" dirty="0">
                <a:solidFill>
                  <a:schemeClr val="tx1"/>
                </a:solidFill>
              </a:rPr>
              <a:t>kosten vergoeden, dat wordt vaak ‘</a:t>
            </a:r>
            <a:r>
              <a:rPr lang="nl-NL" sz="1600" dirty="0" err="1">
                <a:solidFill>
                  <a:schemeClr val="tx1"/>
                </a:solidFill>
              </a:rPr>
              <a:t>cost</a:t>
            </a:r>
            <a:r>
              <a:rPr lang="nl-NL" sz="1600" dirty="0">
                <a:solidFill>
                  <a:schemeClr val="tx1"/>
                </a:solidFill>
              </a:rPr>
              <a:t>-plus’ genoemd</a:t>
            </a:r>
          </a:p>
          <a:p>
            <a:pPr>
              <a:buFont typeface="Wingdings" panose="05000000000000000000" pitchFamily="2" charset="2"/>
              <a:buChar char="q"/>
            </a:pPr>
            <a:r>
              <a:rPr lang="nl-NL" sz="1600" dirty="0">
                <a:solidFill>
                  <a:schemeClr val="tx1"/>
                </a:solidFill>
              </a:rPr>
              <a:t>Tariefregulering kan ook de (modelmatig vastgestelde) </a:t>
            </a:r>
            <a:r>
              <a:rPr lang="nl-NL" sz="1600" i="1" dirty="0">
                <a:solidFill>
                  <a:schemeClr val="tx1"/>
                </a:solidFill>
              </a:rPr>
              <a:t>efficiënte</a:t>
            </a:r>
            <a:r>
              <a:rPr lang="nl-NL" sz="1600" dirty="0">
                <a:solidFill>
                  <a:schemeClr val="tx1"/>
                </a:solidFill>
              </a:rPr>
              <a:t> kosten vergoeden, door normen vast te stellen of benchmark-onderzoek te doen; de eigen kosten van het bedrijf spelen dan geen rol</a:t>
            </a:r>
          </a:p>
          <a:p>
            <a:pPr>
              <a:buFont typeface="Wingdings" panose="05000000000000000000" pitchFamily="2" charset="2"/>
              <a:buChar char="q"/>
            </a:pPr>
            <a:r>
              <a:rPr lang="nl-NL" sz="1600" dirty="0">
                <a:solidFill>
                  <a:schemeClr val="tx1"/>
                </a:solidFill>
              </a:rPr>
              <a:t>Vrijwel altijd is de gekozen </a:t>
            </a:r>
            <a:r>
              <a:rPr lang="nl-NL" sz="1600" dirty="0" err="1">
                <a:solidFill>
                  <a:schemeClr val="tx1"/>
                </a:solidFill>
              </a:rPr>
              <a:t>tariefregulering</a:t>
            </a:r>
            <a:r>
              <a:rPr lang="nl-NL" sz="1600" dirty="0">
                <a:solidFill>
                  <a:schemeClr val="tx1"/>
                </a:solidFill>
              </a:rPr>
              <a:t> een mix van deze twee uitersten, zo ook in de WCW. ‘</a:t>
            </a:r>
            <a:r>
              <a:rPr lang="nl-NL" sz="1600" dirty="0" err="1">
                <a:solidFill>
                  <a:schemeClr val="tx1"/>
                </a:solidFill>
              </a:rPr>
              <a:t>Kostengebaseerde</a:t>
            </a:r>
            <a:r>
              <a:rPr lang="nl-NL" sz="1600" dirty="0">
                <a:solidFill>
                  <a:schemeClr val="tx1"/>
                </a:solidFill>
              </a:rPr>
              <a:t> </a:t>
            </a:r>
            <a:r>
              <a:rPr lang="nl-NL" sz="1600" dirty="0" err="1">
                <a:solidFill>
                  <a:schemeClr val="tx1"/>
                </a:solidFill>
              </a:rPr>
              <a:t>tariefregulering</a:t>
            </a:r>
            <a:r>
              <a:rPr lang="nl-NL" sz="1600" dirty="0">
                <a:solidFill>
                  <a:schemeClr val="tx1"/>
                </a:solidFill>
              </a:rPr>
              <a:t>’ betekent dus niet ‘altijd alle kosten vergoeden’.</a:t>
            </a:r>
          </a:p>
          <a:p>
            <a:pPr>
              <a:buFont typeface="Wingdings" panose="05000000000000000000" pitchFamily="2" charset="2"/>
              <a:buChar char="q"/>
            </a:pPr>
            <a:r>
              <a:rPr lang="nl-NL" sz="1600" dirty="0">
                <a:solidFill>
                  <a:schemeClr val="tx1"/>
                </a:solidFill>
              </a:rPr>
              <a:t>Als onderdeel van de </a:t>
            </a:r>
            <a:r>
              <a:rPr lang="nl-NL" sz="1600" dirty="0" err="1">
                <a:solidFill>
                  <a:schemeClr val="tx1"/>
                </a:solidFill>
              </a:rPr>
              <a:t>tariefregulering</a:t>
            </a:r>
            <a:r>
              <a:rPr lang="nl-NL" sz="1600" dirty="0">
                <a:solidFill>
                  <a:schemeClr val="tx1"/>
                </a:solidFill>
              </a:rPr>
              <a:t> stelt ACM vast hoeveel winst redelijk is voor een warmtebedrijf</a:t>
            </a:r>
          </a:p>
          <a:p>
            <a:pPr marL="0" indent="0">
              <a:buNone/>
            </a:pPr>
            <a:endParaRPr lang="nl-NL" sz="1800" dirty="0">
              <a:solidFill>
                <a:schemeClr val="tx1"/>
              </a:solidFill>
            </a:endParaRPr>
          </a:p>
          <a:p>
            <a:pPr marL="0" indent="0">
              <a:buNone/>
            </a:pPr>
            <a:r>
              <a:rPr lang="nl-NL" sz="1800" dirty="0">
                <a:solidFill>
                  <a:schemeClr val="tx1"/>
                </a:solidFill>
              </a:rPr>
              <a:t>Tariefregulering die deels gebaseerd is op normen of benchmarks stimuleert warmtebedrijven om goedkoper te gaan werken</a:t>
            </a:r>
          </a:p>
          <a:p>
            <a:pPr>
              <a:buFont typeface="Wingdings" panose="05000000000000000000" pitchFamily="2" charset="2"/>
              <a:buChar char="q"/>
            </a:pPr>
            <a:r>
              <a:rPr lang="nl-NL" sz="1600" dirty="0">
                <a:solidFill>
                  <a:schemeClr val="tx1"/>
                </a:solidFill>
              </a:rPr>
              <a:t>Een doelmatigheidsprikkel is een effectief instrument om op langere termijn de kosten van warmte te laten dalen naar een efficiënt niveau</a:t>
            </a:r>
          </a:p>
          <a:p>
            <a:pPr>
              <a:buFont typeface="Wingdings" panose="05000000000000000000" pitchFamily="2" charset="2"/>
              <a:buChar char="q"/>
            </a:pPr>
            <a:r>
              <a:rPr lang="nl-NL" sz="1600" dirty="0">
                <a:solidFill>
                  <a:schemeClr val="tx1"/>
                </a:solidFill>
              </a:rPr>
              <a:t>Warmtebedrijven die efficiënt werken mogen meer winst behalen dan warmtebedrijven die minder efficiënt werken</a:t>
            </a:r>
          </a:p>
          <a:p>
            <a:pPr marL="0" indent="0">
              <a:buNone/>
            </a:pPr>
            <a:endParaRPr lang="nl-NL" sz="1800" dirty="0">
              <a:solidFill>
                <a:schemeClr val="tx1"/>
              </a:solidFill>
            </a:endParaRPr>
          </a:p>
          <a:p>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24</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a:xfrm>
            <a:off x="431799" y="357718"/>
            <a:ext cx="11372273" cy="1054100"/>
          </a:xfrm>
        </p:spPr>
        <p:txBody>
          <a:bodyPr/>
          <a:lstStyle/>
          <a:p>
            <a:r>
              <a:rPr lang="nl-NL" sz="2800" dirty="0"/>
              <a:t>ACM draagt met tariefregulering op basis van efficiënte kosten bij aan de betaalbaarheid van warmte</a:t>
            </a:r>
          </a:p>
        </p:txBody>
      </p:sp>
      <p:sp>
        <p:nvSpPr>
          <p:cNvPr id="3" name="Tijdelijke aanduiding voor voettekst 2">
            <a:extLst>
              <a:ext uri="{FF2B5EF4-FFF2-40B4-BE49-F238E27FC236}">
                <a16:creationId xmlns:a16="http://schemas.microsoft.com/office/drawing/2014/main" id="{F392D60B-AE92-B910-0B04-9E1BA3B0A884}"/>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802914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tekst 1">
            <a:extLst>
              <a:ext uri="{FF2B5EF4-FFF2-40B4-BE49-F238E27FC236}">
                <a16:creationId xmlns:a16="http://schemas.microsoft.com/office/drawing/2014/main" id="{347B2B28-6AD1-4397-29B0-495E8A14214A}"/>
              </a:ext>
            </a:extLst>
          </p:cNvPr>
          <p:cNvSpPr>
            <a:spLocks noGrp="1"/>
          </p:cNvSpPr>
          <p:nvPr>
            <p:ph type="body" sz="quarter" idx="18"/>
          </p:nvPr>
        </p:nvSpPr>
        <p:spPr>
          <a:xfrm>
            <a:off x="425352" y="1537856"/>
            <a:ext cx="11233248" cy="4662934"/>
          </a:xfrm>
        </p:spPr>
        <p:txBody>
          <a:bodyPr/>
          <a:lstStyle/>
          <a:p>
            <a:pPr marL="0" indent="0">
              <a:buNone/>
            </a:pPr>
            <a:r>
              <a:rPr lang="nl-NL" sz="1800" dirty="0" err="1">
                <a:solidFill>
                  <a:schemeClr val="tx1"/>
                </a:solidFill>
              </a:rPr>
              <a:t>Kostengebaseerde</a:t>
            </a:r>
            <a:r>
              <a:rPr lang="nl-NL" sz="1800" dirty="0">
                <a:solidFill>
                  <a:schemeClr val="tx1"/>
                </a:solidFill>
              </a:rPr>
              <a:t> </a:t>
            </a:r>
            <a:r>
              <a:rPr lang="nl-NL" sz="1800" dirty="0" err="1">
                <a:solidFill>
                  <a:schemeClr val="tx1"/>
                </a:solidFill>
              </a:rPr>
              <a:t>tariefregulering</a:t>
            </a:r>
            <a:r>
              <a:rPr lang="nl-NL" sz="1800" dirty="0">
                <a:solidFill>
                  <a:schemeClr val="tx1"/>
                </a:solidFill>
              </a:rPr>
              <a:t> betekent ook: iedereen betaalt zoveel mogelijk voor de kosten die hij/zij zelf veroorzaakt</a:t>
            </a:r>
          </a:p>
          <a:p>
            <a:pPr>
              <a:buFont typeface="Wingdings" panose="05000000000000000000" pitchFamily="2" charset="2"/>
              <a:buChar char="q"/>
            </a:pPr>
            <a:r>
              <a:rPr lang="nl-NL" sz="1600" dirty="0">
                <a:solidFill>
                  <a:schemeClr val="tx1"/>
                </a:solidFill>
              </a:rPr>
              <a:t>Een verbruiker in een groot vrijstaand huis heeft veel warmte nodig als het koud is, dus legt een relatief groot beslag op het warmtenetwerk. Het ligt voor de hand dat deze verbruiker een hoger vastrecht betaalt dan iemand in een klein, goed geïsoleerd appartement (tariefdifferentiatie vastrecht)</a:t>
            </a:r>
          </a:p>
          <a:p>
            <a:pPr>
              <a:buFont typeface="Wingdings" panose="05000000000000000000" pitchFamily="2" charset="2"/>
              <a:buChar char="q"/>
            </a:pPr>
            <a:r>
              <a:rPr lang="nl-NL" sz="1600" dirty="0">
                <a:solidFill>
                  <a:schemeClr val="tx1"/>
                </a:solidFill>
              </a:rPr>
              <a:t>Verbruikers die in het verleden een ‘Bijdrage Aansluitkosten’ (BAK) betaald hebben in ruil voor een korting op hun vastrecht, zouden onder kostengebaseerde tarieven niet alsnog het volle pond moeten gaan betalen</a:t>
            </a:r>
          </a:p>
          <a:p>
            <a:pPr marL="0" indent="0">
              <a:buNone/>
            </a:pPr>
            <a:endParaRPr lang="nl-NL" sz="1800" dirty="0">
              <a:solidFill>
                <a:schemeClr val="tx1"/>
              </a:solidFill>
            </a:endParaRPr>
          </a:p>
          <a:p>
            <a:pPr marL="0" indent="0">
              <a:buNone/>
            </a:pPr>
            <a:r>
              <a:rPr lang="nl-NL" sz="1800" dirty="0">
                <a:solidFill>
                  <a:schemeClr val="tx1"/>
                </a:solidFill>
              </a:rPr>
              <a:t>Tarieven differentiëren op basis van onderliggende kosten, kan gezien worden als een manier om de tarieven eerlijker te maken. Welke vorm van ‘eerlijkheid’ voorrang krijgt, is een politieke vraag. </a:t>
            </a:r>
          </a:p>
          <a:p>
            <a:pPr>
              <a:buFont typeface="Wingdings" panose="05000000000000000000" pitchFamily="2" charset="2"/>
              <a:buChar char="q"/>
            </a:pPr>
            <a:r>
              <a:rPr lang="nl-NL" sz="1600" dirty="0">
                <a:solidFill>
                  <a:schemeClr val="tx1"/>
                </a:solidFill>
              </a:rPr>
              <a:t>Op dit moment wordt in de WCW gekozen voor ‘kosten per kavel’ als leidend principe, wat bijvoorbeeld kan betekenen dat twee overburen met precies dezelfde woning en warmtevraag twee verschillende tarieven betalen, omdat ze in een ander kavel vallen.</a:t>
            </a:r>
          </a:p>
          <a:p>
            <a:pPr marL="0" indent="0">
              <a:buNone/>
            </a:pPr>
            <a:endParaRPr lang="nl-NL" sz="1800" dirty="0">
              <a:solidFill>
                <a:schemeClr val="tx1"/>
              </a:solidFill>
            </a:endParaRPr>
          </a:p>
          <a:p>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25</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a:xfrm>
            <a:off x="431799" y="357718"/>
            <a:ext cx="11372273" cy="1054100"/>
          </a:xfrm>
        </p:spPr>
        <p:txBody>
          <a:bodyPr/>
          <a:lstStyle/>
          <a:p>
            <a:r>
              <a:rPr lang="nl-NL" sz="2800" dirty="0"/>
              <a:t>Tariefregulering gaat ook over hoe de kosten verdeeld worden tussen verschillende typen verbruikers</a:t>
            </a:r>
          </a:p>
        </p:txBody>
      </p:sp>
      <p:sp>
        <p:nvSpPr>
          <p:cNvPr id="3" name="Tijdelijke aanduiding voor voettekst 2">
            <a:extLst>
              <a:ext uri="{FF2B5EF4-FFF2-40B4-BE49-F238E27FC236}">
                <a16:creationId xmlns:a16="http://schemas.microsoft.com/office/drawing/2014/main" id="{82725615-B8ED-889A-7A51-D376236FE6FD}"/>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52641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tekst 1">
            <a:extLst>
              <a:ext uri="{FF2B5EF4-FFF2-40B4-BE49-F238E27FC236}">
                <a16:creationId xmlns:a16="http://schemas.microsoft.com/office/drawing/2014/main" id="{347B2B28-6AD1-4397-29B0-495E8A14214A}"/>
              </a:ext>
            </a:extLst>
          </p:cNvPr>
          <p:cNvSpPr>
            <a:spLocks noGrp="1"/>
          </p:cNvSpPr>
          <p:nvPr>
            <p:ph type="body" sz="quarter" idx="18"/>
          </p:nvPr>
        </p:nvSpPr>
        <p:spPr>
          <a:xfrm>
            <a:off x="425352" y="1537856"/>
            <a:ext cx="11233248" cy="4662934"/>
          </a:xfrm>
        </p:spPr>
        <p:txBody>
          <a:bodyPr/>
          <a:lstStyle/>
          <a:p>
            <a:pPr marL="0" indent="0">
              <a:buNone/>
            </a:pPr>
            <a:r>
              <a:rPr lang="nl-NL" sz="1800" dirty="0" err="1">
                <a:solidFill>
                  <a:schemeClr val="tx1"/>
                </a:solidFill>
              </a:rPr>
              <a:t>Kostengebaseerde</a:t>
            </a:r>
            <a:r>
              <a:rPr lang="nl-NL" sz="1800" dirty="0">
                <a:solidFill>
                  <a:schemeClr val="tx1"/>
                </a:solidFill>
              </a:rPr>
              <a:t> tarieven zijn, ook wanneer ze gebaseerd zijn op </a:t>
            </a:r>
            <a:r>
              <a:rPr lang="nl-NL" sz="1800" i="1" dirty="0">
                <a:solidFill>
                  <a:schemeClr val="tx1"/>
                </a:solidFill>
              </a:rPr>
              <a:t>efficiënte</a:t>
            </a:r>
            <a:r>
              <a:rPr lang="nl-NL" sz="1800" dirty="0">
                <a:solidFill>
                  <a:schemeClr val="tx1"/>
                </a:solidFill>
              </a:rPr>
              <a:t> kosten, niet automatisch draaglijke tarieven</a:t>
            </a:r>
          </a:p>
          <a:p>
            <a:pPr>
              <a:buFont typeface="Wingdings" panose="05000000000000000000" pitchFamily="2" charset="2"/>
              <a:buChar char="q"/>
            </a:pPr>
            <a:r>
              <a:rPr lang="nl-NL" sz="1600" dirty="0">
                <a:solidFill>
                  <a:schemeClr val="tx1"/>
                </a:solidFill>
              </a:rPr>
              <a:t>Er kunnen allerlei redenen zijn waarom de kosten van een warmtenet hoog uitvallen, ook buiten de schuld van het warmtebedrijf. Die hoge kosten kunnen dan leiden tot hoge tarieven.</a:t>
            </a:r>
          </a:p>
          <a:p>
            <a:pPr>
              <a:buFont typeface="Wingdings" panose="05000000000000000000" pitchFamily="2" charset="2"/>
              <a:buChar char="q"/>
            </a:pPr>
            <a:r>
              <a:rPr lang="nl-NL" sz="1600" dirty="0">
                <a:solidFill>
                  <a:schemeClr val="tx1"/>
                </a:solidFill>
              </a:rPr>
              <a:t>Energie kan door allerlei omstandigheden duur worden; Eerder stelde de ACM al dat eerlijke concurrentie alleen geen betaalbaarheid van energie garandeert.</a:t>
            </a:r>
          </a:p>
          <a:p>
            <a:pPr>
              <a:buFont typeface="Wingdings" panose="05000000000000000000" pitchFamily="2" charset="2"/>
              <a:buChar char="q"/>
            </a:pPr>
            <a:r>
              <a:rPr lang="nl-NL" sz="1600" dirty="0">
                <a:solidFill>
                  <a:schemeClr val="tx1"/>
                </a:solidFill>
              </a:rPr>
              <a:t>Specifieke groepen (kwetsbare) verbruikers kunnen onevenredig hard geraakt worden.</a:t>
            </a:r>
          </a:p>
          <a:p>
            <a:pPr>
              <a:buFont typeface="Wingdings" panose="05000000000000000000" pitchFamily="2" charset="2"/>
              <a:buChar char="q"/>
            </a:pPr>
            <a:endParaRPr lang="nl-NL" sz="1800" dirty="0">
              <a:solidFill>
                <a:schemeClr val="tx1"/>
              </a:solidFill>
            </a:endParaRPr>
          </a:p>
          <a:p>
            <a:pPr marL="0" indent="0">
              <a:buNone/>
            </a:pPr>
            <a:r>
              <a:rPr lang="nl-NL" sz="1800" dirty="0">
                <a:solidFill>
                  <a:schemeClr val="tx1"/>
                </a:solidFill>
              </a:rPr>
              <a:t>De maatschappelijke voordelen van warmte komen niet altijd terecht bij de warmteverbruikers; </a:t>
            </a:r>
            <a:r>
              <a:rPr lang="nl-NL" sz="1800" dirty="0" err="1">
                <a:solidFill>
                  <a:schemeClr val="tx1"/>
                </a:solidFill>
              </a:rPr>
              <a:t>kostengebaseerde</a:t>
            </a:r>
            <a:r>
              <a:rPr lang="nl-NL" sz="1800" dirty="0">
                <a:solidFill>
                  <a:schemeClr val="tx1"/>
                </a:solidFill>
              </a:rPr>
              <a:t> tarieven veranderen dit niet</a:t>
            </a:r>
          </a:p>
          <a:p>
            <a:pPr>
              <a:buFont typeface="Wingdings" panose="05000000000000000000" pitchFamily="2" charset="2"/>
              <a:buChar char="q"/>
            </a:pPr>
            <a:r>
              <a:rPr lang="nl-NL" sz="1600" dirty="0">
                <a:solidFill>
                  <a:schemeClr val="tx1"/>
                </a:solidFill>
              </a:rPr>
              <a:t>Warmte kan hierdoor relatief duur blijven t.o.v. alternatieven, wat overstappen van gas naar een warmtenet niet  stimuleert. Dit kan wel in de tijd veranderen</a:t>
            </a:r>
          </a:p>
          <a:p>
            <a:pPr>
              <a:buFont typeface="Wingdings" panose="05000000000000000000" pitchFamily="2" charset="2"/>
              <a:buChar char="q"/>
            </a:pPr>
            <a:r>
              <a:rPr lang="nl-NL" sz="1600" dirty="0">
                <a:solidFill>
                  <a:schemeClr val="tx1"/>
                </a:solidFill>
              </a:rPr>
              <a:t>Veel hangt af van belastingen, subsidies en flankerend beleid, dat valt buiten het domein van </a:t>
            </a:r>
            <a:r>
              <a:rPr lang="nl-NL" sz="1600" dirty="0" err="1">
                <a:solidFill>
                  <a:schemeClr val="tx1"/>
                </a:solidFill>
              </a:rPr>
              <a:t>tariefregulering</a:t>
            </a:r>
            <a:endParaRPr lang="nl-NL" sz="1600" dirty="0">
              <a:solidFill>
                <a:schemeClr val="tx1"/>
              </a:solidFill>
            </a:endParaRPr>
          </a:p>
          <a:p>
            <a:pPr>
              <a:buFont typeface="Wingdings" panose="05000000000000000000" pitchFamily="2" charset="2"/>
              <a:buChar char="q"/>
            </a:pPr>
            <a:endParaRPr lang="nl-NL" sz="1600" dirty="0">
              <a:solidFill>
                <a:schemeClr val="tx1"/>
              </a:solidFill>
            </a:endParaRPr>
          </a:p>
          <a:p>
            <a:pPr marL="0" indent="0">
              <a:buNone/>
            </a:pPr>
            <a:r>
              <a:rPr lang="nl-NL" sz="1800" dirty="0">
                <a:solidFill>
                  <a:schemeClr val="tx1"/>
                </a:solidFill>
              </a:rPr>
              <a:t>De ACM krijgt wel een rol in de uitvoering van de tarieflimiet</a:t>
            </a:r>
          </a:p>
          <a:p>
            <a:pPr>
              <a:buFont typeface="Wingdings" panose="05000000000000000000" pitchFamily="2" charset="2"/>
              <a:buChar char="q"/>
            </a:pPr>
            <a:endParaRPr lang="nl-NL" sz="1800" dirty="0">
              <a:solidFill>
                <a:schemeClr val="tx1"/>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26</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a:xfrm>
            <a:off x="431799" y="357718"/>
            <a:ext cx="11372273" cy="1054100"/>
          </a:xfrm>
        </p:spPr>
        <p:txBody>
          <a:bodyPr/>
          <a:lstStyle/>
          <a:p>
            <a:r>
              <a:rPr lang="nl-NL" sz="2800" dirty="0"/>
              <a:t>Maar kostengebaseerde tarieven zijn niet automatisch draaglijke tarieven of aantrekkelijke tarieven</a:t>
            </a:r>
          </a:p>
        </p:txBody>
      </p:sp>
      <p:sp>
        <p:nvSpPr>
          <p:cNvPr id="3" name="Tijdelijke aanduiding voor voettekst 2">
            <a:extLst>
              <a:ext uri="{FF2B5EF4-FFF2-40B4-BE49-F238E27FC236}">
                <a16:creationId xmlns:a16="http://schemas.microsoft.com/office/drawing/2014/main" id="{44BAFA94-71F0-94F0-3D2C-0C056DEA8C17}"/>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7359178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27</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Werking van de tarieflimiet</a:t>
            </a:r>
          </a:p>
        </p:txBody>
      </p:sp>
      <p:sp>
        <p:nvSpPr>
          <p:cNvPr id="2" name="Tijdelijke aanduiding voor voettekst 1">
            <a:extLst>
              <a:ext uri="{FF2B5EF4-FFF2-40B4-BE49-F238E27FC236}">
                <a16:creationId xmlns:a16="http://schemas.microsoft.com/office/drawing/2014/main" id="{72FCBF84-4A21-6006-CA91-732540C72718}"/>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793692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28</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de tarieflimiet?</a:t>
            </a:r>
          </a:p>
        </p:txBody>
      </p:sp>
      <p:sp>
        <p:nvSpPr>
          <p:cNvPr id="28" name="Rechthoek 27">
            <a:extLst>
              <a:ext uri="{FF2B5EF4-FFF2-40B4-BE49-F238E27FC236}">
                <a16:creationId xmlns:a16="http://schemas.microsoft.com/office/drawing/2014/main" id="{F718CD09-2C0A-8BC2-B152-DCCBD1E27641}"/>
              </a:ext>
            </a:extLst>
          </p:cNvPr>
          <p:cNvSpPr/>
          <p:nvPr/>
        </p:nvSpPr>
        <p:spPr>
          <a:xfrm>
            <a:off x="301336" y="1369099"/>
            <a:ext cx="5745308" cy="5031702"/>
          </a:xfrm>
          <a:prstGeom prst="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8" name="Afbeelding 37">
            <a:extLst>
              <a:ext uri="{FF2B5EF4-FFF2-40B4-BE49-F238E27FC236}">
                <a16:creationId xmlns:a16="http://schemas.microsoft.com/office/drawing/2014/main" id="{9E3410D5-83B1-B2E3-C7F1-228104892BE1}"/>
              </a:ext>
            </a:extLst>
          </p:cNvPr>
          <p:cNvPicPr>
            <a:picLocks noChangeAspect="1"/>
          </p:cNvPicPr>
          <p:nvPr/>
        </p:nvPicPr>
        <p:blipFill>
          <a:blip r:embed="rId3"/>
          <a:stretch>
            <a:fillRect/>
          </a:stretch>
        </p:blipFill>
        <p:spPr>
          <a:xfrm>
            <a:off x="878032" y="2141275"/>
            <a:ext cx="5905500" cy="3571875"/>
          </a:xfrm>
          <a:prstGeom prst="rect">
            <a:avLst/>
          </a:prstGeom>
        </p:spPr>
      </p:pic>
      <p:sp>
        <p:nvSpPr>
          <p:cNvPr id="39" name="Tekstvak 38">
            <a:extLst>
              <a:ext uri="{FF2B5EF4-FFF2-40B4-BE49-F238E27FC236}">
                <a16:creationId xmlns:a16="http://schemas.microsoft.com/office/drawing/2014/main" id="{4A0E232A-440E-C746-7E4F-165CF3340B58}"/>
              </a:ext>
            </a:extLst>
          </p:cNvPr>
          <p:cNvSpPr txBox="1"/>
          <p:nvPr/>
        </p:nvSpPr>
        <p:spPr>
          <a:xfrm>
            <a:off x="9621982" y="1246909"/>
            <a:ext cx="2268682" cy="923330"/>
          </a:xfrm>
          <a:prstGeom prst="rect">
            <a:avLst/>
          </a:prstGeom>
          <a:solidFill>
            <a:schemeClr val="accent1"/>
          </a:solidFill>
        </p:spPr>
        <p:txBody>
          <a:bodyPr wrap="square" rtlCol="0">
            <a:spAutoFit/>
          </a:bodyPr>
          <a:lstStyle/>
          <a:p>
            <a:pPr algn="ctr"/>
            <a:r>
              <a:rPr lang="nl-NL" b="1" dirty="0">
                <a:solidFill>
                  <a:schemeClr val="bg1"/>
                </a:solidFill>
              </a:rPr>
              <a:t>Fictief vereenvoudigd rekenvoorbeeld</a:t>
            </a:r>
          </a:p>
        </p:txBody>
      </p:sp>
      <p:sp>
        <p:nvSpPr>
          <p:cNvPr id="3" name="Tijdelijke aanduiding voor voettekst 2">
            <a:extLst>
              <a:ext uri="{FF2B5EF4-FFF2-40B4-BE49-F238E27FC236}">
                <a16:creationId xmlns:a16="http://schemas.microsoft.com/office/drawing/2014/main" id="{1F124BB7-4165-E155-84D7-2B57BADD1137}"/>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599929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29</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de tarieflimiet?</a:t>
            </a:r>
          </a:p>
        </p:txBody>
      </p:sp>
      <p:sp>
        <p:nvSpPr>
          <p:cNvPr id="28" name="Rechthoek 27">
            <a:extLst>
              <a:ext uri="{FF2B5EF4-FFF2-40B4-BE49-F238E27FC236}">
                <a16:creationId xmlns:a16="http://schemas.microsoft.com/office/drawing/2014/main" id="{F718CD09-2C0A-8BC2-B152-DCCBD1E27641}"/>
              </a:ext>
            </a:extLst>
          </p:cNvPr>
          <p:cNvSpPr/>
          <p:nvPr/>
        </p:nvSpPr>
        <p:spPr>
          <a:xfrm>
            <a:off x="301336" y="1369099"/>
            <a:ext cx="5745308" cy="5031702"/>
          </a:xfrm>
          <a:prstGeom prst="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8" name="Afbeelding 37">
            <a:extLst>
              <a:ext uri="{FF2B5EF4-FFF2-40B4-BE49-F238E27FC236}">
                <a16:creationId xmlns:a16="http://schemas.microsoft.com/office/drawing/2014/main" id="{9E3410D5-83B1-B2E3-C7F1-228104892BE1}"/>
              </a:ext>
            </a:extLst>
          </p:cNvPr>
          <p:cNvPicPr>
            <a:picLocks noChangeAspect="1"/>
          </p:cNvPicPr>
          <p:nvPr/>
        </p:nvPicPr>
        <p:blipFill>
          <a:blip r:embed="rId3"/>
          <a:stretch>
            <a:fillRect/>
          </a:stretch>
        </p:blipFill>
        <p:spPr>
          <a:xfrm>
            <a:off x="878032" y="2141275"/>
            <a:ext cx="5905500" cy="3571875"/>
          </a:xfrm>
          <a:prstGeom prst="rect">
            <a:avLst/>
          </a:prstGeom>
        </p:spPr>
      </p:pic>
      <p:cxnSp>
        <p:nvCxnSpPr>
          <p:cNvPr id="6" name="Rechte verbindingslijn 5">
            <a:extLst>
              <a:ext uri="{FF2B5EF4-FFF2-40B4-BE49-F238E27FC236}">
                <a16:creationId xmlns:a16="http://schemas.microsoft.com/office/drawing/2014/main" id="{77A1CCE0-8822-053A-9BAA-9FC30AF37232}"/>
              </a:ext>
            </a:extLst>
          </p:cNvPr>
          <p:cNvCxnSpPr/>
          <p:nvPr/>
        </p:nvCxnSpPr>
        <p:spPr>
          <a:xfrm>
            <a:off x="1787236" y="4021446"/>
            <a:ext cx="5320146" cy="0"/>
          </a:xfrm>
          <a:prstGeom prst="line">
            <a:avLst/>
          </a:prstGeom>
          <a:ln w="38100">
            <a:solidFill>
              <a:schemeClr val="tx2">
                <a:lumMod val="40000"/>
                <a:lumOff val="60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ekstvak 6">
            <a:extLst>
              <a:ext uri="{FF2B5EF4-FFF2-40B4-BE49-F238E27FC236}">
                <a16:creationId xmlns:a16="http://schemas.microsoft.com/office/drawing/2014/main" id="{AD17E847-EC2E-E5E7-838F-89665C2DD5C5}"/>
              </a:ext>
            </a:extLst>
          </p:cNvPr>
          <p:cNvSpPr txBox="1"/>
          <p:nvPr/>
        </p:nvSpPr>
        <p:spPr>
          <a:xfrm>
            <a:off x="7107382" y="3829396"/>
            <a:ext cx="3751117" cy="369332"/>
          </a:xfrm>
          <a:prstGeom prst="rect">
            <a:avLst/>
          </a:prstGeom>
          <a:noFill/>
        </p:spPr>
        <p:txBody>
          <a:bodyPr wrap="square" rtlCol="0">
            <a:spAutoFit/>
          </a:bodyPr>
          <a:lstStyle/>
          <a:p>
            <a:r>
              <a:rPr lang="nl-NL" dirty="0">
                <a:latin typeface="Arial"/>
                <a:cs typeface="Arial"/>
              </a:rPr>
              <a:t>Gemiddelde kosten: 120</a:t>
            </a:r>
          </a:p>
        </p:txBody>
      </p:sp>
      <p:sp>
        <p:nvSpPr>
          <p:cNvPr id="8" name="Tekstvak 7">
            <a:extLst>
              <a:ext uri="{FF2B5EF4-FFF2-40B4-BE49-F238E27FC236}">
                <a16:creationId xmlns:a16="http://schemas.microsoft.com/office/drawing/2014/main" id="{FBDC6B2F-0E54-9FA0-C184-A5AF40AFE124}"/>
              </a:ext>
            </a:extLst>
          </p:cNvPr>
          <p:cNvSpPr txBox="1"/>
          <p:nvPr/>
        </p:nvSpPr>
        <p:spPr>
          <a:xfrm>
            <a:off x="9621982" y="1246909"/>
            <a:ext cx="2268682" cy="923330"/>
          </a:xfrm>
          <a:prstGeom prst="rect">
            <a:avLst/>
          </a:prstGeom>
          <a:solidFill>
            <a:schemeClr val="accent1"/>
          </a:solidFill>
        </p:spPr>
        <p:txBody>
          <a:bodyPr wrap="square" rtlCol="0">
            <a:spAutoFit/>
          </a:bodyPr>
          <a:lstStyle/>
          <a:p>
            <a:pPr algn="ctr"/>
            <a:r>
              <a:rPr lang="nl-NL" b="1" dirty="0">
                <a:solidFill>
                  <a:schemeClr val="bg1"/>
                </a:solidFill>
              </a:rPr>
              <a:t>Fictief vereenvoudigd rekenvoorbeeld</a:t>
            </a:r>
          </a:p>
        </p:txBody>
      </p:sp>
      <p:sp>
        <p:nvSpPr>
          <p:cNvPr id="9" name="Pijl: rechts 8">
            <a:extLst>
              <a:ext uri="{FF2B5EF4-FFF2-40B4-BE49-F238E27FC236}">
                <a16:creationId xmlns:a16="http://schemas.microsoft.com/office/drawing/2014/main" id="{1A15173D-E408-0148-3895-759692725656}"/>
              </a:ext>
            </a:extLst>
          </p:cNvPr>
          <p:cNvSpPr/>
          <p:nvPr/>
        </p:nvSpPr>
        <p:spPr>
          <a:xfrm rot="16200000">
            <a:off x="8881966" y="3457873"/>
            <a:ext cx="201947" cy="5368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8973E37E-5C4B-F54A-7B3A-F44213BA42B1}"/>
              </a:ext>
            </a:extLst>
          </p:cNvPr>
          <p:cNvSpPr txBox="1"/>
          <p:nvPr/>
        </p:nvSpPr>
        <p:spPr>
          <a:xfrm>
            <a:off x="7107382" y="3180087"/>
            <a:ext cx="3751117" cy="369332"/>
          </a:xfrm>
          <a:prstGeom prst="rect">
            <a:avLst/>
          </a:prstGeom>
          <a:noFill/>
        </p:spPr>
        <p:txBody>
          <a:bodyPr wrap="square" rtlCol="0">
            <a:spAutoFit/>
          </a:bodyPr>
          <a:lstStyle/>
          <a:p>
            <a:r>
              <a:rPr lang="nl-NL" dirty="0">
                <a:latin typeface="Arial"/>
                <a:cs typeface="Arial"/>
              </a:rPr>
              <a:t>Tarieflimiet op 150%: limiet is 180</a:t>
            </a:r>
          </a:p>
        </p:txBody>
      </p:sp>
      <p:cxnSp>
        <p:nvCxnSpPr>
          <p:cNvPr id="11" name="Rechte verbindingslijn 10">
            <a:extLst>
              <a:ext uri="{FF2B5EF4-FFF2-40B4-BE49-F238E27FC236}">
                <a16:creationId xmlns:a16="http://schemas.microsoft.com/office/drawing/2014/main" id="{D7D804B5-4387-4BC9-00BE-E7EB2E336D00}"/>
              </a:ext>
            </a:extLst>
          </p:cNvPr>
          <p:cNvCxnSpPr/>
          <p:nvPr/>
        </p:nvCxnSpPr>
        <p:spPr>
          <a:xfrm>
            <a:off x="1787236" y="3423407"/>
            <a:ext cx="532014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ijdelijke aanduiding voor voettekst 2">
            <a:extLst>
              <a:ext uri="{FF2B5EF4-FFF2-40B4-BE49-F238E27FC236}">
                <a16:creationId xmlns:a16="http://schemas.microsoft.com/office/drawing/2014/main" id="{9D9E8342-885C-BCAF-575F-DE02FB944C92}"/>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140264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Van Warmtewet naar Wet Collectieve Warmte en de rol van ACM</a:t>
            </a:r>
            <a:endParaRPr lang="nl-NL" dirty="0">
              <a:highlight>
                <a:srgbClr val="FFFF00"/>
              </a:highlight>
            </a:endParaRPr>
          </a:p>
        </p:txBody>
      </p:sp>
      <p:sp>
        <p:nvSpPr>
          <p:cNvPr id="3" name="Tijdelijke aanduiding voor voettekst 2">
            <a:extLst>
              <a:ext uri="{FF2B5EF4-FFF2-40B4-BE49-F238E27FC236}">
                <a16:creationId xmlns:a16="http://schemas.microsoft.com/office/drawing/2014/main" id="{D2A6F3C2-2516-2040-75A1-5D556D623D3D}"/>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0457979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Afbeelding 11">
            <a:extLst>
              <a:ext uri="{FF2B5EF4-FFF2-40B4-BE49-F238E27FC236}">
                <a16:creationId xmlns:a16="http://schemas.microsoft.com/office/drawing/2014/main" id="{86D2B54E-8FB5-7D23-6048-9422C8559F6D}"/>
              </a:ext>
            </a:extLst>
          </p:cNvPr>
          <p:cNvPicPr>
            <a:picLocks noChangeAspect="1"/>
          </p:cNvPicPr>
          <p:nvPr/>
        </p:nvPicPr>
        <p:blipFill>
          <a:blip r:embed="rId3"/>
          <a:stretch>
            <a:fillRect/>
          </a:stretch>
        </p:blipFill>
        <p:spPr>
          <a:xfrm>
            <a:off x="928251" y="2166820"/>
            <a:ext cx="5867400" cy="3562350"/>
          </a:xfrm>
          <a:prstGeom prst="rect">
            <a:avLst/>
          </a:prstGeom>
        </p:spPr>
      </p:pic>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30</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de tarieflimiet?</a:t>
            </a:r>
          </a:p>
        </p:txBody>
      </p:sp>
      <p:cxnSp>
        <p:nvCxnSpPr>
          <p:cNvPr id="6" name="Rechte verbindingslijn 5">
            <a:extLst>
              <a:ext uri="{FF2B5EF4-FFF2-40B4-BE49-F238E27FC236}">
                <a16:creationId xmlns:a16="http://schemas.microsoft.com/office/drawing/2014/main" id="{77A1CCE0-8822-053A-9BAA-9FC30AF37232}"/>
              </a:ext>
            </a:extLst>
          </p:cNvPr>
          <p:cNvCxnSpPr/>
          <p:nvPr/>
        </p:nvCxnSpPr>
        <p:spPr>
          <a:xfrm>
            <a:off x="1787236" y="4021446"/>
            <a:ext cx="5320146" cy="0"/>
          </a:xfrm>
          <a:prstGeom prst="line">
            <a:avLst/>
          </a:prstGeom>
          <a:ln w="38100">
            <a:solidFill>
              <a:schemeClr val="tx2">
                <a:lumMod val="40000"/>
                <a:lumOff val="60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ekstvak 6">
            <a:extLst>
              <a:ext uri="{FF2B5EF4-FFF2-40B4-BE49-F238E27FC236}">
                <a16:creationId xmlns:a16="http://schemas.microsoft.com/office/drawing/2014/main" id="{AD17E847-EC2E-E5E7-838F-89665C2DD5C5}"/>
              </a:ext>
            </a:extLst>
          </p:cNvPr>
          <p:cNvSpPr txBox="1"/>
          <p:nvPr/>
        </p:nvSpPr>
        <p:spPr>
          <a:xfrm>
            <a:off x="7107382" y="3829396"/>
            <a:ext cx="3751117" cy="369332"/>
          </a:xfrm>
          <a:prstGeom prst="rect">
            <a:avLst/>
          </a:prstGeom>
          <a:noFill/>
        </p:spPr>
        <p:txBody>
          <a:bodyPr wrap="square" rtlCol="0">
            <a:spAutoFit/>
          </a:bodyPr>
          <a:lstStyle/>
          <a:p>
            <a:r>
              <a:rPr lang="nl-NL" dirty="0">
                <a:latin typeface="Arial"/>
                <a:cs typeface="Arial"/>
              </a:rPr>
              <a:t>Gemiddelde kosten: 120</a:t>
            </a:r>
          </a:p>
        </p:txBody>
      </p:sp>
      <p:sp>
        <p:nvSpPr>
          <p:cNvPr id="8" name="Tekstvak 7">
            <a:extLst>
              <a:ext uri="{FF2B5EF4-FFF2-40B4-BE49-F238E27FC236}">
                <a16:creationId xmlns:a16="http://schemas.microsoft.com/office/drawing/2014/main" id="{FBDC6B2F-0E54-9FA0-C184-A5AF40AFE124}"/>
              </a:ext>
            </a:extLst>
          </p:cNvPr>
          <p:cNvSpPr txBox="1"/>
          <p:nvPr/>
        </p:nvSpPr>
        <p:spPr>
          <a:xfrm>
            <a:off x="9621982" y="1246909"/>
            <a:ext cx="2268682" cy="923330"/>
          </a:xfrm>
          <a:prstGeom prst="rect">
            <a:avLst/>
          </a:prstGeom>
          <a:solidFill>
            <a:schemeClr val="accent1"/>
          </a:solidFill>
        </p:spPr>
        <p:txBody>
          <a:bodyPr wrap="square" rtlCol="0">
            <a:spAutoFit/>
          </a:bodyPr>
          <a:lstStyle/>
          <a:p>
            <a:pPr algn="ctr"/>
            <a:r>
              <a:rPr lang="nl-NL" b="1" dirty="0">
                <a:solidFill>
                  <a:schemeClr val="bg1"/>
                </a:solidFill>
              </a:rPr>
              <a:t>Fictief vereenvoudigd rekenvoorbeeld</a:t>
            </a:r>
          </a:p>
        </p:txBody>
      </p:sp>
      <p:sp>
        <p:nvSpPr>
          <p:cNvPr id="9" name="Pijl: rechts 8">
            <a:extLst>
              <a:ext uri="{FF2B5EF4-FFF2-40B4-BE49-F238E27FC236}">
                <a16:creationId xmlns:a16="http://schemas.microsoft.com/office/drawing/2014/main" id="{1A15173D-E408-0148-3895-759692725656}"/>
              </a:ext>
            </a:extLst>
          </p:cNvPr>
          <p:cNvSpPr/>
          <p:nvPr/>
        </p:nvSpPr>
        <p:spPr>
          <a:xfrm rot="16200000">
            <a:off x="8881966" y="3457873"/>
            <a:ext cx="201947" cy="5368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8973E37E-5C4B-F54A-7B3A-F44213BA42B1}"/>
              </a:ext>
            </a:extLst>
          </p:cNvPr>
          <p:cNvSpPr txBox="1"/>
          <p:nvPr/>
        </p:nvSpPr>
        <p:spPr>
          <a:xfrm>
            <a:off x="7107382" y="3180087"/>
            <a:ext cx="3751117" cy="369332"/>
          </a:xfrm>
          <a:prstGeom prst="rect">
            <a:avLst/>
          </a:prstGeom>
          <a:noFill/>
        </p:spPr>
        <p:txBody>
          <a:bodyPr wrap="square" rtlCol="0">
            <a:spAutoFit/>
          </a:bodyPr>
          <a:lstStyle/>
          <a:p>
            <a:r>
              <a:rPr lang="nl-NL" dirty="0">
                <a:latin typeface="Arial"/>
                <a:cs typeface="Arial"/>
              </a:rPr>
              <a:t>Tarieflimiet op 150%: limiet is 180</a:t>
            </a:r>
          </a:p>
        </p:txBody>
      </p:sp>
      <p:cxnSp>
        <p:nvCxnSpPr>
          <p:cNvPr id="11" name="Rechte verbindingslijn 10">
            <a:extLst>
              <a:ext uri="{FF2B5EF4-FFF2-40B4-BE49-F238E27FC236}">
                <a16:creationId xmlns:a16="http://schemas.microsoft.com/office/drawing/2014/main" id="{D7D804B5-4387-4BC9-00BE-E7EB2E336D00}"/>
              </a:ext>
            </a:extLst>
          </p:cNvPr>
          <p:cNvCxnSpPr/>
          <p:nvPr/>
        </p:nvCxnSpPr>
        <p:spPr>
          <a:xfrm>
            <a:off x="1787236" y="3423407"/>
            <a:ext cx="532014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Bijschrift: lijn 2">
            <a:extLst>
              <a:ext uri="{FF2B5EF4-FFF2-40B4-BE49-F238E27FC236}">
                <a16:creationId xmlns:a16="http://schemas.microsoft.com/office/drawing/2014/main" id="{75DB1CBB-900A-B3F7-DDA7-56792419099C}"/>
              </a:ext>
            </a:extLst>
          </p:cNvPr>
          <p:cNvSpPr/>
          <p:nvPr/>
        </p:nvSpPr>
        <p:spPr>
          <a:xfrm>
            <a:off x="5375924" y="1652624"/>
            <a:ext cx="3550362" cy="1121475"/>
          </a:xfrm>
          <a:prstGeom prst="borderCallout1">
            <a:avLst>
              <a:gd name="adj1" fmla="val 15532"/>
              <a:gd name="adj2" fmla="val -3672"/>
              <a:gd name="adj3" fmla="val 113573"/>
              <a:gd name="adj4" fmla="val -34498"/>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Het warmtebedrijf wordt door het </a:t>
            </a:r>
            <a:r>
              <a:rPr lang="nl-NL" sz="1600" b="1" dirty="0">
                <a:solidFill>
                  <a:schemeClr val="tx1"/>
                </a:solidFill>
              </a:rPr>
              <a:t>vereveningsfonds</a:t>
            </a:r>
            <a:r>
              <a:rPr lang="nl-NL" sz="1600" dirty="0">
                <a:solidFill>
                  <a:schemeClr val="tx1"/>
                </a:solidFill>
              </a:rPr>
              <a:t> gecompenseerd voor het deel dat de verbruikers niet hoeven te betalen</a:t>
            </a:r>
          </a:p>
        </p:txBody>
      </p:sp>
      <p:cxnSp>
        <p:nvCxnSpPr>
          <p:cNvPr id="15" name="Rechte verbindingslijn 14">
            <a:extLst>
              <a:ext uri="{FF2B5EF4-FFF2-40B4-BE49-F238E27FC236}">
                <a16:creationId xmlns:a16="http://schemas.microsoft.com/office/drawing/2014/main" id="{645945C5-F571-F560-ECB4-81747B5976F7}"/>
              </a:ext>
            </a:extLst>
          </p:cNvPr>
          <p:cNvCxnSpPr>
            <a:cxnSpLocks/>
          </p:cNvCxnSpPr>
          <p:nvPr/>
        </p:nvCxnSpPr>
        <p:spPr>
          <a:xfrm flipH="1">
            <a:off x="5648158" y="2840189"/>
            <a:ext cx="447842" cy="46569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ijdelijke aanduiding voor voettekst 12">
            <a:extLst>
              <a:ext uri="{FF2B5EF4-FFF2-40B4-BE49-F238E27FC236}">
                <a16:creationId xmlns:a16="http://schemas.microsoft.com/office/drawing/2014/main" id="{2870C217-04F1-F1C5-AA2F-ED259DEF55D0}"/>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647793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Afbeelding 12">
            <a:extLst>
              <a:ext uri="{FF2B5EF4-FFF2-40B4-BE49-F238E27FC236}">
                <a16:creationId xmlns:a16="http://schemas.microsoft.com/office/drawing/2014/main" id="{F37A6B25-0380-90EB-C6F1-DAB326B8F31D}"/>
              </a:ext>
            </a:extLst>
          </p:cNvPr>
          <p:cNvPicPr>
            <a:picLocks noChangeAspect="1"/>
          </p:cNvPicPr>
          <p:nvPr/>
        </p:nvPicPr>
        <p:blipFill>
          <a:blip r:embed="rId3"/>
          <a:stretch>
            <a:fillRect/>
          </a:stretch>
        </p:blipFill>
        <p:spPr>
          <a:xfrm>
            <a:off x="961695" y="2147546"/>
            <a:ext cx="5791200" cy="3571875"/>
          </a:xfrm>
          <a:prstGeom prst="rect">
            <a:avLst/>
          </a:prstGeom>
        </p:spPr>
      </p:pic>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31</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Hoe werkt de tarieflimiet?</a:t>
            </a:r>
          </a:p>
        </p:txBody>
      </p:sp>
      <p:cxnSp>
        <p:nvCxnSpPr>
          <p:cNvPr id="6" name="Rechte verbindingslijn 5">
            <a:extLst>
              <a:ext uri="{FF2B5EF4-FFF2-40B4-BE49-F238E27FC236}">
                <a16:creationId xmlns:a16="http://schemas.microsoft.com/office/drawing/2014/main" id="{77A1CCE0-8822-053A-9BAA-9FC30AF37232}"/>
              </a:ext>
            </a:extLst>
          </p:cNvPr>
          <p:cNvCxnSpPr/>
          <p:nvPr/>
        </p:nvCxnSpPr>
        <p:spPr>
          <a:xfrm>
            <a:off x="1787236" y="4021446"/>
            <a:ext cx="5320146" cy="0"/>
          </a:xfrm>
          <a:prstGeom prst="line">
            <a:avLst/>
          </a:prstGeom>
          <a:ln w="38100">
            <a:solidFill>
              <a:schemeClr val="tx2">
                <a:lumMod val="40000"/>
                <a:lumOff val="60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ekstvak 6">
            <a:extLst>
              <a:ext uri="{FF2B5EF4-FFF2-40B4-BE49-F238E27FC236}">
                <a16:creationId xmlns:a16="http://schemas.microsoft.com/office/drawing/2014/main" id="{AD17E847-EC2E-E5E7-838F-89665C2DD5C5}"/>
              </a:ext>
            </a:extLst>
          </p:cNvPr>
          <p:cNvSpPr txBox="1"/>
          <p:nvPr/>
        </p:nvSpPr>
        <p:spPr>
          <a:xfrm>
            <a:off x="7107382" y="3829396"/>
            <a:ext cx="3751117" cy="369332"/>
          </a:xfrm>
          <a:prstGeom prst="rect">
            <a:avLst/>
          </a:prstGeom>
          <a:noFill/>
        </p:spPr>
        <p:txBody>
          <a:bodyPr wrap="square" rtlCol="0">
            <a:spAutoFit/>
          </a:bodyPr>
          <a:lstStyle/>
          <a:p>
            <a:r>
              <a:rPr lang="nl-NL" dirty="0">
                <a:latin typeface="Arial"/>
                <a:cs typeface="Arial"/>
              </a:rPr>
              <a:t>Gemiddelde kosten: 120</a:t>
            </a:r>
          </a:p>
        </p:txBody>
      </p:sp>
      <p:sp>
        <p:nvSpPr>
          <p:cNvPr id="8" name="Tekstvak 7">
            <a:extLst>
              <a:ext uri="{FF2B5EF4-FFF2-40B4-BE49-F238E27FC236}">
                <a16:creationId xmlns:a16="http://schemas.microsoft.com/office/drawing/2014/main" id="{FBDC6B2F-0E54-9FA0-C184-A5AF40AFE124}"/>
              </a:ext>
            </a:extLst>
          </p:cNvPr>
          <p:cNvSpPr txBox="1"/>
          <p:nvPr/>
        </p:nvSpPr>
        <p:spPr>
          <a:xfrm>
            <a:off x="9621982" y="1246909"/>
            <a:ext cx="2268682" cy="923330"/>
          </a:xfrm>
          <a:prstGeom prst="rect">
            <a:avLst/>
          </a:prstGeom>
          <a:solidFill>
            <a:schemeClr val="accent1"/>
          </a:solidFill>
        </p:spPr>
        <p:txBody>
          <a:bodyPr wrap="square" rtlCol="0">
            <a:spAutoFit/>
          </a:bodyPr>
          <a:lstStyle/>
          <a:p>
            <a:pPr algn="ctr"/>
            <a:r>
              <a:rPr lang="nl-NL" b="1" dirty="0">
                <a:solidFill>
                  <a:schemeClr val="bg1"/>
                </a:solidFill>
              </a:rPr>
              <a:t>Fictief vereenvoudigd rekenvoorbeeld</a:t>
            </a:r>
          </a:p>
        </p:txBody>
      </p:sp>
      <p:sp>
        <p:nvSpPr>
          <p:cNvPr id="9" name="Pijl: rechts 8">
            <a:extLst>
              <a:ext uri="{FF2B5EF4-FFF2-40B4-BE49-F238E27FC236}">
                <a16:creationId xmlns:a16="http://schemas.microsoft.com/office/drawing/2014/main" id="{1A15173D-E408-0148-3895-759692725656}"/>
              </a:ext>
            </a:extLst>
          </p:cNvPr>
          <p:cNvSpPr/>
          <p:nvPr/>
        </p:nvSpPr>
        <p:spPr>
          <a:xfrm rot="16200000">
            <a:off x="8881966" y="3457873"/>
            <a:ext cx="201947" cy="5368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ekstvak 9">
            <a:extLst>
              <a:ext uri="{FF2B5EF4-FFF2-40B4-BE49-F238E27FC236}">
                <a16:creationId xmlns:a16="http://schemas.microsoft.com/office/drawing/2014/main" id="{8973E37E-5C4B-F54A-7B3A-F44213BA42B1}"/>
              </a:ext>
            </a:extLst>
          </p:cNvPr>
          <p:cNvSpPr txBox="1"/>
          <p:nvPr/>
        </p:nvSpPr>
        <p:spPr>
          <a:xfrm>
            <a:off x="7107382" y="3180087"/>
            <a:ext cx="3751117" cy="369332"/>
          </a:xfrm>
          <a:prstGeom prst="rect">
            <a:avLst/>
          </a:prstGeom>
          <a:noFill/>
        </p:spPr>
        <p:txBody>
          <a:bodyPr wrap="square" rtlCol="0">
            <a:spAutoFit/>
          </a:bodyPr>
          <a:lstStyle/>
          <a:p>
            <a:r>
              <a:rPr lang="nl-NL" dirty="0">
                <a:latin typeface="Arial"/>
                <a:cs typeface="Arial"/>
              </a:rPr>
              <a:t>Tarieflimiet op 150%: limiet is 180</a:t>
            </a:r>
          </a:p>
        </p:txBody>
      </p:sp>
      <p:cxnSp>
        <p:nvCxnSpPr>
          <p:cNvPr id="11" name="Rechte verbindingslijn 10">
            <a:extLst>
              <a:ext uri="{FF2B5EF4-FFF2-40B4-BE49-F238E27FC236}">
                <a16:creationId xmlns:a16="http://schemas.microsoft.com/office/drawing/2014/main" id="{D7D804B5-4387-4BC9-00BE-E7EB2E336D00}"/>
              </a:ext>
            </a:extLst>
          </p:cNvPr>
          <p:cNvCxnSpPr/>
          <p:nvPr/>
        </p:nvCxnSpPr>
        <p:spPr>
          <a:xfrm>
            <a:off x="1787236" y="3423407"/>
            <a:ext cx="532014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Bijschrift: lijn 2">
            <a:extLst>
              <a:ext uri="{FF2B5EF4-FFF2-40B4-BE49-F238E27FC236}">
                <a16:creationId xmlns:a16="http://schemas.microsoft.com/office/drawing/2014/main" id="{55E4E7BD-FE69-EF2D-F7D3-62FB308D8058}"/>
              </a:ext>
            </a:extLst>
          </p:cNvPr>
          <p:cNvSpPr/>
          <p:nvPr/>
        </p:nvSpPr>
        <p:spPr>
          <a:xfrm>
            <a:off x="3983158" y="1570684"/>
            <a:ext cx="4561752" cy="1121475"/>
          </a:xfrm>
          <a:prstGeom prst="borderCallout1">
            <a:avLst>
              <a:gd name="adj1" fmla="val 15532"/>
              <a:gd name="adj2" fmla="val -3672"/>
              <a:gd name="adj3" fmla="val 199259"/>
              <a:gd name="adj4" fmla="val -17514"/>
            </a:avLst>
          </a:prstGeom>
          <a:solidFill>
            <a:srgbClr val="D7F6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chemeClr val="tx1"/>
                </a:solidFill>
              </a:rPr>
              <a:t>Het vereveningsfonds wordt gevuld door een </a:t>
            </a:r>
            <a:r>
              <a:rPr lang="nl-NL" sz="1600" b="1" dirty="0">
                <a:solidFill>
                  <a:schemeClr val="tx1"/>
                </a:solidFill>
              </a:rPr>
              <a:t>opslag</a:t>
            </a:r>
            <a:r>
              <a:rPr lang="nl-NL" sz="1600" dirty="0">
                <a:solidFill>
                  <a:schemeClr val="tx1"/>
                </a:solidFill>
              </a:rPr>
              <a:t> op de tarieven die door alle verbruikers betaald wordt bovenop hun reguliere tarief (tarieflimiet is dus budgetneutraal)</a:t>
            </a:r>
          </a:p>
        </p:txBody>
      </p:sp>
      <p:sp>
        <p:nvSpPr>
          <p:cNvPr id="12" name="Tijdelijke aanduiding voor voettekst 11">
            <a:extLst>
              <a:ext uri="{FF2B5EF4-FFF2-40B4-BE49-F238E27FC236}">
                <a16:creationId xmlns:a16="http://schemas.microsoft.com/office/drawing/2014/main" id="{F5F1BA1E-36D6-C9D1-6A61-28D8B20E3284}"/>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723927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32</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Investeringszekerheid en redelijk rendement</a:t>
            </a:r>
          </a:p>
        </p:txBody>
      </p:sp>
      <p:sp>
        <p:nvSpPr>
          <p:cNvPr id="2" name="Tijdelijke aanduiding voor voettekst 1">
            <a:extLst>
              <a:ext uri="{FF2B5EF4-FFF2-40B4-BE49-F238E27FC236}">
                <a16:creationId xmlns:a16="http://schemas.microsoft.com/office/drawing/2014/main" id="{4FA89C02-8741-3B09-A7A0-D97CE0FD0B81}"/>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14283235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33</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9" name="Tijdelijke aanduiding voor tekst 1">
            <a:extLst>
              <a:ext uri="{FF2B5EF4-FFF2-40B4-BE49-F238E27FC236}">
                <a16:creationId xmlns:a16="http://schemas.microsoft.com/office/drawing/2014/main" id="{1B1C4B26-0C4D-6E5D-3458-36707D5ECC61}"/>
              </a:ext>
            </a:extLst>
          </p:cNvPr>
          <p:cNvSpPr>
            <a:spLocks noGrp="1"/>
          </p:cNvSpPr>
          <p:nvPr>
            <p:ph type="body" sz="quarter" idx="18"/>
          </p:nvPr>
        </p:nvSpPr>
        <p:spPr>
          <a:xfrm>
            <a:off x="425351" y="1534510"/>
            <a:ext cx="11527465" cy="4666280"/>
          </a:xfrm>
        </p:spPr>
        <p:txBody>
          <a:bodyPr/>
          <a:lstStyle/>
          <a:p>
            <a:pPr marL="0" indent="0">
              <a:buNone/>
            </a:pPr>
            <a:r>
              <a:rPr lang="nl-NL" sz="1800" dirty="0">
                <a:solidFill>
                  <a:schemeClr val="tx1"/>
                </a:solidFill>
              </a:rPr>
              <a:t>Doordat tarieven meebewegen met de kosten en ACM daarnaast volume-effecten kan </a:t>
            </a:r>
            <a:r>
              <a:rPr lang="nl-NL" sz="1800" dirty="0" err="1">
                <a:solidFill>
                  <a:schemeClr val="tx1"/>
                </a:solidFill>
              </a:rPr>
              <a:t>nacalculeren</a:t>
            </a:r>
            <a:r>
              <a:rPr lang="nl-NL" sz="1800" dirty="0">
                <a:solidFill>
                  <a:schemeClr val="tx1"/>
                </a:solidFill>
              </a:rPr>
              <a:t>, loopt het warmtebedrijf minder risico:</a:t>
            </a:r>
          </a:p>
          <a:p>
            <a:pPr>
              <a:buFont typeface="Wingdings" panose="05000000000000000000" pitchFamily="2" charset="2"/>
              <a:buChar char="q"/>
            </a:pPr>
            <a:r>
              <a:rPr lang="nl-NL" sz="1600" dirty="0">
                <a:solidFill>
                  <a:schemeClr val="tx1"/>
                </a:solidFill>
              </a:rPr>
              <a:t>Wanneer de kosten voor de netten stijgen of dalen, bewegen de inkomsten mee</a:t>
            </a:r>
          </a:p>
          <a:p>
            <a:pPr>
              <a:buFont typeface="Wingdings" panose="05000000000000000000" pitchFamily="2" charset="2"/>
              <a:buChar char="q"/>
            </a:pPr>
            <a:r>
              <a:rPr lang="nl-NL" sz="1600" dirty="0">
                <a:solidFill>
                  <a:schemeClr val="tx1"/>
                </a:solidFill>
                <a:sym typeface="Wingdings" panose="05000000000000000000" pitchFamily="2" charset="2"/>
              </a:rPr>
              <a:t>De WACC biedt een ‘redelijk rendement’ op het geïnvesteerde vermogen dat in lijn ligt met de risico’s die gelopen worden door het warmtebedrijf</a:t>
            </a:r>
          </a:p>
          <a:p>
            <a:pPr>
              <a:buFont typeface="Wingdings" panose="05000000000000000000" pitchFamily="2" charset="2"/>
              <a:buChar char="q"/>
            </a:pPr>
            <a:r>
              <a:rPr lang="nl-NL" sz="1600" dirty="0">
                <a:solidFill>
                  <a:schemeClr val="tx1"/>
                </a:solidFill>
              </a:rPr>
              <a:t>De </a:t>
            </a:r>
            <a:r>
              <a:rPr lang="nl-NL" sz="1600" dirty="0" err="1">
                <a:solidFill>
                  <a:schemeClr val="tx1"/>
                </a:solidFill>
              </a:rPr>
              <a:t>tariefregulering</a:t>
            </a:r>
            <a:r>
              <a:rPr lang="nl-NL" sz="1600" dirty="0">
                <a:solidFill>
                  <a:schemeClr val="tx1"/>
                </a:solidFill>
              </a:rPr>
              <a:t> kan rekening houden met verwachte volumes, inclusief de volloop van nieuwe netten</a:t>
            </a:r>
          </a:p>
          <a:p>
            <a:pPr>
              <a:buFont typeface="Wingdings" panose="05000000000000000000" pitchFamily="2" charset="2"/>
              <a:buChar char="q"/>
            </a:pPr>
            <a:r>
              <a:rPr lang="nl-NL" sz="1600" dirty="0">
                <a:solidFill>
                  <a:schemeClr val="tx1"/>
                </a:solidFill>
              </a:rPr>
              <a:t>Ook ten aanzien van de hoeveelheid ingekochte energie/warmte kan ACM de risico’s voor warmtebedrijven beperken. Tariefregulering kan de volume-effecten van een strenge of juist warme winter verdelen tussen verbruiker en warmtebedrijf</a:t>
            </a:r>
          </a:p>
          <a:p>
            <a:pPr>
              <a:buFont typeface="Wingdings" panose="05000000000000000000" pitchFamily="2" charset="2"/>
              <a:buChar char="q"/>
            </a:pPr>
            <a:r>
              <a:rPr lang="nl-NL" sz="1600" dirty="0">
                <a:solidFill>
                  <a:schemeClr val="tx1"/>
                </a:solidFill>
              </a:rPr>
              <a:t>Vanaf invoering van </a:t>
            </a:r>
            <a:r>
              <a:rPr lang="nl-NL" sz="1600" dirty="0" err="1">
                <a:solidFill>
                  <a:schemeClr val="tx1"/>
                </a:solidFill>
              </a:rPr>
              <a:t>kostengebaseerde</a:t>
            </a:r>
            <a:r>
              <a:rPr lang="nl-NL" sz="1600" dirty="0">
                <a:solidFill>
                  <a:schemeClr val="tx1"/>
                </a:solidFill>
              </a:rPr>
              <a:t> </a:t>
            </a:r>
            <a:r>
              <a:rPr lang="nl-NL" sz="1600" dirty="0" err="1">
                <a:solidFill>
                  <a:schemeClr val="tx1"/>
                </a:solidFill>
              </a:rPr>
              <a:t>tariefregulering</a:t>
            </a:r>
            <a:r>
              <a:rPr lang="nl-NL" sz="1600" dirty="0">
                <a:solidFill>
                  <a:schemeClr val="tx1"/>
                </a:solidFill>
              </a:rPr>
              <a:t> kan de rendementstoets vervallen, die wordt overbodig</a:t>
            </a:r>
            <a:br>
              <a:rPr lang="nl-NL" sz="1600" dirty="0">
                <a:solidFill>
                  <a:schemeClr val="tx1"/>
                </a:solidFill>
              </a:rPr>
            </a:br>
            <a:endParaRPr lang="nl-NL" sz="1800" dirty="0">
              <a:solidFill>
                <a:schemeClr val="tx1"/>
              </a:solidFill>
            </a:endParaRPr>
          </a:p>
          <a:p>
            <a:pPr marL="0" indent="0">
              <a:buNone/>
            </a:pPr>
            <a:r>
              <a:rPr lang="nl-NL" sz="1800" dirty="0">
                <a:solidFill>
                  <a:schemeClr val="tx1"/>
                </a:solidFill>
              </a:rPr>
              <a:t>Hier staat tegenover dat de ACM zich wel actiever gaat bemoeien met de kosten van warmtebedrijven:</a:t>
            </a:r>
          </a:p>
          <a:p>
            <a:pPr>
              <a:buFont typeface="Wingdings" panose="05000000000000000000" pitchFamily="2" charset="2"/>
              <a:buChar char="q"/>
            </a:pPr>
            <a:r>
              <a:rPr lang="nl-NL" sz="1600" dirty="0">
                <a:solidFill>
                  <a:schemeClr val="tx1"/>
                </a:solidFill>
              </a:rPr>
              <a:t>De Bijdrage Aansluitkosten (‘BAK’ of ‘projectbijdrage’) verdwijnt. De BAK is momenteel nog vaak nodig voor het afdekken van een onrendabele top van de investeringen in een warmteproject. Wanneer tarieven </a:t>
            </a:r>
            <a:r>
              <a:rPr lang="nl-NL" sz="1600" dirty="0" err="1">
                <a:solidFill>
                  <a:schemeClr val="tx1"/>
                </a:solidFill>
              </a:rPr>
              <a:t>kostengebaseerd</a:t>
            </a:r>
            <a:r>
              <a:rPr lang="nl-NL" sz="1600" dirty="0">
                <a:solidFill>
                  <a:schemeClr val="tx1"/>
                </a:solidFill>
              </a:rPr>
              <a:t> zijn, is die BAK dus niet meer nodig; ACM zal hier op toezien. </a:t>
            </a:r>
          </a:p>
          <a:p>
            <a:pPr>
              <a:buFont typeface="Wingdings" panose="05000000000000000000" pitchFamily="2" charset="2"/>
              <a:buChar char="q"/>
            </a:pPr>
            <a:r>
              <a:rPr lang="nl-NL" sz="1600" dirty="0">
                <a:solidFill>
                  <a:schemeClr val="tx1"/>
                </a:solidFill>
              </a:rPr>
              <a:t>ACM krijgt de bevoegdheid om de doelmatigheid (efficiëntie) van de kosten te beoordelen. Dit is bedoeld om te voorkomen dat verbruikers betalen voor inefficiënte kosten van het warmtesysteem.</a:t>
            </a:r>
            <a:endParaRPr lang="nl-NL" sz="1534" dirty="0">
              <a:solidFill>
                <a:schemeClr val="tx1"/>
              </a:solidFill>
            </a:endParaRPr>
          </a:p>
          <a:p>
            <a:endParaRPr lang="nl-NL" sz="1800" dirty="0">
              <a:solidFill>
                <a:schemeClr val="tx1"/>
              </a:solidFill>
            </a:endParaRPr>
          </a:p>
          <a:p>
            <a:pPr marL="0" indent="0">
              <a:buNone/>
            </a:pPr>
            <a:endParaRPr lang="nl-NL" sz="1800" dirty="0">
              <a:solidFill>
                <a:schemeClr val="tx1"/>
              </a:solidFill>
            </a:endParaRPr>
          </a:p>
          <a:p>
            <a:pPr marL="0" indent="0">
              <a:buNone/>
            </a:pPr>
            <a:endParaRPr lang="nl-NL" sz="1800" dirty="0">
              <a:solidFill>
                <a:schemeClr val="tx1"/>
              </a:solidFill>
            </a:endParaRPr>
          </a:p>
          <a:p>
            <a:pPr marL="0" indent="0">
              <a:buNone/>
            </a:pPr>
            <a:endParaRPr lang="nl-NL" sz="1800" dirty="0">
              <a:solidFill>
                <a:schemeClr val="tx1"/>
              </a:solidFill>
            </a:endParaRPr>
          </a:p>
          <a:p>
            <a:pPr marL="0" indent="0">
              <a:buNone/>
            </a:pPr>
            <a:endParaRPr lang="nl-NL" sz="1800" dirty="0">
              <a:solidFill>
                <a:schemeClr val="tx1"/>
              </a:solidFill>
            </a:endParaRPr>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WCW geeft meer dan de huidige warmtewet zekerheid over het kunnen terugverdienen van investeringen</a:t>
            </a:r>
            <a:endParaRPr lang="nl-NL" sz="2800" dirty="0">
              <a:highlight>
                <a:srgbClr val="FFFF00"/>
              </a:highlight>
            </a:endParaRPr>
          </a:p>
        </p:txBody>
      </p:sp>
      <p:sp>
        <p:nvSpPr>
          <p:cNvPr id="6" name="Tijdelijke aanduiding voor voettekst 5">
            <a:extLst>
              <a:ext uri="{FF2B5EF4-FFF2-40B4-BE49-F238E27FC236}">
                <a16:creationId xmlns:a16="http://schemas.microsoft.com/office/drawing/2014/main" id="{E1978BE1-8DBC-D381-D80C-0AB870026703}"/>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0427162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34</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Haalbaarheid en uitvoerbaarheid van </a:t>
            </a:r>
            <a:r>
              <a:rPr lang="nl-NL" dirty="0" err="1"/>
              <a:t>tariefregulering</a:t>
            </a:r>
            <a:endParaRPr lang="nl-NL" dirty="0"/>
          </a:p>
        </p:txBody>
      </p:sp>
      <p:sp>
        <p:nvSpPr>
          <p:cNvPr id="2" name="Tijdelijke aanduiding voor voettekst 1">
            <a:extLst>
              <a:ext uri="{FF2B5EF4-FFF2-40B4-BE49-F238E27FC236}">
                <a16:creationId xmlns:a16="http://schemas.microsoft.com/office/drawing/2014/main" id="{0ADA5FD5-8273-13B9-4184-E14BEE9D15F8}"/>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51587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vaal 23">
            <a:extLst>
              <a:ext uri="{FF2B5EF4-FFF2-40B4-BE49-F238E27FC236}">
                <a16:creationId xmlns:a16="http://schemas.microsoft.com/office/drawing/2014/main" id="{1492BB04-D26B-B14D-031F-BDEB2529AEA5}"/>
              </a:ext>
            </a:extLst>
          </p:cNvPr>
          <p:cNvSpPr/>
          <p:nvPr/>
        </p:nvSpPr>
        <p:spPr>
          <a:xfrm>
            <a:off x="2562453" y="1842633"/>
            <a:ext cx="7262036" cy="3946794"/>
          </a:xfrm>
          <a:prstGeom prst="ellipse">
            <a:avLst/>
          </a:prstGeom>
          <a:solidFill>
            <a:schemeClr val="accent1">
              <a:lumMod val="60000"/>
              <a:lumOff val="40000"/>
            </a:schemeClr>
          </a:solidFill>
          <a:ln>
            <a:noFill/>
          </a:ln>
          <a:effectLst>
            <a:softEdge rad="825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2400" i="1" dirty="0"/>
              <a:t>“Goede tarieven”</a:t>
            </a:r>
          </a:p>
        </p:txBody>
      </p:sp>
      <p:sp>
        <p:nvSpPr>
          <p:cNvPr id="3" name="Titel 2">
            <a:extLst>
              <a:ext uri="{FF2B5EF4-FFF2-40B4-BE49-F238E27FC236}">
                <a16:creationId xmlns:a16="http://schemas.microsoft.com/office/drawing/2014/main" id="{09FCA4A4-A60C-146D-74E0-0B75A5EB2F06}"/>
              </a:ext>
            </a:extLst>
          </p:cNvPr>
          <p:cNvSpPr>
            <a:spLocks noGrp="1"/>
          </p:cNvSpPr>
          <p:nvPr>
            <p:ph type="title"/>
          </p:nvPr>
        </p:nvSpPr>
        <p:spPr>
          <a:xfrm>
            <a:off x="431370" y="429636"/>
            <a:ext cx="11676547" cy="1054100"/>
          </a:xfrm>
        </p:spPr>
        <p:txBody>
          <a:bodyPr/>
          <a:lstStyle/>
          <a:p>
            <a:r>
              <a:rPr lang="nl-NL" sz="2800" dirty="0"/>
              <a:t>De doelen in de WCW leggen de lat hoog voor de </a:t>
            </a:r>
            <a:r>
              <a:rPr lang="nl-NL" sz="2800" dirty="0" err="1"/>
              <a:t>tariefregulering</a:t>
            </a:r>
            <a:r>
              <a:rPr lang="nl-NL" sz="2800" dirty="0"/>
              <a:t> en vragen om ‘fijnmazigheid’ van het systeem</a:t>
            </a:r>
            <a:endParaRPr lang="nl-NL" sz="2800" dirty="0">
              <a:solidFill>
                <a:srgbClr val="FF0000"/>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35</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jdelijke aanduiding voor voettekst 5">
            <a:extLst>
              <a:ext uri="{FF2B5EF4-FFF2-40B4-BE49-F238E27FC236}">
                <a16:creationId xmlns:a16="http://schemas.microsoft.com/office/drawing/2014/main" id="{891340B1-A403-C1BF-05D9-C051B084ED81}"/>
              </a:ext>
            </a:extLst>
          </p:cNvPr>
          <p:cNvSpPr>
            <a:spLocks noGrp="1"/>
          </p:cNvSpPr>
          <p:nvPr>
            <p:ph type="ftr" sz="quarter" idx="21"/>
          </p:nvPr>
        </p:nvSpPr>
        <p:spPr/>
        <p:txBody>
          <a:bodyPr/>
          <a:lstStyle/>
          <a:p>
            <a:pPr>
              <a:defRPr/>
            </a:pPr>
            <a:endParaRPr lang="nl-NL"/>
          </a:p>
        </p:txBody>
      </p:sp>
      <p:sp>
        <p:nvSpPr>
          <p:cNvPr id="2" name="Tekstballon: rechthoek met afgeronde hoeken 1">
            <a:extLst>
              <a:ext uri="{FF2B5EF4-FFF2-40B4-BE49-F238E27FC236}">
                <a16:creationId xmlns:a16="http://schemas.microsoft.com/office/drawing/2014/main" id="{FB9108E7-4D41-69DC-C069-B6FF1AFAE79F}"/>
              </a:ext>
            </a:extLst>
          </p:cNvPr>
          <p:cNvSpPr/>
          <p:nvPr/>
        </p:nvSpPr>
        <p:spPr>
          <a:xfrm>
            <a:off x="8247198" y="3464129"/>
            <a:ext cx="2030819" cy="818707"/>
          </a:xfrm>
          <a:prstGeom prst="wedgeRoundRectCallout">
            <a:avLst>
              <a:gd name="adj1" fmla="val -37587"/>
              <a:gd name="adj2" fmla="val 75487"/>
              <a:gd name="adj3" fmla="val 16667"/>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Strikt toezicht op interne verrekenprijzen</a:t>
            </a:r>
          </a:p>
        </p:txBody>
      </p:sp>
      <p:sp>
        <p:nvSpPr>
          <p:cNvPr id="7" name="Tekstballon: ovaal 6">
            <a:extLst>
              <a:ext uri="{FF2B5EF4-FFF2-40B4-BE49-F238E27FC236}">
                <a16:creationId xmlns:a16="http://schemas.microsoft.com/office/drawing/2014/main" id="{73E426D4-AA9A-ECF1-AE04-AF9773D4DFAD}"/>
              </a:ext>
            </a:extLst>
          </p:cNvPr>
          <p:cNvSpPr/>
          <p:nvPr/>
        </p:nvSpPr>
        <p:spPr>
          <a:xfrm>
            <a:off x="7124182" y="1651211"/>
            <a:ext cx="2222205" cy="701749"/>
          </a:xfrm>
          <a:prstGeom prst="wedgeEllipseCallout">
            <a:avLst>
              <a:gd name="adj1" fmla="val -21311"/>
              <a:gd name="adj2" fmla="val 67046"/>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Eerlijke verdeelsleutels</a:t>
            </a:r>
          </a:p>
        </p:txBody>
      </p:sp>
      <p:sp>
        <p:nvSpPr>
          <p:cNvPr id="8" name="Tekstballon: rechthoek met afgeronde hoeken 7">
            <a:extLst>
              <a:ext uri="{FF2B5EF4-FFF2-40B4-BE49-F238E27FC236}">
                <a16:creationId xmlns:a16="http://schemas.microsoft.com/office/drawing/2014/main" id="{61472211-F25A-BDA0-58EE-A672453A7AD2}"/>
              </a:ext>
            </a:extLst>
          </p:cNvPr>
          <p:cNvSpPr/>
          <p:nvPr/>
        </p:nvSpPr>
        <p:spPr>
          <a:xfrm>
            <a:off x="7647857" y="4740660"/>
            <a:ext cx="1541477" cy="925032"/>
          </a:xfrm>
          <a:prstGeom prst="wedgeRoundRectCallout">
            <a:avLst>
              <a:gd name="adj1" fmla="val -30525"/>
              <a:gd name="adj2" fmla="val -65087"/>
              <a:gd name="adj3" fmla="val 16667"/>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Voldoende rendement op investeringen</a:t>
            </a:r>
          </a:p>
        </p:txBody>
      </p:sp>
      <p:sp>
        <p:nvSpPr>
          <p:cNvPr id="12" name="Tekstballon: ovaal 11">
            <a:extLst>
              <a:ext uri="{FF2B5EF4-FFF2-40B4-BE49-F238E27FC236}">
                <a16:creationId xmlns:a16="http://schemas.microsoft.com/office/drawing/2014/main" id="{551337CF-56C7-EF07-FC15-0395C6B30A4A}"/>
              </a:ext>
            </a:extLst>
          </p:cNvPr>
          <p:cNvSpPr/>
          <p:nvPr/>
        </p:nvSpPr>
        <p:spPr>
          <a:xfrm>
            <a:off x="4416425" y="4501427"/>
            <a:ext cx="2222205" cy="701749"/>
          </a:xfrm>
          <a:prstGeom prst="wedgeEllipseCallout">
            <a:avLst>
              <a:gd name="adj1" fmla="val 46153"/>
              <a:gd name="adj2" fmla="val -55682"/>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Strenge boekhoudregels</a:t>
            </a:r>
          </a:p>
        </p:txBody>
      </p:sp>
      <p:sp>
        <p:nvSpPr>
          <p:cNvPr id="13" name="Tekstballon: ovaal 12">
            <a:extLst>
              <a:ext uri="{FF2B5EF4-FFF2-40B4-BE49-F238E27FC236}">
                <a16:creationId xmlns:a16="http://schemas.microsoft.com/office/drawing/2014/main" id="{253BD1C2-6F29-0A2B-A0DA-BDCE3974646A}"/>
              </a:ext>
            </a:extLst>
          </p:cNvPr>
          <p:cNvSpPr/>
          <p:nvPr/>
        </p:nvSpPr>
        <p:spPr>
          <a:xfrm>
            <a:off x="5384597" y="5568313"/>
            <a:ext cx="2222205" cy="701749"/>
          </a:xfrm>
          <a:prstGeom prst="wedgeEllipseCallout">
            <a:avLst>
              <a:gd name="adj1" fmla="val 21273"/>
              <a:gd name="adj2" fmla="val -102651"/>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Haalbare normen voor kosten</a:t>
            </a:r>
          </a:p>
        </p:txBody>
      </p:sp>
      <p:sp>
        <p:nvSpPr>
          <p:cNvPr id="14" name="Tekstballon: rechthoek met afgeronde hoeken 13">
            <a:extLst>
              <a:ext uri="{FF2B5EF4-FFF2-40B4-BE49-F238E27FC236}">
                <a16:creationId xmlns:a16="http://schemas.microsoft.com/office/drawing/2014/main" id="{04D3065A-AC35-75A7-02A8-4D6D531EB706}"/>
              </a:ext>
            </a:extLst>
          </p:cNvPr>
          <p:cNvSpPr/>
          <p:nvPr/>
        </p:nvSpPr>
        <p:spPr>
          <a:xfrm>
            <a:off x="3174057" y="5504463"/>
            <a:ext cx="1874630" cy="777262"/>
          </a:xfrm>
          <a:prstGeom prst="wedgeRoundRectCallout">
            <a:avLst>
              <a:gd name="adj1" fmla="val 29956"/>
              <a:gd name="adj2" fmla="val -76271"/>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Extra vergoeding van bijzondere kosten of </a:t>
            </a:r>
            <a:r>
              <a:rPr lang="nl-NL" sz="1400" dirty="0" err="1">
                <a:solidFill>
                  <a:schemeClr val="tx1"/>
                </a:solidFill>
              </a:rPr>
              <a:t>indicenten</a:t>
            </a:r>
            <a:endParaRPr lang="nl-NL" sz="1400" dirty="0">
              <a:solidFill>
                <a:schemeClr val="tx1"/>
              </a:solidFill>
            </a:endParaRPr>
          </a:p>
        </p:txBody>
      </p:sp>
      <p:sp>
        <p:nvSpPr>
          <p:cNvPr id="15" name="Tekstballon: rechthoek met afgeronde hoeken 14">
            <a:extLst>
              <a:ext uri="{FF2B5EF4-FFF2-40B4-BE49-F238E27FC236}">
                <a16:creationId xmlns:a16="http://schemas.microsoft.com/office/drawing/2014/main" id="{4E93FB54-C01C-4F6D-5A20-5F96CEC6F515}"/>
              </a:ext>
            </a:extLst>
          </p:cNvPr>
          <p:cNvSpPr/>
          <p:nvPr/>
        </p:nvSpPr>
        <p:spPr>
          <a:xfrm>
            <a:off x="8173924" y="2544382"/>
            <a:ext cx="2030819" cy="648584"/>
          </a:xfrm>
          <a:prstGeom prst="wedgeRoundRectCallout">
            <a:avLst>
              <a:gd name="adj1" fmla="val -37587"/>
              <a:gd name="adj2" fmla="val 75487"/>
              <a:gd name="adj3" fmla="val 16667"/>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Benchmarks met vergelijkbare netten</a:t>
            </a:r>
          </a:p>
        </p:txBody>
      </p:sp>
      <p:sp>
        <p:nvSpPr>
          <p:cNvPr id="16" name="Tekstballon: ovaal 15">
            <a:extLst>
              <a:ext uri="{FF2B5EF4-FFF2-40B4-BE49-F238E27FC236}">
                <a16:creationId xmlns:a16="http://schemas.microsoft.com/office/drawing/2014/main" id="{A1917E57-5D8D-E410-A1D0-E215DFB97E75}"/>
              </a:ext>
            </a:extLst>
          </p:cNvPr>
          <p:cNvSpPr/>
          <p:nvPr/>
        </p:nvSpPr>
        <p:spPr>
          <a:xfrm>
            <a:off x="9475868" y="4532586"/>
            <a:ext cx="2374627" cy="701749"/>
          </a:xfrm>
          <a:prstGeom prst="wedgeEllipseCallout">
            <a:avLst>
              <a:gd name="adj1" fmla="val -46687"/>
              <a:gd name="adj2" fmla="val -64773"/>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Eerder betaalde </a:t>
            </a:r>
            <a:r>
              <a:rPr lang="nl-NL" sz="1400" dirty="0" err="1">
                <a:solidFill>
                  <a:schemeClr val="tx1"/>
                </a:solidFill>
              </a:rPr>
              <a:t>BAK’s</a:t>
            </a:r>
            <a:r>
              <a:rPr lang="nl-NL" sz="1400" dirty="0">
                <a:solidFill>
                  <a:schemeClr val="tx1"/>
                </a:solidFill>
              </a:rPr>
              <a:t> verrekenen</a:t>
            </a:r>
          </a:p>
        </p:txBody>
      </p:sp>
      <p:sp>
        <p:nvSpPr>
          <p:cNvPr id="17" name="Tekstballon: ovaal 16">
            <a:extLst>
              <a:ext uri="{FF2B5EF4-FFF2-40B4-BE49-F238E27FC236}">
                <a16:creationId xmlns:a16="http://schemas.microsoft.com/office/drawing/2014/main" id="{5FCF00B2-F3C9-BB7C-B999-055F778835AA}"/>
              </a:ext>
            </a:extLst>
          </p:cNvPr>
          <p:cNvSpPr/>
          <p:nvPr/>
        </p:nvSpPr>
        <p:spPr>
          <a:xfrm>
            <a:off x="4774203" y="2011509"/>
            <a:ext cx="2222205" cy="777262"/>
          </a:xfrm>
          <a:prstGeom prst="wedgeEllipseCallout">
            <a:avLst>
              <a:gd name="adj1" fmla="val 1656"/>
              <a:gd name="adj2" fmla="val 77063"/>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Differentiatie vastrecht naar woningomvang</a:t>
            </a:r>
          </a:p>
        </p:txBody>
      </p:sp>
      <p:sp>
        <p:nvSpPr>
          <p:cNvPr id="18" name="Tekstballon: rechthoek met afgeronde hoeken 17">
            <a:extLst>
              <a:ext uri="{FF2B5EF4-FFF2-40B4-BE49-F238E27FC236}">
                <a16:creationId xmlns:a16="http://schemas.microsoft.com/office/drawing/2014/main" id="{C22AFEFF-DE93-97EE-9213-805D5391E784}"/>
              </a:ext>
            </a:extLst>
          </p:cNvPr>
          <p:cNvSpPr/>
          <p:nvPr/>
        </p:nvSpPr>
        <p:spPr>
          <a:xfrm>
            <a:off x="2782670" y="4573030"/>
            <a:ext cx="1541477" cy="818707"/>
          </a:xfrm>
          <a:prstGeom prst="wedgeRoundRectCallout">
            <a:avLst>
              <a:gd name="adj1" fmla="val 33623"/>
              <a:gd name="adj2" fmla="val -72774"/>
              <a:gd name="adj3" fmla="val 16667"/>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Rekening houden met vollooprisico</a:t>
            </a:r>
          </a:p>
        </p:txBody>
      </p:sp>
      <p:sp>
        <p:nvSpPr>
          <p:cNvPr id="19" name="Tekstballon: rechthoek met afgeronde hoeken 18">
            <a:extLst>
              <a:ext uri="{FF2B5EF4-FFF2-40B4-BE49-F238E27FC236}">
                <a16:creationId xmlns:a16="http://schemas.microsoft.com/office/drawing/2014/main" id="{1904D3B1-AB73-AD4B-DED5-D8EA9A5727C2}"/>
              </a:ext>
            </a:extLst>
          </p:cNvPr>
          <p:cNvSpPr/>
          <p:nvPr/>
        </p:nvSpPr>
        <p:spPr>
          <a:xfrm>
            <a:off x="2597592" y="1781442"/>
            <a:ext cx="2030819" cy="818707"/>
          </a:xfrm>
          <a:prstGeom prst="wedgeRoundRectCallout">
            <a:avLst>
              <a:gd name="adj1" fmla="val 25240"/>
              <a:gd name="adj2" fmla="val 72890"/>
              <a:gd name="adj3" fmla="val 16667"/>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Warmtebedrijven compenseren o.b.v. graaddagen</a:t>
            </a:r>
          </a:p>
        </p:txBody>
      </p:sp>
      <p:sp>
        <p:nvSpPr>
          <p:cNvPr id="20" name="Tekstballon: ovaal 19">
            <a:extLst>
              <a:ext uri="{FF2B5EF4-FFF2-40B4-BE49-F238E27FC236}">
                <a16:creationId xmlns:a16="http://schemas.microsoft.com/office/drawing/2014/main" id="{E0E84879-782C-AAC0-1FDB-25B46E7E2BF9}"/>
              </a:ext>
            </a:extLst>
          </p:cNvPr>
          <p:cNvSpPr/>
          <p:nvPr/>
        </p:nvSpPr>
        <p:spPr>
          <a:xfrm>
            <a:off x="2383169" y="2937488"/>
            <a:ext cx="2459664" cy="701749"/>
          </a:xfrm>
          <a:prstGeom prst="wedgeEllipseCallout">
            <a:avLst>
              <a:gd name="adj1" fmla="val 28450"/>
              <a:gd name="adj2" fmla="val 71591"/>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Financierbaarheid verduurzaming</a:t>
            </a:r>
          </a:p>
        </p:txBody>
      </p:sp>
      <p:sp>
        <p:nvSpPr>
          <p:cNvPr id="21" name="Tekstballon: rechthoek met afgeronde hoeken 20">
            <a:extLst>
              <a:ext uri="{FF2B5EF4-FFF2-40B4-BE49-F238E27FC236}">
                <a16:creationId xmlns:a16="http://schemas.microsoft.com/office/drawing/2014/main" id="{EDB4D208-ED45-7CBE-EACB-8AFBBD30EC98}"/>
              </a:ext>
            </a:extLst>
          </p:cNvPr>
          <p:cNvSpPr/>
          <p:nvPr/>
        </p:nvSpPr>
        <p:spPr>
          <a:xfrm>
            <a:off x="722962" y="3705857"/>
            <a:ext cx="1874630" cy="777262"/>
          </a:xfrm>
          <a:prstGeom prst="wedgeRoundRectCallout">
            <a:avLst>
              <a:gd name="adj1" fmla="val 76465"/>
              <a:gd name="adj2" fmla="val 1702"/>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tx1"/>
                </a:solidFill>
              </a:rPr>
              <a:t>Ruimte om te investeren in kwaliteit</a:t>
            </a:r>
          </a:p>
        </p:txBody>
      </p:sp>
    </p:spTree>
    <p:extLst>
      <p:ext uri="{BB962C8B-B14F-4D97-AF65-F5344CB8AC3E}">
        <p14:creationId xmlns:p14="http://schemas.microsoft.com/office/powerpoint/2010/main" val="20545313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09FCA4A4-A60C-146D-74E0-0B75A5EB2F06}"/>
              </a:ext>
            </a:extLst>
          </p:cNvPr>
          <p:cNvSpPr>
            <a:spLocks noGrp="1"/>
          </p:cNvSpPr>
          <p:nvPr>
            <p:ph type="title"/>
          </p:nvPr>
        </p:nvSpPr>
        <p:spPr>
          <a:xfrm>
            <a:off x="431370" y="429636"/>
            <a:ext cx="11384709" cy="1054100"/>
          </a:xfrm>
        </p:spPr>
        <p:txBody>
          <a:bodyPr/>
          <a:lstStyle/>
          <a:p>
            <a:r>
              <a:rPr lang="nl-NL" sz="2800" dirty="0"/>
              <a:t>Fijnmazige </a:t>
            </a:r>
            <a:r>
              <a:rPr lang="nl-NL" sz="2800" dirty="0" err="1"/>
              <a:t>tariefregulering</a:t>
            </a:r>
            <a:r>
              <a:rPr lang="nl-NL" sz="2800" dirty="0"/>
              <a:t> vraagt grote hoeveelheden gegevens die ook door ACM gecontroleerd moeten worden</a:t>
            </a: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36</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Rechthoek 1">
            <a:extLst>
              <a:ext uri="{FF2B5EF4-FFF2-40B4-BE49-F238E27FC236}">
                <a16:creationId xmlns:a16="http://schemas.microsoft.com/office/drawing/2014/main" id="{86A29D63-728F-410C-381A-0242E7451E2D}"/>
              </a:ext>
            </a:extLst>
          </p:cNvPr>
          <p:cNvSpPr/>
          <p:nvPr/>
        </p:nvSpPr>
        <p:spPr>
          <a:xfrm>
            <a:off x="825183" y="1678745"/>
            <a:ext cx="4132897" cy="2588455"/>
          </a:xfrm>
          <a:prstGeom prst="rect">
            <a:avLst/>
          </a:prstGeom>
          <a:solidFill>
            <a:schemeClr val="accent3">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44000" tIns="144000" rIns="144000" bIns="144000" rtlCol="0" anchor="t"/>
          <a:lstStyle/>
          <a:p>
            <a:r>
              <a:rPr lang="nl-NL" sz="1200" b="1" dirty="0">
                <a:solidFill>
                  <a:schemeClr val="tx1"/>
                </a:solidFill>
              </a:rPr>
              <a:t>Afzonderlijke boekhouding per net</a:t>
            </a:r>
          </a:p>
          <a:p>
            <a:pPr marL="171450" indent="-171450">
              <a:buFont typeface="Arial" panose="020B0604020202020204" pitchFamily="34" charset="0"/>
              <a:buChar char="•"/>
            </a:pPr>
            <a:r>
              <a:rPr lang="nl-NL" sz="1200" dirty="0">
                <a:solidFill>
                  <a:schemeClr val="tx1"/>
                </a:solidFill>
              </a:rPr>
              <a:t>Intracomptabele P&amp;L en balans</a:t>
            </a:r>
          </a:p>
          <a:p>
            <a:pPr marL="171450" indent="-171450">
              <a:buFont typeface="Arial" panose="020B0604020202020204" pitchFamily="34" charset="0"/>
              <a:buChar char="•"/>
            </a:pPr>
            <a:r>
              <a:rPr lang="nl-NL" sz="1200" dirty="0">
                <a:solidFill>
                  <a:schemeClr val="tx1"/>
                </a:solidFill>
              </a:rPr>
              <a:t>Administratie volumes, incl. doorlevering en grootverbruik</a:t>
            </a:r>
          </a:p>
          <a:p>
            <a:pPr marL="171450" indent="-171450">
              <a:buFont typeface="Arial" panose="020B0604020202020204" pitchFamily="34" charset="0"/>
              <a:buChar char="•"/>
            </a:pPr>
            <a:r>
              <a:rPr lang="nl-NL" sz="1200" dirty="0">
                <a:solidFill>
                  <a:schemeClr val="tx1"/>
                </a:solidFill>
              </a:rPr>
              <a:t>Verdeelsleutels bron, net en aansluitingen/levering</a:t>
            </a:r>
          </a:p>
          <a:p>
            <a:pPr marL="171450" indent="-171450">
              <a:buFont typeface="Arial" panose="020B0604020202020204" pitchFamily="34" charset="0"/>
              <a:buChar char="•"/>
            </a:pPr>
            <a:r>
              <a:rPr lang="nl-NL" sz="1200" dirty="0">
                <a:solidFill>
                  <a:schemeClr val="tx1"/>
                </a:solidFill>
              </a:rPr>
              <a:t>Verdeelsleutels groot- en kleinverbruik</a:t>
            </a:r>
          </a:p>
          <a:p>
            <a:pPr marL="171450" indent="-171450">
              <a:buFont typeface="Arial" panose="020B0604020202020204" pitchFamily="34" charset="0"/>
              <a:buChar char="•"/>
            </a:pPr>
            <a:r>
              <a:rPr lang="nl-NL" sz="1200" dirty="0">
                <a:solidFill>
                  <a:schemeClr val="tx1"/>
                </a:solidFill>
              </a:rPr>
              <a:t>Overige opbrengsten</a:t>
            </a:r>
          </a:p>
          <a:p>
            <a:pPr marL="171450" indent="-171450">
              <a:buFont typeface="Arial" panose="020B0604020202020204" pitchFamily="34" charset="0"/>
              <a:buChar char="•"/>
            </a:pPr>
            <a:r>
              <a:rPr lang="nl-NL" sz="1200" dirty="0">
                <a:solidFill>
                  <a:schemeClr val="tx1"/>
                </a:solidFill>
              </a:rPr>
              <a:t>Voorzieningen en mutaties daarin, o.a. wanbetaling</a:t>
            </a:r>
          </a:p>
          <a:p>
            <a:pPr marL="171450" indent="-171450">
              <a:buFont typeface="Arial" panose="020B0604020202020204" pitchFamily="34" charset="0"/>
              <a:buChar char="•"/>
            </a:pPr>
            <a:r>
              <a:rPr lang="nl-NL" sz="1200" dirty="0">
                <a:solidFill>
                  <a:schemeClr val="tx1"/>
                </a:solidFill>
              </a:rPr>
              <a:t>Activa administratie o.b.v. historische kostprijzen incl. afschrijvingsschema</a:t>
            </a:r>
          </a:p>
          <a:p>
            <a:pPr marL="171450" indent="-171450">
              <a:buFont typeface="Arial" panose="020B0604020202020204" pitchFamily="34" charset="0"/>
              <a:buChar char="•"/>
            </a:pPr>
            <a:r>
              <a:rPr lang="nl-NL" sz="1200" dirty="0">
                <a:solidFill>
                  <a:schemeClr val="tx1"/>
                </a:solidFill>
              </a:rPr>
              <a:t>Historische subsidies en </a:t>
            </a:r>
            <a:r>
              <a:rPr lang="nl-NL" sz="1200" dirty="0" err="1">
                <a:solidFill>
                  <a:schemeClr val="tx1"/>
                </a:solidFill>
              </a:rPr>
              <a:t>BAK’s</a:t>
            </a:r>
            <a:endParaRPr lang="nl-NL" sz="1200" dirty="0">
              <a:solidFill>
                <a:schemeClr val="tx1"/>
              </a:solidFill>
            </a:endParaRPr>
          </a:p>
          <a:p>
            <a:pPr marL="171450" indent="-171450">
              <a:buFont typeface="Arial" panose="020B0604020202020204" pitchFamily="34" charset="0"/>
              <a:buChar char="•"/>
            </a:pPr>
            <a:r>
              <a:rPr lang="nl-NL" sz="1200" dirty="0">
                <a:solidFill>
                  <a:schemeClr val="tx1"/>
                </a:solidFill>
              </a:rPr>
              <a:t>Kortingsregelingen en contracten met individuele </a:t>
            </a:r>
            <a:r>
              <a:rPr lang="nl-NL" sz="1200" dirty="0" err="1">
                <a:solidFill>
                  <a:schemeClr val="tx1"/>
                </a:solidFill>
              </a:rPr>
              <a:t>WoCo’s</a:t>
            </a:r>
            <a:r>
              <a:rPr lang="nl-NL" sz="1200" dirty="0">
                <a:solidFill>
                  <a:schemeClr val="tx1"/>
                </a:solidFill>
              </a:rPr>
              <a:t>/</a:t>
            </a:r>
            <a:r>
              <a:rPr lang="nl-NL" sz="1200" dirty="0" err="1">
                <a:solidFill>
                  <a:schemeClr val="tx1"/>
                </a:solidFill>
              </a:rPr>
              <a:t>VVE’s</a:t>
            </a:r>
            <a:r>
              <a:rPr lang="nl-NL" sz="1200" dirty="0">
                <a:solidFill>
                  <a:schemeClr val="tx1"/>
                </a:solidFill>
              </a:rPr>
              <a:t> en gemeenten</a:t>
            </a: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b="1" dirty="0">
              <a:solidFill>
                <a:schemeClr val="tx1"/>
              </a:solidFill>
            </a:endParaRPr>
          </a:p>
        </p:txBody>
      </p:sp>
      <p:sp>
        <p:nvSpPr>
          <p:cNvPr id="6" name="Rechthoek 5">
            <a:extLst>
              <a:ext uri="{FF2B5EF4-FFF2-40B4-BE49-F238E27FC236}">
                <a16:creationId xmlns:a16="http://schemas.microsoft.com/office/drawing/2014/main" id="{0E0A729D-5372-BB79-CC0F-ACE7C42E75C8}"/>
              </a:ext>
            </a:extLst>
          </p:cNvPr>
          <p:cNvSpPr/>
          <p:nvPr/>
        </p:nvSpPr>
        <p:spPr>
          <a:xfrm>
            <a:off x="5122861" y="4182507"/>
            <a:ext cx="4132897" cy="2042731"/>
          </a:xfrm>
          <a:prstGeom prst="rect">
            <a:avLst/>
          </a:prstGeom>
          <a:solidFill>
            <a:schemeClr val="accent3">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44000" tIns="144000" rIns="144000" bIns="144000" rtlCol="0" anchor="t"/>
          <a:lstStyle/>
          <a:p>
            <a:r>
              <a:rPr lang="nl-NL" sz="1200" b="1" dirty="0">
                <a:solidFill>
                  <a:schemeClr val="tx1"/>
                </a:solidFill>
              </a:rPr>
              <a:t>Boekhoudregels warmtebedrijf/holding</a:t>
            </a:r>
          </a:p>
          <a:p>
            <a:pPr marL="171450" indent="-171450">
              <a:buFont typeface="Arial" panose="020B0604020202020204" pitchFamily="34" charset="0"/>
              <a:buChar char="•"/>
            </a:pPr>
            <a:r>
              <a:rPr lang="nl-NL" sz="1200" dirty="0">
                <a:solidFill>
                  <a:schemeClr val="tx1"/>
                </a:solidFill>
              </a:rPr>
              <a:t>Inzicht vennootschappelijke structuur</a:t>
            </a:r>
          </a:p>
          <a:p>
            <a:pPr marL="171450" indent="-171450">
              <a:buFont typeface="Arial" panose="020B0604020202020204" pitchFamily="34" charset="0"/>
              <a:buChar char="•"/>
            </a:pPr>
            <a:r>
              <a:rPr lang="nl-NL" sz="1200" dirty="0">
                <a:solidFill>
                  <a:schemeClr val="tx1"/>
                </a:solidFill>
              </a:rPr>
              <a:t>Interne verrekenprijzen binnen groep incl. kostentoerekening bronnen</a:t>
            </a:r>
          </a:p>
          <a:p>
            <a:pPr marL="171450" indent="-171450">
              <a:buFont typeface="Arial" panose="020B0604020202020204" pitchFamily="34" charset="0"/>
              <a:buChar char="•"/>
            </a:pPr>
            <a:r>
              <a:rPr lang="nl-NL" sz="1200" dirty="0">
                <a:solidFill>
                  <a:schemeClr val="tx1"/>
                </a:solidFill>
              </a:rPr>
              <a:t>Kostentoerekening holdingkosten</a:t>
            </a:r>
          </a:p>
          <a:p>
            <a:pPr marL="171450" indent="-171450">
              <a:buFont typeface="Arial" panose="020B0604020202020204" pitchFamily="34" charset="0"/>
              <a:buChar char="•"/>
            </a:pPr>
            <a:r>
              <a:rPr lang="nl-NL" sz="1200" dirty="0">
                <a:solidFill>
                  <a:schemeClr val="tx1"/>
                </a:solidFill>
              </a:rPr>
              <a:t>Kostenverdeling van overhead en acquisitie binnen warmtebedrijf</a:t>
            </a:r>
          </a:p>
          <a:p>
            <a:pPr marL="171450" indent="-171450">
              <a:buFont typeface="Arial" panose="020B0604020202020204" pitchFamily="34" charset="0"/>
              <a:buChar char="•"/>
            </a:pPr>
            <a:r>
              <a:rPr lang="nl-NL" sz="1200" dirty="0">
                <a:solidFill>
                  <a:schemeClr val="tx1"/>
                </a:solidFill>
              </a:rPr>
              <a:t>Inkoopcontracten warmte en energie</a:t>
            </a:r>
          </a:p>
          <a:p>
            <a:pPr marL="171450" indent="-171450">
              <a:buFont typeface="Arial" panose="020B0604020202020204" pitchFamily="34" charset="0"/>
              <a:buChar char="•"/>
            </a:pPr>
            <a:r>
              <a:rPr lang="nl-NL" sz="1200" dirty="0" err="1">
                <a:solidFill>
                  <a:schemeClr val="tx1"/>
                </a:solidFill>
              </a:rPr>
              <a:t>Ringfence</a:t>
            </a:r>
            <a:r>
              <a:rPr lang="nl-NL" sz="1200" dirty="0">
                <a:solidFill>
                  <a:schemeClr val="tx1"/>
                </a:solidFill>
              </a:rPr>
              <a:t> financiering groepsniveau</a:t>
            </a: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b="1" dirty="0">
              <a:solidFill>
                <a:schemeClr val="tx1"/>
              </a:solidFill>
            </a:endParaRPr>
          </a:p>
        </p:txBody>
      </p:sp>
      <p:sp>
        <p:nvSpPr>
          <p:cNvPr id="7" name="Rechthoek 6">
            <a:extLst>
              <a:ext uri="{FF2B5EF4-FFF2-40B4-BE49-F238E27FC236}">
                <a16:creationId xmlns:a16="http://schemas.microsoft.com/office/drawing/2014/main" id="{DC937694-771B-2015-8EDC-BD86BA921C8D}"/>
              </a:ext>
            </a:extLst>
          </p:cNvPr>
          <p:cNvSpPr/>
          <p:nvPr/>
        </p:nvSpPr>
        <p:spPr>
          <a:xfrm>
            <a:off x="825183" y="4399877"/>
            <a:ext cx="4132897" cy="1825361"/>
          </a:xfrm>
          <a:prstGeom prst="rect">
            <a:avLst/>
          </a:prstGeom>
          <a:solidFill>
            <a:schemeClr val="accent3">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44000" tIns="144000" rIns="144000" bIns="144000" rtlCol="0" anchor="t"/>
          <a:lstStyle/>
          <a:p>
            <a:r>
              <a:rPr lang="nl-NL" sz="1200" b="1" dirty="0">
                <a:solidFill>
                  <a:schemeClr val="tx1"/>
                </a:solidFill>
              </a:rPr>
              <a:t>Ramingen kosten en volumes per net</a:t>
            </a:r>
          </a:p>
          <a:p>
            <a:pPr marL="171450" indent="-171450">
              <a:buFont typeface="Arial" panose="020B0604020202020204" pitchFamily="34" charset="0"/>
              <a:buChar char="•"/>
            </a:pPr>
            <a:r>
              <a:rPr lang="nl-NL" sz="1200" dirty="0">
                <a:solidFill>
                  <a:schemeClr val="tx1"/>
                </a:solidFill>
              </a:rPr>
              <a:t>Afwijkingen t.o.v. business case in kavelplan (volumes, techniek, kostenraming, organisatievorm)</a:t>
            </a:r>
          </a:p>
          <a:p>
            <a:pPr marL="171450" indent="-171450">
              <a:buFont typeface="Arial" panose="020B0604020202020204" pitchFamily="34" charset="0"/>
              <a:buChar char="•"/>
            </a:pPr>
            <a:r>
              <a:rPr lang="nl-NL" sz="1200" dirty="0">
                <a:solidFill>
                  <a:schemeClr val="tx1"/>
                </a:solidFill>
              </a:rPr>
              <a:t>Volloopschema’s en geprojecteerde groei van aantal aansluitingen</a:t>
            </a:r>
          </a:p>
          <a:p>
            <a:pPr marL="171450" indent="-171450">
              <a:buFont typeface="Arial" panose="020B0604020202020204" pitchFamily="34" charset="0"/>
              <a:buChar char="•"/>
            </a:pPr>
            <a:r>
              <a:rPr lang="nl-NL" sz="1200" dirty="0">
                <a:solidFill>
                  <a:schemeClr val="tx1"/>
                </a:solidFill>
              </a:rPr>
              <a:t>Voorziene ontwikkelingen in warmtevraag / graaddagen</a:t>
            </a:r>
          </a:p>
          <a:p>
            <a:pPr marL="171450" indent="-171450">
              <a:buFont typeface="Arial" panose="020B0604020202020204" pitchFamily="34" charset="0"/>
              <a:buChar char="•"/>
            </a:pPr>
            <a:r>
              <a:rPr lang="nl-NL" sz="1200" dirty="0">
                <a:solidFill>
                  <a:schemeClr val="tx1"/>
                </a:solidFill>
              </a:rPr>
              <a:t>Incidenten en onvoorziene omstandigheden in kosten</a:t>
            </a: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dirty="0">
              <a:solidFill>
                <a:schemeClr val="tx1"/>
              </a:solidFill>
            </a:endParaRPr>
          </a:p>
          <a:p>
            <a:pPr marL="171450" indent="-171450">
              <a:buFont typeface="Arial" panose="020B0604020202020204" pitchFamily="34" charset="0"/>
              <a:buChar char="•"/>
            </a:pPr>
            <a:endParaRPr lang="nl-NL" sz="1200" b="1" dirty="0">
              <a:solidFill>
                <a:schemeClr val="tx1"/>
              </a:solidFill>
            </a:endParaRPr>
          </a:p>
        </p:txBody>
      </p:sp>
      <p:sp>
        <p:nvSpPr>
          <p:cNvPr id="8" name="Rechthoek 7">
            <a:extLst>
              <a:ext uri="{FF2B5EF4-FFF2-40B4-BE49-F238E27FC236}">
                <a16:creationId xmlns:a16="http://schemas.microsoft.com/office/drawing/2014/main" id="{61F6CD9B-FCD2-F23E-0925-5A9B732CE92B}"/>
              </a:ext>
            </a:extLst>
          </p:cNvPr>
          <p:cNvSpPr/>
          <p:nvPr/>
        </p:nvSpPr>
        <p:spPr>
          <a:xfrm>
            <a:off x="5122861" y="1678745"/>
            <a:ext cx="4132897" cy="2361179"/>
          </a:xfrm>
          <a:prstGeom prst="rect">
            <a:avLst/>
          </a:prstGeom>
          <a:solidFill>
            <a:schemeClr val="accent3">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44000" tIns="144000" rIns="144000" bIns="144000" rtlCol="0" anchor="t"/>
          <a:lstStyle/>
          <a:p>
            <a:r>
              <a:rPr lang="nl-NL" sz="1200" b="1" dirty="0">
                <a:solidFill>
                  <a:schemeClr val="tx1"/>
                </a:solidFill>
              </a:rPr>
              <a:t>Technische gegevens per bron/net</a:t>
            </a:r>
          </a:p>
          <a:p>
            <a:pPr marL="171450" indent="-171450">
              <a:buFont typeface="Arial" panose="020B0604020202020204" pitchFamily="34" charset="0"/>
              <a:buChar char="•"/>
            </a:pPr>
            <a:r>
              <a:rPr lang="nl-NL" sz="1200" dirty="0">
                <a:solidFill>
                  <a:schemeClr val="tx1"/>
                </a:solidFill>
              </a:rPr>
              <a:t>Productiemix en brontechnieken</a:t>
            </a:r>
          </a:p>
          <a:p>
            <a:pPr marL="171450" indent="-171450">
              <a:buFont typeface="Arial" panose="020B0604020202020204" pitchFamily="34" charset="0"/>
              <a:buChar char="•"/>
            </a:pPr>
            <a:r>
              <a:rPr lang="nl-NL" sz="1200" dirty="0">
                <a:solidFill>
                  <a:schemeClr val="tx1"/>
                </a:solidFill>
              </a:rPr>
              <a:t>Productiecapaciteit, ouderdom en energie-efficiëntie bronnen</a:t>
            </a:r>
          </a:p>
          <a:p>
            <a:pPr marL="171450" indent="-171450">
              <a:buFont typeface="Arial" panose="020B0604020202020204" pitchFamily="34" charset="0"/>
              <a:buChar char="•"/>
            </a:pPr>
            <a:r>
              <a:rPr lang="nl-NL" sz="1200" dirty="0">
                <a:solidFill>
                  <a:schemeClr val="tx1"/>
                </a:solidFill>
              </a:rPr>
              <a:t>Temperatuurniveaus</a:t>
            </a:r>
          </a:p>
          <a:p>
            <a:pPr marL="171450" indent="-171450">
              <a:buFont typeface="Arial" panose="020B0604020202020204" pitchFamily="34" charset="0"/>
              <a:buChar char="•"/>
            </a:pPr>
            <a:r>
              <a:rPr lang="nl-NL" sz="1200" dirty="0">
                <a:solidFill>
                  <a:schemeClr val="tx1"/>
                </a:solidFill>
              </a:rPr>
              <a:t>Warmteverliezen </a:t>
            </a:r>
          </a:p>
          <a:p>
            <a:pPr marL="171450" indent="-171450">
              <a:buFont typeface="Arial" panose="020B0604020202020204" pitchFamily="34" charset="0"/>
              <a:buChar char="•"/>
            </a:pPr>
            <a:r>
              <a:rPr lang="nl-NL" sz="1200" dirty="0">
                <a:solidFill>
                  <a:schemeClr val="tx1"/>
                </a:solidFill>
              </a:rPr>
              <a:t>Capaciteit netwerk en netlengte </a:t>
            </a:r>
          </a:p>
          <a:p>
            <a:pPr marL="171450" indent="-171450">
              <a:buFont typeface="Arial" panose="020B0604020202020204" pitchFamily="34" charset="0"/>
              <a:buChar char="•"/>
            </a:pPr>
            <a:r>
              <a:rPr lang="nl-NL" sz="1200" dirty="0">
                <a:solidFill>
                  <a:schemeClr val="tx1"/>
                </a:solidFill>
              </a:rPr>
              <a:t>Capaciteit aansluitingen/afleversets en vraagprofielen verbruikers </a:t>
            </a:r>
          </a:p>
          <a:p>
            <a:pPr marL="171450" indent="-171450">
              <a:buFont typeface="Arial" panose="020B0604020202020204" pitchFamily="34" charset="0"/>
              <a:buChar char="•"/>
            </a:pPr>
            <a:r>
              <a:rPr lang="nl-NL" sz="1200" dirty="0">
                <a:solidFill>
                  <a:schemeClr val="tx1"/>
                </a:solidFill>
              </a:rPr>
              <a:t>Woningeigenschappen (isolatie, vloeroppervlakte)</a:t>
            </a:r>
          </a:p>
          <a:p>
            <a:pPr marL="171450" indent="-171450">
              <a:buFont typeface="Arial" panose="020B0604020202020204" pitchFamily="34" charset="0"/>
              <a:buChar char="•"/>
            </a:pPr>
            <a:r>
              <a:rPr lang="nl-NL" sz="1200" dirty="0">
                <a:solidFill>
                  <a:schemeClr val="tx1"/>
                </a:solidFill>
              </a:rPr>
              <a:t>‘Objectiveerbare’ regionale kostenverschillen</a:t>
            </a:r>
          </a:p>
          <a:p>
            <a:pPr marL="171450" indent="-171450">
              <a:buFont typeface="Arial" panose="020B0604020202020204" pitchFamily="34" charset="0"/>
              <a:buChar char="•"/>
            </a:pPr>
            <a:endParaRPr lang="nl-NL" sz="1200" b="1" dirty="0">
              <a:solidFill>
                <a:schemeClr val="tx1"/>
              </a:solidFill>
            </a:endParaRPr>
          </a:p>
        </p:txBody>
      </p:sp>
      <p:sp>
        <p:nvSpPr>
          <p:cNvPr id="11" name="Pijl: rechts 10">
            <a:extLst>
              <a:ext uri="{FF2B5EF4-FFF2-40B4-BE49-F238E27FC236}">
                <a16:creationId xmlns:a16="http://schemas.microsoft.com/office/drawing/2014/main" id="{50644F90-C9EA-659C-1467-C831AE085715}"/>
              </a:ext>
            </a:extLst>
          </p:cNvPr>
          <p:cNvSpPr/>
          <p:nvPr/>
        </p:nvSpPr>
        <p:spPr>
          <a:xfrm rot="10800000">
            <a:off x="9420539" y="3256468"/>
            <a:ext cx="487680" cy="1371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Tekstvak 11">
            <a:extLst>
              <a:ext uri="{FF2B5EF4-FFF2-40B4-BE49-F238E27FC236}">
                <a16:creationId xmlns:a16="http://schemas.microsoft.com/office/drawing/2014/main" id="{E332FFAE-FFF3-7DAA-A92E-6D2DE967B2B6}"/>
              </a:ext>
            </a:extLst>
          </p:cNvPr>
          <p:cNvSpPr txBox="1"/>
          <p:nvPr/>
        </p:nvSpPr>
        <p:spPr>
          <a:xfrm>
            <a:off x="10052680" y="3254201"/>
            <a:ext cx="1976757" cy="1754326"/>
          </a:xfrm>
          <a:prstGeom prst="rect">
            <a:avLst/>
          </a:prstGeom>
          <a:noFill/>
        </p:spPr>
        <p:txBody>
          <a:bodyPr wrap="square" rtlCol="0">
            <a:spAutoFit/>
          </a:bodyPr>
          <a:lstStyle/>
          <a:p>
            <a:r>
              <a:rPr lang="nl-NL" i="1" dirty="0">
                <a:latin typeface="Arial"/>
                <a:cs typeface="Arial"/>
              </a:rPr>
              <a:t>Inschatting o.b.v. concept-BCW-tekst en ervaring met tarief-regulering in andere sectoren</a:t>
            </a:r>
          </a:p>
        </p:txBody>
      </p:sp>
      <p:sp>
        <p:nvSpPr>
          <p:cNvPr id="9" name="Tekstvak 8">
            <a:extLst>
              <a:ext uri="{FF2B5EF4-FFF2-40B4-BE49-F238E27FC236}">
                <a16:creationId xmlns:a16="http://schemas.microsoft.com/office/drawing/2014/main" id="{BF0EAD08-79F0-9209-C610-7D6C5B7F500F}"/>
              </a:ext>
            </a:extLst>
          </p:cNvPr>
          <p:cNvSpPr txBox="1"/>
          <p:nvPr/>
        </p:nvSpPr>
        <p:spPr>
          <a:xfrm>
            <a:off x="9760755" y="1444134"/>
            <a:ext cx="2268682" cy="646331"/>
          </a:xfrm>
          <a:prstGeom prst="rect">
            <a:avLst/>
          </a:prstGeom>
          <a:solidFill>
            <a:schemeClr val="accent1"/>
          </a:solidFill>
        </p:spPr>
        <p:txBody>
          <a:bodyPr wrap="square" rtlCol="0">
            <a:spAutoFit/>
          </a:bodyPr>
          <a:lstStyle/>
          <a:p>
            <a:pPr algn="ctr"/>
            <a:r>
              <a:rPr lang="nl-NL" b="1" dirty="0">
                <a:solidFill>
                  <a:schemeClr val="bg1"/>
                </a:solidFill>
              </a:rPr>
              <a:t>Indicatief en </a:t>
            </a:r>
            <a:br>
              <a:rPr lang="nl-NL" b="1" dirty="0">
                <a:solidFill>
                  <a:schemeClr val="bg1"/>
                </a:solidFill>
              </a:rPr>
            </a:br>
            <a:r>
              <a:rPr lang="nl-NL" b="1" dirty="0">
                <a:solidFill>
                  <a:schemeClr val="bg1"/>
                </a:solidFill>
              </a:rPr>
              <a:t>niet-limitatief</a:t>
            </a:r>
          </a:p>
        </p:txBody>
      </p:sp>
      <p:sp>
        <p:nvSpPr>
          <p:cNvPr id="10" name="Tijdelijke aanduiding voor voettekst 9">
            <a:extLst>
              <a:ext uri="{FF2B5EF4-FFF2-40B4-BE49-F238E27FC236}">
                <a16:creationId xmlns:a16="http://schemas.microsoft.com/office/drawing/2014/main" id="{1CD77CC5-D80D-1209-FA36-F4F09D63679D}"/>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5642529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09FCA4A4-A60C-146D-74E0-0B75A5EB2F06}"/>
              </a:ext>
            </a:extLst>
          </p:cNvPr>
          <p:cNvSpPr>
            <a:spLocks noGrp="1"/>
          </p:cNvSpPr>
          <p:nvPr>
            <p:ph type="title"/>
          </p:nvPr>
        </p:nvSpPr>
        <p:spPr>
          <a:xfrm>
            <a:off x="431370" y="429636"/>
            <a:ext cx="11676547" cy="1054100"/>
          </a:xfrm>
        </p:spPr>
        <p:txBody>
          <a:bodyPr/>
          <a:lstStyle/>
          <a:p>
            <a:r>
              <a:rPr lang="nl-NL" sz="2800" dirty="0"/>
              <a:t>Het bereiken van de doelen van </a:t>
            </a:r>
            <a:r>
              <a:rPr lang="nl-NL" sz="2800" dirty="0" err="1"/>
              <a:t>tariefregulering</a:t>
            </a:r>
            <a:r>
              <a:rPr lang="nl-NL" sz="2800" dirty="0"/>
              <a:t> zoals geschetst in de WCW is haalbaar voor de grote netten</a:t>
            </a:r>
            <a:endParaRPr lang="nl-NL" sz="2800" dirty="0">
              <a:solidFill>
                <a:srgbClr val="FF0000"/>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37</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10" name="Tijdelijke aanduiding voor tekst 1">
            <a:extLst>
              <a:ext uri="{FF2B5EF4-FFF2-40B4-BE49-F238E27FC236}">
                <a16:creationId xmlns:a16="http://schemas.microsoft.com/office/drawing/2014/main" id="{E960784F-08CE-CA73-F291-3CE52A23A048}"/>
              </a:ext>
            </a:extLst>
          </p:cNvPr>
          <p:cNvSpPr>
            <a:spLocks noGrp="1"/>
          </p:cNvSpPr>
          <p:nvPr>
            <p:ph type="body" sz="quarter" idx="18"/>
          </p:nvPr>
        </p:nvSpPr>
        <p:spPr>
          <a:xfrm>
            <a:off x="425352" y="1618593"/>
            <a:ext cx="11451090" cy="5237292"/>
          </a:xfrm>
        </p:spPr>
        <p:txBody>
          <a:bodyPr/>
          <a:lstStyle/>
          <a:p>
            <a:pPr marL="0" indent="0">
              <a:buClrTx/>
              <a:buNone/>
            </a:pPr>
            <a:r>
              <a:rPr lang="nl-NL" sz="1800" dirty="0">
                <a:ea typeface="Times New Roman" panose="02020603050405020304" pitchFamily="18" charset="0"/>
                <a:cs typeface="Times New Roman" panose="02020603050405020304" pitchFamily="18" charset="0"/>
              </a:rPr>
              <a:t>ACM verwacht met de WCW </a:t>
            </a:r>
            <a:r>
              <a:rPr lang="nl-NL" sz="1800" dirty="0" err="1">
                <a:ea typeface="Times New Roman" panose="02020603050405020304" pitchFamily="18" charset="0"/>
                <a:cs typeface="Times New Roman" panose="02020603050405020304" pitchFamily="18" charset="0"/>
              </a:rPr>
              <a:t>tariefregulering</a:t>
            </a:r>
            <a:r>
              <a:rPr lang="nl-NL" sz="1800" dirty="0">
                <a:ea typeface="Times New Roman" panose="02020603050405020304" pitchFamily="18" charset="0"/>
                <a:cs typeface="Times New Roman" panose="02020603050405020304" pitchFamily="18" charset="0"/>
              </a:rPr>
              <a:t> voor warmtekavels zo vorm te kunnen geven dat een balans wordt bereikt tussen de gestelde doelen en de belangen van alle betrokkenen</a:t>
            </a:r>
          </a:p>
          <a:p>
            <a:pPr>
              <a:buFont typeface="Wingdings" panose="05000000000000000000" pitchFamily="2" charset="2"/>
              <a:buChar char="q"/>
            </a:pPr>
            <a:r>
              <a:rPr lang="nl-NL" sz="1800" dirty="0"/>
              <a:t>De eerste prioriteit van ACM komt te liggen bij het inzicht in kosten, tarieven en rendementen van warmtekavels. ACM moet dit eerst opbouwen om fijnmazigheid in de </a:t>
            </a:r>
            <a:r>
              <a:rPr lang="nl-NL" sz="1800" dirty="0" err="1"/>
              <a:t>tariefregulering</a:t>
            </a:r>
            <a:r>
              <a:rPr lang="nl-NL" sz="1800" dirty="0"/>
              <a:t> te bereiken.</a:t>
            </a:r>
          </a:p>
          <a:p>
            <a:pPr>
              <a:buFont typeface="Wingdings" panose="05000000000000000000" pitchFamily="2" charset="2"/>
              <a:buChar char="q"/>
            </a:pPr>
            <a:r>
              <a:rPr lang="nl-NL" sz="1800" dirty="0"/>
              <a:t>ACM voorziet ook actieve betrokkenheid bij de ontwikkeling van nieuwe kavels, om partijen te informeren over de werking en effecten van de </a:t>
            </a:r>
            <a:r>
              <a:rPr lang="nl-NL" sz="1800" dirty="0" err="1"/>
              <a:t>tariefregulering</a:t>
            </a:r>
            <a:r>
              <a:rPr lang="nl-NL" sz="1800" dirty="0"/>
              <a:t>.</a:t>
            </a:r>
          </a:p>
          <a:p>
            <a:pPr>
              <a:buFont typeface="Wingdings" panose="05000000000000000000" pitchFamily="2" charset="2"/>
              <a:buChar char="q"/>
            </a:pPr>
            <a:r>
              <a:rPr lang="nl-NL" sz="1800" dirty="0"/>
              <a:t>Het toetsen van kosten op efficiëntie is altijd moeilijk, los van de markt of omstandigheden. ACM kan onder de WCW normen stellen voor kosten op basis van onderzoeken of benchmarks. ACM zal daar invulling aan geven zodra dit op een redelijke wijze mogelijk is, rekening houdend met investeringszekerheid en financierbaarheid.</a:t>
            </a:r>
          </a:p>
          <a:p>
            <a:pPr>
              <a:buFont typeface="Wingdings" panose="05000000000000000000" pitchFamily="2" charset="2"/>
              <a:buChar char="q"/>
            </a:pPr>
            <a:endParaRPr lang="nl-NL" sz="1800" dirty="0">
              <a:ea typeface="Times New Roman" panose="02020603050405020304" pitchFamily="18" charset="0"/>
              <a:cs typeface="Times New Roman" panose="02020603050405020304" pitchFamily="18" charset="0"/>
            </a:endParaRPr>
          </a:p>
          <a:p>
            <a:pPr marL="0" indent="0">
              <a:buClrTx/>
              <a:buNone/>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De </a:t>
            </a:r>
            <a:r>
              <a:rPr lang="nl-NL" sz="1800" dirty="0">
                <a:ea typeface="Times New Roman" panose="02020603050405020304" pitchFamily="18" charset="0"/>
                <a:cs typeface="Times New Roman" panose="02020603050405020304" pitchFamily="18" charset="0"/>
              </a:rPr>
              <a:t>gefaseerde invoering van </a:t>
            </a:r>
            <a:r>
              <a:rPr lang="nl-NL" sz="1800" dirty="0" err="1">
                <a:ea typeface="Times New Roman" panose="02020603050405020304" pitchFamily="18" charset="0"/>
                <a:cs typeface="Times New Roman" panose="02020603050405020304" pitchFamily="18" charset="0"/>
              </a:rPr>
              <a:t>tariefregulering</a:t>
            </a:r>
            <a:r>
              <a:rPr lang="nl-NL" sz="1800" dirty="0">
                <a:ea typeface="Times New Roman" panose="02020603050405020304" pitchFamily="18" charset="0"/>
                <a:cs typeface="Times New Roman" panose="02020603050405020304" pitchFamily="18" charset="0"/>
              </a:rPr>
              <a:t> in de WCW onderkent dat het tijd zal kosten om de gestelde doelen te bereiken. In de tussentijd zal niet alles goed gaan, en er zullen ook ‘transactiekosten’ gemaakt worden in de overgang naar een nieuw systeem.</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ClrTx/>
              <a:buNone/>
            </a:pPr>
            <a:endParaRPr lang="nl-NL" sz="20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pPr>
            <a:endParaRPr lang="nl-NL" sz="2000" dirty="0">
              <a:solidFill>
                <a:schemeClr val="tx1"/>
              </a:solidFill>
              <a:sym typeface="Wingdings" panose="05000000000000000000" pitchFamily="2" charset="2"/>
            </a:endParaRPr>
          </a:p>
          <a:p>
            <a:pPr marL="0" indent="0">
              <a:buNone/>
            </a:pPr>
            <a:endParaRPr lang="nl-NL" sz="2266" dirty="0">
              <a:solidFill>
                <a:schemeClr val="tx1"/>
              </a:solidFill>
            </a:endParaRPr>
          </a:p>
        </p:txBody>
      </p:sp>
      <p:sp>
        <p:nvSpPr>
          <p:cNvPr id="2" name="Tijdelijke aanduiding voor voettekst 1">
            <a:extLst>
              <a:ext uri="{FF2B5EF4-FFF2-40B4-BE49-F238E27FC236}">
                <a16:creationId xmlns:a16="http://schemas.microsoft.com/office/drawing/2014/main" id="{CAC2FF60-B57D-BB19-04C1-BF69B08BF13C}"/>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1084424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09FCA4A4-A60C-146D-74E0-0B75A5EB2F06}"/>
              </a:ext>
            </a:extLst>
          </p:cNvPr>
          <p:cNvSpPr>
            <a:spLocks noGrp="1"/>
          </p:cNvSpPr>
          <p:nvPr>
            <p:ph type="title"/>
          </p:nvPr>
        </p:nvSpPr>
        <p:spPr>
          <a:xfrm>
            <a:off x="431370" y="429636"/>
            <a:ext cx="11676547" cy="1054100"/>
          </a:xfrm>
        </p:spPr>
        <p:txBody>
          <a:bodyPr/>
          <a:lstStyle/>
          <a:p>
            <a:r>
              <a:rPr lang="nl-NL" sz="2800" dirty="0"/>
              <a:t>Zorgvuldige en nauwkeurige invulling kost mensen en middelen</a:t>
            </a:r>
            <a:endParaRPr lang="nl-NL" sz="2800" dirty="0">
              <a:solidFill>
                <a:srgbClr val="FF0000"/>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38</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10" name="Tijdelijke aanduiding voor tekst 1">
            <a:extLst>
              <a:ext uri="{FF2B5EF4-FFF2-40B4-BE49-F238E27FC236}">
                <a16:creationId xmlns:a16="http://schemas.microsoft.com/office/drawing/2014/main" id="{E960784F-08CE-CA73-F291-3CE52A23A048}"/>
              </a:ext>
            </a:extLst>
          </p:cNvPr>
          <p:cNvSpPr>
            <a:spLocks noGrp="1"/>
          </p:cNvSpPr>
          <p:nvPr>
            <p:ph type="body" sz="quarter" idx="18"/>
          </p:nvPr>
        </p:nvSpPr>
        <p:spPr>
          <a:xfrm>
            <a:off x="425352" y="1618593"/>
            <a:ext cx="11142871" cy="5237292"/>
          </a:xfrm>
        </p:spPr>
        <p:txBody>
          <a:bodyPr/>
          <a:lstStyle/>
          <a:p>
            <a:pPr marL="0" indent="0">
              <a:buClrTx/>
              <a:buNone/>
            </a:pPr>
            <a:r>
              <a:rPr lang="nl-NL" sz="1800" dirty="0">
                <a:ea typeface="Times New Roman" panose="02020603050405020304" pitchFamily="18" charset="0"/>
                <a:cs typeface="Times New Roman" panose="02020603050405020304" pitchFamily="18" charset="0"/>
              </a:rPr>
              <a:t>Het invoeren van </a:t>
            </a:r>
            <a:r>
              <a:rPr lang="nl-NL" sz="1800" dirty="0" err="1">
                <a:ea typeface="Times New Roman" panose="02020603050405020304" pitchFamily="18" charset="0"/>
                <a:cs typeface="Times New Roman" panose="02020603050405020304" pitchFamily="18" charset="0"/>
              </a:rPr>
              <a:t>kostengebaseerde</a:t>
            </a:r>
            <a:r>
              <a:rPr lang="nl-NL" sz="1800" dirty="0">
                <a:ea typeface="Times New Roman" panose="02020603050405020304" pitchFamily="18" charset="0"/>
                <a:cs typeface="Times New Roman" panose="02020603050405020304" pitchFamily="18" charset="0"/>
              </a:rPr>
              <a:t> </a:t>
            </a:r>
            <a:r>
              <a:rPr lang="nl-NL" sz="1800" dirty="0" err="1">
                <a:ea typeface="Times New Roman" panose="02020603050405020304" pitchFamily="18" charset="0"/>
                <a:cs typeface="Times New Roman" panose="02020603050405020304" pitchFamily="18" charset="0"/>
              </a:rPr>
              <a:t>tariefregulering</a:t>
            </a:r>
            <a:r>
              <a:rPr lang="nl-NL" sz="1800" dirty="0">
                <a:ea typeface="Times New Roman" panose="02020603050405020304" pitchFamily="18" charset="0"/>
                <a:cs typeface="Times New Roman" panose="02020603050405020304" pitchFamily="18" charset="0"/>
              </a:rPr>
              <a:t> per kavel is complex en tijdrovend. ACM denkt wel dat het uitvoerbaar is, mits ACM daarvoor de mensen en middelen beschikbaar krijgt. </a:t>
            </a:r>
          </a:p>
          <a:p>
            <a:pPr marL="0" indent="0">
              <a:buClrTx/>
              <a:buNone/>
            </a:pPr>
            <a:endParaRPr lang="nl-NL" sz="1800" dirty="0">
              <a:ea typeface="Times New Roman" panose="02020603050405020304" pitchFamily="18" charset="0"/>
              <a:cs typeface="Times New Roman" panose="02020603050405020304" pitchFamily="18" charset="0"/>
            </a:endParaRPr>
          </a:p>
          <a:p>
            <a:pPr marL="0" indent="0">
              <a:buClrTx/>
              <a:buNone/>
            </a:pPr>
            <a:r>
              <a:rPr lang="nl-NL" sz="1800" dirty="0">
                <a:ea typeface="Times New Roman" panose="02020603050405020304" pitchFamily="18" charset="0"/>
                <a:cs typeface="Times New Roman" panose="02020603050405020304" pitchFamily="18" charset="0"/>
              </a:rPr>
              <a:t>Op basis van wat de ACM nu kan inschatten over de </a:t>
            </a:r>
            <a:r>
              <a:rPr lang="nl-NL" sz="1800" dirty="0" err="1">
                <a:ea typeface="Times New Roman" panose="02020603050405020304" pitchFamily="18" charset="0"/>
                <a:cs typeface="Times New Roman" panose="02020603050405020304" pitchFamily="18" charset="0"/>
              </a:rPr>
              <a:t>toezichtskosten</a:t>
            </a:r>
            <a:r>
              <a:rPr lang="nl-NL" sz="1800" dirty="0">
                <a:ea typeface="Times New Roman" panose="02020603050405020304" pitchFamily="18" charset="0"/>
                <a:cs typeface="Times New Roman" panose="02020603050405020304" pitchFamily="18" charset="0"/>
              </a:rPr>
              <a:t> die ontstaan, denkt dat ACM dat die kosten in verhouding staan tot het de gestelde doelen en de hoeveelheid werk in andere sectoren:</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nl-NL" sz="1800" dirty="0" err="1"/>
              <a:t>Kostengebaseerde</a:t>
            </a:r>
            <a:r>
              <a:rPr lang="nl-NL" sz="1800" dirty="0"/>
              <a:t> </a:t>
            </a:r>
            <a:r>
              <a:rPr lang="nl-NL" sz="1800" dirty="0" err="1"/>
              <a:t>tariefregulering</a:t>
            </a:r>
            <a:r>
              <a:rPr lang="nl-NL" sz="1800" dirty="0"/>
              <a:t> verschuift een deel van de risico’s van warmtenetten naar de verbruiker. Nauwkeurig vastgestelde tarieven beschermen consumenten en het belang van de warmtetransitie. </a:t>
            </a:r>
          </a:p>
          <a:p>
            <a:pPr>
              <a:buFont typeface="Wingdings" panose="05000000000000000000" pitchFamily="2" charset="2"/>
              <a:buChar char="q"/>
            </a:pPr>
            <a:r>
              <a:rPr lang="nl-NL" sz="1800" dirty="0">
                <a:solidFill>
                  <a:schemeClr val="tx1"/>
                </a:solidFill>
              </a:rPr>
              <a:t>ACM heeft ruime ervaring met het toepassen van verschillende vormen van </a:t>
            </a:r>
            <a:r>
              <a:rPr lang="nl-NL" sz="1800" dirty="0" err="1">
                <a:solidFill>
                  <a:schemeClr val="tx1"/>
                </a:solidFill>
              </a:rPr>
              <a:t>kostengebaseerde</a:t>
            </a:r>
            <a:r>
              <a:rPr lang="nl-NL" sz="1800" dirty="0">
                <a:solidFill>
                  <a:schemeClr val="tx1"/>
                </a:solidFill>
              </a:rPr>
              <a:t> </a:t>
            </a:r>
            <a:r>
              <a:rPr lang="nl-NL" sz="1800" dirty="0" err="1">
                <a:solidFill>
                  <a:schemeClr val="tx1"/>
                </a:solidFill>
              </a:rPr>
              <a:t>tariefregulering</a:t>
            </a:r>
            <a:r>
              <a:rPr lang="nl-NL" sz="1800" dirty="0">
                <a:solidFill>
                  <a:schemeClr val="tx1"/>
                </a:solidFill>
              </a:rPr>
              <a:t> in allerlei sectoren (o.a. netbeheer elektriciteit en gas, luchtvaart, post). Warmte is complex, maar ligt qua orde grootte van de hoeveelheid werk in lijn met die andere sectoren</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ClrTx/>
              <a:buNone/>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De precieze hoeveelheid werk voor ACM en dus hoeveel mensen en middelen ACM hiervoor nodig heeft, is nog niet bekend. ACM formuleert een claim bij de Uitvoerings- en </a:t>
            </a:r>
            <a:r>
              <a:rPr lang="nl-NL" sz="1800" dirty="0" err="1">
                <a:effectLst/>
                <a:latin typeface="Arial" panose="020B0604020202020204" pitchFamily="34" charset="0"/>
                <a:ea typeface="Times New Roman" panose="02020603050405020304" pitchFamily="18" charset="0"/>
                <a:cs typeface="Times New Roman" panose="02020603050405020304" pitchFamily="18" charset="0"/>
              </a:rPr>
              <a:t>Handhavings</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 Toets op het Besluit Collectieve Warmte.</a:t>
            </a:r>
          </a:p>
          <a:p>
            <a:pPr marL="0" indent="0">
              <a:buClrTx/>
              <a:buNone/>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pPr>
            <a:endParaRPr lang="nl-NL" sz="1800" dirty="0">
              <a:solidFill>
                <a:schemeClr val="tx1"/>
              </a:solidFill>
              <a:sym typeface="Wingdings" panose="05000000000000000000" pitchFamily="2" charset="2"/>
            </a:endParaRPr>
          </a:p>
          <a:p>
            <a:pPr marL="0" indent="0">
              <a:buNone/>
            </a:pPr>
            <a:endParaRPr lang="nl-NL" sz="1800" dirty="0">
              <a:solidFill>
                <a:schemeClr val="tx1"/>
              </a:solidFill>
            </a:endParaRPr>
          </a:p>
        </p:txBody>
      </p:sp>
      <p:sp>
        <p:nvSpPr>
          <p:cNvPr id="2" name="Tijdelijke aanduiding voor voettekst 1">
            <a:extLst>
              <a:ext uri="{FF2B5EF4-FFF2-40B4-BE49-F238E27FC236}">
                <a16:creationId xmlns:a16="http://schemas.microsoft.com/office/drawing/2014/main" id="{CAC2FF60-B57D-BB19-04C1-BF69B08BF13C}"/>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697369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39</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a:xfrm>
            <a:off x="431799" y="357718"/>
            <a:ext cx="11372273" cy="1054100"/>
          </a:xfrm>
        </p:spPr>
        <p:txBody>
          <a:bodyPr/>
          <a:lstStyle/>
          <a:p>
            <a:r>
              <a:rPr lang="nl-NL" sz="2800" dirty="0"/>
              <a:t>Vóórdat fase 2 start zal ACM een beter beeld hebben van de kosten van warmte en hoe de </a:t>
            </a:r>
            <a:r>
              <a:rPr lang="nl-NL" sz="2800" dirty="0" err="1"/>
              <a:t>tariefregulering</a:t>
            </a:r>
            <a:r>
              <a:rPr lang="nl-NL" sz="2800" dirty="0"/>
              <a:t> eruit gaat zien</a:t>
            </a:r>
          </a:p>
        </p:txBody>
      </p:sp>
      <p:sp>
        <p:nvSpPr>
          <p:cNvPr id="3" name="Tijdelijke aanduiding voor voettekst 2">
            <a:extLst>
              <a:ext uri="{FF2B5EF4-FFF2-40B4-BE49-F238E27FC236}">
                <a16:creationId xmlns:a16="http://schemas.microsoft.com/office/drawing/2014/main" id="{056963FA-5E1E-FC7D-1AAC-704E8F1BBAD3}"/>
              </a:ext>
            </a:extLst>
          </p:cNvPr>
          <p:cNvSpPr>
            <a:spLocks noGrp="1"/>
          </p:cNvSpPr>
          <p:nvPr>
            <p:ph type="ftr" sz="quarter" idx="21"/>
          </p:nvPr>
        </p:nvSpPr>
        <p:spPr/>
        <p:txBody>
          <a:bodyPr/>
          <a:lstStyle/>
          <a:p>
            <a:pPr>
              <a:defRPr/>
            </a:pPr>
            <a:endParaRPr lang="nl-NL"/>
          </a:p>
        </p:txBody>
      </p:sp>
      <p:pic>
        <p:nvPicPr>
          <p:cNvPr id="9" name="Afbeelding 8">
            <a:extLst>
              <a:ext uri="{FF2B5EF4-FFF2-40B4-BE49-F238E27FC236}">
                <a16:creationId xmlns:a16="http://schemas.microsoft.com/office/drawing/2014/main" id="{7EC89AF7-BE46-DA61-8CEF-749FC13E5AD6}"/>
              </a:ext>
            </a:extLst>
          </p:cNvPr>
          <p:cNvPicPr>
            <a:picLocks noChangeAspect="1"/>
          </p:cNvPicPr>
          <p:nvPr/>
        </p:nvPicPr>
        <p:blipFill>
          <a:blip r:embed="rId3"/>
          <a:stretch>
            <a:fillRect/>
          </a:stretch>
        </p:blipFill>
        <p:spPr>
          <a:xfrm>
            <a:off x="2363571" y="2465400"/>
            <a:ext cx="7060121" cy="3779396"/>
          </a:xfrm>
          <a:prstGeom prst="rect">
            <a:avLst/>
          </a:prstGeom>
        </p:spPr>
      </p:pic>
      <p:pic>
        <p:nvPicPr>
          <p:cNvPr id="11" name="Afbeelding 10">
            <a:extLst>
              <a:ext uri="{FF2B5EF4-FFF2-40B4-BE49-F238E27FC236}">
                <a16:creationId xmlns:a16="http://schemas.microsoft.com/office/drawing/2014/main" id="{708A0492-DE25-C60B-A2CB-11F21C291CEA}"/>
              </a:ext>
            </a:extLst>
          </p:cNvPr>
          <p:cNvPicPr>
            <a:picLocks noChangeAspect="1"/>
          </p:cNvPicPr>
          <p:nvPr/>
        </p:nvPicPr>
        <p:blipFill>
          <a:blip r:embed="rId4"/>
          <a:stretch>
            <a:fillRect/>
          </a:stretch>
        </p:blipFill>
        <p:spPr>
          <a:xfrm>
            <a:off x="2363571" y="1704371"/>
            <a:ext cx="4913936" cy="600791"/>
          </a:xfrm>
          <a:prstGeom prst="rect">
            <a:avLst/>
          </a:prstGeom>
        </p:spPr>
      </p:pic>
      <p:sp>
        <p:nvSpPr>
          <p:cNvPr id="12" name="Tekstvak 11">
            <a:extLst>
              <a:ext uri="{FF2B5EF4-FFF2-40B4-BE49-F238E27FC236}">
                <a16:creationId xmlns:a16="http://schemas.microsoft.com/office/drawing/2014/main" id="{75A3B923-D06A-967B-7295-A7824EB18E3C}"/>
              </a:ext>
            </a:extLst>
          </p:cNvPr>
          <p:cNvSpPr txBox="1"/>
          <p:nvPr/>
        </p:nvSpPr>
        <p:spPr>
          <a:xfrm>
            <a:off x="7946307" y="1983011"/>
            <a:ext cx="909487" cy="307777"/>
          </a:xfrm>
          <a:prstGeom prst="rect">
            <a:avLst/>
          </a:prstGeom>
          <a:noFill/>
        </p:spPr>
        <p:txBody>
          <a:bodyPr wrap="square" rtlCol="0">
            <a:spAutoFit/>
          </a:bodyPr>
          <a:lstStyle/>
          <a:p>
            <a:r>
              <a:rPr lang="nl-NL" sz="1400" i="1" dirty="0">
                <a:latin typeface="Arial"/>
                <a:cs typeface="Arial"/>
              </a:rPr>
              <a:t>Pag. 69</a:t>
            </a:r>
          </a:p>
        </p:txBody>
      </p:sp>
    </p:spTree>
    <p:extLst>
      <p:ext uri="{BB962C8B-B14F-4D97-AF65-F5344CB8AC3E}">
        <p14:creationId xmlns:p14="http://schemas.microsoft.com/office/powerpoint/2010/main" val="4045405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4</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Door invoering van de WCW verandert er veel in de warmtesector</a:t>
            </a:r>
          </a:p>
        </p:txBody>
      </p:sp>
      <p:sp>
        <p:nvSpPr>
          <p:cNvPr id="9" name="Tijdelijke aanduiding voor voettekst 8">
            <a:extLst>
              <a:ext uri="{FF2B5EF4-FFF2-40B4-BE49-F238E27FC236}">
                <a16:creationId xmlns:a16="http://schemas.microsoft.com/office/drawing/2014/main" id="{B3C67845-68C5-28DF-4B65-E1A321721C2D}"/>
              </a:ext>
            </a:extLst>
          </p:cNvPr>
          <p:cNvSpPr>
            <a:spLocks noGrp="1"/>
          </p:cNvSpPr>
          <p:nvPr>
            <p:ph type="ftr" sz="quarter" idx="21"/>
          </p:nvPr>
        </p:nvSpPr>
        <p:spPr/>
        <p:txBody>
          <a:bodyPr/>
          <a:lstStyle/>
          <a:p>
            <a:pPr>
              <a:defRPr/>
            </a:pPr>
            <a:endParaRPr lang="nl-NL"/>
          </a:p>
        </p:txBody>
      </p:sp>
      <p:pic>
        <p:nvPicPr>
          <p:cNvPr id="11" name="Afbeelding 10">
            <a:extLst>
              <a:ext uri="{FF2B5EF4-FFF2-40B4-BE49-F238E27FC236}">
                <a16:creationId xmlns:a16="http://schemas.microsoft.com/office/drawing/2014/main" id="{BA215C0F-4986-6CB8-031F-810340883BDB}"/>
              </a:ext>
            </a:extLst>
          </p:cNvPr>
          <p:cNvPicPr>
            <a:picLocks noChangeAspect="1"/>
          </p:cNvPicPr>
          <p:nvPr/>
        </p:nvPicPr>
        <p:blipFill>
          <a:blip r:embed="rId3"/>
          <a:stretch>
            <a:fillRect/>
          </a:stretch>
        </p:blipFill>
        <p:spPr>
          <a:xfrm>
            <a:off x="1467294" y="1411819"/>
            <a:ext cx="9144696" cy="5088464"/>
          </a:xfrm>
          <a:prstGeom prst="rect">
            <a:avLst/>
          </a:prstGeom>
          <a:ln>
            <a:solidFill>
              <a:schemeClr val="accent1"/>
            </a:solidFill>
          </a:ln>
        </p:spPr>
      </p:pic>
    </p:spTree>
    <p:extLst>
      <p:ext uri="{BB962C8B-B14F-4D97-AF65-F5344CB8AC3E}">
        <p14:creationId xmlns:p14="http://schemas.microsoft.com/office/powerpoint/2010/main" val="809835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40</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err="1"/>
              <a:t>Kostengebaseerde</a:t>
            </a:r>
            <a:r>
              <a:rPr lang="nl-NL" dirty="0"/>
              <a:t> </a:t>
            </a:r>
            <a:r>
              <a:rPr lang="nl-NL" dirty="0" err="1"/>
              <a:t>tariefregulering</a:t>
            </a:r>
            <a:r>
              <a:rPr lang="nl-NL" dirty="0"/>
              <a:t> voor kleine collectieve warmtesystemen</a:t>
            </a:r>
          </a:p>
        </p:txBody>
      </p:sp>
      <p:sp>
        <p:nvSpPr>
          <p:cNvPr id="3" name="Tijdelijke aanduiding voor voettekst 2">
            <a:extLst>
              <a:ext uri="{FF2B5EF4-FFF2-40B4-BE49-F238E27FC236}">
                <a16:creationId xmlns:a16="http://schemas.microsoft.com/office/drawing/2014/main" id="{EE9EA503-FCBD-297D-CA4F-2E83471367E6}"/>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8966154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09FCA4A4-A60C-146D-74E0-0B75A5EB2F06}"/>
              </a:ext>
            </a:extLst>
          </p:cNvPr>
          <p:cNvSpPr>
            <a:spLocks noGrp="1"/>
          </p:cNvSpPr>
          <p:nvPr>
            <p:ph type="title"/>
          </p:nvPr>
        </p:nvSpPr>
        <p:spPr>
          <a:xfrm>
            <a:off x="431370" y="429636"/>
            <a:ext cx="11676547" cy="1054100"/>
          </a:xfrm>
        </p:spPr>
        <p:txBody>
          <a:bodyPr/>
          <a:lstStyle/>
          <a:p>
            <a:r>
              <a:rPr lang="nl-NL" sz="2800" dirty="0" err="1"/>
              <a:t>Kostengebaseerde</a:t>
            </a:r>
            <a:r>
              <a:rPr lang="nl-NL" sz="2800" dirty="0"/>
              <a:t> tarieven per net voor alle kleine collectieve warmtesystemen zijn niet haalbaar en uitvoerbaar</a:t>
            </a:r>
            <a:endParaRPr lang="nl-NL" sz="2800" dirty="0">
              <a:solidFill>
                <a:srgbClr val="FF0000"/>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41</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10" name="Tijdelijke aanduiding voor tekst 1">
            <a:extLst>
              <a:ext uri="{FF2B5EF4-FFF2-40B4-BE49-F238E27FC236}">
                <a16:creationId xmlns:a16="http://schemas.microsoft.com/office/drawing/2014/main" id="{E960784F-08CE-CA73-F291-3CE52A23A048}"/>
              </a:ext>
            </a:extLst>
          </p:cNvPr>
          <p:cNvSpPr>
            <a:spLocks noGrp="1"/>
          </p:cNvSpPr>
          <p:nvPr>
            <p:ph type="body" sz="quarter" idx="18"/>
          </p:nvPr>
        </p:nvSpPr>
        <p:spPr>
          <a:xfrm>
            <a:off x="425352" y="1618593"/>
            <a:ext cx="11451090" cy="5237292"/>
          </a:xfrm>
        </p:spPr>
        <p:txBody>
          <a:bodyPr/>
          <a:lstStyle/>
          <a:p>
            <a:pPr>
              <a:buFont typeface="Wingdings" panose="05000000000000000000" pitchFamily="2" charset="2"/>
              <a:buChar char="q"/>
            </a:pPr>
            <a:endParaRPr lang="nl-NL" sz="1800" dirty="0">
              <a:solidFill>
                <a:schemeClr val="tx1"/>
              </a:solidFill>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ClrTx/>
              <a:buNone/>
            </a:pPr>
            <a:endParaRPr lang="nl-NL" sz="20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pPr>
            <a:endParaRPr lang="nl-NL" sz="2000" dirty="0">
              <a:solidFill>
                <a:schemeClr val="tx1"/>
              </a:solidFill>
              <a:sym typeface="Wingdings" panose="05000000000000000000" pitchFamily="2" charset="2"/>
            </a:endParaRPr>
          </a:p>
          <a:p>
            <a:pPr marL="0" indent="0">
              <a:buNone/>
            </a:pPr>
            <a:endParaRPr lang="nl-NL" sz="2266" dirty="0">
              <a:solidFill>
                <a:schemeClr val="tx1"/>
              </a:solidFill>
            </a:endParaRPr>
          </a:p>
        </p:txBody>
      </p:sp>
      <p:sp>
        <p:nvSpPr>
          <p:cNvPr id="2" name="Tijdelijke aanduiding voor tekst 1">
            <a:extLst>
              <a:ext uri="{FF2B5EF4-FFF2-40B4-BE49-F238E27FC236}">
                <a16:creationId xmlns:a16="http://schemas.microsoft.com/office/drawing/2014/main" id="{177F1C7F-14A5-95F5-DC9B-222F36D04DA5}"/>
              </a:ext>
            </a:extLst>
          </p:cNvPr>
          <p:cNvSpPr txBox="1">
            <a:spLocks/>
          </p:cNvSpPr>
          <p:nvPr/>
        </p:nvSpPr>
        <p:spPr bwMode="auto">
          <a:xfrm>
            <a:off x="425352" y="1753450"/>
            <a:ext cx="11451090" cy="5237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1" fontAlgn="base" hangingPunct="1">
              <a:spcBef>
                <a:spcPct val="20000"/>
              </a:spcBef>
              <a:spcAft>
                <a:spcPct val="0"/>
              </a:spcAft>
              <a:buClr>
                <a:srgbClr val="E5007D"/>
              </a:buClr>
              <a:buFont typeface="Arial" charset="0"/>
              <a:buChar char="•"/>
              <a:defRPr sz="2933" kern="1200" baseline="0">
                <a:solidFill>
                  <a:schemeClr val="bg2">
                    <a:lumMod val="10000"/>
                  </a:schemeClr>
                </a:solidFill>
                <a:latin typeface="Arial" panose="020B0604020202020204" pitchFamily="34" charset="0"/>
                <a:ea typeface="+mn-ea"/>
                <a:cs typeface="Arial" panose="020B0604020202020204" pitchFamily="34" charset="0"/>
              </a:defRPr>
            </a:lvl1pPr>
            <a:lvl2pPr marL="990575" indent="-380990" algn="l" rtl="0" eaLnBrk="1" fontAlgn="base" hangingPunct="1">
              <a:spcBef>
                <a:spcPct val="20000"/>
              </a:spcBef>
              <a:spcAft>
                <a:spcPct val="0"/>
              </a:spcAft>
              <a:buClr>
                <a:srgbClr val="E5007D"/>
              </a:buClr>
              <a:buFont typeface="Arial" charset="0"/>
              <a:buChar char="•"/>
              <a:defRPr sz="2667" kern="1200">
                <a:solidFill>
                  <a:schemeClr val="bg2">
                    <a:lumMod val="10000"/>
                  </a:schemeClr>
                </a:solidFill>
                <a:latin typeface="Arial" panose="020B0604020202020204" pitchFamily="34" charset="0"/>
                <a:ea typeface="+mn-ea"/>
                <a:cs typeface="Arial" panose="020B0604020202020204" pitchFamily="34" charset="0"/>
              </a:defRPr>
            </a:lvl2pPr>
            <a:lvl3pPr marL="1523962" indent="-304792" algn="l" rtl="0" eaLnBrk="1" fontAlgn="base" hangingPunct="1">
              <a:spcBef>
                <a:spcPct val="20000"/>
              </a:spcBef>
              <a:spcAft>
                <a:spcPct val="0"/>
              </a:spcAft>
              <a:buClr>
                <a:srgbClr val="E5007D"/>
              </a:buClr>
              <a:buFont typeface="Arial"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3pPr>
            <a:lvl4pPr marL="2133547" indent="-304792" algn="l" rtl="0" eaLnBrk="1" fontAlgn="base" hangingPunct="1">
              <a:spcBef>
                <a:spcPct val="20000"/>
              </a:spcBef>
              <a:spcAft>
                <a:spcPct val="0"/>
              </a:spcAft>
              <a:buClr>
                <a:srgbClr val="E5007D"/>
              </a:buClr>
              <a:buFont typeface="Arial" charset="0"/>
              <a:buChar char="•"/>
              <a:defRPr sz="2133" kern="1200">
                <a:solidFill>
                  <a:schemeClr val="bg2">
                    <a:lumMod val="10000"/>
                  </a:schemeClr>
                </a:solidFill>
                <a:latin typeface="Arial" panose="020B0604020202020204" pitchFamily="34" charset="0"/>
                <a:ea typeface="+mn-ea"/>
                <a:cs typeface="Arial" panose="020B0604020202020204" pitchFamily="34" charset="0"/>
              </a:defRPr>
            </a:lvl4pPr>
            <a:lvl5pPr marL="2743131" indent="-304792" algn="l" rtl="0" eaLnBrk="1" fontAlgn="base" hangingPunct="1">
              <a:spcBef>
                <a:spcPct val="20000"/>
              </a:spcBef>
              <a:spcAft>
                <a:spcPct val="0"/>
              </a:spcAft>
              <a:buClr>
                <a:srgbClr val="E5007D"/>
              </a:buClr>
              <a:buFont typeface="Arial" charset="0"/>
              <a:buChar char="•"/>
              <a:defRPr sz="1867" kern="1200">
                <a:solidFill>
                  <a:schemeClr val="bg2">
                    <a:lumMod val="10000"/>
                  </a:schemeClr>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ClrTx/>
              <a:buFont typeface="Arial" charset="0"/>
              <a:buNone/>
            </a:pPr>
            <a:r>
              <a:rPr lang="nl-NL" sz="1800" dirty="0">
                <a:ea typeface="Times New Roman" panose="02020603050405020304" pitchFamily="18" charset="0"/>
                <a:cs typeface="Times New Roman" panose="02020603050405020304" pitchFamily="18" charset="0"/>
              </a:rPr>
              <a:t>Het marktsegment van kleine collectieve warmtesystemen, die onder de WCW </a:t>
            </a:r>
            <a:r>
              <a:rPr lang="nl-NL" sz="1800" dirty="0" err="1">
                <a:ea typeface="Times New Roman" panose="02020603050405020304" pitchFamily="18" charset="0"/>
                <a:cs typeface="Times New Roman" panose="02020603050405020304" pitchFamily="18" charset="0"/>
              </a:rPr>
              <a:t>ontheffinghouder</a:t>
            </a:r>
            <a:r>
              <a:rPr lang="nl-NL" sz="1800" dirty="0">
                <a:ea typeface="Times New Roman" panose="02020603050405020304" pitchFamily="18" charset="0"/>
                <a:cs typeface="Times New Roman" panose="02020603050405020304" pitchFamily="18" charset="0"/>
              </a:rPr>
              <a:t> worden, is complex</a:t>
            </a:r>
          </a:p>
          <a:p>
            <a:pPr>
              <a:buFont typeface="Wingdings" panose="05000000000000000000" pitchFamily="2" charset="2"/>
              <a:buChar char="q"/>
            </a:pPr>
            <a:r>
              <a:rPr lang="nl-NL" sz="1800" dirty="0">
                <a:solidFill>
                  <a:schemeClr val="tx1"/>
                </a:solidFill>
              </a:rPr>
              <a:t>ACM schat in dat er momenteel ca. 500 tot wel meer dan 1.000 kleine systemen zijn die in aanmerking komen voor een ontheffing. De verwachte groei in de aankomende jaren is onduidelijk, maar er zijn plannen om nog vele honderden kleine collectieve warmtesystemen bij te bouwen.</a:t>
            </a:r>
          </a:p>
          <a:p>
            <a:pPr>
              <a:buFont typeface="Wingdings" panose="05000000000000000000" pitchFamily="2" charset="2"/>
              <a:buChar char="q"/>
            </a:pPr>
            <a:r>
              <a:rPr lang="nl-NL" sz="1800" dirty="0">
                <a:solidFill>
                  <a:schemeClr val="tx1"/>
                </a:solidFill>
              </a:rPr>
              <a:t>Momenteel zijn ca. 100.000 verbruikers aangesloten op een KCW, die in omvang kunnen variëren van 10 aansluitingen, tot maximaal 1.500 aansluitingen (gegeven de grens in de WCW).</a:t>
            </a:r>
          </a:p>
          <a:p>
            <a:pPr>
              <a:buFont typeface="Wingdings" panose="05000000000000000000" pitchFamily="2" charset="2"/>
              <a:buChar char="q"/>
            </a:pPr>
            <a:r>
              <a:rPr lang="nl-NL" sz="1800" dirty="0">
                <a:solidFill>
                  <a:schemeClr val="tx1"/>
                </a:solidFill>
              </a:rPr>
              <a:t>In totaal zijn er meer dan 100 afzonderlijke bedrijven actief in dit marktsegment: veel </a:t>
            </a:r>
            <a:r>
              <a:rPr lang="nl-NL" sz="1800" dirty="0" err="1">
                <a:solidFill>
                  <a:schemeClr val="tx1"/>
                </a:solidFill>
              </a:rPr>
              <a:t>éénpitters</a:t>
            </a:r>
            <a:r>
              <a:rPr lang="nl-NL" sz="1800" dirty="0">
                <a:solidFill>
                  <a:schemeClr val="tx1"/>
                </a:solidFill>
              </a:rPr>
              <a:t>’, maar ook een warmtebedrijf dat meer dan 200 </a:t>
            </a:r>
            <a:r>
              <a:rPr lang="nl-NL" sz="1800" dirty="0" err="1">
                <a:solidFill>
                  <a:schemeClr val="tx1"/>
                </a:solidFill>
              </a:rPr>
              <a:t>KCW’s</a:t>
            </a:r>
            <a:r>
              <a:rPr lang="nl-NL" sz="1800" dirty="0">
                <a:solidFill>
                  <a:schemeClr val="tx1"/>
                </a:solidFill>
              </a:rPr>
              <a:t> exploiteert.</a:t>
            </a:r>
          </a:p>
          <a:p>
            <a:pPr>
              <a:buFont typeface="Wingdings" panose="05000000000000000000" pitchFamily="2" charset="2"/>
              <a:buChar char="q"/>
            </a:pPr>
            <a:r>
              <a:rPr lang="nl-NL" sz="1800" dirty="0">
                <a:solidFill>
                  <a:schemeClr val="tx1"/>
                </a:solidFill>
                <a:ea typeface="Times New Roman" panose="02020603050405020304" pitchFamily="18" charset="0"/>
                <a:cs typeface="Times New Roman" panose="02020603050405020304" pitchFamily="18" charset="0"/>
              </a:rPr>
              <a:t>Het betreft vaak ‘</a:t>
            </a:r>
            <a:r>
              <a:rPr lang="nl-NL" sz="1800" dirty="0" err="1">
                <a:ea typeface="Times New Roman" panose="02020603050405020304" pitchFamily="18" charset="0"/>
                <a:cs typeface="Times New Roman" panose="02020603050405020304" pitchFamily="18" charset="0"/>
              </a:rPr>
              <a:t>gebouwgebonden</a:t>
            </a:r>
            <a:r>
              <a:rPr lang="nl-NL" sz="1800" dirty="0">
                <a:ea typeface="Times New Roman" panose="02020603050405020304" pitchFamily="18" charset="0"/>
                <a:cs typeface="Times New Roman" panose="02020603050405020304" pitchFamily="18" charset="0"/>
              </a:rPr>
              <a:t> systemen’ in hoogbouw, die </a:t>
            </a:r>
            <a:r>
              <a:rPr lang="nl-NL" sz="1800" dirty="0" err="1">
                <a:ea typeface="Times New Roman" panose="02020603050405020304" pitchFamily="18" charset="0"/>
                <a:cs typeface="Times New Roman" panose="02020603050405020304" pitchFamily="18" charset="0"/>
              </a:rPr>
              <a:t>stand-alone</a:t>
            </a:r>
            <a:r>
              <a:rPr lang="nl-NL" sz="1800" dirty="0">
                <a:ea typeface="Times New Roman" panose="02020603050405020304" pitchFamily="18" charset="0"/>
                <a:cs typeface="Times New Roman" panose="02020603050405020304" pitchFamily="18" charset="0"/>
              </a:rPr>
              <a:t> kunnen opereren, maar soms ook een aansluiting hebben op een warmtenet van een ander warmtebedrijf.</a:t>
            </a:r>
            <a:endParaRPr lang="nl-NL" sz="1800" dirty="0">
              <a:solidFill>
                <a:schemeClr val="tx1"/>
              </a:solidFill>
              <a:cs typeface="Times New Roman" panose="02020603050405020304" pitchFamily="18" charset="0"/>
            </a:endParaRPr>
          </a:p>
          <a:p>
            <a:pPr>
              <a:buFont typeface="Wingdings" panose="05000000000000000000" pitchFamily="2" charset="2"/>
              <a:buChar char="q"/>
            </a:pPr>
            <a:r>
              <a:rPr lang="nl-NL" sz="1800" dirty="0">
                <a:solidFill>
                  <a:schemeClr val="tx1"/>
                </a:solidFill>
              </a:rPr>
              <a:t>Deze kleine systemen verschillen enorm van elkaar in schaal, techniek, type verbruikers, ouderdom en onderhoudsstaat van het systeem en organisatievorm</a:t>
            </a:r>
          </a:p>
          <a:p>
            <a:pPr marL="0" indent="0">
              <a:buNone/>
            </a:pPr>
            <a:r>
              <a:rPr lang="nl-NL" sz="1800" dirty="0">
                <a:solidFill>
                  <a:schemeClr val="tx1"/>
                </a:solidFill>
              </a:rPr>
              <a:t>De hoeveelheid werk die nodig is voor het nauwkeurig vaststellen van de kosten en volumes van zoveel systemen staat niet in een realistische verhouding tot de omvang van dit marktsegment. </a:t>
            </a:r>
          </a:p>
          <a:p>
            <a:pPr marL="0" indent="0">
              <a:buClrTx/>
              <a:buFont typeface="Arial" charset="0"/>
              <a:buNone/>
            </a:pPr>
            <a:endParaRPr lang="nl-NL" sz="1800" dirty="0">
              <a:solidFill>
                <a:schemeClr val="tx1"/>
              </a:solidFill>
              <a:cs typeface="Times New Roman" panose="02020603050405020304" pitchFamily="18" charset="0"/>
            </a:endParaRPr>
          </a:p>
          <a:p>
            <a:pPr marL="0" indent="0">
              <a:buClrTx/>
              <a:buFont typeface="Arial" charset="0"/>
              <a:buNone/>
            </a:pPr>
            <a:endParaRPr lang="nl-NL" sz="1800" dirty="0">
              <a:solidFill>
                <a:schemeClr val="tx1"/>
              </a:solidFill>
              <a:cs typeface="Times New Roman" panose="02020603050405020304" pitchFamily="18" charset="0"/>
            </a:endParaRPr>
          </a:p>
          <a:p>
            <a:pPr marL="0" indent="0">
              <a:buClrTx/>
              <a:buFont typeface="Arial" charset="0"/>
              <a:buNone/>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ClrTx/>
              <a:buFont typeface="Wingdings" panose="05000000000000000000" pitchFamily="2" charset="2"/>
              <a:buChar char="§"/>
            </a:pPr>
            <a:endParaRPr lang="nl-NL" sz="1800" dirty="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a typeface="Times New Roman" panose="02020603050405020304" pitchFamily="18" charset="0"/>
              <a:cs typeface="Times New Roman" panose="02020603050405020304" pitchFamily="18" charset="0"/>
            </a:endParaRPr>
          </a:p>
          <a:p>
            <a:pPr marL="0" indent="0">
              <a:buClrTx/>
              <a:buFont typeface="Arial" charset="0"/>
              <a:buNone/>
            </a:pPr>
            <a:endParaRPr lang="nl-NL" sz="2000" dirty="0">
              <a:ea typeface="Times New Roman" panose="02020603050405020304" pitchFamily="18" charset="0"/>
              <a:cs typeface="Times New Roman" panose="02020603050405020304" pitchFamily="18" charset="0"/>
            </a:endParaRPr>
          </a:p>
          <a:p>
            <a:pPr>
              <a:buClrTx/>
            </a:pPr>
            <a:endParaRPr lang="nl-NL" sz="2000" dirty="0">
              <a:solidFill>
                <a:schemeClr val="tx1"/>
              </a:solidFill>
              <a:sym typeface="Wingdings" panose="05000000000000000000" pitchFamily="2" charset="2"/>
            </a:endParaRPr>
          </a:p>
          <a:p>
            <a:pPr marL="0" indent="0">
              <a:buFont typeface="Arial" charset="0"/>
              <a:buNone/>
            </a:pPr>
            <a:endParaRPr lang="nl-NL" sz="2266" dirty="0">
              <a:solidFill>
                <a:schemeClr val="tx1"/>
              </a:solidFill>
            </a:endParaRPr>
          </a:p>
        </p:txBody>
      </p:sp>
      <p:sp>
        <p:nvSpPr>
          <p:cNvPr id="7" name="Tijdelijke aanduiding voor voettekst 6">
            <a:extLst>
              <a:ext uri="{FF2B5EF4-FFF2-40B4-BE49-F238E27FC236}">
                <a16:creationId xmlns:a16="http://schemas.microsoft.com/office/drawing/2014/main" id="{D4BA8316-BBE1-11AB-8EF5-296112A768BB}"/>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18641732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09FCA4A4-A60C-146D-74E0-0B75A5EB2F06}"/>
              </a:ext>
            </a:extLst>
          </p:cNvPr>
          <p:cNvSpPr>
            <a:spLocks noGrp="1"/>
          </p:cNvSpPr>
          <p:nvPr>
            <p:ph type="title"/>
          </p:nvPr>
        </p:nvSpPr>
        <p:spPr>
          <a:xfrm>
            <a:off x="431370" y="429636"/>
            <a:ext cx="11676547" cy="1054100"/>
          </a:xfrm>
        </p:spPr>
        <p:txBody>
          <a:bodyPr/>
          <a:lstStyle/>
          <a:p>
            <a:r>
              <a:rPr lang="nl-NL" sz="2800" dirty="0"/>
              <a:t>ACM stelt voor om voor kleine collectieve warmtesystemen te werken met een </a:t>
            </a:r>
            <a:r>
              <a:rPr lang="nl-NL" sz="2800" dirty="0" err="1"/>
              <a:t>kostengebaseerd</a:t>
            </a:r>
            <a:r>
              <a:rPr lang="nl-NL" sz="2800" dirty="0"/>
              <a:t> referentietarief</a:t>
            </a:r>
            <a:endParaRPr lang="nl-NL" sz="2800" dirty="0">
              <a:solidFill>
                <a:srgbClr val="FF0000"/>
              </a:solidFill>
            </a:endParaRPr>
          </a:p>
        </p:txBody>
      </p:sp>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42</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10" name="Tijdelijke aanduiding voor tekst 1">
            <a:extLst>
              <a:ext uri="{FF2B5EF4-FFF2-40B4-BE49-F238E27FC236}">
                <a16:creationId xmlns:a16="http://schemas.microsoft.com/office/drawing/2014/main" id="{E960784F-08CE-CA73-F291-3CE52A23A048}"/>
              </a:ext>
            </a:extLst>
          </p:cNvPr>
          <p:cNvSpPr>
            <a:spLocks noGrp="1"/>
          </p:cNvSpPr>
          <p:nvPr>
            <p:ph type="body" sz="quarter" idx="18"/>
          </p:nvPr>
        </p:nvSpPr>
        <p:spPr>
          <a:xfrm>
            <a:off x="425352" y="1618593"/>
            <a:ext cx="11451090" cy="5237292"/>
          </a:xfrm>
        </p:spPr>
        <p:txBody>
          <a:bodyPr/>
          <a:lstStyle/>
          <a:p>
            <a:pPr>
              <a:buFont typeface="Wingdings" panose="05000000000000000000" pitchFamily="2" charset="2"/>
              <a:buChar char="q"/>
            </a:pPr>
            <a:endParaRPr lang="nl-NL" sz="1800" dirty="0">
              <a:solidFill>
                <a:schemeClr val="tx1"/>
              </a:solidFill>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ClrTx/>
              <a:buNone/>
            </a:pPr>
            <a:endParaRPr lang="nl-NL" sz="2000" dirty="0">
              <a:effectLst/>
              <a:latin typeface="Arial" panose="020B0604020202020204" pitchFamily="34" charset="0"/>
              <a:ea typeface="Times New Roman" panose="02020603050405020304" pitchFamily="18" charset="0"/>
              <a:cs typeface="Times New Roman" panose="02020603050405020304" pitchFamily="18" charset="0"/>
            </a:endParaRPr>
          </a:p>
          <a:p>
            <a:pPr>
              <a:buClrTx/>
            </a:pPr>
            <a:endParaRPr lang="nl-NL" sz="2000" dirty="0">
              <a:solidFill>
                <a:schemeClr val="tx1"/>
              </a:solidFill>
              <a:sym typeface="Wingdings" panose="05000000000000000000" pitchFamily="2" charset="2"/>
            </a:endParaRPr>
          </a:p>
          <a:p>
            <a:pPr marL="0" indent="0">
              <a:buNone/>
            </a:pPr>
            <a:endParaRPr lang="nl-NL" sz="2266" dirty="0">
              <a:solidFill>
                <a:schemeClr val="tx1"/>
              </a:solidFill>
            </a:endParaRPr>
          </a:p>
        </p:txBody>
      </p:sp>
      <p:sp>
        <p:nvSpPr>
          <p:cNvPr id="2" name="Tijdelijke aanduiding voor tekst 1">
            <a:extLst>
              <a:ext uri="{FF2B5EF4-FFF2-40B4-BE49-F238E27FC236}">
                <a16:creationId xmlns:a16="http://schemas.microsoft.com/office/drawing/2014/main" id="{177F1C7F-14A5-95F5-DC9B-222F36D04DA5}"/>
              </a:ext>
            </a:extLst>
          </p:cNvPr>
          <p:cNvSpPr txBox="1">
            <a:spLocks/>
          </p:cNvSpPr>
          <p:nvPr/>
        </p:nvSpPr>
        <p:spPr bwMode="auto">
          <a:xfrm>
            <a:off x="425352" y="1753450"/>
            <a:ext cx="11451090" cy="5237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1" fontAlgn="base" hangingPunct="1">
              <a:spcBef>
                <a:spcPct val="20000"/>
              </a:spcBef>
              <a:spcAft>
                <a:spcPct val="0"/>
              </a:spcAft>
              <a:buClr>
                <a:srgbClr val="E5007D"/>
              </a:buClr>
              <a:buFont typeface="Arial" charset="0"/>
              <a:buChar char="•"/>
              <a:defRPr sz="2933" kern="1200" baseline="0">
                <a:solidFill>
                  <a:schemeClr val="bg2">
                    <a:lumMod val="10000"/>
                  </a:schemeClr>
                </a:solidFill>
                <a:latin typeface="Arial" panose="020B0604020202020204" pitchFamily="34" charset="0"/>
                <a:ea typeface="+mn-ea"/>
                <a:cs typeface="Arial" panose="020B0604020202020204" pitchFamily="34" charset="0"/>
              </a:defRPr>
            </a:lvl1pPr>
            <a:lvl2pPr marL="990575" indent="-380990" algn="l" rtl="0" eaLnBrk="1" fontAlgn="base" hangingPunct="1">
              <a:spcBef>
                <a:spcPct val="20000"/>
              </a:spcBef>
              <a:spcAft>
                <a:spcPct val="0"/>
              </a:spcAft>
              <a:buClr>
                <a:srgbClr val="E5007D"/>
              </a:buClr>
              <a:buFont typeface="Arial" charset="0"/>
              <a:buChar char="•"/>
              <a:defRPr sz="2667" kern="1200">
                <a:solidFill>
                  <a:schemeClr val="bg2">
                    <a:lumMod val="10000"/>
                  </a:schemeClr>
                </a:solidFill>
                <a:latin typeface="Arial" panose="020B0604020202020204" pitchFamily="34" charset="0"/>
                <a:ea typeface="+mn-ea"/>
                <a:cs typeface="Arial" panose="020B0604020202020204" pitchFamily="34" charset="0"/>
              </a:defRPr>
            </a:lvl2pPr>
            <a:lvl3pPr marL="1523962" indent="-304792" algn="l" rtl="0" eaLnBrk="1" fontAlgn="base" hangingPunct="1">
              <a:spcBef>
                <a:spcPct val="20000"/>
              </a:spcBef>
              <a:spcAft>
                <a:spcPct val="0"/>
              </a:spcAft>
              <a:buClr>
                <a:srgbClr val="E5007D"/>
              </a:buClr>
              <a:buFont typeface="Arial"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3pPr>
            <a:lvl4pPr marL="2133547" indent="-304792" algn="l" rtl="0" eaLnBrk="1" fontAlgn="base" hangingPunct="1">
              <a:spcBef>
                <a:spcPct val="20000"/>
              </a:spcBef>
              <a:spcAft>
                <a:spcPct val="0"/>
              </a:spcAft>
              <a:buClr>
                <a:srgbClr val="E5007D"/>
              </a:buClr>
              <a:buFont typeface="Arial" charset="0"/>
              <a:buChar char="•"/>
              <a:defRPr sz="2133" kern="1200">
                <a:solidFill>
                  <a:schemeClr val="bg2">
                    <a:lumMod val="10000"/>
                  </a:schemeClr>
                </a:solidFill>
                <a:latin typeface="Arial" panose="020B0604020202020204" pitchFamily="34" charset="0"/>
                <a:ea typeface="+mn-ea"/>
                <a:cs typeface="Arial" panose="020B0604020202020204" pitchFamily="34" charset="0"/>
              </a:defRPr>
            </a:lvl4pPr>
            <a:lvl5pPr marL="2743131" indent="-304792" algn="l" rtl="0" eaLnBrk="1" fontAlgn="base" hangingPunct="1">
              <a:spcBef>
                <a:spcPct val="20000"/>
              </a:spcBef>
              <a:spcAft>
                <a:spcPct val="0"/>
              </a:spcAft>
              <a:buClr>
                <a:srgbClr val="E5007D"/>
              </a:buClr>
              <a:buFont typeface="Arial" charset="0"/>
              <a:buChar char="•"/>
              <a:defRPr sz="1867" kern="1200">
                <a:solidFill>
                  <a:schemeClr val="bg2">
                    <a:lumMod val="10000"/>
                  </a:schemeClr>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ClrTx/>
              <a:buFont typeface="Arial" charset="0"/>
              <a:buNone/>
            </a:pPr>
            <a:r>
              <a:rPr lang="nl-NL" sz="1800" dirty="0">
                <a:ea typeface="Times New Roman" panose="02020603050405020304" pitchFamily="18" charset="0"/>
                <a:cs typeface="Times New Roman" panose="02020603050405020304" pitchFamily="18" charset="0"/>
              </a:rPr>
              <a:t>ACM ziet een duidelijk onderscheid tussen grote en kleine systemen, en denkt dat de regulering hier ook op ingericht kan worden</a:t>
            </a:r>
          </a:p>
          <a:p>
            <a:pPr>
              <a:buFont typeface="Wingdings" panose="05000000000000000000" pitchFamily="2" charset="2"/>
              <a:buChar char="q"/>
            </a:pPr>
            <a:r>
              <a:rPr lang="nl-NL" sz="1800" dirty="0">
                <a:solidFill>
                  <a:schemeClr val="tx1"/>
                </a:solidFill>
              </a:rPr>
              <a:t>De WCW biedt ruimte om toezicht en </a:t>
            </a:r>
            <a:r>
              <a:rPr lang="nl-NL" sz="1800" dirty="0" err="1">
                <a:solidFill>
                  <a:schemeClr val="tx1"/>
                </a:solidFill>
              </a:rPr>
              <a:t>tariefregulering</a:t>
            </a:r>
            <a:r>
              <a:rPr lang="nl-NL" sz="1800" dirty="0">
                <a:solidFill>
                  <a:schemeClr val="tx1"/>
                </a:solidFill>
              </a:rPr>
              <a:t> voor grote en kleine warmtesystemen verschillend in te richten, met het oog op administratieve lasten (zie o.a. Nota n.a.v. Verslag, nr. 129)</a:t>
            </a:r>
          </a:p>
          <a:p>
            <a:pPr>
              <a:buFont typeface="Wingdings" panose="05000000000000000000" pitchFamily="2" charset="2"/>
              <a:buChar char="q"/>
            </a:pPr>
            <a:r>
              <a:rPr lang="nl-NL" sz="1800" dirty="0">
                <a:solidFill>
                  <a:schemeClr val="tx1"/>
                </a:solidFill>
              </a:rPr>
              <a:t>WCW biedt ruimte voor </a:t>
            </a:r>
            <a:r>
              <a:rPr lang="nl-NL" sz="1800" dirty="0" err="1">
                <a:solidFill>
                  <a:schemeClr val="tx1"/>
                </a:solidFill>
              </a:rPr>
              <a:t>kostengebaseerd</a:t>
            </a:r>
            <a:r>
              <a:rPr lang="nl-NL" sz="1800" dirty="0">
                <a:solidFill>
                  <a:schemeClr val="tx1"/>
                </a:solidFill>
              </a:rPr>
              <a:t> referentietarief, door in tariefformule voor ‘100% norm’ te kiezen, en die norm te baseren op een gemeten of gemodelleerd kostenniveau. Hoe dit uitpakt hangt nog wel af van nadere invulling in BCW.</a:t>
            </a:r>
          </a:p>
          <a:p>
            <a:pPr>
              <a:buFont typeface="Wingdings" panose="05000000000000000000" pitchFamily="2" charset="2"/>
              <a:buChar char="q"/>
            </a:pPr>
            <a:r>
              <a:rPr lang="nl-NL" sz="1800" dirty="0">
                <a:solidFill>
                  <a:schemeClr val="tx1"/>
                </a:solidFill>
              </a:rPr>
              <a:t>Door bij de vaststelling van het </a:t>
            </a:r>
            <a:r>
              <a:rPr lang="nl-NL" sz="1800" dirty="0" err="1">
                <a:solidFill>
                  <a:schemeClr val="tx1"/>
                </a:solidFill>
              </a:rPr>
              <a:t>kostengebaseerde</a:t>
            </a:r>
            <a:r>
              <a:rPr lang="nl-NL" sz="1800" dirty="0">
                <a:solidFill>
                  <a:schemeClr val="tx1"/>
                </a:solidFill>
              </a:rPr>
              <a:t> referentietarief rekening te houden met de business case van </a:t>
            </a:r>
            <a:r>
              <a:rPr lang="nl-NL" sz="1800" dirty="0" err="1">
                <a:solidFill>
                  <a:schemeClr val="tx1"/>
                </a:solidFill>
              </a:rPr>
              <a:t>KCW’s</a:t>
            </a:r>
            <a:r>
              <a:rPr lang="nl-NL" sz="1800" dirty="0">
                <a:solidFill>
                  <a:schemeClr val="tx1"/>
                </a:solidFill>
              </a:rPr>
              <a:t> kunnen onder- en overrendement toch zoveel mogelijk voorkomen worden</a:t>
            </a:r>
          </a:p>
          <a:p>
            <a:pPr marL="990576" lvl="2" indent="-457189"/>
            <a:r>
              <a:rPr lang="nl-NL" sz="1600" dirty="0">
                <a:solidFill>
                  <a:schemeClr val="tx1"/>
                </a:solidFill>
              </a:rPr>
              <a:t>Het tarief wordt meer </a:t>
            </a:r>
            <a:r>
              <a:rPr lang="nl-NL" sz="1600" dirty="0" err="1">
                <a:solidFill>
                  <a:schemeClr val="tx1"/>
                </a:solidFill>
              </a:rPr>
              <a:t>kostengebaseerd</a:t>
            </a:r>
            <a:r>
              <a:rPr lang="nl-NL" sz="1600" dirty="0">
                <a:solidFill>
                  <a:schemeClr val="tx1"/>
                </a:solidFill>
              </a:rPr>
              <a:t> dan onder de gasreferentie, door te kijken naar (gemiddelde) kosten voor </a:t>
            </a:r>
            <a:r>
              <a:rPr lang="nl-NL" sz="1600" dirty="0" err="1">
                <a:solidFill>
                  <a:schemeClr val="tx1"/>
                </a:solidFill>
              </a:rPr>
              <a:t>KCW’s</a:t>
            </a:r>
            <a:r>
              <a:rPr lang="nl-NL" sz="1600" dirty="0">
                <a:solidFill>
                  <a:schemeClr val="tx1"/>
                </a:solidFill>
              </a:rPr>
              <a:t>, en het GJ-tarief te laten aansluiten bij de kosten voor de gebruikte energie (in veel gevallen elektriciteit)</a:t>
            </a:r>
          </a:p>
          <a:p>
            <a:pPr marL="990576" lvl="2" indent="-457189"/>
            <a:r>
              <a:rPr lang="nl-NL" sz="1600" dirty="0">
                <a:solidFill>
                  <a:schemeClr val="tx1"/>
                </a:solidFill>
              </a:rPr>
              <a:t>Bij de aanleg van nieuwe systemen kan de Bijdrage Aansluitkosten in aangepaste vorm blijven bestaan</a:t>
            </a:r>
          </a:p>
          <a:p>
            <a:pPr>
              <a:buFont typeface="Wingdings" panose="05000000000000000000" pitchFamily="2" charset="2"/>
              <a:buChar char="q"/>
            </a:pPr>
            <a:r>
              <a:rPr lang="nl-NL" sz="1800" dirty="0">
                <a:solidFill>
                  <a:schemeClr val="tx1"/>
                </a:solidFill>
              </a:rPr>
              <a:t>Op termijn kan de ACM naar verwachting verfijning aanbrengen in de regulering van </a:t>
            </a:r>
            <a:r>
              <a:rPr lang="nl-NL" sz="1800" dirty="0" err="1">
                <a:solidFill>
                  <a:schemeClr val="tx1"/>
                </a:solidFill>
              </a:rPr>
              <a:t>KCW’s</a:t>
            </a:r>
            <a:endParaRPr lang="nl-NL" sz="1800" dirty="0">
              <a:solidFill>
                <a:schemeClr val="tx1"/>
              </a:solidFill>
            </a:endParaRPr>
          </a:p>
          <a:p>
            <a:pPr marL="990576" lvl="2" indent="-457189"/>
            <a:r>
              <a:rPr lang="nl-NL" sz="1600" dirty="0">
                <a:solidFill>
                  <a:schemeClr val="tx1"/>
                </a:solidFill>
              </a:rPr>
              <a:t>Transparantie wordt verbeterd door bij nieuwe systemen wel aanvullende eisen te stellen aan de administratie</a:t>
            </a:r>
          </a:p>
          <a:p>
            <a:pPr marL="990576" lvl="2" indent="-457189"/>
            <a:r>
              <a:rPr lang="nl-NL" sz="1600" dirty="0">
                <a:solidFill>
                  <a:schemeClr val="tx1"/>
                </a:solidFill>
              </a:rPr>
              <a:t>De ACM leert de kosten van </a:t>
            </a:r>
            <a:r>
              <a:rPr lang="nl-NL" sz="1600" dirty="0" err="1">
                <a:solidFill>
                  <a:schemeClr val="tx1"/>
                </a:solidFill>
              </a:rPr>
              <a:t>KCW’s</a:t>
            </a:r>
            <a:r>
              <a:rPr lang="nl-NL" sz="1600" dirty="0">
                <a:solidFill>
                  <a:schemeClr val="tx1"/>
                </a:solidFill>
              </a:rPr>
              <a:t> steeds beter kennen door analyse van business cases, kostenopgaves, etc. </a:t>
            </a:r>
          </a:p>
          <a:p>
            <a:pPr marL="0" indent="0">
              <a:buClrTx/>
              <a:buFont typeface="Arial" charset="0"/>
              <a:buNone/>
            </a:pPr>
            <a:endParaRPr lang="nl-NL" sz="1800" dirty="0">
              <a:solidFill>
                <a:schemeClr val="tx1"/>
              </a:solidFill>
              <a:cs typeface="Times New Roman" panose="02020603050405020304" pitchFamily="18" charset="0"/>
            </a:endParaRPr>
          </a:p>
          <a:p>
            <a:pPr marL="0" indent="0">
              <a:buClrTx/>
              <a:buFont typeface="Arial" charset="0"/>
              <a:buNone/>
            </a:pPr>
            <a:endParaRPr lang="nl-NL" sz="1800" dirty="0">
              <a:solidFill>
                <a:schemeClr val="tx1"/>
              </a:solidFill>
              <a:cs typeface="Times New Roman" panose="02020603050405020304" pitchFamily="18" charset="0"/>
            </a:endParaRPr>
          </a:p>
          <a:p>
            <a:pPr marL="0" indent="0">
              <a:buClrTx/>
              <a:buFont typeface="Arial" charset="0"/>
              <a:buNone/>
            </a:pPr>
            <a:endParaRPr lang="nl-NL" sz="1800" dirty="0">
              <a:solidFill>
                <a:schemeClr val="tx1"/>
              </a:solidFill>
              <a:cs typeface="Times New Roman" panose="02020603050405020304" pitchFamily="18" charset="0"/>
            </a:endParaRPr>
          </a:p>
          <a:p>
            <a:pPr marL="0" indent="0">
              <a:buClrTx/>
              <a:buFont typeface="Arial" charset="0"/>
              <a:buNone/>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ClrTx/>
              <a:buFont typeface="Wingdings" panose="05000000000000000000" pitchFamily="2" charset="2"/>
              <a:buChar char="§"/>
            </a:pPr>
            <a:endParaRPr lang="nl-NL" sz="1800" dirty="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a typeface="Times New Roman" panose="02020603050405020304" pitchFamily="18" charset="0"/>
              <a:cs typeface="Times New Roman" panose="02020603050405020304" pitchFamily="18" charset="0"/>
            </a:endParaRPr>
          </a:p>
          <a:p>
            <a:pPr>
              <a:buClrTx/>
              <a:buFont typeface="Wingdings" panose="05000000000000000000" pitchFamily="2" charset="2"/>
              <a:buChar char="§"/>
            </a:pPr>
            <a:endParaRPr lang="nl-NL" sz="1800" dirty="0">
              <a:ea typeface="Times New Roman" panose="02020603050405020304" pitchFamily="18" charset="0"/>
              <a:cs typeface="Times New Roman" panose="02020603050405020304" pitchFamily="18" charset="0"/>
            </a:endParaRPr>
          </a:p>
          <a:p>
            <a:pPr marL="0" indent="0">
              <a:buClrTx/>
              <a:buFont typeface="Arial" charset="0"/>
              <a:buNone/>
            </a:pPr>
            <a:endParaRPr lang="nl-NL" sz="2000" dirty="0">
              <a:ea typeface="Times New Roman" panose="02020603050405020304" pitchFamily="18" charset="0"/>
              <a:cs typeface="Times New Roman" panose="02020603050405020304" pitchFamily="18" charset="0"/>
            </a:endParaRPr>
          </a:p>
          <a:p>
            <a:pPr>
              <a:buClrTx/>
            </a:pPr>
            <a:endParaRPr lang="nl-NL" sz="2000" dirty="0">
              <a:solidFill>
                <a:schemeClr val="tx1"/>
              </a:solidFill>
              <a:sym typeface="Wingdings" panose="05000000000000000000" pitchFamily="2" charset="2"/>
            </a:endParaRPr>
          </a:p>
          <a:p>
            <a:pPr marL="0" indent="0">
              <a:buFont typeface="Arial" charset="0"/>
              <a:buNone/>
            </a:pPr>
            <a:endParaRPr lang="nl-NL" sz="2266" dirty="0">
              <a:solidFill>
                <a:schemeClr val="tx1"/>
              </a:solidFill>
            </a:endParaRPr>
          </a:p>
        </p:txBody>
      </p:sp>
      <p:sp>
        <p:nvSpPr>
          <p:cNvPr id="7" name="Tijdelijke aanduiding voor voettekst 6">
            <a:extLst>
              <a:ext uri="{FF2B5EF4-FFF2-40B4-BE49-F238E27FC236}">
                <a16:creationId xmlns:a16="http://schemas.microsoft.com/office/drawing/2014/main" id="{D4BA8316-BBE1-11AB-8EF5-296112A768BB}"/>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2719077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43</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Afsluiting, vragen en dialoog</a:t>
            </a:r>
          </a:p>
        </p:txBody>
      </p:sp>
      <p:sp>
        <p:nvSpPr>
          <p:cNvPr id="3" name="Tijdelijke aanduiding voor voettekst 2">
            <a:extLst>
              <a:ext uri="{FF2B5EF4-FFF2-40B4-BE49-F238E27FC236}">
                <a16:creationId xmlns:a16="http://schemas.microsoft.com/office/drawing/2014/main" id="{DC297491-8A78-7284-7EC1-BE7B629BAAAE}"/>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1944078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93178988-0456-A71F-DC06-B7AF9D5EECA2}"/>
              </a:ext>
            </a:extLst>
          </p:cNvPr>
          <p:cNvSpPr>
            <a:spLocks noGrp="1"/>
          </p:cNvSpPr>
          <p:nvPr>
            <p:ph type="body" sz="quarter" idx="18"/>
          </p:nvPr>
        </p:nvSpPr>
        <p:spPr>
          <a:xfrm>
            <a:off x="431371" y="1650124"/>
            <a:ext cx="11498860" cy="4125034"/>
          </a:xfrm>
        </p:spPr>
        <p:txBody>
          <a:bodyPr/>
          <a:lstStyle/>
          <a:p>
            <a:pPr marL="0" indent="0">
              <a:buNone/>
            </a:pPr>
            <a:r>
              <a:rPr lang="nl-NL" sz="1800" dirty="0">
                <a:solidFill>
                  <a:schemeClr val="tx1"/>
                </a:solidFill>
                <a:sym typeface="Wingdings" panose="05000000000000000000" pitchFamily="2" charset="2"/>
              </a:rPr>
              <a:t>Op enkele onderwerpen blijft de rol van ACM op hoofdlijnen gelijk:</a:t>
            </a:r>
            <a:endParaRPr lang="nl-NL" sz="1800" dirty="0">
              <a:solidFill>
                <a:schemeClr val="tx1"/>
              </a:solidFill>
            </a:endParaRPr>
          </a:p>
          <a:p>
            <a:pPr>
              <a:buFont typeface="Wingdings" panose="05000000000000000000" pitchFamily="2" charset="2"/>
              <a:buChar char="q"/>
            </a:pPr>
            <a:r>
              <a:rPr lang="nl-NL" sz="1800" dirty="0">
                <a:solidFill>
                  <a:schemeClr val="tx1"/>
                </a:solidFill>
              </a:rPr>
              <a:t>Toezicht op naleving wettelijke taken door de warmteleveranciers</a:t>
            </a:r>
          </a:p>
          <a:p>
            <a:pPr lvl="1">
              <a:buFont typeface="Wingdings" panose="05000000000000000000" pitchFamily="2" charset="2"/>
              <a:buChar char="§"/>
            </a:pPr>
            <a:r>
              <a:rPr lang="nl-NL" sz="1800" dirty="0">
                <a:solidFill>
                  <a:schemeClr val="tx1"/>
                </a:solidFill>
              </a:rPr>
              <a:t>Bijvoorbeeld: meten, facturen, dienstverlening, storingscompensatie</a:t>
            </a:r>
          </a:p>
          <a:p>
            <a:pPr lvl="1">
              <a:buFont typeface="Wingdings" panose="05000000000000000000" pitchFamily="2" charset="2"/>
              <a:buChar char="§"/>
            </a:pPr>
            <a:r>
              <a:rPr lang="nl-NL" sz="1800" dirty="0">
                <a:solidFill>
                  <a:schemeClr val="tx1"/>
                </a:solidFill>
              </a:rPr>
              <a:t>Door middel van (informele) handhaving bij warmtebedrijven en voorlichting aan consumenten </a:t>
            </a:r>
          </a:p>
          <a:p>
            <a:pPr>
              <a:buFont typeface="Wingdings" panose="05000000000000000000" pitchFamily="2" charset="2"/>
              <a:buChar char="q"/>
            </a:pPr>
            <a:r>
              <a:rPr lang="nl-NL" sz="1800" dirty="0">
                <a:solidFill>
                  <a:schemeClr val="tx1"/>
                </a:solidFill>
              </a:rPr>
              <a:t>Rendementsmonitor en –toets: de rendementsmonitor blijft onder de WCW bestaan, de rendementstoets kan vervallen vanaf het moment dat het redelijk rendement onderdeel wordt van de tarieven</a:t>
            </a:r>
          </a:p>
          <a:p>
            <a:pPr marL="0" indent="0">
              <a:buNone/>
            </a:pPr>
            <a:endParaRPr lang="nl-NL" sz="1800" dirty="0">
              <a:solidFill>
                <a:schemeClr val="tx1"/>
              </a:solidFill>
            </a:endParaRPr>
          </a:p>
          <a:p>
            <a:pPr marL="0" indent="0">
              <a:buNone/>
            </a:pPr>
            <a:r>
              <a:rPr lang="nl-NL" sz="1800" dirty="0">
                <a:solidFill>
                  <a:schemeClr val="tx1"/>
                </a:solidFill>
              </a:rPr>
              <a:t>Maar op de meeste onderwerpen krijgt de ACM een grotere rol:</a:t>
            </a:r>
          </a:p>
          <a:p>
            <a:pPr>
              <a:buFont typeface="Wingdings" panose="05000000000000000000" pitchFamily="2" charset="2"/>
              <a:buChar char="q"/>
            </a:pPr>
            <a:r>
              <a:rPr lang="nl-NL" sz="1800" dirty="0">
                <a:solidFill>
                  <a:schemeClr val="tx1"/>
                </a:solidFill>
              </a:rPr>
              <a:t>Kavelsystematiek: het huidige </a:t>
            </a:r>
            <a:r>
              <a:rPr lang="nl-NL" sz="1800" dirty="0">
                <a:solidFill>
                  <a:schemeClr val="tx1"/>
                </a:solidFill>
                <a:sym typeface="Wingdings" panose="05000000000000000000" pitchFamily="2" charset="2"/>
              </a:rPr>
              <a:t>vergunningenstelsel vervalt, in plaats daarvan komen er aangewezen warmtebedrijven op kavels en ontheffingen. ACM doet een bekwaamheidstoets per kavel.</a:t>
            </a:r>
            <a:endParaRPr lang="nl-NL" sz="1800" dirty="0">
              <a:solidFill>
                <a:schemeClr val="tx1"/>
              </a:solidFill>
            </a:endParaRPr>
          </a:p>
          <a:p>
            <a:pPr>
              <a:buFont typeface="Wingdings" panose="05000000000000000000" pitchFamily="2" charset="2"/>
              <a:buChar char="q"/>
            </a:pPr>
            <a:r>
              <a:rPr lang="nl-NL" sz="1800" dirty="0">
                <a:solidFill>
                  <a:schemeClr val="tx1"/>
                </a:solidFill>
              </a:rPr>
              <a:t>Duurzaamheid: de </a:t>
            </a:r>
            <a:r>
              <a:rPr lang="nl-NL" sz="1800" dirty="0">
                <a:solidFill>
                  <a:schemeClr val="tx1"/>
                </a:solidFill>
                <a:sym typeface="Wingdings" panose="05000000000000000000" pitchFamily="2" charset="2"/>
              </a:rPr>
              <a:t>ACM gaat onder de WCW toezicht houden op naleving CO2-afbouwpad. </a:t>
            </a:r>
          </a:p>
          <a:p>
            <a:pPr>
              <a:buFont typeface="Wingdings" panose="05000000000000000000" pitchFamily="2" charset="2"/>
              <a:buChar char="q"/>
            </a:pPr>
            <a:r>
              <a:rPr lang="nl-NL" sz="1800" dirty="0">
                <a:solidFill>
                  <a:schemeClr val="tx1"/>
                </a:solidFill>
              </a:rPr>
              <a:t>Leveringszekerheid: de WCW legt het volledige toezicht op leveringszekerheid bij ACM; ACM krijgt hiermee ook o.a. de verantwoordelijkheid voor het </a:t>
            </a:r>
            <a:r>
              <a:rPr lang="nl-NL" sz="1800" dirty="0">
                <a:solidFill>
                  <a:schemeClr val="tx1"/>
                </a:solidFill>
                <a:sym typeface="Wingdings" panose="05000000000000000000" pitchFamily="2" charset="2"/>
              </a:rPr>
              <a:t>aanwijzen van een noodwarmtebedrijf bij faillissement.</a:t>
            </a:r>
            <a:endParaRPr lang="nl-NL" sz="1800" dirty="0">
              <a:solidFill>
                <a:schemeClr val="tx1"/>
              </a:solidFill>
            </a:endParaRPr>
          </a:p>
          <a:p>
            <a:pPr>
              <a:buFont typeface="Wingdings" panose="05000000000000000000" pitchFamily="2" charset="2"/>
              <a:buChar char="q"/>
            </a:pPr>
            <a:r>
              <a:rPr lang="nl-NL" sz="1800" dirty="0">
                <a:solidFill>
                  <a:schemeClr val="tx1"/>
                </a:solidFill>
              </a:rPr>
              <a:t>Tariefregulering: in de WCW wordt gefaseerd overgestapt van een tarief op basis van de ga</a:t>
            </a:r>
            <a:r>
              <a:rPr lang="nl-NL" sz="1800" dirty="0">
                <a:solidFill>
                  <a:schemeClr val="tx1"/>
                </a:solidFill>
                <a:sym typeface="Wingdings" panose="05000000000000000000" pitchFamily="2" charset="2"/>
              </a:rPr>
              <a:t>sreferentie naar </a:t>
            </a:r>
            <a:r>
              <a:rPr lang="nl-NL" sz="1800" dirty="0" err="1">
                <a:solidFill>
                  <a:schemeClr val="tx1"/>
                </a:solidFill>
                <a:sym typeface="Wingdings" panose="05000000000000000000" pitchFamily="2" charset="2"/>
              </a:rPr>
              <a:t>kostengebaseerde</a:t>
            </a:r>
            <a:r>
              <a:rPr lang="nl-NL" sz="1800" dirty="0">
                <a:solidFill>
                  <a:schemeClr val="tx1"/>
                </a:solidFill>
                <a:sym typeface="Wingdings" panose="05000000000000000000" pitchFamily="2" charset="2"/>
              </a:rPr>
              <a:t> </a:t>
            </a:r>
            <a:r>
              <a:rPr lang="nl-NL" sz="1800" dirty="0" err="1">
                <a:solidFill>
                  <a:schemeClr val="tx1"/>
                </a:solidFill>
                <a:sym typeface="Wingdings" panose="05000000000000000000" pitchFamily="2" charset="2"/>
              </a:rPr>
              <a:t>tariefregulering</a:t>
            </a:r>
            <a:r>
              <a:rPr lang="nl-NL" sz="1800" dirty="0">
                <a:solidFill>
                  <a:schemeClr val="tx1"/>
                </a:solidFill>
                <a:sym typeface="Wingdings" panose="05000000000000000000" pitchFamily="2" charset="2"/>
              </a:rPr>
              <a:t> (zie hierna)</a:t>
            </a:r>
          </a:p>
          <a:p>
            <a:pPr>
              <a:buFont typeface="Wingdings" panose="05000000000000000000" pitchFamily="2" charset="2"/>
              <a:buChar char="q"/>
            </a:pPr>
            <a:endParaRPr lang="nl-NL" sz="1800" dirty="0">
              <a:solidFill>
                <a:schemeClr val="tx1"/>
              </a:solidFill>
              <a:sym typeface="Wingdings" panose="05000000000000000000" pitchFamily="2" charset="2"/>
            </a:endParaRPr>
          </a:p>
          <a:p>
            <a:endParaRPr lang="nl-NL" sz="1800" dirty="0"/>
          </a:p>
        </p:txBody>
      </p:sp>
      <p:sp>
        <p:nvSpPr>
          <p:cNvPr id="4" name="Titel 3">
            <a:extLst>
              <a:ext uri="{FF2B5EF4-FFF2-40B4-BE49-F238E27FC236}">
                <a16:creationId xmlns:a16="http://schemas.microsoft.com/office/drawing/2014/main" id="{532C454C-9036-69DD-413B-5E3617243BBD}"/>
              </a:ext>
            </a:extLst>
          </p:cNvPr>
          <p:cNvSpPr>
            <a:spLocks noGrp="1"/>
          </p:cNvSpPr>
          <p:nvPr>
            <p:ph type="title"/>
          </p:nvPr>
        </p:nvSpPr>
        <p:spPr>
          <a:xfrm>
            <a:off x="354162" y="0"/>
            <a:ext cx="11406467" cy="1824567"/>
          </a:xfrm>
        </p:spPr>
        <p:txBody>
          <a:bodyPr/>
          <a:lstStyle/>
          <a:p>
            <a:r>
              <a:rPr lang="nl-NL" sz="2800" dirty="0"/>
              <a:t>De rol van ACM als toezichthouder op de warmtesector verandert mee</a:t>
            </a:r>
          </a:p>
        </p:txBody>
      </p:sp>
      <p:sp>
        <p:nvSpPr>
          <p:cNvPr id="2" name="Tijdelijke aanduiding voor datum 1">
            <a:extLst>
              <a:ext uri="{FF2B5EF4-FFF2-40B4-BE49-F238E27FC236}">
                <a16:creationId xmlns:a16="http://schemas.microsoft.com/office/drawing/2014/main" id="{A9645E2B-9144-D1CD-225A-FAEFE163F1C9}"/>
              </a:ext>
            </a:extLst>
          </p:cNvPr>
          <p:cNvSpPr>
            <a:spLocks noGrp="1"/>
          </p:cNvSpPr>
          <p:nvPr>
            <p:ph type="dt" sz="half" idx="20"/>
          </p:nvPr>
        </p:nvSpPr>
        <p:spPr/>
        <p:txBody>
          <a:bodyPr/>
          <a:lstStyle/>
          <a:p>
            <a:pPr>
              <a:defRPr/>
            </a:pPr>
            <a:r>
              <a:rPr lang="nl-NL"/>
              <a:t>17 april 2025</a:t>
            </a:r>
            <a:endParaRPr lang="nl-NL" dirty="0"/>
          </a:p>
        </p:txBody>
      </p:sp>
      <p:sp>
        <p:nvSpPr>
          <p:cNvPr id="3" name="Tijdelijke aanduiding voor voettekst 2">
            <a:extLst>
              <a:ext uri="{FF2B5EF4-FFF2-40B4-BE49-F238E27FC236}">
                <a16:creationId xmlns:a16="http://schemas.microsoft.com/office/drawing/2014/main" id="{1BC92800-2FDD-4A5C-56F8-67323E5A5249}"/>
              </a:ext>
            </a:extLst>
          </p:cNvPr>
          <p:cNvSpPr>
            <a:spLocks noGrp="1"/>
          </p:cNvSpPr>
          <p:nvPr>
            <p:ph type="ftr" sz="quarter" idx="21"/>
          </p:nvPr>
        </p:nvSpPr>
        <p:spPr/>
        <p:txBody>
          <a:bodyPr/>
          <a:lstStyle/>
          <a:p>
            <a:pPr>
              <a:defRPr/>
            </a:pPr>
            <a:endParaRPr lang="nl-NL"/>
          </a:p>
        </p:txBody>
      </p:sp>
      <p:sp>
        <p:nvSpPr>
          <p:cNvPr id="6" name="Tijdelijke aanduiding voor dianummer 5">
            <a:extLst>
              <a:ext uri="{FF2B5EF4-FFF2-40B4-BE49-F238E27FC236}">
                <a16:creationId xmlns:a16="http://schemas.microsoft.com/office/drawing/2014/main" id="{B2DE781F-1605-8540-6316-AB5728C660B6}"/>
              </a:ext>
            </a:extLst>
          </p:cNvPr>
          <p:cNvSpPr>
            <a:spLocks noGrp="1"/>
          </p:cNvSpPr>
          <p:nvPr>
            <p:ph type="sldNum" sz="quarter" idx="19"/>
          </p:nvPr>
        </p:nvSpPr>
        <p:spPr/>
        <p:txBody>
          <a:bodyPr/>
          <a:lstStyle/>
          <a:p>
            <a:pPr>
              <a:defRPr/>
            </a:pPr>
            <a:fld id="{EF9D50FF-71E8-491A-8946-D4698ABC509D}" type="slidenum">
              <a:rPr lang="nl-NL" smtClean="0"/>
              <a:pPr>
                <a:defRPr/>
              </a:pPr>
              <a:t>5</a:t>
            </a:fld>
            <a:endParaRPr lang="nl-NL" dirty="0"/>
          </a:p>
        </p:txBody>
      </p:sp>
    </p:spTree>
    <p:extLst>
      <p:ext uri="{BB962C8B-B14F-4D97-AF65-F5344CB8AC3E}">
        <p14:creationId xmlns:p14="http://schemas.microsoft.com/office/powerpoint/2010/main" val="116477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6</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9" name="Tijdelijke aanduiding voor tekst 1">
            <a:extLst>
              <a:ext uri="{FF2B5EF4-FFF2-40B4-BE49-F238E27FC236}">
                <a16:creationId xmlns:a16="http://schemas.microsoft.com/office/drawing/2014/main" id="{1B1C4B26-0C4D-6E5D-3458-36707D5ECC61}"/>
              </a:ext>
            </a:extLst>
          </p:cNvPr>
          <p:cNvSpPr>
            <a:spLocks noGrp="1"/>
          </p:cNvSpPr>
          <p:nvPr>
            <p:ph type="body" sz="quarter" idx="18"/>
          </p:nvPr>
        </p:nvSpPr>
        <p:spPr>
          <a:xfrm>
            <a:off x="425351" y="1475507"/>
            <a:ext cx="11142872" cy="4569417"/>
          </a:xfrm>
        </p:spPr>
        <p:txBody>
          <a:bodyPr/>
          <a:lstStyle/>
          <a:p>
            <a:pPr>
              <a:buFont typeface="Wingdings" panose="05000000000000000000" pitchFamily="2" charset="2"/>
              <a:buChar char="q"/>
            </a:pPr>
            <a:r>
              <a:rPr lang="nl-NL" sz="1800" dirty="0">
                <a:solidFill>
                  <a:schemeClr val="tx1"/>
                </a:solidFill>
              </a:rPr>
              <a:t>De WCW vervangt het warmtetarief op basis van de gasreferentie door tarieven per net, gebaseerd op de (efficiënte) kosten die warmtebedrijven maken; hierdoor kan de warmtetransitie versnellen</a:t>
            </a:r>
          </a:p>
          <a:p>
            <a:pPr lvl="1"/>
            <a:r>
              <a:rPr lang="nl-NL" sz="1800" dirty="0">
                <a:solidFill>
                  <a:schemeClr val="tx1"/>
                </a:solidFill>
              </a:rPr>
              <a:t>Verbruikers betalen niet meer dan nodig is voor de warmtelevering op hun eigen net</a:t>
            </a:r>
          </a:p>
          <a:p>
            <a:pPr lvl="1"/>
            <a:r>
              <a:rPr lang="nl-NL" sz="1800" dirty="0" err="1">
                <a:solidFill>
                  <a:schemeClr val="tx1"/>
                </a:solidFill>
              </a:rPr>
              <a:t>Kostengebaseerde</a:t>
            </a:r>
            <a:r>
              <a:rPr lang="nl-NL" sz="1800" dirty="0">
                <a:solidFill>
                  <a:schemeClr val="tx1"/>
                </a:solidFill>
              </a:rPr>
              <a:t> tarieven per net maken transparant wat warmte kost en wie waarvoor betaalt</a:t>
            </a:r>
          </a:p>
          <a:p>
            <a:pPr lvl="1"/>
            <a:r>
              <a:rPr lang="nl-NL" sz="1800" dirty="0" err="1">
                <a:solidFill>
                  <a:schemeClr val="tx1"/>
                </a:solidFill>
              </a:rPr>
              <a:t>Kostengebaseerde</a:t>
            </a:r>
            <a:r>
              <a:rPr lang="nl-NL" sz="1800" dirty="0">
                <a:solidFill>
                  <a:schemeClr val="tx1"/>
                </a:solidFill>
              </a:rPr>
              <a:t> tarieven bieden meer dan de gasreferentie investeringszekerheid aan warmtebedrijven</a:t>
            </a:r>
          </a:p>
          <a:p>
            <a:pPr>
              <a:buFont typeface="Wingdings" panose="05000000000000000000" pitchFamily="2" charset="2"/>
              <a:buChar char="q"/>
            </a:pPr>
            <a:r>
              <a:rPr lang="nl-NL" sz="1800" dirty="0" err="1">
                <a:solidFill>
                  <a:schemeClr val="tx1"/>
                </a:solidFill>
              </a:rPr>
              <a:t>Kostengebaseerde</a:t>
            </a:r>
            <a:r>
              <a:rPr lang="nl-NL" sz="1800" dirty="0">
                <a:solidFill>
                  <a:schemeClr val="tx1"/>
                </a:solidFill>
              </a:rPr>
              <a:t> tarieven geven geen garantie voor betaalbaarheid en maken warmte niet automatisch het meest aantrekkelijke alternatief voor gas; voor het bereiken van deze doelen is flankerend beleid nodig</a:t>
            </a:r>
          </a:p>
          <a:p>
            <a:pPr lvl="1"/>
            <a:r>
              <a:rPr lang="nl-NL" sz="1800" dirty="0">
                <a:solidFill>
                  <a:schemeClr val="tx1"/>
                </a:solidFill>
              </a:rPr>
              <a:t>De aanvullend voorgestelde tarieflimiet, waar ACM eerder om heeft gevraagd, voorkomt wel tariefpieken</a:t>
            </a:r>
          </a:p>
          <a:p>
            <a:pPr marL="0" indent="0">
              <a:buNone/>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endParaRPr lang="nl-NL" sz="1800" dirty="0">
              <a:solidFill>
                <a:schemeClr val="tx1"/>
              </a:solidFill>
            </a:endParaRPr>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belangrijkste effecten van de keuze voor </a:t>
            </a:r>
            <a:r>
              <a:rPr lang="nl-NL" sz="2800" dirty="0" err="1"/>
              <a:t>kostengebaseerde</a:t>
            </a:r>
            <a:r>
              <a:rPr lang="nl-NL" sz="2800" dirty="0"/>
              <a:t> </a:t>
            </a:r>
            <a:r>
              <a:rPr lang="nl-NL" sz="2800" dirty="0" err="1"/>
              <a:t>tariefregulering</a:t>
            </a:r>
            <a:r>
              <a:rPr lang="nl-NL" sz="2800" dirty="0"/>
              <a:t> in de WCW</a:t>
            </a:r>
            <a:endParaRPr lang="nl-NL" sz="2800" dirty="0">
              <a:highlight>
                <a:srgbClr val="FFFF00"/>
              </a:highlight>
            </a:endParaRPr>
          </a:p>
        </p:txBody>
      </p:sp>
      <p:sp>
        <p:nvSpPr>
          <p:cNvPr id="6" name="Tijdelijke aanduiding voor voettekst 5">
            <a:extLst>
              <a:ext uri="{FF2B5EF4-FFF2-40B4-BE49-F238E27FC236}">
                <a16:creationId xmlns:a16="http://schemas.microsoft.com/office/drawing/2014/main" id="{5D642C00-83F9-EDAB-932B-83B97783D90E}"/>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2387134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7</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9" name="Tijdelijke aanduiding voor tekst 1">
            <a:extLst>
              <a:ext uri="{FF2B5EF4-FFF2-40B4-BE49-F238E27FC236}">
                <a16:creationId xmlns:a16="http://schemas.microsoft.com/office/drawing/2014/main" id="{1B1C4B26-0C4D-6E5D-3458-36707D5ECC61}"/>
              </a:ext>
            </a:extLst>
          </p:cNvPr>
          <p:cNvSpPr>
            <a:spLocks noGrp="1"/>
          </p:cNvSpPr>
          <p:nvPr>
            <p:ph type="body" sz="quarter" idx="18"/>
          </p:nvPr>
        </p:nvSpPr>
        <p:spPr>
          <a:xfrm>
            <a:off x="425351" y="1475507"/>
            <a:ext cx="11142872" cy="4569417"/>
          </a:xfrm>
        </p:spPr>
        <p:txBody>
          <a:bodyPr/>
          <a:lstStyle/>
          <a:p>
            <a:pPr>
              <a:buFont typeface="Wingdings" panose="05000000000000000000" pitchFamily="2" charset="2"/>
              <a:buChar char="q"/>
            </a:pPr>
            <a:r>
              <a:rPr lang="nl-NL" sz="1800" dirty="0"/>
              <a:t>Het bereiken van de doelen van </a:t>
            </a:r>
            <a:r>
              <a:rPr lang="nl-NL" sz="1800" dirty="0" err="1"/>
              <a:t>tariefregulering</a:t>
            </a:r>
            <a:r>
              <a:rPr lang="nl-NL" sz="1800" dirty="0"/>
              <a:t> zoals geschetst in de WCW is haalbaar voor de grote netten</a:t>
            </a:r>
            <a:endParaRPr lang="nl-NL" sz="1600" dirty="0">
              <a:solidFill>
                <a:schemeClr val="tx1"/>
              </a:solidFill>
            </a:endParaRPr>
          </a:p>
          <a:p>
            <a:pPr>
              <a:buFont typeface="Wingdings" panose="05000000000000000000" pitchFamily="2" charset="2"/>
              <a:buChar char="q"/>
            </a:pPr>
            <a:r>
              <a:rPr lang="nl-NL" sz="1800" dirty="0">
                <a:solidFill>
                  <a:schemeClr val="tx1"/>
                </a:solidFill>
              </a:rPr>
              <a:t>ACM ziet in de uitvoering van de WCW nog wel uitdagingen: </a:t>
            </a:r>
          </a:p>
          <a:p>
            <a:pPr lvl="1"/>
            <a:r>
              <a:rPr lang="nl-NL" sz="1600" dirty="0">
                <a:solidFill>
                  <a:schemeClr val="tx1"/>
                </a:solidFill>
              </a:rPr>
              <a:t>Het precies vaststellen van de kosten van warmtenetten is complex en tijdrovend; de warmteactiviteiten zijn vaak geïntegreerd in grotere energiebedrijven, en we verwachten tientallen afzonderlijke kavels te gaan reguleren</a:t>
            </a:r>
          </a:p>
          <a:p>
            <a:pPr lvl="1"/>
            <a:r>
              <a:rPr lang="nl-NL" sz="1600" dirty="0">
                <a:solidFill>
                  <a:schemeClr val="tx1"/>
                </a:solidFill>
              </a:rPr>
              <a:t>Het vaststellen van </a:t>
            </a:r>
            <a:r>
              <a:rPr lang="nl-NL" sz="1600" dirty="0" err="1">
                <a:solidFill>
                  <a:schemeClr val="tx1"/>
                </a:solidFill>
              </a:rPr>
              <a:t>kostengebaseerde</a:t>
            </a:r>
            <a:r>
              <a:rPr lang="nl-NL" sz="1600" dirty="0">
                <a:solidFill>
                  <a:schemeClr val="tx1"/>
                </a:solidFill>
              </a:rPr>
              <a:t> tarieven per net voor alle kleine collectieve warmtesystemen (&gt;500 netten met &lt;1.500 kleinverbruikers) acht de ACM niet uitvoerbaar gezien de uitvoerings- en administratieve lasten</a:t>
            </a:r>
          </a:p>
          <a:p>
            <a:pPr>
              <a:buFont typeface="Wingdings" panose="05000000000000000000" pitchFamily="2" charset="2"/>
              <a:buChar char="q"/>
            </a:pPr>
            <a:r>
              <a:rPr lang="nl-NL" sz="1800" dirty="0">
                <a:solidFill>
                  <a:schemeClr val="tx1"/>
                </a:solidFill>
              </a:rPr>
              <a:t>ACM stelt voor om voor kleine collectieve warmtesystemen een </a:t>
            </a:r>
            <a:r>
              <a:rPr lang="nl-NL" sz="1800" dirty="0" err="1">
                <a:solidFill>
                  <a:schemeClr val="tx1"/>
                </a:solidFill>
              </a:rPr>
              <a:t>kostengebaseerd</a:t>
            </a:r>
            <a:r>
              <a:rPr lang="nl-NL" sz="1800" dirty="0">
                <a:solidFill>
                  <a:schemeClr val="tx1"/>
                </a:solidFill>
              </a:rPr>
              <a:t> referentietarief te hanteren en dat nader uit te werken in het Besluit Collectieve Warmte (AMvB)</a:t>
            </a:r>
          </a:p>
          <a:p>
            <a:pPr lvl="1"/>
            <a:r>
              <a:rPr lang="nl-NL" sz="1600" dirty="0">
                <a:solidFill>
                  <a:schemeClr val="tx1"/>
                </a:solidFill>
              </a:rPr>
              <a:t>Een </a:t>
            </a:r>
            <a:r>
              <a:rPr lang="nl-NL" sz="1600" dirty="0" err="1">
                <a:solidFill>
                  <a:schemeClr val="tx1"/>
                </a:solidFill>
              </a:rPr>
              <a:t>kostengebaseerd</a:t>
            </a:r>
            <a:r>
              <a:rPr lang="nl-NL" sz="1600" dirty="0">
                <a:solidFill>
                  <a:schemeClr val="tx1"/>
                </a:solidFill>
              </a:rPr>
              <a:t> referentietarief is eenvoudiger uit te voeren voor de ACM en voor warmteleveranciers: tarieven zijn wel </a:t>
            </a:r>
            <a:r>
              <a:rPr lang="nl-NL" sz="1600" dirty="0" err="1">
                <a:solidFill>
                  <a:schemeClr val="tx1"/>
                </a:solidFill>
              </a:rPr>
              <a:t>kostengebaseerd</a:t>
            </a:r>
            <a:r>
              <a:rPr lang="nl-NL" sz="1600" dirty="0">
                <a:solidFill>
                  <a:schemeClr val="tx1"/>
                </a:solidFill>
              </a:rPr>
              <a:t>, maar hoeven niet per individueel systeem vastgesteld te worden</a:t>
            </a:r>
          </a:p>
          <a:p>
            <a:pPr lvl="1">
              <a:buFont typeface="Wingdings" panose="05000000000000000000" pitchFamily="2" charset="2"/>
              <a:buChar char="q"/>
            </a:pPr>
            <a:endParaRPr lang="nl-NL" sz="1534" dirty="0">
              <a:solidFill>
                <a:schemeClr val="tx1"/>
              </a:solidFill>
            </a:endParaRPr>
          </a:p>
          <a:p>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pPr>
              <a:buFont typeface="Wingdings" panose="05000000000000000000" pitchFamily="2" charset="2"/>
              <a:buChar char="q"/>
            </a:pPr>
            <a:endParaRPr lang="nl-NL" sz="1800" dirty="0">
              <a:solidFill>
                <a:schemeClr val="tx1"/>
              </a:solidFill>
            </a:endParaRPr>
          </a:p>
          <a:p>
            <a:endParaRPr lang="nl-NL" sz="1800" dirty="0">
              <a:solidFill>
                <a:schemeClr val="tx1"/>
              </a:solidFill>
            </a:endParaRPr>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belangrijkste boodschappen van ACM over invoering </a:t>
            </a:r>
            <a:r>
              <a:rPr lang="nl-NL" sz="2800" dirty="0" err="1"/>
              <a:t>kostengebaseerde</a:t>
            </a:r>
            <a:r>
              <a:rPr lang="nl-NL" sz="2800" dirty="0"/>
              <a:t> </a:t>
            </a:r>
            <a:r>
              <a:rPr lang="nl-NL" sz="2800" dirty="0" err="1"/>
              <a:t>tariefregulering</a:t>
            </a:r>
            <a:r>
              <a:rPr lang="nl-NL" sz="2800" dirty="0"/>
              <a:t> in de WCW</a:t>
            </a:r>
            <a:endParaRPr lang="nl-NL" sz="2800" dirty="0">
              <a:highlight>
                <a:srgbClr val="FFFF00"/>
              </a:highlight>
            </a:endParaRPr>
          </a:p>
        </p:txBody>
      </p:sp>
      <p:sp>
        <p:nvSpPr>
          <p:cNvPr id="6" name="Tijdelijke aanduiding voor voettekst 5">
            <a:extLst>
              <a:ext uri="{FF2B5EF4-FFF2-40B4-BE49-F238E27FC236}">
                <a16:creationId xmlns:a16="http://schemas.microsoft.com/office/drawing/2014/main" id="{5D642C00-83F9-EDAB-932B-83B97783D90E}"/>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234728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8</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6" name="Titel 1">
            <a:extLst>
              <a:ext uri="{FF2B5EF4-FFF2-40B4-BE49-F238E27FC236}">
                <a16:creationId xmlns:a16="http://schemas.microsoft.com/office/drawing/2014/main" id="{9689E361-2E72-74A1-926C-3A324B453852}"/>
              </a:ext>
            </a:extLst>
          </p:cNvPr>
          <p:cNvSpPr>
            <a:spLocks noGrp="1"/>
          </p:cNvSpPr>
          <p:nvPr>
            <p:ph type="title"/>
          </p:nvPr>
        </p:nvSpPr>
        <p:spPr>
          <a:xfrm>
            <a:off x="726017" y="2508636"/>
            <a:ext cx="11226800" cy="1054100"/>
          </a:xfrm>
        </p:spPr>
        <p:txBody>
          <a:bodyPr/>
          <a:lstStyle/>
          <a:p>
            <a:r>
              <a:rPr lang="nl-NL" dirty="0"/>
              <a:t>Verdieping </a:t>
            </a:r>
            <a:r>
              <a:rPr lang="nl-NL" dirty="0" err="1"/>
              <a:t>kostengebaseerde</a:t>
            </a:r>
            <a:r>
              <a:rPr lang="nl-NL" dirty="0"/>
              <a:t> </a:t>
            </a:r>
            <a:r>
              <a:rPr lang="nl-NL" dirty="0" err="1"/>
              <a:t>tariefregulering</a:t>
            </a:r>
            <a:endParaRPr lang="nl-NL" dirty="0">
              <a:highlight>
                <a:srgbClr val="FFFF00"/>
              </a:highlight>
            </a:endParaRPr>
          </a:p>
        </p:txBody>
      </p:sp>
      <p:sp>
        <p:nvSpPr>
          <p:cNvPr id="2" name="Tijdelijke aanduiding voor voettekst 1">
            <a:extLst>
              <a:ext uri="{FF2B5EF4-FFF2-40B4-BE49-F238E27FC236}">
                <a16:creationId xmlns:a16="http://schemas.microsoft.com/office/drawing/2014/main" id="{0DBB7170-3A28-4F70-8F45-7F0E0DF719B0}"/>
              </a:ext>
            </a:extLst>
          </p:cNvPr>
          <p:cNvSpPr>
            <a:spLocks noGrp="1"/>
          </p:cNvSpPr>
          <p:nvPr>
            <p:ph type="ftr" sz="quarter" idx="21"/>
          </p:nvPr>
        </p:nvSpPr>
        <p:spPr/>
        <p:txBody>
          <a:bodyPr/>
          <a:lstStyle/>
          <a:p>
            <a:pPr>
              <a:defRPr/>
            </a:pPr>
            <a:endParaRPr lang="nl-NL"/>
          </a:p>
        </p:txBody>
      </p:sp>
    </p:spTree>
    <p:extLst>
      <p:ext uri="{BB962C8B-B14F-4D97-AF65-F5344CB8AC3E}">
        <p14:creationId xmlns:p14="http://schemas.microsoft.com/office/powerpoint/2010/main" val="390029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0D1DD4ED-54EA-3EF6-0FD0-A0AE626E625C}"/>
              </a:ext>
            </a:extLst>
          </p:cNvPr>
          <p:cNvSpPr>
            <a:spLocks noGrp="1"/>
          </p:cNvSpPr>
          <p:nvPr>
            <p:ph type="sldNum" sz="quarter" idx="19"/>
          </p:nvPr>
        </p:nvSpPr>
        <p:spPr/>
        <p:txBody>
          <a:bodyPr/>
          <a:lstStyle/>
          <a:p>
            <a:pPr>
              <a:defRPr/>
            </a:pPr>
            <a:fld id="{EF9D50FF-71E8-491A-8946-D4698ABC509D}" type="slidenum">
              <a:rPr lang="nl-NL" smtClean="0"/>
              <a:pPr>
                <a:defRPr/>
              </a:pPr>
              <a:t>9</a:t>
            </a:fld>
            <a:endParaRPr lang="nl-NL" dirty="0"/>
          </a:p>
        </p:txBody>
      </p:sp>
      <p:sp>
        <p:nvSpPr>
          <p:cNvPr id="5" name="Tijdelijke aanduiding voor datum 4">
            <a:extLst>
              <a:ext uri="{FF2B5EF4-FFF2-40B4-BE49-F238E27FC236}">
                <a16:creationId xmlns:a16="http://schemas.microsoft.com/office/drawing/2014/main" id="{DD5DF62A-0A05-BD97-3ACB-E01C13278DAF}"/>
              </a:ext>
            </a:extLst>
          </p:cNvPr>
          <p:cNvSpPr>
            <a:spLocks noGrp="1"/>
          </p:cNvSpPr>
          <p:nvPr>
            <p:ph type="dt" sz="half" idx="20"/>
          </p:nvPr>
        </p:nvSpPr>
        <p:spPr/>
        <p:txBody>
          <a:bodyPr/>
          <a:lstStyle/>
          <a:p>
            <a:pPr>
              <a:defRPr/>
            </a:pPr>
            <a:r>
              <a:rPr lang="nl-NL"/>
              <a:t>17 april 2025</a:t>
            </a:r>
            <a:endParaRPr lang="nl-NL" dirty="0"/>
          </a:p>
        </p:txBody>
      </p:sp>
      <p:sp>
        <p:nvSpPr>
          <p:cNvPr id="2" name="Titel 1">
            <a:extLst>
              <a:ext uri="{FF2B5EF4-FFF2-40B4-BE49-F238E27FC236}">
                <a16:creationId xmlns:a16="http://schemas.microsoft.com/office/drawing/2014/main" id="{3ACE265D-8BBB-06C3-04F0-983C35B2960B}"/>
              </a:ext>
            </a:extLst>
          </p:cNvPr>
          <p:cNvSpPr>
            <a:spLocks noGrp="1"/>
          </p:cNvSpPr>
          <p:nvPr>
            <p:ph type="title"/>
          </p:nvPr>
        </p:nvSpPr>
        <p:spPr/>
        <p:txBody>
          <a:bodyPr/>
          <a:lstStyle/>
          <a:p>
            <a:r>
              <a:rPr lang="nl-NL" sz="2800" dirty="0"/>
              <a:t>De overgang van ‘niet-meer-dan-anders’ naar </a:t>
            </a:r>
            <a:r>
              <a:rPr lang="nl-NL" sz="2800" dirty="0" err="1"/>
              <a:t>kostengebaseerd</a:t>
            </a:r>
            <a:r>
              <a:rPr lang="nl-NL" sz="2800" dirty="0"/>
              <a:t> betekent een grote verandering voor de warmtetarieven</a:t>
            </a:r>
          </a:p>
        </p:txBody>
      </p:sp>
      <p:sp>
        <p:nvSpPr>
          <p:cNvPr id="6" name="Tijdelijke aanduiding voor voettekst 5">
            <a:extLst>
              <a:ext uri="{FF2B5EF4-FFF2-40B4-BE49-F238E27FC236}">
                <a16:creationId xmlns:a16="http://schemas.microsoft.com/office/drawing/2014/main" id="{A4E543C8-D3C3-D64C-E1EC-7DDC6C92BF3B}"/>
              </a:ext>
            </a:extLst>
          </p:cNvPr>
          <p:cNvSpPr>
            <a:spLocks noGrp="1"/>
          </p:cNvSpPr>
          <p:nvPr>
            <p:ph type="ftr" sz="quarter" idx="21"/>
          </p:nvPr>
        </p:nvSpPr>
        <p:spPr/>
        <p:txBody>
          <a:bodyPr/>
          <a:lstStyle/>
          <a:p>
            <a:pPr>
              <a:defRPr/>
            </a:pPr>
            <a:endParaRPr lang="nl-NL"/>
          </a:p>
        </p:txBody>
      </p:sp>
      <p:pic>
        <p:nvPicPr>
          <p:cNvPr id="10" name="Afbeelding 9">
            <a:extLst>
              <a:ext uri="{FF2B5EF4-FFF2-40B4-BE49-F238E27FC236}">
                <a16:creationId xmlns:a16="http://schemas.microsoft.com/office/drawing/2014/main" id="{CACB9C34-26AD-4E42-E8FD-561A5F881692}"/>
              </a:ext>
            </a:extLst>
          </p:cNvPr>
          <p:cNvPicPr>
            <a:picLocks noChangeAspect="1"/>
          </p:cNvPicPr>
          <p:nvPr/>
        </p:nvPicPr>
        <p:blipFill>
          <a:blip r:embed="rId3"/>
          <a:stretch>
            <a:fillRect/>
          </a:stretch>
        </p:blipFill>
        <p:spPr>
          <a:xfrm>
            <a:off x="1317171" y="1411818"/>
            <a:ext cx="9026010" cy="5045865"/>
          </a:xfrm>
          <a:prstGeom prst="rect">
            <a:avLst/>
          </a:prstGeom>
          <a:ln>
            <a:solidFill>
              <a:schemeClr val="accent1"/>
            </a:solidFill>
          </a:ln>
        </p:spPr>
      </p:pic>
    </p:spTree>
    <p:extLst>
      <p:ext uri="{BB962C8B-B14F-4D97-AF65-F5344CB8AC3E}">
        <p14:creationId xmlns:p14="http://schemas.microsoft.com/office/powerpoint/2010/main" val="2944759382"/>
      </p:ext>
    </p:extLst>
  </p:cSld>
  <p:clrMapOvr>
    <a:masterClrMapping/>
  </p:clrMapOvr>
</p:sld>
</file>

<file path=ppt/theme/theme1.xml><?xml version="1.0" encoding="utf-8"?>
<a:theme xmlns:a="http://schemas.openxmlformats.org/drawingml/2006/main" name="ACM leeg Powerpoint-sjabloon - NL">
  <a:themeElements>
    <a:clrScheme name="ACM Themakleuren">
      <a:dk1>
        <a:srgbClr val="000000"/>
      </a:dk1>
      <a:lt1>
        <a:sysClr val="window" lastClr="FFFFFF"/>
      </a:lt1>
      <a:dk2>
        <a:srgbClr val="E5007D"/>
      </a:dk2>
      <a:lt2>
        <a:srgbClr val="F2F2F2"/>
      </a:lt2>
      <a:accent1>
        <a:srgbClr val="5F1F7A"/>
      </a:accent1>
      <a:accent2>
        <a:srgbClr val="E5007D"/>
      </a:accent2>
      <a:accent3>
        <a:srgbClr val="B2ADC9"/>
      </a:accent3>
      <a:accent4>
        <a:srgbClr val="007FAE"/>
      </a:accent4>
      <a:accent5>
        <a:srgbClr val="FCC800"/>
      </a:accent5>
      <a:accent6>
        <a:srgbClr val="007C00"/>
      </a:accent6>
      <a:hlink>
        <a:srgbClr val="007FAE"/>
      </a:hlink>
      <a:folHlink>
        <a:srgbClr val="5F1F7A"/>
      </a:folHlink>
    </a:clrScheme>
    <a:fontScheme name="ACM fonts 1">
      <a:majorFont>
        <a:latin typeface="DIN Alternate"/>
        <a:ea typeface=""/>
        <a:cs typeface=""/>
      </a:majorFont>
      <a:minorFont>
        <a:latin typeface="Arial"/>
        <a:ea typeface=""/>
        <a:cs typeface=""/>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e11" id="{88B7D7AB-5E97-46F8-8D33-B4CE9755563D}" vid="{B3968ED8-11C4-457C-B830-4ED7AF7F0094}"/>
    </a:ext>
  </a:extLst>
</a:theme>
</file>

<file path=ppt/theme/theme2.xml><?xml version="1.0" encoding="utf-8"?>
<a:theme xmlns:a="http://schemas.openxmlformats.org/drawingml/2006/main" name="Inhoudsdia's">
  <a:themeElements>
    <a:clrScheme name="ACM Themakleuren">
      <a:dk1>
        <a:srgbClr val="000000"/>
      </a:dk1>
      <a:lt1>
        <a:sysClr val="window" lastClr="FFFFFF"/>
      </a:lt1>
      <a:dk2>
        <a:srgbClr val="E5007D"/>
      </a:dk2>
      <a:lt2>
        <a:srgbClr val="F2F2F2"/>
      </a:lt2>
      <a:accent1>
        <a:srgbClr val="5F1F7A"/>
      </a:accent1>
      <a:accent2>
        <a:srgbClr val="E5007D"/>
      </a:accent2>
      <a:accent3>
        <a:srgbClr val="B2ADC9"/>
      </a:accent3>
      <a:accent4>
        <a:srgbClr val="007FAE"/>
      </a:accent4>
      <a:accent5>
        <a:srgbClr val="FCC800"/>
      </a:accent5>
      <a:accent6>
        <a:srgbClr val="007C00"/>
      </a:accent6>
      <a:hlink>
        <a:srgbClr val="007FAE"/>
      </a:hlink>
      <a:folHlink>
        <a:srgbClr val="5F1F7A"/>
      </a:folHlink>
    </a:clrScheme>
    <a:fontScheme name="ACM fonts 1">
      <a:majorFont>
        <a:latin typeface="DIN Alternate"/>
        <a:ea typeface=""/>
        <a:cs typeface=""/>
      </a:majorFont>
      <a:minorFont>
        <a:latin typeface="Arial"/>
        <a:ea typeface=""/>
        <a:cs typeface=""/>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e11" id="{88B7D7AB-5E97-46F8-8D33-B4CE9755563D}" vid="{4D2C9B5F-F42E-4ED4-BFB1-EB5F5F333F35}"/>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Words>3998</ap:Words>
  <ap:PresentationFormat>Breedbeeld</ap:PresentationFormat>
  <ap:Paragraphs>568</ap:Paragraphs>
  <ap:Slides>43</ap:Slides>
  <ap:HiddenSlides>0</ap:HiddenSlides>
  <ap:MMClips>0</ap:MMClips>
  <ap:ScaleCrop>false</ap:ScaleCrop>
  <ap:HeadingPairs>
    <vt:vector baseType="variant" size="6">
      <vt:variant>
        <vt:lpstr>Gebruikte lettertypen</vt:lpstr>
      </vt:variant>
      <vt:variant>
        <vt:i4>4</vt:i4>
      </vt:variant>
      <vt:variant>
        <vt:lpstr>Thema</vt:lpstr>
      </vt:variant>
      <vt:variant>
        <vt:i4>2</vt:i4>
      </vt:variant>
      <vt:variant>
        <vt:lpstr>Diatitels</vt:lpstr>
      </vt:variant>
      <vt:variant>
        <vt:i4>43</vt:i4>
      </vt:variant>
    </vt:vector>
  </ap:HeadingPairs>
  <ap:TitlesOfParts>
    <vt:vector baseType="lpstr" size="49">
      <vt:lpstr>Arial</vt:lpstr>
      <vt:lpstr>Calibri</vt:lpstr>
      <vt:lpstr>Times New Roman</vt:lpstr>
      <vt:lpstr>Wingdings</vt:lpstr>
      <vt:lpstr>ACM leeg Powerpoint-sjabloon - NL</vt:lpstr>
      <vt:lpstr>Inhoudsdia's</vt:lpstr>
      <vt:lpstr>Presentatie ACM  Tariefregulering WCW</vt:lpstr>
      <vt:lpstr>Agenda</vt:lpstr>
      <vt:lpstr>Van Warmtewet naar Wet Collectieve Warmte en de rol van ACM</vt:lpstr>
      <vt:lpstr>Door invoering van de WCW verandert er veel in de warmtesector</vt:lpstr>
      <vt:lpstr>De rol van ACM als toezichthouder op de warmtesector verandert mee</vt:lpstr>
      <vt:lpstr>De belangrijkste effecten van de keuze voor kostengebaseerde tariefregulering in de WCW</vt:lpstr>
      <vt:lpstr>De belangrijkste boodschappen van ACM over invoering kostengebaseerde tariefregulering in de WCW</vt:lpstr>
      <vt:lpstr>Verdieping kostengebaseerde tariefregulering</vt:lpstr>
      <vt:lpstr>De overgang van ‘niet-meer-dan-anders’ naar kostengebaseerd betekent een grote verandering voor de warmtetarieven</vt:lpstr>
      <vt:lpstr>Werking kostengebaseerde tariefregulering</vt:lpstr>
      <vt:lpstr>Kostengebaseerde tariefregulering voor collectieve warmte</vt:lpstr>
      <vt:lpstr>De tariefregulering van ACM is een belangrijke stap om te komen tot kostengebaseerde warmtetarieven</vt:lpstr>
      <vt:lpstr>De tariefregulering van ACM is een belangrijke stap om te komen tot kostengebaseerde warmtetarieven</vt:lpstr>
      <vt:lpstr>De tariefregulering van ACM is een belangrijke stap om te komen tot kostengebaseerde warmtetarieven</vt:lpstr>
      <vt:lpstr>Hoe werkt kostengebaseerde tariefregulering voor warmte?</vt:lpstr>
      <vt:lpstr>Hoe werkt kostengebaseerde tariefregulering voor warmte?</vt:lpstr>
      <vt:lpstr>Hoe werkt kostengebaseerde tariefregulering voor warmte?</vt:lpstr>
      <vt:lpstr>Hoe werkt kostengebaseerde tariefregulering voor warmte?</vt:lpstr>
      <vt:lpstr>Hoe werkt kostengebaseerde tariefregulering voor warmte?</vt:lpstr>
      <vt:lpstr>Hoe werkt kostengebaseerde tariefregulering voor warmte?</vt:lpstr>
      <vt:lpstr>Hoe werkt kostengebaseerde tariefregulering voor warmte?</vt:lpstr>
      <vt:lpstr>Hoe werkt kostengebaseerde tariefregulering voor warmte?</vt:lpstr>
      <vt:lpstr>Betaalbaarheid en de rol van ACM</vt:lpstr>
      <vt:lpstr>ACM draagt met tariefregulering op basis van efficiënte kosten bij aan de betaalbaarheid van warmte</vt:lpstr>
      <vt:lpstr>Tariefregulering gaat ook over hoe de kosten verdeeld worden tussen verschillende typen verbruikers</vt:lpstr>
      <vt:lpstr>Maar kostengebaseerde tarieven zijn niet automatisch draaglijke tarieven of aantrekkelijke tarieven</vt:lpstr>
      <vt:lpstr>Werking van de tarieflimiet</vt:lpstr>
      <vt:lpstr>Hoe werkt de tarieflimiet?</vt:lpstr>
      <vt:lpstr>Hoe werkt de tarieflimiet?</vt:lpstr>
      <vt:lpstr>Hoe werkt de tarieflimiet?</vt:lpstr>
      <vt:lpstr>Hoe werkt de tarieflimiet?</vt:lpstr>
      <vt:lpstr>Investeringszekerheid en redelijk rendement</vt:lpstr>
      <vt:lpstr>De WCW geeft meer dan de huidige warmtewet zekerheid over het kunnen terugverdienen van investeringen</vt:lpstr>
      <vt:lpstr>Haalbaarheid en uitvoerbaarheid van tariefregulering</vt:lpstr>
      <vt:lpstr>De doelen in de WCW leggen de lat hoog voor de tariefregulering en vragen om ‘fijnmazigheid’ van het systeem</vt:lpstr>
      <vt:lpstr>Fijnmazige tariefregulering vraagt grote hoeveelheden gegevens die ook door ACM gecontroleerd moeten worden</vt:lpstr>
      <vt:lpstr>Het bereiken van de doelen van tariefregulering zoals geschetst in de WCW is haalbaar voor de grote netten</vt:lpstr>
      <vt:lpstr>Zorgvuldige en nauwkeurige invulling kost mensen en middelen</vt:lpstr>
      <vt:lpstr>Vóórdat fase 2 start zal ACM een beter beeld hebben van de kosten van warmte en hoe de tariefregulering eruit gaat zien</vt:lpstr>
      <vt:lpstr>Kostengebaseerde tariefregulering voor kleine collectieve warmtesystemen</vt:lpstr>
      <vt:lpstr>Kostengebaseerde tarieven per net voor alle kleine collectieve warmtesystemen zijn niet haalbaar en uitvoerbaar</vt:lpstr>
      <vt:lpstr>ACM stelt voor om voor kleine collectieve warmtesystemen te werken met een kostengebaseerd referentietarief</vt:lpstr>
      <vt:lpstr>Afsluiting, vragen en dialoog</vt:lpstr>
    </vt:vector>
  </ap:TitlesOfParts>
  <ap:LinksUpToDate>false</ap:LinksUpToDate>
  <ap:SharedDoc>false</ap:SharedDoc>
</ap:Properties>
</file>

<file path=docProps/core.xml><?xml version="1.0" encoding="utf-8"?>
<coreProperties xmlns:dc="http://purl.org/dc/elements/1.1/" xmlns:dcterms="http://purl.org/dc/terms/" xmlns:xsi="http://www.w3.org/2001/XMLSchema-instance" xmlns="http://schemas.openxmlformats.org/package/2006/metadata/core-properties">
  <dc:title/>
  <dc:creator/>
  <lastModifiedBy/>
  <revision/>
  <lastPrinted>2025-04-17T07:02:35.0000000Z</lastPrinted>
  <dcterms:created xsi:type="dcterms:W3CDTF">2023-05-01T10:05:41.0000000Z</dcterms:created>
  <dcterms:modified xsi:type="dcterms:W3CDTF">2025-04-17T10:27:19.0000000Z</dcterms:modified>
  <dc:description/>
  <dc:subject/>
  <keywords/>
  <version/>
  <category>------------------------</category>
</coreProperties>
</file>