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8" r:id="rId3"/>
  </p:sldMasterIdLst>
  <p:notesMasterIdLst>
    <p:notesMasterId r:id="rId21"/>
  </p:notesMasterIdLst>
  <p:sldIdLst>
    <p:sldId id="256" r:id="rId4"/>
    <p:sldId id="270" r:id="rId5"/>
    <p:sldId id="257" r:id="rId6"/>
    <p:sldId id="259" r:id="rId7"/>
    <p:sldId id="260" r:id="rId8"/>
    <p:sldId id="261" r:id="rId9"/>
    <p:sldId id="273" r:id="rId10"/>
    <p:sldId id="271" r:id="rId11"/>
    <p:sldId id="262" r:id="rId12"/>
    <p:sldId id="287" r:id="rId13"/>
    <p:sldId id="286" r:id="rId14"/>
    <p:sldId id="283" r:id="rId15"/>
    <p:sldId id="284" r:id="rId16"/>
    <p:sldId id="285" r:id="rId17"/>
    <p:sldId id="267" r:id="rId18"/>
    <p:sldId id="282" r:id="rId19"/>
    <p:sldId id="268"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A16205-3AA5-F7C2-7470-E6C65F1ED3B4}" name="Paquaij, M.A. (Maarten)" initials="PM" userId="S::m.a.paquaij@minlnv.nl::731c83be-c65a-4b70-9d0f-cf4dfaa6fc4f" providerId="AD"/>
  <p188:author id="{446B511D-A2C5-88B4-CBC1-D8336B54E695}" name="Hoek, D.N. van den (Duncan)" initials="DH" userId="S::d.n.vandenhoek@minlnv.nl::b5709558-832e-4c75-ad26-d5712a73697b" providerId="AD"/>
  <p188:author id="{2E3CFD1F-D263-5E69-BB89-1A2E81703094}" name="Timmermans, J. (Jordi)" initials="JT" userId="S::j.timmermans@minlnv.nl::19a1ef32-ae86-4ce2-9d2b-bd4aa3837530" providerId="AD"/>
  <p188:author id="{4CC0A38A-D4FF-F0D6-28BC-FF4EB8A72928}" name="Ommen, N. van (Niels)" initials="O(" userId="S::n.vanommen@minezk.nl::327fde60-38d7-4aff-8675-200c85d52c58" providerId="AD"/>
  <p188:author id="{7FDA7FB8-B3E3-914C-6133-452A1AEA6549}" name="Schaardenburg, ir. M.D. van (Dennis)" initials="S(" userId="S::m.d.vanschaardenburg@minlnv.nl::3422facf-f164-4ed9-a622-9eacfba55b80" providerId="AD"/>
  <p188:author id="{1C2BC0BD-0C4A-5DA8-9E1D-6724E3BACA7B}" name="Boer, J.P. MSc den (Hans-Peter)" initials="HB" userId="S::j.p.denboer@minlnv.nl::cf08964e-051a-4ae8-848c-ba638b0b3b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A5166-7234-49C4-8BDC-C147A3D772CE}" type="datetimeFigureOut">
              <a:t>24-9-2025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AD5E2-F2D3-4DFA-B186-C27FA60BA6F4}" type="slidenum">
              <a:t>‹nr.›</a:t>
            </a:fld>
            <a:endParaRPr lang="en-US"/>
          </a:p>
        </p:txBody>
      </p:sp>
    </p:spTree>
    <p:extLst>
      <p:ext uri="{BB962C8B-B14F-4D97-AF65-F5344CB8AC3E}">
        <p14:creationId xmlns:p14="http://schemas.microsoft.com/office/powerpoint/2010/main" val="111829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FCAD5E2-F2D3-4DFA-B186-C27FA60BA6F4}" type="slidenum">
              <a:t>12</a:t>
            </a:fld>
            <a:endParaRPr lang="en-US"/>
          </a:p>
        </p:txBody>
      </p:sp>
    </p:spTree>
    <p:extLst>
      <p:ext uri="{BB962C8B-B14F-4D97-AF65-F5344CB8AC3E}">
        <p14:creationId xmlns:p14="http://schemas.microsoft.com/office/powerpoint/2010/main" val="5455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5D3A6AD6-61CA-3DD7-777A-F98021959F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4"/>
          </a:xfrm>
          <a:prstGeom prst="rect">
            <a:avLst/>
          </a:prstGeom>
        </p:spPr>
      </p:pic>
    </p:spTree>
    <p:extLst>
      <p:ext uri="{BB962C8B-B14F-4D97-AF65-F5344CB8AC3E}">
        <p14:creationId xmlns:p14="http://schemas.microsoft.com/office/powerpoint/2010/main" val="24703751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4786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100445" cy="68587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100445"/>
              <a:gd name="connsiteY0" fmla="*/ 0 h 6858700"/>
              <a:gd name="connsiteX1" fmla="*/ 5776763 w 6100445"/>
              <a:gd name="connsiteY1" fmla="*/ 0 h 6858700"/>
              <a:gd name="connsiteX2" fmla="*/ 5776763 w 6100445"/>
              <a:gd name="connsiteY2" fmla="*/ 1144800 h 6858700"/>
              <a:gd name="connsiteX3" fmla="*/ 6099175 w 6100445"/>
              <a:gd name="connsiteY3" fmla="*/ 1144800 h 6858700"/>
              <a:gd name="connsiteX4" fmla="*/ 6099175 w 6100445"/>
              <a:gd name="connsiteY4" fmla="*/ 6541200 h 6858700"/>
              <a:gd name="connsiteX5" fmla="*/ 6100445 w 6100445"/>
              <a:gd name="connsiteY5" fmla="*/ 6858700 h 6858700"/>
              <a:gd name="connsiteX6" fmla="*/ 5776595 w 6100445"/>
              <a:gd name="connsiteY6" fmla="*/ 6858000 h 6858700"/>
              <a:gd name="connsiteX7" fmla="*/ 0 w 6100445"/>
              <a:gd name="connsiteY7" fmla="*/ 6858000 h 6858700"/>
              <a:gd name="connsiteX8" fmla="*/ 0 w 6100445"/>
              <a:gd name="connsiteY8" fmla="*/ 0 h 685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0445" h="6858700">
                <a:moveTo>
                  <a:pt x="0" y="0"/>
                </a:moveTo>
                <a:lnTo>
                  <a:pt x="5776763" y="0"/>
                </a:lnTo>
                <a:lnTo>
                  <a:pt x="5776763" y="1144800"/>
                </a:lnTo>
                <a:lnTo>
                  <a:pt x="6099175" y="1144800"/>
                </a:lnTo>
                <a:lnTo>
                  <a:pt x="6099175" y="6541200"/>
                </a:lnTo>
                <a:cubicBezTo>
                  <a:pt x="6099598" y="6647033"/>
                  <a:pt x="6100022" y="6752867"/>
                  <a:pt x="6100445" y="68587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3" name="Afbeelding 2">
            <a:extLst>
              <a:ext uri="{FF2B5EF4-FFF2-40B4-BE49-F238E27FC236}">
                <a16:creationId xmlns:a16="http://schemas.microsoft.com/office/drawing/2014/main" id="{B182DC99-B322-9A2F-75AD-A244C647A4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4"/>
          </a:xfrm>
          <a:prstGeom prst="rect">
            <a:avLst/>
          </a:prstGeom>
        </p:spPr>
      </p:pic>
    </p:spTree>
    <p:extLst>
      <p:ext uri="{BB962C8B-B14F-4D97-AF65-F5344CB8AC3E}">
        <p14:creationId xmlns:p14="http://schemas.microsoft.com/office/powerpoint/2010/main" val="116683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85FA37A-45F0-4411-C801-10D86DE868A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3"/>
          </a:xfrm>
          <a:prstGeom prst="rect">
            <a:avLst/>
          </a:prstGeom>
        </p:spPr>
      </p:pic>
    </p:spTree>
    <p:extLst>
      <p:ext uri="{BB962C8B-B14F-4D97-AF65-F5344CB8AC3E}">
        <p14:creationId xmlns:p14="http://schemas.microsoft.com/office/powerpoint/2010/main" val="1429014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2" name="Afbeelding 1">
            <a:extLst>
              <a:ext uri="{FF2B5EF4-FFF2-40B4-BE49-F238E27FC236}">
                <a16:creationId xmlns:a16="http://schemas.microsoft.com/office/drawing/2014/main" id="{C078E61E-2BB3-D238-A20C-A5BCC072DB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0"/>
            <a:ext cx="12191996" cy="1682494"/>
          </a:xfrm>
          <a:prstGeom prst="rect">
            <a:avLst/>
          </a:prstGeom>
        </p:spPr>
      </p:pic>
    </p:spTree>
    <p:extLst>
      <p:ext uri="{BB962C8B-B14F-4D97-AF65-F5344CB8AC3E}">
        <p14:creationId xmlns:p14="http://schemas.microsoft.com/office/powerpoint/2010/main" val="281106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4" name="Afbeelding 3">
            <a:extLst>
              <a:ext uri="{FF2B5EF4-FFF2-40B4-BE49-F238E27FC236}">
                <a16:creationId xmlns:a16="http://schemas.microsoft.com/office/drawing/2014/main" id="{7203FABB-5BF3-E91E-E486-839F74B2B9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4"/>
          </a:xfrm>
          <a:prstGeom prst="rect">
            <a:avLst/>
          </a:prstGeom>
        </p:spPr>
      </p:pic>
    </p:spTree>
    <p:extLst>
      <p:ext uri="{BB962C8B-B14F-4D97-AF65-F5344CB8AC3E}">
        <p14:creationId xmlns:p14="http://schemas.microsoft.com/office/powerpoint/2010/main" val="213407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Tree>
    <p:extLst>
      <p:ext uri="{BB962C8B-B14F-4D97-AF65-F5344CB8AC3E}">
        <p14:creationId xmlns:p14="http://schemas.microsoft.com/office/powerpoint/2010/main" val="194489716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6096950 w 6098242"/>
              <a:gd name="connsiteY5" fmla="*/ 6855350 h 6858000"/>
              <a:gd name="connsiteX6" fmla="*/ 5862000 w 6098242"/>
              <a:gd name="connsiteY6" fmla="*/ 6858000 h 6858000"/>
              <a:gd name="connsiteX7" fmla="*/ 0 w 6098242"/>
              <a:gd name="connsiteY7" fmla="*/ 6858000 h 6858000"/>
              <a:gd name="connsiteX8" fmla="*/ 0 w 609824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8242" h="6858000">
                <a:moveTo>
                  <a:pt x="0" y="0"/>
                </a:moveTo>
                <a:lnTo>
                  <a:pt x="5862000" y="0"/>
                </a:lnTo>
                <a:lnTo>
                  <a:pt x="5862000" y="708025"/>
                </a:lnTo>
                <a:lnTo>
                  <a:pt x="6098242" y="708025"/>
                </a:lnTo>
                <a:lnTo>
                  <a:pt x="6098242" y="6620400"/>
                </a:lnTo>
                <a:cubicBezTo>
                  <a:pt x="6097811" y="6698717"/>
                  <a:pt x="6097381" y="6777033"/>
                  <a:pt x="6096950" y="6855350"/>
                </a:cubicBezTo>
                <a:lnTo>
                  <a:pt x="5862000" y="6858000"/>
                </a:lnTo>
                <a:lnTo>
                  <a:pt x="0" y="6858000"/>
                </a:lnTo>
                <a:lnTo>
                  <a:pt x="0" y="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4521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6180253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8768569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1156321"/>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33168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548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9166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467566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06285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5004413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61875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24.09.2025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0"/>
            <a:ext cx="6096000" cy="6864506"/>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4506"/>
              <a:gd name="connsiteX1" fmla="*/ 6091238 w 6096000"/>
              <a:gd name="connsiteY1" fmla="*/ 0 h 6864506"/>
              <a:gd name="connsiteX2" fmla="*/ 6091238 w 6096000"/>
              <a:gd name="connsiteY2" fmla="*/ 2381 h 6864506"/>
              <a:gd name="connsiteX3" fmla="*/ 6096000 w 6096000"/>
              <a:gd name="connsiteY3" fmla="*/ 2381 h 6864506"/>
              <a:gd name="connsiteX4" fmla="*/ 6096000 w 6096000"/>
              <a:gd name="connsiteY4" fmla="*/ 6860381 h 6864506"/>
              <a:gd name="connsiteX5" fmla="*/ 6095999 w 6096000"/>
              <a:gd name="connsiteY5" fmla="*/ 6860381 h 6864506"/>
              <a:gd name="connsiteX6" fmla="*/ 3832225 w 6096000"/>
              <a:gd name="connsiteY6" fmla="*/ 6860381 h 6864506"/>
              <a:gd name="connsiteX7" fmla="*/ 232201 w 6096000"/>
              <a:gd name="connsiteY7" fmla="*/ 6860381 h 6864506"/>
              <a:gd name="connsiteX8" fmla="*/ 426 w 6096000"/>
              <a:gd name="connsiteY8" fmla="*/ 6864506 h 6864506"/>
              <a:gd name="connsiteX9" fmla="*/ 0 w 6096000"/>
              <a:gd name="connsiteY9" fmla="*/ 6626381 h 6864506"/>
              <a:gd name="connsiteX10" fmla="*/ 0 w 6096000"/>
              <a:gd name="connsiteY10" fmla="*/ 5488781 h 6864506"/>
              <a:gd name="connsiteX11" fmla="*/ 1 w 6096000"/>
              <a:gd name="connsiteY11" fmla="*/ 5488781 h 6864506"/>
              <a:gd name="connsiteX12" fmla="*/ 1 w 6096000"/>
              <a:gd name="connsiteY12" fmla="*/ 948531 h 6864506"/>
              <a:gd name="connsiteX13" fmla="*/ 1 w 6096000"/>
              <a:gd name="connsiteY13" fmla="*/ 711200 h 6864506"/>
              <a:gd name="connsiteX14" fmla="*/ 1 w 6096000"/>
              <a:gd name="connsiteY14" fmla="*/ 2381 h 6864506"/>
              <a:gd name="connsiteX15" fmla="*/ 2 w 6096000"/>
              <a:gd name="connsiteY15" fmla="*/ 2381 h 6864506"/>
              <a:gd name="connsiteX16" fmla="*/ 2 w 6096000"/>
              <a:gd name="connsiteY16" fmla="*/ 711994 h 6864506"/>
              <a:gd name="connsiteX17" fmla="*/ 233366 w 6096000"/>
              <a:gd name="connsiteY17" fmla="*/ 711994 h 6864506"/>
              <a:gd name="connsiteX18" fmla="*/ 233366 w 6096000"/>
              <a:gd name="connsiteY18" fmla="*/ 2381 h 6864506"/>
              <a:gd name="connsiteX19" fmla="*/ 229238 w 6096000"/>
              <a:gd name="connsiteY19" fmla="*/ 2381 h 6864506"/>
              <a:gd name="connsiteX20" fmla="*/ 229238 w 6096000"/>
              <a:gd name="connsiteY20" fmla="*/ 0 h 686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4506">
                <a:moveTo>
                  <a:pt x="229238" y="0"/>
                </a:moveTo>
                <a:lnTo>
                  <a:pt x="6091238" y="0"/>
                </a:lnTo>
                <a:lnTo>
                  <a:pt x="6091238" y="2381"/>
                </a:lnTo>
                <a:lnTo>
                  <a:pt x="6096000" y="2381"/>
                </a:lnTo>
                <a:lnTo>
                  <a:pt x="6096000" y="6860381"/>
                </a:lnTo>
                <a:lnTo>
                  <a:pt x="6095999" y="6860381"/>
                </a:lnTo>
                <a:lnTo>
                  <a:pt x="3832225" y="6860381"/>
                </a:lnTo>
                <a:lnTo>
                  <a:pt x="232201" y="6860381"/>
                </a:lnTo>
                <a:lnTo>
                  <a:pt x="426" y="6864506"/>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41891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133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1331"/>
              <a:gd name="connsiteX1" fmla="*/ 6091238 w 6096000"/>
              <a:gd name="connsiteY1" fmla="*/ 0 h 6861331"/>
              <a:gd name="connsiteX2" fmla="*/ 6091238 w 6096000"/>
              <a:gd name="connsiteY2" fmla="*/ 2381 h 6861331"/>
              <a:gd name="connsiteX3" fmla="*/ 6096000 w 6096000"/>
              <a:gd name="connsiteY3" fmla="*/ 2381 h 6861331"/>
              <a:gd name="connsiteX4" fmla="*/ 6096000 w 6096000"/>
              <a:gd name="connsiteY4" fmla="*/ 6860381 h 6861331"/>
              <a:gd name="connsiteX5" fmla="*/ 6095999 w 6096000"/>
              <a:gd name="connsiteY5" fmla="*/ 6860381 h 6861331"/>
              <a:gd name="connsiteX6" fmla="*/ 3832225 w 6096000"/>
              <a:gd name="connsiteY6" fmla="*/ 6860381 h 6861331"/>
              <a:gd name="connsiteX7" fmla="*/ 232201 w 6096000"/>
              <a:gd name="connsiteY7" fmla="*/ 6860381 h 6861331"/>
              <a:gd name="connsiteX8" fmla="*/ 426 w 6096000"/>
              <a:gd name="connsiteY8" fmla="*/ 6861331 h 6861331"/>
              <a:gd name="connsiteX9" fmla="*/ 0 w 6096000"/>
              <a:gd name="connsiteY9" fmla="*/ 6626381 h 6861331"/>
              <a:gd name="connsiteX10" fmla="*/ 0 w 6096000"/>
              <a:gd name="connsiteY10" fmla="*/ 5488781 h 6861331"/>
              <a:gd name="connsiteX11" fmla="*/ 1 w 6096000"/>
              <a:gd name="connsiteY11" fmla="*/ 5488781 h 6861331"/>
              <a:gd name="connsiteX12" fmla="*/ 1 w 6096000"/>
              <a:gd name="connsiteY12" fmla="*/ 948531 h 6861331"/>
              <a:gd name="connsiteX13" fmla="*/ 1 w 6096000"/>
              <a:gd name="connsiteY13" fmla="*/ 711200 h 6861331"/>
              <a:gd name="connsiteX14" fmla="*/ 1 w 6096000"/>
              <a:gd name="connsiteY14" fmla="*/ 2381 h 6861331"/>
              <a:gd name="connsiteX15" fmla="*/ 2 w 6096000"/>
              <a:gd name="connsiteY15" fmla="*/ 2381 h 6861331"/>
              <a:gd name="connsiteX16" fmla="*/ 2 w 6096000"/>
              <a:gd name="connsiteY16" fmla="*/ 711994 h 6861331"/>
              <a:gd name="connsiteX17" fmla="*/ 233366 w 6096000"/>
              <a:gd name="connsiteY17" fmla="*/ 711994 h 6861331"/>
              <a:gd name="connsiteX18" fmla="*/ 233366 w 6096000"/>
              <a:gd name="connsiteY18" fmla="*/ 2381 h 6861331"/>
              <a:gd name="connsiteX19" fmla="*/ 229238 w 6096000"/>
              <a:gd name="connsiteY19" fmla="*/ 2381 h 6861331"/>
              <a:gd name="connsiteX20" fmla="*/ 229238 w 6096000"/>
              <a:gd name="connsiteY20" fmla="*/ 0 h 686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1331">
                <a:moveTo>
                  <a:pt x="229238" y="0"/>
                </a:moveTo>
                <a:lnTo>
                  <a:pt x="6091238" y="0"/>
                </a:lnTo>
                <a:lnTo>
                  <a:pt x="6091238" y="2381"/>
                </a:lnTo>
                <a:lnTo>
                  <a:pt x="6096000" y="2381"/>
                </a:lnTo>
                <a:lnTo>
                  <a:pt x="6096000" y="6860381"/>
                </a:lnTo>
                <a:lnTo>
                  <a:pt x="6095999" y="6860381"/>
                </a:lnTo>
                <a:lnTo>
                  <a:pt x="3832225" y="6860381"/>
                </a:lnTo>
                <a:lnTo>
                  <a:pt x="232201" y="6860381"/>
                </a:lnTo>
                <a:lnTo>
                  <a:pt x="426" y="686133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742820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0"/>
            <a:ext cx="6096000" cy="6864506"/>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4506"/>
              <a:gd name="connsiteX1" fmla="*/ 6091238 w 6096000"/>
              <a:gd name="connsiteY1" fmla="*/ 0 h 6864506"/>
              <a:gd name="connsiteX2" fmla="*/ 6091238 w 6096000"/>
              <a:gd name="connsiteY2" fmla="*/ 2381 h 6864506"/>
              <a:gd name="connsiteX3" fmla="*/ 6096000 w 6096000"/>
              <a:gd name="connsiteY3" fmla="*/ 2381 h 6864506"/>
              <a:gd name="connsiteX4" fmla="*/ 6096000 w 6096000"/>
              <a:gd name="connsiteY4" fmla="*/ 6860381 h 6864506"/>
              <a:gd name="connsiteX5" fmla="*/ 6095999 w 6096000"/>
              <a:gd name="connsiteY5" fmla="*/ 6860381 h 6864506"/>
              <a:gd name="connsiteX6" fmla="*/ 3832225 w 6096000"/>
              <a:gd name="connsiteY6" fmla="*/ 6860381 h 6864506"/>
              <a:gd name="connsiteX7" fmla="*/ 232201 w 6096000"/>
              <a:gd name="connsiteY7" fmla="*/ 6860381 h 6864506"/>
              <a:gd name="connsiteX8" fmla="*/ 426 w 6096000"/>
              <a:gd name="connsiteY8" fmla="*/ 6864506 h 6864506"/>
              <a:gd name="connsiteX9" fmla="*/ 0 w 6096000"/>
              <a:gd name="connsiteY9" fmla="*/ 6626381 h 6864506"/>
              <a:gd name="connsiteX10" fmla="*/ 0 w 6096000"/>
              <a:gd name="connsiteY10" fmla="*/ 5488781 h 6864506"/>
              <a:gd name="connsiteX11" fmla="*/ 1 w 6096000"/>
              <a:gd name="connsiteY11" fmla="*/ 5488781 h 6864506"/>
              <a:gd name="connsiteX12" fmla="*/ 1 w 6096000"/>
              <a:gd name="connsiteY12" fmla="*/ 948531 h 6864506"/>
              <a:gd name="connsiteX13" fmla="*/ 1 w 6096000"/>
              <a:gd name="connsiteY13" fmla="*/ 711200 h 6864506"/>
              <a:gd name="connsiteX14" fmla="*/ 1 w 6096000"/>
              <a:gd name="connsiteY14" fmla="*/ 2381 h 6864506"/>
              <a:gd name="connsiteX15" fmla="*/ 2 w 6096000"/>
              <a:gd name="connsiteY15" fmla="*/ 2381 h 6864506"/>
              <a:gd name="connsiteX16" fmla="*/ 2 w 6096000"/>
              <a:gd name="connsiteY16" fmla="*/ 711994 h 6864506"/>
              <a:gd name="connsiteX17" fmla="*/ 233366 w 6096000"/>
              <a:gd name="connsiteY17" fmla="*/ 711994 h 6864506"/>
              <a:gd name="connsiteX18" fmla="*/ 233366 w 6096000"/>
              <a:gd name="connsiteY18" fmla="*/ 2381 h 6864506"/>
              <a:gd name="connsiteX19" fmla="*/ 229238 w 6096000"/>
              <a:gd name="connsiteY19" fmla="*/ 2381 h 6864506"/>
              <a:gd name="connsiteX20" fmla="*/ 229238 w 6096000"/>
              <a:gd name="connsiteY20" fmla="*/ 0 h 686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4506">
                <a:moveTo>
                  <a:pt x="229238" y="0"/>
                </a:moveTo>
                <a:lnTo>
                  <a:pt x="6091238" y="0"/>
                </a:lnTo>
                <a:lnTo>
                  <a:pt x="6091238" y="2381"/>
                </a:lnTo>
                <a:lnTo>
                  <a:pt x="6096000" y="2381"/>
                </a:lnTo>
                <a:lnTo>
                  <a:pt x="6096000" y="6860381"/>
                </a:lnTo>
                <a:lnTo>
                  <a:pt x="6095999" y="6860381"/>
                </a:lnTo>
                <a:lnTo>
                  <a:pt x="3832225" y="6860381"/>
                </a:lnTo>
                <a:lnTo>
                  <a:pt x="232201" y="6860381"/>
                </a:lnTo>
                <a:lnTo>
                  <a:pt x="426" y="6864506"/>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6695931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31661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4320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1531293"/>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11303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60901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39834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192987 h 3430587"/>
              <a:gd name="connsiteX5" fmla="*/ 5862000 w 12192000"/>
              <a:gd name="connsiteY5" fmla="*/ 3430587 h 3430587"/>
              <a:gd name="connsiteX6" fmla="*/ 0 w 12192000"/>
              <a:gd name="connsiteY6" fmla="*/ 3430587 h 3430587"/>
              <a:gd name="connsiteX7" fmla="*/ 0 w 12192000"/>
              <a:gd name="connsiteY7"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430587 h 3430587"/>
              <a:gd name="connsiteX5" fmla="*/ 0 w 12192000"/>
              <a:gd name="connsiteY5" fmla="*/ 3430587 h 3430587"/>
              <a:gd name="connsiteX6" fmla="*/ 0 w 12192000"/>
              <a:gd name="connsiteY6"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30587">
                <a:moveTo>
                  <a:pt x="0" y="0"/>
                </a:moveTo>
                <a:lnTo>
                  <a:pt x="12192000" y="0"/>
                </a:lnTo>
                <a:lnTo>
                  <a:pt x="12192000" y="3430587"/>
                </a:lnTo>
                <a:lnTo>
                  <a:pt x="6330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00342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24.09.2025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192987 h 3430587"/>
              <a:gd name="connsiteX5" fmla="*/ 5862000 w 12192000"/>
              <a:gd name="connsiteY5" fmla="*/ 3430587 h 3430587"/>
              <a:gd name="connsiteX6" fmla="*/ 0 w 12192000"/>
              <a:gd name="connsiteY6" fmla="*/ 3430587 h 3430587"/>
              <a:gd name="connsiteX7" fmla="*/ 0 w 12192000"/>
              <a:gd name="connsiteY7"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430587 h 3430587"/>
              <a:gd name="connsiteX5" fmla="*/ 0 w 12192000"/>
              <a:gd name="connsiteY5" fmla="*/ 3430587 h 3430587"/>
              <a:gd name="connsiteX6" fmla="*/ 0 w 12192000"/>
              <a:gd name="connsiteY6"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30587">
                <a:moveTo>
                  <a:pt x="0" y="0"/>
                </a:moveTo>
                <a:lnTo>
                  <a:pt x="12192000" y="0"/>
                </a:lnTo>
                <a:lnTo>
                  <a:pt x="12192000" y="3430587"/>
                </a:lnTo>
                <a:lnTo>
                  <a:pt x="6330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469643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90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541329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28318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48888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15859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4" name="Afbeelding 3">
            <a:extLst>
              <a:ext uri="{FF2B5EF4-FFF2-40B4-BE49-F238E27FC236}">
                <a16:creationId xmlns:a16="http://schemas.microsoft.com/office/drawing/2014/main" id="{5722A965-0D4A-F26B-5047-4A1F1061B76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 y="0"/>
            <a:ext cx="12191988" cy="1682494"/>
          </a:xfrm>
          <a:prstGeom prst="rect">
            <a:avLst/>
          </a:prstGeom>
        </p:spPr>
      </p:pic>
    </p:spTree>
    <p:extLst>
      <p:ext uri="{BB962C8B-B14F-4D97-AF65-F5344CB8AC3E}">
        <p14:creationId xmlns:p14="http://schemas.microsoft.com/office/powerpoint/2010/main" val="1198392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4" name="Afbeelding 3">
            <a:extLst>
              <a:ext uri="{FF2B5EF4-FFF2-40B4-BE49-F238E27FC236}">
                <a16:creationId xmlns:a16="http://schemas.microsoft.com/office/drawing/2014/main" id="{9AA67B82-5006-DBC1-E792-54CA14A8970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 y="0"/>
            <a:ext cx="12191988" cy="1682494"/>
          </a:xfrm>
          <a:prstGeom prst="rect">
            <a:avLst/>
          </a:prstGeom>
        </p:spPr>
      </p:pic>
    </p:spTree>
    <p:extLst>
      <p:ext uri="{BB962C8B-B14F-4D97-AF65-F5344CB8AC3E}">
        <p14:creationId xmlns:p14="http://schemas.microsoft.com/office/powerpoint/2010/main" val="796565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7" name="Afbeelding 6">
            <a:extLst>
              <a:ext uri="{FF2B5EF4-FFF2-40B4-BE49-F238E27FC236}">
                <a16:creationId xmlns:a16="http://schemas.microsoft.com/office/drawing/2014/main" id="{8661246C-BEF4-7A17-5865-B74F644EE99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 y="0"/>
            <a:ext cx="12191988" cy="1682494"/>
          </a:xfrm>
          <a:prstGeom prst="rect">
            <a:avLst/>
          </a:prstGeom>
        </p:spPr>
      </p:pic>
    </p:spTree>
    <p:extLst>
      <p:ext uri="{BB962C8B-B14F-4D97-AF65-F5344CB8AC3E}">
        <p14:creationId xmlns:p14="http://schemas.microsoft.com/office/powerpoint/2010/main" val="114504529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4" name="Afbeelding 3">
            <a:extLst>
              <a:ext uri="{FF2B5EF4-FFF2-40B4-BE49-F238E27FC236}">
                <a16:creationId xmlns:a16="http://schemas.microsoft.com/office/drawing/2014/main" id="{BD1A37B3-D13E-DC94-CE33-43C01164298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3"/>
          </a:xfrm>
          <a:prstGeom prst="rect">
            <a:avLst/>
          </a:prstGeom>
        </p:spPr>
      </p:pic>
    </p:spTree>
    <p:extLst>
      <p:ext uri="{BB962C8B-B14F-4D97-AF65-F5344CB8AC3E}">
        <p14:creationId xmlns:p14="http://schemas.microsoft.com/office/powerpoint/2010/main" val="42381837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24.09.2025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84687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4" y="0"/>
            <a:ext cx="6103620" cy="68587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103620"/>
              <a:gd name="connsiteY0" fmla="*/ 0 h 6858700"/>
              <a:gd name="connsiteX1" fmla="*/ 5776763 w 6103620"/>
              <a:gd name="connsiteY1" fmla="*/ 0 h 6858700"/>
              <a:gd name="connsiteX2" fmla="*/ 5776763 w 6103620"/>
              <a:gd name="connsiteY2" fmla="*/ 1144800 h 6858700"/>
              <a:gd name="connsiteX3" fmla="*/ 6099175 w 6103620"/>
              <a:gd name="connsiteY3" fmla="*/ 1144800 h 6858700"/>
              <a:gd name="connsiteX4" fmla="*/ 6099175 w 6103620"/>
              <a:gd name="connsiteY4" fmla="*/ 6541200 h 6858700"/>
              <a:gd name="connsiteX5" fmla="*/ 6103620 w 6103620"/>
              <a:gd name="connsiteY5" fmla="*/ 6858700 h 6858700"/>
              <a:gd name="connsiteX6" fmla="*/ 5776595 w 6103620"/>
              <a:gd name="connsiteY6" fmla="*/ 6858000 h 6858700"/>
              <a:gd name="connsiteX7" fmla="*/ 0 w 6103620"/>
              <a:gd name="connsiteY7" fmla="*/ 6858000 h 6858700"/>
              <a:gd name="connsiteX8" fmla="*/ 0 w 6103620"/>
              <a:gd name="connsiteY8" fmla="*/ 0 h 685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8700">
                <a:moveTo>
                  <a:pt x="0" y="0"/>
                </a:moveTo>
                <a:lnTo>
                  <a:pt x="5776763" y="0"/>
                </a:lnTo>
                <a:lnTo>
                  <a:pt x="5776763" y="1144800"/>
                </a:lnTo>
                <a:lnTo>
                  <a:pt x="6099175" y="1144800"/>
                </a:lnTo>
                <a:lnTo>
                  <a:pt x="6099175" y="6541200"/>
                </a:lnTo>
                <a:cubicBezTo>
                  <a:pt x="6100657" y="6647033"/>
                  <a:pt x="6102138" y="6752867"/>
                  <a:pt x="6103620" y="68587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3" name="Afbeelding 2">
            <a:extLst>
              <a:ext uri="{FF2B5EF4-FFF2-40B4-BE49-F238E27FC236}">
                <a16:creationId xmlns:a16="http://schemas.microsoft.com/office/drawing/2014/main" id="{2068E964-C58C-F48D-8179-74438CECE4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3"/>
          </a:xfrm>
          <a:prstGeom prst="rect">
            <a:avLst/>
          </a:prstGeom>
        </p:spPr>
      </p:pic>
    </p:spTree>
    <p:extLst>
      <p:ext uri="{BB962C8B-B14F-4D97-AF65-F5344CB8AC3E}">
        <p14:creationId xmlns:p14="http://schemas.microsoft.com/office/powerpoint/2010/main" val="3765885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5" name="Afbeelding 4">
            <a:extLst>
              <a:ext uri="{FF2B5EF4-FFF2-40B4-BE49-F238E27FC236}">
                <a16:creationId xmlns:a16="http://schemas.microsoft.com/office/drawing/2014/main" id="{EEA396A7-F062-DFD7-97C0-73E28A2194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3"/>
          </a:xfrm>
          <a:prstGeom prst="rect">
            <a:avLst/>
          </a:prstGeom>
        </p:spPr>
      </p:pic>
    </p:spTree>
    <p:extLst>
      <p:ext uri="{BB962C8B-B14F-4D97-AF65-F5344CB8AC3E}">
        <p14:creationId xmlns:p14="http://schemas.microsoft.com/office/powerpoint/2010/main" val="39483678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3" name="Afbeelding 2">
            <a:extLst>
              <a:ext uri="{FF2B5EF4-FFF2-40B4-BE49-F238E27FC236}">
                <a16:creationId xmlns:a16="http://schemas.microsoft.com/office/drawing/2014/main" id="{FFC342CD-53E4-73FB-508C-03845BFDB8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3"/>
          </a:xfrm>
          <a:prstGeom prst="rect">
            <a:avLst/>
          </a:prstGeom>
        </p:spPr>
      </p:pic>
    </p:spTree>
    <p:extLst>
      <p:ext uri="{BB962C8B-B14F-4D97-AF65-F5344CB8AC3E}">
        <p14:creationId xmlns:p14="http://schemas.microsoft.com/office/powerpoint/2010/main" val="1444957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3" name="Afbeelding 2">
            <a:extLst>
              <a:ext uri="{FF2B5EF4-FFF2-40B4-BE49-F238E27FC236}">
                <a16:creationId xmlns:a16="http://schemas.microsoft.com/office/drawing/2014/main" id="{4E5F6CC9-AA60-E2DF-7129-FD2977BA71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 y="0"/>
            <a:ext cx="12191988" cy="1682493"/>
          </a:xfrm>
          <a:prstGeom prst="rect">
            <a:avLst/>
          </a:prstGeom>
        </p:spPr>
      </p:pic>
    </p:spTree>
    <p:extLst>
      <p:ext uri="{BB962C8B-B14F-4D97-AF65-F5344CB8AC3E}">
        <p14:creationId xmlns:p14="http://schemas.microsoft.com/office/powerpoint/2010/main" val="3105300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410445289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100125" cy="6858525"/>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 name="connsiteX0" fmla="*/ 0 w 6100125"/>
              <a:gd name="connsiteY0" fmla="*/ 0 h 6858525"/>
              <a:gd name="connsiteX1" fmla="*/ 5862000 w 6100125"/>
              <a:gd name="connsiteY1" fmla="*/ 0 h 6858525"/>
              <a:gd name="connsiteX2" fmla="*/ 5862000 w 6100125"/>
              <a:gd name="connsiteY2" fmla="*/ 708025 h 6858525"/>
              <a:gd name="connsiteX3" fmla="*/ 6098242 w 6100125"/>
              <a:gd name="connsiteY3" fmla="*/ 708025 h 6858525"/>
              <a:gd name="connsiteX4" fmla="*/ 6098242 w 6100125"/>
              <a:gd name="connsiteY4" fmla="*/ 6620400 h 6858525"/>
              <a:gd name="connsiteX5" fmla="*/ 6100125 w 6100125"/>
              <a:gd name="connsiteY5" fmla="*/ 6858525 h 6858525"/>
              <a:gd name="connsiteX6" fmla="*/ 5862000 w 6100125"/>
              <a:gd name="connsiteY6" fmla="*/ 6858000 h 6858525"/>
              <a:gd name="connsiteX7" fmla="*/ 0 w 6100125"/>
              <a:gd name="connsiteY7" fmla="*/ 6858000 h 6858525"/>
              <a:gd name="connsiteX8" fmla="*/ 0 w 6100125"/>
              <a:gd name="connsiteY8" fmla="*/ 0 h 685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0125" h="6858525">
                <a:moveTo>
                  <a:pt x="0" y="0"/>
                </a:moveTo>
                <a:lnTo>
                  <a:pt x="5862000" y="0"/>
                </a:lnTo>
                <a:lnTo>
                  <a:pt x="5862000" y="708025"/>
                </a:lnTo>
                <a:lnTo>
                  <a:pt x="6098242" y="708025"/>
                </a:lnTo>
                <a:lnTo>
                  <a:pt x="6098242" y="6620400"/>
                </a:lnTo>
                <a:cubicBezTo>
                  <a:pt x="6098870" y="6699775"/>
                  <a:pt x="6099497" y="6779150"/>
                  <a:pt x="6100125" y="6858525"/>
                </a:cubicBezTo>
                <a:lnTo>
                  <a:pt x="5862000" y="6858000"/>
                </a:lnTo>
                <a:lnTo>
                  <a:pt x="0" y="6858000"/>
                </a:lnTo>
                <a:lnTo>
                  <a:pt x="0" y="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13904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7345374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4325953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6733640"/>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24.09.2025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9879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0207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107311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748467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678972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0593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867592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0"/>
            <a:ext cx="6096000" cy="6864506"/>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4506"/>
              <a:gd name="connsiteX1" fmla="*/ 6091238 w 6096000"/>
              <a:gd name="connsiteY1" fmla="*/ 0 h 6864506"/>
              <a:gd name="connsiteX2" fmla="*/ 6091238 w 6096000"/>
              <a:gd name="connsiteY2" fmla="*/ 2381 h 6864506"/>
              <a:gd name="connsiteX3" fmla="*/ 6096000 w 6096000"/>
              <a:gd name="connsiteY3" fmla="*/ 2381 h 6864506"/>
              <a:gd name="connsiteX4" fmla="*/ 6096000 w 6096000"/>
              <a:gd name="connsiteY4" fmla="*/ 6860381 h 6864506"/>
              <a:gd name="connsiteX5" fmla="*/ 6095999 w 6096000"/>
              <a:gd name="connsiteY5" fmla="*/ 6860381 h 6864506"/>
              <a:gd name="connsiteX6" fmla="*/ 3832225 w 6096000"/>
              <a:gd name="connsiteY6" fmla="*/ 6860381 h 6864506"/>
              <a:gd name="connsiteX7" fmla="*/ 232201 w 6096000"/>
              <a:gd name="connsiteY7" fmla="*/ 6860381 h 6864506"/>
              <a:gd name="connsiteX8" fmla="*/ 3601 w 6096000"/>
              <a:gd name="connsiteY8" fmla="*/ 6864506 h 6864506"/>
              <a:gd name="connsiteX9" fmla="*/ 0 w 6096000"/>
              <a:gd name="connsiteY9" fmla="*/ 6626381 h 6864506"/>
              <a:gd name="connsiteX10" fmla="*/ 0 w 6096000"/>
              <a:gd name="connsiteY10" fmla="*/ 5488781 h 6864506"/>
              <a:gd name="connsiteX11" fmla="*/ 1 w 6096000"/>
              <a:gd name="connsiteY11" fmla="*/ 5488781 h 6864506"/>
              <a:gd name="connsiteX12" fmla="*/ 1 w 6096000"/>
              <a:gd name="connsiteY12" fmla="*/ 948531 h 6864506"/>
              <a:gd name="connsiteX13" fmla="*/ 1 w 6096000"/>
              <a:gd name="connsiteY13" fmla="*/ 711200 h 6864506"/>
              <a:gd name="connsiteX14" fmla="*/ 1 w 6096000"/>
              <a:gd name="connsiteY14" fmla="*/ 2381 h 6864506"/>
              <a:gd name="connsiteX15" fmla="*/ 2 w 6096000"/>
              <a:gd name="connsiteY15" fmla="*/ 2381 h 6864506"/>
              <a:gd name="connsiteX16" fmla="*/ 2 w 6096000"/>
              <a:gd name="connsiteY16" fmla="*/ 711994 h 6864506"/>
              <a:gd name="connsiteX17" fmla="*/ 233366 w 6096000"/>
              <a:gd name="connsiteY17" fmla="*/ 711994 h 6864506"/>
              <a:gd name="connsiteX18" fmla="*/ 233366 w 6096000"/>
              <a:gd name="connsiteY18" fmla="*/ 2381 h 6864506"/>
              <a:gd name="connsiteX19" fmla="*/ 229238 w 6096000"/>
              <a:gd name="connsiteY19" fmla="*/ 2381 h 6864506"/>
              <a:gd name="connsiteX20" fmla="*/ 229238 w 6096000"/>
              <a:gd name="connsiteY20" fmla="*/ 0 h 686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4506">
                <a:moveTo>
                  <a:pt x="229238" y="0"/>
                </a:moveTo>
                <a:lnTo>
                  <a:pt x="6091238" y="0"/>
                </a:lnTo>
                <a:lnTo>
                  <a:pt x="6091238" y="2381"/>
                </a:lnTo>
                <a:lnTo>
                  <a:pt x="6096000" y="2381"/>
                </a:lnTo>
                <a:lnTo>
                  <a:pt x="6096000" y="6860381"/>
                </a:lnTo>
                <a:lnTo>
                  <a:pt x="6095999" y="6860381"/>
                </a:lnTo>
                <a:lnTo>
                  <a:pt x="3832225" y="6860381"/>
                </a:lnTo>
                <a:lnTo>
                  <a:pt x="232201" y="6860381"/>
                </a:lnTo>
                <a:lnTo>
                  <a:pt x="3601" y="6864506"/>
                </a:lnTo>
                <a:cubicBezTo>
                  <a:pt x="2401" y="6785131"/>
                  <a:pt x="1200" y="6705756"/>
                  <a:pt x="0" y="6626381"/>
                </a:cubicBez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515076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133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1331"/>
              <a:gd name="connsiteX1" fmla="*/ 6091238 w 6096000"/>
              <a:gd name="connsiteY1" fmla="*/ 0 h 6861331"/>
              <a:gd name="connsiteX2" fmla="*/ 6091238 w 6096000"/>
              <a:gd name="connsiteY2" fmla="*/ 2381 h 6861331"/>
              <a:gd name="connsiteX3" fmla="*/ 6096000 w 6096000"/>
              <a:gd name="connsiteY3" fmla="*/ 2381 h 6861331"/>
              <a:gd name="connsiteX4" fmla="*/ 6096000 w 6096000"/>
              <a:gd name="connsiteY4" fmla="*/ 6860381 h 6861331"/>
              <a:gd name="connsiteX5" fmla="*/ 6095999 w 6096000"/>
              <a:gd name="connsiteY5" fmla="*/ 6860381 h 6861331"/>
              <a:gd name="connsiteX6" fmla="*/ 3832225 w 6096000"/>
              <a:gd name="connsiteY6" fmla="*/ 6860381 h 6861331"/>
              <a:gd name="connsiteX7" fmla="*/ 232201 w 6096000"/>
              <a:gd name="connsiteY7" fmla="*/ 6860381 h 6861331"/>
              <a:gd name="connsiteX8" fmla="*/ 426 w 6096000"/>
              <a:gd name="connsiteY8" fmla="*/ 6861331 h 6861331"/>
              <a:gd name="connsiteX9" fmla="*/ 0 w 6096000"/>
              <a:gd name="connsiteY9" fmla="*/ 6626381 h 6861331"/>
              <a:gd name="connsiteX10" fmla="*/ 0 w 6096000"/>
              <a:gd name="connsiteY10" fmla="*/ 5488781 h 6861331"/>
              <a:gd name="connsiteX11" fmla="*/ 1 w 6096000"/>
              <a:gd name="connsiteY11" fmla="*/ 5488781 h 6861331"/>
              <a:gd name="connsiteX12" fmla="*/ 1 w 6096000"/>
              <a:gd name="connsiteY12" fmla="*/ 948531 h 6861331"/>
              <a:gd name="connsiteX13" fmla="*/ 1 w 6096000"/>
              <a:gd name="connsiteY13" fmla="*/ 711200 h 6861331"/>
              <a:gd name="connsiteX14" fmla="*/ 1 w 6096000"/>
              <a:gd name="connsiteY14" fmla="*/ 2381 h 6861331"/>
              <a:gd name="connsiteX15" fmla="*/ 2 w 6096000"/>
              <a:gd name="connsiteY15" fmla="*/ 2381 h 6861331"/>
              <a:gd name="connsiteX16" fmla="*/ 2 w 6096000"/>
              <a:gd name="connsiteY16" fmla="*/ 711994 h 6861331"/>
              <a:gd name="connsiteX17" fmla="*/ 233366 w 6096000"/>
              <a:gd name="connsiteY17" fmla="*/ 711994 h 6861331"/>
              <a:gd name="connsiteX18" fmla="*/ 233366 w 6096000"/>
              <a:gd name="connsiteY18" fmla="*/ 2381 h 6861331"/>
              <a:gd name="connsiteX19" fmla="*/ 229238 w 6096000"/>
              <a:gd name="connsiteY19" fmla="*/ 2381 h 6861331"/>
              <a:gd name="connsiteX20" fmla="*/ 229238 w 6096000"/>
              <a:gd name="connsiteY20" fmla="*/ 0 h 686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1331">
                <a:moveTo>
                  <a:pt x="229238" y="0"/>
                </a:moveTo>
                <a:lnTo>
                  <a:pt x="6091238" y="0"/>
                </a:lnTo>
                <a:lnTo>
                  <a:pt x="6091238" y="2381"/>
                </a:lnTo>
                <a:lnTo>
                  <a:pt x="6096000" y="2381"/>
                </a:lnTo>
                <a:lnTo>
                  <a:pt x="6096000" y="6860381"/>
                </a:lnTo>
                <a:lnTo>
                  <a:pt x="6095999" y="6860381"/>
                </a:lnTo>
                <a:lnTo>
                  <a:pt x="3832225" y="6860381"/>
                </a:lnTo>
                <a:lnTo>
                  <a:pt x="232201" y="6860381"/>
                </a:lnTo>
                <a:lnTo>
                  <a:pt x="426" y="686133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193066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426 w 6096000"/>
              <a:gd name="connsiteY8" fmla="*/ 6858156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20" fmla="*/ 229238 w 6096000"/>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426" y="6858156"/>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5318135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24.09.2025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91246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37913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58037308"/>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38412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243778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34737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9000"/>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192987 h 3430587"/>
              <a:gd name="connsiteX5" fmla="*/ 5862000 w 12192000"/>
              <a:gd name="connsiteY5" fmla="*/ 3430587 h 3430587"/>
              <a:gd name="connsiteX6" fmla="*/ 0 w 12192000"/>
              <a:gd name="connsiteY6" fmla="*/ 3430587 h 3430587"/>
              <a:gd name="connsiteX7" fmla="*/ 0 w 12192000"/>
              <a:gd name="connsiteY7"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430587 h 3430587"/>
              <a:gd name="connsiteX5" fmla="*/ 0 w 12192000"/>
              <a:gd name="connsiteY5" fmla="*/ 3430587 h 3430587"/>
              <a:gd name="connsiteX6" fmla="*/ 0 w 12192000"/>
              <a:gd name="connsiteY6"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30587">
                <a:moveTo>
                  <a:pt x="0" y="0"/>
                </a:moveTo>
                <a:lnTo>
                  <a:pt x="12192000" y="0"/>
                </a:lnTo>
                <a:lnTo>
                  <a:pt x="12192000" y="3430587"/>
                </a:lnTo>
                <a:lnTo>
                  <a:pt x="6330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8261716"/>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192987 h 3430587"/>
              <a:gd name="connsiteX5" fmla="*/ 5862000 w 12192000"/>
              <a:gd name="connsiteY5" fmla="*/ 3430587 h 3430587"/>
              <a:gd name="connsiteX6" fmla="*/ 0 w 12192000"/>
              <a:gd name="connsiteY6" fmla="*/ 3430587 h 3430587"/>
              <a:gd name="connsiteX7" fmla="*/ 0 w 12192000"/>
              <a:gd name="connsiteY7"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430587 h 3430587"/>
              <a:gd name="connsiteX5" fmla="*/ 0 w 12192000"/>
              <a:gd name="connsiteY5" fmla="*/ 3430587 h 3430587"/>
              <a:gd name="connsiteX6" fmla="*/ 0 w 12192000"/>
              <a:gd name="connsiteY6"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30587">
                <a:moveTo>
                  <a:pt x="0" y="0"/>
                </a:moveTo>
                <a:lnTo>
                  <a:pt x="12192000" y="0"/>
                </a:lnTo>
                <a:lnTo>
                  <a:pt x="12192000" y="3430587"/>
                </a:lnTo>
                <a:lnTo>
                  <a:pt x="6330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5360490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0908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7465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24.09.2025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918868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807132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0809725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4" name="Afbeelding 3">
            <a:extLst>
              <a:ext uri="{FF2B5EF4-FFF2-40B4-BE49-F238E27FC236}">
                <a16:creationId xmlns:a16="http://schemas.microsoft.com/office/drawing/2014/main" id="{D7516768-FA03-1E66-77E4-58BA7771C15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 y="0"/>
            <a:ext cx="12191988" cy="1682493"/>
          </a:xfrm>
          <a:prstGeom prst="rect">
            <a:avLst/>
          </a:prstGeom>
        </p:spPr>
      </p:pic>
    </p:spTree>
    <p:extLst>
      <p:ext uri="{BB962C8B-B14F-4D97-AF65-F5344CB8AC3E}">
        <p14:creationId xmlns:p14="http://schemas.microsoft.com/office/powerpoint/2010/main" val="2076263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3" name="Afbeelding 2">
            <a:extLst>
              <a:ext uri="{FF2B5EF4-FFF2-40B4-BE49-F238E27FC236}">
                <a16:creationId xmlns:a16="http://schemas.microsoft.com/office/drawing/2014/main" id="{AE39B410-55C9-6C7F-079A-4CF7E32B271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 y="0"/>
            <a:ext cx="12191981" cy="1682493"/>
          </a:xfrm>
          <a:prstGeom prst="rect">
            <a:avLst/>
          </a:prstGeom>
        </p:spPr>
      </p:pic>
    </p:spTree>
    <p:extLst>
      <p:ext uri="{BB962C8B-B14F-4D97-AF65-F5344CB8AC3E}">
        <p14:creationId xmlns:p14="http://schemas.microsoft.com/office/powerpoint/2010/main" val="39562388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4" name="Afbeelding 3">
            <a:extLst>
              <a:ext uri="{FF2B5EF4-FFF2-40B4-BE49-F238E27FC236}">
                <a16:creationId xmlns:a16="http://schemas.microsoft.com/office/drawing/2014/main" id="{8C1F8533-C23A-0019-0402-7C2D98FC44E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 y="0"/>
            <a:ext cx="12191988" cy="1682493"/>
          </a:xfrm>
          <a:prstGeom prst="rect">
            <a:avLst/>
          </a:prstGeom>
        </p:spPr>
      </p:pic>
    </p:spTree>
    <p:extLst>
      <p:ext uri="{BB962C8B-B14F-4D97-AF65-F5344CB8AC3E}">
        <p14:creationId xmlns:p14="http://schemas.microsoft.com/office/powerpoint/2010/main" val="319442492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24.09.2025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1.png"/><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image" Target="../media/image1.png"/><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8" Type="http://schemas.openxmlformats.org/officeDocument/2006/relationships/slideLayout" Target="../slideLayouts/slideLayout56.xml"/><Relationship Id="rId3"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24.09.2025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0826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693784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hyperlink" Target="http://_ftnref2" TargetMode="External"/><Relationship Id="rId2" Type="http://schemas.openxmlformats.org/officeDocument/2006/relationships/hyperlink" Target="http://_ftnref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Technisch ambtelijke briefing start- en vervolgpakket</a:t>
            </a:r>
          </a:p>
        </p:txBody>
      </p:sp>
      <p:sp>
        <p:nvSpPr>
          <p:cNvPr id="3" name="Ondertitel 2"/>
          <p:cNvSpPr>
            <a:spLocks noGrp="1"/>
          </p:cNvSpPr>
          <p:nvPr>
            <p:ph type="subTitle" idx="1"/>
          </p:nvPr>
        </p:nvSpPr>
        <p:spPr/>
        <p:txBody>
          <a:bodyPr/>
          <a:lstStyle/>
          <a:p>
            <a:r>
              <a:rPr lang="nl-NL" dirty="0"/>
              <a:t>24-09-2025</a:t>
            </a:r>
          </a:p>
        </p:txBody>
      </p:sp>
      <p:pic>
        <p:nvPicPr>
          <p:cNvPr id="8" name="Graphic 7" descr="Snor met effen opvulling">
            <a:extLst>
              <a:ext uri="{FF2B5EF4-FFF2-40B4-BE49-F238E27FC236}">
                <a16:creationId xmlns:a16="http://schemas.microsoft.com/office/drawing/2014/main" id="{D5ED8E86-5A6E-C23C-2AA8-E00BEF8F516C}"/>
              </a:ext>
            </a:extLst>
          </p:cNvPr>
          <p:cNvPicPr>
            <a:picLocks noChangeAspect="1"/>
          </p:cNvPicPr>
          <p:nvPr/>
        </p:nvPicPr>
        <p:blipFill>
          <a:blip r:embed="rId2">
            <a:extLst>
              <a:ext uri="{96DAC541-7B7A-43D3-8B79-37D633B846F1}">
                <asvg:svgBlip xmlns:asvg="http://schemas.microsoft.com/office/drawing/2016/SVG/main" r:embed="rId3"/>
              </a:ext>
            </a:extLst>
          </a:blip>
          <a:srcRect l="48839" t="4" r="-3" b="-4"/>
          <a:stretch>
            <a:fillRect/>
          </a:stretch>
        </p:blipFill>
        <p:spPr>
          <a:xfrm>
            <a:off x="6236494" y="752085"/>
            <a:ext cx="45719" cy="89360"/>
          </a:xfrm>
          <a:prstGeom prst="rect">
            <a:avLst/>
          </a:prstGeom>
        </p:spPr>
      </p:pic>
      <p:pic>
        <p:nvPicPr>
          <p:cNvPr id="10" name="Graphic 9" descr="Snor met effen opvulling">
            <a:extLst>
              <a:ext uri="{FF2B5EF4-FFF2-40B4-BE49-F238E27FC236}">
                <a16:creationId xmlns:a16="http://schemas.microsoft.com/office/drawing/2014/main" id="{99E28C37-5EB0-07F8-FE3B-B55363A5DC5C}"/>
              </a:ext>
            </a:extLst>
          </p:cNvPr>
          <p:cNvPicPr>
            <a:picLocks noChangeAspect="1"/>
          </p:cNvPicPr>
          <p:nvPr/>
        </p:nvPicPr>
        <p:blipFill>
          <a:blip r:embed="rId2">
            <a:extLst>
              <a:ext uri="{96DAC541-7B7A-43D3-8B79-37D633B846F1}">
                <asvg:svgBlip xmlns:asvg="http://schemas.microsoft.com/office/drawing/2016/SVG/main" r:embed="rId3"/>
              </a:ext>
            </a:extLst>
          </a:blip>
          <a:srcRect l="48839" t="4" r="-3" b="-4"/>
          <a:stretch>
            <a:fillRect/>
          </a:stretch>
        </p:blipFill>
        <p:spPr>
          <a:xfrm flipH="1">
            <a:off x="5909788" y="752085"/>
            <a:ext cx="45719" cy="89360"/>
          </a:xfrm>
          <a:prstGeom prst="rect">
            <a:avLst/>
          </a:prstGeom>
        </p:spPr>
      </p:pic>
    </p:spTree>
    <p:extLst>
      <p:ext uri="{BB962C8B-B14F-4D97-AF65-F5344CB8AC3E}">
        <p14:creationId xmlns:p14="http://schemas.microsoft.com/office/powerpoint/2010/main" val="1969537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69C5F-FB02-D55B-E705-71291FB4BD81}"/>
              </a:ext>
            </a:extLst>
          </p:cNvPr>
          <p:cNvSpPr>
            <a:spLocks noGrp="1"/>
          </p:cNvSpPr>
          <p:nvPr>
            <p:ph type="title"/>
          </p:nvPr>
        </p:nvSpPr>
        <p:spPr/>
        <p:txBody>
          <a:bodyPr>
            <a:normAutofit/>
          </a:bodyPr>
          <a:lstStyle/>
          <a:p>
            <a:r>
              <a:rPr lang="en-US" sz="3600"/>
              <a:t>IV. ...Vervolgpakket (3)</a:t>
            </a:r>
          </a:p>
        </p:txBody>
      </p:sp>
      <p:sp>
        <p:nvSpPr>
          <p:cNvPr id="3" name="Tijdelijke aanduiding voor inhoud 2">
            <a:extLst>
              <a:ext uri="{FF2B5EF4-FFF2-40B4-BE49-F238E27FC236}">
                <a16:creationId xmlns:a16="http://schemas.microsoft.com/office/drawing/2014/main" id="{D796D805-C5AC-6951-9B6E-2352AB706D49}"/>
              </a:ext>
            </a:extLst>
          </p:cNvPr>
          <p:cNvSpPr>
            <a:spLocks noGrp="1"/>
          </p:cNvSpPr>
          <p:nvPr>
            <p:ph idx="1"/>
          </p:nvPr>
        </p:nvSpPr>
        <p:spPr/>
        <p:txBody>
          <a:bodyPr vert="horz" lIns="91440" tIns="45720" rIns="91440" bIns="45720" rtlCol="0" anchor="t">
            <a:normAutofit/>
          </a:bodyPr>
          <a:lstStyle/>
          <a:p>
            <a:pPr marL="0" indent="0">
              <a:buNone/>
            </a:pPr>
            <a:endParaRPr lang="nl-NL"/>
          </a:p>
          <a:p>
            <a:pPr marL="0" indent="0">
              <a:buNone/>
            </a:pPr>
            <a:endParaRPr lang="nl-NL"/>
          </a:p>
        </p:txBody>
      </p:sp>
      <p:graphicFrame>
        <p:nvGraphicFramePr>
          <p:cNvPr id="8" name="Tabel 7">
            <a:extLst>
              <a:ext uri="{FF2B5EF4-FFF2-40B4-BE49-F238E27FC236}">
                <a16:creationId xmlns:a16="http://schemas.microsoft.com/office/drawing/2014/main" id="{B0B2E5A9-E213-1130-A437-C3A1B52D0ED7}"/>
              </a:ext>
            </a:extLst>
          </p:cNvPr>
          <p:cNvGraphicFramePr>
            <a:graphicFrameLocks noGrp="1"/>
          </p:cNvGraphicFramePr>
          <p:nvPr/>
        </p:nvGraphicFramePr>
        <p:xfrm>
          <a:off x="838770" y="1825624"/>
          <a:ext cx="10515029" cy="3681711"/>
        </p:xfrm>
        <a:graphic>
          <a:graphicData uri="http://schemas.openxmlformats.org/drawingml/2006/table">
            <a:tbl>
              <a:tblPr firstRow="1" firstCol="1" bandRow="1">
                <a:tableStyleId>{5C22544A-7EE6-4342-B048-85BDC9FD1C3A}</a:tableStyleId>
              </a:tblPr>
              <a:tblGrid>
                <a:gridCol w="3705497">
                  <a:extLst>
                    <a:ext uri="{9D8B030D-6E8A-4147-A177-3AD203B41FA5}">
                      <a16:colId xmlns:a16="http://schemas.microsoft.com/office/drawing/2014/main" val="527005106"/>
                    </a:ext>
                  </a:extLst>
                </a:gridCol>
                <a:gridCol w="2203950">
                  <a:extLst>
                    <a:ext uri="{9D8B030D-6E8A-4147-A177-3AD203B41FA5}">
                      <a16:colId xmlns:a16="http://schemas.microsoft.com/office/drawing/2014/main" val="848689645"/>
                    </a:ext>
                  </a:extLst>
                </a:gridCol>
                <a:gridCol w="2203950">
                  <a:extLst>
                    <a:ext uri="{9D8B030D-6E8A-4147-A177-3AD203B41FA5}">
                      <a16:colId xmlns:a16="http://schemas.microsoft.com/office/drawing/2014/main" val="3685805312"/>
                    </a:ext>
                  </a:extLst>
                </a:gridCol>
                <a:gridCol w="2401632">
                  <a:extLst>
                    <a:ext uri="{9D8B030D-6E8A-4147-A177-3AD203B41FA5}">
                      <a16:colId xmlns:a16="http://schemas.microsoft.com/office/drawing/2014/main" val="187707476"/>
                    </a:ext>
                  </a:extLst>
                </a:gridCol>
              </a:tblGrid>
              <a:tr h="632170">
                <a:tc>
                  <a:txBody>
                    <a:bodyPr/>
                    <a:lstStyle/>
                    <a:p>
                      <a:pPr>
                        <a:lnSpc>
                          <a:spcPts val="1200"/>
                        </a:lnSpc>
                        <a:buNone/>
                      </a:pPr>
                      <a:r>
                        <a:rPr lang="nl-NL" sz="1100" kern="100">
                          <a:effectLst/>
                        </a:rPr>
                        <a:t> </a:t>
                      </a:r>
                    </a:p>
                    <a:p>
                      <a:pPr>
                        <a:lnSpc>
                          <a:spcPts val="1200"/>
                        </a:lnSpc>
                        <a:buNone/>
                      </a:pPr>
                      <a:r>
                        <a:rPr lang="nl-NL" sz="1100" kern="100">
                          <a:effectLst/>
                        </a:rPr>
                        <a:t>Type maatregel</a:t>
                      </a:r>
                      <a:r>
                        <a:rPr lang="nl-NL" sz="1100" kern="100" baseline="30000">
                          <a:effectLst/>
                        </a:rPr>
                        <a:t>1</a:t>
                      </a:r>
                      <a:endParaRPr lang="nl-NL" sz="1100" kern="100" baseline="300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Startpakket april 2025, in miljoenen </a:t>
                      </a:r>
                    </a:p>
                    <a:p>
                      <a:pPr>
                        <a:lnSpc>
                          <a:spcPts val="1200"/>
                        </a:lnSpc>
                        <a:buNone/>
                      </a:pPr>
                      <a:r>
                        <a:rPr lang="nl-NL" sz="1100" kern="100">
                          <a:effectLst/>
                        </a:rPr>
                        <a:t>(reeds besloten in voorjaarsnota)</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Vervolgpakket september 2025, in miljoenen (richtinggevend)</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da-DK" sz="1100" kern="100">
                          <a:effectLst/>
                        </a:rPr>
                        <a:t>Aanpak totaal, in miljoenen (startpakket + vervolgpakket richtinggevend)</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71870392"/>
                  </a:ext>
                </a:extLst>
              </a:tr>
              <a:tr h="158487">
                <a:tc gridSpan="4">
                  <a:txBody>
                    <a:bodyPr/>
                    <a:lstStyle/>
                    <a:p>
                      <a:pPr>
                        <a:lnSpc>
                          <a:spcPts val="1200"/>
                        </a:lnSpc>
                        <a:buNone/>
                      </a:pPr>
                      <a:r>
                        <a:rPr lang="nl-NL" sz="1100" kern="100">
                          <a:effectLst/>
                        </a:rPr>
                        <a:t>Incidentele maatregelen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808786824"/>
                  </a:ext>
                </a:extLst>
              </a:tr>
              <a:tr h="158487">
                <a:tc>
                  <a:txBody>
                    <a:bodyPr/>
                    <a:lstStyle/>
                    <a:p>
                      <a:pPr>
                        <a:lnSpc>
                          <a:spcPts val="1200"/>
                        </a:lnSpc>
                        <a:buNone/>
                      </a:pPr>
                      <a:r>
                        <a:rPr lang="nl-NL" sz="1100" kern="100">
                          <a:effectLst/>
                        </a:rPr>
                        <a:t>Brede vrijwillige beëindigings-regeling</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750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375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1.125</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068304765"/>
                  </a:ext>
                </a:extLst>
              </a:tr>
              <a:tr h="158487">
                <a:tc>
                  <a:txBody>
                    <a:bodyPr/>
                    <a:lstStyle/>
                    <a:p>
                      <a:pPr>
                        <a:lnSpc>
                          <a:spcPts val="1200"/>
                        </a:lnSpc>
                        <a:buNone/>
                      </a:pPr>
                      <a:r>
                        <a:rPr lang="nl-NL" sz="1100" kern="100">
                          <a:effectLst/>
                        </a:rPr>
                        <a:t>Aanpak piekbelasters industrie</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83</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83</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506272189"/>
                  </a:ext>
                </a:extLst>
              </a:tr>
              <a:tr h="158487">
                <a:tc>
                  <a:txBody>
                    <a:bodyPr/>
                    <a:lstStyle/>
                    <a:p>
                      <a:pPr>
                        <a:lnSpc>
                          <a:spcPts val="1200"/>
                        </a:lnSpc>
                        <a:buNone/>
                      </a:pPr>
                      <a:r>
                        <a:rPr lang="nl-NL" sz="1100" kern="100">
                          <a:effectLst/>
                        </a:rPr>
                        <a:t>Extensivering</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627</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627</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749732028"/>
                  </a:ext>
                </a:extLst>
              </a:tr>
              <a:tr h="158487">
                <a:tc>
                  <a:txBody>
                    <a:bodyPr/>
                    <a:lstStyle/>
                    <a:p>
                      <a:pPr>
                        <a:lnSpc>
                          <a:spcPts val="1200"/>
                        </a:lnSpc>
                        <a:buNone/>
                      </a:pPr>
                      <a:r>
                        <a:rPr lang="nl-NL" sz="1100" kern="100">
                          <a:effectLst/>
                        </a:rPr>
                        <a:t>Mest</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250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250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205323509"/>
                  </a:ext>
                </a:extLst>
              </a:tr>
              <a:tr h="158487">
                <a:tc>
                  <a:txBody>
                    <a:bodyPr/>
                    <a:lstStyle/>
                    <a:p>
                      <a:pPr>
                        <a:lnSpc>
                          <a:spcPts val="1200"/>
                        </a:lnSpc>
                        <a:buNone/>
                      </a:pPr>
                      <a:r>
                        <a:rPr lang="nl-NL" sz="1100" kern="100">
                          <a:effectLst/>
                        </a:rPr>
                        <a:t>Natuur</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100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400</a:t>
                      </a:r>
                      <a:r>
                        <a:rPr lang="nl-NL" sz="1100" kern="100" baseline="30000">
                          <a:effectLst/>
                        </a:rPr>
                        <a:t>2</a:t>
                      </a:r>
                      <a:endParaRPr lang="nl-NL" sz="1100" kern="100" baseline="300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500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635236309"/>
                  </a:ext>
                </a:extLst>
              </a:tr>
              <a:tr h="158487">
                <a:tc>
                  <a:txBody>
                    <a:bodyPr/>
                    <a:lstStyle/>
                    <a:p>
                      <a:pPr>
                        <a:lnSpc>
                          <a:spcPts val="1200"/>
                        </a:lnSpc>
                        <a:buNone/>
                      </a:pPr>
                      <a:r>
                        <a:rPr lang="nl-NL" sz="1100" kern="100">
                          <a:effectLst/>
                        </a:rPr>
                        <a:t>Innovatie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442</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442</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149827474"/>
                  </a:ext>
                </a:extLst>
              </a:tr>
              <a:tr h="158487">
                <a:tc>
                  <a:txBody>
                    <a:bodyPr/>
                    <a:lstStyle/>
                    <a:p>
                      <a:pPr>
                        <a:lnSpc>
                          <a:spcPts val="1200"/>
                        </a:lnSpc>
                        <a:buNone/>
                      </a:pPr>
                      <a:r>
                        <a:rPr lang="nl-NL" sz="1100" kern="100">
                          <a:effectLst/>
                        </a:rPr>
                        <a:t>Doelsturing</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200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842</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1.042</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736385952"/>
                  </a:ext>
                </a:extLst>
              </a:tr>
              <a:tr h="158487">
                <a:tc>
                  <a:txBody>
                    <a:bodyPr/>
                    <a:lstStyle/>
                    <a:p>
                      <a:pPr>
                        <a:lnSpc>
                          <a:spcPts val="1200"/>
                        </a:lnSpc>
                        <a:buNone/>
                      </a:pPr>
                      <a:r>
                        <a:rPr lang="nl-NL" sz="1100" kern="100">
                          <a:effectLst/>
                        </a:rPr>
                        <a:t>Ondersteunend en Flankerend</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216</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216</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421154709"/>
                  </a:ext>
                </a:extLst>
              </a:tr>
              <a:tr h="158487">
                <a:tc>
                  <a:txBody>
                    <a:bodyPr/>
                    <a:lstStyle/>
                    <a:p>
                      <a:pPr>
                        <a:lnSpc>
                          <a:spcPts val="1200"/>
                        </a:lnSpc>
                        <a:buNone/>
                      </a:pPr>
                      <a:r>
                        <a:rPr lang="nl-NL" sz="1100" kern="100">
                          <a:effectLst/>
                        </a:rPr>
                        <a:t>Overige besluitvorming VJN </a:t>
                      </a:r>
                      <a:r>
                        <a:rPr lang="nl-NL" sz="1100" kern="100" baseline="30000">
                          <a:effectLst/>
                        </a:rPr>
                        <a:t>3</a:t>
                      </a:r>
                      <a:endParaRPr lang="nl-NL" sz="1100" kern="100" baseline="300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473</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473</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481682128"/>
                  </a:ext>
                </a:extLst>
              </a:tr>
              <a:tr h="158487">
                <a:tc>
                  <a:txBody>
                    <a:bodyPr/>
                    <a:lstStyle/>
                    <a:p>
                      <a:pPr>
                        <a:lnSpc>
                          <a:spcPts val="1200"/>
                        </a:lnSpc>
                        <a:buNone/>
                      </a:pPr>
                      <a:r>
                        <a:rPr lang="nl-NL" sz="1100" kern="100">
                          <a:effectLst/>
                        </a:rPr>
                        <a:t>Veluwe en de Peel</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600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600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948821993"/>
                  </a:ext>
                </a:extLst>
              </a:tr>
              <a:tr h="197368">
                <a:tc>
                  <a:txBody>
                    <a:bodyPr/>
                    <a:lstStyle/>
                    <a:p>
                      <a:pPr>
                        <a:lnSpc>
                          <a:spcPts val="1200"/>
                        </a:lnSpc>
                        <a:buNone/>
                      </a:pPr>
                      <a:r>
                        <a:rPr lang="nl-NL" sz="1100" kern="100">
                          <a:effectLst/>
                        </a:rPr>
                        <a:t>Gebiedsgerichte aanpak (economische) regio’s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242</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242</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271006353"/>
                  </a:ext>
                </a:extLst>
              </a:tr>
              <a:tr h="316381">
                <a:tc>
                  <a:txBody>
                    <a:bodyPr/>
                    <a:lstStyle/>
                    <a:p>
                      <a:pPr>
                        <a:lnSpc>
                          <a:spcPts val="1200"/>
                        </a:lnSpc>
                        <a:buNone/>
                      </a:pPr>
                      <a:r>
                        <a:rPr lang="nl-NL" sz="1100" kern="100">
                          <a:effectLst/>
                        </a:rPr>
                        <a:t>Totaal incidenteel</a:t>
                      </a:r>
                    </a:p>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b="1" kern="100">
                          <a:effectLst/>
                        </a:rPr>
                        <a:t>3.000</a:t>
                      </a:r>
                      <a:endParaRPr lang="nl-NL"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b="1" kern="100">
                          <a:effectLst/>
                        </a:rPr>
                        <a:t>2.600</a:t>
                      </a:r>
                      <a:endParaRPr lang="nl-NL"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b="1" kern="100">
                          <a:effectLst/>
                        </a:rPr>
                        <a:t>5.600</a:t>
                      </a:r>
                      <a:endParaRPr lang="nl-NL"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486087798"/>
                  </a:ext>
                </a:extLst>
              </a:tr>
              <a:tr h="158487">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623653237"/>
                  </a:ext>
                </a:extLst>
              </a:tr>
              <a:tr h="158487">
                <a:tc gridSpan="4">
                  <a:txBody>
                    <a:bodyPr/>
                    <a:lstStyle/>
                    <a:p>
                      <a:pPr>
                        <a:lnSpc>
                          <a:spcPts val="1200"/>
                        </a:lnSpc>
                        <a:buNone/>
                      </a:pPr>
                      <a:r>
                        <a:rPr lang="nl-NL" sz="1100" kern="100">
                          <a:effectLst/>
                        </a:rPr>
                        <a:t>Structurele maatregelen</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621320881"/>
                  </a:ext>
                </a:extLst>
              </a:tr>
              <a:tr h="158487">
                <a:tc>
                  <a:txBody>
                    <a:bodyPr/>
                    <a:lstStyle/>
                    <a:p>
                      <a:pPr>
                        <a:lnSpc>
                          <a:spcPts val="1200"/>
                        </a:lnSpc>
                        <a:buNone/>
                      </a:pPr>
                      <a:r>
                        <a:rPr lang="nl-NL" sz="1100" kern="100">
                          <a:effectLst/>
                        </a:rPr>
                        <a:t>Agrarisch natuurbeheer</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200</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275</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475</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01042802"/>
                  </a:ext>
                </a:extLst>
              </a:tr>
              <a:tr h="158487">
                <a:tc>
                  <a:txBody>
                    <a:bodyPr/>
                    <a:lstStyle/>
                    <a:p>
                      <a:pPr>
                        <a:lnSpc>
                          <a:spcPts val="1200"/>
                        </a:lnSpc>
                        <a:buNone/>
                      </a:pPr>
                      <a:r>
                        <a:rPr lang="nl-NL" sz="1100" kern="100">
                          <a:effectLst/>
                        </a:rPr>
                        <a:t>Natuurmonitoring</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12,5</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12,5</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kern="100">
                          <a:effectLst/>
                        </a:rPr>
                        <a:t>25</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78857952"/>
                  </a:ext>
                </a:extLst>
              </a:tr>
              <a:tr h="158487">
                <a:tc>
                  <a:txBody>
                    <a:bodyPr/>
                    <a:lstStyle/>
                    <a:p>
                      <a:pPr>
                        <a:lnSpc>
                          <a:spcPts val="1200"/>
                        </a:lnSpc>
                        <a:buNone/>
                      </a:pPr>
                      <a:r>
                        <a:rPr lang="nl-NL" sz="1100" kern="100">
                          <a:effectLst/>
                        </a:rPr>
                        <a:t>Totaal structureel per jaar</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b="1" kern="100">
                          <a:effectLst/>
                        </a:rPr>
                        <a:t>212,5</a:t>
                      </a:r>
                      <a:endParaRPr lang="nl-NL"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b="1" kern="100">
                          <a:effectLst/>
                        </a:rPr>
                        <a:t>287,5</a:t>
                      </a:r>
                      <a:endParaRPr lang="nl-NL"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ts val="1200"/>
                        </a:lnSpc>
                        <a:buNone/>
                      </a:pPr>
                      <a:r>
                        <a:rPr lang="nl-NL" sz="1100" b="1" kern="100">
                          <a:effectLst/>
                        </a:rPr>
                        <a:t>500</a:t>
                      </a:r>
                      <a:endParaRPr lang="nl-NL"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41970270"/>
                  </a:ext>
                </a:extLst>
              </a:tr>
            </a:tbl>
          </a:graphicData>
        </a:graphic>
      </p:graphicFrame>
      <p:sp>
        <p:nvSpPr>
          <p:cNvPr id="9" name="Rectangle 1">
            <a:extLst>
              <a:ext uri="{FF2B5EF4-FFF2-40B4-BE49-F238E27FC236}">
                <a16:creationId xmlns:a16="http://schemas.microsoft.com/office/drawing/2014/main" id="{05611519-D4A0-DB39-6D3B-156A48E4F19E}"/>
              </a:ext>
            </a:extLst>
          </p:cNvPr>
          <p:cNvSpPr>
            <a:spLocks noChangeArrowheads="1"/>
          </p:cNvSpPr>
          <p:nvPr/>
        </p:nvSpPr>
        <p:spPr bwMode="auto">
          <a:xfrm>
            <a:off x="1153097" y="2270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F20B370B-3F4D-C06D-D185-5E2FD7D060DA}"/>
              </a:ext>
            </a:extLst>
          </p:cNvPr>
          <p:cNvSpPr>
            <a:spLocks noChangeArrowheads="1"/>
          </p:cNvSpPr>
          <p:nvPr/>
        </p:nvSpPr>
        <p:spPr bwMode="auto">
          <a:xfrm>
            <a:off x="1063888" y="5616880"/>
            <a:ext cx="106208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sz="1000" baseline="30000">
                <a:latin typeface="Calibri"/>
                <a:ea typeface="Times New Roman" panose="02020603050405020304" pitchFamily="18" charset="0"/>
                <a:cs typeface="Calibri"/>
                <a:hlinkClick r:id="rId2"/>
              </a:rPr>
              <a:t>[</a:t>
            </a:r>
            <a:r>
              <a:rPr lang="nl-NL" altLang="nl-NL" sz="1000" baseline="30000" bmk="">
                <a:latin typeface="Calibri"/>
                <a:ea typeface="Times New Roman" panose="02020603050405020304" pitchFamily="18" charset="0"/>
                <a:cs typeface="Calibri"/>
                <a:hlinkClick r:id="rId2"/>
              </a:rPr>
              <a:t>1]</a:t>
            </a:r>
            <a:r>
              <a:rPr lang="nl-NL" altLang="nl-NL" sz="1000" baseline="30000" bmk="">
                <a:latin typeface="Calibri"/>
                <a:ea typeface="Times New Roman" panose="02020603050405020304" pitchFamily="18" charset="0"/>
                <a:cs typeface="Calibri"/>
              </a:rPr>
              <a:t> </a:t>
            </a:r>
            <a:r>
              <a:rPr lang="nl-NL" sz="1000" bmk="">
                <a:latin typeface="Calibri"/>
                <a:ea typeface="Calibri"/>
                <a:cs typeface="Calibri"/>
              </a:rPr>
              <a:t>Beschikbaar gestelde incidentele en structurele middelen voor de aanpak 'Nederland van het slot': startpakket, vervolgpakket (art. 51 begrotingsstaat LVVN) en totaal. De middelen in de vervolgaanpak betreffen een richtinggevende verdeling, hier zal nog vervolgbesluitvorming over plaatsvinden.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3000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lang="nl-NL" altLang="nl-NL" sz="1000" baseline="30000" bmk="">
                <a:latin typeface="Calibri" panose="020F0502020204030204" pitchFamily="34" charset="0"/>
                <a:ea typeface="Times New Roman" panose="02020603050405020304" pitchFamily="18" charset="0"/>
                <a:cs typeface="Calibri" panose="020F0502020204030204" pitchFamily="34" charset="0"/>
                <a:hlinkClick r:id="rId2"/>
              </a:rPr>
              <a:t>2</a:t>
            </a:r>
            <a:r>
              <a:rPr kumimoji="0" lang="nl-NL" altLang="nl-NL" sz="1000" b="0" i="0" u="none" strike="noStrike" cap="none" normalizeH="0" baseline="3000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nl-NL" altLang="nl-NL" sz="1000" b="0" i="0" u="none" strike="noStrike" cap="none" normalizeH="0" baseline="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Waarvan €50 miljoen is voorzien voor natuurherstelmaatregelen rondom de Rotterdamse Haven als onderdeel van de Gebiedsgerichte aanpak (economische) regio’s.</a:t>
            </a:r>
            <a:endParaRPr kumimoji="0" lang="nl-NL" altLang="nl-NL" sz="400" b="0" i="0" u="none" strike="noStrike" cap="none" normalizeH="0" baseline="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30000" bmk="">
                <a:ln>
                  <a:noFill/>
                </a:ln>
                <a:effectLst/>
                <a:latin typeface="Calibri"/>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[3]</a:t>
            </a:r>
            <a:r>
              <a:rPr kumimoji="0" lang="nl-NL" altLang="nl-NL" sz="1000" b="0" i="0" u="none" strike="noStrike" cap="none" normalizeH="0" baseline="0">
                <a:ln>
                  <a:noFill/>
                </a:ln>
                <a:effectLst/>
                <a:latin typeface="Calibri"/>
                <a:ea typeface="Times New Roman" panose="02020603050405020304" pitchFamily="18" charset="0"/>
                <a:cs typeface="Calibri"/>
              </a:rPr>
              <a:t> Dit zijn VJN-middelen voor o.a. </a:t>
            </a:r>
            <a:r>
              <a:rPr kumimoji="0" lang="nl-NL" altLang="nl-NL" sz="1000" b="0" i="0" u="none" strike="noStrike" cap="none" normalizeH="0" baseline="0" err="1">
                <a:ln>
                  <a:noFill/>
                </a:ln>
                <a:effectLst/>
                <a:latin typeface="Calibri"/>
                <a:ea typeface="Times New Roman" panose="02020603050405020304" pitchFamily="18" charset="0"/>
                <a:cs typeface="Calibri"/>
              </a:rPr>
              <a:t>Aerius</a:t>
            </a:r>
            <a:r>
              <a:rPr kumimoji="0" lang="nl-NL" altLang="nl-NL" sz="1000" b="0" i="0" u="none" strike="noStrike" cap="none" normalizeH="0" baseline="0">
                <a:ln>
                  <a:noFill/>
                </a:ln>
                <a:effectLst/>
                <a:latin typeface="Calibri"/>
                <a:ea typeface="Times New Roman" panose="02020603050405020304" pitchFamily="18" charset="0"/>
                <a:cs typeface="Calibri"/>
              </a:rPr>
              <a:t> vervanging, dierwaardigheid, Ketenaanpak, PAS-melders, verdienvermogen </a:t>
            </a:r>
            <a:r>
              <a:rPr kumimoji="0" lang="nl-NL" altLang="nl-NL" sz="1000" b="0" i="0" u="none" strike="noStrike" cap="none" normalizeH="0" baseline="0" err="1">
                <a:ln>
                  <a:noFill/>
                </a:ln>
                <a:effectLst/>
                <a:latin typeface="Calibri"/>
                <a:ea typeface="Times New Roman" panose="02020603050405020304" pitchFamily="18" charset="0"/>
                <a:cs typeface="Calibri"/>
              </a:rPr>
              <a:t>ecoregeling</a:t>
            </a:r>
            <a:r>
              <a:rPr kumimoji="0" lang="nl-NL" altLang="nl-NL" sz="1000" b="0" i="0" u="none" strike="noStrike" cap="none" normalizeH="0" baseline="0">
                <a:ln>
                  <a:noFill/>
                </a:ln>
                <a:effectLst/>
                <a:latin typeface="Calibri"/>
                <a:ea typeface="Times New Roman" panose="02020603050405020304" pitchFamily="18" charset="0"/>
                <a:cs typeface="Calibri"/>
              </a:rPr>
              <a:t>, HCU, Visserij, Voedselbeleid, Voedseleducatie en schoolfruit, robotisering.</a:t>
            </a:r>
            <a:endParaRPr lang="nl-NL" altLang="nl-NL" sz="1000" b="0" i="0" u="none" strike="noStrike" cap="none" normalizeH="0" baseline="0">
              <a:ln>
                <a:noFill/>
              </a:ln>
              <a:effectLst/>
              <a:latin typeface="Calibri"/>
              <a:ea typeface="Times New Roman" panose="02020603050405020304" pitchFamily="18" charset="0"/>
              <a:cs typeface="Calib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646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0C97-E7AF-8296-E15A-5B213B3CC5B9}"/>
              </a:ext>
            </a:extLst>
          </p:cNvPr>
          <p:cNvSpPr>
            <a:spLocks noGrp="1"/>
          </p:cNvSpPr>
          <p:nvPr>
            <p:ph type="title"/>
          </p:nvPr>
        </p:nvSpPr>
        <p:spPr/>
        <p:txBody>
          <a:bodyPr/>
          <a:lstStyle/>
          <a:p>
            <a:r>
              <a:rPr lang="en-US" sz="3600"/>
              <a:t>V. </a:t>
            </a:r>
            <a:r>
              <a:rPr lang="en-US" sz="3600" err="1"/>
              <a:t>Maatregelen</a:t>
            </a:r>
            <a:r>
              <a:rPr lang="en-US" sz="3600"/>
              <a:t>/</a:t>
            </a:r>
            <a:r>
              <a:rPr lang="en-US" sz="3600" err="1"/>
              <a:t>effecten</a:t>
            </a:r>
            <a:r>
              <a:rPr lang="en-US" sz="3600"/>
              <a:t> </a:t>
            </a:r>
            <a:r>
              <a:rPr lang="en-US" sz="3600" err="1"/>
              <a:t>en</a:t>
            </a:r>
            <a:r>
              <a:rPr lang="en-US" sz="3600"/>
              <a:t> borging</a:t>
            </a:r>
          </a:p>
        </p:txBody>
      </p:sp>
      <p:sp>
        <p:nvSpPr>
          <p:cNvPr id="3" name="Content Placeholder 2">
            <a:extLst>
              <a:ext uri="{FF2B5EF4-FFF2-40B4-BE49-F238E27FC236}">
                <a16:creationId xmlns:a16="http://schemas.microsoft.com/office/drawing/2014/main" id="{5672A20F-4E94-0299-9623-ECA73EDAB072}"/>
              </a:ext>
            </a:extLst>
          </p:cNvPr>
          <p:cNvSpPr>
            <a:spLocks noGrp="1"/>
          </p:cNvSpPr>
          <p:nvPr>
            <p:ph idx="1"/>
          </p:nvPr>
        </p:nvSpPr>
        <p:spPr/>
        <p:txBody>
          <a:bodyPr vert="horz" lIns="91440" tIns="45720" rIns="91440" bIns="45720" rtlCol="0" anchor="t">
            <a:normAutofit/>
          </a:bodyPr>
          <a:lstStyle/>
          <a:p>
            <a:r>
              <a:rPr lang="en-US"/>
              <a:t>V</a:t>
            </a:r>
            <a:r>
              <a:rPr lang="nl-NL"/>
              <a:t>ia startpakket en vervolgpakket verscheidene maatregelen aangekondigd en budget voorzien. </a:t>
            </a:r>
          </a:p>
          <a:p>
            <a:r>
              <a:rPr lang="nl-NL"/>
              <a:t>Zie bijvoorbeeld de 'achtergrondinformatie' voor extra duiding.</a:t>
            </a:r>
          </a:p>
          <a:p>
            <a:r>
              <a:rPr lang="nl-NL"/>
              <a:t>Hier op drie maatregelen verdiepen ter illustratie.</a:t>
            </a:r>
          </a:p>
        </p:txBody>
      </p:sp>
    </p:spTree>
    <p:extLst>
      <p:ext uri="{BB962C8B-B14F-4D97-AF65-F5344CB8AC3E}">
        <p14:creationId xmlns:p14="http://schemas.microsoft.com/office/powerpoint/2010/main" val="117733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EF3D-481F-2EE3-4891-F18C0F83301D}"/>
              </a:ext>
            </a:extLst>
          </p:cNvPr>
          <p:cNvSpPr>
            <a:spLocks noGrp="1"/>
          </p:cNvSpPr>
          <p:nvPr>
            <p:ph type="title"/>
          </p:nvPr>
        </p:nvSpPr>
        <p:spPr/>
        <p:txBody>
          <a:bodyPr/>
          <a:lstStyle/>
          <a:p>
            <a:r>
              <a:rPr lang="en-US" sz="3600"/>
              <a:t>V. Maatregelen/effecten en borging (doelsturing)</a:t>
            </a:r>
          </a:p>
        </p:txBody>
      </p:sp>
      <p:sp>
        <p:nvSpPr>
          <p:cNvPr id="3" name="Content Placeholder 2">
            <a:extLst>
              <a:ext uri="{FF2B5EF4-FFF2-40B4-BE49-F238E27FC236}">
                <a16:creationId xmlns:a16="http://schemas.microsoft.com/office/drawing/2014/main" id="{3D75E7DE-D87B-B397-A517-098CEE2EC212}"/>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nl-NL" dirty="0"/>
              <a:t>Naast (andere) maatregelen is doelsturing een systeemwijziging die o.a. vraagt om</a:t>
            </a:r>
          </a:p>
          <a:p>
            <a:pPr marL="514350" indent="-514350">
              <a:buAutoNum type="arabicParenR"/>
            </a:pPr>
            <a:r>
              <a:rPr lang="nl-NL" sz="2200" dirty="0"/>
              <a:t>Systematiek: </a:t>
            </a:r>
            <a:r>
              <a:rPr lang="nl-NL" sz="2200" dirty="0" err="1"/>
              <a:t>kpi's</a:t>
            </a:r>
            <a:r>
              <a:rPr lang="nl-NL" sz="2200" dirty="0"/>
              <a:t>,  kunnen bepalen wat emissies op een boerenerf zijn (stoffenbalans of metingen), rekenregels, data-ecosysteem, normering/wetgeving en publiek-private samenwerking </a:t>
            </a:r>
          </a:p>
          <a:p>
            <a:pPr marL="514350" indent="-514350">
              <a:buAutoNum type="arabicParenR"/>
            </a:pPr>
            <a:r>
              <a:rPr lang="nl-NL" sz="2200" dirty="0"/>
              <a:t>Maatregelen om aan normen te voldoen:</a:t>
            </a:r>
            <a:br>
              <a:rPr lang="nl-NL" sz="2200" dirty="0"/>
            </a:br>
            <a:r>
              <a:rPr lang="nl-NL" sz="2200" dirty="0"/>
              <a:t>management (zoals eiwitarmer rantsoen, toevoegmiddelen in mest, meer weidegang, extensiveren, roostervloeren spoelen met water)</a:t>
            </a:r>
            <a:br>
              <a:rPr lang="nl-NL" sz="2200" dirty="0"/>
            </a:br>
            <a:r>
              <a:rPr lang="nl-NL" sz="2200" dirty="0"/>
              <a:t>technische innovaties (zoals emissiearme stalsystemen)</a:t>
            </a:r>
          </a:p>
          <a:p>
            <a:pPr marL="0" indent="0">
              <a:buNone/>
            </a:pPr>
            <a:endParaRPr lang="nl-NL" dirty="0"/>
          </a:p>
          <a:p>
            <a:pPr marL="0" indent="0">
              <a:buNone/>
            </a:pPr>
            <a:r>
              <a:rPr lang="nl-NL" dirty="0"/>
              <a:t>Daarom:</a:t>
            </a:r>
          </a:p>
          <a:p>
            <a:pPr marL="514350" indent="-514350">
              <a:buAutoNum type="arabicParenR"/>
            </a:pPr>
            <a:r>
              <a:rPr lang="nl-NL" sz="2200" dirty="0"/>
              <a:t>Per 2035 afrekenbare (</a:t>
            </a:r>
            <a:r>
              <a:rPr lang="nl-NL" sz="2200" dirty="0" err="1"/>
              <a:t>icm</a:t>
            </a:r>
            <a:r>
              <a:rPr lang="nl-NL" sz="2200" dirty="0"/>
              <a:t> handhaving) bedrijfsemissienormen te hebben</a:t>
            </a:r>
          </a:p>
          <a:p>
            <a:pPr marL="514350" indent="-514350">
              <a:buAutoNum type="arabicParenR"/>
            </a:pPr>
            <a:r>
              <a:rPr lang="nl-NL" sz="2200" dirty="0"/>
              <a:t>Boeren daarop vooruitlopend te ondersteunen om emissiereductie te realiseren</a:t>
            </a:r>
          </a:p>
          <a:p>
            <a:pPr marL="514350" indent="-514350">
              <a:buAutoNum type="arabicParenR"/>
            </a:pPr>
            <a:r>
              <a:rPr lang="nl-NL" sz="2200" dirty="0"/>
              <a:t>De ontwikkeling van stalinnovatie en verbetering van emissiearme stallen te stimuleren</a:t>
            </a:r>
            <a:r>
              <a:rPr lang="nl-NL" dirty="0"/>
              <a:t>  </a:t>
            </a:r>
          </a:p>
          <a:p>
            <a:pPr marL="0" indent="0">
              <a:buNone/>
            </a:pPr>
            <a:endParaRPr lang="nl-NL" dirty="0"/>
          </a:p>
        </p:txBody>
      </p:sp>
    </p:spTree>
    <p:extLst>
      <p:ext uri="{BB962C8B-B14F-4D97-AF65-F5344CB8AC3E}">
        <p14:creationId xmlns:p14="http://schemas.microsoft.com/office/powerpoint/2010/main" val="284558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4628-201D-0475-5DDD-FF10B3BD7CC2}"/>
              </a:ext>
            </a:extLst>
          </p:cNvPr>
          <p:cNvSpPr>
            <a:spLocks noGrp="1"/>
          </p:cNvSpPr>
          <p:nvPr>
            <p:ph type="title"/>
          </p:nvPr>
        </p:nvSpPr>
        <p:spPr/>
        <p:txBody>
          <a:bodyPr/>
          <a:lstStyle/>
          <a:p>
            <a:r>
              <a:rPr lang="en-US" sz="3600"/>
              <a:t>V. Maatregelen/effecten en borging (ANB/ natuur)</a:t>
            </a:r>
          </a:p>
        </p:txBody>
      </p:sp>
      <p:sp>
        <p:nvSpPr>
          <p:cNvPr id="3" name="Content Placeholder 2">
            <a:extLst>
              <a:ext uri="{FF2B5EF4-FFF2-40B4-BE49-F238E27FC236}">
                <a16:creationId xmlns:a16="http://schemas.microsoft.com/office/drawing/2014/main" id="{53CE38ED-9030-CF40-ACE6-EF11B16AD6C2}"/>
              </a:ext>
            </a:extLst>
          </p:cNvPr>
          <p:cNvSpPr>
            <a:spLocks noGrp="1"/>
          </p:cNvSpPr>
          <p:nvPr>
            <p:ph idx="1"/>
          </p:nvPr>
        </p:nvSpPr>
        <p:spPr>
          <a:xfrm>
            <a:off x="838200" y="1715119"/>
            <a:ext cx="10515600" cy="4831297"/>
          </a:xfrm>
        </p:spPr>
        <p:txBody>
          <a:bodyPr vert="horz" lIns="91440" tIns="45720" rIns="91440" bIns="45720" rtlCol="0" anchor="t">
            <a:normAutofit/>
          </a:bodyPr>
          <a:lstStyle/>
          <a:p>
            <a:pPr marL="0" indent="0">
              <a:buNone/>
            </a:pPr>
            <a:r>
              <a:rPr lang="nl-NL" sz="1600">
                <a:latin typeface="Aptos Display"/>
              </a:rPr>
              <a:t>1. </a:t>
            </a:r>
            <a:r>
              <a:rPr lang="nl-NL" sz="1600" b="1">
                <a:latin typeface="Aptos Display"/>
              </a:rPr>
              <a:t>Natuurherstel:</a:t>
            </a:r>
            <a:r>
              <a:rPr lang="nl-NL" sz="1600">
                <a:latin typeface="Aptos Display"/>
              </a:rPr>
              <a:t> middelen worden ingezet in gebieden waar de urgentie het hoogst is, door maatregelen te nemen die aantoonbaar bijdragen aan natuurherstel. Voorbeeld hierbij is het tegengaan van verdroging (hydrologisch herstel). Er is hiervoor in totaal €500 mln. voorzien. </a:t>
            </a:r>
          </a:p>
          <a:p>
            <a:pPr marL="0" indent="0">
              <a:buNone/>
            </a:pPr>
            <a:br>
              <a:rPr lang="nl-NL" sz="1600">
                <a:latin typeface="Aptos Display"/>
              </a:rPr>
            </a:br>
            <a:r>
              <a:rPr lang="nl-NL" sz="1600">
                <a:latin typeface="Aptos Display"/>
              </a:rPr>
              <a:t>2.</a:t>
            </a:r>
            <a:r>
              <a:rPr lang="nl-NL" sz="1600" b="1">
                <a:latin typeface="Aptos Display"/>
              </a:rPr>
              <a:t> Verbeteren natuurmonitoring:</a:t>
            </a:r>
            <a:r>
              <a:rPr lang="nl-NL" sz="1600">
                <a:latin typeface="Aptos Display"/>
              </a:rPr>
              <a:t> er wordt ingezet op de ontwikkeling en uitvoering van meer uniforme en gebiedsgerichte monitoring binnen en buiten natuurgebieden, met meer inzicht in drukfactoren(breder dan alleen stikstof), systeemherstel en effectiviteit van maatregelen. Hiervoor is in totaal €25 mln. aan structurele middelen voorzien.</a:t>
            </a:r>
            <a:br>
              <a:rPr lang="nl-NL" sz="1600">
                <a:latin typeface="Aptos Display"/>
              </a:rPr>
            </a:br>
            <a:endParaRPr lang="nl-NL" sz="1600">
              <a:latin typeface="Aptos Display"/>
            </a:endParaRPr>
          </a:p>
          <a:p>
            <a:pPr marL="0" indent="0">
              <a:lnSpc>
                <a:spcPct val="70000"/>
              </a:lnSpc>
              <a:buNone/>
            </a:pPr>
            <a:r>
              <a:rPr lang="nl-NL" sz="1600">
                <a:latin typeface="Aptos Display"/>
              </a:rPr>
              <a:t>3.</a:t>
            </a:r>
            <a:r>
              <a:rPr lang="nl-NL" sz="1600" b="1">
                <a:latin typeface="Aptos Display"/>
              </a:rPr>
              <a:t> </a:t>
            </a:r>
            <a:r>
              <a:rPr lang="nl-NL" sz="1600" b="1">
                <a:latin typeface="Aptos Display"/>
                <a:ea typeface="Verdana"/>
              </a:rPr>
              <a:t>Agrarisch Natuurbeheer:  </a:t>
            </a:r>
            <a:r>
              <a:rPr lang="nl-NL" sz="1600">
                <a:latin typeface="Aptos Display"/>
              </a:rPr>
              <a:t>ANB is een belangrijk ondersteunend pakket om landbouw perspectief te bieden, vooral in gebieden met grote opgaven voor natuur, water en klimaat. Het kabinet voorziet in een extra reservering van in totaal jaarlijks € 475 mln. Hiermee wordt het ANB uitgebreid en kunnen agrariërs meer en zwaarder geclusterd agrarisch natuurbeheer uitvoeren.</a:t>
            </a:r>
          </a:p>
          <a:p>
            <a:r>
              <a:rPr lang="nl-NL" sz="1600">
                <a:latin typeface="Aptos Display"/>
              </a:rPr>
              <a:t>Afgesproken met provincies dat Agrarisch natuur- en landschapsbeheer (</a:t>
            </a:r>
            <a:r>
              <a:rPr lang="nl-NL" sz="1600" err="1">
                <a:latin typeface="Aptos Display"/>
              </a:rPr>
              <a:t>ANLb</a:t>
            </a:r>
            <a:r>
              <a:rPr lang="nl-NL" sz="1600">
                <a:latin typeface="Aptos Display"/>
              </a:rPr>
              <a:t>) in 2026 met ong. 30.000 hectare kan worden uitgebreid, vergoedingen worden geactualiseerd en beheer worden verzwaard. Daarna kan met het totale pakket elk jaar met 25.000 hectare worden uitgebreid waardoor de 280.000 hectare </a:t>
            </a:r>
            <a:r>
              <a:rPr lang="nl-NL" sz="1600" err="1">
                <a:latin typeface="Aptos Display"/>
              </a:rPr>
              <a:t>ANLb</a:t>
            </a:r>
            <a:r>
              <a:rPr lang="nl-NL" sz="1600">
                <a:latin typeface="Aptos Display"/>
              </a:rPr>
              <a:t> worden bereikt in 2032;</a:t>
            </a:r>
          </a:p>
          <a:p>
            <a:r>
              <a:rPr lang="nl-NL" sz="1600">
                <a:latin typeface="Aptos Display"/>
              </a:rPr>
              <a:t>Deze uitbreiding en verzwaring wordt ondersteund door extra investeringen, grondinstrumentarium, versterken organisaties als Boerennatuur en het versterken van kennis door Pilots en onderzoeksopdrachten.</a:t>
            </a:r>
          </a:p>
          <a:p>
            <a:r>
              <a:rPr lang="nl-NL" sz="1600">
                <a:latin typeface="Aptos Display"/>
              </a:rPr>
              <a:t>Dankzij deze middelen kunnen beter passende vergoedingen geboden worden aan boeren. </a:t>
            </a:r>
          </a:p>
          <a:p>
            <a:pPr marL="0" indent="0">
              <a:buNone/>
            </a:pPr>
            <a:endParaRPr lang="nl-NL" sz="1600">
              <a:latin typeface="Aptos Display"/>
            </a:endParaRPr>
          </a:p>
        </p:txBody>
      </p:sp>
    </p:spTree>
    <p:extLst>
      <p:ext uri="{BB962C8B-B14F-4D97-AF65-F5344CB8AC3E}">
        <p14:creationId xmlns:p14="http://schemas.microsoft.com/office/powerpoint/2010/main" val="395652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4D86-6BF1-7A8E-D073-1E5973F2BD43}"/>
              </a:ext>
            </a:extLst>
          </p:cNvPr>
          <p:cNvSpPr>
            <a:spLocks noGrp="1"/>
          </p:cNvSpPr>
          <p:nvPr>
            <p:ph type="title"/>
          </p:nvPr>
        </p:nvSpPr>
        <p:spPr/>
        <p:txBody>
          <a:bodyPr/>
          <a:lstStyle/>
          <a:p>
            <a:r>
              <a:rPr lang="en-US" sz="3600"/>
              <a:t>V. Maatregelen/effecten en borging (gebiedsgericht)</a:t>
            </a:r>
          </a:p>
        </p:txBody>
      </p:sp>
      <p:sp>
        <p:nvSpPr>
          <p:cNvPr id="3" name="Content Placeholder 2">
            <a:extLst>
              <a:ext uri="{FF2B5EF4-FFF2-40B4-BE49-F238E27FC236}">
                <a16:creationId xmlns:a16="http://schemas.microsoft.com/office/drawing/2014/main" id="{1C818BE9-130F-71AD-A17F-E2A46CF59612}"/>
              </a:ext>
            </a:extLst>
          </p:cNvPr>
          <p:cNvSpPr>
            <a:spLocks noGrp="1"/>
          </p:cNvSpPr>
          <p:nvPr>
            <p:ph idx="1"/>
          </p:nvPr>
        </p:nvSpPr>
        <p:spPr/>
        <p:txBody>
          <a:bodyPr vert="horz" lIns="91440" tIns="45720" rIns="91440" bIns="45720" rtlCol="0" anchor="t">
            <a:normAutofit fontScale="92500" lnSpcReduction="20000"/>
          </a:bodyPr>
          <a:lstStyle/>
          <a:p>
            <a:r>
              <a:rPr lang="nl-NL"/>
              <a:t>Gebiedsgerichte aanpak economische regio's: </a:t>
            </a:r>
          </a:p>
          <a:p>
            <a:pPr lvl="1">
              <a:buFont typeface="Courier New" panose="020B0604020202020204" pitchFamily="34" charset="0"/>
              <a:buChar char="o"/>
            </a:pPr>
            <a:r>
              <a:rPr lang="nl-NL"/>
              <a:t>Doel is om (economische) activiteiten in de regio’s Rotterdam, Eindhoven en het Groene Hart weer mogelijk te maken. </a:t>
            </a:r>
          </a:p>
          <a:p>
            <a:pPr lvl="1">
              <a:buFont typeface="Courier New" panose="020B0604020202020204" pitchFamily="34" charset="0"/>
              <a:buChar char="o"/>
            </a:pPr>
            <a:r>
              <a:rPr lang="nl-NL"/>
              <a:t>€242 mln. uit vervolgpakket voor emissiereductie, gericht op blijvende boeren. </a:t>
            </a:r>
          </a:p>
          <a:p>
            <a:pPr lvl="1">
              <a:buFont typeface="Courier New,monospace" panose="020B0604020202020204" pitchFamily="34" charset="0"/>
              <a:buChar char="o"/>
            </a:pPr>
            <a:r>
              <a:rPr lang="nl-NL"/>
              <a:t>Voor regio Rotterdam aanvullend €50 mln. voor natuurherstel.</a:t>
            </a:r>
            <a:endParaRPr lang="en-US"/>
          </a:p>
          <a:p>
            <a:pPr lvl="1">
              <a:buFont typeface="Courier New" panose="020B0604020202020204" pitchFamily="34" charset="0"/>
              <a:buChar char="o"/>
            </a:pPr>
            <a:r>
              <a:rPr lang="nl-NL"/>
              <a:t>Uitwerking maatregelen met de regio's in gebiedsprocessen.</a:t>
            </a:r>
          </a:p>
          <a:p>
            <a:endParaRPr lang="nl-NL" b="1"/>
          </a:p>
          <a:p>
            <a:r>
              <a:rPr lang="nl-NL"/>
              <a:t>Regionale maatwerkaanpak:</a:t>
            </a:r>
          </a:p>
          <a:p>
            <a:pPr lvl="1">
              <a:buFont typeface="Courier New" panose="020B0604020202020204" pitchFamily="34" charset="0"/>
              <a:buChar char="o"/>
            </a:pPr>
            <a:r>
              <a:rPr lang="nl-NL"/>
              <a:t>In het startpakket €600 mln. beschikbaar gesteld voor Veluwe  en de Peel (vraagstuk zonering).</a:t>
            </a:r>
          </a:p>
          <a:p>
            <a:pPr lvl="1">
              <a:buFont typeface="Courier New" panose="020B0604020202020204" pitchFamily="34" charset="0"/>
              <a:buChar char="o"/>
            </a:pPr>
            <a:r>
              <a:rPr lang="nl-NL"/>
              <a:t>Maatregelen afgelopen maanden met regio uitgewerkt.</a:t>
            </a:r>
          </a:p>
          <a:p>
            <a:pPr lvl="1">
              <a:buFont typeface="Courier New" panose="020B0604020202020204" pitchFamily="34" charset="0"/>
              <a:buChar char="o"/>
            </a:pPr>
            <a:r>
              <a:rPr lang="nl-NL"/>
              <a:t>Maatregelen richten zich o.a. op extensivering, innovatie en hydrologie.</a:t>
            </a:r>
          </a:p>
          <a:p>
            <a:pPr lvl="1">
              <a:buFont typeface="Courier New" panose="020B0604020202020204" pitchFamily="34" charset="0"/>
              <a:buChar char="o"/>
            </a:pPr>
            <a:r>
              <a:rPr lang="nl-NL"/>
              <a:t>Intentie om samenwerkingsovereenkomsten met regio op te stellen.</a:t>
            </a:r>
          </a:p>
        </p:txBody>
      </p:sp>
    </p:spTree>
    <p:extLst>
      <p:ext uri="{BB962C8B-B14F-4D97-AF65-F5344CB8AC3E}">
        <p14:creationId xmlns:p14="http://schemas.microsoft.com/office/powerpoint/2010/main" val="129836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CDCF-5967-DED3-D3F6-83F0B02492DC}"/>
              </a:ext>
            </a:extLst>
          </p:cNvPr>
          <p:cNvSpPr>
            <a:spLocks noGrp="1"/>
          </p:cNvSpPr>
          <p:nvPr>
            <p:ph type="title"/>
          </p:nvPr>
        </p:nvSpPr>
        <p:spPr/>
        <p:txBody>
          <a:bodyPr/>
          <a:lstStyle/>
          <a:p>
            <a:r>
              <a:rPr lang="en-US" sz="3600"/>
              <a:t>V. Maatregelen/effecten en borging (borging </a:t>
            </a:r>
            <a:r>
              <a:rPr lang="en-US" sz="3600" err="1"/>
              <a:t>algemeen</a:t>
            </a:r>
            <a:r>
              <a:rPr lang="en-US" sz="3600"/>
              <a:t>)</a:t>
            </a:r>
          </a:p>
        </p:txBody>
      </p:sp>
      <p:sp>
        <p:nvSpPr>
          <p:cNvPr id="3" name="Content Placeholder 2">
            <a:extLst>
              <a:ext uri="{FF2B5EF4-FFF2-40B4-BE49-F238E27FC236}">
                <a16:creationId xmlns:a16="http://schemas.microsoft.com/office/drawing/2014/main" id="{39E0083B-7033-ED4C-16EF-7ECC49561F3B}"/>
              </a:ext>
            </a:extLst>
          </p:cNvPr>
          <p:cNvSpPr>
            <a:spLocks noGrp="1"/>
          </p:cNvSpPr>
          <p:nvPr>
            <p:ph idx="1"/>
          </p:nvPr>
        </p:nvSpPr>
        <p:spPr/>
        <p:txBody>
          <a:bodyPr vert="horz" lIns="91440" tIns="45720" rIns="91440" bIns="45720" rtlCol="0" anchor="t">
            <a:normAutofit fontScale="77500" lnSpcReduction="20000"/>
          </a:bodyPr>
          <a:lstStyle/>
          <a:p>
            <a:pPr>
              <a:lnSpc>
                <a:spcPct val="120000"/>
              </a:lnSpc>
            </a:pPr>
            <a:r>
              <a:rPr lang="nl-NL" sz="2600"/>
              <a:t>De aanpak bevat verscheidene borgingselementen om te garanderen dat beoogde effecten worden gerealiseerd:</a:t>
            </a:r>
            <a:endParaRPr lang="en-US"/>
          </a:p>
          <a:p>
            <a:pPr lvl="1">
              <a:lnSpc>
                <a:spcPct val="120000"/>
              </a:lnSpc>
              <a:buFont typeface="Courier New" panose="020B0604020202020204" pitchFamily="34" charset="0"/>
              <a:buChar char="o"/>
            </a:pPr>
            <a:r>
              <a:rPr lang="nl-NL" sz="2200" u="sng"/>
              <a:t>Juridisch: </a:t>
            </a:r>
          </a:p>
          <a:p>
            <a:pPr lvl="2">
              <a:lnSpc>
                <a:spcPct val="120000"/>
              </a:lnSpc>
              <a:buFont typeface="Courier New" panose="020B0604020202020204" pitchFamily="34" charset="0"/>
              <a:buChar char="o"/>
            </a:pPr>
            <a:r>
              <a:rPr lang="nl-NL" sz="1800"/>
              <a:t>Emissiereductieopgave per sector voor 2035 wordt vastgelegd in een wettelijk programma bij de nieuwe wet die de op de KDW-gebaseerde omgevingswaarde vervangt (‘alternatief voor KDW’). </a:t>
            </a:r>
          </a:p>
          <a:p>
            <a:pPr lvl="2">
              <a:lnSpc>
                <a:spcPct val="120000"/>
              </a:lnSpc>
              <a:buFont typeface="Courier New" panose="020B0604020202020204" pitchFamily="34" charset="0"/>
              <a:buChar char="o"/>
            </a:pPr>
            <a:r>
              <a:rPr lang="nl-NL" sz="1800"/>
              <a:t>Voor het jaar 2030 neemt het kabinet in dat programma concrete streefwaarden op voor álle sectoren, voor landbouw ook een sluitende uitvoeringsaanpak. </a:t>
            </a:r>
          </a:p>
          <a:p>
            <a:pPr lvl="1">
              <a:lnSpc>
                <a:spcPct val="120000"/>
              </a:lnSpc>
              <a:buFont typeface="Courier New" panose="020B0604020202020204" pitchFamily="34" charset="0"/>
              <a:buChar char="o"/>
            </a:pPr>
            <a:r>
              <a:rPr lang="nl-NL" sz="2200" u="sng"/>
              <a:t>Financiering:</a:t>
            </a:r>
            <a:r>
              <a:rPr lang="nl-NL" sz="2200"/>
              <a:t> voor beoogde maatregelen worden voldoende middelen vrijgemaakt om de zekerheid van uitvoering te vergroten.</a:t>
            </a:r>
          </a:p>
          <a:p>
            <a:pPr lvl="1">
              <a:lnSpc>
                <a:spcPct val="120000"/>
              </a:lnSpc>
              <a:buFont typeface="Courier New" panose="020B0604020202020204" pitchFamily="34" charset="0"/>
              <a:buChar char="o"/>
            </a:pPr>
            <a:r>
              <a:rPr lang="nl-NL" sz="2200" u="sng"/>
              <a:t>Monitoring:</a:t>
            </a:r>
            <a:r>
              <a:rPr lang="nl-NL" sz="2200"/>
              <a:t> de voortgang van de uitvoering wordt effectief gemonitord zodat inzichtelijk is in hoeverre resultaten worden behaald.</a:t>
            </a:r>
          </a:p>
          <a:p>
            <a:pPr lvl="1">
              <a:lnSpc>
                <a:spcPct val="120000"/>
              </a:lnSpc>
              <a:buFont typeface="Courier New" panose="020B0604020202020204" pitchFamily="34" charset="0"/>
              <a:buChar char="o"/>
            </a:pPr>
            <a:r>
              <a:rPr lang="nl-NL" sz="2200" u="sng"/>
              <a:t>Gebiedsgericht:</a:t>
            </a:r>
          </a:p>
          <a:p>
            <a:pPr lvl="2">
              <a:lnSpc>
                <a:spcPct val="120000"/>
              </a:lnSpc>
              <a:buFont typeface="Courier New" panose="020B0604020202020204" pitchFamily="34" charset="0"/>
              <a:buChar char="o"/>
            </a:pPr>
            <a:r>
              <a:rPr lang="nl-NL" sz="1800"/>
              <a:t>Benadering vastleggen in bestuurlijke afspraken en samenwerkingsverbanden. </a:t>
            </a:r>
          </a:p>
          <a:p>
            <a:pPr lvl="2">
              <a:lnSpc>
                <a:spcPct val="120000"/>
              </a:lnSpc>
              <a:buFont typeface="Courier New" panose="020B0604020202020204" pitchFamily="34" charset="0"/>
              <a:buChar char="o"/>
            </a:pPr>
            <a:r>
              <a:rPr lang="nl-NL" sz="1800"/>
              <a:t>(Ruimtelijke) borging mogelijk maken via wet- en regelgeving.</a:t>
            </a:r>
          </a:p>
          <a:p>
            <a:pPr lvl="2">
              <a:lnSpc>
                <a:spcPct val="120000"/>
              </a:lnSpc>
              <a:buFont typeface="Courier New" panose="020B0604020202020204" pitchFamily="34" charset="0"/>
              <a:buChar char="o"/>
            </a:pPr>
            <a:r>
              <a:rPr lang="nl-NL" sz="1800"/>
              <a:t>Voor medeoverheden ruimte voor maatwerk per gebied en mogelijkheid instructieregels.</a:t>
            </a:r>
          </a:p>
          <a:p>
            <a:pPr lvl="1">
              <a:lnSpc>
                <a:spcPct val="70000"/>
              </a:lnSpc>
              <a:buFont typeface="Courier New" panose="020B0604020202020204" pitchFamily="34" charset="0"/>
              <a:buChar char="o"/>
            </a:pPr>
            <a:endParaRPr lang="nl-NL" sz="2200"/>
          </a:p>
          <a:p>
            <a:endParaRPr lang="nl-NL" sz="1600"/>
          </a:p>
          <a:p>
            <a:endParaRPr lang="en-US"/>
          </a:p>
          <a:p>
            <a:endParaRPr lang="en-US"/>
          </a:p>
          <a:p>
            <a:endParaRPr lang="en-US"/>
          </a:p>
        </p:txBody>
      </p:sp>
    </p:spTree>
    <p:extLst>
      <p:ext uri="{BB962C8B-B14F-4D97-AF65-F5344CB8AC3E}">
        <p14:creationId xmlns:p14="http://schemas.microsoft.com/office/powerpoint/2010/main" val="418697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8D50-1971-AB76-BB2A-6DDB9DF497D4}"/>
              </a:ext>
            </a:extLst>
          </p:cNvPr>
          <p:cNvSpPr>
            <a:spLocks noGrp="1"/>
          </p:cNvSpPr>
          <p:nvPr>
            <p:ph type="title"/>
          </p:nvPr>
        </p:nvSpPr>
        <p:spPr/>
        <p:txBody>
          <a:bodyPr/>
          <a:lstStyle/>
          <a:p>
            <a:r>
              <a:rPr lang="en-US" sz="3600"/>
              <a:t>V. Maatregelen/effecten en borging (borging sectoren)</a:t>
            </a:r>
          </a:p>
        </p:txBody>
      </p:sp>
      <p:sp>
        <p:nvSpPr>
          <p:cNvPr id="3" name="Content Placeholder 2">
            <a:extLst>
              <a:ext uri="{FF2B5EF4-FFF2-40B4-BE49-F238E27FC236}">
                <a16:creationId xmlns:a16="http://schemas.microsoft.com/office/drawing/2014/main" id="{B973C11E-80EA-D6DF-5FCA-CF4761E1DDF2}"/>
              </a:ext>
            </a:extLst>
          </p:cNvPr>
          <p:cNvSpPr>
            <a:spLocks noGrp="1"/>
          </p:cNvSpPr>
          <p:nvPr>
            <p:ph idx="1"/>
          </p:nvPr>
        </p:nvSpPr>
        <p:spPr/>
        <p:txBody>
          <a:bodyPr vert="horz" lIns="91440" tIns="45720" rIns="91440" bIns="45720" rtlCol="0" anchor="t">
            <a:normAutofit/>
          </a:bodyPr>
          <a:lstStyle/>
          <a:p>
            <a:r>
              <a:rPr lang="nl-NL" sz="2000" dirty="0"/>
              <a:t>Borging per sector verduidelijkt</a:t>
            </a:r>
          </a:p>
          <a:p>
            <a:pPr lvl="1">
              <a:lnSpc>
                <a:spcPct val="100000"/>
              </a:lnSpc>
              <a:buFont typeface="Courier New" panose="020B0604020202020204" pitchFamily="34" charset="0"/>
              <a:buChar char="o"/>
            </a:pPr>
            <a:r>
              <a:rPr lang="nl-NL" sz="1700" dirty="0"/>
              <a:t>Industrie</a:t>
            </a:r>
          </a:p>
          <a:p>
            <a:pPr lvl="2">
              <a:lnSpc>
                <a:spcPct val="100000"/>
              </a:lnSpc>
              <a:buFont typeface="Courier New" panose="020B0604020202020204" pitchFamily="34" charset="0"/>
              <a:buChar char="o"/>
            </a:pPr>
            <a:r>
              <a:rPr lang="nl-NL" sz="1300" dirty="0"/>
              <a:t>Normerende en </a:t>
            </a:r>
            <a:r>
              <a:rPr lang="nl-NL" sz="1300" dirty="0" err="1"/>
              <a:t>beprijzende</a:t>
            </a:r>
            <a:r>
              <a:rPr lang="nl-NL" sz="1300" dirty="0"/>
              <a:t> maatregelen volgen uit het klimaat- en milieubeleid</a:t>
            </a:r>
            <a:r>
              <a:rPr lang="nl-NL" sz="1300"/>
              <a:t>.</a:t>
            </a:r>
            <a:endParaRPr lang="nl-NL" sz="1300" dirty="0"/>
          </a:p>
          <a:p>
            <a:pPr lvl="2">
              <a:lnSpc>
                <a:spcPct val="100000"/>
              </a:lnSpc>
              <a:buFont typeface="Courier New" panose="020B0604020202020204" pitchFamily="34" charset="0"/>
              <a:buChar char="o"/>
            </a:pPr>
            <a:r>
              <a:rPr lang="nl-NL" sz="1300" dirty="0"/>
              <a:t>Handhaving vindt plaats met een proportionele handhavingsladder</a:t>
            </a:r>
            <a:r>
              <a:rPr lang="nl-NL" sz="1300"/>
              <a:t>.</a:t>
            </a:r>
            <a:endParaRPr lang="nl-NL" sz="1300" dirty="0"/>
          </a:p>
          <a:p>
            <a:pPr lvl="1">
              <a:lnSpc>
                <a:spcPct val="100000"/>
              </a:lnSpc>
              <a:buFont typeface="Courier New" panose="020B0604020202020204" pitchFamily="34" charset="0"/>
              <a:buChar char="o"/>
            </a:pPr>
            <a:r>
              <a:rPr lang="nl-NL" sz="1700" dirty="0"/>
              <a:t>Mobiliteit</a:t>
            </a:r>
          </a:p>
          <a:p>
            <a:pPr lvl="2">
              <a:lnSpc>
                <a:spcPct val="100000"/>
              </a:lnSpc>
              <a:buFont typeface="Courier New" panose="020B0604020202020204" pitchFamily="34" charset="0"/>
              <a:buChar char="o"/>
            </a:pPr>
            <a:r>
              <a:rPr lang="nl-NL" sz="1300" dirty="0"/>
              <a:t>Sturing vindt plaats met </a:t>
            </a:r>
            <a:r>
              <a:rPr lang="nl-NL" sz="1300" dirty="0" err="1"/>
              <a:t>beprijzende</a:t>
            </a:r>
            <a:r>
              <a:rPr lang="nl-NL" sz="1300" dirty="0"/>
              <a:t> en normerende maatregelen op internationaal, Europees en nationaal niveau.</a:t>
            </a:r>
          </a:p>
          <a:p>
            <a:pPr lvl="2">
              <a:lnSpc>
                <a:spcPct val="100000"/>
              </a:lnSpc>
              <a:buFont typeface="Courier New" panose="020B0604020202020204" pitchFamily="34" charset="0"/>
              <a:buChar char="o"/>
            </a:pPr>
            <a:r>
              <a:rPr lang="nl-NL" sz="1300" dirty="0"/>
              <a:t>Borging vindt tevens plaats d.m.v. brandstofprijzen en fiscale maatregelen + opname van de gehele sector in het emissiehandelssysteem ETS/ETS2 en de vrachtwagenheffing</a:t>
            </a:r>
            <a:r>
              <a:rPr lang="nl-NL" sz="1300"/>
              <a:t>.</a:t>
            </a:r>
            <a:endParaRPr lang="nl-NL" sz="1300" dirty="0"/>
          </a:p>
          <a:p>
            <a:pPr lvl="1">
              <a:lnSpc>
                <a:spcPct val="100000"/>
              </a:lnSpc>
              <a:buFont typeface="Courier New" panose="020B0604020202020204" pitchFamily="34" charset="0"/>
              <a:buChar char="o"/>
            </a:pPr>
            <a:r>
              <a:rPr lang="nl-NL" sz="1700" dirty="0"/>
              <a:t>Landbouw </a:t>
            </a:r>
          </a:p>
          <a:p>
            <a:pPr lvl="2">
              <a:lnSpc>
                <a:spcPct val="100000"/>
              </a:lnSpc>
              <a:buFont typeface="Courier New" panose="020B0604020202020204" pitchFamily="34" charset="0"/>
              <a:buChar char="o"/>
            </a:pPr>
            <a:r>
              <a:rPr lang="nl-NL" sz="1300" dirty="0"/>
              <a:t>Als sectorale streefwaarde 2030 niet wordt gehaald besluit het kabinet tot aanvullende maatregelen; de verplichting voor ondernemers die achterblijven in het realiseren van doelen om een bedrijfsplan op te stellen en uit te voeren. In combinatie met een sluitende uitvoeringsaanpak</a:t>
            </a:r>
            <a:r>
              <a:rPr lang="nl-NL" sz="1300"/>
              <a:t>.</a:t>
            </a:r>
            <a:endParaRPr lang="nl-NL" sz="1300" dirty="0"/>
          </a:p>
          <a:p>
            <a:pPr lvl="2">
              <a:lnSpc>
                <a:spcPct val="100000"/>
              </a:lnSpc>
              <a:buFont typeface="Courier New" panose="020B0604020202020204" pitchFamily="34" charset="0"/>
              <a:buChar char="o"/>
            </a:pPr>
            <a:r>
              <a:rPr lang="nl-NL" sz="1300" dirty="0"/>
              <a:t>Afrekenbare bedrijfsspecifieke emissienormen voor 2035 worden in 2026 vastgesteld  (wet- en regelgeving) en vragen een passend handhaving- en sanctieregime (wet- en regelgeving</a:t>
            </a:r>
            <a:r>
              <a:rPr lang="nl-NL" sz="1300"/>
              <a:t>).</a:t>
            </a:r>
            <a:endParaRPr lang="nl-NL" sz="1300" dirty="0"/>
          </a:p>
          <a:p>
            <a:endParaRPr lang="en-US" dirty="0"/>
          </a:p>
        </p:txBody>
      </p:sp>
    </p:spTree>
    <p:extLst>
      <p:ext uri="{BB962C8B-B14F-4D97-AF65-F5344CB8AC3E}">
        <p14:creationId xmlns:p14="http://schemas.microsoft.com/office/powerpoint/2010/main" val="178577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C177-1E43-D205-BBE7-4AE6E132F00F}"/>
              </a:ext>
            </a:extLst>
          </p:cNvPr>
          <p:cNvSpPr>
            <a:spLocks noGrp="1"/>
          </p:cNvSpPr>
          <p:nvPr>
            <p:ph type="title"/>
          </p:nvPr>
        </p:nvSpPr>
        <p:spPr/>
        <p:txBody>
          <a:bodyPr/>
          <a:lstStyle/>
          <a:p>
            <a:r>
              <a:rPr lang="en-US" sz="3600"/>
              <a:t>VI. </a:t>
            </a:r>
            <a:r>
              <a:rPr lang="en-US" sz="3600" err="1"/>
              <a:t>Samenwerking</a:t>
            </a:r>
            <a:r>
              <a:rPr lang="en-US" sz="3600"/>
              <a:t> </a:t>
            </a:r>
            <a:r>
              <a:rPr lang="en-US" sz="3600" err="1"/>
              <a:t>en</a:t>
            </a:r>
            <a:r>
              <a:rPr lang="en-US" sz="3600"/>
              <a:t> </a:t>
            </a:r>
            <a:r>
              <a:rPr lang="en-US" sz="3600" err="1"/>
              <a:t>vervolg</a:t>
            </a:r>
            <a:endParaRPr lang="en-US" sz="3600"/>
          </a:p>
        </p:txBody>
      </p:sp>
      <p:sp>
        <p:nvSpPr>
          <p:cNvPr id="3" name="Content Placeholder 2">
            <a:extLst>
              <a:ext uri="{FF2B5EF4-FFF2-40B4-BE49-F238E27FC236}">
                <a16:creationId xmlns:a16="http://schemas.microsoft.com/office/drawing/2014/main" id="{02972A8C-6F91-9F09-2CD3-D5E70513D042}"/>
              </a:ext>
            </a:extLst>
          </p:cNvPr>
          <p:cNvSpPr>
            <a:spLocks noGrp="1"/>
          </p:cNvSpPr>
          <p:nvPr>
            <p:ph idx="1"/>
          </p:nvPr>
        </p:nvSpPr>
        <p:spPr>
          <a:xfrm>
            <a:off x="838200" y="1825625"/>
            <a:ext cx="10515600" cy="1410663"/>
          </a:xfrm>
        </p:spPr>
        <p:txBody>
          <a:bodyPr vert="horz" lIns="91440" tIns="45720" rIns="91440" bIns="45720" rtlCol="0" anchor="t">
            <a:normAutofit/>
          </a:bodyPr>
          <a:lstStyle/>
          <a:p>
            <a:r>
              <a:rPr lang="nl-NL" noProof="0" dirty="0"/>
              <a:t>Overleg met medeoverheden, maatschappelijke partners, </a:t>
            </a:r>
            <a:r>
              <a:rPr lang="nl-NL" dirty="0"/>
              <a:t>Tweede Kamer</a:t>
            </a:r>
            <a:r>
              <a:rPr lang="nl-NL" noProof="0" dirty="0"/>
              <a:t> (moties), </a:t>
            </a:r>
            <a:r>
              <a:rPr lang="nl-NL" dirty="0"/>
              <a:t>Catshuissessies, etc.</a:t>
            </a:r>
            <a:endParaRPr lang="en-US" dirty="0"/>
          </a:p>
          <a:p>
            <a:r>
              <a:rPr lang="nl-NL" dirty="0"/>
              <a:t>Sluitende</a:t>
            </a:r>
            <a:r>
              <a:rPr lang="nl-NL" noProof="0" dirty="0"/>
              <a:t> uitvoeringsaanpak </a:t>
            </a:r>
            <a:r>
              <a:rPr lang="nl-NL" dirty="0"/>
              <a:t>en uitvoeren</a:t>
            </a:r>
            <a:r>
              <a:rPr lang="nl-NL" noProof="0" dirty="0"/>
              <a:t> </a:t>
            </a:r>
            <a:r>
              <a:rPr lang="nl-NL" dirty="0"/>
              <a:t>start-</a:t>
            </a:r>
            <a:r>
              <a:rPr lang="nl-NL" noProof="0" dirty="0"/>
              <a:t> en vervolgpakket </a:t>
            </a:r>
          </a:p>
          <a:p>
            <a:endParaRPr lang="nl-NL" noProof="0" dirty="0"/>
          </a:p>
        </p:txBody>
      </p:sp>
      <p:pic>
        <p:nvPicPr>
          <p:cNvPr id="5" name="Afbeelding 1">
            <a:extLst>
              <a:ext uri="{FF2B5EF4-FFF2-40B4-BE49-F238E27FC236}">
                <a16:creationId xmlns:a16="http://schemas.microsoft.com/office/drawing/2014/main" id="{1CFB8508-F56D-CB9F-01EB-A1B20F85F995}"/>
              </a:ext>
            </a:extLst>
          </p:cNvPr>
          <p:cNvPicPr>
            <a:picLocks noChangeAspect="1"/>
          </p:cNvPicPr>
          <p:nvPr/>
        </p:nvPicPr>
        <p:blipFill>
          <a:blip r:embed="rId2"/>
          <a:stretch>
            <a:fillRect/>
          </a:stretch>
        </p:blipFill>
        <p:spPr>
          <a:xfrm>
            <a:off x="1911690" y="3233367"/>
            <a:ext cx="8369767" cy="3426867"/>
          </a:xfrm>
          <a:prstGeom prst="rect">
            <a:avLst/>
          </a:prstGeom>
        </p:spPr>
      </p:pic>
    </p:spTree>
    <p:extLst>
      <p:ext uri="{BB962C8B-B14F-4D97-AF65-F5344CB8AC3E}">
        <p14:creationId xmlns:p14="http://schemas.microsoft.com/office/powerpoint/2010/main" val="93481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EE68-769E-66D7-89B5-A9E3B58A6EE2}"/>
              </a:ext>
            </a:extLst>
          </p:cNvPr>
          <p:cNvSpPr>
            <a:spLocks noGrp="1"/>
          </p:cNvSpPr>
          <p:nvPr>
            <p:ph type="title"/>
          </p:nvPr>
        </p:nvSpPr>
        <p:spPr/>
        <p:txBody>
          <a:bodyPr>
            <a:normAutofit/>
          </a:bodyPr>
          <a:lstStyle/>
          <a:p>
            <a:r>
              <a:rPr lang="en-US" sz="3600" err="1"/>
              <a:t>Inhoudsopgave</a:t>
            </a:r>
            <a:endParaRPr lang="en-US" sz="3600"/>
          </a:p>
        </p:txBody>
      </p:sp>
      <p:sp>
        <p:nvSpPr>
          <p:cNvPr id="3" name="Content Placeholder 2">
            <a:extLst>
              <a:ext uri="{FF2B5EF4-FFF2-40B4-BE49-F238E27FC236}">
                <a16:creationId xmlns:a16="http://schemas.microsoft.com/office/drawing/2014/main" id="{36C42894-6D44-9D68-E7C1-75CED2544305}"/>
              </a:ext>
            </a:extLst>
          </p:cNvPr>
          <p:cNvSpPr>
            <a:spLocks noGrp="1"/>
          </p:cNvSpPr>
          <p:nvPr>
            <p:ph idx="1"/>
          </p:nvPr>
        </p:nvSpPr>
        <p:spPr/>
        <p:txBody>
          <a:bodyPr vert="horz" lIns="91440" tIns="45720" rIns="91440" bIns="45720" rtlCol="0" anchor="t">
            <a:normAutofit/>
          </a:bodyPr>
          <a:lstStyle/>
          <a:p>
            <a:pPr marL="514350" indent="-514350">
              <a:buAutoNum type="romanUcPeriod"/>
            </a:pPr>
            <a:r>
              <a:rPr lang="en-US"/>
              <a:t>Aanleiding en tijdlijn</a:t>
            </a:r>
          </a:p>
          <a:p>
            <a:pPr marL="514350" indent="-514350">
              <a:buAutoNum type="romanUcPeriod"/>
            </a:pPr>
            <a:r>
              <a:rPr lang="en-US" err="1"/>
              <a:t>Startpakket</a:t>
            </a:r>
            <a:r>
              <a:rPr lang="en-US"/>
              <a:t>...</a:t>
            </a:r>
          </a:p>
          <a:p>
            <a:pPr marL="514350" indent="-514350">
              <a:buAutoNum type="romanUcPeriod"/>
            </a:pPr>
            <a:r>
              <a:rPr lang="en-US"/>
              <a:t>...Van </a:t>
            </a:r>
            <a:r>
              <a:rPr lang="en-US" err="1"/>
              <a:t>startpakket</a:t>
            </a:r>
            <a:r>
              <a:rPr lang="en-US"/>
              <a:t> </a:t>
            </a:r>
            <a:r>
              <a:rPr lang="en-US" err="1"/>
              <a:t>naar</a:t>
            </a:r>
            <a:r>
              <a:rPr lang="en-US"/>
              <a:t> </a:t>
            </a:r>
            <a:r>
              <a:rPr lang="en-US" err="1"/>
              <a:t>vervolgpakket</a:t>
            </a:r>
            <a:r>
              <a:rPr lang="en-US"/>
              <a:t>...</a:t>
            </a:r>
          </a:p>
          <a:p>
            <a:pPr marL="514350" indent="-514350">
              <a:buAutoNum type="romanUcPeriod"/>
            </a:pPr>
            <a:r>
              <a:rPr lang="en-US"/>
              <a:t>...</a:t>
            </a:r>
            <a:r>
              <a:rPr lang="en-US" err="1"/>
              <a:t>Vervolgpakket</a:t>
            </a:r>
            <a:endParaRPr lang="en-US"/>
          </a:p>
          <a:p>
            <a:pPr marL="514350" indent="-514350">
              <a:buAutoNum type="romanUcPeriod"/>
            </a:pPr>
            <a:r>
              <a:rPr lang="en-US"/>
              <a:t>Maatregelen/effecten en borging</a:t>
            </a:r>
          </a:p>
          <a:p>
            <a:pPr marL="514350" indent="-514350">
              <a:buAutoNum type="romanUcPeriod"/>
            </a:pPr>
            <a:r>
              <a:rPr lang="en-US" err="1"/>
              <a:t>Samenwerking</a:t>
            </a:r>
            <a:r>
              <a:rPr lang="en-US"/>
              <a:t> </a:t>
            </a:r>
            <a:r>
              <a:rPr lang="en-US" err="1"/>
              <a:t>en</a:t>
            </a:r>
            <a:r>
              <a:rPr lang="en-US"/>
              <a:t> </a:t>
            </a:r>
            <a:r>
              <a:rPr lang="en-US" err="1"/>
              <a:t>vervolg</a:t>
            </a:r>
            <a:r>
              <a:rPr lang="en-US"/>
              <a:t> </a:t>
            </a:r>
          </a:p>
        </p:txBody>
      </p:sp>
    </p:spTree>
    <p:extLst>
      <p:ext uri="{BB962C8B-B14F-4D97-AF65-F5344CB8AC3E}">
        <p14:creationId xmlns:p14="http://schemas.microsoft.com/office/powerpoint/2010/main" val="50788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F34D-5802-3034-8E7C-5107922605A5}"/>
              </a:ext>
            </a:extLst>
          </p:cNvPr>
          <p:cNvSpPr>
            <a:spLocks noGrp="1"/>
          </p:cNvSpPr>
          <p:nvPr>
            <p:ph type="title"/>
          </p:nvPr>
        </p:nvSpPr>
        <p:spPr/>
        <p:txBody>
          <a:bodyPr/>
          <a:lstStyle/>
          <a:p>
            <a:r>
              <a:rPr lang="en-US" sz="3600"/>
              <a:t>I. Aanleiding en tijdlijn</a:t>
            </a:r>
          </a:p>
        </p:txBody>
      </p:sp>
      <p:sp>
        <p:nvSpPr>
          <p:cNvPr id="3" name="Content Placeholder 2">
            <a:extLst>
              <a:ext uri="{FF2B5EF4-FFF2-40B4-BE49-F238E27FC236}">
                <a16:creationId xmlns:a16="http://schemas.microsoft.com/office/drawing/2014/main" id="{4FD0DC1A-47A1-783A-9E0A-7585D244FD30}"/>
              </a:ext>
            </a:extLst>
          </p:cNvPr>
          <p:cNvSpPr>
            <a:spLocks noGrp="1"/>
          </p:cNvSpPr>
          <p:nvPr>
            <p:ph idx="1"/>
          </p:nvPr>
        </p:nvSpPr>
        <p:spPr>
          <a:xfrm>
            <a:off x="838200" y="1825625"/>
            <a:ext cx="10515600" cy="3353226"/>
          </a:xfrm>
        </p:spPr>
        <p:txBody>
          <a:bodyPr vert="horz" lIns="91440" tIns="45720" rIns="91440" bIns="45720" rtlCol="0" anchor="t">
            <a:normAutofit fontScale="85000" lnSpcReduction="20000"/>
          </a:bodyPr>
          <a:lstStyle/>
          <a:p>
            <a:r>
              <a:rPr lang="nl-NL" dirty="0"/>
              <a:t>Langjarig proces, de problematiek rondom vergunningverlening speelt al decennia, PAS-uitspraak in 2019, dwarsverbanden, toelichting huidige keuzes</a:t>
            </a:r>
          </a:p>
          <a:p>
            <a:r>
              <a:rPr lang="nl-NL" dirty="0"/>
              <a:t>Recente juridische uitspraken: In december 2024 (intern salderen uitspraak) en januari 2025 (Vonnis GP) </a:t>
            </a:r>
          </a:p>
          <a:p>
            <a:r>
              <a:rPr lang="nl-NL" dirty="0"/>
              <a:t>Ministeriële Commissie Economie en Natuurherstel ingesteld om te werken aan stikstofemissiereductie en natuurherstel; naast initiatieven/ werk medeoverheden en maatschappelijke actoren.</a:t>
            </a:r>
          </a:p>
          <a:p>
            <a:r>
              <a:rPr lang="nl-NL" dirty="0"/>
              <a:t>Kamer: informatieverzoeken, proactieve openbaarmaking van MCEN-stukken, debatten en Kamerbrieven Startpakket (25 april) en Vervolgpakket (16 september)</a:t>
            </a:r>
          </a:p>
        </p:txBody>
      </p:sp>
      <p:sp>
        <p:nvSpPr>
          <p:cNvPr id="5" name="Content Placeholder 2">
            <a:extLst>
              <a:ext uri="{FF2B5EF4-FFF2-40B4-BE49-F238E27FC236}">
                <a16:creationId xmlns:a16="http://schemas.microsoft.com/office/drawing/2014/main" id="{C2644F70-9FA5-CB49-2335-A2BC3F5D39EC}"/>
              </a:ext>
            </a:extLst>
          </p:cNvPr>
          <p:cNvSpPr txBox="1">
            <a:spLocks/>
          </p:cNvSpPr>
          <p:nvPr/>
        </p:nvSpPr>
        <p:spPr>
          <a:xfrm>
            <a:off x="3212205" y="3373236"/>
            <a:ext cx="8293995" cy="29561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a:p>
          <a:p>
            <a:pPr marL="457200" lvl="1" indent="0">
              <a:buFont typeface="Arial" panose="020B0604020202020204" pitchFamily="34" charset="0"/>
              <a:buNone/>
            </a:pPr>
            <a:endParaRPr lang="en-US"/>
          </a:p>
        </p:txBody>
      </p:sp>
      <p:pic>
        <p:nvPicPr>
          <p:cNvPr id="7" name="Picture 6">
            <a:extLst>
              <a:ext uri="{FF2B5EF4-FFF2-40B4-BE49-F238E27FC236}">
                <a16:creationId xmlns:a16="http://schemas.microsoft.com/office/drawing/2014/main" id="{631B21C5-CAE8-4609-4704-F2B7F37D1FF3}"/>
              </a:ext>
            </a:extLst>
          </p:cNvPr>
          <p:cNvPicPr>
            <a:picLocks noChangeAspect="1"/>
          </p:cNvPicPr>
          <p:nvPr/>
        </p:nvPicPr>
        <p:blipFill>
          <a:blip r:embed="rId2"/>
          <a:stretch>
            <a:fillRect/>
          </a:stretch>
        </p:blipFill>
        <p:spPr>
          <a:xfrm>
            <a:off x="2670536" y="3372620"/>
            <a:ext cx="6185517" cy="5125024"/>
          </a:xfrm>
          <a:prstGeom prst="rect">
            <a:avLst/>
          </a:prstGeom>
        </p:spPr>
      </p:pic>
    </p:spTree>
    <p:extLst>
      <p:ext uri="{BB962C8B-B14F-4D97-AF65-F5344CB8AC3E}">
        <p14:creationId xmlns:p14="http://schemas.microsoft.com/office/powerpoint/2010/main" val="329730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9252-6A56-35EF-EEBA-17831F9AEF78}"/>
              </a:ext>
            </a:extLst>
          </p:cNvPr>
          <p:cNvSpPr>
            <a:spLocks noGrp="1"/>
          </p:cNvSpPr>
          <p:nvPr>
            <p:ph type="title"/>
          </p:nvPr>
        </p:nvSpPr>
        <p:spPr/>
        <p:txBody>
          <a:bodyPr/>
          <a:lstStyle/>
          <a:p>
            <a:r>
              <a:rPr lang="en-US" sz="3600"/>
              <a:t>II. Startpakket... (1)</a:t>
            </a:r>
          </a:p>
        </p:txBody>
      </p:sp>
      <p:sp>
        <p:nvSpPr>
          <p:cNvPr id="3" name="Content Placeholder 2">
            <a:extLst>
              <a:ext uri="{FF2B5EF4-FFF2-40B4-BE49-F238E27FC236}">
                <a16:creationId xmlns:a16="http://schemas.microsoft.com/office/drawing/2014/main" id="{7D88B852-E810-5589-8AEE-31A9AC3B583F}"/>
              </a:ext>
            </a:extLst>
          </p:cNvPr>
          <p:cNvSpPr>
            <a:spLocks noGrp="1"/>
          </p:cNvSpPr>
          <p:nvPr>
            <p:ph idx="1"/>
          </p:nvPr>
        </p:nvSpPr>
        <p:spPr/>
        <p:txBody>
          <a:bodyPr vert="horz" lIns="91440" tIns="45720" rIns="91440" bIns="45720" rtlCol="0" anchor="t">
            <a:normAutofit/>
          </a:bodyPr>
          <a:lstStyle/>
          <a:p>
            <a:r>
              <a:rPr lang="nl-NL" dirty="0"/>
              <a:t>Werkwijze: Inventariseren – clusteren – besluiten</a:t>
            </a:r>
          </a:p>
          <a:p>
            <a:r>
              <a:rPr lang="nl-NL" dirty="0"/>
              <a:t>Architectuur: Nationale aanpak, regionale aanpak, omslag naar emissiereductie (50%, 50%, 42/46%), systeem aanpassen, Europa</a:t>
            </a:r>
          </a:p>
          <a:p>
            <a:r>
              <a:rPr lang="nl-NL" dirty="0"/>
              <a:t>Belangrijke ijkpunten; voor álle sectoren en natuur (kijken naar alle drukfactoren), overleg met medeoverheden en maatschappelijke partners</a:t>
            </a:r>
            <a:r>
              <a:rPr lang="nl-NL"/>
              <a:t>.</a:t>
            </a:r>
            <a:endParaRPr lang="nl-NL" dirty="0"/>
          </a:p>
          <a:p>
            <a:r>
              <a:rPr lang="nl-NL" dirty="0"/>
              <a:t>Maatregelen en middelen: €2,2 mld. incidenteel, €213 mln. structureel</a:t>
            </a:r>
          </a:p>
          <a:p>
            <a:endParaRPr lang="nl-NL" dirty="0"/>
          </a:p>
          <a:p>
            <a:pPr marL="0" indent="0">
              <a:buNone/>
            </a:pPr>
            <a:endParaRPr lang="nl-NL" dirty="0"/>
          </a:p>
        </p:txBody>
      </p:sp>
    </p:spTree>
    <p:extLst>
      <p:ext uri="{BB962C8B-B14F-4D97-AF65-F5344CB8AC3E}">
        <p14:creationId xmlns:p14="http://schemas.microsoft.com/office/powerpoint/2010/main" val="93654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BDD8-48B0-885D-0BC9-9BC084BF5126}"/>
              </a:ext>
            </a:extLst>
          </p:cNvPr>
          <p:cNvSpPr>
            <a:spLocks noGrp="1"/>
          </p:cNvSpPr>
          <p:nvPr>
            <p:ph type="title"/>
          </p:nvPr>
        </p:nvSpPr>
        <p:spPr/>
        <p:txBody>
          <a:bodyPr/>
          <a:lstStyle/>
          <a:p>
            <a:r>
              <a:rPr lang="en-US" sz="3600"/>
              <a:t>II. </a:t>
            </a:r>
            <a:r>
              <a:rPr lang="en-US" sz="3600" err="1"/>
              <a:t>Startpakket</a:t>
            </a:r>
            <a:r>
              <a:rPr lang="en-US" sz="3600"/>
              <a:t>... (2)</a:t>
            </a:r>
            <a:r>
              <a:rPr lang="en-US"/>
              <a:t> </a:t>
            </a:r>
          </a:p>
        </p:txBody>
      </p:sp>
      <p:sp>
        <p:nvSpPr>
          <p:cNvPr id="3" name="Content Placeholder 2">
            <a:extLst>
              <a:ext uri="{FF2B5EF4-FFF2-40B4-BE49-F238E27FC236}">
                <a16:creationId xmlns:a16="http://schemas.microsoft.com/office/drawing/2014/main" id="{2B9266E0-93B6-80E6-72BE-2E6D3BE0D9E3}"/>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nl-NL" sz="1400" b="1">
                <a:latin typeface="Verdana"/>
                <a:ea typeface="Verdana"/>
              </a:rPr>
              <a:t>Spoor </a:t>
            </a:r>
            <a:r>
              <a:rPr lang="nl-NL" sz="1400" b="1" err="1">
                <a:latin typeface="Verdana"/>
                <a:ea typeface="Verdana"/>
              </a:rPr>
              <a:t>vergunningsysteem</a:t>
            </a:r>
            <a:r>
              <a:rPr lang="nl-NL" sz="1400" b="1">
                <a:latin typeface="Verdana"/>
                <a:ea typeface="Verdana"/>
              </a:rPr>
              <a:t> aanpakken, o.a.:</a:t>
            </a:r>
            <a:endParaRPr lang="nl-NL"/>
          </a:p>
          <a:p>
            <a:pPr marL="0" indent="0">
              <a:buNone/>
            </a:pPr>
            <a:r>
              <a:rPr lang="nl-NL" sz="1400">
                <a:latin typeface="Verdana"/>
                <a:ea typeface="Verdana"/>
              </a:rPr>
              <a:t> ›Vervangen huidige (KDW-)omgevingswaarden stikstof</a:t>
            </a:r>
            <a:endParaRPr lang="nl-NL"/>
          </a:p>
          <a:p>
            <a:pPr marL="0" indent="0">
              <a:buNone/>
            </a:pPr>
            <a:r>
              <a:rPr lang="nl-NL" sz="1400">
                <a:latin typeface="Verdana"/>
                <a:ea typeface="Verdana"/>
              </a:rPr>
              <a:t> ›Invoeren rekenkundige ondergrens (RKO) </a:t>
            </a:r>
            <a:endParaRPr lang="nl-NL"/>
          </a:p>
          <a:p>
            <a:pPr marL="0" indent="0">
              <a:buNone/>
            </a:pPr>
            <a:r>
              <a:rPr lang="nl-NL" sz="1400">
                <a:latin typeface="Verdana"/>
                <a:ea typeface="Verdana"/>
              </a:rPr>
              <a:t> ›AMvB vergunningsvrije kleine verduurzamingsactiviteiten</a:t>
            </a:r>
            <a:endParaRPr lang="nl-NL"/>
          </a:p>
          <a:p>
            <a:pPr marL="0" indent="0">
              <a:buNone/>
            </a:pPr>
            <a:r>
              <a:rPr lang="nl-NL" sz="1400">
                <a:latin typeface="Verdana"/>
                <a:ea typeface="Verdana"/>
              </a:rPr>
              <a:t> ›AMvB milieuspoor </a:t>
            </a:r>
            <a:endParaRPr lang="nl-NL"/>
          </a:p>
          <a:p>
            <a:pPr marL="0" indent="0">
              <a:buNone/>
            </a:pPr>
            <a:r>
              <a:rPr lang="nl-NL" sz="1400">
                <a:latin typeface="Verdana"/>
                <a:ea typeface="Verdana"/>
              </a:rPr>
              <a:t> ›Aanpassen systematiek vergunningverlening</a:t>
            </a:r>
          </a:p>
          <a:p>
            <a:pPr marL="0" indent="0">
              <a:buNone/>
            </a:pPr>
            <a:r>
              <a:rPr lang="nl-NL" sz="1400" b="1">
                <a:latin typeface="Verdana"/>
                <a:ea typeface="Verdana"/>
              </a:rPr>
              <a:t>Spoor maatregelen, o.a.:</a:t>
            </a:r>
            <a:endParaRPr lang="nl-NL"/>
          </a:p>
          <a:p>
            <a:pPr marL="0" indent="0">
              <a:buNone/>
            </a:pPr>
            <a:r>
              <a:rPr lang="nl-NL" sz="1400">
                <a:latin typeface="Verdana"/>
                <a:ea typeface="Verdana"/>
              </a:rPr>
              <a:t> ›Ontwikkeling doelsturingssystematiek</a:t>
            </a:r>
            <a:endParaRPr lang="nl-NL"/>
          </a:p>
          <a:p>
            <a:pPr marL="0" indent="0">
              <a:buNone/>
            </a:pPr>
            <a:r>
              <a:rPr lang="nl-NL" sz="1400">
                <a:latin typeface="Verdana"/>
                <a:ea typeface="Verdana"/>
              </a:rPr>
              <a:t> ›Regionale aanpak (maatwerkaanpak Veluwe &amp; Peel)</a:t>
            </a:r>
            <a:endParaRPr lang="nl-NL"/>
          </a:p>
          <a:p>
            <a:pPr marL="0" indent="0">
              <a:buNone/>
            </a:pPr>
            <a:r>
              <a:rPr lang="nl-NL" sz="1400">
                <a:latin typeface="Verdana"/>
                <a:ea typeface="Verdana"/>
              </a:rPr>
              <a:t> ›Vrijwillige beëindigings- en extensiveringsregeling</a:t>
            </a:r>
            <a:endParaRPr lang="nl-NL"/>
          </a:p>
          <a:p>
            <a:pPr marL="0" indent="0">
              <a:buNone/>
            </a:pPr>
            <a:r>
              <a:rPr lang="nl-NL" sz="1400">
                <a:latin typeface="Verdana"/>
                <a:ea typeface="Verdana"/>
              </a:rPr>
              <a:t> ›Uitbreiding agrarisch natuurbeheer</a:t>
            </a:r>
            <a:endParaRPr lang="nl-NL"/>
          </a:p>
          <a:p>
            <a:pPr marL="0" indent="0">
              <a:buNone/>
            </a:pPr>
            <a:r>
              <a:rPr lang="nl-NL" sz="1400">
                <a:latin typeface="Verdana"/>
                <a:ea typeface="Verdana"/>
              </a:rPr>
              <a:t> ›Extra natuurherstelmaatregelen en natuurmonitoring</a:t>
            </a:r>
            <a:endParaRPr lang="nl-NL"/>
          </a:p>
          <a:p>
            <a:pPr marL="0" indent="0">
              <a:buNone/>
            </a:pPr>
            <a:r>
              <a:rPr lang="nl-NL" sz="1400" b="1">
                <a:latin typeface="Verdana"/>
                <a:ea typeface="Verdana"/>
              </a:rPr>
              <a:t>Spoor Europa, o.a.:</a:t>
            </a:r>
            <a:endParaRPr lang="nl-NL"/>
          </a:p>
          <a:p>
            <a:pPr marL="0" indent="0">
              <a:buNone/>
            </a:pPr>
            <a:r>
              <a:rPr lang="nl-NL" sz="1400">
                <a:latin typeface="Verdana"/>
                <a:ea typeface="Verdana"/>
              </a:rPr>
              <a:t> ›Inzet Europees verband</a:t>
            </a:r>
            <a:endParaRPr lang="nl-NL"/>
          </a:p>
          <a:p>
            <a:pPr marL="0" indent="0">
              <a:buNone/>
            </a:pPr>
            <a:r>
              <a:rPr lang="nl-NL" sz="1400">
                <a:latin typeface="Verdana"/>
                <a:ea typeface="Verdana"/>
              </a:rPr>
              <a:t> ›Knelpunten agenderen en aanpakken</a:t>
            </a:r>
            <a:endParaRPr lang="nl-NL"/>
          </a:p>
          <a:p>
            <a:endParaRPr lang="nl-NL"/>
          </a:p>
        </p:txBody>
      </p:sp>
      <p:pic>
        <p:nvPicPr>
          <p:cNvPr id="5" name="Picture 4">
            <a:extLst>
              <a:ext uri="{FF2B5EF4-FFF2-40B4-BE49-F238E27FC236}">
                <a16:creationId xmlns:a16="http://schemas.microsoft.com/office/drawing/2014/main" id="{49A19008-3645-E773-1B5C-EFB80C545085}"/>
              </a:ext>
            </a:extLst>
          </p:cNvPr>
          <p:cNvPicPr>
            <a:picLocks noChangeAspect="1"/>
          </p:cNvPicPr>
          <p:nvPr/>
        </p:nvPicPr>
        <p:blipFill>
          <a:blip r:embed="rId2"/>
          <a:stretch>
            <a:fillRect/>
          </a:stretch>
        </p:blipFill>
        <p:spPr>
          <a:xfrm>
            <a:off x="7170414" y="673395"/>
            <a:ext cx="4168683" cy="5511210"/>
          </a:xfrm>
          <a:prstGeom prst="rect">
            <a:avLst/>
          </a:prstGeom>
        </p:spPr>
      </p:pic>
    </p:spTree>
    <p:extLst>
      <p:ext uri="{BB962C8B-B14F-4D97-AF65-F5344CB8AC3E}">
        <p14:creationId xmlns:p14="http://schemas.microsoft.com/office/powerpoint/2010/main" val="263780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6198-51C0-78A9-1665-A10F234678CE}"/>
              </a:ext>
            </a:extLst>
          </p:cNvPr>
          <p:cNvSpPr>
            <a:spLocks noGrp="1"/>
          </p:cNvSpPr>
          <p:nvPr>
            <p:ph type="title"/>
          </p:nvPr>
        </p:nvSpPr>
        <p:spPr/>
        <p:txBody>
          <a:bodyPr/>
          <a:lstStyle/>
          <a:p>
            <a:r>
              <a:rPr lang="en-US" sz="3600"/>
              <a:t>III. ...Van </a:t>
            </a:r>
            <a:r>
              <a:rPr lang="en-US" sz="3600" err="1"/>
              <a:t>startpakket</a:t>
            </a:r>
            <a:r>
              <a:rPr lang="en-US" sz="3600"/>
              <a:t> </a:t>
            </a:r>
            <a:r>
              <a:rPr lang="en-US" sz="3600" err="1"/>
              <a:t>naar</a:t>
            </a:r>
            <a:r>
              <a:rPr lang="en-US" sz="3600"/>
              <a:t> </a:t>
            </a:r>
            <a:r>
              <a:rPr lang="en-US" sz="3600" err="1"/>
              <a:t>vervolgpakket</a:t>
            </a:r>
            <a:r>
              <a:rPr lang="en-US" sz="3600"/>
              <a:t>... (1)</a:t>
            </a:r>
          </a:p>
        </p:txBody>
      </p:sp>
      <p:sp>
        <p:nvSpPr>
          <p:cNvPr id="3" name="Content Placeholder 2">
            <a:extLst>
              <a:ext uri="{FF2B5EF4-FFF2-40B4-BE49-F238E27FC236}">
                <a16:creationId xmlns:a16="http://schemas.microsoft.com/office/drawing/2014/main" id="{092905DF-71D5-CEEA-87D1-E34592C4FEC7}"/>
              </a:ext>
            </a:extLst>
          </p:cNvPr>
          <p:cNvSpPr>
            <a:spLocks noGrp="1"/>
          </p:cNvSpPr>
          <p:nvPr>
            <p:ph idx="1"/>
          </p:nvPr>
        </p:nvSpPr>
        <p:spPr/>
        <p:txBody>
          <a:bodyPr vert="horz" lIns="91440" tIns="45720" rIns="91440" bIns="45720" rtlCol="0" anchor="t">
            <a:normAutofit/>
          </a:bodyPr>
          <a:lstStyle/>
          <a:p>
            <a:r>
              <a:rPr lang="nl-NL" dirty="0"/>
              <a:t>Twee trajecten: uitvoering en verdere besluitvorming.</a:t>
            </a:r>
          </a:p>
          <a:p>
            <a:r>
              <a:rPr lang="nl-NL" dirty="0"/>
              <a:t>Uitvoering: uitvoeringsagenda gericht op resultaten (bijv.) Veluwe en Peel; extensiverings- en beëindigingsregelingen; verscheidene stappen "Spoor 1" (bijv. KDW, kleine en tijdelijke emissies) . </a:t>
            </a:r>
          </a:p>
          <a:p>
            <a:r>
              <a:rPr lang="nl-NL" dirty="0"/>
              <a:t>Verdere besluitvorming en uitwerking; op basis van de ontvangen reflecties (kennis, uitvoeringsorganisaties), wisselwerking met maatschappelijke partijen/ medeoverheden; op basis van een veelomvattende </a:t>
            </a:r>
            <a:r>
              <a:rPr lang="nl-NL" dirty="0" err="1"/>
              <a:t>kennisuitvraag</a:t>
            </a:r>
            <a:r>
              <a:rPr lang="nl-NL" dirty="0"/>
              <a:t>/ effectinschatting.</a:t>
            </a:r>
          </a:p>
          <a:p>
            <a:endParaRPr lang="nl-NL" dirty="0"/>
          </a:p>
        </p:txBody>
      </p:sp>
    </p:spTree>
    <p:extLst>
      <p:ext uri="{BB962C8B-B14F-4D97-AF65-F5344CB8AC3E}">
        <p14:creationId xmlns:p14="http://schemas.microsoft.com/office/powerpoint/2010/main" val="198993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E681-7F24-F68A-00A2-9061C59D52C7}"/>
              </a:ext>
            </a:extLst>
          </p:cNvPr>
          <p:cNvSpPr>
            <a:spLocks noGrp="1"/>
          </p:cNvSpPr>
          <p:nvPr>
            <p:ph type="title"/>
          </p:nvPr>
        </p:nvSpPr>
        <p:spPr/>
        <p:txBody>
          <a:bodyPr/>
          <a:lstStyle/>
          <a:p>
            <a:r>
              <a:rPr lang="en-US" sz="3600"/>
              <a:t>III. ...Van </a:t>
            </a:r>
            <a:r>
              <a:rPr lang="en-US" sz="3600" err="1"/>
              <a:t>startpakket</a:t>
            </a:r>
            <a:r>
              <a:rPr lang="en-US" sz="3600"/>
              <a:t> </a:t>
            </a:r>
            <a:r>
              <a:rPr lang="en-US" sz="3600" err="1"/>
              <a:t>naar</a:t>
            </a:r>
            <a:r>
              <a:rPr lang="en-US" sz="3600"/>
              <a:t> </a:t>
            </a:r>
            <a:r>
              <a:rPr lang="en-US" sz="3600" err="1"/>
              <a:t>vervolgpakket</a:t>
            </a:r>
            <a:r>
              <a:rPr lang="en-US" sz="3600"/>
              <a:t>... (2)</a:t>
            </a:r>
          </a:p>
        </p:txBody>
      </p:sp>
      <p:sp>
        <p:nvSpPr>
          <p:cNvPr id="3" name="Content Placeholder 2">
            <a:extLst>
              <a:ext uri="{FF2B5EF4-FFF2-40B4-BE49-F238E27FC236}">
                <a16:creationId xmlns:a16="http://schemas.microsoft.com/office/drawing/2014/main" id="{579BA4F7-A1DA-71A4-C13E-EF2793960BFC}"/>
              </a:ext>
            </a:extLst>
          </p:cNvPr>
          <p:cNvSpPr>
            <a:spLocks noGrp="1"/>
          </p:cNvSpPr>
          <p:nvPr>
            <p:ph idx="1"/>
          </p:nvPr>
        </p:nvSpPr>
        <p:spPr/>
        <p:txBody>
          <a:bodyPr vert="horz" lIns="91440" tIns="45720" rIns="91440" bIns="45720" rtlCol="0" anchor="t">
            <a:normAutofit lnSpcReduction="10000"/>
          </a:bodyPr>
          <a:lstStyle/>
          <a:p>
            <a:pPr fontAlgn="base"/>
            <a:r>
              <a:rPr lang="nl-NL" dirty="0"/>
              <a:t>Bij kennisconsortium en uitvoeringsorganisaties een omvangrijke maatregelselectie voorgelegd ter reflectie. Die maatregelselectie (met een omvangrijke financiële dimensie) komt voort uit een brede inventarisatie van mogelijke maatregelen gericht op het behalen van de overeengekomen emissiereductiedoelstellingen.</a:t>
            </a:r>
          </a:p>
          <a:p>
            <a:r>
              <a:rPr lang="nl-NL" dirty="0"/>
              <a:t>Uit de ontvangen reflecties volgen vijf rode draden:</a:t>
            </a:r>
            <a:r>
              <a:rPr lang="en-US" dirty="0"/>
              <a:t> </a:t>
            </a:r>
          </a:p>
          <a:p>
            <a:pPr marL="1028700" lvl="1" indent="-571500">
              <a:buAutoNum type="romanUcPeriod"/>
            </a:pPr>
            <a:r>
              <a:rPr lang="nl-NL" dirty="0"/>
              <a:t>Maatvoering, precisie en effectiviteit maatregelen</a:t>
            </a:r>
            <a:endParaRPr lang="en-US" dirty="0"/>
          </a:p>
          <a:p>
            <a:pPr marL="1028700" lvl="1" indent="-571500">
              <a:buAutoNum type="romanUcPeriod"/>
            </a:pPr>
            <a:r>
              <a:rPr lang="nl-NL" dirty="0"/>
              <a:t>Borging – hoe weten we zeker dat maatregelen echt leveren</a:t>
            </a:r>
            <a:endParaRPr lang="en-US" dirty="0"/>
          </a:p>
          <a:p>
            <a:pPr marL="1028700" lvl="1" indent="-571500">
              <a:buAutoNum type="romanUcPeriod"/>
            </a:pPr>
            <a:r>
              <a:rPr lang="nl-NL" dirty="0"/>
              <a:t>Natuur- inzet op álle drukfactoren </a:t>
            </a:r>
            <a:endParaRPr lang="en-US" dirty="0"/>
          </a:p>
          <a:p>
            <a:pPr marL="1028700" lvl="1" indent="-571500">
              <a:buAutoNum type="romanUcPeriod"/>
            </a:pPr>
            <a:r>
              <a:rPr lang="nl-NL" dirty="0"/>
              <a:t>Gebiedsgerichte aanpak als belangrijk punt </a:t>
            </a:r>
            <a:endParaRPr lang="en-US" dirty="0"/>
          </a:p>
          <a:p>
            <a:pPr marL="1028700" lvl="1" indent="-571500">
              <a:buAutoNum type="romanUcPeriod"/>
            </a:pPr>
            <a:r>
              <a:rPr lang="nl-NL" dirty="0"/>
              <a:t>Haalbaarheid, verdienvermogen en sociaaleconomische dimensie</a:t>
            </a:r>
            <a:endParaRPr lang="en-US" dirty="0"/>
          </a:p>
          <a:p>
            <a:endParaRPr lang="nl-NL" dirty="0"/>
          </a:p>
        </p:txBody>
      </p:sp>
    </p:spTree>
    <p:extLst>
      <p:ext uri="{BB962C8B-B14F-4D97-AF65-F5344CB8AC3E}">
        <p14:creationId xmlns:p14="http://schemas.microsoft.com/office/powerpoint/2010/main" val="379981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0F05-6928-74E7-9F0D-717387D8D037}"/>
              </a:ext>
            </a:extLst>
          </p:cNvPr>
          <p:cNvSpPr>
            <a:spLocks noGrp="1"/>
          </p:cNvSpPr>
          <p:nvPr>
            <p:ph type="title"/>
          </p:nvPr>
        </p:nvSpPr>
        <p:spPr/>
        <p:txBody>
          <a:bodyPr/>
          <a:lstStyle/>
          <a:p>
            <a:r>
              <a:rPr lang="en-US" sz="3600"/>
              <a:t>IV. ...</a:t>
            </a:r>
            <a:r>
              <a:rPr lang="en-US" sz="3600" err="1"/>
              <a:t>Vervolgpakket</a:t>
            </a:r>
            <a:r>
              <a:rPr lang="en-US" sz="3600"/>
              <a:t> (1)</a:t>
            </a:r>
          </a:p>
        </p:txBody>
      </p:sp>
      <p:sp>
        <p:nvSpPr>
          <p:cNvPr id="3" name="Content Placeholder 2">
            <a:extLst>
              <a:ext uri="{FF2B5EF4-FFF2-40B4-BE49-F238E27FC236}">
                <a16:creationId xmlns:a16="http://schemas.microsoft.com/office/drawing/2014/main" id="{366E6CFF-9269-7970-0200-A49E059B7B8C}"/>
              </a:ext>
            </a:extLst>
          </p:cNvPr>
          <p:cNvSpPr>
            <a:spLocks noGrp="1"/>
          </p:cNvSpPr>
          <p:nvPr>
            <p:ph idx="1"/>
          </p:nvPr>
        </p:nvSpPr>
        <p:spPr/>
        <p:txBody>
          <a:bodyPr vert="horz" lIns="91440" tIns="45720" rIns="91440" bIns="45720" rtlCol="0" anchor="t">
            <a:normAutofit/>
          </a:bodyPr>
          <a:lstStyle/>
          <a:p>
            <a:pPr fontAlgn="base"/>
            <a:r>
              <a:rPr lang="nl-NL" dirty="0"/>
              <a:t>Architectuur ongewijzigd: Nationale aanpak, regionale aanpak, omslag naar emissiereductie, systeem aanpassen, Europa</a:t>
            </a:r>
            <a:r>
              <a:rPr lang="en-US" dirty="0"/>
              <a:t>​</a:t>
            </a:r>
          </a:p>
          <a:p>
            <a:pPr fontAlgn="base"/>
            <a:r>
              <a:rPr lang="nl-NL" dirty="0"/>
              <a:t>Met (additionele) ijkpunten: beleid moet realistisch, haalbaar en duidelijk zijn, met middelen en uitvoeringskracht, aandacht voor borging</a:t>
            </a:r>
          </a:p>
          <a:p>
            <a:pPr fontAlgn="base"/>
            <a:r>
              <a:rPr lang="nl-NL" dirty="0"/>
              <a:t>Belang van input van uitvoeringsorganisaties en kennisinstellingen en maatschappelijke partijen en medeoverheden</a:t>
            </a:r>
            <a:r>
              <a:rPr lang="en-US" dirty="0"/>
              <a:t>​</a:t>
            </a:r>
          </a:p>
          <a:p>
            <a:pPr fontAlgn="base"/>
            <a:r>
              <a:rPr lang="nl-NL" dirty="0"/>
              <a:t>Keuze om een vervolgpakket vorm te geven</a:t>
            </a:r>
            <a:r>
              <a:rPr lang="en-US" dirty="0"/>
              <a:t>​</a:t>
            </a:r>
          </a:p>
          <a:p>
            <a:pPr fontAlgn="base"/>
            <a:endParaRPr lang="nl-NL" dirty="0"/>
          </a:p>
        </p:txBody>
      </p:sp>
    </p:spTree>
    <p:extLst>
      <p:ext uri="{BB962C8B-B14F-4D97-AF65-F5344CB8AC3E}">
        <p14:creationId xmlns:p14="http://schemas.microsoft.com/office/powerpoint/2010/main" val="291380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2684-76C1-4F48-7656-60E421E7300C}"/>
              </a:ext>
            </a:extLst>
          </p:cNvPr>
          <p:cNvSpPr>
            <a:spLocks noGrp="1"/>
          </p:cNvSpPr>
          <p:nvPr>
            <p:ph type="title"/>
          </p:nvPr>
        </p:nvSpPr>
        <p:spPr/>
        <p:txBody>
          <a:bodyPr>
            <a:normAutofit/>
          </a:bodyPr>
          <a:lstStyle/>
          <a:p>
            <a:r>
              <a:rPr lang="en-US" sz="3600"/>
              <a:t>IV. ...Vervolgpakket (2)</a:t>
            </a:r>
          </a:p>
        </p:txBody>
      </p:sp>
      <p:sp>
        <p:nvSpPr>
          <p:cNvPr id="3" name="Content Placeholder 2">
            <a:extLst>
              <a:ext uri="{FF2B5EF4-FFF2-40B4-BE49-F238E27FC236}">
                <a16:creationId xmlns:a16="http://schemas.microsoft.com/office/drawing/2014/main" id="{65DE3E8B-A643-161C-BEEA-D14D6587A17B}"/>
              </a:ext>
            </a:extLst>
          </p:cNvPr>
          <p:cNvSpPr>
            <a:spLocks noGrp="1"/>
          </p:cNvSpPr>
          <p:nvPr>
            <p:ph idx="1"/>
          </p:nvPr>
        </p:nvSpPr>
        <p:spPr>
          <a:xfrm>
            <a:off x="838200" y="1861136"/>
            <a:ext cx="10515600" cy="677878"/>
          </a:xfrm>
        </p:spPr>
        <p:txBody>
          <a:bodyPr vert="horz" lIns="91440" tIns="45720" rIns="91440" bIns="45720" rtlCol="0" anchor="t">
            <a:normAutofit fontScale="92500" lnSpcReduction="20000"/>
          </a:bodyPr>
          <a:lstStyle/>
          <a:p>
            <a:pPr marL="0" indent="0">
              <a:buNone/>
            </a:pPr>
            <a:r>
              <a:rPr lang="nl-NL"/>
              <a:t>Middelen en maatregelen: Incidenteel</a:t>
            </a:r>
            <a:r>
              <a:rPr lang="nl-NL" noProof="0"/>
              <a:t> €2,6 mld. + Structureel €287,5 mln.</a:t>
            </a:r>
            <a:r>
              <a:rPr lang="nl-NL"/>
              <a:t> (in aanvulling op het startpakket)</a:t>
            </a:r>
            <a:r>
              <a:rPr lang="nl-NL" noProof="0"/>
              <a:t> </a:t>
            </a:r>
            <a:endParaRPr lang="en-US"/>
          </a:p>
        </p:txBody>
      </p:sp>
      <p:pic>
        <p:nvPicPr>
          <p:cNvPr id="6" name="Afbeelding 5">
            <a:extLst>
              <a:ext uri="{FF2B5EF4-FFF2-40B4-BE49-F238E27FC236}">
                <a16:creationId xmlns:a16="http://schemas.microsoft.com/office/drawing/2014/main" id="{38D6D60E-3A01-6D40-AF40-D29CACCE9C67}"/>
              </a:ext>
            </a:extLst>
          </p:cNvPr>
          <p:cNvPicPr>
            <a:picLocks noChangeAspect="1"/>
          </p:cNvPicPr>
          <p:nvPr/>
        </p:nvPicPr>
        <p:blipFill>
          <a:blip r:embed="rId2"/>
          <a:stretch>
            <a:fillRect/>
          </a:stretch>
        </p:blipFill>
        <p:spPr>
          <a:xfrm>
            <a:off x="95309" y="2539014"/>
            <a:ext cx="12192000" cy="3769151"/>
          </a:xfrm>
          <a:prstGeom prst="rect">
            <a:avLst/>
          </a:prstGeom>
        </p:spPr>
      </p:pic>
    </p:spTree>
    <p:extLst>
      <p:ext uri="{BB962C8B-B14F-4D97-AF65-F5344CB8AC3E}">
        <p14:creationId xmlns:p14="http://schemas.microsoft.com/office/powerpoint/2010/main" val="120739395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ijkshuisstijl Violet">
  <a:themeElements>
    <a:clrScheme name="Rijks Roze">
      <a:dk1>
        <a:srgbClr val="000000"/>
      </a:dk1>
      <a:lt1>
        <a:srgbClr val="FFFFFF"/>
      </a:lt1>
      <a:dk2>
        <a:srgbClr val="F092CD"/>
      </a:dk2>
      <a:lt2>
        <a:srgbClr val="FCEEF7"/>
      </a:lt2>
      <a:accent1>
        <a:srgbClr val="CA205D"/>
      </a:accent1>
      <a:accent2>
        <a:srgbClr val="42145F"/>
      </a:accent2>
      <a:accent3>
        <a:srgbClr val="00689A"/>
      </a:accent3>
      <a:accent4>
        <a:srgbClr val="663227"/>
      </a:accent4>
      <a:accent5>
        <a:srgbClr val="275837"/>
      </a:accent5>
      <a:accent6>
        <a:srgbClr val="75D1B5"/>
      </a:accent6>
      <a:hlink>
        <a:srgbClr val="F092C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VVN - Sjabloon 16x9 Roze - Xerox" id="{F26F9AD2-7A58-CA4B-A1B1-D7ADE36EACB2}" vid="{C1F481FA-B951-194C-BD06-0A511345D62F}"/>
    </a:ext>
  </a:extLst>
</a:theme>
</file>

<file path=ppt/theme/theme3.xml><?xml version="1.0" encoding="utf-8"?>
<a:theme xmlns:a="http://schemas.openxmlformats.org/drawingml/2006/main" name="1_Rijkshuisstijl Violet">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VVN - Sjabloon 16x9 Hemelblauw - Xerox" id="{6F9A3401-C08A-2E45-9B0E-31BFA0385535}" vid="{FEF5CA1C-B412-CF4C-BC11-11081DC9441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bde8109-f994-4a60-a1d3-5c95e2ff3620}" enabled="1" method="Privileged" siteId="{1321633e-f6b9-44e2-a44f-59b9d264ecb7}" removed="0"/>
</clbl:labelList>
</file>

<file path=docProps/app.xml><?xml version="1.0" encoding="utf-8"?>
<ap:Properties xmlns:vt="http://schemas.openxmlformats.org/officeDocument/2006/docPropsVTypes" xmlns:ap="http://schemas.openxmlformats.org/officeDocument/2006/extended-properties">
  <ap:Words>1683</ap:Words>
  <ap:PresentationFormat>Breedbeeld</ap:PresentationFormat>
  <ap:Paragraphs>194</ap:Paragraphs>
  <ap:Slides>17</ap:Slides>
  <ap:HiddenSlides>0</ap:HiddenSlides>
  <ap:MMClips>0</ap:MMClips>
  <ap:ScaleCrop>false</ap:ScaleCrop>
  <ap:HeadingPairs>
    <vt:vector baseType="variant" size="6">
      <vt:variant>
        <vt:lpstr>Gebruikte lettertypen</vt:lpstr>
      </vt:variant>
      <vt:variant>
        <vt:i4>8</vt:i4>
      </vt:variant>
      <vt:variant>
        <vt:lpstr>Thema</vt:lpstr>
      </vt:variant>
      <vt:variant>
        <vt:i4>3</vt:i4>
      </vt:variant>
      <vt:variant>
        <vt:lpstr>Diatitels</vt:lpstr>
      </vt:variant>
      <vt:variant>
        <vt:i4>17</vt:i4>
      </vt:variant>
    </vt:vector>
  </ap:HeadingPairs>
  <ap:TitlesOfParts>
    <vt:vector baseType="lpstr" size="28">
      <vt:lpstr>Aptos</vt:lpstr>
      <vt:lpstr>Aptos Display</vt:lpstr>
      <vt:lpstr>Arial</vt:lpstr>
      <vt:lpstr>Calibri</vt:lpstr>
      <vt:lpstr>Courier New</vt:lpstr>
      <vt:lpstr>Courier New,monospace</vt:lpstr>
      <vt:lpstr>Verdana</vt:lpstr>
      <vt:lpstr>Wingdings</vt:lpstr>
      <vt:lpstr>Kantoorthema</vt:lpstr>
      <vt:lpstr>Rijkshuisstijl Violet</vt:lpstr>
      <vt:lpstr>1_Rijkshuisstijl Violet</vt:lpstr>
      <vt:lpstr>Technisch ambtelijke briefing start- en vervolgpakket</vt:lpstr>
      <vt:lpstr>Inhoudsopgave</vt:lpstr>
      <vt:lpstr>I. Aanleiding en tijdlijn</vt:lpstr>
      <vt:lpstr>II. Startpakket... (1)</vt:lpstr>
      <vt:lpstr>II. Startpakket... (2) </vt:lpstr>
      <vt:lpstr>III. ...Van startpakket naar vervolgpakket... (1)</vt:lpstr>
      <vt:lpstr>III. ...Van startpakket naar vervolgpakket... (2)</vt:lpstr>
      <vt:lpstr>IV. ...Vervolgpakket (1)</vt:lpstr>
      <vt:lpstr>IV. ...Vervolgpakket (2)</vt:lpstr>
      <vt:lpstr>IV. ...Vervolgpakket (3)</vt:lpstr>
      <vt:lpstr>V. Maatregelen/effecten en borging</vt:lpstr>
      <vt:lpstr>V. Maatregelen/effecten en borging (doelsturing)</vt:lpstr>
      <vt:lpstr>V. Maatregelen/effecten en borging (ANB/ natuur)</vt:lpstr>
      <vt:lpstr>V. Maatregelen/effecten en borging (gebiedsgericht)</vt:lpstr>
      <vt:lpstr>V. Maatregelen/effecten en borging (borging algemeen)</vt:lpstr>
      <vt:lpstr>V. Maatregelen/effecten en borging (borging sectoren)</vt:lpstr>
      <vt:lpstr>VI. Samenwerking en vervolg</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dcterms:created xsi:type="dcterms:W3CDTF">2025-09-22T08:48:47.0000000Z</dcterms:created>
  <dcterms:modified xsi:type="dcterms:W3CDTF">2025-09-24T11:12:16.0000000Z</dcterms:modified>
  <dc:description/>
  <dc:subject/>
  <keywords/>
  <version/>
  <category>------------------------</category>
</coreProperties>
</file>