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xlsb" ContentType="application/vnd.ms-excel.sheet.binary.macroEnabled.12"/>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1.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charts/chart2.xml" ContentType="application/vnd.openxmlformats-officedocument.drawingml.chart+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0"/>
  </p:notesMasterIdLst>
  <p:handoutMasterIdLst>
    <p:handoutMasterId r:id="rId21"/>
  </p:handoutMasterIdLst>
  <p:sldIdLst>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Lst>
  <p:sldSz cx="12192000" cy="6858000"/>
  <p:notesSz cx="6858000" cy="9144000"/>
  <p:custDataLst>
    <p:tags r:id="rId22"/>
  </p:custDataLst>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7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438" y="66"/>
      </p:cViewPr>
      <p:guideLst>
        <p:guide orient="horz" pos="2160"/>
        <p:guide pos="384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tableStyles" Target="tableStyles.xml" Id="rId26" /><Relationship Type="http://schemas.openxmlformats.org/officeDocument/2006/relationships/handoutMaster" Target="handoutMasters/handoutMaster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theme" Target="theme/theme1.xml" Id="rId25" /><Relationship Type="http://schemas.openxmlformats.org/officeDocument/2006/relationships/slide" Target="slides/slide12.xml" Id="rId16" /><Relationship Type="http://schemas.openxmlformats.org/officeDocument/2006/relationships/notesMaster" Target="notesMasters/notesMaster1.xml" Id="rId20"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viewProps" Target="viewProps.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presProps" Target="presProps.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tags" Target="tags/tag1.xml" Id="rId22"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ir_werkblad.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ir_werkblad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752577319587628E-2"/>
          <c:y val="1.870503597122302E-2"/>
          <c:w val="0.96649484536082475"/>
          <c:h val="0.96258992805755395"/>
        </c:manualLayout>
      </c:layout>
      <c:barChart>
        <c:barDir val="col"/>
        <c:grouping val="stacked"/>
        <c:varyColors val="0"/>
        <c:ser>
          <c:idx val="0"/>
          <c:order val="0"/>
          <c:spPr>
            <a:solidFill>
              <a:schemeClr val="bg2"/>
            </a:solidFill>
            <a:ln w="9525" algn="ctr">
              <a:solidFill>
                <a:schemeClr val="tx1"/>
              </a:solidFill>
              <a:prstDash val="solid"/>
            </a:ln>
          </c:spPr>
          <c:invertIfNegative val="0"/>
          <c:dLbls>
            <c:dLbl>
              <c:idx val="1"/>
              <c:layout>
                <c:manualLayout>
                  <c:x val="0"/>
                  <c:y val="-1.4388489208633094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BFFE-49D4-A74E-ED0E43442894}"/>
                </c:ext>
              </c:extLst>
            </c:dLbl>
            <c:dLbl>
              <c:idx val="2"/>
              <c:layout>
                <c:manualLayout>
                  <c:x val="0"/>
                  <c:y val="-1.4388489208633094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BFFE-49D4-A74E-ED0E43442894}"/>
                </c:ext>
              </c:extLst>
            </c:dLbl>
            <c:dLbl>
              <c:idx val="3"/>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BFFE-49D4-A74E-ED0E434428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81</c:v>
                </c:pt>
                <c:pt idx="1">
                  <c:v>825</c:v>
                </c:pt>
                <c:pt idx="2">
                  <c:v>718</c:v>
                </c:pt>
                <c:pt idx="3">
                  <c:v>1037</c:v>
                </c:pt>
              </c:numCache>
            </c:numRef>
          </c:val>
          <c:extLst>
            <c:ext xmlns:c16="http://schemas.microsoft.com/office/drawing/2014/chart" uri="{C3380CC4-5D6E-409C-BE32-E72D297353CC}">
              <c16:uniqueId val="{00000003-BFFE-49D4-A74E-ED0E43442894}"/>
            </c:ext>
          </c:extLst>
        </c:ser>
        <c:ser>
          <c:idx val="1"/>
          <c:order val="1"/>
          <c:spPr>
            <a:solidFill>
              <a:schemeClr val="folHlink"/>
            </a:solidFill>
            <a:ln w="9525" algn="ctr">
              <a:solidFill>
                <a:schemeClr val="tx1"/>
              </a:solidFill>
              <a:prstDash val="solid"/>
            </a:ln>
          </c:spPr>
          <c:invertIfNegative val="0"/>
          <c:dLbls>
            <c:dLbl>
              <c:idx val="0"/>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BFFE-49D4-A74E-ED0E43442894}"/>
                </c:ext>
              </c:extLst>
            </c:dLbl>
            <c:dLbl>
              <c:idx val="1"/>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5-BFFE-49D4-A74E-ED0E43442894}"/>
                </c:ext>
              </c:extLst>
            </c:dLbl>
            <c:dLbl>
              <c:idx val="2"/>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6-BFFE-49D4-A74E-ED0E43442894}"/>
                </c:ext>
              </c:extLst>
            </c:dLbl>
            <c:dLbl>
              <c:idx val="3"/>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BFFE-49D4-A74E-ED0E434428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2876</c:v>
                </c:pt>
                <c:pt idx="1">
                  <c:v>2925</c:v>
                </c:pt>
                <c:pt idx="2">
                  <c:v>3675</c:v>
                </c:pt>
                <c:pt idx="3">
                  <c:v>3338</c:v>
                </c:pt>
              </c:numCache>
            </c:numRef>
          </c:val>
          <c:extLst>
            <c:ext xmlns:c16="http://schemas.microsoft.com/office/drawing/2014/chart" uri="{C3380CC4-5D6E-409C-BE32-E72D297353CC}">
              <c16:uniqueId val="{00000008-BFFE-49D4-A74E-ED0E43442894}"/>
            </c:ext>
          </c:extLst>
        </c:ser>
        <c:ser>
          <c:idx val="2"/>
          <c:order val="2"/>
          <c:spPr>
            <a:solidFill>
              <a:schemeClr val="hlink"/>
            </a:solidFill>
            <a:ln w="9525" algn="ctr">
              <a:solidFill>
                <a:schemeClr val="tx1"/>
              </a:solidFill>
              <a:prstDash val="solid"/>
            </a:ln>
          </c:spPr>
          <c:invertIfNegative val="0"/>
          <c:dLbls>
            <c:dLbl>
              <c:idx val="2"/>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9-BFFE-49D4-A74E-ED0E434428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124</c:v>
                </c:pt>
                <c:pt idx="1">
                  <c:v>124</c:v>
                </c:pt>
                <c:pt idx="2">
                  <c:v>440</c:v>
                </c:pt>
                <c:pt idx="3">
                  <c:v>328</c:v>
                </c:pt>
              </c:numCache>
            </c:numRef>
          </c:val>
          <c:extLst>
            <c:ext xmlns:c16="http://schemas.microsoft.com/office/drawing/2014/chart" uri="{C3380CC4-5D6E-409C-BE32-E72D297353CC}">
              <c16:uniqueId val="{0000000A-BFFE-49D4-A74E-ED0E43442894}"/>
            </c:ext>
          </c:extLst>
        </c:ser>
        <c:ser>
          <c:idx val="3"/>
          <c:order val="3"/>
          <c:spPr>
            <a:solidFill>
              <a:schemeClr val="accent2"/>
            </a:solidFill>
            <a:ln w="9525" algn="ctr">
              <a:solidFill>
                <a:schemeClr val="tx1"/>
              </a:solidFill>
              <a:prstDash val="solid"/>
            </a:ln>
          </c:spPr>
          <c:invertIfNegative val="0"/>
          <c:dLbls>
            <c:dLbl>
              <c:idx val="0"/>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BFFE-49D4-A74E-ED0E43442894}"/>
                </c:ext>
              </c:extLst>
            </c:dLbl>
            <c:dLbl>
              <c:idx val="1"/>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C-BFFE-49D4-A74E-ED0E43442894}"/>
                </c:ext>
              </c:extLst>
            </c:dLbl>
            <c:dLbl>
              <c:idx val="2"/>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D-BFFE-49D4-A74E-ED0E43442894}"/>
                </c:ext>
              </c:extLst>
            </c:dLbl>
            <c:dLbl>
              <c:idx val="3"/>
              <c:layout>
                <c:manualLayout>
                  <c:x val="0"/>
                  <c:y val="-1.079136690647482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E-BFFE-49D4-A74E-ED0E434428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876</c:v>
                </c:pt>
                <c:pt idx="1">
                  <c:v>913</c:v>
                </c:pt>
                <c:pt idx="2">
                  <c:v>3578</c:v>
                </c:pt>
                <c:pt idx="3">
                  <c:v>7004</c:v>
                </c:pt>
              </c:numCache>
            </c:numRef>
          </c:val>
          <c:extLst>
            <c:ext xmlns:c16="http://schemas.microsoft.com/office/drawing/2014/chart" uri="{C3380CC4-5D6E-409C-BE32-E72D297353CC}">
              <c16:uniqueId val="{0000000F-BFFE-49D4-A74E-ED0E43442894}"/>
            </c:ext>
          </c:extLst>
        </c:ser>
        <c:ser>
          <c:idx val="4"/>
          <c:order val="4"/>
          <c:spPr>
            <a:solidFill>
              <a:schemeClr val="accent1"/>
            </a:solidFill>
            <a:ln w="9525" algn="ctr">
              <a:solidFill>
                <a:schemeClr val="tx1"/>
              </a:solidFill>
              <a:prstDash val="solid"/>
            </a:ln>
          </c:spPr>
          <c:invertIfNegative val="0"/>
          <c:val>
            <c:numRef>
              <c:f>Sheet1!$A$5:$D$5</c:f>
              <c:numCache>
                <c:formatCode>General</c:formatCode>
                <c:ptCount val="4"/>
                <c:pt idx="0">
                  <c:v>202</c:v>
                </c:pt>
                <c:pt idx="1">
                  <c:v>251</c:v>
                </c:pt>
                <c:pt idx="2">
                  <c:v>231</c:v>
                </c:pt>
                <c:pt idx="3">
                  <c:v>260</c:v>
                </c:pt>
              </c:numCache>
            </c:numRef>
          </c:val>
          <c:extLst>
            <c:ext xmlns:c16="http://schemas.microsoft.com/office/drawing/2014/chart" uri="{C3380CC4-5D6E-409C-BE32-E72D297353CC}">
              <c16:uniqueId val="{00000010-BFFE-49D4-A74E-ED0E43442894}"/>
            </c:ext>
          </c:extLst>
        </c:ser>
        <c:dLbls>
          <c:showLegendKey val="0"/>
          <c:showVal val="0"/>
          <c:showCatName val="0"/>
          <c:showSerName val="0"/>
          <c:showPercent val="0"/>
          <c:showBubbleSize val="0"/>
        </c:dLbls>
        <c:gapWidth val="80"/>
        <c:overlap val="100"/>
        <c:axId val="635134672"/>
        <c:axId val="1"/>
      </c:barChart>
      <c:catAx>
        <c:axId val="63513467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967"/>
          <c:min val="0"/>
        </c:scaling>
        <c:delete val="1"/>
        <c:axPos val="l"/>
        <c:numFmt formatCode="General" sourceLinked="1"/>
        <c:majorTickMark val="out"/>
        <c:minorTickMark val="none"/>
        <c:tickLblPos val="nextTo"/>
        <c:crossAx val="63513467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527792482795129E-2"/>
          <c:y val="1.9786910197869101E-2"/>
          <c:w val="0.94494441503440973"/>
          <c:h val="0.9604261796042618"/>
        </c:manualLayout>
      </c:layout>
      <c:barChart>
        <c:barDir val="col"/>
        <c:grouping val="stacked"/>
        <c:varyColors val="0"/>
        <c:ser>
          <c:idx val="0"/>
          <c:order val="0"/>
          <c:spPr>
            <a:solidFill>
              <a:schemeClr val="accent1"/>
            </a:solidFill>
            <a:ln w="9525" algn="ctr">
              <a:solidFill>
                <a:schemeClr val="tx1"/>
              </a:solidFill>
              <a:prstDash val="solid"/>
            </a:ln>
          </c:spPr>
          <c:invertIfNegative val="0"/>
          <c:dLbls>
            <c:dLbl>
              <c:idx val="0"/>
              <c:layout>
                <c:manualLayout>
                  <c:x val="0"/>
                  <c:y val="-1.1415525114155251E-3"/>
                </c:manualLayout>
              </c:layout>
              <c:numFmt formatCode="#,##0;&quot;-&quot;#,##0" sourceLinked="0"/>
              <c:spPr>
                <a:noFill/>
                <a:ln>
                  <a:noFill/>
                </a:ln>
              </c:spPr>
              <c:txPr>
                <a:bodyPr wrap="none"/>
                <a:lstStyle/>
                <a:p>
                  <a:pPr>
                    <a:defRPr sz="1400" kern="1200">
                      <a:solidFill>
                        <a:srgbClr val="72797F"/>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EAFF-4254-B58C-2C8CA3E1CB9C}"/>
                </c:ext>
              </c:extLst>
            </c:dLbl>
            <c:dLbl>
              <c:idx val="1"/>
              <c:layout>
                <c:manualLayout>
                  <c:x val="0"/>
                  <c:y val="-1.1415525114155251E-3"/>
                </c:manualLayout>
              </c:layout>
              <c:numFmt formatCode="#,##0;&quot;-&quot;#,##0" sourceLinked="0"/>
              <c:spPr>
                <a:noFill/>
                <a:ln>
                  <a:noFill/>
                </a:ln>
              </c:spPr>
              <c:txPr>
                <a:bodyPr wrap="none"/>
                <a:lstStyle/>
                <a:p>
                  <a:pPr>
                    <a:defRPr sz="1400" kern="1200">
                      <a:solidFill>
                        <a:srgbClr val="72797F"/>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EAFF-4254-B58C-2C8CA3E1CB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49</c:v>
                </c:pt>
                <c:pt idx="1">
                  <c:v>283</c:v>
                </c:pt>
              </c:numCache>
            </c:numRef>
          </c:val>
          <c:extLst>
            <c:ext xmlns:c16="http://schemas.microsoft.com/office/drawing/2014/chart" uri="{C3380CC4-5D6E-409C-BE32-E72D297353CC}">
              <c16:uniqueId val="{00000002-EAFF-4254-B58C-2C8CA3E1CB9C}"/>
            </c:ext>
          </c:extLst>
        </c:ser>
        <c:ser>
          <c:idx val="1"/>
          <c:order val="1"/>
          <c:spPr>
            <a:solidFill>
              <a:schemeClr val="accent2"/>
            </a:solidFill>
            <a:ln w="9525" algn="ctr">
              <a:solidFill>
                <a:schemeClr val="tx1"/>
              </a:solidFill>
              <a:prstDash val="solid"/>
            </a:ln>
          </c:spPr>
          <c:invertIfNegative val="0"/>
          <c:dLbls>
            <c:dLbl>
              <c:idx val="0"/>
              <c:layout>
                <c:manualLayout>
                  <c:x val="0"/>
                  <c:y val="-1.141552511415525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3-EAFF-4254-B58C-2C8CA3E1CB9C}"/>
                </c:ext>
              </c:extLst>
            </c:dLbl>
            <c:dLbl>
              <c:idx val="1"/>
              <c:layout>
                <c:manualLayout>
                  <c:x val="0"/>
                  <c:y val="-1.141552511415525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4-EAFF-4254-B58C-2C8CA3E1CB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65</c:v>
                </c:pt>
                <c:pt idx="1">
                  <c:v>90</c:v>
                </c:pt>
              </c:numCache>
            </c:numRef>
          </c:val>
          <c:extLst>
            <c:ext xmlns:c16="http://schemas.microsoft.com/office/drawing/2014/chart" uri="{C3380CC4-5D6E-409C-BE32-E72D297353CC}">
              <c16:uniqueId val="{00000005-EAFF-4254-B58C-2C8CA3E1CB9C}"/>
            </c:ext>
          </c:extLst>
        </c:ser>
        <c:ser>
          <c:idx val="2"/>
          <c:order val="2"/>
          <c:spPr>
            <a:solidFill>
              <a:schemeClr val="hlink"/>
            </a:solidFill>
            <a:ln w="9525" algn="ctr">
              <a:solidFill>
                <a:schemeClr val="tx1"/>
              </a:solidFill>
              <a:prstDash val="solid"/>
            </a:ln>
          </c:spPr>
          <c:invertIfNegative val="0"/>
          <c:val>
            <c:numRef>
              <c:f>Sheet1!$A$3:$B$3</c:f>
              <c:numCache>
                <c:formatCode>General</c:formatCode>
                <c:ptCount val="2"/>
                <c:pt idx="0">
                  <c:v>8</c:v>
                </c:pt>
                <c:pt idx="1">
                  <c:v>9</c:v>
                </c:pt>
              </c:numCache>
            </c:numRef>
          </c:val>
          <c:extLst>
            <c:ext xmlns:c16="http://schemas.microsoft.com/office/drawing/2014/chart" uri="{C3380CC4-5D6E-409C-BE32-E72D297353CC}">
              <c16:uniqueId val="{00000006-EAFF-4254-B58C-2C8CA3E1CB9C}"/>
            </c:ext>
          </c:extLst>
        </c:ser>
        <c:ser>
          <c:idx val="3"/>
          <c:order val="3"/>
          <c:spPr>
            <a:solidFill>
              <a:schemeClr val="folHlink"/>
            </a:solidFill>
            <a:ln w="9525" algn="ctr">
              <a:solidFill>
                <a:schemeClr val="tx1"/>
              </a:solidFill>
              <a:prstDash val="solid"/>
            </a:ln>
          </c:spPr>
          <c:invertIfNegative val="0"/>
          <c:dLbls>
            <c:dLbl>
              <c:idx val="0"/>
              <c:layout>
                <c:manualLayout>
                  <c:x val="0"/>
                  <c:y val="-1.522070015220700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7-EAFF-4254-B58C-2C8CA3E1CB9C}"/>
                </c:ext>
              </c:extLst>
            </c:dLbl>
            <c:dLbl>
              <c:idx val="1"/>
              <c:layout>
                <c:manualLayout>
                  <c:x val="0"/>
                  <c:y val="-1.141552511415525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8-EAFF-4254-B58C-2C8CA3E1CB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97</c:v>
                </c:pt>
                <c:pt idx="1">
                  <c:v>169</c:v>
                </c:pt>
              </c:numCache>
            </c:numRef>
          </c:val>
          <c:extLst>
            <c:ext xmlns:c16="http://schemas.microsoft.com/office/drawing/2014/chart" uri="{C3380CC4-5D6E-409C-BE32-E72D297353CC}">
              <c16:uniqueId val="{00000009-EAFF-4254-B58C-2C8CA3E1CB9C}"/>
            </c:ext>
          </c:extLst>
        </c:ser>
        <c:ser>
          <c:idx val="4"/>
          <c:order val="4"/>
          <c:spPr>
            <a:solidFill>
              <a:schemeClr val="bg2"/>
            </a:solidFill>
            <a:ln w="9525" algn="ctr">
              <a:solidFill>
                <a:schemeClr val="tx1"/>
              </a:solidFill>
              <a:prstDash val="solid"/>
            </a:ln>
          </c:spPr>
          <c:invertIfNegative val="0"/>
          <c:dLbls>
            <c:dLbl>
              <c:idx val="0"/>
              <c:layout>
                <c:manualLayout>
                  <c:x val="0"/>
                  <c:y val="-1.141552511415525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A-EAFF-4254-B58C-2C8CA3E1CB9C}"/>
                </c:ext>
              </c:extLst>
            </c:dLbl>
            <c:dLbl>
              <c:idx val="1"/>
              <c:layout>
                <c:manualLayout>
                  <c:x val="0"/>
                  <c:y val="-1.1415525114155251E-3"/>
                </c:manualLayout>
              </c:layout>
              <c:numFmt formatCode="#,##0;&quot;-&quot;#,##0" sourceLinked="0"/>
              <c:spPr>
                <a:noFill/>
                <a:ln>
                  <a:noFill/>
                </a:ln>
              </c:spPr>
              <c:txPr>
                <a:bodyPr wrap="none"/>
                <a:lstStyle/>
                <a:p>
                  <a:pPr>
                    <a:defRPr sz="1400" kern="1200">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B-EAFF-4254-B58C-2C8CA3E1CB9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0">
                  <c:v>39</c:v>
                </c:pt>
                <c:pt idx="1">
                  <c:v>48</c:v>
                </c:pt>
              </c:numCache>
            </c:numRef>
          </c:val>
          <c:extLst>
            <c:ext xmlns:c16="http://schemas.microsoft.com/office/drawing/2014/chart" uri="{C3380CC4-5D6E-409C-BE32-E72D297353CC}">
              <c16:uniqueId val="{0000000C-EAFF-4254-B58C-2C8CA3E1CB9C}"/>
            </c:ext>
          </c:extLst>
        </c:ser>
        <c:dLbls>
          <c:showLegendKey val="0"/>
          <c:showVal val="0"/>
          <c:showCatName val="0"/>
          <c:showSerName val="0"/>
          <c:showPercent val="0"/>
          <c:showBubbleSize val="0"/>
        </c:dLbls>
        <c:gapWidth val="80"/>
        <c:overlap val="100"/>
        <c:axId val="347097032"/>
        <c:axId val="1"/>
      </c:barChart>
      <c:catAx>
        <c:axId val="34709703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99"/>
          <c:min val="0"/>
        </c:scaling>
        <c:delete val="1"/>
        <c:axPos val="l"/>
        <c:numFmt formatCode="General" sourceLinked="1"/>
        <c:majorTickMark val="out"/>
        <c:minorTickMark val="none"/>
        <c:tickLblPos val="nextTo"/>
        <c:crossAx val="34709703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E279519-2403-4231-9924-6C2A67FA8707}" type="slidenum">
              <a:rPr lang="nl-NL"/>
              <a:pPr/>
              <a:t>‹nr.›</a:t>
            </a:fld>
            <a:endParaRPr lang="nl-NL"/>
          </a:p>
        </p:txBody>
      </p:sp>
    </p:spTree>
    <p:extLst>
      <p:ext uri="{BB962C8B-B14F-4D97-AF65-F5344CB8AC3E}">
        <p14:creationId xmlns:p14="http://schemas.microsoft.com/office/powerpoint/2010/main" val="1567111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1961F4-A1E2-46E6-93C0-5512BFAD18B5}" type="slidenum">
              <a:rPr lang="nl-NL"/>
              <a:pPr/>
              <a:t>‹nr.›</a:t>
            </a:fld>
            <a:endParaRPr lang="nl-NL"/>
          </a:p>
        </p:txBody>
      </p:sp>
    </p:spTree>
    <p:extLst>
      <p:ext uri="{BB962C8B-B14F-4D97-AF65-F5344CB8AC3E}">
        <p14:creationId xmlns:p14="http://schemas.microsoft.com/office/powerpoint/2010/main" val="31619781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400175" y="2133607"/>
            <a:ext cx="10439025" cy="2162175"/>
          </a:xfrm>
        </p:spPr>
        <p:txBody>
          <a:bodyPr/>
          <a:lstStyle>
            <a:lvl1pPr>
              <a:defRPr/>
            </a:lvl1pPr>
          </a:lstStyle>
          <a:p>
            <a:pPr lvl="0"/>
            <a:r>
              <a:rPr lang="nl-NL" noProof="0" smtClean="0"/>
              <a:t>Klik om de stijl te bewerken</a:t>
            </a:r>
            <a:endParaRPr lang="nl-NL" noProof="0" dirty="0" smtClean="0"/>
          </a:p>
        </p:txBody>
      </p:sp>
      <p:sp>
        <p:nvSpPr>
          <p:cNvPr id="10243" name="Rectangle 3"/>
          <p:cNvSpPr>
            <a:spLocks noGrp="1" noChangeArrowheads="1"/>
          </p:cNvSpPr>
          <p:nvPr>
            <p:ph type="subTitle" idx="1"/>
          </p:nvPr>
        </p:nvSpPr>
        <p:spPr>
          <a:xfrm>
            <a:off x="1414463" y="4581525"/>
            <a:ext cx="8595937" cy="1752600"/>
          </a:xfrm>
        </p:spPr>
        <p:txBody>
          <a:bodyPr/>
          <a:lstStyle>
            <a:lvl1pPr marL="0" indent="0">
              <a:buFontTx/>
              <a:buNone/>
              <a:defRPr/>
            </a:lvl1pPr>
          </a:lstStyle>
          <a:p>
            <a:pPr lvl="0"/>
            <a:r>
              <a:rPr lang="nl-NL" noProof="0" smtClean="0"/>
              <a:t>Klik om de ondertitelstijl van het model te bewerken</a:t>
            </a:r>
          </a:p>
        </p:txBody>
      </p:sp>
      <p:pic>
        <p:nvPicPr>
          <p:cNvPr id="10249" name="Picture 9" descr="TK_logo_RGB correspondentie"/>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851" y="358775"/>
            <a:ext cx="2667600"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3928672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205384" y="765182"/>
            <a:ext cx="2554816" cy="48863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536703" y="765182"/>
            <a:ext cx="7465484" cy="48863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219491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555756" y="1196752"/>
            <a:ext cx="10204449" cy="1143000"/>
          </a:xfr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1536703" y="2564904"/>
            <a:ext cx="10223500" cy="35909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voettekst 3"/>
          <p:cNvSpPr>
            <a:spLocks noGrp="1"/>
          </p:cNvSpPr>
          <p:nvPr>
            <p:ph type="ftr" sz="quarter" idx="10"/>
          </p:nvPr>
        </p:nvSpPr>
        <p:spPr/>
        <p:txBody>
          <a:bodyPr/>
          <a:lstStyle>
            <a:lvl1pPr>
              <a:defRPr/>
            </a:lvl1pPr>
          </a:lstStyle>
          <a:p>
            <a:endParaRPr lang="nl-NL" dirty="0"/>
          </a:p>
        </p:txBody>
      </p:sp>
    </p:spTree>
    <p:extLst>
      <p:ext uri="{BB962C8B-B14F-4D97-AF65-F5344CB8AC3E}">
        <p14:creationId xmlns:p14="http://schemas.microsoft.com/office/powerpoint/2010/main" val="172736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7"/>
            <a:ext cx="103632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voettekst 3"/>
          <p:cNvSpPr>
            <a:spLocks noGrp="1"/>
          </p:cNvSpPr>
          <p:nvPr>
            <p:ph type="ftr" sz="quarter" idx="10"/>
          </p:nvPr>
        </p:nvSpPr>
        <p:spPr/>
        <p:txBody>
          <a:bodyPr/>
          <a:lstStyle>
            <a:lvl1pPr>
              <a:defRPr/>
            </a:lvl1pPr>
          </a:lstStyle>
          <a:p>
            <a:endParaRPr lang="nl-NL" dirty="0"/>
          </a:p>
        </p:txBody>
      </p:sp>
    </p:spTree>
    <p:extLst>
      <p:ext uri="{BB962C8B-B14F-4D97-AF65-F5344CB8AC3E}">
        <p14:creationId xmlns:p14="http://schemas.microsoft.com/office/powerpoint/2010/main" val="152838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536705" y="2060581"/>
            <a:ext cx="5010151" cy="359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750052" y="2060581"/>
            <a:ext cx="5010149" cy="3590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voettekst 4"/>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155007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voettekst 6"/>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127494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1420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81932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117170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voettekst 4"/>
          <p:cNvSpPr>
            <a:spLocks noGrp="1"/>
          </p:cNvSpPr>
          <p:nvPr>
            <p:ph type="ftr" sz="quarter" idx="10"/>
          </p:nvPr>
        </p:nvSpPr>
        <p:spPr/>
        <p:txBody>
          <a:bodyPr/>
          <a:lstStyle>
            <a:lvl1pPr>
              <a:defRPr/>
            </a:lvl1pPr>
          </a:lstStyle>
          <a:p>
            <a:endParaRPr lang="nl-NL"/>
          </a:p>
        </p:txBody>
      </p:sp>
    </p:spTree>
    <p:extLst>
      <p:ext uri="{BB962C8B-B14F-4D97-AF65-F5344CB8AC3E}">
        <p14:creationId xmlns:p14="http://schemas.microsoft.com/office/powerpoint/2010/main" val="162386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4"/>
            </p:custDataLst>
            <p:extLst>
              <p:ext uri="{D42A27DB-BD31-4B8C-83A1-F6EECF244321}">
                <p14:modId xmlns:p14="http://schemas.microsoft.com/office/powerpoint/2010/main" val="403810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15" imgW="282" imgH="254" progId="TCLayout.ActiveDocument.1">
                  <p:embed/>
                </p:oleObj>
              </mc:Choice>
              <mc:Fallback>
                <p:oleObj name="think-cell Slide" r:id="rId15" imgW="282" imgH="25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9218" name="Rectangle 2"/>
          <p:cNvSpPr>
            <a:spLocks noGrp="1" noChangeArrowheads="1"/>
          </p:cNvSpPr>
          <p:nvPr>
            <p:ph type="title"/>
          </p:nvPr>
        </p:nvSpPr>
        <p:spPr bwMode="auto">
          <a:xfrm>
            <a:off x="1555756" y="765175"/>
            <a:ext cx="102044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
        <p:nvSpPr>
          <p:cNvPr id="9219" name="Rectangle 3"/>
          <p:cNvSpPr>
            <a:spLocks noGrp="1" noChangeArrowheads="1"/>
          </p:cNvSpPr>
          <p:nvPr>
            <p:ph type="body" idx="1"/>
          </p:nvPr>
        </p:nvSpPr>
        <p:spPr bwMode="auto">
          <a:xfrm>
            <a:off x="1536703" y="2060581"/>
            <a:ext cx="102235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9221" name="Rectangle 5"/>
          <p:cNvSpPr>
            <a:spLocks noGrp="1" noChangeArrowheads="1"/>
          </p:cNvSpPr>
          <p:nvPr>
            <p:ph type="ftr" sz="quarter" idx="3"/>
          </p:nvPr>
        </p:nvSpPr>
        <p:spPr bwMode="auto">
          <a:xfrm>
            <a:off x="1189572" y="6337300"/>
            <a:ext cx="1037801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solidFill>
                  <a:schemeClr val="bg2"/>
                </a:solidFill>
              </a:defRPr>
            </a:lvl1pPr>
          </a:lstStyle>
          <a:p>
            <a:endParaRPr lang="nl-NL"/>
          </a:p>
        </p:txBody>
      </p:sp>
      <p:pic>
        <p:nvPicPr>
          <p:cNvPr id="9226" name="Picture 10" descr="footer-TK"/>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39901" y="6429382"/>
            <a:ext cx="3196800" cy="16827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TK_logo_RGB correspondentie"/>
          <p:cNvPicPr>
            <a:picLocks noChangeArrowheads="1"/>
          </p:cNvPicPr>
          <p:nvPr/>
        </p:nvPicPr>
        <p:blipFill>
          <a:blip r:embed="rId18" cstate="print">
            <a:extLst>
              <a:ext uri="{28A0092B-C50C-407E-A947-70E740481C1C}">
                <a14:useLocalDpi xmlns:a14="http://schemas.microsoft.com/office/drawing/2010/main" val="0"/>
              </a:ext>
            </a:extLst>
          </a:blip>
          <a:srcRect r="82440"/>
          <a:stretch>
            <a:fillRect/>
          </a:stretch>
        </p:blipFill>
        <p:spPr bwMode="auto">
          <a:xfrm>
            <a:off x="958851" y="358775"/>
            <a:ext cx="468000" cy="768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defRPr sz="4400">
          <a:solidFill>
            <a:schemeClr val="accent2"/>
          </a:solidFill>
          <a:latin typeface="+mj-lt"/>
          <a:ea typeface="+mj-ea"/>
          <a:cs typeface="+mj-cs"/>
        </a:defRPr>
      </a:lvl1pPr>
      <a:lvl2pPr algn="l" rtl="0" eaLnBrk="1" fontAlgn="base" hangingPunct="1">
        <a:spcBef>
          <a:spcPct val="0"/>
        </a:spcBef>
        <a:spcAft>
          <a:spcPct val="0"/>
        </a:spcAft>
        <a:defRPr sz="4400">
          <a:solidFill>
            <a:schemeClr val="accent2"/>
          </a:solidFill>
          <a:latin typeface="Verdana" pitchFamily="34" charset="0"/>
        </a:defRPr>
      </a:lvl2pPr>
      <a:lvl3pPr algn="l" rtl="0" eaLnBrk="1" fontAlgn="base" hangingPunct="1">
        <a:spcBef>
          <a:spcPct val="0"/>
        </a:spcBef>
        <a:spcAft>
          <a:spcPct val="0"/>
        </a:spcAft>
        <a:defRPr sz="4400">
          <a:solidFill>
            <a:schemeClr val="accent2"/>
          </a:solidFill>
          <a:latin typeface="Verdana" pitchFamily="34" charset="0"/>
        </a:defRPr>
      </a:lvl3pPr>
      <a:lvl4pPr algn="l" rtl="0" eaLnBrk="1" fontAlgn="base" hangingPunct="1">
        <a:spcBef>
          <a:spcPct val="0"/>
        </a:spcBef>
        <a:spcAft>
          <a:spcPct val="0"/>
        </a:spcAft>
        <a:defRPr sz="4400">
          <a:solidFill>
            <a:schemeClr val="accent2"/>
          </a:solidFill>
          <a:latin typeface="Verdana" pitchFamily="34" charset="0"/>
        </a:defRPr>
      </a:lvl4pPr>
      <a:lvl5pPr algn="l" rtl="0" eaLnBrk="1" fontAlgn="base" hangingPunct="1">
        <a:spcBef>
          <a:spcPct val="0"/>
        </a:spcBef>
        <a:spcAft>
          <a:spcPct val="0"/>
        </a:spcAft>
        <a:defRPr sz="4400">
          <a:solidFill>
            <a:schemeClr val="accent2"/>
          </a:solidFill>
          <a:latin typeface="Verdana" pitchFamily="34" charset="0"/>
        </a:defRPr>
      </a:lvl5pPr>
      <a:lvl6pPr marL="457200" algn="l" rtl="0" eaLnBrk="1" fontAlgn="base" hangingPunct="1">
        <a:spcBef>
          <a:spcPct val="0"/>
        </a:spcBef>
        <a:spcAft>
          <a:spcPct val="0"/>
        </a:spcAft>
        <a:defRPr sz="4400">
          <a:solidFill>
            <a:schemeClr val="accent2"/>
          </a:solidFill>
          <a:latin typeface="Verdana" pitchFamily="34" charset="0"/>
        </a:defRPr>
      </a:lvl6pPr>
      <a:lvl7pPr marL="914400" algn="l" rtl="0" eaLnBrk="1" fontAlgn="base" hangingPunct="1">
        <a:spcBef>
          <a:spcPct val="0"/>
        </a:spcBef>
        <a:spcAft>
          <a:spcPct val="0"/>
        </a:spcAft>
        <a:defRPr sz="4400">
          <a:solidFill>
            <a:schemeClr val="accent2"/>
          </a:solidFill>
          <a:latin typeface="Verdana" pitchFamily="34" charset="0"/>
        </a:defRPr>
      </a:lvl7pPr>
      <a:lvl8pPr marL="1371600" algn="l" rtl="0" eaLnBrk="1" fontAlgn="base" hangingPunct="1">
        <a:spcBef>
          <a:spcPct val="0"/>
        </a:spcBef>
        <a:spcAft>
          <a:spcPct val="0"/>
        </a:spcAft>
        <a:defRPr sz="4400">
          <a:solidFill>
            <a:schemeClr val="accent2"/>
          </a:solidFill>
          <a:latin typeface="Verdana" pitchFamily="34" charset="0"/>
        </a:defRPr>
      </a:lvl8pPr>
      <a:lvl9pPr marL="1828800" algn="l" rtl="0" eaLnBrk="1" fontAlgn="base" hangingPunct="1">
        <a:spcBef>
          <a:spcPct val="0"/>
        </a:spcBef>
        <a:spcAft>
          <a:spcPct val="0"/>
        </a:spcAft>
        <a:defRPr sz="4400">
          <a:solidFill>
            <a:schemeClr val="accent2"/>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rgbClr val="72797F"/>
          </a:solidFill>
          <a:latin typeface="+mn-lt"/>
          <a:ea typeface="+mn-ea"/>
          <a:cs typeface="+mn-cs"/>
        </a:defRPr>
      </a:lvl1pPr>
      <a:lvl2pPr marL="742950" indent="-285750" algn="l" rtl="0" eaLnBrk="1" fontAlgn="base" hangingPunct="1">
        <a:spcBef>
          <a:spcPct val="20000"/>
        </a:spcBef>
        <a:spcAft>
          <a:spcPct val="0"/>
        </a:spcAft>
        <a:buChar char="–"/>
        <a:defRPr sz="3200">
          <a:solidFill>
            <a:srgbClr val="72797F"/>
          </a:solidFill>
          <a:latin typeface="+mn-lt"/>
        </a:defRPr>
      </a:lvl2pPr>
      <a:lvl3pPr marL="1143000" indent="-228600" algn="l" rtl="0" eaLnBrk="1" fontAlgn="base" hangingPunct="1">
        <a:spcBef>
          <a:spcPct val="20000"/>
        </a:spcBef>
        <a:spcAft>
          <a:spcPct val="0"/>
        </a:spcAft>
        <a:buChar char="•"/>
        <a:defRPr sz="3200">
          <a:solidFill>
            <a:srgbClr val="72797F"/>
          </a:solidFill>
          <a:latin typeface="+mn-lt"/>
        </a:defRPr>
      </a:lvl3pPr>
      <a:lvl4pPr marL="1600200" indent="-228600" algn="l" rtl="0" eaLnBrk="1" fontAlgn="base" hangingPunct="1">
        <a:spcBef>
          <a:spcPct val="20000"/>
        </a:spcBef>
        <a:spcAft>
          <a:spcPct val="0"/>
        </a:spcAft>
        <a:buChar char="–"/>
        <a:defRPr sz="3200">
          <a:solidFill>
            <a:srgbClr val="72797F"/>
          </a:solidFill>
          <a:latin typeface="+mn-lt"/>
        </a:defRPr>
      </a:lvl4pPr>
      <a:lvl5pPr marL="2057400" indent="-228600" algn="l" rtl="0" eaLnBrk="1" fontAlgn="base" hangingPunct="1">
        <a:spcBef>
          <a:spcPct val="20000"/>
        </a:spcBef>
        <a:spcAft>
          <a:spcPct val="0"/>
        </a:spcAft>
        <a:buChar char="»"/>
        <a:defRPr sz="3200">
          <a:solidFill>
            <a:srgbClr val="72797F"/>
          </a:solidFill>
          <a:latin typeface="+mn-lt"/>
        </a:defRPr>
      </a:lvl5pPr>
      <a:lvl6pPr marL="2514600" indent="-228600" algn="l" rtl="0" eaLnBrk="1" fontAlgn="base" hangingPunct="1">
        <a:spcBef>
          <a:spcPct val="20000"/>
        </a:spcBef>
        <a:spcAft>
          <a:spcPct val="0"/>
        </a:spcAft>
        <a:buChar char="»"/>
        <a:defRPr sz="3200">
          <a:solidFill>
            <a:srgbClr val="72797F"/>
          </a:solidFill>
          <a:latin typeface="+mn-lt"/>
        </a:defRPr>
      </a:lvl6pPr>
      <a:lvl7pPr marL="2971800" indent="-228600" algn="l" rtl="0" eaLnBrk="1" fontAlgn="base" hangingPunct="1">
        <a:spcBef>
          <a:spcPct val="20000"/>
        </a:spcBef>
        <a:spcAft>
          <a:spcPct val="0"/>
        </a:spcAft>
        <a:buChar char="»"/>
        <a:defRPr sz="3200">
          <a:solidFill>
            <a:srgbClr val="72797F"/>
          </a:solidFill>
          <a:latin typeface="+mn-lt"/>
        </a:defRPr>
      </a:lvl7pPr>
      <a:lvl8pPr marL="3429000" indent="-228600" algn="l" rtl="0" eaLnBrk="1" fontAlgn="base" hangingPunct="1">
        <a:spcBef>
          <a:spcPct val="20000"/>
        </a:spcBef>
        <a:spcAft>
          <a:spcPct val="0"/>
        </a:spcAft>
        <a:buChar char="»"/>
        <a:defRPr sz="3200">
          <a:solidFill>
            <a:srgbClr val="72797F"/>
          </a:solidFill>
          <a:latin typeface="+mn-lt"/>
        </a:defRPr>
      </a:lvl8pPr>
      <a:lvl9pPr marL="3886200" indent="-228600" algn="l" rtl="0" eaLnBrk="1" fontAlgn="base" hangingPunct="1">
        <a:spcBef>
          <a:spcPct val="20000"/>
        </a:spcBef>
        <a:spcAft>
          <a:spcPct val="0"/>
        </a:spcAft>
        <a:buChar char="»"/>
        <a:defRPr sz="3200">
          <a:solidFill>
            <a:srgbClr val="72797F"/>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tags" Target="../tags/tag59.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vmlDrawing" Target="../drawings/vmlDrawing14.vml"/><Relationship Id="rId6" Type="http://schemas.openxmlformats.org/officeDocument/2006/relationships/hyperlink" Target="https://monitor-nederlanddigitaal.nl/login/page-6872" TargetMode="Externa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slide" Target="slide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slide" Target="slide3.xml"/><Relationship Id="rId5" Type="http://schemas.openxmlformats.org/officeDocument/2006/relationships/image" Target="../media/image1.emf"/><Relationship Id="rId10" Type="http://schemas.openxmlformats.org/officeDocument/2006/relationships/slide" Target="slide12.xml"/><Relationship Id="rId4" Type="http://schemas.openxmlformats.org/officeDocument/2006/relationships/oleObject" Target="../embeddings/oleObject3.bin"/><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slideLayout" Target="../slideLayouts/slideLayout2.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vmlDrawing" Target="../drawings/vmlDrawing4.v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chart" Target="../charts/chart1.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image" Target="../media/image1.emf"/><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tags" Target="../tags/tag54.xml"/><Relationship Id="rId3" Type="http://schemas.openxmlformats.org/officeDocument/2006/relationships/tags" Target="../tags/tag39.xml"/><Relationship Id="rId21" Type="http://schemas.openxmlformats.org/officeDocument/2006/relationships/image" Target="../media/image1.emf"/><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tags" Target="../tags/tag53.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oleObject" Target="../embeddings/oleObject6.bin"/><Relationship Id="rId1" Type="http://schemas.openxmlformats.org/officeDocument/2006/relationships/vmlDrawing" Target="../drawings/vmlDrawing6.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slideLayout" Target="../slideLayouts/slideLayout2.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 Id="rId22"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vmlDrawing" Target="../drawings/vmlDrawing7.vml"/><Relationship Id="rId6" Type="http://schemas.openxmlformats.org/officeDocument/2006/relationships/hyperlink" Target="https://nos.nl/artikel/2429125-recordkrapte-op-de-arbeidsmarkt-133-vacatures-per-100-werklozen" TargetMode="Externa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vmlDrawing" Target="../drawings/vmlDrawing8.v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tags" Target="../tags/tag57.xml"/><Relationship Id="rId1" Type="http://schemas.openxmlformats.org/officeDocument/2006/relationships/vmlDrawing" Target="../drawings/vmlDrawing9.v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2699492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4" imgW="282" imgH="254" progId="TCLayout.ActiveDocument.1">
                  <p:embed/>
                </p:oleObj>
              </mc:Choice>
              <mc:Fallback>
                <p:oleObj name="think-cell Slide" r:id="rId4" imgW="282" imgH="25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p:nvPr>
        </p:nvSpPr>
        <p:spPr>
          <a:xfrm>
            <a:off x="1055441" y="2132856"/>
            <a:ext cx="10439025" cy="1584176"/>
          </a:xfrm>
        </p:spPr>
        <p:txBody>
          <a:bodyPr vert="horz"/>
          <a:lstStyle/>
          <a:p>
            <a:r>
              <a:rPr lang="nl-NL" sz="2400" b="1" dirty="0" smtClean="0"/>
              <a:t>Jaarverslag en </a:t>
            </a:r>
            <a:r>
              <a:rPr lang="nl-NL" sz="2400" b="1" dirty="0" err="1"/>
              <a:t>s</a:t>
            </a:r>
            <a:r>
              <a:rPr lang="nl-NL" sz="2400" b="1" dirty="0" err="1" smtClean="0"/>
              <a:t>lotwet</a:t>
            </a:r>
            <a:r>
              <a:rPr lang="nl-NL" sz="2400" b="1" dirty="0" smtClean="0"/>
              <a:t> van het Ministerie Economische Zaken en Klimaat over 2021</a:t>
            </a:r>
            <a:r>
              <a:rPr lang="nl-NL" sz="2400" dirty="0" smtClean="0"/>
              <a:t/>
            </a:r>
            <a:br>
              <a:rPr lang="nl-NL" sz="2400" dirty="0" smtClean="0"/>
            </a:br>
            <a:r>
              <a:rPr lang="nl-NL" sz="2400" i="1" dirty="0" smtClean="0"/>
              <a:t>Verslag van rapporteur Rajkowski </a:t>
            </a:r>
            <a:endParaRPr lang="nl-NL" sz="2400" i="1" dirty="0"/>
          </a:p>
        </p:txBody>
      </p:sp>
      <p:sp>
        <p:nvSpPr>
          <p:cNvPr id="40" name="Tijdelijke aanduiding voor inhoud 2"/>
          <p:cNvSpPr txBox="1">
            <a:spLocks/>
          </p:cNvSpPr>
          <p:nvPr/>
        </p:nvSpPr>
        <p:spPr bwMode="auto">
          <a:xfrm>
            <a:off x="1055441" y="4149080"/>
            <a:ext cx="10081119" cy="1934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3200">
                <a:solidFill>
                  <a:srgbClr val="72797F"/>
                </a:solidFill>
                <a:latin typeface="+mn-lt"/>
                <a:ea typeface="+mn-ea"/>
                <a:cs typeface="+mn-cs"/>
              </a:defRPr>
            </a:lvl1pPr>
            <a:lvl2pPr marL="742950" indent="-285750" algn="l" rtl="0" eaLnBrk="1" fontAlgn="base" hangingPunct="1">
              <a:spcBef>
                <a:spcPct val="20000"/>
              </a:spcBef>
              <a:spcAft>
                <a:spcPct val="0"/>
              </a:spcAft>
              <a:buChar char="–"/>
              <a:defRPr sz="3200">
                <a:solidFill>
                  <a:srgbClr val="72797F"/>
                </a:solidFill>
                <a:latin typeface="+mn-lt"/>
              </a:defRPr>
            </a:lvl2pPr>
            <a:lvl3pPr marL="1143000" indent="-228600" algn="l" rtl="0" eaLnBrk="1" fontAlgn="base" hangingPunct="1">
              <a:spcBef>
                <a:spcPct val="20000"/>
              </a:spcBef>
              <a:spcAft>
                <a:spcPct val="0"/>
              </a:spcAft>
              <a:buChar char="•"/>
              <a:defRPr sz="3200">
                <a:solidFill>
                  <a:srgbClr val="72797F"/>
                </a:solidFill>
                <a:latin typeface="+mn-lt"/>
              </a:defRPr>
            </a:lvl3pPr>
            <a:lvl4pPr marL="1600200" indent="-228600" algn="l" rtl="0" eaLnBrk="1" fontAlgn="base" hangingPunct="1">
              <a:spcBef>
                <a:spcPct val="20000"/>
              </a:spcBef>
              <a:spcAft>
                <a:spcPct val="0"/>
              </a:spcAft>
              <a:buChar char="–"/>
              <a:defRPr sz="3200">
                <a:solidFill>
                  <a:srgbClr val="72797F"/>
                </a:solidFill>
                <a:latin typeface="+mn-lt"/>
              </a:defRPr>
            </a:lvl4pPr>
            <a:lvl5pPr marL="2057400" indent="-228600" algn="l" rtl="0" eaLnBrk="1" fontAlgn="base" hangingPunct="1">
              <a:spcBef>
                <a:spcPct val="20000"/>
              </a:spcBef>
              <a:spcAft>
                <a:spcPct val="0"/>
              </a:spcAft>
              <a:buChar char="»"/>
              <a:defRPr sz="3200">
                <a:solidFill>
                  <a:srgbClr val="72797F"/>
                </a:solidFill>
                <a:latin typeface="+mn-lt"/>
              </a:defRPr>
            </a:lvl5pPr>
            <a:lvl6pPr marL="2514600" indent="-228600" algn="l" rtl="0" eaLnBrk="1" fontAlgn="base" hangingPunct="1">
              <a:spcBef>
                <a:spcPct val="20000"/>
              </a:spcBef>
              <a:spcAft>
                <a:spcPct val="0"/>
              </a:spcAft>
              <a:buChar char="»"/>
              <a:defRPr sz="3200">
                <a:solidFill>
                  <a:srgbClr val="72797F"/>
                </a:solidFill>
                <a:latin typeface="+mn-lt"/>
              </a:defRPr>
            </a:lvl6pPr>
            <a:lvl7pPr marL="2971800" indent="-228600" algn="l" rtl="0" eaLnBrk="1" fontAlgn="base" hangingPunct="1">
              <a:spcBef>
                <a:spcPct val="20000"/>
              </a:spcBef>
              <a:spcAft>
                <a:spcPct val="0"/>
              </a:spcAft>
              <a:buChar char="»"/>
              <a:defRPr sz="3200">
                <a:solidFill>
                  <a:srgbClr val="72797F"/>
                </a:solidFill>
                <a:latin typeface="+mn-lt"/>
              </a:defRPr>
            </a:lvl7pPr>
            <a:lvl8pPr marL="3429000" indent="-228600" algn="l" rtl="0" eaLnBrk="1" fontAlgn="base" hangingPunct="1">
              <a:spcBef>
                <a:spcPct val="20000"/>
              </a:spcBef>
              <a:spcAft>
                <a:spcPct val="0"/>
              </a:spcAft>
              <a:buChar char="»"/>
              <a:defRPr sz="3200">
                <a:solidFill>
                  <a:srgbClr val="72797F"/>
                </a:solidFill>
                <a:latin typeface="+mn-lt"/>
              </a:defRPr>
            </a:lvl8pPr>
            <a:lvl9pPr marL="3886200" indent="-228600" algn="l" rtl="0" eaLnBrk="1" fontAlgn="base" hangingPunct="1">
              <a:spcBef>
                <a:spcPct val="20000"/>
              </a:spcBef>
              <a:spcAft>
                <a:spcPct val="0"/>
              </a:spcAft>
              <a:buChar char="»"/>
              <a:defRPr sz="3200">
                <a:solidFill>
                  <a:srgbClr val="72797F"/>
                </a:solidFill>
                <a:latin typeface="+mn-lt"/>
              </a:defRPr>
            </a:lvl9pPr>
          </a:lstStyle>
          <a:p>
            <a:r>
              <a:rPr lang="nl-NL" sz="2000" kern="0" dirty="0" smtClean="0"/>
              <a:t>De vaste commissie voor Economische Zaken en Klimaat heeft voor het jaarverslag 2021 het lid Rajkowski aangewezen als rapporteur om nader te onderzoeken of uitgaven ‘</a:t>
            </a:r>
            <a:r>
              <a:rPr lang="nl-NL" sz="2000" i="1" kern="0" dirty="0" smtClean="0"/>
              <a:t>zinnig, zuinig en zorgvuldig</a:t>
            </a:r>
            <a:r>
              <a:rPr lang="nl-NL" sz="2000" kern="0" dirty="0" smtClean="0"/>
              <a:t>’ zijn gedaan. Bevindingen in dit verslag kunnen worden betrokken bij het Schriftelijk Overleg over jaarverslag en </a:t>
            </a:r>
            <a:r>
              <a:rPr lang="nl-NL" sz="2000" kern="0" dirty="0" err="1" smtClean="0"/>
              <a:t>slotwet</a:t>
            </a:r>
            <a:r>
              <a:rPr lang="nl-NL" sz="2000" kern="0" dirty="0" smtClean="0"/>
              <a:t> op </a:t>
            </a:r>
            <a:r>
              <a:rPr lang="nl-NL" sz="2000" b="1" kern="0" dirty="0" smtClean="0"/>
              <a:t>16 juni 2022</a:t>
            </a:r>
            <a:r>
              <a:rPr lang="nl-NL" sz="2000" kern="0" dirty="0" smtClean="0"/>
              <a:t>.</a:t>
            </a:r>
          </a:p>
          <a:p>
            <a:endParaRPr lang="nl-NL" sz="2000" kern="0" dirty="0" smtClean="0"/>
          </a:p>
        </p:txBody>
      </p:sp>
    </p:spTree>
    <p:extLst>
      <p:ext uri="{BB962C8B-B14F-4D97-AF65-F5344CB8AC3E}">
        <p14:creationId xmlns:p14="http://schemas.microsoft.com/office/powerpoint/2010/main" val="369306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66543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9" name="think-cell Slide" r:id="rId4" imgW="282" imgH="254" progId="TCLayout.ActiveDocument.1">
                  <p:embed/>
                </p:oleObj>
              </mc:Choice>
              <mc:Fallback>
                <p:oleObj name="think-cell Slide" r:id="rId4" imgW="282" imgH="25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hoek 3"/>
          <p:cNvSpPr/>
          <p:nvPr/>
        </p:nvSpPr>
        <p:spPr>
          <a:xfrm>
            <a:off x="742862" y="1633954"/>
            <a:ext cx="5178287" cy="2862322"/>
          </a:xfrm>
          <a:prstGeom prst="rect">
            <a:avLst/>
          </a:prstGeom>
          <a:solidFill>
            <a:schemeClr val="accent1">
              <a:lumMod val="20000"/>
              <a:lumOff val="80000"/>
            </a:schemeClr>
          </a:solidFill>
          <a:ln>
            <a:solidFill>
              <a:schemeClr val="accent1"/>
            </a:solidFill>
          </a:ln>
        </p:spPr>
        <p:txBody>
          <a:bodyPr wrap="square">
            <a:spAutoFit/>
          </a:bodyPr>
          <a:lstStyle/>
          <a:p>
            <a:r>
              <a:rPr lang="nl-NL" b="1" dirty="0" smtClean="0">
                <a:solidFill>
                  <a:srgbClr val="000000"/>
                </a:solidFill>
              </a:rPr>
              <a:t>Algemene Rekenkamer</a:t>
            </a:r>
          </a:p>
          <a:p>
            <a:r>
              <a:rPr lang="nl-NL" dirty="0" smtClean="0">
                <a:solidFill>
                  <a:srgbClr val="000000"/>
                </a:solidFill>
              </a:rPr>
              <a:t>“De </a:t>
            </a:r>
            <a:r>
              <a:rPr lang="nl-NL" dirty="0">
                <a:solidFill>
                  <a:srgbClr val="000000"/>
                </a:solidFill>
              </a:rPr>
              <a:t>vraag is of de minister </a:t>
            </a:r>
            <a:r>
              <a:rPr lang="nl-NL" dirty="0" smtClean="0">
                <a:solidFill>
                  <a:srgbClr val="000000"/>
                </a:solidFill>
              </a:rPr>
              <a:t>m.b.t. het </a:t>
            </a:r>
            <a:r>
              <a:rPr lang="nl-NL" b="1" dirty="0" smtClean="0">
                <a:solidFill>
                  <a:srgbClr val="000000"/>
                </a:solidFill>
              </a:rPr>
              <a:t>Nationaal Groeifonds </a:t>
            </a:r>
            <a:r>
              <a:rPr lang="nl-NL" dirty="0" smtClean="0">
                <a:solidFill>
                  <a:srgbClr val="000000"/>
                </a:solidFill>
              </a:rPr>
              <a:t>in </a:t>
            </a:r>
            <a:r>
              <a:rPr lang="nl-NL" dirty="0">
                <a:solidFill>
                  <a:srgbClr val="000000"/>
                </a:solidFill>
              </a:rPr>
              <a:t>staat zal zijn om het parlement goed te informeren over het bereiken van </a:t>
            </a:r>
            <a:r>
              <a:rPr lang="nl-NL" dirty="0" smtClean="0">
                <a:solidFill>
                  <a:srgbClr val="000000"/>
                </a:solidFill>
              </a:rPr>
              <a:t>doelstellingen</a:t>
            </a:r>
            <a:r>
              <a:rPr lang="nl-NL" dirty="0">
                <a:solidFill>
                  <a:srgbClr val="000000"/>
                </a:solidFill>
              </a:rPr>
              <a:t>. We zien </a:t>
            </a:r>
            <a:r>
              <a:rPr lang="nl-NL" dirty="0" smtClean="0">
                <a:solidFill>
                  <a:srgbClr val="000000"/>
                </a:solidFill>
              </a:rPr>
              <a:t>risico’s</a:t>
            </a:r>
            <a:r>
              <a:rPr lang="nl-NL" dirty="0">
                <a:solidFill>
                  <a:srgbClr val="000000"/>
                </a:solidFill>
              </a:rPr>
              <a:t>, omdat </a:t>
            </a:r>
            <a:r>
              <a:rPr lang="nl-NL" dirty="0" smtClean="0">
                <a:solidFill>
                  <a:srgbClr val="000000"/>
                </a:solidFill>
              </a:rPr>
              <a:t>doelen </a:t>
            </a:r>
            <a:r>
              <a:rPr lang="nl-NL" dirty="0">
                <a:solidFill>
                  <a:srgbClr val="000000"/>
                </a:solidFill>
              </a:rPr>
              <a:t>niet eenduidig zijn en het de vraag is of de minister met de informatie die wordt verzameld </a:t>
            </a:r>
            <a:r>
              <a:rPr lang="nl-NL" dirty="0" smtClean="0">
                <a:solidFill>
                  <a:srgbClr val="000000"/>
                </a:solidFill>
              </a:rPr>
              <a:t>uitspraken </a:t>
            </a:r>
            <a:r>
              <a:rPr lang="nl-NL" dirty="0">
                <a:solidFill>
                  <a:srgbClr val="000000"/>
                </a:solidFill>
              </a:rPr>
              <a:t>kan doen over de doelmatigheid en doeltreffendheid van het NGF</a:t>
            </a:r>
            <a:r>
              <a:rPr lang="nl-NL" dirty="0" smtClean="0">
                <a:solidFill>
                  <a:srgbClr val="000000"/>
                </a:solidFill>
              </a:rPr>
              <a:t>.”</a:t>
            </a:r>
          </a:p>
          <a:p>
            <a:endParaRPr lang="nl-NL" dirty="0"/>
          </a:p>
        </p:txBody>
      </p:sp>
      <p:sp>
        <p:nvSpPr>
          <p:cNvPr id="6" name="Tekstvak 5"/>
          <p:cNvSpPr txBox="1"/>
          <p:nvPr/>
        </p:nvSpPr>
        <p:spPr>
          <a:xfrm>
            <a:off x="6841435" y="1633954"/>
            <a:ext cx="5160406" cy="2308324"/>
          </a:xfrm>
          <a:prstGeom prst="rect">
            <a:avLst/>
          </a:prstGeom>
          <a:noFill/>
        </p:spPr>
        <p:txBody>
          <a:bodyPr wrap="square" rtlCol="0">
            <a:spAutoFit/>
          </a:bodyPr>
          <a:lstStyle/>
          <a:p>
            <a:r>
              <a:rPr lang="nl-NL" dirty="0" smtClean="0"/>
              <a:t>Van belang om in begrotingen van Nationaal Groeifonds, als ook het Klimaatfonds en het Stikstoffonds concreter te worden:</a:t>
            </a:r>
          </a:p>
          <a:p>
            <a:pPr marL="285750" indent="-285750">
              <a:buFont typeface="Arial" panose="020B0604020202020204" pitchFamily="34" charset="0"/>
              <a:buChar char="•"/>
            </a:pPr>
            <a:r>
              <a:rPr lang="nl-NL" dirty="0" smtClean="0"/>
              <a:t>op de doelen [SMART]</a:t>
            </a:r>
          </a:p>
          <a:p>
            <a:pPr marL="285750" indent="-285750">
              <a:buFont typeface="Arial" panose="020B0604020202020204" pitchFamily="34" charset="0"/>
              <a:buChar char="•"/>
            </a:pPr>
            <a:r>
              <a:rPr lang="nl-NL" dirty="0" smtClean="0"/>
              <a:t>de inrichting van monitoring en effectmeting. </a:t>
            </a:r>
          </a:p>
          <a:p>
            <a:pPr marL="285750" indent="-285750">
              <a:buFont typeface="Arial" panose="020B0604020202020204" pitchFamily="34" charset="0"/>
              <a:buChar char="•"/>
            </a:pPr>
            <a:r>
              <a:rPr lang="nl-NL" dirty="0" smtClean="0"/>
              <a:t>de samenhang van fondsinvesteringen met Kabinetsbrede programma’s en doelen (digitalisering, klimaat)</a:t>
            </a:r>
          </a:p>
        </p:txBody>
      </p:sp>
      <p:sp>
        <p:nvSpPr>
          <p:cNvPr id="7" name="Punthaak 6"/>
          <p:cNvSpPr/>
          <p:nvPr/>
        </p:nvSpPr>
        <p:spPr>
          <a:xfrm>
            <a:off x="6209058" y="220486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Rechthoek 7"/>
          <p:cNvSpPr/>
          <p:nvPr/>
        </p:nvSpPr>
        <p:spPr>
          <a:xfrm>
            <a:off x="742862" y="4910957"/>
            <a:ext cx="5187965" cy="923330"/>
          </a:xfrm>
          <a:prstGeom prst="rect">
            <a:avLst/>
          </a:prstGeom>
          <a:solidFill>
            <a:schemeClr val="accent1">
              <a:lumMod val="20000"/>
              <a:lumOff val="80000"/>
            </a:schemeClr>
          </a:solidFill>
          <a:ln>
            <a:solidFill>
              <a:schemeClr val="accent1"/>
            </a:solidFill>
          </a:ln>
        </p:spPr>
        <p:txBody>
          <a:bodyPr wrap="square">
            <a:spAutoFit/>
          </a:bodyPr>
          <a:lstStyle/>
          <a:p>
            <a:r>
              <a:rPr lang="nl-NL" b="1" dirty="0"/>
              <a:t>Algemene </a:t>
            </a:r>
            <a:r>
              <a:rPr lang="nl-NL" b="1" dirty="0" smtClean="0"/>
              <a:t>rekenkamer</a:t>
            </a:r>
            <a:r>
              <a:rPr lang="nl-NL" dirty="0" smtClean="0"/>
              <a:t>: </a:t>
            </a:r>
            <a:r>
              <a:rPr lang="nl-NL" dirty="0"/>
              <a:t>dring aan op samenhangend overzicht geldstromen tijdens de afbouwfase van de olie- en gaswinning</a:t>
            </a:r>
          </a:p>
        </p:txBody>
      </p:sp>
      <p:sp>
        <p:nvSpPr>
          <p:cNvPr id="9" name="Punthaak 8"/>
          <p:cNvSpPr/>
          <p:nvPr/>
        </p:nvSpPr>
        <p:spPr>
          <a:xfrm>
            <a:off x="6209058" y="5121031"/>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0" name="Tekstvak 9"/>
          <p:cNvSpPr txBox="1"/>
          <p:nvPr/>
        </p:nvSpPr>
        <p:spPr>
          <a:xfrm>
            <a:off x="6841435" y="4959332"/>
            <a:ext cx="5160406" cy="646331"/>
          </a:xfrm>
          <a:prstGeom prst="rect">
            <a:avLst/>
          </a:prstGeom>
          <a:noFill/>
        </p:spPr>
        <p:txBody>
          <a:bodyPr wrap="square" rtlCol="0">
            <a:spAutoFit/>
          </a:bodyPr>
          <a:lstStyle/>
          <a:p>
            <a:r>
              <a:rPr lang="nl-NL" dirty="0" smtClean="0"/>
              <a:t>Op steeds meer dossiers grote complexiteit van geldstromen (ook fiscaal)</a:t>
            </a:r>
          </a:p>
        </p:txBody>
      </p:sp>
      <p:sp>
        <p:nvSpPr>
          <p:cNvPr id="11" name="Titel 1"/>
          <p:cNvSpPr>
            <a:spLocks noGrp="1"/>
          </p:cNvSpPr>
          <p:nvPr>
            <p:ph type="title"/>
          </p:nvPr>
        </p:nvSpPr>
        <p:spPr>
          <a:xfrm>
            <a:off x="1490870" y="-20581"/>
            <a:ext cx="10701130" cy="1325563"/>
          </a:xfrm>
        </p:spPr>
        <p:txBody>
          <a:bodyPr vert="horz"/>
          <a:lstStyle/>
          <a:p>
            <a:r>
              <a:rPr lang="nl-NL" sz="3600" dirty="0"/>
              <a:t>3</a:t>
            </a:r>
            <a:r>
              <a:rPr lang="nl-NL" sz="3600" dirty="0" smtClean="0"/>
              <a:t>) Zicht op prestaties en effecten?</a:t>
            </a:r>
            <a:endParaRPr lang="nl-NL" sz="3600" dirty="0"/>
          </a:p>
        </p:txBody>
      </p:sp>
    </p:spTree>
    <p:extLst>
      <p:ext uri="{BB962C8B-B14F-4D97-AF65-F5344CB8AC3E}">
        <p14:creationId xmlns:p14="http://schemas.microsoft.com/office/powerpoint/2010/main" val="790326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2" name="think-cell Slide" r:id="rId4" imgW="282" imgH="254" progId="TCLayout.ActiveDocument.1">
                  <p:embed/>
                </p:oleObj>
              </mc:Choice>
              <mc:Fallback>
                <p:oleObj name="think-cell Slide" r:id="rId4" imgW="282" imgH="254"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2306" name="Picture 18" descr="Logo EZK - NAH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037" y="2361586"/>
            <a:ext cx="2768867" cy="1004996"/>
          </a:xfrm>
          <a:prstGeom prst="rect">
            <a:avLst/>
          </a:prstGeom>
          <a:noFill/>
          <a:extLst>
            <a:ext uri="{909E8E84-426E-40DD-AFC4-6F175D3DCCD1}">
              <a14:hiddenFill xmlns:a14="http://schemas.microsoft.com/office/drawing/2010/main">
                <a:solidFill>
                  <a:srgbClr val="FFFFFF"/>
                </a:solidFill>
              </a14:hiddenFill>
            </a:ext>
          </a:extLst>
        </p:spPr>
      </p:pic>
      <p:pic>
        <p:nvPicPr>
          <p:cNvPr id="12308" name="Picture 20" descr="LOGO - Ministerie van financien • Dialogi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051" y="2032976"/>
            <a:ext cx="2663478" cy="151334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952036" y="3884900"/>
            <a:ext cx="1726755" cy="923330"/>
          </a:xfrm>
          <a:prstGeom prst="rect">
            <a:avLst/>
          </a:prstGeom>
          <a:noFill/>
        </p:spPr>
        <p:txBody>
          <a:bodyPr wrap="none" rtlCol="0">
            <a:spAutoFit/>
          </a:bodyPr>
          <a:lstStyle/>
          <a:p>
            <a:pPr marL="285750" indent="-285750">
              <a:buFont typeface="Arial" panose="020B0604020202020204" pitchFamily="34" charset="0"/>
              <a:buChar char="•"/>
            </a:pPr>
            <a:r>
              <a:rPr lang="nl-NL" dirty="0" smtClean="0"/>
              <a:t>Leesbaarheid</a:t>
            </a:r>
          </a:p>
          <a:p>
            <a:pPr marL="285750" indent="-285750">
              <a:buFont typeface="Arial" panose="020B0604020202020204" pitchFamily="34" charset="0"/>
              <a:buChar char="•"/>
            </a:pPr>
            <a:r>
              <a:rPr lang="nl-NL" dirty="0" smtClean="0"/>
              <a:t>Indicatoren</a:t>
            </a:r>
          </a:p>
          <a:p>
            <a:pPr marL="285750" indent="-285750">
              <a:buFont typeface="Arial" panose="020B0604020202020204" pitchFamily="34" charset="0"/>
              <a:buChar char="•"/>
            </a:pPr>
            <a:r>
              <a:rPr lang="nl-NL" dirty="0" smtClean="0"/>
              <a:t>Structuur</a:t>
            </a:r>
            <a:endParaRPr lang="nl-NL" dirty="0"/>
          </a:p>
        </p:txBody>
      </p:sp>
      <p:sp>
        <p:nvSpPr>
          <p:cNvPr id="13" name="Tekstvak 12"/>
          <p:cNvSpPr txBox="1"/>
          <p:nvPr/>
        </p:nvSpPr>
        <p:spPr>
          <a:xfrm>
            <a:off x="5036051" y="3884900"/>
            <a:ext cx="2807179" cy="923330"/>
          </a:xfrm>
          <a:prstGeom prst="rect">
            <a:avLst/>
          </a:prstGeom>
          <a:noFill/>
        </p:spPr>
        <p:txBody>
          <a:bodyPr wrap="none" rtlCol="0">
            <a:spAutoFit/>
          </a:bodyPr>
          <a:lstStyle/>
          <a:p>
            <a:pPr marL="285750" indent="-285750">
              <a:buFont typeface="Arial" panose="020B0604020202020204" pitchFamily="34" charset="0"/>
              <a:buChar char="•"/>
            </a:pPr>
            <a:r>
              <a:rPr lang="nl-NL" dirty="0" smtClean="0"/>
              <a:t>Digitale begroting</a:t>
            </a:r>
          </a:p>
          <a:p>
            <a:pPr marL="285750" indent="-285750">
              <a:buFont typeface="Arial" panose="020B0604020202020204" pitchFamily="34" charset="0"/>
              <a:buChar char="•"/>
            </a:pPr>
            <a:r>
              <a:rPr lang="nl-NL" dirty="0" smtClean="0"/>
              <a:t>Rijksbrede overzichten</a:t>
            </a:r>
          </a:p>
          <a:p>
            <a:pPr marL="285750" indent="-285750">
              <a:buFont typeface="Arial" panose="020B0604020202020204" pitchFamily="34" charset="0"/>
              <a:buChar char="•"/>
            </a:pPr>
            <a:r>
              <a:rPr lang="nl-NL" dirty="0" smtClean="0"/>
              <a:t>I.s.m. Rijksuitgaven</a:t>
            </a:r>
            <a:endParaRPr lang="nl-NL" dirty="0"/>
          </a:p>
        </p:txBody>
      </p:sp>
      <p:sp>
        <p:nvSpPr>
          <p:cNvPr id="9" name="Titel 1"/>
          <p:cNvSpPr>
            <a:spLocks noGrp="1"/>
          </p:cNvSpPr>
          <p:nvPr>
            <p:ph type="title"/>
          </p:nvPr>
        </p:nvSpPr>
        <p:spPr>
          <a:xfrm>
            <a:off x="1490870" y="-20581"/>
            <a:ext cx="10701130" cy="1325563"/>
          </a:xfrm>
        </p:spPr>
        <p:txBody>
          <a:bodyPr vert="horz"/>
          <a:lstStyle/>
          <a:p>
            <a:r>
              <a:rPr lang="nl-NL" sz="3600" dirty="0"/>
              <a:t>3</a:t>
            </a:r>
            <a:r>
              <a:rPr lang="nl-NL" sz="3600" dirty="0" smtClean="0"/>
              <a:t>) Zicht op prestaties en effecten?</a:t>
            </a:r>
            <a:endParaRPr lang="nl-NL" sz="3600" dirty="0"/>
          </a:p>
        </p:txBody>
      </p:sp>
      <p:sp>
        <p:nvSpPr>
          <p:cNvPr id="11" name="Tekstvak 10"/>
          <p:cNvSpPr txBox="1"/>
          <p:nvPr/>
        </p:nvSpPr>
        <p:spPr>
          <a:xfrm>
            <a:off x="921996" y="1389471"/>
            <a:ext cx="9566492" cy="984885"/>
          </a:xfrm>
          <a:prstGeom prst="rect">
            <a:avLst/>
          </a:prstGeom>
          <a:noFill/>
        </p:spPr>
        <p:txBody>
          <a:bodyPr wrap="square" rtlCol="0">
            <a:spAutoFit/>
          </a:bodyPr>
          <a:lstStyle/>
          <a:p>
            <a:r>
              <a:rPr lang="nl-NL" sz="2000" dirty="0" smtClean="0"/>
              <a:t>Belangrijk </a:t>
            </a:r>
            <a:r>
              <a:rPr lang="nl-NL" sz="2000" dirty="0"/>
              <a:t>om te blijven investeren in verbetering informatiewaarde via opgezette </a:t>
            </a:r>
            <a:r>
              <a:rPr lang="nl-NL" sz="2000" b="1" dirty="0"/>
              <a:t>ambtelijke dialoog </a:t>
            </a:r>
            <a:r>
              <a:rPr lang="nl-NL" sz="2000" dirty="0"/>
              <a:t>in twee sporen: </a:t>
            </a:r>
          </a:p>
          <a:p>
            <a:endParaRPr lang="nl-NL" dirty="0" smtClean="0"/>
          </a:p>
        </p:txBody>
      </p:sp>
      <p:sp>
        <p:nvSpPr>
          <p:cNvPr id="4" name="Rechthoek 3"/>
          <p:cNvSpPr/>
          <p:nvPr/>
        </p:nvSpPr>
        <p:spPr>
          <a:xfrm>
            <a:off x="966975" y="5334413"/>
            <a:ext cx="9536452" cy="646331"/>
          </a:xfrm>
          <a:prstGeom prst="rect">
            <a:avLst/>
          </a:prstGeom>
        </p:spPr>
        <p:txBody>
          <a:bodyPr wrap="square">
            <a:spAutoFit/>
          </a:bodyPr>
          <a:lstStyle/>
          <a:p>
            <a:pPr marL="0" indent="0">
              <a:buNone/>
            </a:pPr>
            <a:r>
              <a:rPr lang="nl-NL" i="1" dirty="0"/>
              <a:t>Dit was ook het advies van de rapporteurs vorig jaar: leg de ambities en voornemens gezamenlijk vast in werkprogramma en deel hem met de EZK commissie.</a:t>
            </a:r>
            <a:endParaRPr lang="nl-NL" dirty="0"/>
          </a:p>
        </p:txBody>
      </p:sp>
    </p:spTree>
    <p:extLst>
      <p:ext uri="{BB962C8B-B14F-4D97-AF65-F5344CB8AC3E}">
        <p14:creationId xmlns:p14="http://schemas.microsoft.com/office/powerpoint/2010/main" val="1986377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3564" y="2244029"/>
            <a:ext cx="10515600" cy="1325563"/>
          </a:xfrm>
        </p:spPr>
        <p:txBody>
          <a:bodyPr/>
          <a:lstStyle/>
          <a:p>
            <a:r>
              <a:rPr lang="nl-NL" dirty="0" smtClean="0"/>
              <a:t>Vragen aan de minister</a:t>
            </a:r>
            <a:endParaRPr lang="nl-NL" dirty="0"/>
          </a:p>
        </p:txBody>
      </p:sp>
    </p:spTree>
    <p:extLst>
      <p:ext uri="{BB962C8B-B14F-4D97-AF65-F5344CB8AC3E}">
        <p14:creationId xmlns:p14="http://schemas.microsoft.com/office/powerpoint/2010/main" val="3203501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146066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6" name="think-cell Slide" r:id="rId4" imgW="282" imgH="254" progId="TCLayout.ActiveDocument.1">
                  <p:embed/>
                </p:oleObj>
              </mc:Choice>
              <mc:Fallback>
                <p:oleObj name="think-cell Slide" r:id="rId4" imgW="282" imgH="25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703512" y="116632"/>
            <a:ext cx="10204449" cy="1143000"/>
          </a:xfrm>
        </p:spPr>
        <p:txBody>
          <a:bodyPr vert="horz"/>
          <a:lstStyle/>
          <a:p>
            <a:r>
              <a:rPr lang="nl-NL" sz="3600" dirty="0" smtClean="0"/>
              <a:t>1) Uitdagingen in uitvoering: </a:t>
            </a:r>
            <a:endParaRPr lang="nl-NL" sz="3600" dirty="0"/>
          </a:p>
        </p:txBody>
      </p:sp>
      <p:sp>
        <p:nvSpPr>
          <p:cNvPr id="3" name="Tijdelijke aanduiding voor inhoud 2"/>
          <p:cNvSpPr>
            <a:spLocks noGrp="1"/>
          </p:cNvSpPr>
          <p:nvPr>
            <p:ph idx="1"/>
          </p:nvPr>
        </p:nvSpPr>
        <p:spPr>
          <a:xfrm>
            <a:off x="911424" y="1340768"/>
            <a:ext cx="10223500" cy="3590925"/>
          </a:xfrm>
        </p:spPr>
        <p:txBody>
          <a:bodyPr>
            <a:normAutofit fontScale="92500"/>
          </a:bodyPr>
          <a:lstStyle/>
          <a:p>
            <a:pPr marL="0" indent="0">
              <a:buNone/>
            </a:pPr>
            <a:endParaRPr lang="nl-NL" sz="2400" dirty="0" smtClean="0"/>
          </a:p>
          <a:p>
            <a:pPr marL="514350" indent="-514350">
              <a:buFont typeface="+mj-lt"/>
              <a:buAutoNum type="arabicPeriod"/>
            </a:pPr>
            <a:r>
              <a:rPr lang="nl-NL" sz="2400" dirty="0" smtClean="0"/>
              <a:t>Kunt u aangeven hoe u bij crisisbeleid u voortgang/impact heeft georganiseerd (monitoring)? Welke lessen heeft u geleerd en/of bent u voornemens toe te passen? </a:t>
            </a:r>
          </a:p>
          <a:p>
            <a:pPr marL="514350" indent="-514350">
              <a:buFont typeface="+mj-lt"/>
              <a:buAutoNum type="arabicPeriod"/>
            </a:pPr>
            <a:r>
              <a:rPr lang="nl-NL" sz="2400" dirty="0" smtClean="0"/>
              <a:t>Zijn er naar uw mening lessen te leren tussen de aanpak van diverse crises. Bijvoorbeeld tussen Corona en Groningen m.b.t. de handelingssnelheid en de monitoring van de verstrekte subsidies?</a:t>
            </a:r>
          </a:p>
          <a:p>
            <a:pPr marL="514350" indent="-514350">
              <a:buFont typeface="+mj-lt"/>
              <a:buAutoNum type="arabicPeriod"/>
            </a:pPr>
            <a:r>
              <a:rPr lang="nl-NL" sz="2400" dirty="0" smtClean="0"/>
              <a:t>Op welke manier organiseert u snelheid bij een crisisaanpak en voorkomt u tegelijkertijd hoge uitvoeringskosten?</a:t>
            </a:r>
          </a:p>
          <a:p>
            <a:pPr>
              <a:buFont typeface="Wingdings" panose="05000000000000000000" pitchFamily="2" charset="2"/>
              <a:buChar char="§"/>
            </a:pPr>
            <a:endParaRPr lang="nl-NL" dirty="0" smtClean="0"/>
          </a:p>
          <a:p>
            <a:pPr>
              <a:buFont typeface="Wingdings" panose="05000000000000000000" pitchFamily="2" charset="2"/>
              <a:buChar char="§"/>
            </a:pPr>
            <a:endParaRPr lang="nl-NL" dirty="0"/>
          </a:p>
          <a:p>
            <a:pPr marL="571500" indent="-571500">
              <a:buFont typeface="+mj-lt"/>
              <a:buAutoNum type="romanUcPeriod"/>
            </a:pPr>
            <a:endParaRPr lang="nl-NL" dirty="0" smtClean="0"/>
          </a:p>
          <a:p>
            <a:pPr marL="571500" indent="-571500">
              <a:buFont typeface="+mj-lt"/>
              <a:buAutoNum type="romanUcPeriod"/>
            </a:pPr>
            <a:endParaRPr lang="nl-NL" dirty="0"/>
          </a:p>
        </p:txBody>
      </p:sp>
    </p:spTree>
    <p:extLst>
      <p:ext uri="{BB962C8B-B14F-4D97-AF65-F5344CB8AC3E}">
        <p14:creationId xmlns:p14="http://schemas.microsoft.com/office/powerpoint/2010/main" val="2521094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113354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0" name="think-cell Slide" r:id="rId4" imgW="282" imgH="254" progId="TCLayout.ActiveDocument.1">
                  <p:embed/>
                </p:oleObj>
              </mc:Choice>
              <mc:Fallback>
                <p:oleObj name="think-cell Slide" r:id="rId4" imgW="282" imgH="25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566858" y="116632"/>
            <a:ext cx="10204449" cy="1143000"/>
          </a:xfrm>
        </p:spPr>
        <p:txBody>
          <a:bodyPr vert="horz"/>
          <a:lstStyle/>
          <a:p>
            <a:r>
              <a:rPr lang="nl-NL" sz="3600" dirty="0" smtClean="0"/>
              <a:t>2) Balanceren crisis en lange termijn</a:t>
            </a:r>
            <a:endParaRPr lang="nl-NL" sz="3600" dirty="0"/>
          </a:p>
        </p:txBody>
      </p:sp>
      <p:sp>
        <p:nvSpPr>
          <p:cNvPr id="3" name="Tijdelijke aanduiding voor inhoud 2"/>
          <p:cNvSpPr>
            <a:spLocks noGrp="1"/>
          </p:cNvSpPr>
          <p:nvPr>
            <p:ph idx="1"/>
          </p:nvPr>
        </p:nvSpPr>
        <p:spPr>
          <a:xfrm>
            <a:off x="983432" y="1484784"/>
            <a:ext cx="10223500" cy="3590925"/>
          </a:xfrm>
        </p:spPr>
        <p:txBody>
          <a:bodyPr/>
          <a:lstStyle/>
          <a:p>
            <a:pPr marL="514350" indent="-514350">
              <a:buFont typeface="+mj-lt"/>
              <a:buAutoNum type="arabicPeriod"/>
            </a:pPr>
            <a:r>
              <a:rPr lang="nl-NL" sz="2200" dirty="0"/>
              <a:t>Kunt u aangeven wat de </a:t>
            </a:r>
            <a:r>
              <a:rPr lang="nl-NL" sz="2200" dirty="0" smtClean="0"/>
              <a:t>impact van diverse crises op de voortgang (uitvoering) van regulier </a:t>
            </a:r>
            <a:r>
              <a:rPr lang="nl-NL" sz="2200" dirty="0"/>
              <a:t>beleid gericht op de grote transities op het gebied van </a:t>
            </a:r>
            <a:r>
              <a:rPr lang="nl-NL" sz="2200" dirty="0" smtClean="0"/>
              <a:t>klimaat </a:t>
            </a:r>
            <a:r>
              <a:rPr lang="nl-NL" sz="2200" dirty="0"/>
              <a:t>en digitalisering </a:t>
            </a:r>
            <a:r>
              <a:rPr lang="nl-NL" sz="2200" dirty="0" smtClean="0"/>
              <a:t>is? </a:t>
            </a:r>
          </a:p>
          <a:p>
            <a:pPr marL="514350" indent="-514350">
              <a:buFont typeface="+mj-lt"/>
              <a:buAutoNum type="arabicPeriod"/>
            </a:pPr>
            <a:r>
              <a:rPr lang="nl-NL" sz="2200" dirty="0" smtClean="0"/>
              <a:t>Hoe bent u voornemens de benodigde inzet en capaciteit te organiseren rondom de door de AR gesignaleerde toegenomen toezichttaken van Agentschap Telecom?</a:t>
            </a:r>
          </a:p>
          <a:p>
            <a:pPr marL="0" indent="0">
              <a:buNone/>
            </a:pPr>
            <a:endParaRPr lang="nl-NL" sz="2200" dirty="0"/>
          </a:p>
        </p:txBody>
      </p:sp>
    </p:spTree>
    <p:extLst>
      <p:ext uri="{BB962C8B-B14F-4D97-AF65-F5344CB8AC3E}">
        <p14:creationId xmlns:p14="http://schemas.microsoft.com/office/powerpoint/2010/main" val="3433850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71515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4" name="think-cell Slide" r:id="rId4" imgW="282" imgH="254" progId="TCLayout.ActiveDocument.1">
                  <p:embed/>
                </p:oleObj>
              </mc:Choice>
              <mc:Fallback>
                <p:oleObj name="think-cell Slide" r:id="rId4" imgW="282" imgH="25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jdelijke aanduiding voor inhoud 2"/>
          <p:cNvSpPr>
            <a:spLocks noGrp="1"/>
          </p:cNvSpPr>
          <p:nvPr>
            <p:ph idx="1"/>
          </p:nvPr>
        </p:nvSpPr>
        <p:spPr>
          <a:xfrm>
            <a:off x="911424" y="1412776"/>
            <a:ext cx="10223500" cy="4536504"/>
          </a:xfrm>
        </p:spPr>
        <p:txBody>
          <a:bodyPr>
            <a:normAutofit fontScale="70000" lnSpcReduction="20000"/>
          </a:bodyPr>
          <a:lstStyle/>
          <a:p>
            <a:pPr marL="514350" indent="-514350">
              <a:buFont typeface="+mj-lt"/>
              <a:buAutoNum type="arabicPeriod"/>
            </a:pPr>
            <a:r>
              <a:rPr lang="nl-NL" dirty="0" smtClean="0"/>
              <a:t>Wat is de reden dat in het jaarverslag voor artikel 5 een tabel met kernindicatoren over de voortgang in Groningen ontbreekt (zoals dat bij andere artikelen wel is)?</a:t>
            </a:r>
          </a:p>
          <a:p>
            <a:pPr marL="514350" indent="-514350">
              <a:buFont typeface="+mj-lt"/>
              <a:buAutoNum type="arabicPeriod"/>
            </a:pPr>
            <a:endParaRPr lang="nl-NL" dirty="0"/>
          </a:p>
          <a:p>
            <a:pPr marL="514350" indent="-514350">
              <a:buFont typeface="+mj-lt"/>
              <a:buAutoNum type="arabicPeriod"/>
            </a:pPr>
            <a:r>
              <a:rPr lang="nl-NL" dirty="0"/>
              <a:t>Kunt u aangeven wat uw plannen zijn ten aanzien van een dashboard met kerninformatie over digitalisering/digitale economie, gegeven dat het </a:t>
            </a:r>
            <a:r>
              <a:rPr lang="nl-NL" dirty="0">
                <a:hlinkClick r:id="rId6"/>
              </a:rPr>
              <a:t>vorige dashboard </a:t>
            </a:r>
            <a:r>
              <a:rPr lang="nl-NL" dirty="0"/>
              <a:t>niet meer toegankelijk is? </a:t>
            </a:r>
            <a:endParaRPr lang="nl-NL" dirty="0" smtClean="0"/>
          </a:p>
          <a:p>
            <a:pPr marL="514350" indent="-514350">
              <a:buFont typeface="+mj-lt"/>
              <a:buAutoNum type="arabicPeriod"/>
            </a:pPr>
            <a:endParaRPr lang="nl-NL" dirty="0" smtClean="0"/>
          </a:p>
          <a:p>
            <a:pPr marL="514350" indent="-514350">
              <a:buFont typeface="+mj-lt"/>
              <a:buAutoNum type="arabicPeriod"/>
            </a:pPr>
            <a:r>
              <a:rPr lang="nl-NL" dirty="0"/>
              <a:t>Bent u bereid bij de minister van Financiën </a:t>
            </a:r>
            <a:r>
              <a:rPr lang="nl-NL" dirty="0" smtClean="0"/>
              <a:t>de mogelijkheden te verkennen voor een verbeterde, centrale digitale ontsluiting van relevante gegevens bij het jaarverslag?</a:t>
            </a:r>
            <a:endParaRPr lang="nl-NL" dirty="0"/>
          </a:p>
          <a:p>
            <a:pPr marL="514350" indent="-514350">
              <a:buFont typeface="+mj-lt"/>
              <a:buAutoNum type="arabicPeriod"/>
            </a:pPr>
            <a:endParaRPr lang="nl-NL" dirty="0" smtClean="0"/>
          </a:p>
          <a:p>
            <a:pPr marL="514350" indent="-514350">
              <a:buFont typeface="+mj-lt"/>
              <a:buAutoNum type="arabicPeriod"/>
            </a:pPr>
            <a:r>
              <a:rPr lang="nl-NL" dirty="0" smtClean="0"/>
              <a:t>Bent u bereid de ambtelijke dialoog voort te zetten en de ambities en inzet in een gezamenlijk werkprogramma vast te laten leggen? </a:t>
            </a:r>
            <a:endParaRPr lang="nl-NL" dirty="0"/>
          </a:p>
          <a:p>
            <a:pPr marL="514350" indent="-514350">
              <a:buFont typeface="+mj-lt"/>
              <a:buAutoNum type="arabicPeriod"/>
            </a:pPr>
            <a:endParaRPr lang="nl-NL" dirty="0" smtClean="0"/>
          </a:p>
          <a:p>
            <a:pPr>
              <a:buFont typeface="Wingdings" panose="05000000000000000000" pitchFamily="2" charset="2"/>
              <a:buChar char="§"/>
            </a:pPr>
            <a:endParaRPr lang="nl-NL" dirty="0"/>
          </a:p>
        </p:txBody>
      </p:sp>
      <p:sp>
        <p:nvSpPr>
          <p:cNvPr id="6" name="Titel 1"/>
          <p:cNvSpPr>
            <a:spLocks noGrp="1"/>
          </p:cNvSpPr>
          <p:nvPr>
            <p:ph type="title"/>
          </p:nvPr>
        </p:nvSpPr>
        <p:spPr>
          <a:xfrm>
            <a:off x="1490870" y="0"/>
            <a:ext cx="10701130" cy="1325563"/>
          </a:xfrm>
        </p:spPr>
        <p:txBody>
          <a:bodyPr vert="horz"/>
          <a:lstStyle/>
          <a:p>
            <a:r>
              <a:rPr lang="nl-NL" sz="3600" dirty="0"/>
              <a:t>3</a:t>
            </a:r>
            <a:r>
              <a:rPr lang="nl-NL" sz="3600" dirty="0" smtClean="0"/>
              <a:t>) Zicht op prestaties en effecten?</a:t>
            </a:r>
            <a:endParaRPr lang="nl-NL" sz="3600" dirty="0"/>
          </a:p>
        </p:txBody>
      </p:sp>
    </p:spTree>
    <p:extLst>
      <p:ext uri="{BB962C8B-B14F-4D97-AF65-F5344CB8AC3E}">
        <p14:creationId xmlns:p14="http://schemas.microsoft.com/office/powerpoint/2010/main" val="321094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32112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1" name="think-cell Slide" r:id="rId4" imgW="282" imgH="254" progId="TCLayout.ActiveDocument.1">
                  <p:embed/>
                </p:oleObj>
              </mc:Choice>
              <mc:Fallback>
                <p:oleObj name="think-cell Slide" r:id="rId4" imgW="282" imgH="25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555754" y="188640"/>
            <a:ext cx="10204449" cy="1143000"/>
          </a:xfrm>
        </p:spPr>
        <p:txBody>
          <a:bodyPr vert="horz"/>
          <a:lstStyle/>
          <a:p>
            <a:r>
              <a:rPr lang="nl-NL" dirty="0" smtClean="0"/>
              <a:t>Inhoud</a:t>
            </a:r>
            <a:endParaRPr lang="nl-NL" dirty="0"/>
          </a:p>
        </p:txBody>
      </p:sp>
      <p:sp>
        <p:nvSpPr>
          <p:cNvPr id="3" name="Tijdelijke aanduiding voor inhoud 2"/>
          <p:cNvSpPr>
            <a:spLocks noGrp="1"/>
          </p:cNvSpPr>
          <p:nvPr>
            <p:ph idx="1"/>
          </p:nvPr>
        </p:nvSpPr>
        <p:spPr>
          <a:xfrm>
            <a:off x="983432" y="1556792"/>
            <a:ext cx="10878787" cy="4608512"/>
          </a:xfrm>
        </p:spPr>
        <p:txBody>
          <a:bodyPr/>
          <a:lstStyle/>
          <a:p>
            <a:pPr marL="0" indent="0">
              <a:buNone/>
            </a:pPr>
            <a:r>
              <a:rPr lang="nl-NL" sz="2000" dirty="0" smtClean="0"/>
              <a:t>Dit rapporteursverslag bouwt voort op het werk van eerdere rapporteurs en heeft als hoofddoel de informatiepositie van de commissie te versterken. Dit jaar is er aandacht voor de uitvoering van beleid ten tijde van crisis. </a:t>
            </a:r>
          </a:p>
          <a:p>
            <a:pPr marL="0" indent="0">
              <a:buNone/>
            </a:pPr>
            <a:endParaRPr lang="nl-NL" sz="2000" dirty="0" smtClean="0"/>
          </a:p>
          <a:p>
            <a:pPr marL="0" indent="0">
              <a:buNone/>
            </a:pPr>
            <a:r>
              <a:rPr lang="nl-NL" sz="2000" dirty="0" smtClean="0"/>
              <a:t>Aan </a:t>
            </a:r>
            <a:r>
              <a:rPr lang="nl-NL" sz="2000" dirty="0"/>
              <a:t>de hand van het verantwoordingsonderzoek van de </a:t>
            </a:r>
            <a:r>
              <a:rPr lang="nl-NL" sz="2000" dirty="0" smtClean="0"/>
              <a:t>Algemene Rekenkamer zijn drie centrale aandachtspunten bij het Jaarverslag geconstateerd. U treft in dit verslag de volgende inhoud aan:  </a:t>
            </a:r>
          </a:p>
          <a:p>
            <a:pPr>
              <a:buFont typeface="Wingdings" panose="05000000000000000000" pitchFamily="2" charset="2"/>
              <a:buChar char="§"/>
            </a:pPr>
            <a:r>
              <a:rPr lang="nl-NL" sz="2000" dirty="0" smtClean="0"/>
              <a:t>Overkoepelend beeld en samenvatting (</a:t>
            </a:r>
            <a:r>
              <a:rPr lang="nl-NL" sz="2000" dirty="0" smtClean="0">
                <a:hlinkClick r:id="rId6" action="ppaction://hlinksldjump"/>
              </a:rPr>
              <a:t>slide 3 en 4</a:t>
            </a:r>
            <a:r>
              <a:rPr lang="nl-NL" sz="2000" dirty="0" smtClean="0"/>
              <a:t>)</a:t>
            </a:r>
          </a:p>
          <a:p>
            <a:pPr>
              <a:buFont typeface="Wingdings" panose="05000000000000000000" pitchFamily="2" charset="2"/>
              <a:buChar char="§"/>
            </a:pPr>
            <a:r>
              <a:rPr lang="nl-NL" sz="2000" dirty="0" smtClean="0"/>
              <a:t>Punt 1: Uitdagingen in de uitvoering (</a:t>
            </a:r>
            <a:r>
              <a:rPr lang="nl-NL" sz="2000" dirty="0" smtClean="0">
                <a:hlinkClick r:id="rId7" action="ppaction://hlinksldjump"/>
              </a:rPr>
              <a:t>slide 5 en 6</a:t>
            </a:r>
            <a:r>
              <a:rPr lang="nl-NL" sz="2000" dirty="0" smtClean="0"/>
              <a:t>)</a:t>
            </a:r>
          </a:p>
          <a:p>
            <a:pPr>
              <a:buFont typeface="Wingdings" panose="05000000000000000000" pitchFamily="2" charset="2"/>
              <a:buChar char="§"/>
            </a:pPr>
            <a:r>
              <a:rPr lang="nl-NL" sz="2000" dirty="0" smtClean="0"/>
              <a:t>Punt 2: Balanceren crisis en lange termijn opgaven (</a:t>
            </a:r>
            <a:r>
              <a:rPr lang="nl-NL" sz="2000" dirty="0" smtClean="0">
                <a:hlinkClick r:id="rId8" action="ppaction://hlinksldjump"/>
              </a:rPr>
              <a:t>slide 7 en 8</a:t>
            </a:r>
            <a:r>
              <a:rPr lang="nl-NL" sz="2000" dirty="0" smtClean="0"/>
              <a:t>)</a:t>
            </a:r>
          </a:p>
          <a:p>
            <a:pPr>
              <a:buFont typeface="Wingdings" panose="05000000000000000000" pitchFamily="2" charset="2"/>
              <a:buChar char="§"/>
            </a:pPr>
            <a:r>
              <a:rPr lang="nl-NL" sz="2000" dirty="0" smtClean="0"/>
              <a:t>Punt 3: Zicht op prestatie en effecten (</a:t>
            </a:r>
            <a:r>
              <a:rPr lang="nl-NL" sz="2000" dirty="0" smtClean="0">
                <a:hlinkClick r:id="rId9" action="ppaction://hlinksldjump"/>
              </a:rPr>
              <a:t>slide 9, 10 en 11</a:t>
            </a:r>
            <a:r>
              <a:rPr lang="nl-NL" sz="2000" dirty="0" smtClean="0"/>
              <a:t>)</a:t>
            </a:r>
          </a:p>
          <a:p>
            <a:pPr>
              <a:buFont typeface="Wingdings" panose="05000000000000000000" pitchFamily="2" charset="2"/>
              <a:buChar char="§"/>
            </a:pPr>
            <a:endParaRPr lang="nl-NL" sz="2000" dirty="0" smtClean="0"/>
          </a:p>
          <a:p>
            <a:pPr marL="0" indent="0">
              <a:buNone/>
            </a:pPr>
            <a:r>
              <a:rPr lang="nl-NL" sz="2000" dirty="0" smtClean="0"/>
              <a:t>De notitie sluit af met </a:t>
            </a:r>
            <a:r>
              <a:rPr lang="nl-NL" sz="2000" dirty="0" smtClean="0">
                <a:hlinkClick r:id="rId10" action="ppaction://hlinksldjump"/>
              </a:rPr>
              <a:t>vragen aan de minister</a:t>
            </a:r>
            <a:r>
              <a:rPr lang="nl-NL" sz="2000" dirty="0" smtClean="0"/>
              <a:t>.</a:t>
            </a:r>
          </a:p>
        </p:txBody>
      </p:sp>
    </p:spTree>
    <p:extLst>
      <p:ext uri="{BB962C8B-B14F-4D97-AF65-F5344CB8AC3E}">
        <p14:creationId xmlns:p14="http://schemas.microsoft.com/office/powerpoint/2010/main" val="2747505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extLst>
              <p:ext uri="{D42A27DB-BD31-4B8C-83A1-F6EECF244321}">
                <p14:modId xmlns:p14="http://schemas.microsoft.com/office/powerpoint/2010/main" val="37990346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35" imgW="282" imgH="254" progId="TCLayout.ActiveDocument.1">
                  <p:embed/>
                </p:oleObj>
              </mc:Choice>
              <mc:Fallback>
                <p:oleObj name="think-cell Slide" r:id="rId35" imgW="282" imgH="254" progId="TCLayout.ActiveDocument.1">
                  <p:embed/>
                  <p:pic>
                    <p:nvPicPr>
                      <p:cNvPr id="15" name="Object 14" hidden="1"/>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507331" y="137320"/>
            <a:ext cx="10204449" cy="1143000"/>
          </a:xfrm>
        </p:spPr>
        <p:txBody>
          <a:bodyPr vert="horz"/>
          <a:lstStyle/>
          <a:p>
            <a:r>
              <a:rPr lang="nl-NL" dirty="0" smtClean="0"/>
              <a:t>2021: beeld op hoofdlijnen</a:t>
            </a:r>
            <a:endParaRPr lang="nl-NL" dirty="0"/>
          </a:p>
        </p:txBody>
      </p:sp>
      <p:graphicFrame>
        <p:nvGraphicFramePr>
          <p:cNvPr id="58" name="Chart 3"/>
          <p:cNvGraphicFramePr/>
          <p:nvPr>
            <p:custDataLst>
              <p:tags r:id="rId3"/>
            </p:custDataLst>
            <p:extLst>
              <p:ext uri="{D42A27DB-BD31-4B8C-83A1-F6EECF244321}">
                <p14:modId xmlns:p14="http://schemas.microsoft.com/office/powerpoint/2010/main" val="3898526938"/>
              </p:ext>
            </p:extLst>
          </p:nvPr>
        </p:nvGraphicFramePr>
        <p:xfrm>
          <a:off x="931863" y="1690688"/>
          <a:ext cx="4927600" cy="4413250"/>
        </p:xfrm>
        <a:graphic>
          <a:graphicData uri="http://schemas.openxmlformats.org/drawingml/2006/chart">
            <c:chart xmlns:c="http://schemas.openxmlformats.org/drawingml/2006/chart" xmlns:r="http://schemas.openxmlformats.org/officeDocument/2006/relationships" r:id="rId37"/>
          </a:graphicData>
        </a:graphic>
      </p:graphicFrame>
      <p:cxnSp>
        <p:nvCxnSpPr>
          <p:cNvPr id="261" name="Rechte verbindingslijn 260"/>
          <p:cNvCxnSpPr/>
          <p:nvPr>
            <p:custDataLst>
              <p:tags r:id="rId4"/>
            </p:custDataLst>
          </p:nvPr>
        </p:nvCxnSpPr>
        <p:spPr bwMode="auto">
          <a:xfrm flipV="1">
            <a:off x="1608138" y="1341439"/>
            <a:ext cx="0" cy="29130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Rechte verbindingslijn 261"/>
          <p:cNvCxnSpPr/>
          <p:nvPr>
            <p:custDataLst>
              <p:tags r:id="rId5"/>
            </p:custDataLst>
          </p:nvPr>
        </p:nvCxnSpPr>
        <p:spPr bwMode="auto">
          <a:xfrm>
            <a:off x="1608139" y="1341438"/>
            <a:ext cx="3571875"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Rechte verbindingslijn 262"/>
          <p:cNvCxnSpPr/>
          <p:nvPr>
            <p:custDataLst>
              <p:tags r:id="rId6"/>
            </p:custDataLst>
          </p:nvPr>
        </p:nvCxnSpPr>
        <p:spPr bwMode="auto">
          <a:xfrm>
            <a:off x="5180013" y="1341438"/>
            <a:ext cx="0" cy="152400"/>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4" name="Tijdelijke aanduiding voor tekst 2"/>
          <p:cNvSpPr>
            <a:spLocks noGrp="1"/>
          </p:cNvSpPr>
          <p:nvPr>
            <p:custDataLst>
              <p:tags r:id="rId7"/>
            </p:custDataLst>
          </p:nvPr>
        </p:nvSpPr>
        <p:spPr bwMode="gray">
          <a:xfrm>
            <a:off x="4986338" y="4314825"/>
            <a:ext cx="388938" cy="192088"/>
          </a:xfrm>
          <a:prstGeom prst="rect">
            <a:avLst/>
          </a:prstGeom>
          <a:solidFill>
            <a:schemeClr val="hlink"/>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BEFE9932-C7ED-41DA-BE87-92211B648837}" type="datetime'''''3''''''''''''''''''''''''''''''''2''''''''8'''">
              <a:rPr lang="nl-NL" altLang="en-US" sz="1400" smtClean="0">
                <a:solidFill>
                  <a:schemeClr val="bg1"/>
                </a:solidFill>
              </a:rPr>
              <a:pPr marL="0" indent="0" algn="ctr">
                <a:spcBef>
                  <a:spcPct val="0"/>
                </a:spcBef>
                <a:spcAft>
                  <a:spcPct val="0"/>
                </a:spcAft>
                <a:buNone/>
              </a:pPr>
              <a:t>328</a:t>
            </a:fld>
            <a:endParaRPr lang="nl-NL" sz="1400" dirty="0">
              <a:solidFill>
                <a:schemeClr val="bg1"/>
              </a:solidFill>
            </a:endParaRPr>
          </a:p>
        </p:txBody>
      </p:sp>
      <p:sp>
        <p:nvSpPr>
          <p:cNvPr id="84" name="Tijdelijke aanduiding voor tekst 2"/>
          <p:cNvSpPr>
            <a:spLocks noGrp="1"/>
          </p:cNvSpPr>
          <p:nvPr>
            <p:custDataLst>
              <p:tags r:id="rId8"/>
            </p:custDataLst>
          </p:nvPr>
        </p:nvSpPr>
        <p:spPr bwMode="gray">
          <a:xfrm>
            <a:off x="3795713" y="2898775"/>
            <a:ext cx="388938"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B250F36-8253-4D59-8DE7-1C47A2FD9C3B}" type="datetime'''''''''''''''''''''2''''''''''''''31'''">
              <a:rPr lang="nl-NL" altLang="en-US" sz="1400" smtClean="0">
                <a:solidFill>
                  <a:srgbClr val="72797F"/>
                </a:solidFill>
              </a:rPr>
              <a:pPr marL="0" indent="0" algn="ctr">
                <a:spcBef>
                  <a:spcPct val="0"/>
                </a:spcBef>
                <a:spcAft>
                  <a:spcPct val="0"/>
                </a:spcAft>
                <a:buNone/>
              </a:pPr>
              <a:t>231</a:t>
            </a:fld>
            <a:endParaRPr lang="nl-NL" sz="1400" dirty="0">
              <a:solidFill>
                <a:srgbClr val="72797F"/>
              </a:solidFill>
            </a:endParaRPr>
          </a:p>
        </p:txBody>
      </p:sp>
      <p:sp>
        <p:nvSpPr>
          <p:cNvPr id="149" name="Tijdelijke aanduiding voor tekst 2"/>
          <p:cNvSpPr>
            <a:spLocks noGrp="1"/>
          </p:cNvSpPr>
          <p:nvPr>
            <p:custDataLst>
              <p:tags r:id="rId9"/>
            </p:custDataLst>
          </p:nvPr>
        </p:nvSpPr>
        <p:spPr bwMode="gray">
          <a:xfrm>
            <a:off x="1414463" y="4484688"/>
            <a:ext cx="388938"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0FAEAD0-51C2-412A-AC75-8ECE2810FD7B}" type="datetime'''''''''''''''''2''''''0''''2'''''''''''''''''''">
              <a:rPr lang="nl-NL" altLang="en-US" sz="1400" smtClean="0">
                <a:solidFill>
                  <a:srgbClr val="72797F"/>
                </a:solidFill>
              </a:rPr>
              <a:pPr marL="0" indent="0" algn="ctr">
                <a:spcBef>
                  <a:spcPct val="0"/>
                </a:spcBef>
                <a:spcAft>
                  <a:spcPct val="0"/>
                </a:spcAft>
                <a:buNone/>
              </a:pPr>
              <a:t>202</a:t>
            </a:fld>
            <a:endParaRPr lang="nl-NL" sz="1400" dirty="0">
              <a:solidFill>
                <a:srgbClr val="72797F"/>
              </a:solidFill>
            </a:endParaRPr>
          </a:p>
        </p:txBody>
      </p:sp>
      <p:sp>
        <p:nvSpPr>
          <p:cNvPr id="4" name="Tijdelijke aanduiding voor tekst 2"/>
          <p:cNvSpPr>
            <a:spLocks noGrp="1"/>
          </p:cNvSpPr>
          <p:nvPr>
            <p:custDataLst>
              <p:tags r:id="rId10"/>
            </p:custDataLst>
          </p:nvPr>
        </p:nvSpPr>
        <p:spPr bwMode="auto">
          <a:xfrm>
            <a:off x="2566988" y="6162675"/>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6054471F-C6A7-4034-95C5-03BC58B95C93}" type="datetime'201''''''''''''''''''''''''''''''''''''''''9'''''''''''''''''">
              <a:rPr lang="nl-NL" altLang="en-US" sz="1400" smtClean="0">
                <a:solidFill>
                  <a:srgbClr val="72797F"/>
                </a:solidFill>
              </a:rPr>
              <a:pPr/>
              <a:t>2019</a:t>
            </a:fld>
            <a:endParaRPr lang="nl-NL" sz="1400" dirty="0">
              <a:solidFill>
                <a:srgbClr val="72797F"/>
              </a:solidFill>
            </a:endParaRPr>
          </a:p>
        </p:txBody>
      </p:sp>
      <p:sp>
        <p:nvSpPr>
          <p:cNvPr id="135" name="Tijdelijke aanduiding voor tekst 2"/>
          <p:cNvSpPr>
            <a:spLocks noGrp="1"/>
          </p:cNvSpPr>
          <p:nvPr>
            <p:custDataLst>
              <p:tags r:id="rId11"/>
            </p:custDataLst>
          </p:nvPr>
        </p:nvSpPr>
        <p:spPr bwMode="gray">
          <a:xfrm>
            <a:off x="1470025" y="5911850"/>
            <a:ext cx="276225" cy="192088"/>
          </a:xfrm>
          <a:prstGeom prst="rect">
            <a:avLst/>
          </a:prstGeom>
          <a:solidFill>
            <a:schemeClr val="bg2"/>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1D8B037B-B172-4CBE-BBD1-B999AF117EA4}" type="datetime'''''''''8''''''''''''1'''''''">
              <a:rPr lang="nl-NL" altLang="en-US" sz="1400" smtClean="0">
                <a:solidFill>
                  <a:schemeClr val="bg1"/>
                </a:solidFill>
              </a:rPr>
              <a:pPr/>
              <a:t>81</a:t>
            </a:fld>
            <a:endParaRPr lang="nl-NL" sz="1400" dirty="0">
              <a:solidFill>
                <a:schemeClr val="bg1"/>
              </a:solidFill>
            </a:endParaRPr>
          </a:p>
        </p:txBody>
      </p:sp>
      <p:sp>
        <p:nvSpPr>
          <p:cNvPr id="26" name="Tijdelijke aanduiding voor tekst 2"/>
          <p:cNvSpPr>
            <a:spLocks noGrp="1"/>
          </p:cNvSpPr>
          <p:nvPr>
            <p:custDataLst>
              <p:tags r:id="rId12"/>
            </p:custDataLst>
          </p:nvPr>
        </p:nvSpPr>
        <p:spPr bwMode="auto">
          <a:xfrm>
            <a:off x="1376363" y="6162675"/>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79F3DD5-842A-4FC2-825C-CDA9F1D87660}" type="datetime'''''''''''''''''''20''1''''''''''''''8'''''''''">
              <a:rPr lang="nl-NL" altLang="en-US" sz="1400" smtClean="0">
                <a:solidFill>
                  <a:srgbClr val="72797F"/>
                </a:solidFill>
              </a:rPr>
              <a:pPr/>
              <a:t>2018</a:t>
            </a:fld>
            <a:endParaRPr lang="nl-NL" sz="1400" dirty="0">
              <a:solidFill>
                <a:srgbClr val="72797F"/>
              </a:solidFill>
            </a:endParaRPr>
          </a:p>
        </p:txBody>
      </p:sp>
      <p:sp>
        <p:nvSpPr>
          <p:cNvPr id="150" name="Tijdelijke aanduiding voor tekst 2"/>
          <p:cNvSpPr>
            <a:spLocks noGrp="1"/>
          </p:cNvSpPr>
          <p:nvPr>
            <p:custDataLst>
              <p:tags r:id="rId13"/>
            </p:custDataLst>
          </p:nvPr>
        </p:nvSpPr>
        <p:spPr bwMode="gray">
          <a:xfrm>
            <a:off x="2605088" y="4181475"/>
            <a:ext cx="388938"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C05D46A-0C88-4FD2-B2BC-65771D02F573}" type="datetime'2''''''''''5''''''''''''''''1'''''''">
              <a:rPr lang="nl-NL" altLang="en-US" sz="1400" smtClean="0">
                <a:solidFill>
                  <a:srgbClr val="72797F"/>
                </a:solidFill>
              </a:rPr>
              <a:pPr marL="0" indent="0" algn="ctr">
                <a:spcBef>
                  <a:spcPct val="0"/>
                </a:spcBef>
                <a:spcAft>
                  <a:spcPct val="0"/>
                </a:spcAft>
                <a:buNone/>
              </a:pPr>
              <a:t>251</a:t>
            </a:fld>
            <a:endParaRPr lang="nl-NL" sz="1400" dirty="0">
              <a:solidFill>
                <a:srgbClr val="72797F"/>
              </a:solidFill>
            </a:endParaRPr>
          </a:p>
        </p:txBody>
      </p:sp>
      <p:sp>
        <p:nvSpPr>
          <p:cNvPr id="6" name="Tijdelijke aanduiding voor tekst 2"/>
          <p:cNvSpPr>
            <a:spLocks noGrp="1"/>
          </p:cNvSpPr>
          <p:nvPr>
            <p:custDataLst>
              <p:tags r:id="rId14"/>
            </p:custDataLst>
          </p:nvPr>
        </p:nvSpPr>
        <p:spPr bwMode="auto">
          <a:xfrm>
            <a:off x="3757613" y="6162675"/>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4C2127E-3F96-4B72-8668-724386DA8972}" type="datetime'''''''''2''''''''''''0''''''''''''''''20'''''">
              <a:rPr lang="nl-NL" altLang="en-US" sz="1400" smtClean="0">
                <a:solidFill>
                  <a:srgbClr val="72797F"/>
                </a:solidFill>
              </a:rPr>
              <a:pPr/>
              <a:t>2020</a:t>
            </a:fld>
            <a:endParaRPr lang="nl-NL" sz="1400" dirty="0">
              <a:solidFill>
                <a:srgbClr val="72797F"/>
              </a:solidFill>
            </a:endParaRPr>
          </a:p>
        </p:txBody>
      </p:sp>
      <p:sp>
        <p:nvSpPr>
          <p:cNvPr id="7" name="Tijdelijke aanduiding voor tekst 2"/>
          <p:cNvSpPr>
            <a:spLocks noGrp="1"/>
          </p:cNvSpPr>
          <p:nvPr>
            <p:custDataLst>
              <p:tags r:id="rId15"/>
            </p:custDataLst>
          </p:nvPr>
        </p:nvSpPr>
        <p:spPr bwMode="auto">
          <a:xfrm>
            <a:off x="4948238" y="6162675"/>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802CFB31-30A0-4E96-A209-F2330858E724}" type="datetime'''''''2''''''''''''''''''''''''''''''0''2''1'''''''">
              <a:rPr lang="nl-NL" altLang="en-US" sz="1400" smtClean="0">
                <a:solidFill>
                  <a:srgbClr val="72797F"/>
                </a:solidFill>
              </a:rPr>
              <a:pPr/>
              <a:t>2021</a:t>
            </a:fld>
            <a:endParaRPr lang="nl-NL" sz="1400" dirty="0">
              <a:solidFill>
                <a:srgbClr val="72797F"/>
              </a:solidFill>
            </a:endParaRPr>
          </a:p>
        </p:txBody>
      </p:sp>
      <p:sp>
        <p:nvSpPr>
          <p:cNvPr id="85" name="Tijdelijke aanduiding voor tekst 2"/>
          <p:cNvSpPr>
            <a:spLocks noGrp="1"/>
          </p:cNvSpPr>
          <p:nvPr>
            <p:custDataLst>
              <p:tags r:id="rId16"/>
            </p:custDataLst>
          </p:nvPr>
        </p:nvSpPr>
        <p:spPr bwMode="gray">
          <a:xfrm>
            <a:off x="4986338" y="1724025"/>
            <a:ext cx="388938" cy="192088"/>
          </a:xfrm>
          <a:prstGeom prst="rect">
            <a:avLst/>
          </a:prstGeom>
          <a:solidFill>
            <a:schemeClr val="accent1"/>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4CCD80C-5927-462F-BB45-646055AFBD29}" type="datetime'''''''''''2''''6''''0'''''''''''''''''">
              <a:rPr lang="nl-NL" altLang="en-US" sz="1400" smtClean="0">
                <a:solidFill>
                  <a:srgbClr val="72797F"/>
                </a:solidFill>
              </a:rPr>
              <a:pPr marL="0" indent="0" algn="ctr">
                <a:spcBef>
                  <a:spcPct val="0"/>
                </a:spcBef>
                <a:spcAft>
                  <a:spcPct val="0"/>
                </a:spcAft>
                <a:buNone/>
              </a:pPr>
              <a:t>260</a:t>
            </a:fld>
            <a:endParaRPr lang="nl-NL" sz="1400" dirty="0">
              <a:solidFill>
                <a:srgbClr val="72797F"/>
              </a:solidFill>
            </a:endParaRPr>
          </a:p>
        </p:txBody>
      </p:sp>
      <p:sp>
        <p:nvSpPr>
          <p:cNvPr id="72" name="Tijdelijke aanduiding voor tekst 2"/>
          <p:cNvSpPr>
            <a:spLocks noGrp="1"/>
          </p:cNvSpPr>
          <p:nvPr>
            <p:custDataLst>
              <p:tags r:id="rId17"/>
            </p:custDataLst>
          </p:nvPr>
        </p:nvSpPr>
        <p:spPr bwMode="gray">
          <a:xfrm>
            <a:off x="1325563" y="4292600"/>
            <a:ext cx="566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387BFE11-3ED8-4CF0-93A8-ED9AD4BB76E5}" type="datetime'4''''''''''''.''''''1''''''5''''''''''''''''''9'''''''''''">
              <a:rPr lang="nl-NL" altLang="en-US" sz="1400" smtClean="0">
                <a:solidFill>
                  <a:srgbClr val="72797F"/>
                </a:solidFill>
              </a:rPr>
              <a:pPr/>
              <a:t>4.159</a:t>
            </a:fld>
            <a:endParaRPr lang="nl-NL" sz="1400" dirty="0">
              <a:solidFill>
                <a:srgbClr val="72797F"/>
              </a:solidFill>
            </a:endParaRPr>
          </a:p>
        </p:txBody>
      </p:sp>
      <p:sp>
        <p:nvSpPr>
          <p:cNvPr id="75" name="Tijdelijke aanduiding voor tekst 2"/>
          <p:cNvSpPr>
            <a:spLocks noGrp="1"/>
          </p:cNvSpPr>
          <p:nvPr>
            <p:custDataLst>
              <p:tags r:id="rId18"/>
            </p:custDataLst>
          </p:nvPr>
        </p:nvSpPr>
        <p:spPr bwMode="gray">
          <a:xfrm>
            <a:off x="2516188" y="3989388"/>
            <a:ext cx="566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A7F00BA-5C8F-43F5-BA6F-E7C0F7A7C966}" type="datetime'''5''''''''''''''''''''''''''''''''.''''''''0''''''''3''8'''''">
              <a:rPr lang="nl-NL" altLang="en-US" sz="1400" smtClean="0">
                <a:solidFill>
                  <a:srgbClr val="72797F"/>
                </a:solidFill>
              </a:rPr>
              <a:pPr/>
              <a:t>5.038</a:t>
            </a:fld>
            <a:endParaRPr lang="nl-NL" sz="1400" dirty="0">
              <a:solidFill>
                <a:srgbClr val="72797F"/>
              </a:solidFill>
            </a:endParaRPr>
          </a:p>
        </p:txBody>
      </p:sp>
      <p:sp>
        <p:nvSpPr>
          <p:cNvPr id="78" name="Tijdelijke aanduiding voor tekst 2"/>
          <p:cNvSpPr>
            <a:spLocks noGrp="1"/>
          </p:cNvSpPr>
          <p:nvPr>
            <p:custDataLst>
              <p:tags r:id="rId19"/>
            </p:custDataLst>
          </p:nvPr>
        </p:nvSpPr>
        <p:spPr bwMode="gray">
          <a:xfrm>
            <a:off x="3706813" y="2706688"/>
            <a:ext cx="5667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FAC0837B-FD0F-4E33-A758-0FB94058A05D}" type="datetime'''''''''''''''''8''''''''''''''.''''6''''4''''2'''''''''">
              <a:rPr lang="nl-NL" altLang="en-US" sz="1400" smtClean="0">
                <a:solidFill>
                  <a:srgbClr val="72797F"/>
                </a:solidFill>
              </a:rPr>
              <a:pPr/>
              <a:t>8.642</a:t>
            </a:fld>
            <a:endParaRPr lang="nl-NL" sz="1400" dirty="0">
              <a:solidFill>
                <a:srgbClr val="72797F"/>
              </a:solidFill>
            </a:endParaRPr>
          </a:p>
        </p:txBody>
      </p:sp>
      <p:sp>
        <p:nvSpPr>
          <p:cNvPr id="86" name="Tijdelijke aanduiding voor tekst 2"/>
          <p:cNvSpPr>
            <a:spLocks noGrp="1"/>
          </p:cNvSpPr>
          <p:nvPr>
            <p:custDataLst>
              <p:tags r:id="rId20"/>
            </p:custDataLst>
          </p:nvPr>
        </p:nvSpPr>
        <p:spPr bwMode="gray">
          <a:xfrm>
            <a:off x="4840288" y="1531938"/>
            <a:ext cx="6794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82BF135-4244-4BEA-B2CD-7C202E0E2AE2}" type="datetime'''''''''''11''''''''.''''''''''''''96''''''''7'''''''">
              <a:rPr lang="nl-NL" altLang="en-US" sz="1400" smtClean="0">
                <a:solidFill>
                  <a:srgbClr val="72797F"/>
                </a:solidFill>
              </a:rPr>
              <a:pPr/>
              <a:t>11.967</a:t>
            </a:fld>
            <a:endParaRPr lang="nl-NL" sz="1400" dirty="0">
              <a:solidFill>
                <a:srgbClr val="72797F"/>
              </a:solidFill>
            </a:endParaRPr>
          </a:p>
        </p:txBody>
      </p:sp>
      <p:sp>
        <p:nvSpPr>
          <p:cNvPr id="43" name="Rectangle 3"/>
          <p:cNvSpPr>
            <a:spLocks noGrp="1" noChangeArrowheads="1"/>
          </p:cNvSpPr>
          <p:nvPr>
            <p:custDataLst>
              <p:tags r:id="rId21"/>
            </p:custDataLst>
          </p:nvPr>
        </p:nvSpPr>
        <p:spPr bwMode="gray">
          <a:xfrm>
            <a:off x="1414463" y="4854575"/>
            <a:ext cx="388938" cy="192088"/>
          </a:xfrm>
          <a:prstGeom prst="rect">
            <a:avLst/>
          </a:pr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rgbClr val="72797F"/>
                </a:solidFill>
                <a:latin typeface="+mn-lt"/>
                <a:ea typeface="+mn-ea"/>
                <a:cs typeface="+mn-cs"/>
              </a:defRPr>
            </a:lvl1pPr>
            <a:lvl2pPr marL="742950" indent="-285750" algn="l" rtl="0" eaLnBrk="1" fontAlgn="base" hangingPunct="1">
              <a:spcBef>
                <a:spcPct val="20000"/>
              </a:spcBef>
              <a:spcAft>
                <a:spcPct val="0"/>
              </a:spcAft>
              <a:buChar char="–"/>
              <a:defRPr sz="3200">
                <a:solidFill>
                  <a:srgbClr val="72797F"/>
                </a:solidFill>
                <a:latin typeface="+mn-lt"/>
              </a:defRPr>
            </a:lvl2pPr>
            <a:lvl3pPr marL="1143000" indent="-228600" algn="l" rtl="0" eaLnBrk="1" fontAlgn="base" hangingPunct="1">
              <a:spcBef>
                <a:spcPct val="20000"/>
              </a:spcBef>
              <a:spcAft>
                <a:spcPct val="0"/>
              </a:spcAft>
              <a:buChar char="•"/>
              <a:defRPr sz="3200">
                <a:solidFill>
                  <a:srgbClr val="72797F"/>
                </a:solidFill>
                <a:latin typeface="+mn-lt"/>
              </a:defRPr>
            </a:lvl3pPr>
            <a:lvl4pPr marL="1600200" indent="-228600" algn="l" rtl="0" eaLnBrk="1" fontAlgn="base" hangingPunct="1">
              <a:spcBef>
                <a:spcPct val="20000"/>
              </a:spcBef>
              <a:spcAft>
                <a:spcPct val="0"/>
              </a:spcAft>
              <a:buChar char="–"/>
              <a:defRPr sz="3200">
                <a:solidFill>
                  <a:srgbClr val="72797F"/>
                </a:solidFill>
                <a:latin typeface="+mn-lt"/>
              </a:defRPr>
            </a:lvl4pPr>
            <a:lvl5pPr marL="2057400" indent="-228600" algn="l" rtl="0" eaLnBrk="1" fontAlgn="base" hangingPunct="1">
              <a:spcBef>
                <a:spcPct val="20000"/>
              </a:spcBef>
              <a:spcAft>
                <a:spcPct val="0"/>
              </a:spcAft>
              <a:buChar char="»"/>
              <a:defRPr sz="3200">
                <a:solidFill>
                  <a:srgbClr val="72797F"/>
                </a:solidFill>
                <a:latin typeface="+mn-lt"/>
              </a:defRPr>
            </a:lvl5pPr>
            <a:lvl6pPr marL="2514600" indent="-228600" algn="l" rtl="0" eaLnBrk="1" fontAlgn="base" hangingPunct="1">
              <a:spcBef>
                <a:spcPct val="20000"/>
              </a:spcBef>
              <a:spcAft>
                <a:spcPct val="0"/>
              </a:spcAft>
              <a:buChar char="»"/>
              <a:defRPr sz="3200">
                <a:solidFill>
                  <a:srgbClr val="72797F"/>
                </a:solidFill>
                <a:latin typeface="+mn-lt"/>
              </a:defRPr>
            </a:lvl6pPr>
            <a:lvl7pPr marL="2971800" indent="-228600" algn="l" rtl="0" eaLnBrk="1" fontAlgn="base" hangingPunct="1">
              <a:spcBef>
                <a:spcPct val="20000"/>
              </a:spcBef>
              <a:spcAft>
                <a:spcPct val="0"/>
              </a:spcAft>
              <a:buChar char="»"/>
              <a:defRPr sz="3200">
                <a:solidFill>
                  <a:srgbClr val="72797F"/>
                </a:solidFill>
                <a:latin typeface="+mn-lt"/>
              </a:defRPr>
            </a:lvl7pPr>
            <a:lvl8pPr marL="3429000" indent="-228600" algn="l" rtl="0" eaLnBrk="1" fontAlgn="base" hangingPunct="1">
              <a:spcBef>
                <a:spcPct val="20000"/>
              </a:spcBef>
              <a:spcAft>
                <a:spcPct val="0"/>
              </a:spcAft>
              <a:buChar char="»"/>
              <a:defRPr sz="3200">
                <a:solidFill>
                  <a:srgbClr val="72797F"/>
                </a:solidFill>
                <a:latin typeface="+mn-lt"/>
              </a:defRPr>
            </a:lvl8pPr>
            <a:lvl9pPr marL="3886200" indent="-228600" algn="l" rtl="0" eaLnBrk="1" fontAlgn="base" hangingPunct="1">
              <a:spcBef>
                <a:spcPct val="20000"/>
              </a:spcBef>
              <a:spcAft>
                <a:spcPct val="0"/>
              </a:spcAft>
              <a:buChar char="»"/>
              <a:defRPr sz="3200">
                <a:solidFill>
                  <a:srgbClr val="72797F"/>
                </a:solidFill>
                <a:latin typeface="+mn-lt"/>
              </a:defRPr>
            </a:lvl9pPr>
          </a:lstStyle>
          <a:p>
            <a:pPr marL="0" indent="0" algn="ctr">
              <a:lnSpc>
                <a:spcPct val="90000"/>
              </a:lnSpc>
              <a:spcBef>
                <a:spcPct val="0"/>
              </a:spcBef>
              <a:buNone/>
            </a:pPr>
            <a:fld id="{394B8464-9523-4359-93DB-5E3C5E11CAAF}" type="datetime'''1''''''2''''''''''''''''4'''''''''''''''''''">
              <a:rPr lang="nl-NL" altLang="en-US" sz="1400" smtClean="0">
                <a:solidFill>
                  <a:schemeClr val="bg1"/>
                </a:solidFill>
              </a:rPr>
              <a:pPr marL="0" indent="0" algn="ctr">
                <a:lnSpc>
                  <a:spcPct val="90000"/>
                </a:lnSpc>
                <a:spcBef>
                  <a:spcPct val="0"/>
                </a:spcBef>
                <a:buNone/>
              </a:pPr>
              <a:t>124</a:t>
            </a:fld>
            <a:endParaRPr lang="nl-NL" sz="1400" dirty="0" smtClean="0">
              <a:solidFill>
                <a:schemeClr val="bg1"/>
              </a:solidFill>
            </a:endParaRPr>
          </a:p>
        </p:txBody>
      </p:sp>
      <p:sp>
        <p:nvSpPr>
          <p:cNvPr id="45" name="Rectangle 3"/>
          <p:cNvSpPr>
            <a:spLocks noGrp="1" noChangeArrowheads="1"/>
          </p:cNvSpPr>
          <p:nvPr>
            <p:custDataLst>
              <p:tags r:id="rId22"/>
            </p:custDataLst>
          </p:nvPr>
        </p:nvSpPr>
        <p:spPr bwMode="gray">
          <a:xfrm>
            <a:off x="2605088" y="4572000"/>
            <a:ext cx="388938" cy="192088"/>
          </a:xfrm>
          <a:prstGeom prst="rect">
            <a:avLst/>
          </a:prstGeom>
          <a:solidFill>
            <a:schemeClr val="hlink"/>
          </a:solidFill>
          <a:ln>
            <a:noFill/>
          </a:ln>
          <a:effectLst/>
          <a:extLs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5400" tIns="0" rIns="25400" bIns="0" numCol="1" spcCol="0" anchor="ctr" anchorCtr="0" compatLnSpc="1">
            <a:prstTxWarp prst="textNoShape">
              <a:avLst/>
            </a:prstTxWarp>
            <a:noAutofit/>
          </a:bodyPr>
          <a:lstStyle>
            <a:lvl1pPr marL="342900" indent="-342900" algn="l" rtl="0" eaLnBrk="1" fontAlgn="base" hangingPunct="1">
              <a:spcBef>
                <a:spcPct val="20000"/>
              </a:spcBef>
              <a:spcAft>
                <a:spcPct val="0"/>
              </a:spcAft>
              <a:buChar char="•"/>
              <a:defRPr sz="3200">
                <a:solidFill>
                  <a:srgbClr val="72797F"/>
                </a:solidFill>
                <a:latin typeface="+mn-lt"/>
                <a:ea typeface="+mn-ea"/>
                <a:cs typeface="+mn-cs"/>
              </a:defRPr>
            </a:lvl1pPr>
            <a:lvl2pPr marL="742950" indent="-285750" algn="l" rtl="0" eaLnBrk="1" fontAlgn="base" hangingPunct="1">
              <a:spcBef>
                <a:spcPct val="20000"/>
              </a:spcBef>
              <a:spcAft>
                <a:spcPct val="0"/>
              </a:spcAft>
              <a:buChar char="–"/>
              <a:defRPr sz="3200">
                <a:solidFill>
                  <a:srgbClr val="72797F"/>
                </a:solidFill>
                <a:latin typeface="+mn-lt"/>
              </a:defRPr>
            </a:lvl2pPr>
            <a:lvl3pPr marL="1143000" indent="-228600" algn="l" rtl="0" eaLnBrk="1" fontAlgn="base" hangingPunct="1">
              <a:spcBef>
                <a:spcPct val="20000"/>
              </a:spcBef>
              <a:spcAft>
                <a:spcPct val="0"/>
              </a:spcAft>
              <a:buChar char="•"/>
              <a:defRPr sz="3200">
                <a:solidFill>
                  <a:srgbClr val="72797F"/>
                </a:solidFill>
                <a:latin typeface="+mn-lt"/>
              </a:defRPr>
            </a:lvl3pPr>
            <a:lvl4pPr marL="1600200" indent="-228600" algn="l" rtl="0" eaLnBrk="1" fontAlgn="base" hangingPunct="1">
              <a:spcBef>
                <a:spcPct val="20000"/>
              </a:spcBef>
              <a:spcAft>
                <a:spcPct val="0"/>
              </a:spcAft>
              <a:buChar char="–"/>
              <a:defRPr sz="3200">
                <a:solidFill>
                  <a:srgbClr val="72797F"/>
                </a:solidFill>
                <a:latin typeface="+mn-lt"/>
              </a:defRPr>
            </a:lvl4pPr>
            <a:lvl5pPr marL="2057400" indent="-228600" algn="l" rtl="0" eaLnBrk="1" fontAlgn="base" hangingPunct="1">
              <a:spcBef>
                <a:spcPct val="20000"/>
              </a:spcBef>
              <a:spcAft>
                <a:spcPct val="0"/>
              </a:spcAft>
              <a:buChar char="»"/>
              <a:defRPr sz="3200">
                <a:solidFill>
                  <a:srgbClr val="72797F"/>
                </a:solidFill>
                <a:latin typeface="+mn-lt"/>
              </a:defRPr>
            </a:lvl5pPr>
            <a:lvl6pPr marL="2514600" indent="-228600" algn="l" rtl="0" eaLnBrk="1" fontAlgn="base" hangingPunct="1">
              <a:spcBef>
                <a:spcPct val="20000"/>
              </a:spcBef>
              <a:spcAft>
                <a:spcPct val="0"/>
              </a:spcAft>
              <a:buChar char="»"/>
              <a:defRPr sz="3200">
                <a:solidFill>
                  <a:srgbClr val="72797F"/>
                </a:solidFill>
                <a:latin typeface="+mn-lt"/>
              </a:defRPr>
            </a:lvl6pPr>
            <a:lvl7pPr marL="2971800" indent="-228600" algn="l" rtl="0" eaLnBrk="1" fontAlgn="base" hangingPunct="1">
              <a:spcBef>
                <a:spcPct val="20000"/>
              </a:spcBef>
              <a:spcAft>
                <a:spcPct val="0"/>
              </a:spcAft>
              <a:buChar char="»"/>
              <a:defRPr sz="3200">
                <a:solidFill>
                  <a:srgbClr val="72797F"/>
                </a:solidFill>
                <a:latin typeface="+mn-lt"/>
              </a:defRPr>
            </a:lvl7pPr>
            <a:lvl8pPr marL="3429000" indent="-228600" algn="l" rtl="0" eaLnBrk="1" fontAlgn="base" hangingPunct="1">
              <a:spcBef>
                <a:spcPct val="20000"/>
              </a:spcBef>
              <a:spcAft>
                <a:spcPct val="0"/>
              </a:spcAft>
              <a:buChar char="»"/>
              <a:defRPr sz="3200">
                <a:solidFill>
                  <a:srgbClr val="72797F"/>
                </a:solidFill>
                <a:latin typeface="+mn-lt"/>
              </a:defRPr>
            </a:lvl8pPr>
            <a:lvl9pPr marL="3886200" indent="-228600" algn="l" rtl="0" eaLnBrk="1" fontAlgn="base" hangingPunct="1">
              <a:spcBef>
                <a:spcPct val="20000"/>
              </a:spcBef>
              <a:spcAft>
                <a:spcPct val="0"/>
              </a:spcAft>
              <a:buChar char="»"/>
              <a:defRPr sz="3200">
                <a:solidFill>
                  <a:srgbClr val="72797F"/>
                </a:solidFill>
                <a:latin typeface="+mn-lt"/>
              </a:defRPr>
            </a:lvl9pPr>
          </a:lstStyle>
          <a:p>
            <a:pPr marL="0" indent="0" algn="ctr">
              <a:lnSpc>
                <a:spcPct val="90000"/>
              </a:lnSpc>
              <a:spcBef>
                <a:spcPct val="0"/>
              </a:spcBef>
              <a:buNone/>
            </a:pPr>
            <a:fld id="{92AC82BE-DF8A-42A2-93C6-67343E518C07}" type="datetime'''''1''''''''''''''''''''''''''''''''''2''''''''''4'">
              <a:rPr lang="nl-NL" altLang="en-US" sz="1400" smtClean="0">
                <a:solidFill>
                  <a:schemeClr val="bg1"/>
                </a:solidFill>
              </a:rPr>
              <a:pPr marL="0" indent="0" algn="ctr">
                <a:lnSpc>
                  <a:spcPct val="90000"/>
                </a:lnSpc>
                <a:spcBef>
                  <a:spcPct val="0"/>
                </a:spcBef>
                <a:buNone/>
              </a:pPr>
              <a:t>124</a:t>
            </a:fld>
            <a:endParaRPr lang="nl-NL" sz="1400" dirty="0" smtClean="0">
              <a:solidFill>
                <a:schemeClr val="bg1"/>
              </a:solidFill>
            </a:endParaRPr>
          </a:p>
        </p:txBody>
      </p:sp>
      <p:sp>
        <p:nvSpPr>
          <p:cNvPr id="260" name="Tijdelijke aanduiding voor tekst 2"/>
          <p:cNvSpPr>
            <a:spLocks noGrp="1"/>
          </p:cNvSpPr>
          <p:nvPr>
            <p:custDataLst>
              <p:tags r:id="rId23"/>
            </p:custDataLst>
          </p:nvPr>
        </p:nvSpPr>
        <p:spPr bwMode="auto">
          <a:xfrm>
            <a:off x="2855913" y="1204913"/>
            <a:ext cx="1076325" cy="2730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5463DF75-BA97-4FD9-A7E0-FD959B258B3A}" type="datetime'''+''''1''8''''''''8''''''''''''''''''''''''''''''''''''''%'''">
              <a:rPr lang="nl-NL" altLang="en-US" sz="1400" b="1" smtClean="0">
                <a:solidFill>
                  <a:srgbClr val="72797F"/>
                </a:solidFill>
              </a:rPr>
              <a:pPr/>
              <a:t>+188%</a:t>
            </a:fld>
            <a:endParaRPr lang="nl-NL" sz="1400" b="1" dirty="0">
              <a:solidFill>
                <a:srgbClr val="72797F"/>
              </a:solidFill>
            </a:endParaRPr>
          </a:p>
        </p:txBody>
      </p:sp>
      <p:sp>
        <p:nvSpPr>
          <p:cNvPr id="278" name="Tekstvak 277"/>
          <p:cNvSpPr txBox="1"/>
          <p:nvPr/>
        </p:nvSpPr>
        <p:spPr>
          <a:xfrm>
            <a:off x="6461124" y="1417638"/>
            <a:ext cx="5467523" cy="1938992"/>
          </a:xfrm>
          <a:prstGeom prst="rect">
            <a:avLst/>
          </a:prstGeom>
          <a:noFill/>
        </p:spPr>
        <p:txBody>
          <a:bodyPr wrap="square" rtlCol="0">
            <a:spAutoFit/>
          </a:bodyPr>
          <a:lstStyle/>
          <a:p>
            <a:r>
              <a:rPr lang="nl-NL" sz="2000" dirty="0" smtClean="0"/>
              <a:t>Tussen 2018 en 2021:</a:t>
            </a:r>
          </a:p>
          <a:p>
            <a:pPr marL="285750" indent="-285750">
              <a:buFont typeface="Wingdings" panose="05000000000000000000" pitchFamily="2" charset="2"/>
              <a:buChar char="§"/>
            </a:pPr>
            <a:r>
              <a:rPr lang="nl-NL" sz="2000" i="1" dirty="0" smtClean="0"/>
              <a:t>Verdriedubbelde</a:t>
            </a:r>
            <a:r>
              <a:rPr lang="nl-NL" sz="2000" dirty="0" smtClean="0"/>
              <a:t> de beleidsuitgaven</a:t>
            </a:r>
          </a:p>
          <a:p>
            <a:pPr marL="285750" indent="-285750">
              <a:buFont typeface="Wingdings" panose="05000000000000000000" pitchFamily="2" charset="2"/>
              <a:buChar char="§"/>
            </a:pPr>
            <a:r>
              <a:rPr lang="nl-NL" sz="2000" dirty="0" smtClean="0"/>
              <a:t>Vooral door: </a:t>
            </a:r>
          </a:p>
          <a:p>
            <a:pPr marL="742950" lvl="1" indent="-285750">
              <a:buFont typeface="Wingdings" panose="05000000000000000000" pitchFamily="2" charset="2"/>
              <a:buChar char="§"/>
            </a:pPr>
            <a:r>
              <a:rPr lang="nl-NL" sz="2000" dirty="0"/>
              <a:t>C</a:t>
            </a:r>
            <a:r>
              <a:rPr lang="nl-NL" sz="2000" dirty="0" smtClean="0"/>
              <a:t>orona uitgaven (6 mld.) </a:t>
            </a:r>
            <a:endParaRPr lang="nl-NL" sz="2000" dirty="0"/>
          </a:p>
          <a:p>
            <a:pPr marL="742950" lvl="1" indent="-285750">
              <a:buFont typeface="Wingdings" panose="05000000000000000000" pitchFamily="2" charset="2"/>
              <a:buChar char="§"/>
            </a:pPr>
            <a:r>
              <a:rPr lang="nl-NL" sz="2000" dirty="0"/>
              <a:t>H</a:t>
            </a:r>
            <a:r>
              <a:rPr lang="nl-NL" sz="2000" dirty="0" smtClean="0"/>
              <a:t>ersteloperatie Groningen (1 mld.)</a:t>
            </a:r>
          </a:p>
          <a:p>
            <a:pPr marL="742950" lvl="1" indent="-285750">
              <a:buFont typeface="Wingdings" panose="05000000000000000000" pitchFamily="2" charset="2"/>
              <a:buChar char="§"/>
            </a:pPr>
            <a:r>
              <a:rPr lang="nl-NL" sz="2000" dirty="0" smtClean="0"/>
              <a:t>Meer uitgaven klimaat (0,5 mld.)*</a:t>
            </a:r>
          </a:p>
        </p:txBody>
      </p:sp>
      <p:sp>
        <p:nvSpPr>
          <p:cNvPr id="283" name="Tekstvak 282"/>
          <p:cNvSpPr txBox="1"/>
          <p:nvPr/>
        </p:nvSpPr>
        <p:spPr>
          <a:xfrm>
            <a:off x="7213316" y="3336470"/>
            <a:ext cx="4680519" cy="523220"/>
          </a:xfrm>
          <a:prstGeom prst="rect">
            <a:avLst/>
          </a:prstGeom>
          <a:noFill/>
        </p:spPr>
        <p:txBody>
          <a:bodyPr wrap="square" rtlCol="0">
            <a:spAutoFit/>
          </a:bodyPr>
          <a:lstStyle/>
          <a:p>
            <a:r>
              <a:rPr lang="nl-NL" sz="1400" dirty="0" smtClean="0"/>
              <a:t>* Vertekend beeld doordat eerdere jaren grote stortingen in een begrotingsreserve omvatten. </a:t>
            </a:r>
          </a:p>
        </p:txBody>
      </p:sp>
      <p:sp>
        <p:nvSpPr>
          <p:cNvPr id="11" name="Rechthoek 10"/>
          <p:cNvSpPr/>
          <p:nvPr>
            <p:custDataLst>
              <p:tags r:id="rId24"/>
            </p:custDataLst>
          </p:nvPr>
        </p:nvSpPr>
        <p:spPr bwMode="auto">
          <a:xfrm>
            <a:off x="6532563" y="5492750"/>
            <a:ext cx="250825" cy="187325"/>
          </a:xfrm>
          <a:prstGeom prst="rect">
            <a:avLst/>
          </a:prstGeom>
          <a:solidFill>
            <a:schemeClr val="folHlink"/>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custDataLst>
              <p:tags r:id="rId25"/>
            </p:custDataLst>
          </p:nvPr>
        </p:nvSpPr>
        <p:spPr bwMode="auto">
          <a:xfrm>
            <a:off x="6532563" y="4730750"/>
            <a:ext cx="250825" cy="187325"/>
          </a:xfrm>
          <a:prstGeom prst="rect">
            <a:avLst/>
          </a:prstGeom>
          <a:solidFill>
            <a:schemeClr val="accent1"/>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custDataLst>
              <p:tags r:id="rId26"/>
            </p:custDataLst>
          </p:nvPr>
        </p:nvSpPr>
        <p:spPr bwMode="auto">
          <a:xfrm>
            <a:off x="6532563" y="4984750"/>
            <a:ext cx="250825" cy="187325"/>
          </a:xfrm>
          <a:prstGeom prst="rect">
            <a:avLst/>
          </a:prstGeom>
          <a:solidFill>
            <a:schemeClr val="accent2"/>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custDataLst>
              <p:tags r:id="rId27"/>
            </p:custDataLst>
          </p:nvPr>
        </p:nvSpPr>
        <p:spPr bwMode="auto">
          <a:xfrm>
            <a:off x="6532563" y="5238750"/>
            <a:ext cx="250825" cy="187325"/>
          </a:xfrm>
          <a:prstGeom prst="rect">
            <a:avLst/>
          </a:prstGeom>
          <a:solidFill>
            <a:schemeClr val="hlink"/>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custDataLst>
              <p:tags r:id="rId28"/>
            </p:custDataLst>
          </p:nvPr>
        </p:nvSpPr>
        <p:spPr bwMode="auto">
          <a:xfrm>
            <a:off x="6532563" y="5746750"/>
            <a:ext cx="250825" cy="187325"/>
          </a:xfrm>
          <a:prstGeom prst="rect">
            <a:avLst/>
          </a:prstGeom>
          <a:solidFill>
            <a:schemeClr val="bg2"/>
          </a:solidFill>
          <a:ln w="9525" cap="flat" cmpd="sng" algn="ctr">
            <a:solidFill>
              <a:schemeClr val="tx1"/>
            </a:solidFill>
            <a:prstDash val="solid"/>
            <a:miter lim="800000"/>
            <a:headEnd type="none" w="med" len="med"/>
            <a:tailEnd type="none" w="med" len="me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ijdelijke aanduiding voor tekst 2"/>
          <p:cNvSpPr>
            <a:spLocks noGrp="1"/>
          </p:cNvSpPr>
          <p:nvPr>
            <p:custDataLst>
              <p:tags r:id="rId29"/>
            </p:custDataLst>
          </p:nvPr>
        </p:nvSpPr>
        <p:spPr bwMode="auto">
          <a:xfrm>
            <a:off x="6834188" y="4741863"/>
            <a:ext cx="28479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4FF9B8B9-3B94-465C-97C5-E812A762E5FB}" type="datetime'''A''''r''tikel 1'': Eco''no''m''''i''e e''n m''a''''rkten'">
              <a:rPr lang="nl-NL" altLang="en-US" sz="1400" smtClean="0">
                <a:solidFill>
                  <a:srgbClr val="72797F"/>
                </a:solidFill>
              </a:rPr>
              <a:pPr marL="0" indent="0">
                <a:spcBef>
                  <a:spcPct val="0"/>
                </a:spcBef>
                <a:buNone/>
              </a:pPr>
              <a:t>Artikel 1: Economie en markten</a:t>
            </a:fld>
            <a:endParaRPr lang="nl-NL" sz="1400" dirty="0">
              <a:solidFill>
                <a:srgbClr val="72797F"/>
              </a:solidFill>
            </a:endParaRPr>
          </a:p>
        </p:txBody>
      </p:sp>
      <p:sp>
        <p:nvSpPr>
          <p:cNvPr id="34" name="Tijdelijke aanduiding voor tekst 2"/>
          <p:cNvSpPr>
            <a:spLocks noGrp="1"/>
          </p:cNvSpPr>
          <p:nvPr>
            <p:custDataLst>
              <p:tags r:id="rId30"/>
            </p:custDataLst>
          </p:nvPr>
        </p:nvSpPr>
        <p:spPr bwMode="auto">
          <a:xfrm>
            <a:off x="6834188" y="5503863"/>
            <a:ext cx="25828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2B7E0230-A33D-47F0-B567-68004EBA08CF}" type="datetime'''Artikel'' ''''4:'' K''limaa''''''''''t ''e''n ''e''ner''gie'">
              <a:rPr lang="nl-NL" altLang="en-US" sz="1400" smtClean="0">
                <a:solidFill>
                  <a:srgbClr val="72797F"/>
                </a:solidFill>
              </a:rPr>
              <a:pPr marL="0" indent="0">
                <a:spcBef>
                  <a:spcPct val="0"/>
                </a:spcBef>
                <a:buNone/>
              </a:pPr>
              <a:t>Artikel 4: Klimaat en energie</a:t>
            </a:fld>
            <a:endParaRPr lang="nl-NL" sz="1400" dirty="0">
              <a:solidFill>
                <a:srgbClr val="72797F"/>
              </a:solidFill>
            </a:endParaRPr>
          </a:p>
        </p:txBody>
      </p:sp>
      <p:sp>
        <p:nvSpPr>
          <p:cNvPr id="32" name="Tijdelijke aanduiding voor tekst 2"/>
          <p:cNvSpPr>
            <a:spLocks noGrp="1"/>
          </p:cNvSpPr>
          <p:nvPr>
            <p:custDataLst>
              <p:tags r:id="rId31"/>
            </p:custDataLst>
          </p:nvPr>
        </p:nvSpPr>
        <p:spPr bwMode="auto">
          <a:xfrm>
            <a:off x="6834188" y="4995863"/>
            <a:ext cx="2276475"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0B340C7F-FD8F-4F54-B35C-4B3EED0A90E3}" type="datetime'Arti''ke''''l'''''' 2:'' ''B''edrij''''ve''n''''b''eleid'''">
              <a:rPr lang="nl-NL" altLang="en-US" sz="1400" smtClean="0">
                <a:solidFill>
                  <a:srgbClr val="72797F"/>
                </a:solidFill>
              </a:rPr>
              <a:pPr marL="0" indent="0">
                <a:spcBef>
                  <a:spcPct val="0"/>
                </a:spcBef>
                <a:buNone/>
              </a:pPr>
              <a:t>Artikel 2: Bedrijvenbeleid</a:t>
            </a:fld>
            <a:endParaRPr lang="nl-NL" sz="1400" dirty="0">
              <a:solidFill>
                <a:srgbClr val="72797F"/>
              </a:solidFill>
            </a:endParaRPr>
          </a:p>
        </p:txBody>
      </p:sp>
      <p:sp>
        <p:nvSpPr>
          <p:cNvPr id="29" name="Tijdelijke aanduiding voor tekst 2"/>
          <p:cNvSpPr>
            <a:spLocks noGrp="1"/>
          </p:cNvSpPr>
          <p:nvPr>
            <p:custDataLst>
              <p:tags r:id="rId32"/>
            </p:custDataLst>
          </p:nvPr>
        </p:nvSpPr>
        <p:spPr bwMode="auto">
          <a:xfrm>
            <a:off x="6834188" y="5249863"/>
            <a:ext cx="22304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7E88AA80-8652-4879-8D78-40422561F993}" type="datetime'''Ar''ti''''kel'' ''''''3'':'' ''Toe''k''oms''''t''f''on''ds'">
              <a:rPr lang="nl-NL" altLang="en-US" sz="1400" smtClean="0">
                <a:solidFill>
                  <a:srgbClr val="72797F"/>
                </a:solidFill>
              </a:rPr>
              <a:pPr marL="0" indent="0">
                <a:spcBef>
                  <a:spcPct val="0"/>
                </a:spcBef>
                <a:buNone/>
              </a:pPr>
              <a:t>Artikel 3: Toekomstfonds</a:t>
            </a:fld>
            <a:endParaRPr lang="nl-NL" sz="1400" dirty="0">
              <a:solidFill>
                <a:srgbClr val="72797F"/>
              </a:solidFill>
            </a:endParaRPr>
          </a:p>
        </p:txBody>
      </p:sp>
      <p:sp>
        <p:nvSpPr>
          <p:cNvPr id="33" name="Tijdelijke aanduiding voor tekst 2"/>
          <p:cNvSpPr>
            <a:spLocks noGrp="1"/>
          </p:cNvSpPr>
          <p:nvPr>
            <p:custDataLst>
              <p:tags r:id="rId33"/>
            </p:custDataLst>
          </p:nvPr>
        </p:nvSpPr>
        <p:spPr bwMode="auto">
          <a:xfrm>
            <a:off x="6834188" y="5757863"/>
            <a:ext cx="1820863"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None/>
            </a:pPr>
            <a:fld id="{56C9C4DF-784F-45EE-AE62-29F965E16C09}" type="datetime'''''Ar''t''i''k''el'' ''''''5: ''''''''G''''ro''nin''''gen'''">
              <a:rPr lang="nl-NL" altLang="en-US" sz="1400" smtClean="0">
                <a:solidFill>
                  <a:srgbClr val="72797F"/>
                </a:solidFill>
              </a:rPr>
              <a:pPr marL="0" indent="0">
                <a:spcBef>
                  <a:spcPct val="0"/>
                </a:spcBef>
                <a:buNone/>
              </a:pPr>
              <a:t>Artikel 5: Groningen</a:t>
            </a:fld>
            <a:endParaRPr lang="nl-NL" sz="1400" dirty="0">
              <a:solidFill>
                <a:srgbClr val="72797F"/>
              </a:solidFill>
            </a:endParaRPr>
          </a:p>
        </p:txBody>
      </p:sp>
    </p:spTree>
    <p:extLst>
      <p:ext uri="{BB962C8B-B14F-4D97-AF65-F5344CB8AC3E}">
        <p14:creationId xmlns:p14="http://schemas.microsoft.com/office/powerpoint/2010/main" val="506507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062751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3" name="think-cell Slide" r:id="rId4" imgW="282" imgH="254" progId="TCLayout.ActiveDocument.1">
                  <p:embed/>
                </p:oleObj>
              </mc:Choice>
              <mc:Fallback>
                <p:oleObj name="think-cell Slide" r:id="rId4" imgW="282" imgH="25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487488" y="147"/>
            <a:ext cx="10515600" cy="1325563"/>
          </a:xfrm>
        </p:spPr>
        <p:txBody>
          <a:bodyPr vert="horz"/>
          <a:lstStyle/>
          <a:p>
            <a:r>
              <a:rPr lang="nl-NL" sz="3600" dirty="0" smtClean="0"/>
              <a:t>Drie aandachtspunten komen naar voren</a:t>
            </a:r>
            <a:endParaRPr lang="nl-NL" sz="3600"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911077845"/>
              </p:ext>
            </p:extLst>
          </p:nvPr>
        </p:nvGraphicFramePr>
        <p:xfrm>
          <a:off x="838200" y="1243061"/>
          <a:ext cx="10848584" cy="4892547"/>
        </p:xfrm>
        <a:graphic>
          <a:graphicData uri="http://schemas.openxmlformats.org/drawingml/2006/table">
            <a:tbl>
              <a:tblPr firstRow="1" bandRow="1">
                <a:tableStyleId>{5C22544A-7EE6-4342-B048-85BDC9FD1C3A}</a:tableStyleId>
              </a:tblPr>
              <a:tblGrid>
                <a:gridCol w="1873424">
                  <a:extLst>
                    <a:ext uri="{9D8B030D-6E8A-4147-A177-3AD203B41FA5}">
                      <a16:colId xmlns:a16="http://schemas.microsoft.com/office/drawing/2014/main" val="1329639654"/>
                    </a:ext>
                  </a:extLst>
                </a:gridCol>
                <a:gridCol w="4222975">
                  <a:extLst>
                    <a:ext uri="{9D8B030D-6E8A-4147-A177-3AD203B41FA5}">
                      <a16:colId xmlns:a16="http://schemas.microsoft.com/office/drawing/2014/main" val="338079044"/>
                    </a:ext>
                  </a:extLst>
                </a:gridCol>
                <a:gridCol w="4752185">
                  <a:extLst>
                    <a:ext uri="{9D8B030D-6E8A-4147-A177-3AD203B41FA5}">
                      <a16:colId xmlns:a16="http://schemas.microsoft.com/office/drawing/2014/main" val="2116616161"/>
                    </a:ext>
                  </a:extLst>
                </a:gridCol>
              </a:tblGrid>
              <a:tr h="370840">
                <a:tc>
                  <a:txBody>
                    <a:bodyPr/>
                    <a:lstStyle/>
                    <a:p>
                      <a:r>
                        <a:rPr lang="nl-NL" sz="1500" dirty="0" smtClean="0"/>
                        <a:t>Aandachtspunt</a:t>
                      </a:r>
                      <a:endParaRPr lang="nl-NL" sz="1500" dirty="0"/>
                    </a:p>
                  </a:txBody>
                  <a:tcPr/>
                </a:tc>
                <a:tc>
                  <a:txBody>
                    <a:bodyPr/>
                    <a:lstStyle/>
                    <a:p>
                      <a:r>
                        <a:rPr lang="nl-NL" sz="1500" dirty="0" smtClean="0"/>
                        <a:t>Gevolgen</a:t>
                      </a:r>
                      <a:endParaRPr lang="nl-NL" sz="1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dirty="0" smtClean="0"/>
                        <a:t>Voorbeeld Rekenkamer</a:t>
                      </a:r>
                    </a:p>
                  </a:txBody>
                  <a:tcPr/>
                </a:tc>
                <a:extLst>
                  <a:ext uri="{0D108BD9-81ED-4DB2-BD59-A6C34878D82A}">
                    <a16:rowId xmlns:a16="http://schemas.microsoft.com/office/drawing/2014/main" val="1009024035"/>
                  </a:ext>
                </a:extLst>
              </a:tr>
              <a:tr h="1252413">
                <a:tc>
                  <a:txBody>
                    <a:bodyPr/>
                    <a:lstStyle/>
                    <a:p>
                      <a:r>
                        <a:rPr lang="nl-NL" sz="1600" dirty="0" smtClean="0"/>
                        <a:t>1) Uitdagingen </a:t>
                      </a:r>
                      <a:r>
                        <a:rPr lang="nl-NL" sz="1600" baseline="0" dirty="0" smtClean="0"/>
                        <a:t>in uitvoering</a:t>
                      </a:r>
                      <a:endParaRPr lang="nl-NL" sz="1600" dirty="0"/>
                    </a:p>
                  </a:txBody>
                  <a:tcPr/>
                </a:tc>
                <a:tc>
                  <a:txBody>
                    <a:bodyPr/>
                    <a:lstStyle/>
                    <a:p>
                      <a:pPr marL="285750" indent="-285750">
                        <a:buFont typeface="Wingdings" panose="05000000000000000000" pitchFamily="2" charset="2"/>
                        <a:buChar char="§"/>
                      </a:pPr>
                      <a:r>
                        <a:rPr lang="nl-NL" sz="1600" dirty="0" smtClean="0"/>
                        <a:t>Aanpak</a:t>
                      </a:r>
                      <a:r>
                        <a:rPr lang="nl-NL" sz="1600" baseline="0" dirty="0" smtClean="0"/>
                        <a:t> C</a:t>
                      </a:r>
                      <a:r>
                        <a:rPr lang="nl-NL" sz="1600" dirty="0" smtClean="0"/>
                        <a:t>orona en Groningen leidt tot stijgende uitvoeringskosten. </a:t>
                      </a:r>
                    </a:p>
                    <a:p>
                      <a:pPr marL="285750" indent="-285750">
                        <a:buFont typeface="Wingdings" panose="05000000000000000000" pitchFamily="2" charset="2"/>
                        <a:buChar char="§"/>
                      </a:pPr>
                      <a:r>
                        <a:rPr lang="nl-NL" sz="1600" dirty="0" smtClean="0"/>
                        <a:t>EZK moet balanceren</a:t>
                      </a:r>
                      <a:r>
                        <a:rPr lang="nl-NL" sz="1600" baseline="0" dirty="0" smtClean="0"/>
                        <a:t> tussen snelheid, doelmatigheid en informatievoorziening.</a:t>
                      </a:r>
                      <a:endParaRPr lang="nl-NL"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1" dirty="0" smtClean="0"/>
                        <a:t>Groningen</a:t>
                      </a:r>
                      <a:r>
                        <a:rPr lang="nl-NL" sz="1600" baseline="0" dirty="0" smtClean="0"/>
                        <a:t>: </a:t>
                      </a:r>
                      <a:r>
                        <a:rPr lang="nl-NL" sz="1600" dirty="0" smtClean="0"/>
                        <a:t>73</a:t>
                      </a:r>
                      <a:r>
                        <a:rPr lang="nl-NL" sz="1600" baseline="0" dirty="0" smtClean="0"/>
                        <a:t> cent uitvoeringskosten per euro en de voortgang lijkt beperkt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1" dirty="0" smtClean="0"/>
                        <a:t>Corona</a:t>
                      </a:r>
                      <a:r>
                        <a:rPr lang="nl-NL" sz="1600" dirty="0" smtClean="0"/>
                        <a:t>: budgetrecht Kamer</a:t>
                      </a:r>
                      <a:r>
                        <a:rPr lang="nl-NL" sz="1600" baseline="0" dirty="0" smtClean="0"/>
                        <a:t> was in het geding, inmiddels is er een </a:t>
                      </a:r>
                      <a:r>
                        <a:rPr lang="nl-NL" sz="1600" dirty="0" smtClean="0"/>
                        <a:t>verbeterplan beheer subsidiemiddelen. Bezwaar ARK ingetrokken.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nl-NL" sz="1600" dirty="0" smtClean="0"/>
                    </a:p>
                  </a:txBody>
                  <a:tcPr/>
                </a:tc>
                <a:extLst>
                  <a:ext uri="{0D108BD9-81ED-4DB2-BD59-A6C34878D82A}">
                    <a16:rowId xmlns:a16="http://schemas.microsoft.com/office/drawing/2014/main" val="1924544644"/>
                  </a:ext>
                </a:extLst>
              </a:tr>
              <a:tr h="1168907">
                <a:tc>
                  <a:txBody>
                    <a:bodyPr/>
                    <a:lstStyle/>
                    <a:p>
                      <a:r>
                        <a:rPr lang="nl-NL" sz="1600" dirty="0" smtClean="0"/>
                        <a:t>2) Balanceren tussen crisis en lange termijn opgaven</a:t>
                      </a:r>
                      <a:endParaRPr lang="nl-NL" sz="1600" dirty="0"/>
                    </a:p>
                  </a:txBody>
                  <a:tcPr/>
                </a:tc>
                <a:tc>
                  <a:txBody>
                    <a:bodyPr/>
                    <a:lstStyle/>
                    <a:p>
                      <a:pPr marL="285750" indent="-285750">
                        <a:buFont typeface="Wingdings" panose="05000000000000000000" pitchFamily="2" charset="2"/>
                        <a:buChar char="§"/>
                      </a:pPr>
                      <a:r>
                        <a:rPr lang="nl-NL" sz="1600" dirty="0" smtClean="0"/>
                        <a:t>Crisis </a:t>
                      </a:r>
                      <a:r>
                        <a:rPr lang="nl-NL" sz="1600" baseline="0" dirty="0" smtClean="0"/>
                        <a:t>kan andere doelen overschaduwen</a:t>
                      </a:r>
                    </a:p>
                    <a:p>
                      <a:pPr marL="285750" indent="-285750">
                        <a:buFont typeface="Wingdings" panose="05000000000000000000" pitchFamily="2" charset="2"/>
                        <a:buChar char="§"/>
                      </a:pPr>
                      <a:r>
                        <a:rPr lang="nl-NL" sz="1600" baseline="0" dirty="0" smtClean="0"/>
                        <a:t>Niet tijdig adresseren lange-termijn opgaven leidt tot nieuwe problemen</a:t>
                      </a:r>
                    </a:p>
                  </a:txBody>
                  <a:tcPr/>
                </a:tc>
                <a:tc>
                  <a:txBody>
                    <a:bodyPr/>
                    <a:lstStyle/>
                    <a:p>
                      <a:pPr marL="285750" indent="-285750">
                        <a:buFont typeface="Wingdings" panose="05000000000000000000" pitchFamily="2" charset="2"/>
                        <a:buChar char="§"/>
                      </a:pPr>
                      <a:r>
                        <a:rPr lang="nl-NL" sz="1600" b="1" dirty="0" smtClean="0"/>
                        <a:t>Elektriciteitsnet</a:t>
                      </a:r>
                      <a:r>
                        <a:rPr lang="nl-NL" sz="1600" dirty="0" smtClean="0"/>
                        <a:t>:</a:t>
                      </a:r>
                      <a:r>
                        <a:rPr lang="nl-NL" sz="1600" baseline="0" dirty="0" smtClean="0"/>
                        <a:t> genomen maatregelen nog nauwelijks geholpen</a:t>
                      </a:r>
                    </a:p>
                    <a:p>
                      <a:pPr marL="285750" indent="-285750">
                        <a:buFont typeface="Wingdings" panose="05000000000000000000" pitchFamily="2" charset="2"/>
                        <a:buChar char="§"/>
                      </a:pPr>
                      <a:r>
                        <a:rPr lang="nl-NL" sz="1600" b="1" dirty="0" smtClean="0"/>
                        <a:t>Cybersecurity</a:t>
                      </a:r>
                      <a:r>
                        <a:rPr lang="nl-NL" sz="1600" dirty="0" smtClean="0"/>
                        <a:t>:</a:t>
                      </a:r>
                      <a:r>
                        <a:rPr lang="nl-NL" sz="1600" baseline="0" dirty="0" smtClean="0"/>
                        <a:t> versterk het toezicht van Agentschap Telecom</a:t>
                      </a:r>
                    </a:p>
                  </a:txBody>
                  <a:tcPr/>
                </a:tc>
                <a:extLst>
                  <a:ext uri="{0D108BD9-81ED-4DB2-BD59-A6C34878D82A}">
                    <a16:rowId xmlns:a16="http://schemas.microsoft.com/office/drawing/2014/main" val="2864642574"/>
                  </a:ext>
                </a:extLst>
              </a:tr>
              <a:tr h="370840">
                <a:tc>
                  <a:txBody>
                    <a:bodyPr/>
                    <a:lstStyle/>
                    <a:p>
                      <a:r>
                        <a:rPr lang="nl-NL" sz="1600" dirty="0" smtClean="0"/>
                        <a:t>3) Beter</a:t>
                      </a:r>
                      <a:r>
                        <a:rPr lang="nl-NL" sz="1600" baseline="0" dirty="0" smtClean="0"/>
                        <a:t> z</a:t>
                      </a:r>
                      <a:r>
                        <a:rPr lang="nl-NL" sz="1600" dirty="0" smtClean="0"/>
                        <a:t>icht op prestaties en effecten</a:t>
                      </a:r>
                      <a:endParaRPr lang="nl-NL"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aseline="0" dirty="0" smtClean="0"/>
                        <a:t>Beleid heeft niet altijd heldere doelen en/of scherpe monitoring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aseline="0" dirty="0" smtClean="0"/>
                        <a:t>Grootschalige programma’s met veel instrumenten en uitvoerders complex in aansturing en uitvoering</a:t>
                      </a:r>
                      <a:endParaRPr lang="nl-NL" sz="1600" dirty="0" smtClean="0"/>
                    </a:p>
                    <a:p>
                      <a:pPr marL="285750" indent="-285750">
                        <a:buFont typeface="Wingdings" panose="05000000000000000000" pitchFamily="2" charset="2"/>
                        <a:buChar char="§"/>
                      </a:pPr>
                      <a:endParaRPr lang="nl-NL"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1" dirty="0" smtClean="0"/>
                        <a:t>Groeifonds</a:t>
                      </a:r>
                      <a:r>
                        <a:rPr lang="nl-NL" sz="1600" dirty="0" smtClean="0"/>
                        <a:t>: effectiviteit later</a:t>
                      </a:r>
                      <a:r>
                        <a:rPr lang="nl-NL" sz="1600" baseline="0" dirty="0" smtClean="0"/>
                        <a:t> waarschijnlijk moeilijk vast te stellen</a:t>
                      </a:r>
                      <a:endParaRPr lang="nl-NL" sz="1600" dirty="0" smtClean="0"/>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sz="1600" b="1" dirty="0" smtClean="0"/>
                        <a:t>Groningen</a:t>
                      </a:r>
                      <a:r>
                        <a:rPr lang="nl-NL" sz="1600" dirty="0" smtClean="0"/>
                        <a:t>:</a:t>
                      </a:r>
                      <a:r>
                        <a:rPr lang="nl-NL" sz="1600" baseline="0" dirty="0" smtClean="0"/>
                        <a:t> advies aan de Kamer: dring aan op samenhangend overzicht geldstromen tijdens de afbouwfase</a:t>
                      </a:r>
                      <a:endParaRPr lang="nl-NL" sz="1600" dirty="0" smtClean="0"/>
                    </a:p>
                    <a:p>
                      <a:pPr marL="285750" indent="-285750">
                        <a:buFont typeface="Wingdings" panose="05000000000000000000" pitchFamily="2" charset="2"/>
                        <a:buChar char="§"/>
                      </a:pPr>
                      <a:endParaRPr lang="nl-NL" sz="1600" dirty="0" smtClean="0"/>
                    </a:p>
                  </a:txBody>
                  <a:tcPr/>
                </a:tc>
                <a:extLst>
                  <a:ext uri="{0D108BD9-81ED-4DB2-BD59-A6C34878D82A}">
                    <a16:rowId xmlns:a16="http://schemas.microsoft.com/office/drawing/2014/main" val="2042746553"/>
                  </a:ext>
                </a:extLst>
              </a:tr>
            </a:tbl>
          </a:graphicData>
        </a:graphic>
      </p:graphicFrame>
    </p:spTree>
    <p:extLst>
      <p:ext uri="{BB962C8B-B14F-4D97-AF65-F5344CB8AC3E}">
        <p14:creationId xmlns:p14="http://schemas.microsoft.com/office/powerpoint/2010/main" val="1551359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383597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6" name="think-cell Slide" r:id="rId20" imgW="282" imgH="254" progId="TCLayout.ActiveDocument.1">
                  <p:embed/>
                </p:oleObj>
              </mc:Choice>
              <mc:Fallback>
                <p:oleObj name="think-cell Slide" r:id="rId20" imgW="282" imgH="254" progId="TCLayout.ActiveDocument.1">
                  <p:embed/>
                  <p:pic>
                    <p:nvPicPr>
                      <p:cNvPr id="4" name="Object 3"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664651" y="54698"/>
            <a:ext cx="10204449" cy="1143000"/>
          </a:xfrm>
        </p:spPr>
        <p:txBody>
          <a:bodyPr vert="horz"/>
          <a:lstStyle/>
          <a:p>
            <a:r>
              <a:rPr lang="nl-NL" dirty="0" smtClean="0"/>
              <a:t>1) Uitdagingen in uitvoering</a:t>
            </a:r>
            <a:endParaRPr lang="nl-NL" dirty="0"/>
          </a:p>
        </p:txBody>
      </p:sp>
      <p:graphicFrame>
        <p:nvGraphicFramePr>
          <p:cNvPr id="35" name="Chart 3"/>
          <p:cNvGraphicFramePr/>
          <p:nvPr>
            <p:custDataLst>
              <p:tags r:id="rId3"/>
            </p:custDataLst>
            <p:extLst>
              <p:ext uri="{D42A27DB-BD31-4B8C-83A1-F6EECF244321}">
                <p14:modId xmlns:p14="http://schemas.microsoft.com/office/powerpoint/2010/main" val="2498766179"/>
              </p:ext>
            </p:extLst>
          </p:nvPr>
        </p:nvGraphicFramePr>
        <p:xfrm>
          <a:off x="1198563" y="1711325"/>
          <a:ext cx="2998787" cy="4171950"/>
        </p:xfrm>
        <a:graphic>
          <a:graphicData uri="http://schemas.openxmlformats.org/drawingml/2006/chart">
            <c:chart xmlns:c="http://schemas.openxmlformats.org/drawingml/2006/chart" xmlns:r="http://schemas.openxmlformats.org/officeDocument/2006/relationships" r:id="rId22"/>
          </a:graphicData>
        </a:graphic>
      </p:graphicFrame>
      <p:cxnSp>
        <p:nvCxnSpPr>
          <p:cNvPr id="61" name="Rechte verbindingslijn 60"/>
          <p:cNvCxnSpPr/>
          <p:nvPr>
            <p:custDataLst>
              <p:tags r:id="rId4"/>
            </p:custDataLst>
          </p:nvPr>
        </p:nvCxnSpPr>
        <p:spPr bwMode="auto">
          <a:xfrm flipV="1">
            <a:off x="1989138" y="1363663"/>
            <a:ext cx="0" cy="2455863"/>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Rechte verbindingslijn 61"/>
          <p:cNvCxnSpPr/>
          <p:nvPr>
            <p:custDataLst>
              <p:tags r:id="rId5"/>
            </p:custDataLst>
          </p:nvPr>
        </p:nvCxnSpPr>
        <p:spPr bwMode="auto">
          <a:xfrm>
            <a:off x="1989138" y="1363663"/>
            <a:ext cx="1417638" cy="0"/>
          </a:xfrm>
          <a:prstGeom prst="line">
            <a:avLst/>
          </a:prstGeom>
          <a:ln w="1270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Rechte verbindingslijn 62"/>
          <p:cNvCxnSpPr/>
          <p:nvPr>
            <p:custDataLst>
              <p:tags r:id="rId6"/>
            </p:custDataLst>
          </p:nvPr>
        </p:nvCxnSpPr>
        <p:spPr bwMode="auto">
          <a:xfrm>
            <a:off x="3406775" y="1363663"/>
            <a:ext cx="0" cy="174625"/>
          </a:xfrm>
          <a:prstGeom prst="line">
            <a:avLst/>
          </a:prstGeom>
          <a:ln w="12700"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 name="Tijdelijke aanduiding voor tekst 2"/>
          <p:cNvSpPr>
            <a:spLocks noGrp="1"/>
          </p:cNvSpPr>
          <p:nvPr>
            <p:custDataLst>
              <p:tags r:id="rId7"/>
            </p:custDataLst>
          </p:nvPr>
        </p:nvSpPr>
        <p:spPr bwMode="auto">
          <a:xfrm>
            <a:off x="1757363" y="5859463"/>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B105F29-3284-4FAC-BCE0-D1EDD32BEC82}" type="datetime'''''''2''''''''''0''1''8'''''''''">
              <a:rPr lang="nl-NL" altLang="en-US" sz="1400" smtClean="0">
                <a:solidFill>
                  <a:srgbClr val="72797F"/>
                </a:solidFill>
              </a:rPr>
              <a:pPr/>
              <a:t>2018</a:t>
            </a:fld>
            <a:endParaRPr lang="nl-NL" sz="1400" dirty="0">
              <a:solidFill>
                <a:srgbClr val="72797F"/>
              </a:solidFill>
            </a:endParaRPr>
          </a:p>
        </p:txBody>
      </p:sp>
      <p:sp>
        <p:nvSpPr>
          <p:cNvPr id="38" name="Tijdelijke aanduiding voor tekst 2"/>
          <p:cNvSpPr>
            <a:spLocks noGrp="1"/>
          </p:cNvSpPr>
          <p:nvPr>
            <p:custDataLst>
              <p:tags r:id="rId8"/>
            </p:custDataLst>
          </p:nvPr>
        </p:nvSpPr>
        <p:spPr bwMode="gray">
          <a:xfrm>
            <a:off x="1908175" y="4916488"/>
            <a:ext cx="163513" cy="192088"/>
          </a:xfrm>
          <a:prstGeom prst="rect">
            <a:avLst/>
          </a:prstGeom>
          <a:solidFill>
            <a:schemeClr val="hlink"/>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E8916835-7DF4-413F-A3A3-656FDC5B93BA}" type="datetime'''''''''''''''''''''8'''''''''">
              <a:rPr lang="nl-NL" altLang="en-US" sz="1400" smtClean="0">
                <a:solidFill>
                  <a:schemeClr val="bg1"/>
                </a:solidFill>
              </a:rPr>
              <a:pPr marL="0" indent="0" algn="ctr">
                <a:spcBef>
                  <a:spcPct val="0"/>
                </a:spcBef>
                <a:spcAft>
                  <a:spcPct val="0"/>
                </a:spcAft>
                <a:buNone/>
              </a:pPr>
              <a:t>8</a:t>
            </a:fld>
            <a:endParaRPr lang="nl-NL" sz="1400" dirty="0">
              <a:solidFill>
                <a:schemeClr val="bg1"/>
              </a:solidFill>
            </a:endParaRPr>
          </a:p>
        </p:txBody>
      </p:sp>
      <p:sp>
        <p:nvSpPr>
          <p:cNvPr id="33" name="Tijdelijke aanduiding voor tekst 2"/>
          <p:cNvSpPr>
            <a:spLocks noGrp="1"/>
          </p:cNvSpPr>
          <p:nvPr>
            <p:custDataLst>
              <p:tags r:id="rId9"/>
            </p:custDataLst>
          </p:nvPr>
        </p:nvSpPr>
        <p:spPr bwMode="auto">
          <a:xfrm>
            <a:off x="701674" y="4916488"/>
            <a:ext cx="7508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DCDCF85C-D9ED-4AC0-A1D9-D58FA71220AF}" type="datetime'A''''''''''''''''''''''r''''''''''t''''''ik''e''''''l'' ''3'">
              <a:rPr lang="nl-NL" altLang="en-US" sz="1400" smtClean="0">
                <a:solidFill>
                  <a:srgbClr val="72797F"/>
                </a:solidFill>
              </a:rPr>
              <a:pPr marL="0" indent="0" algn="r">
                <a:spcBef>
                  <a:spcPct val="0"/>
                </a:spcBef>
                <a:buNone/>
              </a:pPr>
              <a:t>Artikel 3</a:t>
            </a:fld>
            <a:endParaRPr lang="nl-NL" sz="1400" dirty="0">
              <a:solidFill>
                <a:srgbClr val="72797F"/>
              </a:solidFill>
            </a:endParaRPr>
          </a:p>
        </p:txBody>
      </p:sp>
      <p:sp>
        <p:nvSpPr>
          <p:cNvPr id="22" name="Tijdelijke aanduiding voor tekst 2"/>
          <p:cNvSpPr>
            <a:spLocks noGrp="1"/>
          </p:cNvSpPr>
          <p:nvPr>
            <p:custDataLst>
              <p:tags r:id="rId10"/>
            </p:custDataLst>
          </p:nvPr>
        </p:nvSpPr>
        <p:spPr bwMode="auto">
          <a:xfrm>
            <a:off x="3175000" y="5859463"/>
            <a:ext cx="463550"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2199C4C1-1527-4BCE-86A0-270D03C3470A}" type="datetime'2''''''''''''0''''''''''2''''''''''1'''''''''''''''''''">
              <a:rPr lang="nl-NL" altLang="en-US" sz="1400" smtClean="0">
                <a:solidFill>
                  <a:srgbClr val="72797F"/>
                </a:solidFill>
              </a:rPr>
              <a:pPr/>
              <a:t>2021</a:t>
            </a:fld>
            <a:endParaRPr lang="nl-NL" sz="1400" dirty="0">
              <a:solidFill>
                <a:srgbClr val="72797F"/>
              </a:solidFill>
            </a:endParaRPr>
          </a:p>
        </p:txBody>
      </p:sp>
      <p:sp>
        <p:nvSpPr>
          <p:cNvPr id="49" name="Tijdelijke aanduiding voor tekst 2"/>
          <p:cNvSpPr>
            <a:spLocks noGrp="1"/>
          </p:cNvSpPr>
          <p:nvPr>
            <p:custDataLst>
              <p:tags r:id="rId11"/>
            </p:custDataLst>
          </p:nvPr>
        </p:nvSpPr>
        <p:spPr bwMode="gray">
          <a:xfrm>
            <a:off x="3325813" y="3179763"/>
            <a:ext cx="163513" cy="192088"/>
          </a:xfrm>
          <a:prstGeom prst="rect">
            <a:avLst/>
          </a:prstGeom>
          <a:solidFill>
            <a:schemeClr val="hlink"/>
          </a:solidFill>
          <a:ln>
            <a:noFill/>
          </a:ln>
          <a:effectLst/>
        </p:spPr>
        <p:txBody>
          <a:bodyPr vert="horz" wrap="none" lIns="25400" tIns="0" rIns="2540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4794E8F0-0067-45B9-A109-E8E38D3138A9}" type="datetime'9'''''''''''''''''''''''''''''''''''''''''''''''">
              <a:rPr lang="nl-NL" altLang="en-US" sz="1400" smtClean="0">
                <a:solidFill>
                  <a:schemeClr val="bg1"/>
                </a:solidFill>
              </a:rPr>
              <a:pPr/>
              <a:t>9</a:t>
            </a:fld>
            <a:endParaRPr lang="nl-NL" sz="1400" dirty="0">
              <a:solidFill>
                <a:schemeClr val="bg1"/>
              </a:solidFill>
            </a:endParaRPr>
          </a:p>
        </p:txBody>
      </p:sp>
      <p:sp>
        <p:nvSpPr>
          <p:cNvPr id="9" name="Tijdelijke aanduiding voor tekst 2"/>
          <p:cNvSpPr>
            <a:spLocks noGrp="1"/>
          </p:cNvSpPr>
          <p:nvPr>
            <p:custDataLst>
              <p:tags r:id="rId12"/>
            </p:custDataLst>
          </p:nvPr>
        </p:nvSpPr>
        <p:spPr bwMode="auto">
          <a:xfrm>
            <a:off x="701674" y="4110038"/>
            <a:ext cx="7508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90D93DEE-DE59-4B96-AC55-3D26A93498CD}" type="datetime'A''''''''r''''''''''ti''''''''k''''''''''''e''l'''' ''1'''''''">
              <a:rPr lang="nl-NL" altLang="en-US" sz="1400" smtClean="0">
                <a:solidFill>
                  <a:srgbClr val="72797F"/>
                </a:solidFill>
              </a:rPr>
              <a:pPr marL="0" indent="0" algn="r">
                <a:spcBef>
                  <a:spcPct val="0"/>
                </a:spcBef>
                <a:buNone/>
              </a:pPr>
              <a:t>Artikel 1</a:t>
            </a:fld>
            <a:endParaRPr lang="nl-NL" sz="1400" dirty="0">
              <a:solidFill>
                <a:srgbClr val="72797F"/>
              </a:solidFill>
            </a:endParaRPr>
          </a:p>
        </p:txBody>
      </p:sp>
      <p:sp>
        <p:nvSpPr>
          <p:cNvPr id="10" name="Tijdelijke aanduiding voor tekst 2"/>
          <p:cNvSpPr>
            <a:spLocks noGrp="1"/>
          </p:cNvSpPr>
          <p:nvPr>
            <p:custDataLst>
              <p:tags r:id="rId13"/>
            </p:custDataLst>
          </p:nvPr>
        </p:nvSpPr>
        <p:spPr bwMode="auto">
          <a:xfrm>
            <a:off x="701674" y="4564063"/>
            <a:ext cx="7508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DB01C93F-D631-461C-9F84-951D6384F563}" type="datetime'''''A''''''''rti''k''''el'''''''''''''''''''''''''' ''''2'''''">
              <a:rPr lang="nl-NL" altLang="en-US" sz="1400" smtClean="0">
                <a:solidFill>
                  <a:srgbClr val="72797F"/>
                </a:solidFill>
              </a:rPr>
              <a:pPr marL="0" indent="0" algn="r">
                <a:spcBef>
                  <a:spcPct val="0"/>
                </a:spcBef>
                <a:buNone/>
              </a:pPr>
              <a:t>Artikel 2</a:t>
            </a:fld>
            <a:endParaRPr lang="nl-NL" sz="1400" dirty="0">
              <a:solidFill>
                <a:srgbClr val="72797F"/>
              </a:solidFill>
            </a:endParaRPr>
          </a:p>
        </p:txBody>
      </p:sp>
      <p:sp>
        <p:nvSpPr>
          <p:cNvPr id="12" name="Tijdelijke aanduiding voor tekst 2"/>
          <p:cNvSpPr>
            <a:spLocks noGrp="1"/>
          </p:cNvSpPr>
          <p:nvPr>
            <p:custDataLst>
              <p:tags r:id="rId14"/>
            </p:custDataLst>
          </p:nvPr>
        </p:nvSpPr>
        <p:spPr bwMode="gray">
          <a:xfrm>
            <a:off x="1795463" y="3857625"/>
            <a:ext cx="3889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063C1368-1995-41BE-876B-F126D6DC3287}" type="datetime'''''''''''''''2''''''5''8'''''''''''''''''''''''''''''">
              <a:rPr lang="nl-NL" altLang="en-US" sz="1400" smtClean="0">
                <a:solidFill>
                  <a:srgbClr val="72797F"/>
                </a:solidFill>
              </a:rPr>
              <a:pPr/>
              <a:t>258</a:t>
            </a:fld>
            <a:endParaRPr lang="nl-NL" sz="1400" dirty="0">
              <a:solidFill>
                <a:srgbClr val="72797F"/>
              </a:solidFill>
            </a:endParaRPr>
          </a:p>
        </p:txBody>
      </p:sp>
      <p:sp>
        <p:nvSpPr>
          <p:cNvPr id="36" name="Tijdelijke aanduiding voor tekst 2"/>
          <p:cNvSpPr>
            <a:spLocks noGrp="1"/>
          </p:cNvSpPr>
          <p:nvPr>
            <p:custDataLst>
              <p:tags r:id="rId15"/>
            </p:custDataLst>
          </p:nvPr>
        </p:nvSpPr>
        <p:spPr bwMode="auto">
          <a:xfrm>
            <a:off x="701674" y="5160963"/>
            <a:ext cx="7508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963F61A3-3323-446A-8D31-AD46F5EC222F}" type="datetime'''''A''''''r''''''''t''i''k''''''''''e''''''l'''''' 4'''''''">
              <a:rPr lang="nl-NL" altLang="en-US" sz="1400" smtClean="0">
                <a:solidFill>
                  <a:srgbClr val="72797F"/>
                </a:solidFill>
              </a:rPr>
              <a:pPr marL="0" indent="0" algn="r">
                <a:spcBef>
                  <a:spcPct val="0"/>
                </a:spcBef>
                <a:buNone/>
              </a:pPr>
              <a:t>Artikel 4</a:t>
            </a:fld>
            <a:endParaRPr lang="nl-NL" sz="1400" dirty="0">
              <a:solidFill>
                <a:srgbClr val="72797F"/>
              </a:solidFill>
            </a:endParaRPr>
          </a:p>
        </p:txBody>
      </p:sp>
      <p:sp>
        <p:nvSpPr>
          <p:cNvPr id="40" name="Tijdelijke aanduiding voor tekst 2"/>
          <p:cNvSpPr>
            <a:spLocks noGrp="1"/>
          </p:cNvSpPr>
          <p:nvPr>
            <p:custDataLst>
              <p:tags r:id="rId16"/>
            </p:custDataLst>
          </p:nvPr>
        </p:nvSpPr>
        <p:spPr bwMode="auto">
          <a:xfrm>
            <a:off x="701674" y="5541963"/>
            <a:ext cx="75088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buNone/>
            </a:pPr>
            <a:fld id="{2670FB7C-CD18-4BF8-A49C-949E1A8BB6E1}" type="datetime'''A''''''''''''r''''t''''''''''''''i''ke''l'''' ''''''5'''''">
              <a:rPr lang="nl-NL" altLang="en-US" sz="1400" smtClean="0">
                <a:solidFill>
                  <a:srgbClr val="72797F"/>
                </a:solidFill>
              </a:rPr>
              <a:pPr marL="0" indent="0" algn="r">
                <a:spcBef>
                  <a:spcPct val="0"/>
                </a:spcBef>
                <a:buNone/>
              </a:pPr>
              <a:t>Artikel 5</a:t>
            </a:fld>
            <a:endParaRPr lang="nl-NL" sz="1400" dirty="0">
              <a:solidFill>
                <a:srgbClr val="72797F"/>
              </a:solidFill>
            </a:endParaRPr>
          </a:p>
        </p:txBody>
      </p:sp>
      <p:sp>
        <p:nvSpPr>
          <p:cNvPr id="47" name="Tijdelijke aanduiding voor tekst 2"/>
          <p:cNvSpPr>
            <a:spLocks noGrp="1"/>
          </p:cNvSpPr>
          <p:nvPr>
            <p:custDataLst>
              <p:tags r:id="rId17"/>
            </p:custDataLst>
          </p:nvPr>
        </p:nvSpPr>
        <p:spPr bwMode="gray">
          <a:xfrm>
            <a:off x="3213100" y="1576388"/>
            <a:ext cx="388938" cy="1920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7DAAA84C-A955-4B38-A958-D47D5C89ACF6}" type="datetime'''''''59''''''''''''9'''">
              <a:rPr lang="nl-NL" altLang="en-US" sz="1400" smtClean="0">
                <a:solidFill>
                  <a:srgbClr val="72797F"/>
                </a:solidFill>
              </a:rPr>
              <a:pPr/>
              <a:t>599</a:t>
            </a:fld>
            <a:endParaRPr lang="nl-NL" sz="1400" dirty="0">
              <a:solidFill>
                <a:srgbClr val="72797F"/>
              </a:solidFill>
            </a:endParaRPr>
          </a:p>
        </p:txBody>
      </p:sp>
      <p:sp>
        <p:nvSpPr>
          <p:cNvPr id="59" name="Tijdelijke aanduiding voor tekst 2"/>
          <p:cNvSpPr>
            <a:spLocks noGrp="1"/>
          </p:cNvSpPr>
          <p:nvPr>
            <p:custDataLst>
              <p:tags r:id="rId18"/>
            </p:custDataLst>
          </p:nvPr>
        </p:nvSpPr>
        <p:spPr bwMode="auto">
          <a:xfrm>
            <a:off x="2159000" y="1227138"/>
            <a:ext cx="1076325" cy="27305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ct val="0"/>
              </a:spcAft>
              <a:buNone/>
            </a:pPr>
            <a:fld id="{AC4D7039-4E0D-47AF-AB82-53A3CAD6F50D}" type="datetime'''+''''''''''''''13''2''''''''''''%'''''''''''">
              <a:rPr lang="nl-NL" altLang="en-US" sz="1400" b="1" smtClean="0">
                <a:solidFill>
                  <a:srgbClr val="72797F"/>
                </a:solidFill>
              </a:rPr>
              <a:pPr marL="0" indent="0" algn="ctr">
                <a:spcBef>
                  <a:spcPct val="0"/>
                </a:spcBef>
                <a:spcAft>
                  <a:spcPct val="0"/>
                </a:spcAft>
                <a:buNone/>
              </a:pPr>
              <a:t>+132%</a:t>
            </a:fld>
            <a:endParaRPr lang="nl-NL" sz="1400" b="1" dirty="0">
              <a:solidFill>
                <a:srgbClr val="72797F"/>
              </a:solidFill>
            </a:endParaRPr>
          </a:p>
        </p:txBody>
      </p:sp>
      <p:sp>
        <p:nvSpPr>
          <p:cNvPr id="71" name="Tekstvak 70"/>
          <p:cNvSpPr txBox="1"/>
          <p:nvPr/>
        </p:nvSpPr>
        <p:spPr>
          <a:xfrm>
            <a:off x="4961369" y="1401480"/>
            <a:ext cx="7064997" cy="1877437"/>
          </a:xfrm>
          <a:prstGeom prst="rect">
            <a:avLst/>
          </a:prstGeom>
          <a:noFill/>
        </p:spPr>
        <p:txBody>
          <a:bodyPr wrap="square" rtlCol="0">
            <a:spAutoFit/>
          </a:bodyPr>
          <a:lstStyle/>
          <a:p>
            <a:r>
              <a:rPr lang="nl-NL" dirty="0" smtClean="0"/>
              <a:t>Wat valt op:</a:t>
            </a:r>
          </a:p>
          <a:p>
            <a:pPr marL="285750" indent="-285750">
              <a:buFont typeface="Wingdings" panose="05000000000000000000" pitchFamily="2" charset="2"/>
              <a:buChar char="§"/>
            </a:pPr>
            <a:r>
              <a:rPr lang="nl-NL" i="1" dirty="0" smtClean="0"/>
              <a:t>Ruime verdubbeling</a:t>
            </a:r>
            <a:r>
              <a:rPr lang="nl-NL" dirty="0" smtClean="0"/>
              <a:t> uitvoeringskosten (m.n. RVO)*</a:t>
            </a:r>
          </a:p>
          <a:p>
            <a:r>
              <a:rPr lang="nl-NL" dirty="0" smtClean="0"/>
              <a:t>	*</a:t>
            </a:r>
            <a:r>
              <a:rPr lang="nl-NL" sz="1600" i="1" dirty="0" smtClean="0"/>
              <a:t> Agentschappen op EZK begroting, exclusief kosten beleid </a:t>
            </a:r>
            <a:endParaRPr lang="nl-NL" dirty="0" smtClean="0"/>
          </a:p>
          <a:p>
            <a:endParaRPr lang="nl-NL" sz="800" dirty="0" smtClean="0"/>
          </a:p>
          <a:p>
            <a:r>
              <a:rPr lang="nl-NL" dirty="0" smtClean="0"/>
              <a:t>Dit komt vooral door:</a:t>
            </a:r>
          </a:p>
          <a:p>
            <a:pPr marL="742950" lvl="1" indent="-285750">
              <a:buFont typeface="Wingdings" panose="05000000000000000000" pitchFamily="2" charset="2"/>
              <a:buChar char="§"/>
            </a:pPr>
            <a:r>
              <a:rPr lang="nl-NL" dirty="0" smtClean="0"/>
              <a:t>Groningen (+230 mln.)</a:t>
            </a:r>
          </a:p>
          <a:p>
            <a:pPr marL="742950" lvl="1" indent="-285750">
              <a:buFont typeface="Wingdings" panose="05000000000000000000" pitchFamily="2" charset="2"/>
              <a:buChar char="§"/>
            </a:pPr>
            <a:r>
              <a:rPr lang="nl-NL" dirty="0" smtClean="0"/>
              <a:t>Corona-uitgaven (+70 mln.)</a:t>
            </a:r>
          </a:p>
        </p:txBody>
      </p:sp>
      <p:sp>
        <p:nvSpPr>
          <p:cNvPr id="72" name="Tekstvak 71"/>
          <p:cNvSpPr txBox="1"/>
          <p:nvPr/>
        </p:nvSpPr>
        <p:spPr>
          <a:xfrm>
            <a:off x="4961369" y="3740488"/>
            <a:ext cx="6768752" cy="2031325"/>
          </a:xfrm>
          <a:prstGeom prst="rect">
            <a:avLst/>
          </a:prstGeom>
          <a:solidFill>
            <a:schemeClr val="accent1">
              <a:lumMod val="20000"/>
              <a:lumOff val="80000"/>
            </a:schemeClr>
          </a:solidFill>
          <a:ln>
            <a:solidFill>
              <a:schemeClr val="accent1"/>
            </a:solidFill>
          </a:ln>
        </p:spPr>
        <p:txBody>
          <a:bodyPr wrap="square" rtlCol="0">
            <a:spAutoFit/>
          </a:bodyPr>
          <a:lstStyle/>
          <a:p>
            <a:r>
              <a:rPr lang="nl-NL" b="1" dirty="0" smtClean="0"/>
              <a:t>Rekenkamer stelt: </a:t>
            </a:r>
            <a:r>
              <a:rPr lang="nl-NL" dirty="0" smtClean="0"/>
              <a:t>er is nog altijd (te) weinig voortgang op het  Groningen dossier en ze kampen met hele hoge uitvoeringskosten (73 cent per euro). Bij Corona is er snel gehandeld, er is geen twijfel over de inzet van het ministerie en de ambtenaren. Desalniettemin waren er problemen met het budgetrecht Kamer en beheer. Die zijn voor nu opgelost. Wel belangrijk om uitvoering verbeterplan in de gaten te houden.</a:t>
            </a:r>
          </a:p>
        </p:txBody>
      </p:sp>
    </p:spTree>
    <p:extLst>
      <p:ext uri="{BB962C8B-B14F-4D97-AF65-F5344CB8AC3E}">
        <p14:creationId xmlns:p14="http://schemas.microsoft.com/office/powerpoint/2010/main" val="3959225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284661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4" imgW="282" imgH="254" progId="TCLayout.ActiveDocument.1">
                  <p:embed/>
                </p:oleObj>
              </mc:Choice>
              <mc:Fallback>
                <p:oleObj name="think-cell Slide" r:id="rId4" imgW="282" imgH="25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559496" y="116632"/>
            <a:ext cx="10204449" cy="1143000"/>
          </a:xfrm>
        </p:spPr>
        <p:txBody>
          <a:bodyPr vert="horz"/>
          <a:lstStyle/>
          <a:p>
            <a:r>
              <a:rPr lang="nl-NL" dirty="0" smtClean="0"/>
              <a:t>1) Uitdagingen in uitvoering</a:t>
            </a:r>
            <a:endParaRPr lang="nl-NL" dirty="0"/>
          </a:p>
        </p:txBody>
      </p:sp>
      <p:sp>
        <p:nvSpPr>
          <p:cNvPr id="4" name="Rechthoek 3"/>
          <p:cNvSpPr/>
          <p:nvPr/>
        </p:nvSpPr>
        <p:spPr>
          <a:xfrm>
            <a:off x="992462" y="1690688"/>
            <a:ext cx="6096000" cy="2246769"/>
          </a:xfrm>
          <a:prstGeom prst="rect">
            <a:avLst/>
          </a:prstGeom>
        </p:spPr>
        <p:txBody>
          <a:bodyPr>
            <a:spAutoFit/>
          </a:bodyPr>
          <a:lstStyle/>
          <a:p>
            <a:endParaRPr lang="nl-NL" sz="2000" dirty="0" smtClean="0"/>
          </a:p>
          <a:p>
            <a:pPr marL="285750" indent="-285750">
              <a:buFont typeface="Wingdings" panose="05000000000000000000" pitchFamily="2" charset="2"/>
              <a:buChar char="§"/>
            </a:pPr>
            <a:endParaRPr lang="nl-NL" sz="2000" dirty="0" smtClean="0"/>
          </a:p>
          <a:p>
            <a:pPr marL="285750" indent="-285750">
              <a:buFont typeface="Wingdings" panose="05000000000000000000" pitchFamily="2" charset="2"/>
              <a:buChar char="§"/>
            </a:pPr>
            <a:endParaRPr lang="nl-NL" sz="2000" dirty="0" smtClean="0"/>
          </a:p>
          <a:p>
            <a:pPr marL="285750" indent="-285750">
              <a:buFont typeface="Wingdings" panose="05000000000000000000" pitchFamily="2" charset="2"/>
              <a:buChar char="§"/>
            </a:pPr>
            <a:endParaRPr lang="nl-NL" sz="2000" dirty="0" smtClean="0"/>
          </a:p>
          <a:p>
            <a:pPr marL="285750" indent="-285750">
              <a:buFont typeface="Wingdings" panose="05000000000000000000" pitchFamily="2" charset="2"/>
              <a:buChar char="§"/>
            </a:pPr>
            <a:endParaRPr lang="nl-NL" sz="2000" dirty="0" smtClean="0"/>
          </a:p>
          <a:p>
            <a:pPr marL="285750" indent="-285750">
              <a:buFont typeface="Wingdings" panose="05000000000000000000" pitchFamily="2" charset="2"/>
              <a:buChar char="§"/>
            </a:pPr>
            <a:endParaRPr lang="nl-NL" sz="2000" dirty="0" smtClean="0"/>
          </a:p>
          <a:p>
            <a:pPr marL="285750" indent="-285750">
              <a:buFont typeface="Wingdings" panose="05000000000000000000" pitchFamily="2" charset="2"/>
              <a:buChar char="§"/>
            </a:pPr>
            <a:endParaRPr lang="nl-NL" sz="2000" dirty="0" smtClean="0"/>
          </a:p>
        </p:txBody>
      </p:sp>
      <p:sp>
        <p:nvSpPr>
          <p:cNvPr id="5" name="Rechthoek 4"/>
          <p:cNvSpPr/>
          <p:nvPr/>
        </p:nvSpPr>
        <p:spPr>
          <a:xfrm>
            <a:off x="6096000" y="2295416"/>
            <a:ext cx="5445191" cy="369332"/>
          </a:xfrm>
          <a:prstGeom prst="rect">
            <a:avLst/>
          </a:prstGeom>
        </p:spPr>
        <p:txBody>
          <a:bodyPr wrap="square">
            <a:spAutoFit/>
          </a:bodyPr>
          <a:lstStyle/>
          <a:p>
            <a:r>
              <a:rPr lang="nl-NL" dirty="0" smtClean="0"/>
              <a:t>2021. </a:t>
            </a:r>
            <a:endParaRPr lang="nl-NL" dirty="0"/>
          </a:p>
        </p:txBody>
      </p:sp>
      <p:sp>
        <p:nvSpPr>
          <p:cNvPr id="7" name="Rechthoek 6"/>
          <p:cNvSpPr/>
          <p:nvPr/>
        </p:nvSpPr>
        <p:spPr>
          <a:xfrm>
            <a:off x="6096000" y="4748076"/>
            <a:ext cx="5445191" cy="369332"/>
          </a:xfrm>
          <a:prstGeom prst="rect">
            <a:avLst/>
          </a:prstGeom>
        </p:spPr>
        <p:txBody>
          <a:bodyPr wrap="square">
            <a:spAutoFit/>
          </a:bodyPr>
          <a:lstStyle/>
          <a:p>
            <a:r>
              <a:rPr lang="nl-NL" dirty="0" smtClean="0"/>
              <a:t>.</a:t>
            </a:r>
            <a:endParaRPr lang="nl-NL" dirty="0"/>
          </a:p>
        </p:txBody>
      </p:sp>
      <p:graphicFrame>
        <p:nvGraphicFramePr>
          <p:cNvPr id="9" name="Tabel 8"/>
          <p:cNvGraphicFramePr>
            <a:graphicFrameLocks noGrp="1"/>
          </p:cNvGraphicFramePr>
          <p:nvPr>
            <p:extLst>
              <p:ext uri="{D42A27DB-BD31-4B8C-83A1-F6EECF244321}">
                <p14:modId xmlns:p14="http://schemas.microsoft.com/office/powerpoint/2010/main" val="3753312791"/>
              </p:ext>
            </p:extLst>
          </p:nvPr>
        </p:nvGraphicFramePr>
        <p:xfrm>
          <a:off x="992462" y="1557477"/>
          <a:ext cx="10432130" cy="4320971"/>
        </p:xfrm>
        <a:graphic>
          <a:graphicData uri="http://schemas.openxmlformats.org/drawingml/2006/table">
            <a:tbl>
              <a:tblPr firstRow="1" bandRow="1">
                <a:tableStyleId>{5C22544A-7EE6-4342-B048-85BDC9FD1C3A}</a:tableStyleId>
              </a:tblPr>
              <a:tblGrid>
                <a:gridCol w="3648766">
                  <a:extLst>
                    <a:ext uri="{9D8B030D-6E8A-4147-A177-3AD203B41FA5}">
                      <a16:colId xmlns:a16="http://schemas.microsoft.com/office/drawing/2014/main" val="988155972"/>
                    </a:ext>
                  </a:extLst>
                </a:gridCol>
                <a:gridCol w="6783364">
                  <a:extLst>
                    <a:ext uri="{9D8B030D-6E8A-4147-A177-3AD203B41FA5}">
                      <a16:colId xmlns:a16="http://schemas.microsoft.com/office/drawing/2014/main" val="1142509947"/>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t>Vooruitblikken 2022 en verder: </a:t>
                      </a:r>
                    </a:p>
                  </a:txBody>
                  <a:tcPr/>
                </a:tc>
                <a:tc hMerge="1">
                  <a:txBody>
                    <a:bodyPr/>
                    <a:lstStyle/>
                    <a:p>
                      <a:endParaRPr lang="nl-NL" dirty="0"/>
                    </a:p>
                  </a:txBody>
                  <a:tcPr/>
                </a:tc>
                <a:extLst>
                  <a:ext uri="{0D108BD9-81ED-4DB2-BD59-A6C34878D82A}">
                    <a16:rowId xmlns:a16="http://schemas.microsoft.com/office/drawing/2014/main" val="521252942"/>
                  </a:ext>
                </a:extLst>
              </a:tr>
              <a:tr h="1572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t>Nieuwe ambities coalitieakkoord</a:t>
                      </a:r>
                    </a:p>
                    <a:p>
                      <a:endParaRPr lang="nl-NL" dirty="0"/>
                    </a:p>
                  </a:txBody>
                  <a:tcPr/>
                </a:tc>
                <a:tc>
                  <a:txBody>
                    <a:bodyPr/>
                    <a:lstStyle/>
                    <a:p>
                      <a:pPr marL="285750" indent="-285750">
                        <a:buFont typeface="Wingdings" panose="05000000000000000000" pitchFamily="2" charset="2"/>
                        <a:buChar char="§"/>
                      </a:pPr>
                      <a:r>
                        <a:rPr lang="nl-NL" dirty="0" smtClean="0"/>
                        <a:t>Verdere/extra druk op uitvoering.</a:t>
                      </a:r>
                    </a:p>
                    <a:p>
                      <a:pPr marL="285750" indent="-285750">
                        <a:buFont typeface="Wingdings" panose="05000000000000000000" pitchFamily="2" charset="2"/>
                        <a:buChar char="§"/>
                      </a:pPr>
                      <a:r>
                        <a:rPr lang="nl-NL" dirty="0" smtClean="0"/>
                        <a:t>Eerdere waarschuwingen AR: </a:t>
                      </a:r>
                      <a:r>
                        <a:rPr lang="nl-NL" i="1" dirty="0" smtClean="0"/>
                        <a:t>Geld komt niet altijd gemakkelijk of snel aan het rollen en rolt niet altijd de goede kant op</a:t>
                      </a:r>
                      <a:r>
                        <a:rPr lang="nl-NL" dirty="0" smtClean="0"/>
                        <a:t>. </a:t>
                      </a:r>
                    </a:p>
                    <a:p>
                      <a:pPr marL="285750" indent="-285750">
                        <a:buFont typeface="Wingdings" panose="05000000000000000000" pitchFamily="2" charset="2"/>
                        <a:buChar char="§"/>
                      </a:pPr>
                      <a:r>
                        <a:rPr lang="nl-NL" dirty="0" smtClean="0"/>
                        <a:t>Voorbeeld NGF: geen nieuwe uitgaven in 2021 </a:t>
                      </a:r>
                      <a:endParaRPr lang="nl-NL" dirty="0"/>
                    </a:p>
                  </a:txBody>
                  <a:tcPr/>
                </a:tc>
                <a:extLst>
                  <a:ext uri="{0D108BD9-81ED-4DB2-BD59-A6C34878D82A}">
                    <a16:rowId xmlns:a16="http://schemas.microsoft.com/office/drawing/2014/main" val="33002774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t>In een zeer krappe arbeidsmarkt</a:t>
                      </a:r>
                    </a:p>
                    <a:p>
                      <a:endParaRPr lang="nl-NL"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nl-NL" dirty="0" smtClean="0"/>
                        <a:t>Voor de realisatie van alle ambities zijn mensen nodig. Terwijl de krapte op de arbeidsmarkt al een </a:t>
                      </a:r>
                      <a:r>
                        <a:rPr lang="nl-NL" dirty="0" smtClean="0">
                          <a:hlinkClick r:id="rId6"/>
                        </a:rPr>
                        <a:t>recordhoogte heeft bereikt</a:t>
                      </a:r>
                      <a:r>
                        <a:rPr lang="nl-NL" dirty="0" smtClean="0"/>
                        <a:t>. </a:t>
                      </a:r>
                    </a:p>
                    <a:p>
                      <a:endParaRPr lang="nl-NL" dirty="0"/>
                    </a:p>
                  </a:txBody>
                  <a:tcPr/>
                </a:tc>
                <a:extLst>
                  <a:ext uri="{0D108BD9-81ED-4DB2-BD59-A6C34878D82A}">
                    <a16:rowId xmlns:a16="http://schemas.microsoft.com/office/drawing/2014/main" val="1153907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smtClean="0"/>
                        <a:t>Ook aandacht</a:t>
                      </a:r>
                      <a:r>
                        <a:rPr lang="nl-NL" sz="1800" baseline="0" dirty="0" smtClean="0"/>
                        <a:t> nodig voor lessen trekken om effectiviteit te verbeteren</a:t>
                      </a:r>
                      <a:endParaRPr lang="nl-NL" sz="1800" dirty="0" smtClean="0"/>
                    </a:p>
                    <a:p>
                      <a:endParaRPr lang="nl-NL" dirty="0"/>
                    </a:p>
                  </a:txBody>
                  <a:tcPr/>
                </a:tc>
                <a:tc>
                  <a:txBody>
                    <a:bodyPr/>
                    <a:lstStyle/>
                    <a:p>
                      <a:pPr marL="285750" indent="-285750">
                        <a:buFont typeface="Wingdings" panose="05000000000000000000" pitchFamily="2" charset="2"/>
                        <a:buChar char="§"/>
                      </a:pPr>
                      <a:r>
                        <a:rPr lang="nl-NL" dirty="0" smtClean="0"/>
                        <a:t>Mogelijke lessen vanuit Corona: handelingssnelheid en uitgebreide verantwoordingsinformatie. </a:t>
                      </a:r>
                    </a:p>
                    <a:p>
                      <a:pPr marL="285750" indent="-285750">
                        <a:buFont typeface="Wingdings" panose="05000000000000000000" pitchFamily="2" charset="2"/>
                        <a:buChar char="§"/>
                      </a:pPr>
                      <a:r>
                        <a:rPr lang="nl-NL" dirty="0" smtClean="0"/>
                        <a:t>Contrast met voortgang Groningen</a:t>
                      </a:r>
                      <a:endParaRPr lang="nl-NL" dirty="0"/>
                    </a:p>
                  </a:txBody>
                  <a:tcPr/>
                </a:tc>
                <a:extLst>
                  <a:ext uri="{0D108BD9-81ED-4DB2-BD59-A6C34878D82A}">
                    <a16:rowId xmlns:a16="http://schemas.microsoft.com/office/drawing/2014/main" val="1390626332"/>
                  </a:ext>
                </a:extLst>
              </a:tr>
            </a:tbl>
          </a:graphicData>
        </a:graphic>
      </p:graphicFrame>
    </p:spTree>
    <p:extLst>
      <p:ext uri="{BB962C8B-B14F-4D97-AF65-F5344CB8AC3E}">
        <p14:creationId xmlns:p14="http://schemas.microsoft.com/office/powerpoint/2010/main" val="3460721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6873656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4" imgW="282" imgH="254" progId="TCLayout.ActiveDocument.1">
                  <p:embed/>
                </p:oleObj>
              </mc:Choice>
              <mc:Fallback>
                <p:oleObj name="think-cell Slide" r:id="rId4" imgW="282" imgH="25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559496" y="18517"/>
            <a:ext cx="10204449" cy="1143000"/>
          </a:xfrm>
        </p:spPr>
        <p:txBody>
          <a:bodyPr vert="horz"/>
          <a:lstStyle/>
          <a:p>
            <a:r>
              <a:rPr lang="nl-NL" sz="3600" dirty="0" smtClean="0"/>
              <a:t>2) Balanceren crisisinzet en lange termijn</a:t>
            </a:r>
            <a:endParaRPr lang="nl-NL" sz="3600" dirty="0"/>
          </a:p>
        </p:txBody>
      </p:sp>
      <p:sp>
        <p:nvSpPr>
          <p:cNvPr id="17" name="Tekstvak 16"/>
          <p:cNvSpPr txBox="1"/>
          <p:nvPr/>
        </p:nvSpPr>
        <p:spPr>
          <a:xfrm>
            <a:off x="8745172" y="1871202"/>
            <a:ext cx="3018773" cy="1077218"/>
          </a:xfrm>
          <a:prstGeom prst="rect">
            <a:avLst/>
          </a:prstGeom>
          <a:noFill/>
        </p:spPr>
        <p:txBody>
          <a:bodyPr wrap="square" rtlCol="0">
            <a:spAutoFit/>
          </a:bodyPr>
          <a:lstStyle/>
          <a:p>
            <a:r>
              <a:rPr lang="nl-NL" sz="1600" b="1" u="sng" dirty="0" smtClean="0"/>
              <a:t>Lange termijn </a:t>
            </a:r>
          </a:p>
          <a:p>
            <a:r>
              <a:rPr lang="nl-NL" sz="1600" dirty="0" smtClean="0"/>
              <a:t>Klimaatneutraal, digitale transformatie, technologische ontwikkeling, productiviteit</a:t>
            </a:r>
            <a:endParaRPr lang="nl-NL" sz="1600" dirty="0"/>
          </a:p>
        </p:txBody>
      </p:sp>
      <p:sp>
        <p:nvSpPr>
          <p:cNvPr id="27" name="Tekstvak 26"/>
          <p:cNvSpPr txBox="1"/>
          <p:nvPr/>
        </p:nvSpPr>
        <p:spPr>
          <a:xfrm>
            <a:off x="868162" y="1872597"/>
            <a:ext cx="2854749" cy="1077218"/>
          </a:xfrm>
          <a:prstGeom prst="rect">
            <a:avLst/>
          </a:prstGeom>
          <a:noFill/>
        </p:spPr>
        <p:txBody>
          <a:bodyPr wrap="square" rtlCol="0">
            <a:spAutoFit/>
          </a:bodyPr>
          <a:lstStyle/>
          <a:p>
            <a:r>
              <a:rPr lang="nl-NL" sz="1600" b="1" u="sng" dirty="0" smtClean="0"/>
              <a:t>Crisis</a:t>
            </a:r>
          </a:p>
          <a:p>
            <a:r>
              <a:rPr lang="nl-NL" sz="1600" dirty="0" smtClean="0"/>
              <a:t>Economische schokken pandemie, schade en herstel na </a:t>
            </a:r>
            <a:r>
              <a:rPr lang="nl-NL" sz="1600" dirty="0" err="1" smtClean="0"/>
              <a:t>aardbevinging</a:t>
            </a:r>
            <a:r>
              <a:rPr lang="nl-NL" sz="1600" dirty="0" smtClean="0"/>
              <a:t>  </a:t>
            </a:r>
            <a:endParaRPr lang="nl-NL" sz="1600" dirty="0"/>
          </a:p>
        </p:txBody>
      </p:sp>
      <p:sp>
        <p:nvSpPr>
          <p:cNvPr id="7" name="Tekstvak 6"/>
          <p:cNvSpPr txBox="1"/>
          <p:nvPr/>
        </p:nvSpPr>
        <p:spPr>
          <a:xfrm>
            <a:off x="3143672" y="1146448"/>
            <a:ext cx="6120040" cy="400110"/>
          </a:xfrm>
          <a:prstGeom prst="rect">
            <a:avLst/>
          </a:prstGeom>
          <a:noFill/>
        </p:spPr>
        <p:txBody>
          <a:bodyPr wrap="square" rtlCol="0">
            <a:spAutoFit/>
          </a:bodyPr>
          <a:lstStyle/>
          <a:p>
            <a:r>
              <a:rPr lang="nl-NL" sz="2000" b="1" dirty="0" smtClean="0"/>
              <a:t>Balanceren crisis en lange termijn opgaven?</a:t>
            </a:r>
            <a:endParaRPr lang="nl-NL" sz="2000" b="1" dirty="0"/>
          </a:p>
        </p:txBody>
      </p:sp>
      <p:pic>
        <p:nvPicPr>
          <p:cNvPr id="9239" name="Picture 23" descr="De jonge-ouder-weegschaal - NR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2911" y="1585387"/>
            <a:ext cx="4790941" cy="3427867"/>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3143672" y="4701219"/>
            <a:ext cx="5976664" cy="1569660"/>
          </a:xfrm>
          <a:prstGeom prst="rect">
            <a:avLst/>
          </a:prstGeom>
          <a:noFill/>
        </p:spPr>
        <p:txBody>
          <a:bodyPr wrap="square" rtlCol="0">
            <a:spAutoFit/>
          </a:bodyPr>
          <a:lstStyle/>
          <a:p>
            <a:pPr algn="ctr"/>
            <a:r>
              <a:rPr lang="nl-NL" sz="1600" b="1" dirty="0" smtClean="0"/>
              <a:t>Interactie &amp; onzekerheid</a:t>
            </a:r>
          </a:p>
          <a:p>
            <a:pPr marL="285750" indent="-285750">
              <a:buFont typeface="Wingdings" panose="05000000000000000000" pitchFamily="2" charset="2"/>
              <a:buChar char="§"/>
            </a:pPr>
            <a:r>
              <a:rPr lang="nl-NL" sz="1600" dirty="0"/>
              <a:t>Kunnen zich telkens nieuwe crises aandienen </a:t>
            </a:r>
            <a:endParaRPr lang="nl-NL" sz="1600" dirty="0" smtClean="0"/>
          </a:p>
          <a:p>
            <a:pPr marL="285750" indent="-285750">
              <a:buFont typeface="Wingdings" panose="05000000000000000000" pitchFamily="2" charset="2"/>
              <a:buChar char="§"/>
            </a:pPr>
            <a:r>
              <a:rPr lang="nl-NL" sz="1600" dirty="0" smtClean="0"/>
              <a:t>Achterblijven voortgang lange termijn opgaven kan nieuwe problemen/crises opleveren</a:t>
            </a:r>
          </a:p>
          <a:p>
            <a:pPr marL="285750" indent="-285750">
              <a:buFont typeface="Wingdings" panose="05000000000000000000" pitchFamily="2" charset="2"/>
              <a:buChar char="§"/>
            </a:pPr>
            <a:r>
              <a:rPr lang="nl-NL" sz="1600" dirty="0" smtClean="0"/>
              <a:t>Andersom: mogelijk kansen in combineren crisis en maatschappelijke opgaven (integraal beleid)</a:t>
            </a:r>
          </a:p>
        </p:txBody>
      </p:sp>
      <p:sp>
        <p:nvSpPr>
          <p:cNvPr id="10" name="Tekstvak 9"/>
          <p:cNvSpPr txBox="1"/>
          <p:nvPr/>
        </p:nvSpPr>
        <p:spPr>
          <a:xfrm>
            <a:off x="868162" y="3443594"/>
            <a:ext cx="2854749" cy="1077218"/>
          </a:xfrm>
          <a:prstGeom prst="rect">
            <a:avLst/>
          </a:prstGeom>
          <a:noFill/>
        </p:spPr>
        <p:txBody>
          <a:bodyPr wrap="square" rtlCol="0">
            <a:spAutoFit/>
          </a:bodyPr>
          <a:lstStyle/>
          <a:p>
            <a:r>
              <a:rPr lang="nl-NL" sz="1600" b="1" dirty="0" smtClean="0"/>
              <a:t>Kenmerken</a:t>
            </a:r>
          </a:p>
          <a:p>
            <a:r>
              <a:rPr lang="nl-NL" sz="1600" dirty="0" smtClean="0"/>
              <a:t>Grote impact uitgaven en budget (slide 3 en 5), urgentie en snelheid</a:t>
            </a:r>
            <a:endParaRPr lang="nl-NL" sz="1600" dirty="0"/>
          </a:p>
        </p:txBody>
      </p:sp>
      <p:sp>
        <p:nvSpPr>
          <p:cNvPr id="11" name="Tekstvak 10"/>
          <p:cNvSpPr txBox="1"/>
          <p:nvPr/>
        </p:nvSpPr>
        <p:spPr>
          <a:xfrm>
            <a:off x="8745172" y="3443594"/>
            <a:ext cx="2854749" cy="830997"/>
          </a:xfrm>
          <a:prstGeom prst="rect">
            <a:avLst/>
          </a:prstGeom>
          <a:noFill/>
        </p:spPr>
        <p:txBody>
          <a:bodyPr wrap="square" rtlCol="0">
            <a:spAutoFit/>
          </a:bodyPr>
          <a:lstStyle/>
          <a:p>
            <a:r>
              <a:rPr lang="nl-NL" sz="1600" b="1" dirty="0" smtClean="0"/>
              <a:t>Kenmerken</a:t>
            </a:r>
          </a:p>
          <a:p>
            <a:r>
              <a:rPr lang="nl-NL" sz="1600" dirty="0" smtClean="0"/>
              <a:t>Lange doorlooptijden, economische transformatie</a:t>
            </a:r>
            <a:endParaRPr lang="nl-NL" sz="1600" dirty="0"/>
          </a:p>
        </p:txBody>
      </p:sp>
    </p:spTree>
    <p:extLst>
      <p:ext uri="{BB962C8B-B14F-4D97-AF65-F5344CB8AC3E}">
        <p14:creationId xmlns:p14="http://schemas.microsoft.com/office/powerpoint/2010/main" val="339644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Netbeheer stroomvoorzieni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54383" y="1194681"/>
            <a:ext cx="3177575" cy="3977712"/>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911424" y="1161517"/>
            <a:ext cx="3776547" cy="369332"/>
          </a:xfrm>
          <a:prstGeom prst="rect">
            <a:avLst/>
          </a:prstGeom>
          <a:noFill/>
        </p:spPr>
        <p:txBody>
          <a:bodyPr wrap="none" rtlCol="0">
            <a:spAutoFit/>
          </a:bodyPr>
          <a:lstStyle/>
          <a:p>
            <a:r>
              <a:rPr lang="nl-NL" dirty="0" smtClean="0"/>
              <a:t>Voorbeeld digitalisering: cybersecurity</a:t>
            </a:r>
            <a:endParaRPr lang="nl-NL" dirty="0"/>
          </a:p>
        </p:txBody>
      </p:sp>
      <p:sp>
        <p:nvSpPr>
          <p:cNvPr id="9" name="Tekstvak 8"/>
          <p:cNvSpPr txBox="1"/>
          <p:nvPr/>
        </p:nvSpPr>
        <p:spPr>
          <a:xfrm>
            <a:off x="943914" y="5373216"/>
            <a:ext cx="10188044" cy="646331"/>
          </a:xfrm>
          <a:prstGeom prst="rect">
            <a:avLst/>
          </a:prstGeom>
          <a:solidFill>
            <a:schemeClr val="accent1">
              <a:lumMod val="20000"/>
              <a:lumOff val="80000"/>
            </a:schemeClr>
          </a:solidFill>
          <a:ln>
            <a:solidFill>
              <a:schemeClr val="accent1"/>
            </a:solidFill>
          </a:ln>
        </p:spPr>
        <p:txBody>
          <a:bodyPr wrap="square" rtlCol="0">
            <a:spAutoFit/>
          </a:bodyPr>
          <a:lstStyle/>
          <a:p>
            <a:r>
              <a:rPr lang="nl-NL" b="1" dirty="0" smtClean="0"/>
              <a:t>Algemene Rekenkamer</a:t>
            </a:r>
            <a:r>
              <a:rPr lang="nl-NL" dirty="0" smtClean="0"/>
              <a:t>: Het is van belang om </a:t>
            </a:r>
            <a:r>
              <a:rPr lang="nl-NL" dirty="0"/>
              <a:t>t</a:t>
            </a:r>
            <a:r>
              <a:rPr lang="nl-NL" dirty="0" smtClean="0"/>
              <a:t>ijdig te handelen op uitdagingen digitalisering en klimaat: uitbreiding toezicht cybersecurity en oplossen problemen netcapaciteit</a:t>
            </a:r>
          </a:p>
        </p:txBody>
      </p:sp>
      <p:pic>
        <p:nvPicPr>
          <p:cNvPr id="14342" name="Picture 6" descr="Cybersecurity@EEM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14" y="1530849"/>
            <a:ext cx="5742807" cy="3230329"/>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p:cNvSpPr txBox="1"/>
          <p:nvPr/>
        </p:nvSpPr>
        <p:spPr>
          <a:xfrm>
            <a:off x="7896200" y="1161517"/>
            <a:ext cx="3235758" cy="369332"/>
          </a:xfrm>
          <a:prstGeom prst="rect">
            <a:avLst/>
          </a:prstGeom>
          <a:solidFill>
            <a:schemeClr val="bg1"/>
          </a:solidFill>
        </p:spPr>
        <p:txBody>
          <a:bodyPr wrap="none" rtlCol="0">
            <a:spAutoFit/>
          </a:bodyPr>
          <a:lstStyle/>
          <a:p>
            <a:r>
              <a:rPr lang="nl-NL" dirty="0" smtClean="0"/>
              <a:t>Voorbeeld klimaat: netcapaciteit</a:t>
            </a:r>
            <a:endParaRPr lang="nl-NL" dirty="0"/>
          </a:p>
        </p:txBody>
      </p:sp>
      <p:sp>
        <p:nvSpPr>
          <p:cNvPr id="8" name="Titel 1"/>
          <p:cNvSpPr>
            <a:spLocks noGrp="1"/>
          </p:cNvSpPr>
          <p:nvPr>
            <p:ph type="title"/>
          </p:nvPr>
        </p:nvSpPr>
        <p:spPr>
          <a:xfrm>
            <a:off x="1559496" y="18517"/>
            <a:ext cx="10204449" cy="1143000"/>
          </a:xfrm>
        </p:spPr>
        <p:txBody>
          <a:bodyPr vert="horz"/>
          <a:lstStyle/>
          <a:p>
            <a:r>
              <a:rPr lang="nl-NL" sz="3600" dirty="0" smtClean="0"/>
              <a:t>2) Balanceren crisisinzet en lange termijn</a:t>
            </a:r>
            <a:endParaRPr lang="nl-NL" sz="3600" dirty="0"/>
          </a:p>
        </p:txBody>
      </p:sp>
    </p:spTree>
    <p:extLst>
      <p:ext uri="{BB962C8B-B14F-4D97-AF65-F5344CB8AC3E}">
        <p14:creationId xmlns:p14="http://schemas.microsoft.com/office/powerpoint/2010/main" val="3790219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925349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5" name="think-cell Slide" r:id="rId4" imgW="282" imgH="254" progId="TCLayout.ActiveDocument.1">
                  <p:embed/>
                </p:oleObj>
              </mc:Choice>
              <mc:Fallback>
                <p:oleObj name="think-cell Slide" r:id="rId4" imgW="282" imgH="25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1490870" y="-20581"/>
            <a:ext cx="10701130" cy="1325563"/>
          </a:xfrm>
        </p:spPr>
        <p:txBody>
          <a:bodyPr vert="horz"/>
          <a:lstStyle/>
          <a:p>
            <a:r>
              <a:rPr lang="nl-NL" sz="3600" dirty="0"/>
              <a:t>3</a:t>
            </a:r>
            <a:r>
              <a:rPr lang="nl-NL" sz="3600" dirty="0" smtClean="0"/>
              <a:t>) Zicht op prestaties en effecten?</a:t>
            </a:r>
            <a:endParaRPr lang="nl-NL" sz="3600" dirty="0"/>
          </a:p>
        </p:txBody>
      </p:sp>
      <p:sp>
        <p:nvSpPr>
          <p:cNvPr id="19" name="Tekstvak 18"/>
          <p:cNvSpPr txBox="1"/>
          <p:nvPr/>
        </p:nvSpPr>
        <p:spPr>
          <a:xfrm>
            <a:off x="934271" y="1635059"/>
            <a:ext cx="6601989" cy="923330"/>
          </a:xfrm>
          <a:prstGeom prst="rect">
            <a:avLst/>
          </a:prstGeom>
          <a:noFill/>
        </p:spPr>
        <p:txBody>
          <a:bodyPr wrap="square" rtlCol="0">
            <a:spAutoFit/>
          </a:bodyPr>
          <a:lstStyle/>
          <a:p>
            <a:r>
              <a:rPr lang="nl-NL" dirty="0" smtClean="0"/>
              <a:t>Er is meer inzicht in uitkomsten Klimaatbeleid (prestatiegegevens):</a:t>
            </a:r>
          </a:p>
          <a:p>
            <a:pPr marL="285750" indent="-285750">
              <a:buFont typeface="Wingdings" panose="05000000000000000000" pitchFamily="2" charset="2"/>
              <a:buChar char="§"/>
            </a:pPr>
            <a:r>
              <a:rPr lang="nl-NL" dirty="0" smtClean="0"/>
              <a:t>Gerealiseerd vermogen duurzame energie</a:t>
            </a:r>
          </a:p>
          <a:p>
            <a:pPr marL="285750" indent="-285750">
              <a:buFont typeface="Wingdings" panose="05000000000000000000" pitchFamily="2" charset="2"/>
              <a:buChar char="§"/>
            </a:pPr>
            <a:r>
              <a:rPr lang="nl-NL" dirty="0" smtClean="0"/>
              <a:t>Specifieke indicatoren voor sectoren</a:t>
            </a:r>
            <a:endParaRPr lang="nl-NL" dirty="0"/>
          </a:p>
        </p:txBody>
      </p:sp>
      <p:sp>
        <p:nvSpPr>
          <p:cNvPr id="20" name="Tekstvak 19"/>
          <p:cNvSpPr txBox="1"/>
          <p:nvPr/>
        </p:nvSpPr>
        <p:spPr>
          <a:xfrm>
            <a:off x="928041" y="2888466"/>
            <a:ext cx="6601989" cy="923330"/>
          </a:xfrm>
          <a:prstGeom prst="rect">
            <a:avLst/>
          </a:prstGeom>
          <a:noFill/>
        </p:spPr>
        <p:txBody>
          <a:bodyPr wrap="square" rtlCol="0">
            <a:spAutoFit/>
          </a:bodyPr>
          <a:lstStyle/>
          <a:p>
            <a:r>
              <a:rPr lang="nl-NL" dirty="0" smtClean="0"/>
              <a:t>… plus uitgebreide informatie over corona-middelen:</a:t>
            </a:r>
          </a:p>
          <a:p>
            <a:pPr marL="285750" indent="-285750">
              <a:buFont typeface="Wingdings" panose="05000000000000000000" pitchFamily="2" charset="2"/>
              <a:buChar char="§"/>
            </a:pPr>
            <a:r>
              <a:rPr lang="nl-NL" dirty="0" smtClean="0"/>
              <a:t>Veel informatie over ontvangers coronasteun</a:t>
            </a:r>
          </a:p>
          <a:p>
            <a:pPr marL="285750" indent="-285750">
              <a:buFont typeface="Wingdings" panose="05000000000000000000" pitchFamily="2" charset="2"/>
              <a:buChar char="§"/>
            </a:pPr>
            <a:r>
              <a:rPr lang="nl-NL" dirty="0" smtClean="0"/>
              <a:t>Verdiepende analyses naar effecten</a:t>
            </a:r>
            <a:endParaRPr lang="nl-NL" dirty="0"/>
          </a:p>
        </p:txBody>
      </p:sp>
      <p:sp>
        <p:nvSpPr>
          <p:cNvPr id="16" name="Tekstvak 15"/>
          <p:cNvSpPr txBox="1"/>
          <p:nvPr/>
        </p:nvSpPr>
        <p:spPr>
          <a:xfrm>
            <a:off x="934271" y="1287191"/>
            <a:ext cx="2473498" cy="369332"/>
          </a:xfrm>
          <a:prstGeom prst="rect">
            <a:avLst/>
          </a:prstGeom>
          <a:noFill/>
        </p:spPr>
        <p:txBody>
          <a:bodyPr wrap="none" rtlCol="0">
            <a:spAutoFit/>
          </a:bodyPr>
          <a:lstStyle/>
          <a:p>
            <a:r>
              <a:rPr lang="nl-NL" b="1" dirty="0" smtClean="0"/>
              <a:t>Vooruitgang sinds 2020:</a:t>
            </a:r>
            <a:endParaRPr lang="nl-NL" b="1" dirty="0"/>
          </a:p>
        </p:txBody>
      </p:sp>
      <p:sp>
        <p:nvSpPr>
          <p:cNvPr id="22" name="Tekstvak 21"/>
          <p:cNvSpPr txBox="1"/>
          <p:nvPr/>
        </p:nvSpPr>
        <p:spPr>
          <a:xfrm>
            <a:off x="928041" y="3957207"/>
            <a:ext cx="4383444" cy="369332"/>
          </a:xfrm>
          <a:prstGeom prst="rect">
            <a:avLst/>
          </a:prstGeom>
          <a:noFill/>
        </p:spPr>
        <p:txBody>
          <a:bodyPr wrap="none" rtlCol="0">
            <a:spAutoFit/>
          </a:bodyPr>
          <a:lstStyle/>
          <a:p>
            <a:r>
              <a:rPr lang="nl-NL" b="1" dirty="0" smtClean="0"/>
              <a:t>Achterblijvende voortgang zit het vooral op:</a:t>
            </a:r>
            <a:endParaRPr lang="nl-NL" b="1" dirty="0"/>
          </a:p>
        </p:txBody>
      </p:sp>
      <p:sp>
        <p:nvSpPr>
          <p:cNvPr id="23" name="Tekstvak 22"/>
          <p:cNvSpPr txBox="1"/>
          <p:nvPr/>
        </p:nvSpPr>
        <p:spPr>
          <a:xfrm>
            <a:off x="893745" y="4351180"/>
            <a:ext cx="6867945" cy="1754326"/>
          </a:xfrm>
          <a:prstGeom prst="rect">
            <a:avLst/>
          </a:prstGeom>
          <a:noFill/>
        </p:spPr>
        <p:txBody>
          <a:bodyPr wrap="square" rtlCol="0">
            <a:spAutoFit/>
          </a:bodyPr>
          <a:lstStyle/>
          <a:p>
            <a:pPr marL="285750" indent="-285750">
              <a:buFont typeface="Wingdings" panose="05000000000000000000" pitchFamily="2" charset="2"/>
              <a:buChar char="§"/>
            </a:pPr>
            <a:r>
              <a:rPr lang="nl-NL" dirty="0"/>
              <a:t>A</a:t>
            </a:r>
            <a:r>
              <a:rPr lang="nl-NL" dirty="0" smtClean="0"/>
              <a:t>rtikel 5 (Groningen) ontbreekt het aan een tabel met kernindicatoren voortgang schade en herstel</a:t>
            </a:r>
            <a:endParaRPr lang="nl-NL" dirty="0"/>
          </a:p>
          <a:p>
            <a:pPr marL="285750" indent="-285750">
              <a:buFont typeface="Wingdings" panose="05000000000000000000" pitchFamily="2" charset="2"/>
              <a:buChar char="§"/>
            </a:pPr>
            <a:r>
              <a:rPr lang="nl-NL" dirty="0" smtClean="0"/>
              <a:t>Veel relevante informatie buiten Jaarverslag niet goed (centraal) toegankelijk en beperkte duiding voortgang aan de hand van mijlpalen/tussendoelen</a:t>
            </a:r>
          </a:p>
          <a:p>
            <a:pPr marL="285750" indent="-285750">
              <a:buFont typeface="Wingdings" panose="05000000000000000000" pitchFamily="2" charset="2"/>
              <a:buChar char="§"/>
            </a:pPr>
            <a:r>
              <a:rPr lang="nl-NL" dirty="0" smtClean="0"/>
              <a:t>Eerder dashboard digitalisering niet meer operationeel </a:t>
            </a:r>
          </a:p>
        </p:txBody>
      </p:sp>
      <p:pic>
        <p:nvPicPr>
          <p:cNvPr id="11296" name="Picture 32" descr="CBS-Logo - Diemen &amp; Van Geste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4143" y="2937498"/>
            <a:ext cx="3689148" cy="1844574"/>
          </a:xfrm>
          <a:prstGeom prst="rect">
            <a:avLst/>
          </a:prstGeom>
          <a:noFill/>
          <a:extLst>
            <a:ext uri="{909E8E84-426E-40DD-AFC4-6F175D3DCCD1}">
              <a14:hiddenFill xmlns:a14="http://schemas.microsoft.com/office/drawing/2010/main">
                <a:solidFill>
                  <a:srgbClr val="FFFFFF"/>
                </a:solidFill>
              </a14:hiddenFill>
            </a:ext>
          </a:extLst>
        </p:spPr>
      </p:pic>
      <p:pic>
        <p:nvPicPr>
          <p:cNvPr id="11298" name="Picture 34" descr="Monitoring zonne-energi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64892" y="1304982"/>
            <a:ext cx="3127651" cy="174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6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5iJwZxgTgxA66MxWPa7zf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yad6laN2FRbJkysbRVr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Y93odzsroXkf6MNftrFqC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jMy7Fbpl6NWVTYqHuOtn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JVsH7IDz_UO.jJwloMrp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t5X5qRBBATxt3SqfVD3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nNIYgjJ4tuqRFOWd3qfG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gI1Kgan6In1nGEiyEGl.w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1wlAIovRft_Lv_.ZWx1J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qdjDS1AlBAYqwKmAJ8M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UqEH1_zi_eXYGtTe8loA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iHN7PcLCX3M2VfoMr4Ka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BhcGkmdVRKklo_8LfmTG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BE9gIYWnAxDDrBVfjBmc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q5sjCGgQFpHw1dCuOQEIA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f1BpQvIOyp6aK6Ub_GLr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5TMwZPF3CeD4dfbsaTvU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2pNyYq0fQQZwJQ.w1Dhi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sj7c_c1oAfV8RshMcSe2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6UZ3to5.CEtFwqOa9P.5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Nkzf9SzgI9nTD3vR8NMn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24J7Qsk4FhI3sBbn4nQVv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l8Nm4WPKxC1DYQS8IjEkI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1P_VNmKMFhd35vtEqrQv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qNECXSXV8Q1cMAAZihOiO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77C9X5mpZed45lZqRI83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WKEYEojAG7AVNstLsudc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xl8i.kVGOeX2ZeDuJUG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VxdTmXETUfaWOmtApbq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XUVwk91q9FT48fxNYeSG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8vMx1_GViy9FTsSdyMBC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5loLcsCbPOF4uMcOiAS_S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DuccyU4FSTNcDEZZnEv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8sfnj_6Jog16D.8poCkg5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L5hhf9INOQ9HKQAAQy5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2F0MGoI9k2WobMEWkpoG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LifRwXi7ZUQPyyhRFLrW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XJLOo4i0P.w5tHrSO.y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7251CL9o5.u7DufZQWaTf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qnAG17O3dKRPfj7rbyFK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MA7R2zNYOa46taMZ83Pw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BWLMDm2rQusNqLpc9QR8r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cL25kmbvzwtzKtp9oK.P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mWAVua8X7n0m9LoGSZsBX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6A1ibsPDXzec4Tx8Uu19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oF6iCuCyMveD.JWtRhExf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aLyonQ1v4yWiX7KOJk51g"/>
</p:tagLst>
</file>

<file path=ppt/theme/theme1.xml><?xml version="1.0" encoding="utf-8"?>
<a:theme xmlns:a="http://schemas.openxmlformats.org/drawingml/2006/main" name="Presentatie_Tweede_Kamer_Breedbeeld">
  <a:themeElements>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Words>1381</ap:Words>
  <ap:PresentationFormat>Breedbeeld</ap:PresentationFormat>
  <ap:Paragraphs>187</ap:Paragraphs>
  <ap:Slides>15</ap:Slides>
  <ap:HiddenSlides>0</ap:HiddenSlides>
  <ap:MMClips>0</ap:MMClips>
  <ap:ScaleCrop>false</ap:ScaleCrop>
  <ap:HeadingPairs>
    <vt:vector baseType="variant" size="8">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15</vt:i4>
      </vt:variant>
    </vt:vector>
  </ap:HeadingPairs>
  <ap:TitlesOfParts>
    <vt:vector baseType="lpstr" size="20">
      <vt:lpstr>Arial</vt:lpstr>
      <vt:lpstr>Verdana</vt:lpstr>
      <vt:lpstr>Wingdings</vt:lpstr>
      <vt:lpstr>Presentatie_Tweede_Kamer_Breedbeeld</vt:lpstr>
      <vt:lpstr>think-cell Slide</vt:lpstr>
      <vt:lpstr>Jaarverslag en slotwet van het Ministerie Economische Zaken en Klimaat over 2021 Verslag van rapporteur Rajkowski </vt:lpstr>
      <vt:lpstr>Inhoud</vt:lpstr>
      <vt:lpstr>2021: beeld op hoofdlijnen</vt:lpstr>
      <vt:lpstr>Drie aandachtspunten komen naar voren</vt:lpstr>
      <vt:lpstr>1) Uitdagingen in uitvoering</vt:lpstr>
      <vt:lpstr>1) Uitdagingen in uitvoering</vt:lpstr>
      <vt:lpstr>2) Balanceren crisisinzet en lange termijn</vt:lpstr>
      <vt:lpstr>2) Balanceren crisisinzet en lange termijn</vt:lpstr>
      <vt:lpstr>3) Zicht op prestaties en effecten?</vt:lpstr>
      <vt:lpstr>3) Zicht op prestaties en effecten?</vt:lpstr>
      <vt:lpstr>3) Zicht op prestaties en effecten?</vt:lpstr>
      <vt:lpstr>Vragen aan de minister</vt:lpstr>
      <vt:lpstr>1) Uitdagingen in uitvoering: </vt:lpstr>
      <vt:lpstr>2) Balanceren crisis en lange termijn</vt:lpstr>
      <vt:lpstr>3) Zicht op prestaties en effecten?</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creator/>
  <lastModifiedBy/>
  <revision/>
  <dcterms:created xsi:type="dcterms:W3CDTF">2015-08-21T07:49:24.0000000Z</dcterms:created>
  <dcterms:modified xsi:type="dcterms:W3CDTF">2022-06-10T14:41:59.0000000Z</dcterms:modified>
  <dc:description/>
  <dc:subject/>
  <keywords/>
  <version/>
  <category>------------------------</category>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0x010100AC95094F24FFDC4FAF7ED958B3BDED18</vt:lpwstr>
  </property>
</Properties>
</file>