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2.xml" ContentType="application/vnd.openxmlformats-officedocument.theme+xml"/>
  <Override PartName="/ppt/theme/theme3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61" r:id="rId2"/>
    <p:sldId id="313" r:id="rId3"/>
    <p:sldId id="314" r:id="rId4"/>
    <p:sldId id="315" r:id="rId5"/>
    <p:sldId id="321" r:id="rId6"/>
    <p:sldId id="322" r:id="rId7"/>
    <p:sldId id="323" r:id="rId8"/>
    <p:sldId id="324" r:id="rId9"/>
    <p:sldId id="309" r:id="rId10"/>
    <p:sldId id="325" r:id="rId11"/>
    <p:sldId id="326" r:id="rId12"/>
    <p:sldId id="327" r:id="rId13"/>
    <p:sldId id="328" r:id="rId14"/>
    <p:sldId id="329" r:id="rId15"/>
  </p:sldIdLst>
  <p:sldSz cx="9144000" cy="6858000" type="screen4x3"/>
  <p:notesSz cx="6819900" cy="99187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5494"/>
    <a:srgbClr val="FFD624"/>
    <a:srgbClr val="3166CF"/>
    <a:srgbClr val="3E6FD2"/>
    <a:srgbClr val="2D5EC1"/>
    <a:srgbClr val="BDDEFF"/>
    <a:srgbClr val="99CCFF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7" autoAdjust="0"/>
    <p:restoredTop sz="86447" autoAdjust="0"/>
  </p:normalViewPr>
  <p:slideViewPr>
    <p:cSldViewPr>
      <p:cViewPr varScale="1">
        <p:scale>
          <a:sx n="101" d="100"/>
          <a:sy n="101" d="100"/>
        </p:scale>
        <p:origin x="-191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6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2" d="100"/>
          <a:sy n="62" d="100"/>
        </p:scale>
        <p:origin x="-2850" y="-78"/>
      </p:cViewPr>
      <p:guideLst>
        <p:guide orient="horz" pos="3123"/>
        <p:guide pos="2148"/>
      </p:guideLst>
    </p:cSldViewPr>
  </p:notes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7.xml" Id="rId8" /><Relationship Type="http://schemas.openxmlformats.org/officeDocument/2006/relationships/slide" Target="slides/slide12.xml" Id="rId13" /><Relationship Type="http://schemas.openxmlformats.org/officeDocument/2006/relationships/presProps" Target="presProps.xml" Id="rId18" /><Relationship Type="http://schemas.openxmlformats.org/officeDocument/2006/relationships/slide" Target="slides/slide2.xml" Id="rId3" /><Relationship Type="http://schemas.openxmlformats.org/officeDocument/2006/relationships/tableStyles" Target="tableStyles.xml" Id="rId21" /><Relationship Type="http://schemas.openxmlformats.org/officeDocument/2006/relationships/slide" Target="slides/slide6.xml" Id="rId7" /><Relationship Type="http://schemas.openxmlformats.org/officeDocument/2006/relationships/slide" Target="slides/slide11.xml" Id="rId12" /><Relationship Type="http://schemas.openxmlformats.org/officeDocument/2006/relationships/handoutMaster" Target="handoutMasters/handoutMaster1.xml" Id="rId17" /><Relationship Type="http://schemas.openxmlformats.org/officeDocument/2006/relationships/slide" Target="slides/slide1.xml" Id="rId2" /><Relationship Type="http://schemas.openxmlformats.org/officeDocument/2006/relationships/notesMaster" Target="notesMasters/notesMaster1.xml" Id="rId16" /><Relationship Type="http://schemas.openxmlformats.org/officeDocument/2006/relationships/theme" Target="theme/theme1.xml" Id="rId20" /><Relationship Type="http://schemas.openxmlformats.org/officeDocument/2006/relationships/slideMaster" Target="slideMasters/slideMaster1.xml" Id="rId1" /><Relationship Type="http://schemas.openxmlformats.org/officeDocument/2006/relationships/slide" Target="slides/slide5.xml" Id="rId6" /><Relationship Type="http://schemas.openxmlformats.org/officeDocument/2006/relationships/slide" Target="slides/slide10.xml" Id="rId11" /><Relationship Type="http://schemas.openxmlformats.org/officeDocument/2006/relationships/slide" Target="slides/slide4.xml" Id="rId5" /><Relationship Type="http://schemas.openxmlformats.org/officeDocument/2006/relationships/slide" Target="slides/slide14.xml" Id="rId15" /><Relationship Type="http://schemas.openxmlformats.org/officeDocument/2006/relationships/slide" Target="slides/slide9.xml" Id="rId10" /><Relationship Type="http://schemas.openxmlformats.org/officeDocument/2006/relationships/viewProps" Target="viewProps.xml" Id="rId19" /><Relationship Type="http://schemas.openxmlformats.org/officeDocument/2006/relationships/slide" Target="slides/slide3.xml" Id="rId4" /><Relationship Type="http://schemas.openxmlformats.org/officeDocument/2006/relationships/slide" Target="slides/slide8.xml" Id="rId9" /><Relationship Type="http://schemas.openxmlformats.org/officeDocument/2006/relationships/slide" Target="slides/slide13.xml" Id="rId14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59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86" tIns="45793" rIns="91586" bIns="45793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62388" y="0"/>
            <a:ext cx="29559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86" tIns="45793" rIns="91586" bIns="45793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0225"/>
            <a:ext cx="29559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86" tIns="45793" rIns="91586" bIns="45793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62388" y="9420225"/>
            <a:ext cx="29559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86" tIns="45793" rIns="91586" bIns="45793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EF59E49F-9EAF-4D72-B8F3-1CC40137166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31377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59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86" tIns="45793" rIns="91586" bIns="45793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62388" y="0"/>
            <a:ext cx="29559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86" tIns="45793" rIns="91586" bIns="45793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0275" y="742950"/>
            <a:ext cx="4960938" cy="37195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10113"/>
            <a:ext cx="5457825" cy="446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86" tIns="45793" rIns="91586" bIns="4579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0225"/>
            <a:ext cx="29559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86" tIns="45793" rIns="91586" bIns="45793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2388" y="9420225"/>
            <a:ext cx="29559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86" tIns="45793" rIns="91586" bIns="45793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2ABA1B1B-9B62-45C9-AA16-B897E043A43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81192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4504960-7AF1-47C4-833F-CA8D2188D1CF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 userDrawn="1"/>
        </p:nvSpPr>
        <p:spPr bwMode="auto">
          <a:xfrm>
            <a:off x="0" y="1125538"/>
            <a:ext cx="9144000" cy="5732462"/>
          </a:xfrm>
          <a:prstGeom prst="rect">
            <a:avLst/>
          </a:prstGeom>
          <a:solidFill>
            <a:srgbClr val="0F5494"/>
          </a:solidFill>
          <a:ln w="73025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/>
            <a:endParaRPr lang="en-US" sz="1800" b="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50" y="309563"/>
            <a:ext cx="1584325" cy="11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 userDrawn="1"/>
        </p:nvSpPr>
        <p:spPr>
          <a:xfrm>
            <a:off x="4230688" y="6669088"/>
            <a:ext cx="684212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9952" y="1641600"/>
            <a:ext cx="4536504" cy="2088232"/>
          </a:xfrm>
        </p:spPr>
        <p:txBody>
          <a:bodyPr/>
          <a:lstStyle>
            <a:lvl1pPr indent="0">
              <a:defRPr sz="4800">
                <a:solidFill>
                  <a:srgbClr val="FFD624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3933056"/>
            <a:ext cx="3744416" cy="1872208"/>
          </a:xfrm>
        </p:spPr>
        <p:txBody>
          <a:bodyPr/>
          <a:lstStyle>
            <a:lvl1pPr indent="0">
              <a:buNone/>
              <a:defRPr sz="3000" b="1" i="0">
                <a:solidFill>
                  <a:schemeClr val="bg1"/>
                </a:solidFill>
              </a:defRPr>
            </a:lvl1pPr>
            <a:lvl3pPr marL="228600" indent="-228600" algn="l">
              <a:defRPr sz="3000" b="1">
                <a:solidFill>
                  <a:schemeClr val="bg1"/>
                </a:solidFill>
              </a:defRPr>
            </a:lvl3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60828BF-0C47-4E97-B693-C0A5FFB056A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0745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D72EA0-795C-48E3-AB15-E10FA3730C7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6794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1123950"/>
            <a:ext cx="2058988" cy="48974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23950"/>
            <a:ext cx="6029325" cy="48974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C1B047-CF7B-40FD-A355-D1DB05C5A44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8785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98901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  <p:pic>
        <p:nvPicPr>
          <p:cNvPr id="5" name="Picture 5" descr="LOGO CE-EN-NEG-quadri.ai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125" y="3175"/>
            <a:ext cx="15113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 userDrawn="1"/>
        </p:nvSpPr>
        <p:spPr>
          <a:xfrm>
            <a:off x="4262438" y="6669088"/>
            <a:ext cx="596900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556271"/>
            <a:ext cx="8229600" cy="9366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633788"/>
          </a:xfrm>
        </p:spPr>
        <p:txBody>
          <a:bodyPr/>
          <a:lstStyle>
            <a:lvl1pPr marL="342900" indent="-342900">
              <a:buClr>
                <a:srgbClr val="0F5494"/>
              </a:buClr>
              <a:buFont typeface="Arial" pitchFamily="34" charset="0"/>
              <a:buChar char="•"/>
              <a:defRPr i="0"/>
            </a:lvl1pPr>
            <a:lvl2pPr>
              <a:buClr>
                <a:srgbClr val="0F5494"/>
              </a:buClr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37288"/>
            <a:ext cx="2895600" cy="4841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C933D-E0A9-4B53-97DB-531B11619ED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1877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126660-B24B-4F5C-A947-32664AB5A66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1794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387600"/>
            <a:ext cx="4038600" cy="363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87600"/>
            <a:ext cx="4038600" cy="363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2BF2D-CC87-49B5-B2BB-AF301070D79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5244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65351-C847-4742-8240-C09B16D99B4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7706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5835ED-47D1-419F-875E-2083D9E7368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7952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84866-1D93-4427-AA0F-1BAF743EF15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190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732244-FBF0-4A9E-A4C0-D22B33671D6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1043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718895-C70C-42C7-8AED-A1CD655F10A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35723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1239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Lorem ipsum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387600"/>
            <a:ext cx="8229600" cy="363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Et dolor fragum</a:t>
            </a:r>
            <a:endParaRPr lang="en-GB" smtClean="0"/>
          </a:p>
          <a:p>
            <a:pPr lvl="1"/>
            <a:r>
              <a:rPr lang="en-GB" smtClean="0"/>
              <a:t>Et dolor fragum</a:t>
            </a:r>
          </a:p>
          <a:p>
            <a:pPr lvl="2"/>
            <a:r>
              <a:rPr lang="en-GB" smtClean="0"/>
              <a:t>- Et dolor fragum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lang="en-GB" sz="14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8A9834D-91F2-4413-BDBF-3DFFCC614E6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38" r:id="rId1"/>
    <p:sldLayoutId id="2147484239" r:id="rId2"/>
    <p:sldLayoutId id="2147484240" r:id="rId3"/>
    <p:sldLayoutId id="2147484241" r:id="rId4"/>
    <p:sldLayoutId id="2147484242" r:id="rId5"/>
    <p:sldLayoutId id="2147484243" r:id="rId6"/>
    <p:sldLayoutId id="2147484244" r:id="rId7"/>
    <p:sldLayoutId id="2147484245" r:id="rId8"/>
    <p:sldLayoutId id="2147484246" r:id="rId9"/>
    <p:sldLayoutId id="2147484247" r:id="rId10"/>
    <p:sldLayoutId id="2147484248" r:id="rId11"/>
  </p:sldLayoutIdLst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ec.europa.eu/dgs/home-affairs/e-library/documents/policies/borders-and-visas/visa-policy/docs/report_a_smarter_visa_policy_for_economic_growth_en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323850" y="1773238"/>
            <a:ext cx="8351838" cy="1957387"/>
          </a:xfrm>
        </p:spPr>
        <p:txBody>
          <a:bodyPr/>
          <a:lstStyle/>
          <a:p>
            <a:pPr algn="ctr"/>
            <a:r>
              <a:rPr lang="de-DE" dirty="0" smtClean="0"/>
              <a:t>EEN SLIMMER VISUMBELEID VOOR ECONOMISCHE GROEI </a:t>
            </a:r>
            <a:endParaRPr lang="en-GB" dirty="0" smtClean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468313" y="3860800"/>
            <a:ext cx="7920037" cy="1944688"/>
          </a:xfrm>
        </p:spPr>
        <p:txBody>
          <a:bodyPr/>
          <a:lstStyle/>
          <a:p>
            <a:pPr algn="ctr"/>
            <a:r>
              <a:rPr lang="de-DE" b="0" i="1" dirty="0"/>
              <a:t> </a:t>
            </a:r>
            <a:r>
              <a:rPr lang="de-DE" b="0" i="1" dirty="0" smtClean="0"/>
              <a:t>21 Mei 2014 Den Haag</a:t>
            </a:r>
          </a:p>
          <a:p>
            <a:pPr algn="ctr"/>
            <a:r>
              <a:rPr lang="fr-BE" b="0" i="1" dirty="0" err="1" smtClean="0">
                <a:solidFill>
                  <a:srgbClr val="00B050"/>
                </a:solidFill>
              </a:rPr>
              <a:t>Technische</a:t>
            </a:r>
            <a:r>
              <a:rPr lang="fr-BE" b="0" i="1" dirty="0" smtClean="0">
                <a:solidFill>
                  <a:srgbClr val="00B050"/>
                </a:solidFill>
              </a:rPr>
              <a:t> briefing over </a:t>
            </a:r>
            <a:r>
              <a:rPr lang="fr-BE" b="0" i="1" dirty="0" err="1" smtClean="0">
                <a:solidFill>
                  <a:srgbClr val="00B050"/>
                </a:solidFill>
              </a:rPr>
              <a:t>het</a:t>
            </a:r>
            <a:r>
              <a:rPr lang="fr-BE" b="0" i="1" dirty="0" smtClean="0">
                <a:solidFill>
                  <a:srgbClr val="00B050"/>
                </a:solidFill>
              </a:rPr>
              <a:t> '</a:t>
            </a:r>
            <a:r>
              <a:rPr lang="fr-BE" b="0" i="1" dirty="0" err="1" smtClean="0">
                <a:solidFill>
                  <a:srgbClr val="00B050"/>
                </a:solidFill>
              </a:rPr>
              <a:t>visapakket</a:t>
            </a:r>
            <a:r>
              <a:rPr lang="fr-BE" b="0" i="1" dirty="0" smtClean="0">
                <a:solidFill>
                  <a:srgbClr val="00B050"/>
                </a:solidFill>
              </a:rPr>
              <a:t>' </a:t>
            </a:r>
            <a:r>
              <a:rPr lang="fr-BE" b="0" i="1" dirty="0" err="1" smtClean="0">
                <a:solidFill>
                  <a:srgbClr val="00B050"/>
                </a:solidFill>
              </a:rPr>
              <a:t>voor</a:t>
            </a:r>
            <a:r>
              <a:rPr lang="fr-BE" b="0" i="1" dirty="0" smtClean="0">
                <a:solidFill>
                  <a:srgbClr val="00B050"/>
                </a:solidFill>
              </a:rPr>
              <a:t> de vaste </a:t>
            </a:r>
            <a:r>
              <a:rPr lang="fr-BE" b="0" i="1" dirty="0" err="1" smtClean="0">
                <a:solidFill>
                  <a:srgbClr val="00B050"/>
                </a:solidFill>
              </a:rPr>
              <a:t>commissie</a:t>
            </a:r>
            <a:r>
              <a:rPr lang="fr-BE" b="0" i="1" dirty="0" smtClean="0">
                <a:solidFill>
                  <a:srgbClr val="00B050"/>
                </a:solidFill>
              </a:rPr>
              <a:t> V&amp;J </a:t>
            </a:r>
            <a:endParaRPr lang="en-GB" b="0" i="1" dirty="0" smtClean="0">
              <a:solidFill>
                <a:srgbClr val="00B05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7E3CF1-1F00-4106-91F5-0B77507774EA}" type="slidenum">
              <a:rPr lang="en-GB" smtClean="0"/>
              <a:pPr>
                <a:defRPr/>
              </a:pPr>
              <a:t>1</a:t>
            </a:fld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BE" dirty="0" err="1" smtClean="0"/>
              <a:t>Het</a:t>
            </a:r>
            <a:r>
              <a:rPr lang="fr-BE" dirty="0" smtClean="0"/>
              <a:t> '</a:t>
            </a:r>
            <a:r>
              <a:rPr lang="fr-BE" dirty="0" err="1" smtClean="0"/>
              <a:t>Visapakket</a:t>
            </a:r>
            <a:r>
              <a:rPr lang="fr-BE" dirty="0" smtClean="0"/>
              <a:t>'</a:t>
            </a:r>
            <a:br>
              <a:rPr lang="fr-BE" dirty="0" smtClean="0"/>
            </a:br>
            <a:r>
              <a:rPr lang="fr-BE" sz="1800" b="0" i="1" dirty="0" err="1" smtClean="0"/>
              <a:t>Het</a:t>
            </a:r>
            <a:r>
              <a:rPr lang="fr-BE" sz="1800" b="0" i="1" dirty="0" smtClean="0"/>
              <a:t> </a:t>
            </a:r>
            <a:r>
              <a:rPr lang="fr-BE" sz="1800" b="0" i="1" dirty="0" err="1" smtClean="0"/>
              <a:t>voorstel</a:t>
            </a:r>
            <a:r>
              <a:rPr lang="fr-BE" sz="1800" b="0" i="1" dirty="0" smtClean="0"/>
              <a:t> </a:t>
            </a:r>
            <a:r>
              <a:rPr lang="fr-BE" sz="1800" b="0" i="1" dirty="0" err="1" smtClean="0"/>
              <a:t>tot</a:t>
            </a:r>
            <a:r>
              <a:rPr lang="fr-BE" sz="1800" b="0" i="1" dirty="0" smtClean="0"/>
              <a:t> </a:t>
            </a:r>
            <a:r>
              <a:rPr lang="fr-BE" sz="1800" b="0" i="1" dirty="0" err="1" smtClean="0"/>
              <a:t>herschikking</a:t>
            </a:r>
            <a:r>
              <a:rPr lang="fr-BE" sz="1800" b="0" i="1" dirty="0" smtClean="0"/>
              <a:t> </a:t>
            </a:r>
            <a:r>
              <a:rPr lang="fr-BE" sz="1800" b="0" i="1" dirty="0" err="1" smtClean="0"/>
              <a:t>Visumcode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 err="1" smtClean="0"/>
              <a:t>Nog</a:t>
            </a:r>
            <a:r>
              <a:rPr lang="fr-BE" dirty="0" smtClean="0"/>
              <a:t> </a:t>
            </a:r>
            <a:r>
              <a:rPr lang="fr-BE" dirty="0" err="1" smtClean="0"/>
              <a:t>enkele</a:t>
            </a:r>
            <a:r>
              <a:rPr lang="fr-BE" dirty="0" smtClean="0"/>
              <a:t> </a:t>
            </a:r>
            <a:r>
              <a:rPr lang="fr-BE" dirty="0" err="1" smtClean="0"/>
              <a:t>veranderingen</a:t>
            </a:r>
            <a:r>
              <a:rPr lang="fr-BE" dirty="0" smtClean="0"/>
              <a:t> </a:t>
            </a:r>
            <a:r>
              <a:rPr lang="fr-BE" dirty="0" err="1" smtClean="0"/>
              <a:t>uit</a:t>
            </a:r>
            <a:r>
              <a:rPr lang="fr-BE" dirty="0" smtClean="0"/>
              <a:t> </a:t>
            </a:r>
            <a:r>
              <a:rPr lang="fr-BE" dirty="0" err="1" smtClean="0"/>
              <a:t>het</a:t>
            </a:r>
            <a:r>
              <a:rPr lang="fr-BE" dirty="0" smtClean="0"/>
              <a:t> </a:t>
            </a:r>
            <a:r>
              <a:rPr lang="fr-BE" dirty="0" err="1" smtClean="0"/>
              <a:t>voorstel</a:t>
            </a:r>
            <a:r>
              <a:rPr lang="fr-BE" dirty="0" smtClean="0"/>
              <a:t>:</a:t>
            </a:r>
          </a:p>
          <a:p>
            <a:pPr marL="0" indent="0">
              <a:buNone/>
            </a:pPr>
            <a:r>
              <a:rPr lang="fr-BE" sz="1800" dirty="0" smtClean="0"/>
              <a:t>	- </a:t>
            </a:r>
            <a:r>
              <a:rPr lang="fr-BE" sz="1800" dirty="0" err="1" smtClean="0"/>
              <a:t>afschaffing</a:t>
            </a:r>
            <a:r>
              <a:rPr lang="fr-BE" sz="1800" dirty="0" smtClean="0"/>
              <a:t> van de </a:t>
            </a:r>
            <a:r>
              <a:rPr lang="fr-BE" sz="1800" dirty="0" err="1" smtClean="0"/>
              <a:t>verplichting</a:t>
            </a:r>
            <a:r>
              <a:rPr lang="fr-BE" sz="1800" dirty="0" smtClean="0"/>
              <a:t> </a:t>
            </a:r>
            <a:r>
              <a:rPr lang="fr-BE" sz="1800" dirty="0" err="1" smtClean="0"/>
              <a:t>tot</a:t>
            </a:r>
            <a:r>
              <a:rPr lang="fr-BE" sz="1800" dirty="0" smtClean="0"/>
              <a:t> '</a:t>
            </a:r>
            <a:r>
              <a:rPr lang="fr-BE" sz="1800" dirty="0" err="1" smtClean="0"/>
              <a:t>verschijning</a:t>
            </a:r>
            <a:r>
              <a:rPr lang="fr-BE" sz="1800" dirty="0" smtClean="0"/>
              <a:t> in </a:t>
            </a:r>
            <a:r>
              <a:rPr lang="fr-BE" sz="1800" dirty="0" err="1" smtClean="0"/>
              <a:t>persoon</a:t>
            </a:r>
            <a:r>
              <a:rPr lang="fr-BE" sz="1800" dirty="0" smtClean="0"/>
              <a:t>'	- </a:t>
            </a:r>
            <a:r>
              <a:rPr lang="fr-BE" sz="1800" dirty="0" err="1" smtClean="0"/>
              <a:t>aanvraag</a:t>
            </a:r>
            <a:r>
              <a:rPr lang="fr-BE" sz="1800" dirty="0" smtClean="0"/>
              <a:t> </a:t>
            </a:r>
            <a:r>
              <a:rPr lang="fr-BE" sz="1800" dirty="0" err="1" smtClean="0"/>
              <a:t>mogelijk</a:t>
            </a:r>
            <a:r>
              <a:rPr lang="fr-BE" sz="1800" dirty="0" smtClean="0"/>
              <a:t> </a:t>
            </a:r>
            <a:r>
              <a:rPr lang="fr-BE" sz="1800" dirty="0" err="1" smtClean="0"/>
              <a:t>tot</a:t>
            </a:r>
            <a:r>
              <a:rPr lang="fr-BE" sz="1800" dirty="0" smtClean="0"/>
              <a:t> 6 (nu 3) </a:t>
            </a:r>
            <a:r>
              <a:rPr lang="fr-BE" sz="1800" dirty="0" err="1" smtClean="0"/>
              <a:t>maanden</a:t>
            </a:r>
            <a:r>
              <a:rPr lang="fr-BE" sz="1800" dirty="0" smtClean="0"/>
              <a:t> </a:t>
            </a:r>
            <a:r>
              <a:rPr lang="fr-BE" sz="1800" dirty="0" err="1" smtClean="0"/>
              <a:t>voor</a:t>
            </a:r>
            <a:r>
              <a:rPr lang="fr-BE" sz="1800" dirty="0" smtClean="0"/>
              <a:t> </a:t>
            </a:r>
            <a:r>
              <a:rPr lang="fr-BE" sz="1800" dirty="0" err="1" smtClean="0"/>
              <a:t>geplande</a:t>
            </a:r>
            <a:r>
              <a:rPr lang="fr-BE" sz="1800" dirty="0" smtClean="0"/>
              <a:t> reis</a:t>
            </a:r>
          </a:p>
          <a:p>
            <a:pPr marL="0" indent="0">
              <a:buNone/>
            </a:pPr>
            <a:r>
              <a:rPr lang="fr-BE" sz="1800" dirty="0"/>
              <a:t>	</a:t>
            </a:r>
            <a:r>
              <a:rPr lang="fr-BE" sz="1800" dirty="0" smtClean="0"/>
              <a:t>- </a:t>
            </a:r>
            <a:r>
              <a:rPr lang="fr-BE" sz="1800" dirty="0" err="1" smtClean="0"/>
              <a:t>afschaffing</a:t>
            </a:r>
            <a:r>
              <a:rPr lang="fr-BE" sz="1800" dirty="0" smtClean="0"/>
              <a:t> </a:t>
            </a:r>
            <a:r>
              <a:rPr lang="fr-BE" sz="1800" dirty="0" err="1" smtClean="0"/>
              <a:t>verplichte</a:t>
            </a:r>
            <a:r>
              <a:rPr lang="fr-BE" sz="1800" dirty="0" smtClean="0"/>
              <a:t> </a:t>
            </a:r>
            <a:r>
              <a:rPr lang="fr-BE" sz="1800" dirty="0" err="1" smtClean="0"/>
              <a:t>reisverzekering</a:t>
            </a:r>
            <a:endParaRPr lang="fr-BE" sz="1800" dirty="0" smtClean="0"/>
          </a:p>
          <a:p>
            <a:pPr marL="0" indent="0">
              <a:buNone/>
            </a:pPr>
            <a:r>
              <a:rPr lang="fr-BE" sz="1800" dirty="0"/>
              <a:t>	</a:t>
            </a:r>
            <a:r>
              <a:rPr lang="fr-BE" sz="1800" dirty="0" smtClean="0"/>
              <a:t>- </a:t>
            </a:r>
            <a:r>
              <a:rPr lang="fr-BE" sz="1800" dirty="0" err="1" smtClean="0"/>
              <a:t>maximumtermijn</a:t>
            </a:r>
            <a:r>
              <a:rPr lang="fr-BE" sz="1800" dirty="0" smtClean="0"/>
              <a:t> van 15 </a:t>
            </a:r>
            <a:r>
              <a:rPr lang="fr-BE" sz="1800" dirty="0" err="1" smtClean="0"/>
              <a:t>naar</a:t>
            </a:r>
            <a:r>
              <a:rPr lang="fr-BE" sz="1800" dirty="0" smtClean="0"/>
              <a:t> 10 </a:t>
            </a:r>
            <a:r>
              <a:rPr lang="fr-BE" sz="1800" dirty="0" err="1" smtClean="0"/>
              <a:t>dagen</a:t>
            </a:r>
            <a:endParaRPr lang="fr-BE" sz="1800" dirty="0" smtClean="0"/>
          </a:p>
          <a:p>
            <a:pPr marL="0" indent="0">
              <a:buNone/>
            </a:pPr>
            <a:r>
              <a:rPr lang="fr-BE" sz="1800" dirty="0"/>
              <a:t>	</a:t>
            </a:r>
            <a:r>
              <a:rPr lang="fr-BE" sz="1800" dirty="0" smtClean="0"/>
              <a:t>- </a:t>
            </a:r>
            <a:r>
              <a:rPr lang="fr-BE" sz="1800" dirty="0" err="1" smtClean="0"/>
              <a:t>vrijstelling</a:t>
            </a:r>
            <a:r>
              <a:rPr lang="fr-BE" sz="1800" dirty="0" smtClean="0"/>
              <a:t> </a:t>
            </a:r>
            <a:r>
              <a:rPr lang="fr-BE" sz="1800" dirty="0" err="1" smtClean="0"/>
              <a:t>visumleges</a:t>
            </a:r>
            <a:r>
              <a:rPr lang="fr-BE" sz="1800" dirty="0" smtClean="0"/>
              <a:t> </a:t>
            </a:r>
            <a:r>
              <a:rPr lang="fr-BE" sz="1800" dirty="0"/>
              <a:t>&lt; 18 </a:t>
            </a:r>
            <a:r>
              <a:rPr lang="fr-BE" sz="1800" dirty="0" err="1"/>
              <a:t>jaar</a:t>
            </a:r>
            <a:r>
              <a:rPr lang="fr-BE" sz="1800" dirty="0"/>
              <a:t> + </a:t>
            </a:r>
            <a:r>
              <a:rPr lang="fr-BE" sz="1800" dirty="0" err="1" smtClean="0"/>
              <a:t>huidige</a:t>
            </a:r>
            <a:r>
              <a:rPr lang="fr-BE" sz="1800" dirty="0" smtClean="0"/>
              <a:t> </a:t>
            </a:r>
            <a:r>
              <a:rPr lang="fr-BE" sz="1800" dirty="0" err="1" smtClean="0"/>
              <a:t>facultatieve</a:t>
            </a:r>
            <a:r>
              <a:rPr lang="fr-BE" sz="1800" dirty="0" smtClean="0"/>
              <a:t> 	</a:t>
            </a:r>
            <a:r>
              <a:rPr lang="fr-BE" sz="1800" dirty="0" err="1" smtClean="0"/>
              <a:t>vrijstellingen</a:t>
            </a:r>
            <a:r>
              <a:rPr lang="fr-BE" sz="1800" dirty="0" smtClean="0"/>
              <a:t> </a:t>
            </a:r>
            <a:r>
              <a:rPr lang="fr-BE" sz="1800" dirty="0" err="1" smtClean="0"/>
              <a:t>verplicht</a:t>
            </a:r>
            <a:endParaRPr lang="fr-BE" sz="1800" dirty="0" smtClean="0"/>
          </a:p>
          <a:p>
            <a:pPr marL="0" indent="0">
              <a:buNone/>
            </a:pPr>
            <a:r>
              <a:rPr lang="fr-BE" sz="1800" dirty="0"/>
              <a:t>	</a:t>
            </a:r>
            <a:r>
              <a:rPr lang="fr-BE" sz="1800" dirty="0" smtClean="0"/>
              <a:t>- </a:t>
            </a:r>
            <a:r>
              <a:rPr lang="fr-BE" sz="1800" dirty="0" err="1" smtClean="0"/>
              <a:t>betere</a:t>
            </a:r>
            <a:r>
              <a:rPr lang="fr-BE" sz="1800" dirty="0" smtClean="0"/>
              <a:t> </a:t>
            </a:r>
            <a:r>
              <a:rPr lang="fr-BE" sz="1800" dirty="0" err="1" smtClean="0"/>
              <a:t>informatie</a:t>
            </a:r>
            <a:r>
              <a:rPr lang="fr-BE" sz="1800" dirty="0" smtClean="0"/>
              <a:t> </a:t>
            </a:r>
            <a:r>
              <a:rPr lang="fr-BE" sz="1800" dirty="0" err="1" smtClean="0"/>
              <a:t>naar</a:t>
            </a:r>
            <a:r>
              <a:rPr lang="fr-BE" sz="1800" dirty="0" smtClean="0"/>
              <a:t> </a:t>
            </a:r>
            <a:r>
              <a:rPr lang="fr-BE" sz="1800" dirty="0" err="1" smtClean="0"/>
              <a:t>publiek</a:t>
            </a:r>
            <a:r>
              <a:rPr lang="fr-BE" sz="1800" dirty="0" smtClean="0"/>
              <a:t>: 'Schengen </a:t>
            </a:r>
            <a:r>
              <a:rPr lang="fr-BE" sz="1800" dirty="0" err="1" smtClean="0"/>
              <a:t>website</a:t>
            </a:r>
            <a:r>
              <a:rPr lang="fr-BE" sz="1800" dirty="0" smtClean="0"/>
              <a:t>'</a:t>
            </a:r>
          </a:p>
          <a:p>
            <a:pPr marL="0" indent="0">
              <a:buNone/>
            </a:pPr>
            <a:r>
              <a:rPr lang="fr-BE" sz="1800" dirty="0"/>
              <a:t>	</a:t>
            </a:r>
            <a:r>
              <a:rPr lang="fr-BE" sz="1800" dirty="0" smtClean="0"/>
              <a:t>- </a:t>
            </a:r>
            <a:r>
              <a:rPr lang="fr-BE" sz="1800" dirty="0" err="1" smtClean="0"/>
              <a:t>versoepeling</a:t>
            </a:r>
            <a:r>
              <a:rPr lang="fr-BE" sz="1800" dirty="0" smtClean="0"/>
              <a:t> regels </a:t>
            </a:r>
            <a:r>
              <a:rPr lang="fr-BE" sz="1800" dirty="0" err="1" smtClean="0"/>
              <a:t>voor</a:t>
            </a:r>
            <a:r>
              <a:rPr lang="fr-BE" sz="1800" dirty="0" smtClean="0"/>
              <a:t> </a:t>
            </a:r>
            <a:r>
              <a:rPr lang="fr-BE" sz="1800" dirty="0" err="1" smtClean="0"/>
              <a:t>gebruik</a:t>
            </a:r>
            <a:r>
              <a:rPr lang="fr-BE" sz="1800" dirty="0" smtClean="0"/>
              <a:t> van externe 	</a:t>
            </a:r>
            <a:r>
              <a:rPr lang="fr-BE" sz="1800" dirty="0" err="1" smtClean="0"/>
              <a:t>dienstverleners</a:t>
            </a:r>
            <a:endParaRPr lang="fr-BE" sz="1800" dirty="0" smtClean="0"/>
          </a:p>
          <a:p>
            <a:pPr marL="0" indent="0">
              <a:buNone/>
            </a:pPr>
            <a:r>
              <a:rPr lang="fr-BE" sz="1800" dirty="0"/>
              <a:t>	</a:t>
            </a:r>
            <a:r>
              <a:rPr lang="fr-BE" sz="1800" dirty="0" smtClean="0"/>
              <a:t>- </a:t>
            </a:r>
            <a:r>
              <a:rPr lang="fr-BE" sz="1800" dirty="0" err="1" smtClean="0"/>
              <a:t>striktere</a:t>
            </a:r>
            <a:r>
              <a:rPr lang="fr-BE" sz="1800" dirty="0" smtClean="0"/>
              <a:t> regels </a:t>
            </a:r>
            <a:r>
              <a:rPr lang="fr-BE" sz="1800" dirty="0" err="1" smtClean="0"/>
              <a:t>voor</a:t>
            </a:r>
            <a:r>
              <a:rPr lang="fr-BE" sz="1800" dirty="0" smtClean="0"/>
              <a:t> </a:t>
            </a:r>
            <a:r>
              <a:rPr lang="fr-BE" sz="1800" dirty="0" err="1" smtClean="0"/>
              <a:t>gebruik</a:t>
            </a:r>
            <a:r>
              <a:rPr lang="fr-BE" sz="1800" dirty="0" smtClean="0"/>
              <a:t> </a:t>
            </a:r>
            <a:r>
              <a:rPr lang="fr-BE" sz="1800" dirty="0" err="1" smtClean="0"/>
              <a:t>transitvisa</a:t>
            </a:r>
            <a:r>
              <a:rPr lang="fr-BE" sz="1800" dirty="0" smtClean="0"/>
              <a:t> </a:t>
            </a:r>
            <a:r>
              <a:rPr lang="fr-BE" sz="1800" dirty="0" err="1" smtClean="0"/>
              <a:t>voor</a:t>
            </a:r>
            <a:r>
              <a:rPr lang="fr-BE" sz="1800" dirty="0" smtClean="0"/>
              <a:t> </a:t>
            </a:r>
            <a:r>
              <a:rPr lang="fr-BE" sz="1800" dirty="0" err="1" smtClean="0"/>
              <a:t>luchthavens</a:t>
            </a:r>
            <a:r>
              <a:rPr lang="fr-BE" sz="1800" dirty="0" smtClean="0"/>
              <a:t>  	</a:t>
            </a:r>
            <a:endParaRPr lang="en-GB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DC933D-E0A9-4B53-97DB-531B11619EDB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1795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BE" dirty="0" err="1" smtClean="0"/>
              <a:t>Het</a:t>
            </a:r>
            <a:r>
              <a:rPr lang="fr-BE" dirty="0" smtClean="0"/>
              <a:t> '</a:t>
            </a:r>
            <a:r>
              <a:rPr lang="fr-BE" dirty="0" err="1" smtClean="0"/>
              <a:t>Visapakket</a:t>
            </a:r>
            <a:r>
              <a:rPr lang="fr-BE" dirty="0" smtClean="0"/>
              <a:t>'</a:t>
            </a:r>
            <a:br>
              <a:rPr lang="fr-BE" dirty="0" smtClean="0"/>
            </a:br>
            <a:r>
              <a:rPr lang="fr-BE" sz="1800" b="0" i="1" dirty="0" err="1" smtClean="0"/>
              <a:t>Het</a:t>
            </a:r>
            <a:r>
              <a:rPr lang="fr-BE" sz="1800" b="0" dirty="0" smtClean="0"/>
              <a:t> </a:t>
            </a:r>
            <a:r>
              <a:rPr lang="fr-BE" sz="1800" b="0" i="1" dirty="0" err="1" smtClean="0"/>
              <a:t>voorstel</a:t>
            </a:r>
            <a:r>
              <a:rPr lang="fr-BE" sz="1800" b="0" i="1" dirty="0" smtClean="0"/>
              <a:t> </a:t>
            </a:r>
            <a:r>
              <a:rPr lang="fr-BE" sz="1800" b="0" i="1" dirty="0" err="1" smtClean="0"/>
              <a:t>tot</a:t>
            </a:r>
            <a:r>
              <a:rPr lang="fr-BE" sz="1800" b="0" i="1" dirty="0" smtClean="0"/>
              <a:t> </a:t>
            </a:r>
            <a:r>
              <a:rPr lang="fr-BE" sz="1800" b="0" i="1" dirty="0" err="1" smtClean="0"/>
              <a:t>vaststelling</a:t>
            </a:r>
            <a:r>
              <a:rPr lang="fr-BE" sz="1800" b="0" i="1" dirty="0" smtClean="0"/>
              <a:t> van </a:t>
            </a:r>
            <a:r>
              <a:rPr lang="fr-BE" sz="1800" b="0" i="1" dirty="0" err="1" smtClean="0"/>
              <a:t>een</a:t>
            </a:r>
            <a:r>
              <a:rPr lang="fr-BE" sz="1800" b="0" i="1" dirty="0" smtClean="0"/>
              <a:t> </a:t>
            </a:r>
            <a:r>
              <a:rPr lang="fr-BE" sz="1800" b="0" i="1" dirty="0" err="1" smtClean="0"/>
              <a:t>rondreisvisum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 err="1" smtClean="0"/>
              <a:t>Voorziet</a:t>
            </a:r>
            <a:r>
              <a:rPr lang="fr-BE" dirty="0" smtClean="0"/>
              <a:t> in </a:t>
            </a:r>
            <a:r>
              <a:rPr lang="fr-BE" dirty="0" err="1" smtClean="0"/>
              <a:t>verblijf</a:t>
            </a:r>
            <a:r>
              <a:rPr lang="fr-BE" dirty="0" smtClean="0"/>
              <a:t> in Schengen </a:t>
            </a:r>
            <a:r>
              <a:rPr lang="fr-BE" dirty="0" err="1" smtClean="0"/>
              <a:t>voor</a:t>
            </a:r>
            <a:r>
              <a:rPr lang="fr-BE" dirty="0" smtClean="0"/>
              <a:t> langer dan 90/180 </a:t>
            </a:r>
            <a:r>
              <a:rPr lang="fr-BE" dirty="0" err="1" smtClean="0"/>
              <a:t>dagen</a:t>
            </a:r>
            <a:endParaRPr lang="fr-BE" dirty="0" smtClean="0"/>
          </a:p>
          <a:p>
            <a:r>
              <a:rPr lang="fr-BE" dirty="0" err="1" smtClean="0"/>
              <a:t>Voor</a:t>
            </a:r>
            <a:r>
              <a:rPr lang="fr-BE" dirty="0" smtClean="0"/>
              <a:t> </a:t>
            </a:r>
            <a:r>
              <a:rPr lang="fr-BE" dirty="0" err="1" smtClean="0"/>
              <a:t>elke</a:t>
            </a:r>
            <a:r>
              <a:rPr lang="fr-BE" dirty="0" smtClean="0"/>
              <a:t> </a:t>
            </a:r>
            <a:r>
              <a:rPr lang="fr-BE" dirty="0" err="1" smtClean="0"/>
              <a:t>derdelander</a:t>
            </a:r>
            <a:r>
              <a:rPr lang="fr-BE" dirty="0" smtClean="0"/>
              <a:t> die in </a:t>
            </a:r>
            <a:r>
              <a:rPr lang="fr-BE" dirty="0" err="1" smtClean="0"/>
              <a:t>aanmerking</a:t>
            </a:r>
            <a:r>
              <a:rPr lang="fr-BE" dirty="0" smtClean="0"/>
              <a:t> </a:t>
            </a:r>
            <a:r>
              <a:rPr lang="fr-BE" dirty="0" err="1" smtClean="0"/>
              <a:t>komt</a:t>
            </a:r>
            <a:r>
              <a:rPr lang="fr-BE" dirty="0" smtClean="0"/>
              <a:t> </a:t>
            </a:r>
            <a:r>
              <a:rPr lang="fr-BE" dirty="0" err="1" smtClean="0"/>
              <a:t>voor</a:t>
            </a:r>
            <a:r>
              <a:rPr lang="fr-BE" dirty="0" smtClean="0"/>
              <a:t> </a:t>
            </a:r>
            <a:r>
              <a:rPr lang="fr-BE" dirty="0" err="1" smtClean="0"/>
              <a:t>kort</a:t>
            </a:r>
            <a:r>
              <a:rPr lang="fr-BE" dirty="0" smtClean="0"/>
              <a:t> </a:t>
            </a:r>
            <a:r>
              <a:rPr lang="fr-BE" dirty="0" err="1" smtClean="0"/>
              <a:t>noch</a:t>
            </a:r>
            <a:r>
              <a:rPr lang="fr-BE" dirty="0" smtClean="0"/>
              <a:t> </a:t>
            </a:r>
            <a:r>
              <a:rPr lang="fr-BE" dirty="0" err="1" smtClean="0"/>
              <a:t>lang</a:t>
            </a:r>
            <a:r>
              <a:rPr lang="fr-BE" dirty="0" smtClean="0"/>
              <a:t> </a:t>
            </a:r>
            <a:r>
              <a:rPr lang="fr-BE" dirty="0" err="1" smtClean="0"/>
              <a:t>verblijf</a:t>
            </a:r>
            <a:endParaRPr lang="fr-BE" dirty="0" smtClean="0"/>
          </a:p>
          <a:p>
            <a:r>
              <a:rPr lang="fr-BE" dirty="0"/>
              <a:t>m</a:t>
            </a:r>
            <a:r>
              <a:rPr lang="fr-BE" dirty="0" smtClean="0"/>
              <a:t>aar </a:t>
            </a:r>
            <a:r>
              <a:rPr lang="fr-BE" dirty="0" err="1" smtClean="0"/>
              <a:t>een</a:t>
            </a:r>
            <a:r>
              <a:rPr lang="fr-BE" dirty="0" smtClean="0"/>
              <a:t> </a:t>
            </a:r>
            <a:r>
              <a:rPr lang="fr-BE" dirty="0" err="1" smtClean="0"/>
              <a:t>legitiem</a:t>
            </a:r>
            <a:r>
              <a:rPr lang="fr-BE" dirty="0" smtClean="0"/>
              <a:t> </a:t>
            </a:r>
            <a:r>
              <a:rPr lang="fr-BE" dirty="0" err="1" smtClean="0"/>
              <a:t>belang</a:t>
            </a:r>
            <a:r>
              <a:rPr lang="fr-BE" dirty="0" smtClean="0"/>
              <a:t> </a:t>
            </a:r>
            <a:r>
              <a:rPr lang="fr-BE" dirty="0" err="1" smtClean="0"/>
              <a:t>bij</a:t>
            </a:r>
            <a:r>
              <a:rPr lang="fr-BE" dirty="0" smtClean="0"/>
              <a:t> </a:t>
            </a:r>
            <a:r>
              <a:rPr lang="fr-BE" dirty="0" err="1" smtClean="0"/>
              <a:t>heeft</a:t>
            </a:r>
            <a:r>
              <a:rPr lang="fr-BE" dirty="0" smtClean="0"/>
              <a:t> langer dan 90 </a:t>
            </a:r>
            <a:r>
              <a:rPr lang="fr-BE" dirty="0" err="1" smtClean="0"/>
              <a:t>dagen</a:t>
            </a:r>
            <a:r>
              <a:rPr lang="fr-BE" dirty="0" smtClean="0"/>
              <a:t> in Schengen te </a:t>
            </a:r>
            <a:r>
              <a:rPr lang="fr-BE" dirty="0" err="1" smtClean="0"/>
              <a:t>verblijven</a:t>
            </a:r>
            <a:r>
              <a:rPr lang="fr-BE" dirty="0" smtClean="0"/>
              <a:t> in </a:t>
            </a:r>
            <a:r>
              <a:rPr lang="fr-BE" dirty="0" err="1" smtClean="0"/>
              <a:t>tenminste</a:t>
            </a:r>
            <a:r>
              <a:rPr lang="fr-BE" dirty="0" smtClean="0"/>
              <a:t> 2 </a:t>
            </a:r>
            <a:r>
              <a:rPr lang="fr-BE" dirty="0" err="1" smtClean="0"/>
              <a:t>lidstaten</a:t>
            </a:r>
            <a:r>
              <a:rPr lang="fr-BE" dirty="0" smtClean="0"/>
              <a:t> maar in </a:t>
            </a:r>
            <a:r>
              <a:rPr lang="fr-BE" dirty="0" err="1" smtClean="0"/>
              <a:t>totaal</a:t>
            </a:r>
            <a:r>
              <a:rPr lang="fr-BE" dirty="0" smtClean="0"/>
              <a:t> niet langer dan </a:t>
            </a:r>
            <a:r>
              <a:rPr lang="fr-BE" dirty="0" err="1" smtClean="0"/>
              <a:t>een</a:t>
            </a:r>
            <a:r>
              <a:rPr lang="fr-BE" dirty="0" smtClean="0"/>
              <a:t> </a:t>
            </a:r>
            <a:r>
              <a:rPr lang="fr-BE" dirty="0" err="1" smtClean="0"/>
              <a:t>jaar</a:t>
            </a:r>
            <a:r>
              <a:rPr lang="fr-BE" dirty="0" smtClean="0"/>
              <a:t> (</a:t>
            </a:r>
            <a:r>
              <a:rPr lang="fr-BE" dirty="0" err="1" smtClean="0"/>
              <a:t>bv</a:t>
            </a:r>
            <a:r>
              <a:rPr lang="fr-BE" dirty="0" smtClean="0"/>
              <a:t> </a:t>
            </a:r>
            <a:r>
              <a:rPr lang="fr-BE" dirty="0" err="1" smtClean="0"/>
              <a:t>rondreizende</a:t>
            </a:r>
            <a:r>
              <a:rPr lang="fr-BE" dirty="0" smtClean="0"/>
              <a:t> </a:t>
            </a:r>
            <a:r>
              <a:rPr lang="fr-BE" dirty="0" err="1" smtClean="0"/>
              <a:t>kunstenaars</a:t>
            </a:r>
            <a:r>
              <a:rPr lang="fr-BE" dirty="0" smtClean="0"/>
              <a:t>, </a:t>
            </a:r>
            <a:r>
              <a:rPr lang="fr-BE" dirty="0" err="1" smtClean="0"/>
              <a:t>pensionados</a:t>
            </a:r>
            <a:r>
              <a:rPr lang="fr-BE" dirty="0" smtClean="0"/>
              <a:t>, etc.)</a:t>
            </a:r>
          </a:p>
          <a:p>
            <a:r>
              <a:rPr lang="fr-BE" dirty="0" smtClean="0"/>
              <a:t>Max 90 </a:t>
            </a:r>
            <a:r>
              <a:rPr lang="fr-BE" dirty="0" err="1" smtClean="0"/>
              <a:t>dagen</a:t>
            </a:r>
            <a:r>
              <a:rPr lang="fr-BE" dirty="0" smtClean="0"/>
              <a:t> in </a:t>
            </a:r>
            <a:r>
              <a:rPr lang="fr-BE" dirty="0" err="1" smtClean="0"/>
              <a:t>een</a:t>
            </a:r>
            <a:r>
              <a:rPr lang="fr-BE" dirty="0" smtClean="0"/>
              <a:t> </a:t>
            </a:r>
            <a:r>
              <a:rPr lang="fr-BE" dirty="0" err="1" smtClean="0"/>
              <a:t>lidstaat</a:t>
            </a:r>
            <a:endParaRPr lang="fr-BE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DC933D-E0A9-4B53-97DB-531B11619EDB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10038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BE" dirty="0" err="1" smtClean="0"/>
              <a:t>Het</a:t>
            </a:r>
            <a:r>
              <a:rPr lang="fr-BE" dirty="0" smtClean="0"/>
              <a:t> '</a:t>
            </a:r>
            <a:r>
              <a:rPr lang="fr-BE" dirty="0" err="1" smtClean="0"/>
              <a:t>Visapakket</a:t>
            </a:r>
            <a:r>
              <a:rPr lang="fr-BE" dirty="0" smtClean="0"/>
              <a:t>'</a:t>
            </a:r>
            <a:br>
              <a:rPr lang="fr-BE" dirty="0" smtClean="0"/>
            </a:br>
            <a:r>
              <a:rPr lang="fr-BE" sz="1800" b="0" i="1" dirty="0" err="1"/>
              <a:t>Het</a:t>
            </a:r>
            <a:r>
              <a:rPr lang="fr-BE" sz="1800" b="0" dirty="0"/>
              <a:t> </a:t>
            </a:r>
            <a:r>
              <a:rPr lang="fr-BE" sz="1800" b="0" i="1" dirty="0" err="1"/>
              <a:t>voorstel</a:t>
            </a:r>
            <a:r>
              <a:rPr lang="fr-BE" sz="1800" b="0" i="1" dirty="0"/>
              <a:t> </a:t>
            </a:r>
            <a:r>
              <a:rPr lang="fr-BE" sz="1800" b="0" i="1" dirty="0" err="1"/>
              <a:t>tot</a:t>
            </a:r>
            <a:r>
              <a:rPr lang="fr-BE" sz="1800" b="0" i="1" dirty="0"/>
              <a:t> </a:t>
            </a:r>
            <a:r>
              <a:rPr lang="fr-BE" sz="1800" b="0" i="1" dirty="0" err="1"/>
              <a:t>vaststelling</a:t>
            </a:r>
            <a:r>
              <a:rPr lang="fr-BE" sz="1800" b="0" i="1" dirty="0"/>
              <a:t> van </a:t>
            </a:r>
            <a:r>
              <a:rPr lang="fr-BE" sz="1800" b="0" i="1" dirty="0" err="1"/>
              <a:t>een</a:t>
            </a:r>
            <a:r>
              <a:rPr lang="fr-BE" sz="1800" b="0" i="1" dirty="0"/>
              <a:t> </a:t>
            </a:r>
            <a:r>
              <a:rPr lang="fr-BE" sz="1800" b="0" i="1" dirty="0" err="1"/>
              <a:t>rondreisvisum</a:t>
            </a:r>
            <a:endParaRPr lang="en-GB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 err="1" smtClean="0"/>
              <a:t>Toelatingsvoorwaarden</a:t>
            </a:r>
            <a:r>
              <a:rPr lang="fr-BE" dirty="0" smtClean="0"/>
              <a:t> </a:t>
            </a:r>
            <a:r>
              <a:rPr lang="fr-BE" dirty="0" err="1" smtClean="0"/>
              <a:t>ongewijzigd</a:t>
            </a:r>
            <a:endParaRPr lang="fr-BE" dirty="0" smtClean="0"/>
          </a:p>
          <a:p>
            <a:r>
              <a:rPr lang="fr-BE" i="1" dirty="0" smtClean="0"/>
              <a:t>Grosso modo </a:t>
            </a:r>
            <a:r>
              <a:rPr lang="fr-BE" dirty="0" err="1" smtClean="0"/>
              <a:t>bepalingen</a:t>
            </a:r>
            <a:r>
              <a:rPr lang="fr-BE" dirty="0" smtClean="0"/>
              <a:t> van </a:t>
            </a:r>
            <a:r>
              <a:rPr lang="fr-BE" dirty="0" err="1" smtClean="0"/>
              <a:t>Visumcode</a:t>
            </a:r>
            <a:r>
              <a:rPr lang="fr-BE" dirty="0" smtClean="0"/>
              <a:t> van </a:t>
            </a:r>
            <a:r>
              <a:rPr lang="fr-BE" dirty="0" err="1" smtClean="0"/>
              <a:t>toepassing</a:t>
            </a:r>
            <a:r>
              <a:rPr lang="fr-BE" dirty="0" smtClean="0"/>
              <a:t> </a:t>
            </a:r>
            <a:r>
              <a:rPr lang="fr-BE" dirty="0" err="1" smtClean="0"/>
              <a:t>voor</a:t>
            </a:r>
            <a:r>
              <a:rPr lang="fr-BE" dirty="0" smtClean="0"/>
              <a:t> </a:t>
            </a:r>
            <a:r>
              <a:rPr lang="fr-BE" dirty="0" err="1" smtClean="0"/>
              <a:t>afgifte</a:t>
            </a:r>
            <a:endParaRPr lang="fr-BE" dirty="0" smtClean="0"/>
          </a:p>
          <a:p>
            <a:r>
              <a:rPr lang="fr-BE" dirty="0" smtClean="0"/>
              <a:t>maar </a:t>
            </a:r>
            <a:r>
              <a:rPr lang="fr-BE" dirty="0" err="1" smtClean="0"/>
              <a:t>een</a:t>
            </a:r>
            <a:r>
              <a:rPr lang="fr-BE" dirty="0" smtClean="0"/>
              <a:t> </a:t>
            </a:r>
            <a:r>
              <a:rPr lang="fr-BE" dirty="0" err="1" smtClean="0"/>
              <a:t>aantal</a:t>
            </a:r>
            <a:r>
              <a:rPr lang="fr-BE" dirty="0" smtClean="0"/>
              <a:t> </a:t>
            </a:r>
            <a:r>
              <a:rPr lang="fr-BE" dirty="0" err="1" smtClean="0"/>
              <a:t>specifieke</a:t>
            </a:r>
            <a:r>
              <a:rPr lang="fr-BE" dirty="0" smtClean="0"/>
              <a:t> </a:t>
            </a:r>
            <a:r>
              <a:rPr lang="fr-BE" dirty="0" err="1" smtClean="0"/>
              <a:t>bepalingen</a:t>
            </a:r>
            <a:r>
              <a:rPr lang="fr-BE" dirty="0" smtClean="0"/>
              <a:t> </a:t>
            </a:r>
            <a:r>
              <a:rPr lang="fr-BE" dirty="0" err="1" smtClean="0"/>
              <a:t>m.n</a:t>
            </a:r>
            <a:r>
              <a:rPr lang="fr-BE" dirty="0" smtClean="0"/>
              <a:t>. </a:t>
            </a:r>
            <a:r>
              <a:rPr lang="fr-BE" dirty="0" err="1" smtClean="0"/>
              <a:t>wat</a:t>
            </a:r>
            <a:r>
              <a:rPr lang="fr-BE" dirty="0" smtClean="0"/>
              <a:t> </a:t>
            </a:r>
            <a:r>
              <a:rPr lang="fr-BE" dirty="0" err="1" smtClean="0"/>
              <a:t>betreft</a:t>
            </a:r>
            <a:r>
              <a:rPr lang="fr-BE" dirty="0" smtClean="0"/>
              <a:t> '</a:t>
            </a:r>
            <a:r>
              <a:rPr lang="fr-BE" dirty="0" err="1" smtClean="0"/>
              <a:t>bewijsstukken</a:t>
            </a:r>
            <a:r>
              <a:rPr lang="fr-BE" dirty="0" smtClean="0"/>
              <a:t>':</a:t>
            </a:r>
          </a:p>
          <a:p>
            <a:pPr marL="0" indent="0">
              <a:buNone/>
            </a:pPr>
            <a:r>
              <a:rPr lang="fr-BE" dirty="0"/>
              <a:t>	</a:t>
            </a:r>
            <a:r>
              <a:rPr lang="fr-BE" dirty="0" smtClean="0"/>
              <a:t>	</a:t>
            </a:r>
            <a:r>
              <a:rPr lang="fr-BE" sz="1800" dirty="0" smtClean="0"/>
              <a:t>- langer dan 90 </a:t>
            </a:r>
            <a:r>
              <a:rPr lang="fr-BE" sz="1800" dirty="0" err="1" smtClean="0"/>
              <a:t>dagen</a:t>
            </a:r>
            <a:r>
              <a:rPr lang="fr-BE" sz="1800" dirty="0" smtClean="0"/>
              <a:t> </a:t>
            </a:r>
            <a:r>
              <a:rPr lang="fr-BE" sz="1800" dirty="0" err="1" smtClean="0"/>
              <a:t>in</a:t>
            </a:r>
            <a:r>
              <a:rPr lang="fr-BE" sz="1800" dirty="0" smtClean="0"/>
              <a:t> 2 of </a:t>
            </a:r>
            <a:r>
              <a:rPr lang="fr-BE" sz="1800" dirty="0" err="1" smtClean="0"/>
              <a:t>meer</a:t>
            </a:r>
            <a:r>
              <a:rPr lang="fr-BE" sz="1800" dirty="0" smtClean="0"/>
              <a:t> </a:t>
            </a:r>
            <a:r>
              <a:rPr lang="fr-BE" sz="1800" dirty="0" err="1" smtClean="0"/>
              <a:t>lidstaten</a:t>
            </a:r>
            <a:endParaRPr lang="fr-BE" sz="1800" dirty="0" smtClean="0"/>
          </a:p>
          <a:p>
            <a:pPr marL="0" indent="0">
              <a:buNone/>
            </a:pPr>
            <a:r>
              <a:rPr lang="fr-BE" sz="1800" dirty="0"/>
              <a:t>	</a:t>
            </a:r>
            <a:r>
              <a:rPr lang="fr-BE" sz="1800" dirty="0" smtClean="0"/>
              <a:t>	- </a:t>
            </a:r>
            <a:r>
              <a:rPr lang="fr-BE" sz="1800" dirty="0" err="1" smtClean="0"/>
              <a:t>ziektekostenverzekering</a:t>
            </a:r>
            <a:r>
              <a:rPr lang="fr-BE" sz="1800" dirty="0" smtClean="0"/>
              <a:t> </a:t>
            </a:r>
          </a:p>
          <a:p>
            <a:pPr marL="0" indent="0">
              <a:buNone/>
            </a:pPr>
            <a:r>
              <a:rPr lang="fr-BE" sz="1800" dirty="0"/>
              <a:t>	</a:t>
            </a:r>
            <a:r>
              <a:rPr lang="fr-BE" sz="1800" dirty="0" smtClean="0"/>
              <a:t>	- </a:t>
            </a:r>
            <a:r>
              <a:rPr lang="fr-BE" sz="1800" dirty="0" err="1" smtClean="0"/>
              <a:t>voldoende</a:t>
            </a:r>
            <a:r>
              <a:rPr lang="fr-BE" sz="1800" dirty="0" smtClean="0"/>
              <a:t> </a:t>
            </a:r>
            <a:r>
              <a:rPr lang="fr-BE" sz="1800" dirty="0" err="1" smtClean="0"/>
              <a:t>middelen</a:t>
            </a:r>
            <a:r>
              <a:rPr lang="fr-BE" sz="1800" dirty="0" smtClean="0"/>
              <a:t> van </a:t>
            </a:r>
            <a:r>
              <a:rPr lang="fr-BE" sz="1800" dirty="0" err="1" smtClean="0"/>
              <a:t>bestaan</a:t>
            </a:r>
            <a:r>
              <a:rPr lang="fr-BE" sz="1800" dirty="0" smtClean="0"/>
              <a:t> </a:t>
            </a:r>
            <a:r>
              <a:rPr lang="fr-BE" sz="1800" dirty="0" err="1" smtClean="0"/>
              <a:t>voor</a:t>
            </a:r>
            <a:r>
              <a:rPr lang="fr-BE" sz="1800" dirty="0" smtClean="0"/>
              <a:t> de </a:t>
            </a:r>
            <a:r>
              <a:rPr lang="fr-BE" sz="1800" dirty="0" err="1" smtClean="0"/>
              <a:t>gehele</a:t>
            </a:r>
            <a:r>
              <a:rPr lang="fr-BE" sz="1800" dirty="0" smtClean="0"/>
              <a:t> 		</a:t>
            </a:r>
            <a:r>
              <a:rPr lang="fr-BE" sz="1800" dirty="0" err="1" smtClean="0"/>
              <a:t>verblijfsperiode</a:t>
            </a:r>
            <a:r>
              <a:rPr lang="fr-BE" dirty="0" smtClean="0"/>
              <a:t>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DC933D-E0A9-4B53-97DB-531B11619EDB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16500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BE" dirty="0" err="1" smtClean="0"/>
              <a:t>Conclusies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sz="2000" dirty="0" err="1" smtClean="0"/>
              <a:t>Visapakket</a:t>
            </a:r>
            <a:r>
              <a:rPr lang="fr-BE" sz="2000" dirty="0" smtClean="0"/>
              <a:t> </a:t>
            </a:r>
            <a:r>
              <a:rPr lang="fr-BE" sz="2000" dirty="0" err="1" smtClean="0"/>
              <a:t>afspiegeling</a:t>
            </a:r>
            <a:r>
              <a:rPr lang="fr-BE" sz="2000" dirty="0" smtClean="0"/>
              <a:t> </a:t>
            </a:r>
            <a:r>
              <a:rPr lang="fr-BE" sz="2000" dirty="0" err="1" smtClean="0"/>
              <a:t>veranderde</a:t>
            </a:r>
            <a:r>
              <a:rPr lang="fr-BE" sz="2000" dirty="0" smtClean="0"/>
              <a:t> </a:t>
            </a:r>
            <a:r>
              <a:rPr lang="fr-BE" sz="2000" dirty="0" err="1" smtClean="0"/>
              <a:t>wereld</a:t>
            </a:r>
            <a:endParaRPr lang="fr-BE" sz="2000" dirty="0" smtClean="0"/>
          </a:p>
          <a:p>
            <a:r>
              <a:rPr lang="fr-BE" sz="2000" dirty="0" err="1" smtClean="0"/>
              <a:t>Nieuwe</a:t>
            </a:r>
            <a:r>
              <a:rPr lang="fr-BE" sz="2000" dirty="0" smtClean="0"/>
              <a:t> </a:t>
            </a:r>
            <a:r>
              <a:rPr lang="fr-BE" sz="2000" dirty="0" err="1" smtClean="0"/>
              <a:t>doelstellingen</a:t>
            </a:r>
            <a:r>
              <a:rPr lang="fr-BE" sz="2000" dirty="0" smtClean="0"/>
              <a:t> </a:t>
            </a:r>
            <a:r>
              <a:rPr lang="fr-BE" sz="2000" dirty="0" err="1" smtClean="0"/>
              <a:t>toegevoegd</a:t>
            </a:r>
            <a:r>
              <a:rPr lang="fr-BE" sz="2000" dirty="0" smtClean="0"/>
              <a:t> </a:t>
            </a:r>
            <a:r>
              <a:rPr lang="fr-BE" sz="2000" dirty="0" err="1" smtClean="0"/>
              <a:t>aan</a:t>
            </a:r>
            <a:r>
              <a:rPr lang="fr-BE" sz="2000" dirty="0" smtClean="0"/>
              <a:t> </a:t>
            </a:r>
            <a:r>
              <a:rPr lang="fr-BE" sz="2000" dirty="0" err="1" smtClean="0"/>
              <a:t>gemeenschappelijk</a:t>
            </a:r>
            <a:r>
              <a:rPr lang="fr-BE" sz="2000" dirty="0" smtClean="0"/>
              <a:t> </a:t>
            </a:r>
            <a:r>
              <a:rPr lang="fr-BE" sz="2000" dirty="0" err="1" smtClean="0"/>
              <a:t>visumbeleid</a:t>
            </a:r>
            <a:r>
              <a:rPr lang="fr-BE" sz="2000" dirty="0" smtClean="0"/>
              <a:t>: </a:t>
            </a:r>
            <a:r>
              <a:rPr lang="fr-BE" sz="2000" dirty="0" err="1" smtClean="0"/>
              <a:t>bevorderen</a:t>
            </a:r>
            <a:r>
              <a:rPr lang="fr-BE" sz="2000" dirty="0" smtClean="0"/>
              <a:t> </a:t>
            </a:r>
            <a:r>
              <a:rPr lang="fr-BE" sz="2000" dirty="0" err="1" smtClean="0"/>
              <a:t>economische</a:t>
            </a:r>
            <a:r>
              <a:rPr lang="fr-BE" sz="2000" dirty="0" smtClean="0"/>
              <a:t> </a:t>
            </a:r>
            <a:r>
              <a:rPr lang="fr-BE" sz="2000" dirty="0" err="1" smtClean="0"/>
              <a:t>groei</a:t>
            </a:r>
            <a:r>
              <a:rPr lang="fr-BE" sz="2000" dirty="0" smtClean="0"/>
              <a:t> </a:t>
            </a:r>
            <a:r>
              <a:rPr lang="fr-BE" sz="2000" dirty="0" err="1" smtClean="0"/>
              <a:t>o.a</a:t>
            </a:r>
            <a:r>
              <a:rPr lang="fr-BE" sz="2000" dirty="0" smtClean="0"/>
              <a:t>. </a:t>
            </a:r>
            <a:r>
              <a:rPr lang="fr-BE" sz="2000" dirty="0" err="1" smtClean="0"/>
              <a:t>dmv</a:t>
            </a:r>
            <a:r>
              <a:rPr lang="fr-BE" sz="2000" dirty="0" smtClean="0"/>
              <a:t> </a:t>
            </a:r>
            <a:r>
              <a:rPr lang="fr-BE" sz="2000" dirty="0" err="1" smtClean="0"/>
              <a:t>toerisme</a:t>
            </a:r>
            <a:endParaRPr lang="fr-BE" sz="2000" dirty="0" smtClean="0"/>
          </a:p>
          <a:p>
            <a:r>
              <a:rPr lang="fr-BE" sz="2000" dirty="0" err="1" smtClean="0"/>
              <a:t>Legaal</a:t>
            </a:r>
            <a:r>
              <a:rPr lang="fr-BE" sz="2000" dirty="0" smtClean="0"/>
              <a:t> </a:t>
            </a:r>
            <a:r>
              <a:rPr lang="fr-BE" sz="2000" dirty="0" err="1" smtClean="0"/>
              <a:t>reizen</a:t>
            </a:r>
            <a:r>
              <a:rPr lang="fr-BE" sz="2000" dirty="0" smtClean="0"/>
              <a:t> </a:t>
            </a:r>
            <a:r>
              <a:rPr lang="fr-BE" sz="2000" dirty="0" err="1" smtClean="0"/>
              <a:t>bevorderen</a:t>
            </a:r>
            <a:r>
              <a:rPr lang="fr-BE" sz="2000" dirty="0" smtClean="0"/>
              <a:t>/</a:t>
            </a:r>
            <a:r>
              <a:rPr lang="fr-BE" sz="2000" dirty="0" err="1" smtClean="0"/>
              <a:t>vereenvoudigen</a:t>
            </a:r>
            <a:r>
              <a:rPr lang="fr-BE" sz="2000" dirty="0" smtClean="0"/>
              <a:t> </a:t>
            </a:r>
            <a:r>
              <a:rPr lang="fr-BE" sz="2000" dirty="0" err="1" smtClean="0"/>
              <a:t>m.n</a:t>
            </a:r>
            <a:r>
              <a:rPr lang="fr-BE" sz="2000" dirty="0" smtClean="0"/>
              <a:t>. </a:t>
            </a:r>
            <a:r>
              <a:rPr lang="fr-BE" sz="2000" dirty="0" err="1" smtClean="0"/>
              <a:t>voor</a:t>
            </a:r>
            <a:r>
              <a:rPr lang="fr-BE" sz="2000" dirty="0" smtClean="0"/>
              <a:t> </a:t>
            </a:r>
            <a:r>
              <a:rPr lang="fr-BE" sz="2000" dirty="0" err="1" smtClean="0"/>
              <a:t>frequente</a:t>
            </a:r>
            <a:r>
              <a:rPr lang="fr-BE" sz="2000" dirty="0" smtClean="0"/>
              <a:t> en </a:t>
            </a:r>
            <a:r>
              <a:rPr lang="fr-BE" sz="2000" dirty="0" err="1" smtClean="0"/>
              <a:t>regelmatige</a:t>
            </a:r>
            <a:r>
              <a:rPr lang="fr-BE" sz="2000" dirty="0" smtClean="0"/>
              <a:t> </a:t>
            </a:r>
            <a:r>
              <a:rPr lang="fr-BE" sz="2000" dirty="0" err="1" smtClean="0"/>
              <a:t>reizigers</a:t>
            </a:r>
            <a:endParaRPr lang="fr-BE" sz="2000" dirty="0" smtClean="0"/>
          </a:p>
          <a:p>
            <a:r>
              <a:rPr lang="fr-BE" sz="2000" dirty="0" err="1" smtClean="0"/>
              <a:t>terwijl</a:t>
            </a:r>
            <a:r>
              <a:rPr lang="fr-BE" sz="2000" dirty="0" smtClean="0"/>
              <a:t> </a:t>
            </a:r>
            <a:r>
              <a:rPr lang="fr-BE" sz="2000" dirty="0" err="1" smtClean="0"/>
              <a:t>veiligheid</a:t>
            </a:r>
            <a:r>
              <a:rPr lang="fr-BE" sz="2000" dirty="0" smtClean="0"/>
              <a:t> van </a:t>
            </a:r>
            <a:r>
              <a:rPr lang="fr-BE" sz="2000" dirty="0" err="1" smtClean="0"/>
              <a:t>buitengrenzen</a:t>
            </a:r>
            <a:r>
              <a:rPr lang="fr-BE" sz="2000" dirty="0" smtClean="0"/>
              <a:t> en </a:t>
            </a:r>
            <a:r>
              <a:rPr lang="fr-BE" sz="2000" dirty="0" err="1" smtClean="0"/>
              <a:t>Schengengebied</a:t>
            </a:r>
            <a:r>
              <a:rPr lang="fr-BE" sz="2000" dirty="0" smtClean="0"/>
              <a:t> </a:t>
            </a:r>
            <a:r>
              <a:rPr lang="fr-BE" sz="2000" dirty="0" err="1" smtClean="0"/>
              <a:t>gewaarborgd</a:t>
            </a:r>
            <a:r>
              <a:rPr lang="fr-BE" sz="2000" dirty="0" smtClean="0"/>
              <a:t> </a:t>
            </a:r>
            <a:r>
              <a:rPr lang="fr-BE" sz="2000" dirty="0" err="1" smtClean="0"/>
              <a:t>blijft</a:t>
            </a:r>
            <a:r>
              <a:rPr lang="fr-BE" sz="2000" dirty="0" smtClean="0"/>
              <a:t>. </a:t>
            </a:r>
          </a:p>
          <a:p>
            <a:r>
              <a:rPr lang="fr-BE" sz="2000" dirty="0" smtClean="0"/>
              <a:t>5 Juni JBZ </a:t>
            </a:r>
            <a:r>
              <a:rPr lang="fr-BE" sz="2000" dirty="0" err="1" smtClean="0"/>
              <a:t>Raad</a:t>
            </a:r>
            <a:r>
              <a:rPr lang="fr-BE" sz="2000" dirty="0" smtClean="0"/>
              <a:t> </a:t>
            </a:r>
            <a:r>
              <a:rPr lang="fr-BE" sz="2000" dirty="0" err="1" smtClean="0"/>
              <a:t>presentatie</a:t>
            </a:r>
            <a:r>
              <a:rPr lang="fr-BE" sz="2000" dirty="0" smtClean="0"/>
              <a:t> van </a:t>
            </a:r>
            <a:r>
              <a:rPr lang="fr-BE" sz="2000" dirty="0" err="1" smtClean="0"/>
              <a:t>visapakket</a:t>
            </a:r>
            <a:r>
              <a:rPr lang="fr-BE" sz="2000" dirty="0" smtClean="0"/>
              <a:t> </a:t>
            </a:r>
            <a:r>
              <a:rPr lang="fr-BE" sz="2000" dirty="0" err="1" smtClean="0"/>
              <a:t>door</a:t>
            </a:r>
            <a:r>
              <a:rPr lang="fr-BE" sz="2000" dirty="0" smtClean="0"/>
              <a:t> </a:t>
            </a:r>
            <a:r>
              <a:rPr lang="fr-BE" sz="2000" dirty="0" err="1" smtClean="0"/>
              <a:t>Commissie</a:t>
            </a:r>
            <a:r>
              <a:rPr lang="fr-BE" sz="2000" smtClean="0"/>
              <a:t>.</a:t>
            </a:r>
            <a:endParaRPr lang="fr-BE" sz="200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DC933D-E0A9-4B53-97DB-531B11619EDB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92110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BE" dirty="0" smtClean="0"/>
              <a:t>LINK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>
                <a:hlinkClick r:id="rId2"/>
              </a:rPr>
              <a:t>http://ec.europa.eu/dgs/home-affairs/e-library/documents/policies/borders-and-visas/visa-policy/docs/report_a_smarter_visa_policy_for_economic_growth_en.pdf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DC933D-E0A9-4B53-97DB-531B11619EDB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5843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468313" y="1555750"/>
            <a:ext cx="8229600" cy="936625"/>
          </a:xfrm>
        </p:spPr>
        <p:txBody>
          <a:bodyPr/>
          <a:lstStyle/>
          <a:p>
            <a:pPr algn="ctr"/>
            <a:r>
              <a:rPr lang="fr-BE" dirty="0" smtClean="0"/>
              <a:t>INHOUD</a:t>
            </a:r>
            <a:endParaRPr lang="en-GB" dirty="0" smtClean="0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457200" y="2565400"/>
            <a:ext cx="8229600" cy="3633788"/>
          </a:xfrm>
        </p:spPr>
        <p:txBody>
          <a:bodyPr/>
          <a:lstStyle/>
          <a:p>
            <a:pPr marL="0" indent="0">
              <a:buNone/>
            </a:pPr>
            <a:r>
              <a:rPr lang="fr-BE" dirty="0" smtClean="0"/>
              <a:t>1. De </a:t>
            </a:r>
            <a:r>
              <a:rPr lang="fr-BE" dirty="0" err="1"/>
              <a:t>V</a:t>
            </a:r>
            <a:r>
              <a:rPr lang="fr-BE" dirty="0" err="1" smtClean="0"/>
              <a:t>isumcode</a:t>
            </a:r>
            <a:r>
              <a:rPr lang="fr-BE" dirty="0" smtClean="0"/>
              <a:t> nu</a:t>
            </a:r>
          </a:p>
          <a:p>
            <a:pPr marL="0" indent="0">
              <a:buNone/>
            </a:pPr>
            <a:r>
              <a:rPr lang="fr-BE" dirty="0" smtClean="0"/>
              <a:t>2. </a:t>
            </a:r>
            <a:r>
              <a:rPr lang="fr-BE" dirty="0" err="1" smtClean="0"/>
              <a:t>Het</a:t>
            </a:r>
            <a:r>
              <a:rPr lang="fr-BE" dirty="0" smtClean="0"/>
              <a:t> '</a:t>
            </a:r>
            <a:r>
              <a:rPr lang="fr-BE" dirty="0" err="1" smtClean="0"/>
              <a:t>Visapakket</a:t>
            </a:r>
            <a:r>
              <a:rPr lang="fr-BE" dirty="0" smtClean="0"/>
              <a:t>':</a:t>
            </a:r>
          </a:p>
          <a:p>
            <a:pPr>
              <a:buFontTx/>
              <a:buChar char="-"/>
            </a:pPr>
            <a:r>
              <a:rPr lang="fr-BE" sz="2000" dirty="0" err="1" smtClean="0"/>
              <a:t>Verslag</a:t>
            </a:r>
            <a:r>
              <a:rPr lang="fr-BE" dirty="0" smtClean="0"/>
              <a:t> </a:t>
            </a:r>
            <a:r>
              <a:rPr lang="fr-BE" sz="2000" dirty="0" smtClean="0"/>
              <a:t>van de </a:t>
            </a:r>
            <a:r>
              <a:rPr lang="fr-BE" sz="2000" dirty="0" err="1" smtClean="0"/>
              <a:t>Commissie</a:t>
            </a:r>
            <a:r>
              <a:rPr lang="fr-BE" sz="2000" dirty="0" smtClean="0"/>
              <a:t> </a:t>
            </a:r>
            <a:r>
              <a:rPr lang="fr-BE" sz="2000" dirty="0" err="1" smtClean="0"/>
              <a:t>aan</a:t>
            </a:r>
            <a:r>
              <a:rPr lang="fr-BE" sz="2000" dirty="0" smtClean="0"/>
              <a:t> </a:t>
            </a:r>
            <a:r>
              <a:rPr lang="fr-BE" sz="2000" dirty="0" err="1" smtClean="0"/>
              <a:t>het</a:t>
            </a:r>
            <a:r>
              <a:rPr lang="fr-BE" sz="2000" dirty="0" smtClean="0"/>
              <a:t> EP en de </a:t>
            </a:r>
            <a:r>
              <a:rPr lang="fr-BE" sz="2000" dirty="0" err="1" smtClean="0"/>
              <a:t>Raad</a:t>
            </a:r>
            <a:r>
              <a:rPr lang="fr-BE" sz="2000" dirty="0" smtClean="0"/>
              <a:t> </a:t>
            </a:r>
          </a:p>
          <a:p>
            <a:pPr marL="0" indent="0">
              <a:buNone/>
            </a:pPr>
            <a:r>
              <a:rPr lang="fr-BE" sz="2000" dirty="0"/>
              <a:t>	</a:t>
            </a:r>
            <a:r>
              <a:rPr lang="fr-BE" sz="2000" dirty="0" smtClean="0"/>
              <a:t>'</a:t>
            </a:r>
            <a:r>
              <a:rPr lang="fr-BE" sz="2000" i="1" dirty="0" err="1" smtClean="0"/>
              <a:t>Een</a:t>
            </a:r>
            <a:r>
              <a:rPr lang="fr-BE" sz="2000" i="1" dirty="0" smtClean="0"/>
              <a:t> </a:t>
            </a:r>
            <a:r>
              <a:rPr lang="fr-BE" sz="2000" i="1" dirty="0" err="1" smtClean="0"/>
              <a:t>slimmer</a:t>
            </a:r>
            <a:r>
              <a:rPr lang="fr-BE" sz="2000" i="1" dirty="0" smtClean="0"/>
              <a:t> </a:t>
            </a:r>
            <a:r>
              <a:rPr lang="fr-BE" sz="2000" i="1" dirty="0" err="1" smtClean="0"/>
              <a:t>visumbeleid</a:t>
            </a:r>
            <a:r>
              <a:rPr lang="fr-BE" sz="2000" i="1" dirty="0" smtClean="0"/>
              <a:t> </a:t>
            </a:r>
            <a:r>
              <a:rPr lang="fr-BE" sz="2000" i="1" dirty="0" err="1" smtClean="0"/>
              <a:t>voor</a:t>
            </a:r>
            <a:r>
              <a:rPr lang="fr-BE" sz="2000" i="1" dirty="0" smtClean="0"/>
              <a:t> </a:t>
            </a:r>
            <a:r>
              <a:rPr lang="fr-BE" sz="2000" i="1" dirty="0" err="1" smtClean="0"/>
              <a:t>economische</a:t>
            </a:r>
            <a:r>
              <a:rPr lang="fr-BE" sz="2000" i="1" dirty="0" smtClean="0"/>
              <a:t> </a:t>
            </a:r>
            <a:r>
              <a:rPr lang="fr-BE" sz="2000" i="1" dirty="0" err="1" smtClean="0"/>
              <a:t>groei</a:t>
            </a:r>
            <a:r>
              <a:rPr lang="fr-BE" sz="2000" dirty="0" smtClean="0"/>
              <a:t>',</a:t>
            </a:r>
          </a:p>
          <a:p>
            <a:pPr>
              <a:buFontTx/>
              <a:buChar char="-"/>
            </a:pPr>
            <a:r>
              <a:rPr lang="fr-BE" sz="2000" dirty="0" err="1" smtClean="0"/>
              <a:t>Voorstel</a:t>
            </a:r>
            <a:r>
              <a:rPr lang="fr-BE" sz="2000" dirty="0" smtClean="0"/>
              <a:t> to </a:t>
            </a:r>
            <a:r>
              <a:rPr lang="fr-BE" sz="2000" dirty="0" err="1" smtClean="0"/>
              <a:t>herschikking</a:t>
            </a:r>
            <a:r>
              <a:rPr lang="fr-BE" sz="2000" dirty="0" smtClean="0"/>
              <a:t> van de </a:t>
            </a:r>
            <a:r>
              <a:rPr lang="fr-BE" sz="2000" dirty="0" err="1" smtClean="0"/>
              <a:t>Visumcode</a:t>
            </a:r>
            <a:r>
              <a:rPr lang="fr-BE" sz="2000" dirty="0" smtClean="0"/>
              <a:t>,</a:t>
            </a:r>
          </a:p>
          <a:p>
            <a:pPr>
              <a:buFontTx/>
              <a:buChar char="-"/>
            </a:pPr>
            <a:r>
              <a:rPr lang="fr-BE" sz="2000" dirty="0" err="1" smtClean="0"/>
              <a:t>Voorstel</a:t>
            </a:r>
            <a:r>
              <a:rPr lang="fr-BE" sz="2000" dirty="0" smtClean="0"/>
              <a:t> </a:t>
            </a:r>
            <a:r>
              <a:rPr lang="fr-BE" sz="2000" dirty="0" err="1" smtClean="0"/>
              <a:t>tot</a:t>
            </a:r>
            <a:r>
              <a:rPr lang="fr-BE" sz="2000" dirty="0" smtClean="0"/>
              <a:t> </a:t>
            </a:r>
            <a:r>
              <a:rPr lang="fr-BE" sz="2000" dirty="0" err="1" smtClean="0"/>
              <a:t>vaststelling</a:t>
            </a:r>
            <a:r>
              <a:rPr lang="fr-BE" sz="2000" dirty="0" smtClean="0"/>
              <a:t> van </a:t>
            </a:r>
            <a:r>
              <a:rPr lang="fr-BE" sz="2000" dirty="0" err="1" smtClean="0"/>
              <a:t>een</a:t>
            </a:r>
            <a:r>
              <a:rPr lang="fr-BE" sz="2000" dirty="0" smtClean="0"/>
              <a:t> </a:t>
            </a:r>
            <a:r>
              <a:rPr lang="fr-BE" sz="2000" dirty="0" err="1" smtClean="0"/>
              <a:t>rondreisvisum</a:t>
            </a:r>
            <a:endParaRPr lang="fr-BE" sz="2000" dirty="0" smtClean="0"/>
          </a:p>
          <a:p>
            <a:pPr marL="0" indent="0">
              <a:buNone/>
            </a:pPr>
            <a:r>
              <a:rPr lang="fr-BE" dirty="0" smtClean="0"/>
              <a:t>3. </a:t>
            </a:r>
            <a:r>
              <a:rPr lang="fr-BE" dirty="0" err="1" smtClean="0"/>
              <a:t>Conclusies</a:t>
            </a:r>
            <a:endParaRPr lang="fr-BE" dirty="0"/>
          </a:p>
          <a:p>
            <a:pPr lvl="2"/>
            <a:endParaRPr lang="fr-B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278E6A-DBCA-4807-BD05-B20715A228FB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468313" y="1555750"/>
            <a:ext cx="8229600" cy="936625"/>
          </a:xfrm>
        </p:spPr>
        <p:txBody>
          <a:bodyPr/>
          <a:lstStyle/>
          <a:p>
            <a:pPr algn="ctr"/>
            <a:r>
              <a:rPr lang="fr-BE" dirty="0" smtClean="0"/>
              <a:t>De </a:t>
            </a:r>
            <a:r>
              <a:rPr lang="fr-BE" dirty="0" err="1" smtClean="0"/>
              <a:t>Visumcode</a:t>
            </a:r>
            <a:r>
              <a:rPr lang="fr-BE" dirty="0" smtClean="0"/>
              <a:t> nu</a:t>
            </a:r>
            <a:endParaRPr lang="en-GB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65400"/>
            <a:ext cx="8229600" cy="3633788"/>
          </a:xfrm>
        </p:spPr>
        <p:txBody>
          <a:bodyPr/>
          <a:lstStyle/>
          <a:p>
            <a:pPr>
              <a:defRPr/>
            </a:pPr>
            <a:r>
              <a:rPr lang="fr-BE" sz="2000" dirty="0" err="1" smtClean="0"/>
              <a:t>Inwerking</a:t>
            </a:r>
            <a:r>
              <a:rPr lang="fr-BE" sz="2000" dirty="0" smtClean="0"/>
              <a:t> </a:t>
            </a:r>
            <a:r>
              <a:rPr lang="fr-BE" sz="2000" dirty="0" err="1" smtClean="0"/>
              <a:t>getreden</a:t>
            </a:r>
            <a:r>
              <a:rPr lang="fr-BE" sz="2000" dirty="0" smtClean="0"/>
              <a:t> </a:t>
            </a:r>
            <a:r>
              <a:rPr lang="fr-BE" sz="2000" dirty="0" err="1" smtClean="0"/>
              <a:t>april</a:t>
            </a:r>
            <a:r>
              <a:rPr lang="fr-BE" sz="2000" dirty="0" smtClean="0"/>
              <a:t> 2010</a:t>
            </a:r>
          </a:p>
          <a:p>
            <a:pPr>
              <a:defRPr/>
            </a:pPr>
            <a:r>
              <a:rPr lang="fr-BE" sz="2000" dirty="0" err="1"/>
              <a:t>Dáárvoor</a:t>
            </a:r>
            <a:r>
              <a:rPr lang="fr-BE" sz="2000" dirty="0"/>
              <a:t>: </a:t>
            </a:r>
            <a:r>
              <a:rPr lang="fr-BE" sz="2000" dirty="0" err="1"/>
              <a:t>lapwerk</a:t>
            </a:r>
            <a:r>
              <a:rPr lang="fr-BE" sz="2000" dirty="0"/>
              <a:t> van de '</a:t>
            </a:r>
            <a:r>
              <a:rPr lang="fr-BE" sz="2000" dirty="0" err="1"/>
              <a:t>Gemeenschappelijke</a:t>
            </a:r>
            <a:r>
              <a:rPr lang="fr-BE" sz="2000" dirty="0"/>
              <a:t> </a:t>
            </a:r>
            <a:r>
              <a:rPr lang="fr-BE" sz="2000" dirty="0" err="1"/>
              <a:t>Visuminstructies</a:t>
            </a:r>
            <a:r>
              <a:rPr lang="fr-BE" sz="2000" dirty="0"/>
              <a:t>' (niet </a:t>
            </a:r>
            <a:r>
              <a:rPr lang="fr-BE" sz="2000" dirty="0" err="1"/>
              <a:t>bindend</a:t>
            </a:r>
            <a:r>
              <a:rPr lang="fr-BE" sz="2000" dirty="0"/>
              <a:t>) en </a:t>
            </a:r>
            <a:r>
              <a:rPr lang="fr-BE" sz="2000" dirty="0" err="1"/>
              <a:t>verschillende</a:t>
            </a:r>
            <a:r>
              <a:rPr lang="fr-BE" sz="2000" dirty="0"/>
              <a:t> </a:t>
            </a:r>
            <a:r>
              <a:rPr lang="fr-BE" sz="2000" dirty="0" err="1"/>
              <a:t>onderdelen</a:t>
            </a:r>
            <a:r>
              <a:rPr lang="fr-BE" sz="2000" dirty="0"/>
              <a:t> van </a:t>
            </a:r>
            <a:r>
              <a:rPr lang="fr-BE" sz="2000" dirty="0" err="1"/>
              <a:t>het</a:t>
            </a:r>
            <a:r>
              <a:rPr lang="fr-BE" sz="2000" dirty="0"/>
              <a:t> Schengen acquis</a:t>
            </a:r>
            <a:r>
              <a:rPr lang="fr-BE" sz="2000" dirty="0" smtClean="0"/>
              <a:t>.</a:t>
            </a:r>
          </a:p>
          <a:p>
            <a:pPr>
              <a:defRPr/>
            </a:pPr>
            <a:r>
              <a:rPr lang="fr-BE" sz="2000" dirty="0" err="1" smtClean="0"/>
              <a:t>Visumcode</a:t>
            </a:r>
            <a:r>
              <a:rPr lang="fr-BE" sz="2000" dirty="0" smtClean="0"/>
              <a:t> </a:t>
            </a:r>
            <a:r>
              <a:rPr lang="fr-BE" sz="2000" dirty="0" err="1" smtClean="0"/>
              <a:t>juridisch</a:t>
            </a:r>
            <a:r>
              <a:rPr lang="fr-BE" sz="2000" dirty="0" smtClean="0"/>
              <a:t> </a:t>
            </a:r>
            <a:r>
              <a:rPr lang="fr-BE" sz="2000" dirty="0" err="1" smtClean="0"/>
              <a:t>bindend</a:t>
            </a:r>
            <a:r>
              <a:rPr lang="fr-BE" sz="2000" dirty="0" smtClean="0"/>
              <a:t> </a:t>
            </a:r>
            <a:r>
              <a:rPr lang="fr-BE" sz="2000" dirty="0" err="1" smtClean="0"/>
              <a:t>voor</a:t>
            </a:r>
            <a:r>
              <a:rPr lang="fr-BE" sz="2000" dirty="0" smtClean="0"/>
              <a:t> </a:t>
            </a:r>
            <a:r>
              <a:rPr lang="fr-BE" sz="2000" dirty="0" err="1" smtClean="0"/>
              <a:t>alle</a:t>
            </a:r>
            <a:r>
              <a:rPr lang="fr-BE" sz="2000" dirty="0" smtClean="0"/>
              <a:t> 'Schengen </a:t>
            </a:r>
            <a:r>
              <a:rPr lang="fr-BE" sz="2000" dirty="0" err="1" smtClean="0"/>
              <a:t>lidstaten</a:t>
            </a:r>
            <a:r>
              <a:rPr lang="fr-BE" sz="2000" dirty="0" smtClean="0"/>
              <a:t>'</a:t>
            </a:r>
          </a:p>
          <a:p>
            <a:pPr>
              <a:defRPr/>
            </a:pPr>
            <a:r>
              <a:rPr lang="fr-BE" sz="2000" dirty="0" err="1" smtClean="0"/>
              <a:t>Doel</a:t>
            </a:r>
            <a:r>
              <a:rPr lang="fr-BE" sz="2000" dirty="0" smtClean="0"/>
              <a:t> </a:t>
            </a:r>
            <a:r>
              <a:rPr lang="fr-BE" sz="2000" dirty="0" err="1" smtClean="0"/>
              <a:t>Visumcode</a:t>
            </a:r>
            <a:r>
              <a:rPr lang="fr-BE" sz="2000" dirty="0" smtClean="0"/>
              <a:t>: </a:t>
            </a:r>
            <a:r>
              <a:rPr lang="fr-BE" sz="2000" dirty="0" err="1" smtClean="0"/>
              <a:t>geharmoniseerde</a:t>
            </a:r>
            <a:r>
              <a:rPr lang="fr-BE" sz="2000" dirty="0" smtClean="0"/>
              <a:t> </a:t>
            </a:r>
            <a:r>
              <a:rPr lang="fr-BE" sz="2000" dirty="0" err="1" smtClean="0"/>
              <a:t>procedures</a:t>
            </a:r>
            <a:r>
              <a:rPr lang="fr-BE" sz="2000" dirty="0" smtClean="0"/>
              <a:t> en </a:t>
            </a:r>
            <a:r>
              <a:rPr lang="fr-BE" sz="2000" dirty="0" err="1" smtClean="0"/>
              <a:t>voorwaarden</a:t>
            </a:r>
            <a:r>
              <a:rPr lang="fr-BE" sz="2000" dirty="0" smtClean="0"/>
              <a:t> </a:t>
            </a:r>
            <a:r>
              <a:rPr lang="fr-BE" sz="2000" dirty="0" err="1" smtClean="0"/>
              <a:t>voor</a:t>
            </a:r>
            <a:r>
              <a:rPr lang="fr-BE" sz="2000" dirty="0" smtClean="0"/>
              <a:t> de </a:t>
            </a:r>
            <a:r>
              <a:rPr lang="fr-BE" sz="2000" dirty="0" err="1" smtClean="0"/>
              <a:t>afgifte</a:t>
            </a:r>
            <a:r>
              <a:rPr lang="fr-BE" sz="2000" dirty="0" smtClean="0"/>
              <a:t> van Schengen (</a:t>
            </a:r>
            <a:r>
              <a:rPr lang="fr-BE" sz="2000" dirty="0" err="1" smtClean="0"/>
              <a:t>kort</a:t>
            </a:r>
            <a:r>
              <a:rPr lang="fr-BE" sz="2000" dirty="0" smtClean="0"/>
              <a:t> </a:t>
            </a:r>
            <a:r>
              <a:rPr lang="fr-BE" sz="2000" dirty="0" err="1" smtClean="0"/>
              <a:t>verblijf</a:t>
            </a:r>
            <a:r>
              <a:rPr lang="fr-BE" sz="2000" dirty="0" smtClean="0"/>
              <a:t>= 90/180 </a:t>
            </a:r>
            <a:r>
              <a:rPr lang="fr-BE" sz="2000" dirty="0" err="1" smtClean="0"/>
              <a:t>dagen</a:t>
            </a:r>
            <a:r>
              <a:rPr lang="fr-BE" sz="2000" dirty="0" smtClean="0"/>
              <a:t>) visa</a:t>
            </a:r>
          </a:p>
          <a:p>
            <a:pPr>
              <a:defRPr/>
            </a:pPr>
            <a:r>
              <a:rPr lang="fr-BE" sz="2000" dirty="0"/>
              <a:t>e</a:t>
            </a:r>
            <a:r>
              <a:rPr lang="fr-BE" sz="2000" dirty="0" smtClean="0"/>
              <a:t>n </a:t>
            </a:r>
            <a:r>
              <a:rPr lang="fr-BE" sz="2000" dirty="0" err="1" smtClean="0"/>
              <a:t>tegelijkertijd</a:t>
            </a:r>
            <a:r>
              <a:rPr lang="fr-BE" sz="2000" dirty="0" smtClean="0"/>
              <a:t> </a:t>
            </a:r>
            <a:r>
              <a:rPr lang="fr-BE" sz="2000" dirty="0" err="1" smtClean="0"/>
              <a:t>bevordering</a:t>
            </a:r>
            <a:r>
              <a:rPr lang="fr-BE" sz="2000" dirty="0" smtClean="0"/>
              <a:t> van </a:t>
            </a:r>
            <a:r>
              <a:rPr lang="fr-BE" sz="2000" dirty="0" err="1" smtClean="0"/>
              <a:t>legaal</a:t>
            </a:r>
            <a:r>
              <a:rPr lang="fr-BE" sz="2000" dirty="0" smtClean="0"/>
              <a:t> </a:t>
            </a:r>
            <a:r>
              <a:rPr lang="fr-BE" sz="2000" dirty="0" err="1" smtClean="0"/>
              <a:t>reizen</a:t>
            </a:r>
            <a:r>
              <a:rPr lang="fr-BE" sz="2000" dirty="0" smtClean="0"/>
              <a:t> en </a:t>
            </a:r>
            <a:r>
              <a:rPr lang="fr-BE" sz="2000" dirty="0" err="1" smtClean="0"/>
              <a:t>bestrijding</a:t>
            </a:r>
            <a:r>
              <a:rPr lang="fr-BE" sz="2000" dirty="0" smtClean="0"/>
              <a:t> </a:t>
            </a:r>
            <a:r>
              <a:rPr lang="fr-BE" sz="2000" dirty="0" err="1" smtClean="0"/>
              <a:t>onregelmatige</a:t>
            </a:r>
            <a:r>
              <a:rPr lang="fr-BE" sz="2000" dirty="0" smtClean="0"/>
              <a:t> </a:t>
            </a:r>
            <a:r>
              <a:rPr lang="fr-BE" sz="2000" dirty="0" err="1" smtClean="0"/>
              <a:t>immigratie</a:t>
            </a:r>
            <a:r>
              <a:rPr lang="fr-BE" sz="2000" dirty="0" smtClean="0"/>
              <a:t>  </a:t>
            </a:r>
            <a:endParaRPr lang="en-GB" sz="2000" dirty="0"/>
          </a:p>
          <a:p>
            <a:pPr>
              <a:defRPr/>
            </a:pPr>
            <a:endParaRPr lang="en-GB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C1A94D-2005-4728-ABD6-2C9B211A4609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468313" y="1555750"/>
            <a:ext cx="8229600" cy="936625"/>
          </a:xfrm>
        </p:spPr>
        <p:txBody>
          <a:bodyPr/>
          <a:lstStyle/>
          <a:p>
            <a:pPr algn="ctr"/>
            <a:r>
              <a:rPr lang="fr-BE" dirty="0" smtClean="0"/>
              <a:t>De </a:t>
            </a:r>
            <a:r>
              <a:rPr lang="fr-BE" dirty="0" err="1" smtClean="0"/>
              <a:t>Visumcode</a:t>
            </a:r>
            <a:r>
              <a:rPr lang="fr-BE" dirty="0" smtClean="0"/>
              <a:t> nu</a:t>
            </a:r>
            <a:endParaRPr lang="en-GB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2492896"/>
            <a:ext cx="8147050" cy="3672408"/>
          </a:xfrm>
        </p:spPr>
        <p:txBody>
          <a:bodyPr/>
          <a:lstStyle/>
          <a:p>
            <a:pPr>
              <a:defRPr/>
            </a:pPr>
            <a:r>
              <a:rPr lang="fr-BE" sz="2000" dirty="0" err="1" smtClean="0"/>
              <a:t>Sinds</a:t>
            </a:r>
            <a:r>
              <a:rPr lang="fr-BE" sz="2000" dirty="0" smtClean="0"/>
              <a:t> </a:t>
            </a:r>
            <a:r>
              <a:rPr lang="fr-BE" sz="2000" dirty="0" err="1" smtClean="0"/>
              <a:t>inwerkingtreding</a:t>
            </a:r>
            <a:r>
              <a:rPr lang="fr-BE" sz="2000" dirty="0" smtClean="0"/>
              <a:t> </a:t>
            </a:r>
            <a:r>
              <a:rPr lang="fr-BE" sz="2000" dirty="0" err="1" smtClean="0"/>
              <a:t>grote</a:t>
            </a:r>
            <a:r>
              <a:rPr lang="fr-BE" sz="2000" dirty="0" smtClean="0"/>
              <a:t> </a:t>
            </a:r>
            <a:r>
              <a:rPr lang="fr-BE" sz="2000" dirty="0" err="1" smtClean="0"/>
              <a:t>verbeteringen</a:t>
            </a:r>
            <a:r>
              <a:rPr lang="fr-BE" sz="2000" dirty="0" smtClean="0"/>
              <a:t> in </a:t>
            </a:r>
            <a:r>
              <a:rPr lang="fr-BE" sz="2000" dirty="0" err="1" smtClean="0"/>
              <a:t>het</a:t>
            </a:r>
            <a:r>
              <a:rPr lang="fr-BE" sz="2000" dirty="0" smtClean="0"/>
              <a:t> </a:t>
            </a:r>
            <a:r>
              <a:rPr lang="fr-BE" sz="2000" dirty="0" err="1" smtClean="0"/>
              <a:t>gemeenschappelijk</a:t>
            </a:r>
            <a:r>
              <a:rPr lang="fr-BE" sz="2000" dirty="0" smtClean="0"/>
              <a:t> </a:t>
            </a:r>
            <a:r>
              <a:rPr lang="fr-BE" sz="2000" dirty="0" err="1" smtClean="0"/>
              <a:t>visumbeleid</a:t>
            </a:r>
            <a:endParaRPr lang="fr-BE" sz="2000" dirty="0" smtClean="0"/>
          </a:p>
          <a:p>
            <a:pPr>
              <a:defRPr/>
            </a:pPr>
            <a:r>
              <a:rPr lang="fr-BE" sz="2000" dirty="0" err="1" smtClean="0"/>
              <a:t>Rechtskader</a:t>
            </a:r>
            <a:r>
              <a:rPr lang="fr-BE" sz="2000" dirty="0" smtClean="0"/>
              <a:t> </a:t>
            </a:r>
            <a:r>
              <a:rPr lang="fr-BE" sz="2000" dirty="0" err="1" smtClean="0"/>
              <a:t>verduidelijkt</a:t>
            </a:r>
            <a:r>
              <a:rPr lang="fr-BE" sz="2000" dirty="0" smtClean="0"/>
              <a:t> </a:t>
            </a:r>
            <a:r>
              <a:rPr lang="fr-BE" sz="2000" dirty="0" err="1" smtClean="0"/>
              <a:t>voor</a:t>
            </a:r>
            <a:r>
              <a:rPr lang="fr-BE" sz="2000" dirty="0" smtClean="0"/>
              <a:t> </a:t>
            </a:r>
            <a:r>
              <a:rPr lang="fr-BE" sz="2000" dirty="0" err="1" smtClean="0"/>
              <a:t>zowel</a:t>
            </a:r>
            <a:r>
              <a:rPr lang="fr-BE" sz="2000" dirty="0" smtClean="0"/>
              <a:t> </a:t>
            </a:r>
            <a:r>
              <a:rPr lang="fr-BE" sz="2000" dirty="0" err="1" smtClean="0"/>
              <a:t>visumaanvragers</a:t>
            </a:r>
            <a:r>
              <a:rPr lang="fr-BE" sz="2000" dirty="0" smtClean="0"/>
              <a:t> </a:t>
            </a:r>
            <a:r>
              <a:rPr lang="fr-BE" sz="2000" dirty="0" err="1" smtClean="0"/>
              <a:t>als</a:t>
            </a:r>
            <a:r>
              <a:rPr lang="fr-BE" sz="2000" dirty="0" smtClean="0"/>
              <a:t> </a:t>
            </a:r>
            <a:r>
              <a:rPr lang="fr-BE" sz="2000" dirty="0" err="1" smtClean="0"/>
              <a:t>lidstaten</a:t>
            </a:r>
            <a:endParaRPr lang="fr-BE" sz="2000" dirty="0" smtClean="0"/>
          </a:p>
          <a:p>
            <a:pPr>
              <a:defRPr/>
            </a:pPr>
            <a:r>
              <a:rPr lang="fr-BE" sz="2000" dirty="0" err="1"/>
              <a:t>Aantal</a:t>
            </a:r>
            <a:r>
              <a:rPr lang="fr-BE" sz="2000" dirty="0"/>
              <a:t> </a:t>
            </a:r>
            <a:r>
              <a:rPr lang="fr-BE" sz="2000" dirty="0" err="1"/>
              <a:t>visumaanvragen</a:t>
            </a:r>
            <a:r>
              <a:rPr lang="fr-BE" sz="2000" dirty="0"/>
              <a:t> en </a:t>
            </a:r>
            <a:r>
              <a:rPr lang="fr-BE" sz="2000" dirty="0" err="1"/>
              <a:t>visumafgiftes</a:t>
            </a:r>
            <a:r>
              <a:rPr lang="fr-BE" sz="2000" dirty="0"/>
              <a:t> </a:t>
            </a:r>
            <a:r>
              <a:rPr lang="fr-BE" sz="2000" dirty="0" err="1"/>
              <a:t>aanzienlijk</a:t>
            </a:r>
            <a:r>
              <a:rPr lang="fr-BE" sz="2000" dirty="0"/>
              <a:t> </a:t>
            </a:r>
            <a:r>
              <a:rPr lang="fr-BE" sz="2000" dirty="0" err="1"/>
              <a:t>gestegen</a:t>
            </a:r>
            <a:r>
              <a:rPr lang="fr-BE" sz="2000" dirty="0"/>
              <a:t> </a:t>
            </a:r>
            <a:r>
              <a:rPr lang="fr-BE" sz="2000" dirty="0" err="1"/>
              <a:t>sinds</a:t>
            </a:r>
            <a:r>
              <a:rPr lang="fr-BE" sz="2000" dirty="0"/>
              <a:t> 2010:</a:t>
            </a:r>
          </a:p>
          <a:p>
            <a:pPr marL="457200" lvl="1" indent="0">
              <a:buNone/>
              <a:defRPr/>
            </a:pPr>
            <a:r>
              <a:rPr lang="fr-BE" sz="1600" b="0" dirty="0"/>
              <a:t>- </a:t>
            </a:r>
            <a:r>
              <a:rPr lang="fr-BE" sz="1600" dirty="0" err="1"/>
              <a:t>Aanvragen</a:t>
            </a:r>
            <a:r>
              <a:rPr lang="fr-BE" sz="1600" b="0" dirty="0"/>
              <a:t> 2010 - 2013 van 11,8 moi </a:t>
            </a:r>
            <a:r>
              <a:rPr lang="fr-BE" sz="1600" b="0" dirty="0" err="1"/>
              <a:t>naar</a:t>
            </a:r>
            <a:r>
              <a:rPr lang="fr-BE" sz="1600" b="0" dirty="0"/>
              <a:t> 17,2 </a:t>
            </a:r>
            <a:r>
              <a:rPr lang="fr-BE" sz="1600" b="0" dirty="0" err="1"/>
              <a:t>mio</a:t>
            </a:r>
            <a:r>
              <a:rPr lang="fr-BE" sz="1600" b="0" dirty="0"/>
              <a:t> = </a:t>
            </a:r>
            <a:r>
              <a:rPr lang="fr-BE" sz="1600" dirty="0"/>
              <a:t>+45,6%</a:t>
            </a:r>
          </a:p>
          <a:p>
            <a:pPr lvl="1">
              <a:buFontTx/>
              <a:buChar char="-"/>
              <a:defRPr/>
            </a:pPr>
            <a:r>
              <a:rPr lang="fr-BE" sz="1600" dirty="0" err="1"/>
              <a:t>Afgifte</a:t>
            </a:r>
            <a:r>
              <a:rPr lang="fr-BE" sz="1600" b="0" dirty="0"/>
              <a:t> 2010 - 2013  van 11 moi </a:t>
            </a:r>
            <a:r>
              <a:rPr lang="fr-BE" sz="1600" b="0" dirty="0" err="1"/>
              <a:t>naar</a:t>
            </a:r>
            <a:r>
              <a:rPr lang="fr-BE" sz="1600" b="0" dirty="0"/>
              <a:t> 16,1 moi = </a:t>
            </a:r>
            <a:r>
              <a:rPr lang="fr-BE" sz="1600" dirty="0"/>
              <a:t>+46,9%</a:t>
            </a:r>
          </a:p>
          <a:p>
            <a:pPr>
              <a:defRPr/>
            </a:pPr>
            <a:r>
              <a:rPr lang="fr-BE" sz="2000" dirty="0" err="1" smtClean="0"/>
              <a:t>Desalniettemin</a:t>
            </a:r>
            <a:r>
              <a:rPr lang="fr-BE" sz="2000" dirty="0" smtClean="0"/>
              <a:t>: </a:t>
            </a:r>
            <a:r>
              <a:rPr lang="fr-BE" sz="2000" dirty="0" err="1" smtClean="0"/>
              <a:t>juridische</a:t>
            </a:r>
            <a:r>
              <a:rPr lang="fr-BE" sz="2000" dirty="0" smtClean="0"/>
              <a:t> </a:t>
            </a:r>
            <a:r>
              <a:rPr lang="fr-BE" sz="2000" dirty="0" err="1" smtClean="0"/>
              <a:t>verplichting</a:t>
            </a:r>
            <a:r>
              <a:rPr lang="fr-BE" sz="2000" dirty="0" smtClean="0"/>
              <a:t> in </a:t>
            </a:r>
            <a:r>
              <a:rPr lang="fr-BE" sz="2000" dirty="0" err="1" smtClean="0"/>
              <a:t>Visumcode</a:t>
            </a:r>
            <a:r>
              <a:rPr lang="fr-BE" sz="2000" dirty="0" smtClean="0"/>
              <a:t> </a:t>
            </a:r>
            <a:r>
              <a:rPr lang="fr-BE" sz="2000" dirty="0" err="1" smtClean="0"/>
              <a:t>tot</a:t>
            </a:r>
            <a:r>
              <a:rPr lang="fr-BE" sz="2000" dirty="0" smtClean="0"/>
              <a:t> </a:t>
            </a:r>
            <a:r>
              <a:rPr lang="fr-BE" sz="2000" dirty="0" err="1" smtClean="0"/>
              <a:t>evaluatie</a:t>
            </a:r>
            <a:r>
              <a:rPr lang="fr-BE" sz="2000" dirty="0" smtClean="0"/>
              <a:t> 2 </a:t>
            </a:r>
            <a:r>
              <a:rPr lang="fr-BE" sz="2000" dirty="0" err="1" smtClean="0"/>
              <a:t>jaar</a:t>
            </a:r>
            <a:r>
              <a:rPr lang="fr-BE" sz="2000" dirty="0" smtClean="0"/>
              <a:t> na </a:t>
            </a:r>
            <a:r>
              <a:rPr lang="fr-BE" sz="2000" dirty="0" err="1" smtClean="0"/>
              <a:t>inwerkingtreding</a:t>
            </a:r>
            <a:r>
              <a:rPr lang="fr-BE" sz="2000" dirty="0" smtClean="0"/>
              <a:t> van </a:t>
            </a:r>
            <a:r>
              <a:rPr lang="fr-BE" sz="2000" dirty="0" err="1" smtClean="0"/>
              <a:t>alle</a:t>
            </a:r>
            <a:r>
              <a:rPr lang="fr-BE" sz="2000" dirty="0" smtClean="0"/>
              <a:t> </a:t>
            </a:r>
            <a:r>
              <a:rPr lang="fr-BE" sz="2000" dirty="0" err="1" smtClean="0"/>
              <a:t>artikelen</a:t>
            </a:r>
            <a:r>
              <a:rPr lang="fr-BE" sz="2000" dirty="0" smtClean="0"/>
              <a:t> (Art 57(1) </a:t>
            </a:r>
            <a:r>
              <a:rPr lang="fr-BE" sz="2000" dirty="0" err="1" smtClean="0"/>
              <a:t>Visumcode</a:t>
            </a:r>
            <a:r>
              <a:rPr lang="fr-BE" sz="2000" dirty="0" smtClean="0"/>
              <a:t>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8065F4-2B7C-4775-BA91-D8133C8EE1DA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BE" dirty="0" err="1" smtClean="0"/>
              <a:t>Het</a:t>
            </a:r>
            <a:r>
              <a:rPr lang="fr-BE" dirty="0" smtClean="0"/>
              <a:t> '</a:t>
            </a:r>
            <a:r>
              <a:rPr lang="fr-BE" dirty="0" err="1" smtClean="0"/>
              <a:t>Visapakket</a:t>
            </a:r>
            <a:r>
              <a:rPr lang="fr-BE" dirty="0" smtClean="0"/>
              <a:t>'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sz="2000" dirty="0" err="1"/>
              <a:t>Eerste</a:t>
            </a:r>
            <a:r>
              <a:rPr lang="fr-BE" sz="2000" dirty="0"/>
              <a:t> </a:t>
            </a:r>
            <a:r>
              <a:rPr lang="fr-BE" sz="2000" dirty="0" err="1"/>
              <a:t>aanzet</a:t>
            </a:r>
            <a:r>
              <a:rPr lang="fr-BE" sz="2000" dirty="0"/>
              <a:t> </a:t>
            </a:r>
            <a:r>
              <a:rPr lang="fr-BE" sz="2000" dirty="0" err="1"/>
              <a:t>tot</a:t>
            </a:r>
            <a:r>
              <a:rPr lang="fr-BE" sz="2000" dirty="0"/>
              <a:t> </a:t>
            </a:r>
            <a:r>
              <a:rPr lang="fr-BE" sz="2000" dirty="0" err="1" smtClean="0"/>
              <a:t>evaluatie</a:t>
            </a:r>
            <a:r>
              <a:rPr lang="fr-BE" sz="2000" dirty="0" smtClean="0"/>
              <a:t>/</a:t>
            </a:r>
            <a:r>
              <a:rPr lang="fr-BE" sz="2000" dirty="0" err="1" smtClean="0"/>
              <a:t>modernisering</a:t>
            </a:r>
            <a:r>
              <a:rPr lang="fr-BE" sz="2000" dirty="0"/>
              <a:t>: </a:t>
            </a:r>
            <a:r>
              <a:rPr lang="fr-BE" sz="2000" dirty="0" err="1"/>
              <a:t>Mededeling</a:t>
            </a:r>
            <a:r>
              <a:rPr lang="fr-BE" sz="2000" dirty="0"/>
              <a:t> van de </a:t>
            </a:r>
            <a:r>
              <a:rPr lang="fr-BE" sz="2000" dirty="0" err="1"/>
              <a:t>Commissie</a:t>
            </a:r>
            <a:r>
              <a:rPr lang="fr-BE" sz="2000" dirty="0"/>
              <a:t> </a:t>
            </a:r>
            <a:r>
              <a:rPr lang="fr-BE" sz="2000" dirty="0" err="1"/>
              <a:t>aan</a:t>
            </a:r>
            <a:r>
              <a:rPr lang="fr-BE" sz="2000" dirty="0"/>
              <a:t> </a:t>
            </a:r>
            <a:r>
              <a:rPr lang="fr-BE" sz="2000" dirty="0" err="1"/>
              <a:t>het</a:t>
            </a:r>
            <a:r>
              <a:rPr lang="fr-BE" sz="2000" dirty="0"/>
              <a:t> EP en de </a:t>
            </a:r>
            <a:r>
              <a:rPr lang="fr-BE" sz="2000" dirty="0" err="1"/>
              <a:t>Raad</a:t>
            </a:r>
            <a:r>
              <a:rPr lang="fr-BE" sz="2000" dirty="0"/>
              <a:t> (COM(2012)649 van 7.11.2012)</a:t>
            </a:r>
          </a:p>
          <a:p>
            <a:pPr marL="457200" lvl="1" indent="0" algn="ctr">
              <a:buNone/>
            </a:pPr>
            <a:r>
              <a:rPr lang="fr-BE" sz="1600" b="0" dirty="0"/>
              <a:t>'</a:t>
            </a:r>
            <a:r>
              <a:rPr lang="fr-BE" sz="1600" b="0" i="1" dirty="0" err="1"/>
              <a:t>Uitvoering</a:t>
            </a:r>
            <a:r>
              <a:rPr lang="fr-BE" sz="1600" b="0" i="1" dirty="0"/>
              <a:t> en </a:t>
            </a:r>
            <a:r>
              <a:rPr lang="fr-BE" sz="1600" b="0" i="1" dirty="0" err="1"/>
              <a:t>ontwikkeling</a:t>
            </a:r>
            <a:r>
              <a:rPr lang="fr-BE" sz="1600" b="0" i="1" dirty="0"/>
              <a:t> van </a:t>
            </a:r>
            <a:r>
              <a:rPr lang="fr-BE" sz="1600" b="0" i="1" dirty="0" err="1"/>
              <a:t>het</a:t>
            </a:r>
            <a:r>
              <a:rPr lang="fr-BE" sz="1600" b="0" i="1" dirty="0"/>
              <a:t> </a:t>
            </a:r>
            <a:r>
              <a:rPr lang="fr-BE" sz="1600" b="0" i="1" dirty="0" err="1"/>
              <a:t>gemeenschappelijk</a:t>
            </a:r>
            <a:r>
              <a:rPr lang="fr-BE" sz="1600" b="0" i="1" dirty="0"/>
              <a:t> </a:t>
            </a:r>
            <a:r>
              <a:rPr lang="fr-BE" sz="1600" b="0" i="1" dirty="0" err="1"/>
              <a:t>visumbeleid</a:t>
            </a:r>
            <a:r>
              <a:rPr lang="fr-BE" sz="1600" b="0" i="1" dirty="0"/>
              <a:t> </a:t>
            </a:r>
            <a:r>
              <a:rPr lang="fr-BE" sz="1600" b="0" i="1" dirty="0" err="1"/>
              <a:t>voor</a:t>
            </a:r>
            <a:r>
              <a:rPr lang="fr-BE" sz="1600" b="0" i="1" dirty="0"/>
              <a:t> </a:t>
            </a:r>
            <a:r>
              <a:rPr lang="fr-BE" sz="1600" b="0" i="1" dirty="0" err="1"/>
              <a:t>snellere</a:t>
            </a:r>
            <a:r>
              <a:rPr lang="fr-BE" sz="1600" b="0" i="1" dirty="0"/>
              <a:t> </a:t>
            </a:r>
            <a:r>
              <a:rPr lang="fr-BE" sz="1600" b="0" i="1" dirty="0" err="1"/>
              <a:t>groei</a:t>
            </a:r>
            <a:r>
              <a:rPr lang="fr-BE" sz="1600" b="0" i="1" dirty="0"/>
              <a:t> in de EU</a:t>
            </a:r>
            <a:endParaRPr lang="fr-BE" sz="1600" b="0" dirty="0"/>
          </a:p>
          <a:p>
            <a:r>
              <a:rPr lang="fr-BE" sz="2000" dirty="0" err="1" smtClean="0"/>
              <a:t>Nieuwe</a:t>
            </a:r>
            <a:r>
              <a:rPr lang="fr-BE" sz="2000" dirty="0" smtClean="0"/>
              <a:t> </a:t>
            </a:r>
            <a:r>
              <a:rPr lang="fr-BE" sz="2000" dirty="0" err="1" smtClean="0"/>
              <a:t>doelstelling</a:t>
            </a:r>
            <a:r>
              <a:rPr lang="fr-BE" sz="2000" dirty="0" smtClean="0"/>
              <a:t> van </a:t>
            </a:r>
            <a:r>
              <a:rPr lang="fr-BE" sz="2000" dirty="0" err="1" smtClean="0"/>
              <a:t>visumbeleid</a:t>
            </a:r>
            <a:r>
              <a:rPr lang="fr-BE" sz="2000" dirty="0" smtClean="0"/>
              <a:t>: </a:t>
            </a:r>
            <a:r>
              <a:rPr lang="fr-BE" sz="2000" dirty="0" err="1" smtClean="0"/>
              <a:t>hoe</a:t>
            </a:r>
            <a:r>
              <a:rPr lang="fr-BE" sz="2000" dirty="0" smtClean="0"/>
              <a:t> kan </a:t>
            </a:r>
            <a:r>
              <a:rPr lang="fr-BE" sz="2000" dirty="0" err="1" smtClean="0"/>
              <a:t>visumbeleid</a:t>
            </a:r>
            <a:r>
              <a:rPr lang="fr-BE" sz="2000" dirty="0" smtClean="0"/>
              <a:t> </a:t>
            </a:r>
            <a:r>
              <a:rPr lang="fr-BE" sz="2000" dirty="0" err="1" smtClean="0"/>
              <a:t>beter</a:t>
            </a:r>
            <a:r>
              <a:rPr lang="fr-BE" sz="2000" dirty="0" smtClean="0"/>
              <a:t> </a:t>
            </a:r>
            <a:r>
              <a:rPr lang="fr-BE" sz="2000" dirty="0" err="1" smtClean="0"/>
              <a:t>worden</a:t>
            </a:r>
            <a:r>
              <a:rPr lang="fr-BE" sz="2000" dirty="0" smtClean="0"/>
              <a:t> </a:t>
            </a:r>
            <a:r>
              <a:rPr lang="fr-BE" sz="2000" dirty="0" err="1" smtClean="0"/>
              <a:t>afgestemd</a:t>
            </a:r>
            <a:r>
              <a:rPr lang="fr-BE" sz="2000" dirty="0" smtClean="0"/>
              <a:t> op </a:t>
            </a:r>
            <a:r>
              <a:rPr lang="fr-BE" sz="2000" dirty="0" err="1" smtClean="0"/>
              <a:t>groeidoelstellingen</a:t>
            </a:r>
            <a:r>
              <a:rPr lang="fr-BE" sz="2000" dirty="0" smtClean="0"/>
              <a:t> van de Europa 2020 </a:t>
            </a:r>
            <a:r>
              <a:rPr lang="fr-BE" sz="2000" dirty="0" err="1" smtClean="0"/>
              <a:t>strategie</a:t>
            </a:r>
            <a:r>
              <a:rPr lang="fr-BE" sz="2000" dirty="0" smtClean="0"/>
              <a:t> </a:t>
            </a:r>
            <a:r>
              <a:rPr lang="fr-BE" sz="2000" dirty="0" smtClean="0">
                <a:latin typeface="Calibri"/>
                <a:cs typeface="Calibri"/>
              </a:rPr>
              <a:t>→</a:t>
            </a:r>
            <a:endParaRPr lang="fr-BE" sz="2000" dirty="0" smtClean="0"/>
          </a:p>
          <a:p>
            <a:r>
              <a:rPr lang="fr-BE" sz="2000" dirty="0" err="1"/>
              <a:t>e</a:t>
            </a:r>
            <a:r>
              <a:rPr lang="fr-BE" sz="2000" dirty="0" err="1" smtClean="0"/>
              <a:t>en</a:t>
            </a:r>
            <a:r>
              <a:rPr lang="fr-BE" sz="2000" dirty="0" smtClean="0"/>
              <a:t> '</a:t>
            </a:r>
            <a:r>
              <a:rPr lang="fr-BE" sz="2000" dirty="0" err="1" smtClean="0"/>
              <a:t>slimmer</a:t>
            </a:r>
            <a:r>
              <a:rPr lang="fr-BE" sz="2000" dirty="0" smtClean="0"/>
              <a:t> </a:t>
            </a:r>
            <a:r>
              <a:rPr lang="fr-BE" sz="2000" dirty="0" err="1" smtClean="0"/>
              <a:t>visumbeleid</a:t>
            </a:r>
            <a:r>
              <a:rPr lang="fr-BE" sz="2000" dirty="0" smtClean="0"/>
              <a:t>' </a:t>
            </a:r>
            <a:r>
              <a:rPr lang="fr-BE" sz="2000" dirty="0" err="1" smtClean="0"/>
              <a:t>dat</a:t>
            </a:r>
            <a:r>
              <a:rPr lang="fr-BE" sz="2000" dirty="0" smtClean="0"/>
              <a:t> </a:t>
            </a:r>
            <a:r>
              <a:rPr lang="fr-BE" sz="2000" dirty="0" err="1" smtClean="0"/>
              <a:t>legaal</a:t>
            </a:r>
            <a:r>
              <a:rPr lang="fr-BE" sz="2000" dirty="0" smtClean="0"/>
              <a:t> </a:t>
            </a:r>
            <a:r>
              <a:rPr lang="fr-BE" sz="2000" dirty="0" err="1" smtClean="0"/>
              <a:t>reizen</a:t>
            </a:r>
            <a:r>
              <a:rPr lang="fr-BE" sz="2000" dirty="0" smtClean="0"/>
              <a:t> </a:t>
            </a:r>
            <a:r>
              <a:rPr lang="fr-BE" sz="2000" dirty="0" err="1" smtClean="0"/>
              <a:t>bevordert</a:t>
            </a:r>
            <a:r>
              <a:rPr lang="fr-BE" sz="2000" dirty="0" smtClean="0"/>
              <a:t> (</a:t>
            </a:r>
            <a:r>
              <a:rPr lang="fr-BE" sz="2000" dirty="0" err="1" smtClean="0"/>
              <a:t>m.n</a:t>
            </a:r>
            <a:r>
              <a:rPr lang="fr-BE" sz="2000" dirty="0" smtClean="0"/>
              <a:t>. </a:t>
            </a:r>
            <a:r>
              <a:rPr lang="fr-BE" sz="2000" dirty="0" err="1" smtClean="0"/>
              <a:t>voor</a:t>
            </a:r>
            <a:r>
              <a:rPr lang="fr-BE" sz="2000" dirty="0" smtClean="0"/>
              <a:t> </a:t>
            </a:r>
            <a:r>
              <a:rPr lang="fr-BE" sz="2000" dirty="0" err="1" smtClean="0"/>
              <a:t>toeristen</a:t>
            </a:r>
            <a:r>
              <a:rPr lang="fr-BE" sz="2000" dirty="0" smtClean="0"/>
              <a:t>) </a:t>
            </a:r>
            <a:r>
              <a:rPr lang="fr-BE" sz="2000" dirty="0" err="1" smtClean="0"/>
              <a:t>terwijl</a:t>
            </a:r>
            <a:r>
              <a:rPr lang="fr-BE" sz="2000" dirty="0" smtClean="0"/>
              <a:t> </a:t>
            </a:r>
            <a:r>
              <a:rPr lang="fr-BE" sz="2000" dirty="0" err="1" smtClean="0"/>
              <a:t>veiligheid</a:t>
            </a:r>
            <a:r>
              <a:rPr lang="fr-BE" sz="2000" dirty="0" smtClean="0"/>
              <a:t> van </a:t>
            </a:r>
            <a:r>
              <a:rPr lang="fr-BE" sz="2000" dirty="0" err="1" smtClean="0"/>
              <a:t>buitengrenzen</a:t>
            </a:r>
            <a:r>
              <a:rPr lang="fr-BE" sz="2000" dirty="0" smtClean="0"/>
              <a:t> </a:t>
            </a:r>
            <a:r>
              <a:rPr lang="fr-BE" sz="2000" dirty="0" err="1" smtClean="0"/>
              <a:t>gegarandeerd</a:t>
            </a:r>
            <a:r>
              <a:rPr lang="fr-BE" sz="2000" dirty="0" smtClean="0"/>
              <a:t> </a:t>
            </a:r>
            <a:r>
              <a:rPr lang="fr-BE" sz="2000" dirty="0" err="1" smtClean="0"/>
              <a:t>blijft</a:t>
            </a:r>
            <a:r>
              <a:rPr lang="fr-BE" sz="2000" dirty="0" smtClean="0"/>
              <a:t>  </a:t>
            </a:r>
          </a:p>
          <a:p>
            <a:pPr marL="457200" lvl="1" indent="0">
              <a:buNone/>
            </a:pPr>
            <a:endParaRPr lang="en-GB" sz="16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DC933D-E0A9-4B53-97DB-531B11619EDB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17042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BE" dirty="0" err="1"/>
              <a:t>Het</a:t>
            </a:r>
            <a:r>
              <a:rPr lang="fr-BE" dirty="0"/>
              <a:t> '</a:t>
            </a:r>
            <a:r>
              <a:rPr lang="fr-BE" dirty="0" err="1"/>
              <a:t>Visapakket</a:t>
            </a:r>
            <a:r>
              <a:rPr lang="fr-BE" dirty="0"/>
              <a:t>'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sz="2000" dirty="0"/>
              <a:t>Op 1 </a:t>
            </a:r>
            <a:r>
              <a:rPr lang="fr-BE" sz="2000" dirty="0" err="1"/>
              <a:t>april</a:t>
            </a:r>
            <a:r>
              <a:rPr lang="fr-BE" sz="2000" dirty="0"/>
              <a:t> </a:t>
            </a:r>
            <a:r>
              <a:rPr lang="fr-BE" sz="2000" dirty="0" smtClean="0"/>
              <a:t>2014 </a:t>
            </a:r>
            <a:r>
              <a:rPr lang="fr-BE" sz="2000" dirty="0" err="1"/>
              <a:t>neemt</a:t>
            </a:r>
            <a:r>
              <a:rPr lang="fr-BE" sz="2000" dirty="0"/>
              <a:t> de </a:t>
            </a:r>
            <a:r>
              <a:rPr lang="fr-BE" sz="2000" dirty="0" err="1"/>
              <a:t>Commissie</a:t>
            </a:r>
            <a:r>
              <a:rPr lang="fr-BE" sz="2000" dirty="0"/>
              <a:t> </a:t>
            </a:r>
            <a:r>
              <a:rPr lang="fr-BE" sz="2000" dirty="0" err="1"/>
              <a:t>het</a:t>
            </a:r>
            <a:r>
              <a:rPr lang="fr-BE" sz="2000" dirty="0"/>
              <a:t> </a:t>
            </a:r>
            <a:r>
              <a:rPr lang="fr-BE" sz="2000" dirty="0" err="1"/>
              <a:t>zogenoemde</a:t>
            </a:r>
            <a:r>
              <a:rPr lang="fr-BE" sz="2000" dirty="0"/>
              <a:t> </a:t>
            </a:r>
            <a:r>
              <a:rPr lang="fr-BE" sz="2000" dirty="0" err="1"/>
              <a:t>visapakket</a:t>
            </a:r>
            <a:r>
              <a:rPr lang="fr-BE" sz="2000" dirty="0"/>
              <a:t> </a:t>
            </a:r>
            <a:r>
              <a:rPr lang="fr-BE" sz="2000" dirty="0" err="1"/>
              <a:t>aan</a:t>
            </a:r>
            <a:r>
              <a:rPr lang="fr-BE" sz="2000" dirty="0"/>
              <a:t>, </a:t>
            </a:r>
            <a:r>
              <a:rPr lang="fr-BE" sz="2000" dirty="0" err="1" smtClean="0"/>
              <a:t>bestaande</a:t>
            </a:r>
            <a:r>
              <a:rPr lang="fr-BE" sz="2000" dirty="0" smtClean="0"/>
              <a:t> </a:t>
            </a:r>
            <a:r>
              <a:rPr lang="fr-BE" sz="2000" dirty="0" err="1" smtClean="0"/>
              <a:t>o.a</a:t>
            </a:r>
            <a:r>
              <a:rPr lang="fr-BE" sz="2000" dirty="0" smtClean="0"/>
              <a:t>. </a:t>
            </a:r>
            <a:r>
              <a:rPr lang="fr-BE" sz="2000" dirty="0" err="1"/>
              <a:t>uit</a:t>
            </a:r>
            <a:r>
              <a:rPr lang="fr-BE" sz="2000" dirty="0"/>
              <a:t>:</a:t>
            </a:r>
          </a:p>
          <a:p>
            <a:endParaRPr lang="fr-BE" sz="2000" dirty="0"/>
          </a:p>
          <a:p>
            <a:pPr lvl="1">
              <a:buFontTx/>
              <a:buChar char="-"/>
            </a:pPr>
            <a:r>
              <a:rPr lang="fr-BE" sz="1600" b="0" dirty="0" err="1"/>
              <a:t>Verslag</a:t>
            </a:r>
            <a:r>
              <a:rPr lang="fr-BE" sz="1600" b="0" dirty="0"/>
              <a:t> van de </a:t>
            </a:r>
            <a:r>
              <a:rPr lang="fr-BE" sz="1600" b="0" dirty="0" err="1"/>
              <a:t>Commissie</a:t>
            </a:r>
            <a:r>
              <a:rPr lang="fr-BE" sz="1600" b="0" dirty="0"/>
              <a:t> </a:t>
            </a:r>
            <a:r>
              <a:rPr lang="fr-BE" sz="1600" b="0" dirty="0" err="1"/>
              <a:t>aan</a:t>
            </a:r>
            <a:r>
              <a:rPr lang="fr-BE" sz="1600" b="0" dirty="0"/>
              <a:t> </a:t>
            </a:r>
            <a:r>
              <a:rPr lang="fr-BE" sz="1600" b="0" dirty="0" err="1"/>
              <a:t>het</a:t>
            </a:r>
            <a:r>
              <a:rPr lang="fr-BE" sz="1600" b="0" dirty="0"/>
              <a:t> EP en de </a:t>
            </a:r>
            <a:r>
              <a:rPr lang="fr-BE" sz="1600" b="0" dirty="0" err="1"/>
              <a:t>Raad</a:t>
            </a:r>
            <a:r>
              <a:rPr lang="fr-BE" sz="1600" b="0" dirty="0"/>
              <a:t> (de </a:t>
            </a:r>
            <a:r>
              <a:rPr lang="fr-BE" sz="1600" b="0" dirty="0" err="1"/>
              <a:t>evaluatie</a:t>
            </a:r>
            <a:r>
              <a:rPr lang="fr-BE" sz="1600" b="0" dirty="0"/>
              <a:t>)</a:t>
            </a:r>
          </a:p>
          <a:p>
            <a:pPr lvl="1">
              <a:buFontTx/>
              <a:buChar char="-"/>
            </a:pPr>
            <a:r>
              <a:rPr lang="fr-BE" sz="1600" b="0" dirty="0" err="1"/>
              <a:t>Wetgevend</a:t>
            </a:r>
            <a:r>
              <a:rPr lang="fr-BE" sz="1600" b="0" dirty="0"/>
              <a:t> </a:t>
            </a:r>
            <a:r>
              <a:rPr lang="fr-BE" sz="1600" b="0" dirty="0" err="1"/>
              <a:t>voorstel</a:t>
            </a:r>
            <a:r>
              <a:rPr lang="fr-BE" sz="1600" b="0" dirty="0"/>
              <a:t> </a:t>
            </a:r>
            <a:r>
              <a:rPr lang="fr-BE" sz="1600" b="0" dirty="0" err="1"/>
              <a:t>tot</a:t>
            </a:r>
            <a:r>
              <a:rPr lang="fr-BE" sz="1600" b="0" dirty="0"/>
              <a:t> </a:t>
            </a:r>
            <a:r>
              <a:rPr lang="fr-BE" sz="1600" b="0" dirty="0" err="1"/>
              <a:t>herschikking</a:t>
            </a:r>
            <a:r>
              <a:rPr lang="fr-BE" sz="1600" b="0" dirty="0"/>
              <a:t> van de </a:t>
            </a:r>
            <a:r>
              <a:rPr lang="fr-BE" sz="1600" b="0" dirty="0" err="1"/>
              <a:t>Visumcode</a:t>
            </a:r>
            <a:endParaRPr lang="fr-BE" sz="1600" b="0" dirty="0"/>
          </a:p>
          <a:p>
            <a:pPr lvl="1">
              <a:buFontTx/>
              <a:buChar char="-"/>
            </a:pPr>
            <a:r>
              <a:rPr lang="fr-BE" sz="1600" b="0" dirty="0" err="1"/>
              <a:t>Wetgevend</a:t>
            </a:r>
            <a:r>
              <a:rPr lang="fr-BE" sz="1600" b="0" dirty="0"/>
              <a:t> </a:t>
            </a:r>
            <a:r>
              <a:rPr lang="fr-BE" sz="1600" b="0" dirty="0" err="1"/>
              <a:t>voorstel</a:t>
            </a:r>
            <a:r>
              <a:rPr lang="fr-BE" sz="1600" b="0" dirty="0"/>
              <a:t> </a:t>
            </a:r>
            <a:r>
              <a:rPr lang="fr-BE" sz="1600" b="0" dirty="0" err="1"/>
              <a:t>tot</a:t>
            </a:r>
            <a:r>
              <a:rPr lang="fr-BE" sz="1600" b="0" dirty="0"/>
              <a:t> </a:t>
            </a:r>
            <a:r>
              <a:rPr lang="fr-BE" sz="1600" b="0" dirty="0" err="1"/>
              <a:t>vaststelling</a:t>
            </a:r>
            <a:r>
              <a:rPr lang="fr-BE" sz="1600" b="0" dirty="0"/>
              <a:t> van </a:t>
            </a:r>
            <a:r>
              <a:rPr lang="fr-BE" sz="1600" b="0" dirty="0" err="1"/>
              <a:t>een</a:t>
            </a:r>
            <a:r>
              <a:rPr lang="fr-BE" sz="1600" b="0" dirty="0"/>
              <a:t> </a:t>
            </a:r>
            <a:r>
              <a:rPr lang="fr-BE" sz="1600" b="0" dirty="0" err="1" smtClean="0"/>
              <a:t>rondreisvisum</a:t>
            </a:r>
            <a:endParaRPr lang="fr-BE" sz="1600" b="0" dirty="0" smtClean="0"/>
          </a:p>
          <a:p>
            <a:pPr marL="457200" lvl="1" indent="0">
              <a:buNone/>
            </a:pPr>
            <a:endParaRPr lang="fr-BE" sz="1600" b="0" dirty="0"/>
          </a:p>
          <a:p>
            <a:r>
              <a:rPr lang="fr-BE" sz="2000" dirty="0" err="1" smtClean="0"/>
              <a:t>Een</a:t>
            </a:r>
            <a:r>
              <a:rPr lang="fr-BE" sz="2000" dirty="0" smtClean="0"/>
              <a:t> en </a:t>
            </a:r>
            <a:r>
              <a:rPr lang="fr-BE" sz="2000" dirty="0" err="1" smtClean="0"/>
              <a:t>ander</a:t>
            </a:r>
            <a:r>
              <a:rPr lang="fr-BE" sz="2000" dirty="0" smtClean="0"/>
              <a:t> </a:t>
            </a:r>
            <a:r>
              <a:rPr lang="fr-BE" sz="2000" dirty="0" err="1" smtClean="0"/>
              <a:t>is</a:t>
            </a:r>
            <a:r>
              <a:rPr lang="fr-BE" sz="2000" dirty="0" smtClean="0"/>
              <a:t> </a:t>
            </a:r>
            <a:r>
              <a:rPr lang="fr-BE" sz="2000" dirty="0" err="1" smtClean="0"/>
              <a:t>onderbouwd</a:t>
            </a:r>
            <a:r>
              <a:rPr lang="fr-BE" sz="2000" dirty="0" smtClean="0"/>
              <a:t> </a:t>
            </a:r>
            <a:r>
              <a:rPr lang="fr-BE" sz="2000" dirty="0" err="1" smtClean="0"/>
              <a:t>door</a:t>
            </a:r>
            <a:r>
              <a:rPr lang="fr-BE" sz="2000" dirty="0" smtClean="0"/>
              <a:t> </a:t>
            </a:r>
            <a:r>
              <a:rPr lang="fr-BE" sz="2000" dirty="0" err="1" smtClean="0"/>
              <a:t>een</a:t>
            </a:r>
            <a:r>
              <a:rPr lang="fr-BE" sz="2000" dirty="0" smtClean="0"/>
              <a:t> 'impact </a:t>
            </a:r>
            <a:r>
              <a:rPr lang="fr-BE" sz="2000" dirty="0" err="1" smtClean="0"/>
              <a:t>assessment</a:t>
            </a:r>
            <a:r>
              <a:rPr lang="fr-BE" sz="2000" dirty="0" smtClean="0"/>
              <a:t>' (</a:t>
            </a:r>
            <a:r>
              <a:rPr lang="fr-BE" sz="2000" dirty="0" err="1" smtClean="0"/>
              <a:t>effectbeoordeling</a:t>
            </a:r>
            <a:r>
              <a:rPr lang="fr-BE" sz="2000" dirty="0" smtClean="0"/>
              <a:t>) en </a:t>
            </a:r>
            <a:r>
              <a:rPr lang="fr-BE" sz="2000" dirty="0" err="1" smtClean="0"/>
              <a:t>een</a:t>
            </a:r>
            <a:r>
              <a:rPr lang="fr-BE" sz="2000" dirty="0" smtClean="0"/>
              <a:t> (</a:t>
            </a:r>
            <a:r>
              <a:rPr lang="fr-BE" sz="2000" dirty="0" err="1" smtClean="0"/>
              <a:t>technisch</a:t>
            </a:r>
            <a:r>
              <a:rPr lang="fr-BE" sz="2000" dirty="0" smtClean="0"/>
              <a:t>) </a:t>
            </a:r>
            <a:r>
              <a:rPr lang="fr-BE" sz="2000" dirty="0" err="1" smtClean="0"/>
              <a:t>werkdocument</a:t>
            </a:r>
            <a:r>
              <a:rPr lang="fr-BE" sz="2000" dirty="0" smtClean="0"/>
              <a:t> van de </a:t>
            </a:r>
            <a:r>
              <a:rPr lang="fr-BE" sz="2000" dirty="0" err="1" smtClean="0"/>
              <a:t>diensten</a:t>
            </a:r>
            <a:r>
              <a:rPr lang="fr-BE" sz="2000" dirty="0" smtClean="0"/>
              <a:t> van de </a:t>
            </a:r>
            <a:r>
              <a:rPr lang="fr-BE" sz="2000" dirty="0" err="1" smtClean="0"/>
              <a:t>Commissie</a:t>
            </a:r>
            <a:r>
              <a:rPr lang="fr-BE" sz="2000" dirty="0" smtClean="0"/>
              <a:t>. </a:t>
            </a:r>
          </a:p>
          <a:p>
            <a:r>
              <a:rPr lang="fr-BE" sz="2000" dirty="0" err="1" smtClean="0"/>
              <a:t>Publieke</a:t>
            </a:r>
            <a:r>
              <a:rPr lang="fr-BE" sz="2000" dirty="0" smtClean="0"/>
              <a:t> </a:t>
            </a:r>
            <a:r>
              <a:rPr lang="fr-BE" sz="2000" dirty="0" err="1" smtClean="0"/>
              <a:t>consultatie</a:t>
            </a:r>
            <a:r>
              <a:rPr lang="fr-BE" sz="2000" dirty="0" smtClean="0"/>
              <a:t> </a:t>
            </a:r>
            <a:r>
              <a:rPr lang="fr-BE" sz="2000" dirty="0" err="1" smtClean="0"/>
              <a:t>heeft</a:t>
            </a:r>
            <a:r>
              <a:rPr lang="fr-BE" sz="2000" dirty="0" smtClean="0"/>
              <a:t> </a:t>
            </a:r>
            <a:r>
              <a:rPr lang="fr-BE" sz="2000" dirty="0" err="1" smtClean="0"/>
              <a:t>ook</a:t>
            </a:r>
            <a:r>
              <a:rPr lang="fr-BE" sz="2000" dirty="0" smtClean="0"/>
              <a:t> </a:t>
            </a:r>
            <a:r>
              <a:rPr lang="fr-BE" sz="2000" dirty="0" err="1" smtClean="0"/>
              <a:t>plaats</a:t>
            </a:r>
            <a:r>
              <a:rPr lang="fr-BE" sz="2000" dirty="0" smtClean="0"/>
              <a:t> </a:t>
            </a:r>
            <a:r>
              <a:rPr lang="fr-BE" sz="2000" dirty="0" err="1" smtClean="0"/>
              <a:t>gevonden</a:t>
            </a:r>
            <a:r>
              <a:rPr lang="fr-BE" sz="2000" dirty="0" smtClean="0"/>
              <a:t>.  </a:t>
            </a:r>
          </a:p>
          <a:p>
            <a:pPr lvl="1">
              <a:buFontTx/>
              <a:buChar char="-"/>
            </a:pPr>
            <a:endParaRPr lang="fr-BE" sz="1600" b="0" dirty="0" smtClean="0"/>
          </a:p>
          <a:p>
            <a:pPr marL="457200" lvl="1" indent="0">
              <a:buNone/>
            </a:pPr>
            <a:r>
              <a:rPr lang="fr-BE" sz="1600" b="0" dirty="0" smtClean="0"/>
              <a:t>  </a:t>
            </a:r>
            <a:endParaRPr lang="fr-BE" sz="16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DC933D-E0A9-4B53-97DB-531B11619EDB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930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BE" dirty="0" err="1" smtClean="0"/>
              <a:t>Het</a:t>
            </a:r>
            <a:r>
              <a:rPr lang="fr-BE" dirty="0" smtClean="0"/>
              <a:t> '</a:t>
            </a:r>
            <a:r>
              <a:rPr lang="fr-BE" dirty="0" err="1" smtClean="0"/>
              <a:t>Visapakket</a:t>
            </a:r>
            <a:r>
              <a:rPr lang="fr-BE" dirty="0" smtClean="0"/>
              <a:t>'</a:t>
            </a:r>
            <a:br>
              <a:rPr lang="fr-BE" dirty="0" smtClean="0"/>
            </a:br>
            <a:r>
              <a:rPr lang="fr-BE" sz="1800" b="0" i="1" dirty="0" err="1" smtClean="0"/>
              <a:t>Het</a:t>
            </a:r>
            <a:r>
              <a:rPr lang="fr-BE" sz="1800" b="0" i="1" dirty="0" smtClean="0"/>
              <a:t> </a:t>
            </a:r>
            <a:r>
              <a:rPr lang="fr-BE" sz="1800" b="0" i="1" dirty="0" err="1" smtClean="0"/>
              <a:t>verslag</a:t>
            </a:r>
            <a:r>
              <a:rPr lang="fr-BE" sz="1800" b="0" i="1" dirty="0" smtClean="0"/>
              <a:t> van de </a:t>
            </a:r>
            <a:r>
              <a:rPr lang="fr-BE" sz="1800" b="0" i="1" dirty="0" err="1" smtClean="0"/>
              <a:t>Commissie</a:t>
            </a:r>
            <a:r>
              <a:rPr lang="fr-BE" sz="1800" b="0" i="1" dirty="0" smtClean="0"/>
              <a:t> </a:t>
            </a:r>
            <a:r>
              <a:rPr lang="fr-BE" sz="1800" b="0" i="1" dirty="0" err="1" smtClean="0"/>
              <a:t>aan</a:t>
            </a:r>
            <a:r>
              <a:rPr lang="fr-BE" sz="1800" b="0" i="1" dirty="0" smtClean="0"/>
              <a:t> </a:t>
            </a:r>
            <a:r>
              <a:rPr lang="fr-BE" sz="1800" b="0" i="1" dirty="0" err="1" smtClean="0"/>
              <a:t>het</a:t>
            </a:r>
            <a:r>
              <a:rPr lang="fr-BE" sz="1800" b="0" i="1" dirty="0" smtClean="0"/>
              <a:t> EP en de </a:t>
            </a:r>
            <a:r>
              <a:rPr lang="fr-BE" sz="1800" b="0" i="1" dirty="0" err="1" smtClean="0"/>
              <a:t>Raad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sz="2000" dirty="0" smtClean="0"/>
              <a:t>De </a:t>
            </a:r>
            <a:r>
              <a:rPr lang="fr-BE" sz="2000" dirty="0" err="1" smtClean="0"/>
              <a:t>feitelijke</a:t>
            </a:r>
            <a:r>
              <a:rPr lang="fr-BE" sz="2000" dirty="0" smtClean="0"/>
              <a:t> </a:t>
            </a:r>
            <a:r>
              <a:rPr lang="fr-BE" sz="2000" dirty="0" err="1" smtClean="0"/>
              <a:t>evaluatie</a:t>
            </a:r>
            <a:r>
              <a:rPr lang="fr-BE" sz="2000" dirty="0" smtClean="0"/>
              <a:t> van 3 </a:t>
            </a:r>
            <a:r>
              <a:rPr lang="fr-BE" sz="2000" dirty="0" err="1" smtClean="0"/>
              <a:t>jaar</a:t>
            </a:r>
            <a:r>
              <a:rPr lang="fr-BE" sz="2000" dirty="0" smtClean="0"/>
              <a:t> </a:t>
            </a:r>
            <a:r>
              <a:rPr lang="fr-BE" sz="2000" dirty="0" err="1" smtClean="0"/>
              <a:t>tenuitvoeringlegging</a:t>
            </a:r>
            <a:r>
              <a:rPr lang="fr-BE" sz="2000" dirty="0" smtClean="0"/>
              <a:t> van de </a:t>
            </a:r>
            <a:r>
              <a:rPr lang="fr-BE" sz="2000" dirty="0" err="1" smtClean="0"/>
              <a:t>Visumcode</a:t>
            </a:r>
            <a:r>
              <a:rPr lang="fr-BE" sz="2000" dirty="0" smtClean="0"/>
              <a:t>. </a:t>
            </a:r>
            <a:r>
              <a:rPr lang="fr-BE" sz="2000" dirty="0" err="1" smtClean="0"/>
              <a:t>Belangrijkste</a:t>
            </a:r>
            <a:r>
              <a:rPr lang="fr-BE" sz="2000" dirty="0" smtClean="0"/>
              <a:t> </a:t>
            </a:r>
            <a:r>
              <a:rPr lang="fr-BE" sz="2000" dirty="0" err="1" smtClean="0"/>
              <a:t>conclusies</a:t>
            </a:r>
            <a:r>
              <a:rPr lang="fr-BE" sz="2000" dirty="0" smtClean="0"/>
              <a:t>:</a:t>
            </a:r>
          </a:p>
          <a:p>
            <a:r>
              <a:rPr lang="fr-BE" sz="2000" dirty="0" smtClean="0"/>
              <a:t>In </a:t>
            </a:r>
            <a:r>
              <a:rPr lang="fr-BE" sz="2000" dirty="0" err="1" smtClean="0"/>
              <a:t>het</a:t>
            </a:r>
            <a:r>
              <a:rPr lang="fr-BE" sz="2000" dirty="0" smtClean="0"/>
              <a:t> </a:t>
            </a:r>
            <a:r>
              <a:rPr lang="fr-BE" sz="2000" dirty="0" err="1" smtClean="0"/>
              <a:t>algemeen</a:t>
            </a:r>
            <a:r>
              <a:rPr lang="fr-BE" sz="2000" dirty="0" smtClean="0"/>
              <a:t> </a:t>
            </a:r>
            <a:r>
              <a:rPr lang="fr-BE" sz="2000" dirty="0" err="1" smtClean="0"/>
              <a:t>zijn</a:t>
            </a:r>
            <a:r>
              <a:rPr lang="fr-BE" sz="2000" dirty="0" smtClean="0"/>
              <a:t> de </a:t>
            </a:r>
            <a:r>
              <a:rPr lang="fr-BE" sz="2000" dirty="0" err="1" smtClean="0"/>
              <a:t>doelstellingen</a:t>
            </a:r>
            <a:r>
              <a:rPr lang="fr-BE" sz="2000" dirty="0" smtClean="0"/>
              <a:t> </a:t>
            </a:r>
            <a:r>
              <a:rPr lang="fr-BE" sz="2000" dirty="0" err="1" smtClean="0"/>
              <a:t>Visumcode</a:t>
            </a:r>
            <a:r>
              <a:rPr lang="fr-BE" sz="2000" dirty="0" smtClean="0"/>
              <a:t> </a:t>
            </a:r>
            <a:r>
              <a:rPr lang="fr-BE" sz="2000" dirty="0" err="1" smtClean="0"/>
              <a:t>gehaald</a:t>
            </a:r>
            <a:r>
              <a:rPr lang="fr-BE" sz="2000" dirty="0" smtClean="0"/>
              <a:t> maar: </a:t>
            </a:r>
          </a:p>
          <a:p>
            <a:pPr marL="0" indent="0">
              <a:buNone/>
            </a:pPr>
            <a:r>
              <a:rPr lang="fr-BE" sz="2000" dirty="0"/>
              <a:t>	</a:t>
            </a:r>
            <a:r>
              <a:rPr lang="fr-BE" sz="1600" dirty="0" smtClean="0"/>
              <a:t>- </a:t>
            </a:r>
            <a:r>
              <a:rPr lang="fr-BE" sz="1600" dirty="0" err="1" smtClean="0"/>
              <a:t>procedures</a:t>
            </a:r>
            <a:r>
              <a:rPr lang="fr-BE" sz="1600" dirty="0" smtClean="0"/>
              <a:t> </a:t>
            </a:r>
            <a:r>
              <a:rPr lang="fr-BE" sz="1600" dirty="0" err="1" smtClean="0"/>
              <a:t>zijn</a:t>
            </a:r>
            <a:r>
              <a:rPr lang="fr-BE" sz="1600" dirty="0" smtClean="0"/>
              <a:t> </a:t>
            </a:r>
            <a:r>
              <a:rPr lang="fr-BE" sz="1600" dirty="0" err="1" smtClean="0"/>
              <a:t>lang</a:t>
            </a:r>
            <a:r>
              <a:rPr lang="fr-BE" sz="1600" dirty="0" smtClean="0"/>
              <a:t>, </a:t>
            </a:r>
            <a:r>
              <a:rPr lang="fr-BE" sz="1600" dirty="0" err="1" smtClean="0"/>
              <a:t>kostbaar</a:t>
            </a:r>
            <a:r>
              <a:rPr lang="fr-BE" sz="1600" dirty="0" smtClean="0"/>
              <a:t> en </a:t>
            </a:r>
            <a:r>
              <a:rPr lang="fr-BE" sz="1600" dirty="0" err="1" smtClean="0"/>
              <a:t>omslachtig</a:t>
            </a:r>
            <a:r>
              <a:rPr lang="fr-BE" sz="1600" dirty="0" smtClean="0"/>
              <a:t>,</a:t>
            </a:r>
          </a:p>
          <a:p>
            <a:pPr marL="0" indent="0">
              <a:buNone/>
            </a:pPr>
            <a:r>
              <a:rPr lang="fr-BE" sz="1600" dirty="0"/>
              <a:t>	</a:t>
            </a:r>
            <a:r>
              <a:rPr lang="fr-BE" sz="1600" dirty="0" smtClean="0"/>
              <a:t>- </a:t>
            </a:r>
            <a:r>
              <a:rPr lang="fr-BE" sz="1600" dirty="0" err="1"/>
              <a:t>tenuitvoeringlegging</a:t>
            </a:r>
            <a:r>
              <a:rPr lang="fr-BE" sz="1600" dirty="0"/>
              <a:t> op </a:t>
            </a:r>
            <a:r>
              <a:rPr lang="fr-BE" sz="1600" dirty="0" err="1"/>
              <a:t>lokaal</a:t>
            </a:r>
            <a:r>
              <a:rPr lang="fr-BE" sz="1600" dirty="0"/>
              <a:t> niveau kan </a:t>
            </a:r>
            <a:r>
              <a:rPr lang="fr-BE" sz="1600" dirty="0" err="1" smtClean="0"/>
              <a:t>beter</a:t>
            </a:r>
            <a:r>
              <a:rPr lang="fr-BE" sz="1600" dirty="0" smtClean="0"/>
              <a:t>,</a:t>
            </a:r>
          </a:p>
          <a:p>
            <a:pPr marL="0" indent="0">
              <a:buNone/>
            </a:pPr>
            <a:r>
              <a:rPr lang="fr-BE" sz="1600" dirty="0"/>
              <a:t>	</a:t>
            </a:r>
            <a:r>
              <a:rPr lang="fr-BE" sz="1600" dirty="0" smtClean="0"/>
              <a:t>- te </a:t>
            </a:r>
            <a:r>
              <a:rPr lang="fr-BE" sz="1600" dirty="0" err="1" smtClean="0"/>
              <a:t>grote</a:t>
            </a:r>
            <a:r>
              <a:rPr lang="fr-BE" sz="1600" dirty="0" smtClean="0"/>
              <a:t> </a:t>
            </a:r>
            <a:r>
              <a:rPr lang="fr-BE" sz="1600" dirty="0" err="1" smtClean="0"/>
              <a:t>beoordelingsmarges</a:t>
            </a:r>
            <a:r>
              <a:rPr lang="fr-BE" sz="1600" dirty="0" smtClean="0"/>
              <a:t> </a:t>
            </a:r>
            <a:r>
              <a:rPr lang="fr-BE" sz="1600" dirty="0" err="1" smtClean="0"/>
              <a:t>voor</a:t>
            </a:r>
            <a:r>
              <a:rPr lang="fr-BE" sz="1600" dirty="0" smtClean="0"/>
              <a:t> </a:t>
            </a:r>
            <a:r>
              <a:rPr lang="fr-BE" sz="1600" dirty="0" err="1" smtClean="0"/>
              <a:t>consulaten</a:t>
            </a:r>
            <a:r>
              <a:rPr lang="fr-BE" sz="1600" dirty="0" smtClean="0"/>
              <a:t> </a:t>
            </a:r>
            <a:r>
              <a:rPr lang="fr-BE" sz="1600" dirty="0" err="1" smtClean="0"/>
              <a:t>door</a:t>
            </a:r>
            <a:r>
              <a:rPr lang="fr-BE" sz="1600" dirty="0" smtClean="0"/>
              <a:t> 	</a:t>
            </a:r>
            <a:r>
              <a:rPr lang="fr-BE" sz="1600" dirty="0" err="1" smtClean="0"/>
              <a:t>facultatieve</a:t>
            </a:r>
            <a:r>
              <a:rPr lang="fr-BE" sz="1600" dirty="0" smtClean="0"/>
              <a:t> 	</a:t>
            </a:r>
            <a:r>
              <a:rPr lang="fr-BE" sz="1600" dirty="0" err="1" smtClean="0"/>
              <a:t>bepalingen</a:t>
            </a:r>
            <a:r>
              <a:rPr lang="fr-BE" sz="1600" dirty="0" smtClean="0"/>
              <a:t>,</a:t>
            </a:r>
          </a:p>
          <a:p>
            <a:pPr marL="0" indent="0">
              <a:buNone/>
            </a:pPr>
            <a:r>
              <a:rPr lang="fr-BE" sz="1600" dirty="0"/>
              <a:t>	</a:t>
            </a:r>
            <a:r>
              <a:rPr lang="fr-BE" sz="1600" dirty="0" smtClean="0"/>
              <a:t>- </a:t>
            </a:r>
            <a:r>
              <a:rPr lang="fr-BE" sz="1600" dirty="0" err="1" smtClean="0"/>
              <a:t>onvoldoende</a:t>
            </a:r>
            <a:r>
              <a:rPr lang="fr-BE" sz="1600" dirty="0" smtClean="0"/>
              <a:t> </a:t>
            </a:r>
            <a:r>
              <a:rPr lang="fr-BE" sz="1600" dirty="0" err="1" smtClean="0"/>
              <a:t>geografische</a:t>
            </a:r>
            <a:r>
              <a:rPr lang="fr-BE" sz="1600" dirty="0" smtClean="0"/>
              <a:t> </a:t>
            </a:r>
            <a:r>
              <a:rPr lang="fr-BE" sz="1600" dirty="0" err="1" smtClean="0"/>
              <a:t>dekking</a:t>
            </a:r>
            <a:r>
              <a:rPr lang="fr-BE" sz="1600" dirty="0" smtClean="0"/>
              <a:t> van Schengen </a:t>
            </a:r>
            <a:r>
              <a:rPr lang="fr-BE" sz="1600" dirty="0" err="1" smtClean="0"/>
              <a:t>consulaten</a:t>
            </a:r>
            <a:r>
              <a:rPr lang="fr-BE" sz="1600" dirty="0" smtClean="0"/>
              <a:t>,</a:t>
            </a:r>
          </a:p>
          <a:p>
            <a:pPr marL="0" indent="0">
              <a:buNone/>
            </a:pPr>
            <a:r>
              <a:rPr lang="fr-BE" sz="1600" dirty="0"/>
              <a:t>	</a:t>
            </a:r>
            <a:r>
              <a:rPr lang="fr-BE" sz="1600" dirty="0" smtClean="0"/>
              <a:t>- </a:t>
            </a:r>
            <a:r>
              <a:rPr lang="fr-BE" sz="1600" dirty="0" err="1" smtClean="0"/>
              <a:t>juridische</a:t>
            </a:r>
            <a:r>
              <a:rPr lang="fr-BE" sz="1600" dirty="0" smtClean="0"/>
              <a:t> </a:t>
            </a:r>
            <a:r>
              <a:rPr lang="fr-BE" sz="1600" dirty="0" err="1" smtClean="0"/>
              <a:t>leemte</a:t>
            </a:r>
            <a:r>
              <a:rPr lang="fr-BE" sz="1600" dirty="0" smtClean="0"/>
              <a:t> </a:t>
            </a:r>
            <a:r>
              <a:rPr lang="fr-BE" sz="1600" dirty="0" err="1" smtClean="0"/>
              <a:t>tussen</a:t>
            </a:r>
            <a:r>
              <a:rPr lang="fr-BE" sz="1600" dirty="0" smtClean="0"/>
              <a:t> </a:t>
            </a:r>
            <a:r>
              <a:rPr lang="fr-BE" sz="1600" dirty="0" err="1" smtClean="0"/>
              <a:t>kort</a:t>
            </a:r>
            <a:r>
              <a:rPr lang="fr-BE" sz="1600" dirty="0" smtClean="0"/>
              <a:t> </a:t>
            </a:r>
            <a:r>
              <a:rPr lang="fr-BE" sz="1600" dirty="0" err="1" smtClean="0"/>
              <a:t>verblijf</a:t>
            </a:r>
            <a:r>
              <a:rPr lang="fr-BE" sz="1600" dirty="0" smtClean="0"/>
              <a:t> en </a:t>
            </a:r>
            <a:r>
              <a:rPr lang="fr-BE" sz="1600" dirty="0" err="1" smtClean="0"/>
              <a:t>lang</a:t>
            </a:r>
            <a:r>
              <a:rPr lang="fr-BE" sz="1600" dirty="0" smtClean="0"/>
              <a:t> </a:t>
            </a:r>
            <a:r>
              <a:rPr lang="fr-BE" sz="1600" dirty="0" err="1" smtClean="0"/>
              <a:t>verblijf</a:t>
            </a:r>
            <a:r>
              <a:rPr lang="fr-BE" sz="1600" dirty="0" smtClean="0"/>
              <a:t>,</a:t>
            </a:r>
          </a:p>
          <a:p>
            <a:pPr marL="0" indent="0">
              <a:buNone/>
            </a:pPr>
            <a:r>
              <a:rPr lang="fr-BE" sz="1600" dirty="0"/>
              <a:t>	</a:t>
            </a:r>
            <a:r>
              <a:rPr lang="fr-BE" sz="1600" dirty="0" smtClean="0"/>
              <a:t>- </a:t>
            </a:r>
            <a:r>
              <a:rPr lang="fr-BE" sz="1600" dirty="0" err="1" smtClean="0"/>
              <a:t>meer</a:t>
            </a:r>
            <a:r>
              <a:rPr lang="fr-BE" sz="1600" dirty="0" smtClean="0"/>
              <a:t> </a:t>
            </a:r>
            <a:r>
              <a:rPr lang="fr-BE" sz="1600" dirty="0" err="1" smtClean="0"/>
              <a:t>coherentie</a:t>
            </a:r>
            <a:r>
              <a:rPr lang="fr-BE" sz="1600" dirty="0" smtClean="0"/>
              <a:t> </a:t>
            </a:r>
            <a:r>
              <a:rPr lang="fr-BE" sz="1600" dirty="0" err="1" smtClean="0"/>
              <a:t>nodig</a:t>
            </a:r>
            <a:r>
              <a:rPr lang="fr-BE" sz="1600" dirty="0" smtClean="0"/>
              <a:t> met </a:t>
            </a:r>
            <a:r>
              <a:rPr lang="fr-BE" sz="1600" dirty="0" err="1" smtClean="0"/>
              <a:t>andere</a:t>
            </a:r>
            <a:r>
              <a:rPr lang="fr-BE" sz="1600" dirty="0" smtClean="0"/>
              <a:t> EU </a:t>
            </a:r>
            <a:r>
              <a:rPr lang="fr-BE" sz="1600" dirty="0" err="1" smtClean="0"/>
              <a:t>beleidsterreinen</a:t>
            </a:r>
            <a:r>
              <a:rPr lang="fr-BE" sz="1600" dirty="0" smtClean="0"/>
              <a:t> (</a:t>
            </a:r>
            <a:r>
              <a:rPr lang="fr-BE" sz="1600" dirty="0" err="1" smtClean="0"/>
              <a:t>handel</a:t>
            </a:r>
            <a:r>
              <a:rPr lang="fr-BE" sz="1600" dirty="0" smtClean="0"/>
              <a:t>, 	</a:t>
            </a:r>
            <a:r>
              <a:rPr lang="fr-BE" sz="1600" dirty="0" err="1" smtClean="0"/>
              <a:t>toerisme</a:t>
            </a:r>
            <a:r>
              <a:rPr lang="fr-BE" sz="1600" dirty="0" smtClean="0"/>
              <a:t>, </a:t>
            </a:r>
            <a:r>
              <a:rPr lang="fr-BE" sz="1600" dirty="0" err="1" smtClean="0"/>
              <a:t>cultuur</a:t>
            </a:r>
            <a:r>
              <a:rPr lang="fr-BE" sz="1600" dirty="0" smtClean="0"/>
              <a:t>, </a:t>
            </a:r>
            <a:r>
              <a:rPr lang="fr-BE" sz="1600" dirty="0" err="1" smtClean="0"/>
              <a:t>onderwijs</a:t>
            </a:r>
            <a:r>
              <a:rPr lang="fr-BE" sz="1600" dirty="0" smtClean="0"/>
              <a:t>,..etc.) </a:t>
            </a:r>
          </a:p>
          <a:p>
            <a:endParaRPr lang="en-GB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DC933D-E0A9-4B53-97DB-531B11619EDB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0691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BE" dirty="0" err="1" smtClean="0"/>
              <a:t>Het</a:t>
            </a:r>
            <a:r>
              <a:rPr lang="fr-BE" dirty="0" smtClean="0"/>
              <a:t> '</a:t>
            </a:r>
            <a:r>
              <a:rPr lang="fr-BE" dirty="0" err="1" smtClean="0"/>
              <a:t>Visapakket</a:t>
            </a:r>
            <a:r>
              <a:rPr lang="fr-BE" dirty="0" smtClean="0"/>
              <a:t>'</a:t>
            </a:r>
            <a:br>
              <a:rPr lang="fr-BE" dirty="0" smtClean="0"/>
            </a:br>
            <a:r>
              <a:rPr lang="fr-BE" sz="1800" b="0" i="1" dirty="0" err="1" smtClean="0"/>
              <a:t>Het</a:t>
            </a:r>
            <a:r>
              <a:rPr lang="fr-BE" sz="1800" b="0" i="1" dirty="0" smtClean="0"/>
              <a:t> </a:t>
            </a:r>
            <a:r>
              <a:rPr lang="fr-BE" sz="1800" b="0" i="1" dirty="0" err="1" smtClean="0"/>
              <a:t>voorstel</a:t>
            </a:r>
            <a:r>
              <a:rPr lang="fr-BE" sz="1800" b="0" i="1" dirty="0" smtClean="0"/>
              <a:t> </a:t>
            </a:r>
            <a:r>
              <a:rPr lang="fr-BE" sz="1800" b="0" i="1" dirty="0" err="1" smtClean="0"/>
              <a:t>tot</a:t>
            </a:r>
            <a:r>
              <a:rPr lang="fr-BE" sz="1800" b="0" i="1" dirty="0" smtClean="0"/>
              <a:t> </a:t>
            </a:r>
            <a:r>
              <a:rPr lang="fr-BE" sz="1800" b="0" i="1" dirty="0" err="1" smtClean="0"/>
              <a:t>herschikking</a:t>
            </a:r>
            <a:r>
              <a:rPr lang="fr-BE" sz="1800" b="0" i="1" dirty="0" smtClean="0"/>
              <a:t> </a:t>
            </a:r>
            <a:r>
              <a:rPr lang="fr-BE" sz="1800" b="0" i="1" dirty="0" err="1" smtClean="0"/>
              <a:t>Visumcode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 err="1" smtClean="0"/>
              <a:t>Belangrijkste</a:t>
            </a:r>
            <a:r>
              <a:rPr lang="fr-BE" dirty="0" smtClean="0"/>
              <a:t> </a:t>
            </a:r>
            <a:r>
              <a:rPr lang="fr-BE" dirty="0" err="1" smtClean="0"/>
              <a:t>elementen</a:t>
            </a:r>
            <a:r>
              <a:rPr lang="fr-BE" dirty="0" smtClean="0"/>
              <a:t> van </a:t>
            </a:r>
            <a:r>
              <a:rPr lang="fr-BE" dirty="0" err="1" smtClean="0"/>
              <a:t>het</a:t>
            </a:r>
            <a:r>
              <a:rPr lang="fr-BE" dirty="0" smtClean="0"/>
              <a:t> </a:t>
            </a:r>
            <a:r>
              <a:rPr lang="fr-BE" dirty="0" err="1" smtClean="0"/>
              <a:t>voorstel</a:t>
            </a:r>
            <a:r>
              <a:rPr lang="fr-BE" dirty="0" smtClean="0"/>
              <a:t>:</a:t>
            </a:r>
          </a:p>
          <a:p>
            <a:pPr lvl="1">
              <a:buFontTx/>
              <a:buChar char="-"/>
            </a:pPr>
            <a:r>
              <a:rPr lang="fr-BE" sz="1400" b="0" dirty="0" smtClean="0"/>
              <a:t>De </a:t>
            </a:r>
            <a:r>
              <a:rPr lang="fr-BE" sz="1400" b="0" dirty="0" err="1" smtClean="0"/>
              <a:t>administratieve</a:t>
            </a:r>
            <a:r>
              <a:rPr lang="fr-BE" sz="1400" b="0" dirty="0" smtClean="0"/>
              <a:t> </a:t>
            </a:r>
            <a:r>
              <a:rPr lang="fr-BE" sz="1400" b="0" dirty="0" err="1" smtClean="0"/>
              <a:t>lasten</a:t>
            </a:r>
            <a:r>
              <a:rPr lang="fr-BE" sz="1400" b="0" dirty="0" smtClean="0"/>
              <a:t> </a:t>
            </a:r>
            <a:r>
              <a:rPr lang="fr-BE" sz="1400" b="0" dirty="0" err="1" smtClean="0"/>
              <a:t>verlichten</a:t>
            </a:r>
            <a:r>
              <a:rPr lang="fr-BE" sz="1400" b="0" dirty="0" smtClean="0"/>
              <a:t> </a:t>
            </a:r>
            <a:r>
              <a:rPr lang="fr-BE" sz="1400" b="0" dirty="0" err="1" smtClean="0"/>
              <a:t>voor</a:t>
            </a:r>
            <a:r>
              <a:rPr lang="fr-BE" sz="1400" b="0" dirty="0" smtClean="0"/>
              <a:t> </a:t>
            </a:r>
            <a:r>
              <a:rPr lang="fr-BE" sz="1400" b="0" dirty="0" err="1" smtClean="0"/>
              <a:t>zowel</a:t>
            </a:r>
            <a:r>
              <a:rPr lang="fr-BE" sz="1400" b="0" dirty="0" smtClean="0"/>
              <a:t> </a:t>
            </a:r>
            <a:r>
              <a:rPr lang="fr-BE" sz="1400" b="0" dirty="0" err="1" smtClean="0"/>
              <a:t>visumaanvragers</a:t>
            </a:r>
            <a:r>
              <a:rPr lang="fr-BE" sz="1400" b="0" dirty="0" smtClean="0"/>
              <a:t> </a:t>
            </a:r>
            <a:r>
              <a:rPr lang="fr-BE" sz="1400" b="0" dirty="0" err="1" smtClean="0"/>
              <a:t>als</a:t>
            </a:r>
            <a:r>
              <a:rPr lang="fr-BE" sz="1400" b="0" dirty="0" smtClean="0"/>
              <a:t> </a:t>
            </a:r>
            <a:r>
              <a:rPr lang="fr-BE" sz="1400" b="0" dirty="0" err="1" smtClean="0"/>
              <a:t>consulaten</a:t>
            </a:r>
            <a:r>
              <a:rPr lang="fr-BE" sz="1400" b="0" dirty="0" smtClean="0"/>
              <a:t> </a:t>
            </a:r>
            <a:r>
              <a:rPr lang="fr-BE" sz="1400" b="0" dirty="0" err="1" smtClean="0"/>
              <a:t>door</a:t>
            </a:r>
            <a:r>
              <a:rPr lang="fr-BE" sz="1400" b="0" dirty="0" smtClean="0"/>
              <a:t> </a:t>
            </a:r>
            <a:r>
              <a:rPr lang="fr-BE" sz="1400" b="0" dirty="0" err="1" smtClean="0"/>
              <a:t>ten</a:t>
            </a:r>
            <a:r>
              <a:rPr lang="fr-BE" sz="1400" b="0" dirty="0" smtClean="0"/>
              <a:t> </a:t>
            </a:r>
            <a:r>
              <a:rPr lang="fr-BE" sz="1400" b="0" dirty="0" err="1" smtClean="0"/>
              <a:t>volle</a:t>
            </a:r>
            <a:r>
              <a:rPr lang="fr-BE" sz="1400" b="0" dirty="0" smtClean="0"/>
              <a:t> te </a:t>
            </a:r>
            <a:r>
              <a:rPr lang="fr-BE" sz="1400" b="0" dirty="0" err="1" smtClean="0"/>
              <a:t>profiteren</a:t>
            </a:r>
            <a:r>
              <a:rPr lang="fr-BE" sz="1400" b="0" dirty="0" smtClean="0"/>
              <a:t> van </a:t>
            </a:r>
            <a:r>
              <a:rPr lang="fr-BE" sz="1400" b="0" dirty="0" err="1" smtClean="0"/>
              <a:t>het</a:t>
            </a:r>
            <a:r>
              <a:rPr lang="fr-BE" sz="1400" b="0" dirty="0" smtClean="0"/>
              <a:t> </a:t>
            </a:r>
            <a:r>
              <a:rPr lang="fr-BE" sz="1400" b="0" dirty="0" err="1" smtClean="0"/>
              <a:t>Visum</a:t>
            </a:r>
            <a:r>
              <a:rPr lang="fr-BE" sz="1400" b="0" dirty="0" smtClean="0"/>
              <a:t> </a:t>
            </a:r>
            <a:r>
              <a:rPr lang="fr-BE" sz="1400" b="0" dirty="0" err="1" smtClean="0"/>
              <a:t>Informatie</a:t>
            </a:r>
            <a:r>
              <a:rPr lang="fr-BE" sz="1400" b="0" dirty="0" smtClean="0"/>
              <a:t> </a:t>
            </a:r>
            <a:r>
              <a:rPr lang="fr-BE" sz="1400" b="0" dirty="0" err="1" smtClean="0"/>
              <a:t>Systeem</a:t>
            </a:r>
            <a:r>
              <a:rPr lang="fr-BE" sz="1400" b="0" dirty="0" smtClean="0"/>
              <a:t> (VIS),</a:t>
            </a:r>
          </a:p>
          <a:p>
            <a:pPr lvl="1">
              <a:buFontTx/>
              <a:buChar char="-"/>
            </a:pPr>
            <a:r>
              <a:rPr lang="fr-BE" sz="1400" b="0" dirty="0" err="1" smtClean="0"/>
              <a:t>Duidelijk</a:t>
            </a:r>
            <a:r>
              <a:rPr lang="fr-BE" sz="1400" b="0" dirty="0" smtClean="0"/>
              <a:t> </a:t>
            </a:r>
            <a:r>
              <a:rPr lang="fr-BE" sz="1400" b="0" dirty="0" err="1" smtClean="0"/>
              <a:t>onderscheid</a:t>
            </a:r>
            <a:r>
              <a:rPr lang="fr-BE" sz="1400" b="0" dirty="0" smtClean="0"/>
              <a:t> </a:t>
            </a:r>
            <a:r>
              <a:rPr lang="fr-BE" sz="1400" b="0" dirty="0" err="1" smtClean="0"/>
              <a:t>maken</a:t>
            </a:r>
            <a:r>
              <a:rPr lang="fr-BE" sz="1400" b="0" dirty="0" smtClean="0"/>
              <a:t> </a:t>
            </a:r>
            <a:r>
              <a:rPr lang="fr-BE" sz="1400" b="0" dirty="0" err="1" smtClean="0"/>
              <a:t>tussen</a:t>
            </a:r>
            <a:r>
              <a:rPr lang="fr-BE" sz="1400" b="0" dirty="0" smtClean="0"/>
              <a:t> '</a:t>
            </a:r>
            <a:r>
              <a:rPr lang="fr-BE" sz="1400" b="0" dirty="0" err="1" smtClean="0"/>
              <a:t>eerste</a:t>
            </a:r>
            <a:r>
              <a:rPr lang="fr-BE" sz="1400" b="0" dirty="0" smtClean="0"/>
              <a:t> </a:t>
            </a:r>
            <a:r>
              <a:rPr lang="fr-BE" sz="1400" b="0" dirty="0" err="1" smtClean="0"/>
              <a:t>aanvragers</a:t>
            </a:r>
            <a:r>
              <a:rPr lang="fr-BE" sz="1400" b="0" dirty="0" smtClean="0"/>
              <a:t>' en </a:t>
            </a:r>
            <a:r>
              <a:rPr lang="fr-BE" sz="1400" b="0" dirty="0" err="1" smtClean="0"/>
              <a:t>bekende</a:t>
            </a:r>
            <a:r>
              <a:rPr lang="fr-BE" sz="1400" b="0" dirty="0" smtClean="0"/>
              <a:t> </a:t>
            </a:r>
            <a:r>
              <a:rPr lang="fr-BE" sz="1400" b="0" dirty="0" err="1" smtClean="0"/>
              <a:t>aanvragers</a:t>
            </a:r>
            <a:r>
              <a:rPr lang="fr-BE" sz="1400" b="0" dirty="0" smtClean="0"/>
              <a:t>/</a:t>
            </a:r>
            <a:r>
              <a:rPr lang="fr-BE" sz="1400" b="0" dirty="0" err="1" smtClean="0"/>
              <a:t>regelmatige</a:t>
            </a:r>
            <a:r>
              <a:rPr lang="fr-BE" sz="1400" b="0" dirty="0" smtClean="0"/>
              <a:t> </a:t>
            </a:r>
            <a:r>
              <a:rPr lang="fr-BE" sz="1400" b="0" dirty="0" err="1" smtClean="0"/>
              <a:t>reizigers</a:t>
            </a:r>
            <a:r>
              <a:rPr lang="fr-BE" sz="1400" b="0" dirty="0" smtClean="0"/>
              <a:t> (</a:t>
            </a:r>
            <a:r>
              <a:rPr lang="fr-BE" sz="1400" b="0" dirty="0" err="1" smtClean="0"/>
              <a:t>dwz</a:t>
            </a:r>
            <a:r>
              <a:rPr lang="fr-BE" sz="1400" b="0" dirty="0" smtClean="0"/>
              <a:t> die al in VIS </a:t>
            </a:r>
            <a:r>
              <a:rPr lang="fr-BE" sz="1400" b="0" dirty="0" err="1" smtClean="0"/>
              <a:t>geregistreerd</a:t>
            </a:r>
            <a:r>
              <a:rPr lang="fr-BE" sz="1400" b="0" dirty="0" smtClean="0"/>
              <a:t> </a:t>
            </a:r>
            <a:r>
              <a:rPr lang="fr-BE" sz="1400" b="0" dirty="0" err="1" smtClean="0"/>
              <a:t>zijn</a:t>
            </a:r>
            <a:r>
              <a:rPr lang="fr-BE" sz="1400" b="0" dirty="0" smtClean="0"/>
              <a:t>),</a:t>
            </a:r>
          </a:p>
          <a:p>
            <a:pPr lvl="1">
              <a:buFontTx/>
              <a:buChar char="-"/>
            </a:pPr>
            <a:r>
              <a:rPr lang="fr-BE" sz="1400" b="0" dirty="0" err="1" smtClean="0"/>
              <a:t>Procedurele</a:t>
            </a:r>
            <a:r>
              <a:rPr lang="fr-BE" sz="1400" b="0" dirty="0" smtClean="0"/>
              <a:t> </a:t>
            </a:r>
            <a:r>
              <a:rPr lang="fr-BE" sz="1400" b="0" dirty="0" err="1" smtClean="0"/>
              <a:t>versoepelingen</a:t>
            </a:r>
            <a:r>
              <a:rPr lang="fr-BE" sz="1400" b="0" dirty="0" smtClean="0"/>
              <a:t> </a:t>
            </a:r>
            <a:r>
              <a:rPr lang="fr-BE" sz="1400" b="0" dirty="0" err="1" smtClean="0"/>
              <a:t>voor</a:t>
            </a:r>
            <a:r>
              <a:rPr lang="fr-BE" sz="1400" b="0" dirty="0" smtClean="0"/>
              <a:t> </a:t>
            </a:r>
            <a:r>
              <a:rPr lang="fr-BE" sz="1400" b="0" dirty="0" err="1" smtClean="0"/>
              <a:t>bekende</a:t>
            </a:r>
            <a:r>
              <a:rPr lang="fr-BE" sz="1400" b="0" dirty="0" smtClean="0"/>
              <a:t> </a:t>
            </a:r>
            <a:r>
              <a:rPr lang="fr-BE" sz="1400" b="0" dirty="0" err="1" smtClean="0"/>
              <a:t>aanvragers</a:t>
            </a:r>
            <a:r>
              <a:rPr lang="fr-BE" sz="1400" b="0" dirty="0" smtClean="0"/>
              <a:t> met </a:t>
            </a:r>
            <a:r>
              <a:rPr lang="fr-BE" sz="1400" b="0" dirty="0" err="1" smtClean="0"/>
              <a:t>een</a:t>
            </a:r>
            <a:r>
              <a:rPr lang="fr-BE" sz="1400" b="0" dirty="0" smtClean="0"/>
              <a:t> </a:t>
            </a:r>
            <a:r>
              <a:rPr lang="fr-BE" sz="1400" b="0" dirty="0" err="1" smtClean="0"/>
              <a:t>positief</a:t>
            </a:r>
            <a:r>
              <a:rPr lang="fr-BE" sz="1400" b="0" dirty="0" smtClean="0"/>
              <a:t> </a:t>
            </a:r>
            <a:r>
              <a:rPr lang="fr-BE" sz="1400" b="0" dirty="0" err="1" smtClean="0"/>
              <a:t>visumverleden</a:t>
            </a:r>
            <a:r>
              <a:rPr lang="fr-BE" sz="1400" b="0" dirty="0" smtClean="0"/>
              <a:t>,</a:t>
            </a:r>
          </a:p>
          <a:p>
            <a:pPr lvl="1">
              <a:buFontTx/>
              <a:buChar char="-"/>
            </a:pPr>
            <a:r>
              <a:rPr lang="fr-BE" sz="1400" b="0" dirty="0" err="1" smtClean="0"/>
              <a:t>Enkele</a:t>
            </a:r>
            <a:r>
              <a:rPr lang="fr-BE" sz="1400" b="0" dirty="0" smtClean="0"/>
              <a:t> </a:t>
            </a:r>
            <a:r>
              <a:rPr lang="fr-BE" sz="1400" b="0" dirty="0" err="1" smtClean="0"/>
              <a:t>facultatieve</a:t>
            </a:r>
            <a:r>
              <a:rPr lang="fr-BE" sz="1400" b="0" dirty="0" smtClean="0"/>
              <a:t> </a:t>
            </a:r>
            <a:r>
              <a:rPr lang="fr-BE" sz="1400" b="0" dirty="0" err="1" smtClean="0"/>
              <a:t>bepalingen</a:t>
            </a:r>
            <a:r>
              <a:rPr lang="fr-BE" sz="1400" b="0" dirty="0" smtClean="0"/>
              <a:t> </a:t>
            </a:r>
            <a:r>
              <a:rPr lang="fr-BE" sz="1400" b="0" dirty="0" err="1" smtClean="0"/>
              <a:t>worden</a:t>
            </a:r>
            <a:r>
              <a:rPr lang="fr-BE" sz="1400" b="0" dirty="0" smtClean="0"/>
              <a:t> </a:t>
            </a:r>
            <a:r>
              <a:rPr lang="fr-BE" sz="1400" b="0" dirty="0" err="1" smtClean="0"/>
              <a:t>verplichtend</a:t>
            </a:r>
            <a:endParaRPr lang="fr-BE" sz="1400" b="0" dirty="0" smtClean="0"/>
          </a:p>
          <a:p>
            <a:pPr lvl="1">
              <a:buFontTx/>
              <a:buChar char="-"/>
            </a:pPr>
            <a:r>
              <a:rPr lang="fr-BE" sz="1400" b="0" dirty="0" err="1" smtClean="0"/>
              <a:t>Meer</a:t>
            </a:r>
            <a:r>
              <a:rPr lang="fr-BE" sz="1400" b="0" dirty="0" smtClean="0"/>
              <a:t> </a:t>
            </a:r>
            <a:r>
              <a:rPr lang="fr-BE" sz="1400" b="0" dirty="0" err="1" smtClean="0"/>
              <a:t>afgiftes</a:t>
            </a:r>
            <a:r>
              <a:rPr lang="fr-BE" sz="1400" b="0" dirty="0" smtClean="0"/>
              <a:t> van </a:t>
            </a:r>
            <a:r>
              <a:rPr lang="fr-BE" sz="1400" b="0" dirty="0" err="1" smtClean="0"/>
              <a:t>meervoudig</a:t>
            </a:r>
            <a:r>
              <a:rPr lang="fr-BE" sz="1400" b="0" dirty="0" smtClean="0"/>
              <a:t> </a:t>
            </a:r>
            <a:r>
              <a:rPr lang="fr-BE" sz="1400" b="0" dirty="0" err="1" smtClean="0"/>
              <a:t>inreisvisum</a:t>
            </a:r>
            <a:r>
              <a:rPr lang="fr-BE" sz="1400" b="0" dirty="0" smtClean="0"/>
              <a:t> met lange </a:t>
            </a:r>
            <a:r>
              <a:rPr lang="fr-BE" sz="1400" b="0" dirty="0" err="1" smtClean="0"/>
              <a:t>geldigheid</a:t>
            </a:r>
            <a:r>
              <a:rPr lang="fr-BE" sz="1400" b="0" dirty="0" smtClean="0"/>
              <a:t>,</a:t>
            </a:r>
          </a:p>
          <a:p>
            <a:pPr lvl="1">
              <a:buFontTx/>
              <a:buChar char="-"/>
            </a:pPr>
            <a:r>
              <a:rPr lang="fr-BE" sz="1400" b="0" dirty="0" err="1" smtClean="0"/>
              <a:t>Procedurele</a:t>
            </a:r>
            <a:r>
              <a:rPr lang="fr-BE" sz="1400" b="0" dirty="0" smtClean="0"/>
              <a:t> </a:t>
            </a:r>
            <a:r>
              <a:rPr lang="fr-BE" sz="1400" b="0" dirty="0" err="1" smtClean="0"/>
              <a:t>versoepelingen</a:t>
            </a:r>
            <a:r>
              <a:rPr lang="fr-BE" sz="1400" b="0" dirty="0" smtClean="0"/>
              <a:t> </a:t>
            </a:r>
            <a:r>
              <a:rPr lang="fr-BE" sz="1400" b="0" dirty="0" err="1" smtClean="0"/>
              <a:t>voor</a:t>
            </a:r>
            <a:r>
              <a:rPr lang="fr-BE" sz="1400" b="0" dirty="0" smtClean="0"/>
              <a:t> </a:t>
            </a:r>
            <a:r>
              <a:rPr lang="fr-BE" sz="1400" b="0" dirty="0" err="1" smtClean="0"/>
              <a:t>verwanten</a:t>
            </a:r>
            <a:r>
              <a:rPr lang="fr-BE" sz="1400" b="0" dirty="0" smtClean="0"/>
              <a:t> van EU-burgers,</a:t>
            </a:r>
          </a:p>
          <a:p>
            <a:pPr lvl="1">
              <a:buFontTx/>
              <a:buChar char="-"/>
            </a:pPr>
            <a:r>
              <a:rPr lang="fr-BE" sz="1400" b="0" dirty="0" smtClean="0"/>
              <a:t>Consulaire </a:t>
            </a:r>
            <a:r>
              <a:rPr lang="fr-BE" sz="1400" b="0" dirty="0" err="1" smtClean="0"/>
              <a:t>samenwerking</a:t>
            </a:r>
            <a:r>
              <a:rPr lang="fr-BE" sz="1400" b="0" dirty="0" smtClean="0"/>
              <a:t> </a:t>
            </a:r>
            <a:r>
              <a:rPr lang="fr-BE" sz="1400" b="0" dirty="0" err="1" smtClean="0"/>
              <a:t>versterken</a:t>
            </a:r>
            <a:r>
              <a:rPr lang="fr-BE" sz="1400" b="0" dirty="0" smtClean="0"/>
              <a:t> en </a:t>
            </a:r>
            <a:r>
              <a:rPr lang="fr-BE" sz="1400" b="0" dirty="0" err="1" smtClean="0"/>
              <a:t>bevorderen</a:t>
            </a:r>
            <a:r>
              <a:rPr lang="fr-BE" sz="1400" b="0" dirty="0" smtClean="0"/>
              <a:t>: </a:t>
            </a:r>
            <a:r>
              <a:rPr lang="fr-BE" sz="1400" b="0" dirty="0" err="1" smtClean="0"/>
              <a:t>verplichte</a:t>
            </a:r>
            <a:r>
              <a:rPr lang="fr-BE" sz="1400" b="0" dirty="0" smtClean="0"/>
              <a:t> </a:t>
            </a:r>
            <a:r>
              <a:rPr lang="fr-BE" sz="1400" b="0" dirty="0" err="1" smtClean="0"/>
              <a:t>representatie</a:t>
            </a:r>
            <a:r>
              <a:rPr lang="fr-BE" sz="1400" b="0" dirty="0" smtClean="0"/>
              <a:t>,</a:t>
            </a:r>
          </a:p>
          <a:p>
            <a:pPr lvl="1">
              <a:buFontTx/>
              <a:buChar char="-"/>
            </a:pPr>
            <a:r>
              <a:rPr lang="fr-BE" sz="1400" b="0" dirty="0" err="1" smtClean="0"/>
              <a:t>Tijdelijke</a:t>
            </a:r>
            <a:r>
              <a:rPr lang="fr-BE" sz="1400" b="0" dirty="0" smtClean="0"/>
              <a:t> </a:t>
            </a:r>
            <a:r>
              <a:rPr lang="fr-BE" sz="1400" b="0" dirty="0" err="1" smtClean="0"/>
              <a:t>afgifte</a:t>
            </a:r>
            <a:r>
              <a:rPr lang="fr-BE" sz="1400" b="0" dirty="0" smtClean="0"/>
              <a:t> van visa </a:t>
            </a:r>
            <a:r>
              <a:rPr lang="fr-BE" sz="1400" b="0" dirty="0" err="1" smtClean="0"/>
              <a:t>aan</a:t>
            </a:r>
            <a:r>
              <a:rPr lang="fr-BE" sz="1400" b="0" dirty="0" smtClean="0"/>
              <a:t> </a:t>
            </a:r>
            <a:r>
              <a:rPr lang="fr-BE" sz="1400" b="0" dirty="0" err="1" smtClean="0"/>
              <a:t>buitengrenzen</a:t>
            </a:r>
            <a:r>
              <a:rPr lang="fr-BE" sz="1400" b="0" dirty="0" smtClean="0"/>
              <a:t> </a:t>
            </a:r>
            <a:r>
              <a:rPr lang="fr-BE" sz="1400" b="0" dirty="0" err="1" smtClean="0"/>
              <a:t>tbv</a:t>
            </a:r>
            <a:r>
              <a:rPr lang="fr-BE" sz="1400" b="0" dirty="0" smtClean="0"/>
              <a:t> '</a:t>
            </a:r>
            <a:r>
              <a:rPr lang="fr-BE" sz="1400" b="0" dirty="0" err="1" smtClean="0"/>
              <a:t>korte</a:t>
            </a:r>
            <a:r>
              <a:rPr lang="fr-BE" sz="1400" b="0" dirty="0" smtClean="0"/>
              <a:t> </a:t>
            </a:r>
            <a:r>
              <a:rPr lang="fr-BE" sz="1400" b="0" dirty="0" err="1" smtClean="0"/>
              <a:t>termijn</a:t>
            </a:r>
            <a:r>
              <a:rPr lang="fr-BE" sz="1400" b="0" dirty="0" smtClean="0"/>
              <a:t> </a:t>
            </a:r>
            <a:r>
              <a:rPr lang="fr-BE" sz="1400" b="0" dirty="0" err="1" smtClean="0"/>
              <a:t>toerisme</a:t>
            </a:r>
            <a:r>
              <a:rPr lang="fr-BE" sz="1400" b="0" dirty="0" smtClean="0"/>
              <a:t>' </a:t>
            </a:r>
            <a:r>
              <a:rPr lang="fr-BE" sz="1400" b="0" dirty="0" err="1" smtClean="0"/>
              <a:t>onder</a:t>
            </a:r>
            <a:r>
              <a:rPr lang="fr-BE" sz="1400" b="0" dirty="0" smtClean="0"/>
              <a:t> </a:t>
            </a:r>
            <a:r>
              <a:rPr lang="fr-BE" sz="1400" b="0" dirty="0" err="1" smtClean="0"/>
              <a:t>strikte</a:t>
            </a:r>
            <a:r>
              <a:rPr lang="fr-BE" sz="1400" b="0" dirty="0" smtClean="0"/>
              <a:t> </a:t>
            </a:r>
            <a:r>
              <a:rPr lang="fr-BE" sz="1400" b="0" dirty="0" err="1" smtClean="0"/>
              <a:t>voorwaarden</a:t>
            </a:r>
            <a:r>
              <a:rPr lang="fr-BE" sz="1400" b="0" dirty="0" smtClean="0"/>
              <a:t>. </a:t>
            </a:r>
          </a:p>
          <a:p>
            <a:pPr lvl="1">
              <a:buFontTx/>
              <a:buChar char="-"/>
            </a:pPr>
            <a:endParaRPr lang="fr-BE" sz="1400" b="0" dirty="0" smtClean="0"/>
          </a:p>
          <a:p>
            <a:pPr lvl="1">
              <a:buFontTx/>
              <a:buChar char="-"/>
            </a:pPr>
            <a:endParaRPr lang="en-GB" sz="14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DC933D-E0A9-4B53-97DB-531B11619EDB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47401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468313" y="1555750"/>
            <a:ext cx="8229600" cy="936625"/>
          </a:xfrm>
        </p:spPr>
        <p:txBody>
          <a:bodyPr/>
          <a:lstStyle/>
          <a:p>
            <a:pPr algn="ctr"/>
            <a:r>
              <a:rPr lang="fr-BE" dirty="0" err="1" smtClean="0"/>
              <a:t>Procedurele</a:t>
            </a:r>
            <a:r>
              <a:rPr lang="fr-BE" dirty="0" smtClean="0"/>
              <a:t> </a:t>
            </a:r>
            <a:r>
              <a:rPr lang="fr-BE" dirty="0" err="1" smtClean="0"/>
              <a:t>versoepelingen</a:t>
            </a:r>
            <a:endParaRPr lang="en-GB" dirty="0" smtClean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4236826"/>
              </p:ext>
            </p:extLst>
          </p:nvPr>
        </p:nvGraphicFramePr>
        <p:xfrm>
          <a:off x="467544" y="2276872"/>
          <a:ext cx="8175624" cy="4411648"/>
        </p:xfrm>
        <a:graphic>
          <a:graphicData uri="http://schemas.openxmlformats.org/drawingml/2006/table">
            <a:tbl>
              <a:tblPr firstRow="1" firstCol="1" bandRow="1"/>
              <a:tblGrid>
                <a:gridCol w="1635125"/>
                <a:gridCol w="1205087"/>
                <a:gridCol w="1371870"/>
                <a:gridCol w="2328417"/>
                <a:gridCol w="1635125"/>
              </a:tblGrid>
              <a:tr h="57116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131" marR="681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BE" sz="1200" i="1" dirty="0" err="1" smtClean="0">
                          <a:effectLst/>
                          <a:latin typeface="Times New Roman"/>
                          <a:ea typeface="Times New Roman"/>
                        </a:rPr>
                        <a:t>Verschijning</a:t>
                      </a:r>
                      <a:r>
                        <a:rPr lang="fr-BE" sz="1200" i="1" dirty="0" smtClean="0">
                          <a:effectLst/>
                          <a:latin typeface="Times New Roman"/>
                          <a:ea typeface="Times New Roman"/>
                        </a:rPr>
                        <a:t> in </a:t>
                      </a:r>
                      <a:r>
                        <a:rPr lang="fr-BE" sz="1200" i="1" dirty="0" err="1" smtClean="0">
                          <a:effectLst/>
                          <a:latin typeface="Times New Roman"/>
                          <a:ea typeface="Times New Roman"/>
                        </a:rPr>
                        <a:t>persoon</a:t>
                      </a:r>
                      <a:endParaRPr lang="en-GB" sz="1200" i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131" marR="681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BE" sz="1200" i="1" dirty="0" err="1" smtClean="0">
                          <a:effectLst/>
                          <a:latin typeface="Times New Roman"/>
                          <a:ea typeface="Times New Roman"/>
                        </a:rPr>
                        <a:t>Afname</a:t>
                      </a:r>
                      <a:r>
                        <a:rPr lang="fr-BE" sz="1200" i="1" dirty="0" smtClean="0">
                          <a:effectLst/>
                          <a:latin typeface="Times New Roman"/>
                          <a:ea typeface="Times New Roman"/>
                        </a:rPr>
                        <a:t> van </a:t>
                      </a:r>
                      <a:r>
                        <a:rPr lang="fr-BE" sz="1200" i="1" dirty="0" err="1" smtClean="0">
                          <a:effectLst/>
                          <a:latin typeface="Times New Roman"/>
                          <a:ea typeface="Times New Roman"/>
                        </a:rPr>
                        <a:t>vingerafdrukken</a:t>
                      </a:r>
                      <a:endParaRPr lang="en-GB" sz="1200" i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131" marR="681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BE" sz="1200" i="1" dirty="0" err="1" smtClean="0">
                          <a:effectLst/>
                          <a:latin typeface="Times New Roman"/>
                          <a:ea typeface="Times New Roman"/>
                        </a:rPr>
                        <a:t>Bewijsstukken</a:t>
                      </a:r>
                      <a:endParaRPr lang="en-GB" sz="1200" i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131" marR="681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BE" sz="1200" i="1" dirty="0" err="1" smtClean="0">
                          <a:effectLst/>
                          <a:latin typeface="Times New Roman"/>
                          <a:ea typeface="Times New Roman"/>
                        </a:rPr>
                        <a:t>Af</a:t>
                      </a:r>
                      <a:r>
                        <a:rPr lang="fr-BE" sz="1200" i="1" baseline="0" dirty="0" smtClean="0">
                          <a:effectLst/>
                          <a:latin typeface="Times New Roman"/>
                          <a:ea typeface="Times New Roman"/>
                        </a:rPr>
                        <a:t> te </a:t>
                      </a:r>
                      <a:r>
                        <a:rPr lang="fr-BE" sz="1200" i="1" baseline="0" dirty="0" err="1" smtClean="0">
                          <a:effectLst/>
                          <a:latin typeface="Times New Roman"/>
                          <a:ea typeface="Times New Roman"/>
                        </a:rPr>
                        <a:t>geven</a:t>
                      </a:r>
                      <a:r>
                        <a:rPr lang="fr-BE" sz="1200" i="1" baseline="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BE" sz="1200" i="1" baseline="0" dirty="0" err="1" smtClean="0">
                          <a:effectLst/>
                          <a:latin typeface="Times New Roman"/>
                          <a:ea typeface="Times New Roman"/>
                        </a:rPr>
                        <a:t>visum</a:t>
                      </a:r>
                      <a:endParaRPr lang="en-GB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131" marR="681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675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BE" sz="1200" i="1" dirty="0" err="1" smtClean="0">
                          <a:effectLst/>
                          <a:latin typeface="Times New Roman"/>
                          <a:ea typeface="Times New Roman"/>
                        </a:rPr>
                        <a:t>Eerste</a:t>
                      </a:r>
                      <a:r>
                        <a:rPr lang="fr-BE" sz="1200" i="1" baseline="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BE" sz="1200" i="1" baseline="0" dirty="0" err="1" smtClean="0">
                          <a:effectLst/>
                          <a:latin typeface="Times New Roman"/>
                          <a:ea typeface="Times New Roman"/>
                        </a:rPr>
                        <a:t>aanvrager</a:t>
                      </a:r>
                      <a:r>
                        <a:rPr lang="fr-BE" sz="1200" i="1" baseline="0" dirty="0" smtClean="0">
                          <a:effectLst/>
                          <a:latin typeface="Times New Roman"/>
                          <a:ea typeface="Times New Roman"/>
                        </a:rPr>
                        <a:t>, niet </a:t>
                      </a:r>
                      <a:r>
                        <a:rPr lang="fr-BE" sz="1200" i="1" baseline="0" dirty="0" err="1" smtClean="0">
                          <a:effectLst/>
                          <a:latin typeface="Times New Roman"/>
                          <a:ea typeface="Times New Roman"/>
                        </a:rPr>
                        <a:t>geregistreerd</a:t>
                      </a:r>
                      <a:r>
                        <a:rPr lang="fr-BE" sz="1200" i="1" baseline="0" dirty="0" smtClean="0">
                          <a:effectLst/>
                          <a:latin typeface="Times New Roman"/>
                          <a:ea typeface="Times New Roman"/>
                        </a:rPr>
                        <a:t> in </a:t>
                      </a:r>
                      <a:r>
                        <a:rPr lang="fr-BE" sz="1200" i="1" baseline="0" dirty="0" err="1" smtClean="0">
                          <a:effectLst/>
                          <a:latin typeface="Times New Roman"/>
                          <a:ea typeface="Times New Roman"/>
                        </a:rPr>
                        <a:t>het</a:t>
                      </a:r>
                      <a:r>
                        <a:rPr lang="fr-BE" sz="1200" i="1" baseline="0" dirty="0" smtClean="0">
                          <a:effectLst/>
                          <a:latin typeface="Times New Roman"/>
                          <a:ea typeface="Times New Roman"/>
                        </a:rPr>
                        <a:t> VIS</a:t>
                      </a:r>
                      <a:endParaRPr lang="en-GB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131" marR="681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BE" sz="1200" dirty="0" smtClean="0">
                          <a:effectLst/>
                          <a:latin typeface="Times New Roman"/>
                          <a:ea typeface="Times New Roman"/>
                        </a:rPr>
                        <a:t>JA</a:t>
                      </a:r>
                      <a:endParaRPr lang="en-GB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131" marR="681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BE" sz="1200" dirty="0" smtClean="0">
                          <a:effectLst/>
                          <a:latin typeface="Times New Roman"/>
                          <a:ea typeface="Times New Roman"/>
                        </a:rPr>
                        <a:t>JA</a:t>
                      </a:r>
                      <a:endParaRPr lang="en-GB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131" marR="681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BE" sz="1200" dirty="0" err="1" smtClean="0">
                          <a:effectLst/>
                          <a:latin typeface="Times New Roman"/>
                          <a:ea typeface="Times New Roman"/>
                        </a:rPr>
                        <a:t>Volledige</a:t>
                      </a:r>
                      <a:r>
                        <a:rPr lang="fr-BE" sz="120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BE" sz="1200" dirty="0" err="1" smtClean="0">
                          <a:effectLst/>
                          <a:latin typeface="Times New Roman"/>
                          <a:ea typeface="Times New Roman"/>
                        </a:rPr>
                        <a:t>lijst</a:t>
                      </a:r>
                      <a:r>
                        <a:rPr lang="fr-BE" sz="120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BE" sz="1200" dirty="0" err="1" smtClean="0">
                          <a:effectLst/>
                          <a:latin typeface="Times New Roman"/>
                          <a:ea typeface="Times New Roman"/>
                        </a:rPr>
                        <a:t>overeenkomstig</a:t>
                      </a:r>
                      <a:r>
                        <a:rPr lang="fr-BE" sz="120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BE" sz="1200" dirty="0" err="1" smtClean="0">
                          <a:effectLst/>
                          <a:latin typeface="Times New Roman"/>
                          <a:ea typeface="Times New Roman"/>
                        </a:rPr>
                        <a:t>alle</a:t>
                      </a:r>
                      <a:r>
                        <a:rPr lang="fr-BE" sz="120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BE" sz="1200" dirty="0" err="1" smtClean="0">
                          <a:effectLst/>
                          <a:latin typeface="Times New Roman"/>
                          <a:ea typeface="Times New Roman"/>
                        </a:rPr>
                        <a:t>toegangsvoorwaarden</a:t>
                      </a:r>
                      <a:endParaRPr lang="en-GB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131" marR="681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BE" sz="1200" dirty="0" smtClean="0">
                          <a:effectLst/>
                          <a:latin typeface="Times New Roman"/>
                          <a:ea typeface="Times New Roman"/>
                        </a:rPr>
                        <a:t>In </a:t>
                      </a:r>
                      <a:r>
                        <a:rPr lang="fr-BE" sz="1200" dirty="0" err="1" smtClean="0">
                          <a:effectLst/>
                          <a:latin typeface="Times New Roman"/>
                          <a:ea typeface="Times New Roman"/>
                        </a:rPr>
                        <a:t>beginsel</a:t>
                      </a:r>
                      <a:r>
                        <a:rPr lang="fr-BE" sz="1200" baseline="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BE" sz="1200" baseline="0" dirty="0" err="1" smtClean="0">
                          <a:effectLst/>
                          <a:latin typeface="Times New Roman"/>
                          <a:ea typeface="Times New Roman"/>
                        </a:rPr>
                        <a:t>visum</a:t>
                      </a:r>
                      <a:r>
                        <a:rPr lang="fr-BE" sz="1200" baseline="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BE" sz="1200" baseline="0" dirty="0" err="1" smtClean="0">
                          <a:effectLst/>
                          <a:latin typeface="Times New Roman"/>
                          <a:ea typeface="Times New Roman"/>
                        </a:rPr>
                        <a:t>voor</a:t>
                      </a:r>
                      <a:r>
                        <a:rPr lang="fr-BE" sz="1200" baseline="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BE" sz="1200" baseline="0" dirty="0" err="1" smtClean="0">
                          <a:effectLst/>
                          <a:latin typeface="Times New Roman"/>
                          <a:ea typeface="Times New Roman"/>
                        </a:rPr>
                        <a:t>eenmalige</a:t>
                      </a:r>
                      <a:r>
                        <a:rPr lang="fr-BE" sz="1200" baseline="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BE" sz="1200" baseline="0" dirty="0" err="1" smtClean="0">
                          <a:effectLst/>
                          <a:latin typeface="Times New Roman"/>
                          <a:ea typeface="Times New Roman"/>
                        </a:rPr>
                        <a:t>inreis</a:t>
                      </a:r>
                      <a:r>
                        <a:rPr lang="fr-BE" sz="1200" baseline="0" dirty="0" smtClean="0">
                          <a:effectLst/>
                          <a:latin typeface="Times New Roman"/>
                          <a:ea typeface="Times New Roman"/>
                        </a:rPr>
                        <a:t> maar met </a:t>
                      </a:r>
                      <a:r>
                        <a:rPr lang="fr-BE" sz="1200" baseline="0" dirty="0" err="1" smtClean="0">
                          <a:effectLst/>
                          <a:latin typeface="Times New Roman"/>
                          <a:ea typeface="Times New Roman"/>
                        </a:rPr>
                        <a:t>mogelijkheid</a:t>
                      </a:r>
                      <a:r>
                        <a:rPr lang="fr-BE" sz="1200" baseline="0" dirty="0" smtClean="0">
                          <a:effectLst/>
                          <a:latin typeface="Times New Roman"/>
                          <a:ea typeface="Times New Roman"/>
                        </a:rPr>
                        <a:t> van </a:t>
                      </a:r>
                      <a:r>
                        <a:rPr lang="fr-BE" sz="1200" baseline="0" dirty="0" err="1" smtClean="0">
                          <a:effectLst/>
                          <a:latin typeface="Times New Roman"/>
                          <a:ea typeface="Times New Roman"/>
                        </a:rPr>
                        <a:t>een</a:t>
                      </a:r>
                      <a:r>
                        <a:rPr lang="fr-BE" sz="1200" baseline="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BE" sz="1200" baseline="0" dirty="0" err="1" smtClean="0">
                          <a:effectLst/>
                          <a:latin typeface="Times New Roman"/>
                          <a:ea typeface="Times New Roman"/>
                        </a:rPr>
                        <a:t>meervoudig</a:t>
                      </a:r>
                      <a:r>
                        <a:rPr lang="fr-BE" sz="1200" baseline="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BE" sz="1200" baseline="0" dirty="0" err="1" smtClean="0">
                          <a:effectLst/>
                          <a:latin typeface="Times New Roman"/>
                          <a:ea typeface="Times New Roman"/>
                        </a:rPr>
                        <a:t>visum</a:t>
                      </a:r>
                      <a:endParaRPr lang="en-GB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131" marR="681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844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BE" sz="1200" i="1" dirty="0" smtClean="0">
                          <a:effectLst/>
                          <a:latin typeface="Times New Roman"/>
                          <a:ea typeface="Times New Roman"/>
                        </a:rPr>
                        <a:t>In</a:t>
                      </a:r>
                      <a:r>
                        <a:rPr lang="fr-BE" sz="1200" i="1" baseline="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BE" sz="1200" i="1" baseline="0" dirty="0" err="1" smtClean="0">
                          <a:effectLst/>
                          <a:latin typeface="Times New Roman"/>
                          <a:ea typeface="Times New Roman"/>
                        </a:rPr>
                        <a:t>het</a:t>
                      </a:r>
                      <a:r>
                        <a:rPr lang="fr-BE" sz="1200" i="1" baseline="0" dirty="0" smtClean="0">
                          <a:effectLst/>
                          <a:latin typeface="Times New Roman"/>
                          <a:ea typeface="Times New Roman"/>
                        </a:rPr>
                        <a:t> VIS </a:t>
                      </a:r>
                      <a:r>
                        <a:rPr lang="fr-BE" sz="1200" i="1" baseline="0" dirty="0" err="1" smtClean="0">
                          <a:effectLst/>
                          <a:latin typeface="Times New Roman"/>
                          <a:ea typeface="Times New Roman"/>
                        </a:rPr>
                        <a:t>geregistreerde</a:t>
                      </a:r>
                      <a:r>
                        <a:rPr lang="fr-BE" sz="1200" i="1" baseline="0" dirty="0" smtClean="0">
                          <a:effectLst/>
                          <a:latin typeface="Times New Roman"/>
                          <a:ea typeface="Times New Roman"/>
                        </a:rPr>
                        <a:t> (maar </a:t>
                      </a:r>
                      <a:r>
                        <a:rPr lang="fr-BE" sz="1200" i="1" baseline="0" dirty="0" err="1" smtClean="0">
                          <a:effectLst/>
                          <a:latin typeface="Times New Roman"/>
                          <a:ea typeface="Times New Roman"/>
                        </a:rPr>
                        <a:t>geen</a:t>
                      </a:r>
                      <a:r>
                        <a:rPr lang="fr-BE" sz="1200" i="1" baseline="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BE" sz="1200" i="1" baseline="0" dirty="0" err="1" smtClean="0">
                          <a:effectLst/>
                          <a:latin typeface="Times New Roman"/>
                          <a:ea typeface="Times New Roman"/>
                        </a:rPr>
                        <a:t>regelmatige</a:t>
                      </a:r>
                      <a:r>
                        <a:rPr lang="fr-BE" sz="1200" i="1" baseline="0" dirty="0" smtClean="0">
                          <a:effectLst/>
                          <a:latin typeface="Times New Roman"/>
                          <a:ea typeface="Times New Roman"/>
                        </a:rPr>
                        <a:t>) </a:t>
                      </a:r>
                      <a:r>
                        <a:rPr lang="fr-BE" sz="1200" i="1" baseline="0" dirty="0" err="1" smtClean="0">
                          <a:effectLst/>
                          <a:latin typeface="Times New Roman"/>
                          <a:ea typeface="Times New Roman"/>
                        </a:rPr>
                        <a:t>reiziger</a:t>
                      </a:r>
                      <a:endParaRPr lang="en-GB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131" marR="681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/>
                          <a:ea typeface="Times New Roman"/>
                        </a:rPr>
                        <a:t>NEE</a:t>
                      </a:r>
                      <a:endParaRPr lang="en-GB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131" marR="681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/>
                          <a:ea typeface="Times New Roman"/>
                        </a:rPr>
                        <a:t>NEE (</a:t>
                      </a:r>
                      <a:r>
                        <a:rPr lang="en-GB" sz="1200" dirty="0" err="1" smtClean="0">
                          <a:effectLst/>
                          <a:latin typeface="Times New Roman"/>
                          <a:ea typeface="Times New Roman"/>
                        </a:rPr>
                        <a:t>indien</a:t>
                      </a:r>
                      <a:r>
                        <a:rPr lang="en-GB" sz="1200" baseline="0" dirty="0" smtClean="0">
                          <a:effectLst/>
                          <a:latin typeface="Times New Roman"/>
                          <a:ea typeface="Times New Roman"/>
                        </a:rPr>
                        <a:t> in de </a:t>
                      </a:r>
                      <a:r>
                        <a:rPr lang="en-GB" sz="1200" baseline="0" dirty="0" err="1" smtClean="0">
                          <a:effectLst/>
                          <a:latin typeface="Times New Roman"/>
                          <a:ea typeface="Times New Roman"/>
                        </a:rPr>
                        <a:t>afgelopen</a:t>
                      </a:r>
                      <a:r>
                        <a:rPr lang="en-GB" sz="1200" baseline="0" dirty="0" smtClean="0">
                          <a:effectLst/>
                          <a:latin typeface="Times New Roman"/>
                          <a:ea typeface="Times New Roman"/>
                        </a:rPr>
                        <a:t> 59 </a:t>
                      </a:r>
                      <a:r>
                        <a:rPr lang="en-GB" sz="1200" baseline="0" dirty="0" err="1" smtClean="0">
                          <a:effectLst/>
                          <a:latin typeface="Times New Roman"/>
                          <a:ea typeface="Times New Roman"/>
                        </a:rPr>
                        <a:t>maanden</a:t>
                      </a:r>
                      <a:r>
                        <a:rPr lang="en-GB" sz="1200" baseline="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GB" sz="1200" baseline="0" dirty="0" err="1" smtClean="0">
                          <a:effectLst/>
                          <a:latin typeface="Times New Roman"/>
                          <a:ea typeface="Times New Roman"/>
                        </a:rPr>
                        <a:t>vingerafdrukken</a:t>
                      </a:r>
                      <a:r>
                        <a:rPr lang="en-GB" sz="1200" baseline="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GB" sz="1200" baseline="0" dirty="0" err="1" smtClean="0">
                          <a:effectLst/>
                          <a:latin typeface="Times New Roman"/>
                          <a:ea typeface="Times New Roman"/>
                        </a:rPr>
                        <a:t>zijn</a:t>
                      </a:r>
                      <a:r>
                        <a:rPr lang="en-GB" sz="1200" baseline="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GB" sz="1200" baseline="0" dirty="0" err="1" smtClean="0">
                          <a:effectLst/>
                          <a:latin typeface="Times New Roman"/>
                          <a:ea typeface="Times New Roman"/>
                        </a:rPr>
                        <a:t>afgenomen</a:t>
                      </a:r>
                      <a:r>
                        <a:rPr lang="en-GB" sz="1200" baseline="0" dirty="0" smtClean="0">
                          <a:effectLst/>
                          <a:latin typeface="Times New Roman"/>
                          <a:ea typeface="Times New Roman"/>
                        </a:rPr>
                        <a:t>)</a:t>
                      </a:r>
                      <a:endParaRPr lang="en-GB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131" marR="681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200" dirty="0" err="1" smtClean="0">
                          <a:effectLst/>
                          <a:latin typeface="Times New Roman"/>
                          <a:ea typeface="Times New Roman"/>
                        </a:rPr>
                        <a:t>Volledige</a:t>
                      </a:r>
                      <a:r>
                        <a:rPr lang="fr-BE" sz="120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BE" sz="1200" dirty="0" err="1" smtClean="0">
                          <a:effectLst/>
                          <a:latin typeface="Times New Roman"/>
                          <a:ea typeface="Times New Roman"/>
                        </a:rPr>
                        <a:t>lijst</a:t>
                      </a:r>
                      <a:r>
                        <a:rPr lang="fr-BE" sz="120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BE" sz="1200" dirty="0" err="1" smtClean="0">
                          <a:effectLst/>
                          <a:latin typeface="Times New Roman"/>
                          <a:ea typeface="Times New Roman"/>
                        </a:rPr>
                        <a:t>overeenkomstig</a:t>
                      </a:r>
                      <a:r>
                        <a:rPr lang="fr-BE" sz="120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BE" sz="1200" dirty="0" err="1" smtClean="0">
                          <a:effectLst/>
                          <a:latin typeface="Times New Roman"/>
                          <a:ea typeface="Times New Roman"/>
                        </a:rPr>
                        <a:t>alle</a:t>
                      </a:r>
                      <a:r>
                        <a:rPr lang="fr-BE" sz="120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BE" sz="1200" dirty="0" err="1" smtClean="0">
                          <a:effectLst/>
                          <a:latin typeface="Times New Roman"/>
                          <a:ea typeface="Times New Roman"/>
                        </a:rPr>
                        <a:t>toegangsvoorwaarden</a:t>
                      </a:r>
                      <a:endParaRPr lang="en-GB" sz="12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GB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131" marR="681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BE" sz="1200" dirty="0" err="1" smtClean="0">
                          <a:effectLst/>
                          <a:latin typeface="Times New Roman"/>
                          <a:ea typeface="Times New Roman"/>
                        </a:rPr>
                        <a:t>Visum</a:t>
                      </a:r>
                      <a:r>
                        <a:rPr lang="fr-BE" sz="120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BE" sz="1200" dirty="0" err="1" smtClean="0">
                          <a:effectLst/>
                          <a:latin typeface="Times New Roman"/>
                          <a:ea typeface="Times New Roman"/>
                        </a:rPr>
                        <a:t>voor</a:t>
                      </a:r>
                      <a:r>
                        <a:rPr lang="fr-BE" sz="120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BE" sz="1200" dirty="0" err="1" smtClean="0">
                          <a:effectLst/>
                          <a:latin typeface="Times New Roman"/>
                          <a:ea typeface="Times New Roman"/>
                        </a:rPr>
                        <a:t>eenmalige</a:t>
                      </a:r>
                      <a:r>
                        <a:rPr lang="fr-BE" sz="120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BE" sz="1200" dirty="0" err="1" smtClean="0">
                          <a:effectLst/>
                          <a:latin typeface="Times New Roman"/>
                          <a:ea typeface="Times New Roman"/>
                        </a:rPr>
                        <a:t>inreis</a:t>
                      </a:r>
                      <a:r>
                        <a:rPr lang="fr-BE" sz="1200" dirty="0" smtClean="0">
                          <a:effectLst/>
                          <a:latin typeface="Times New Roman"/>
                          <a:ea typeface="Times New Roman"/>
                        </a:rPr>
                        <a:t> of </a:t>
                      </a:r>
                      <a:r>
                        <a:rPr lang="fr-BE" sz="1200" dirty="0" err="1" smtClean="0">
                          <a:effectLst/>
                          <a:latin typeface="Times New Roman"/>
                          <a:ea typeface="Times New Roman"/>
                        </a:rPr>
                        <a:t>meervoudig</a:t>
                      </a:r>
                      <a:r>
                        <a:rPr lang="fr-BE" sz="120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BE" sz="1200" dirty="0" err="1" smtClean="0">
                          <a:effectLst/>
                          <a:latin typeface="Times New Roman"/>
                          <a:ea typeface="Times New Roman"/>
                        </a:rPr>
                        <a:t>inreisvisum</a:t>
                      </a:r>
                      <a:endParaRPr lang="en-GB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131" marR="681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8447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BE" sz="1200" i="1" dirty="0" smtClean="0">
                          <a:effectLst/>
                          <a:latin typeface="Times New Roman"/>
                          <a:ea typeface="Times New Roman"/>
                        </a:rPr>
                        <a:t>In</a:t>
                      </a:r>
                      <a:r>
                        <a:rPr lang="fr-BE" sz="1200" i="1" baseline="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BE" sz="1200" i="1" baseline="0" dirty="0" err="1" smtClean="0">
                          <a:effectLst/>
                          <a:latin typeface="Times New Roman"/>
                          <a:ea typeface="Times New Roman"/>
                        </a:rPr>
                        <a:t>het</a:t>
                      </a:r>
                      <a:r>
                        <a:rPr lang="fr-BE" sz="1200" i="1" baseline="0" dirty="0" smtClean="0">
                          <a:effectLst/>
                          <a:latin typeface="Times New Roman"/>
                          <a:ea typeface="Times New Roman"/>
                        </a:rPr>
                        <a:t> VIS </a:t>
                      </a:r>
                      <a:r>
                        <a:rPr lang="fr-BE" sz="1200" i="1" baseline="0" dirty="0" err="1" smtClean="0">
                          <a:effectLst/>
                          <a:latin typeface="Times New Roman"/>
                          <a:ea typeface="Times New Roman"/>
                        </a:rPr>
                        <a:t>geregistreerde</a:t>
                      </a:r>
                      <a:r>
                        <a:rPr lang="fr-BE" sz="1200" i="1" baseline="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BE" sz="1200" i="1" baseline="0" dirty="0" err="1" smtClean="0">
                          <a:effectLst/>
                          <a:latin typeface="Times New Roman"/>
                          <a:ea typeface="Times New Roman"/>
                        </a:rPr>
                        <a:t>reiziger</a:t>
                      </a:r>
                      <a:r>
                        <a:rPr lang="fr-BE" sz="1200" i="1" baseline="0" dirty="0" smtClean="0">
                          <a:effectLst/>
                          <a:latin typeface="Times New Roman"/>
                          <a:ea typeface="Times New Roman"/>
                        </a:rPr>
                        <a:t> die in de 12 </a:t>
                      </a:r>
                      <a:r>
                        <a:rPr lang="fr-BE" sz="1200" i="1" baseline="0" dirty="0" err="1" smtClean="0">
                          <a:effectLst/>
                          <a:latin typeface="Times New Roman"/>
                          <a:ea typeface="Times New Roman"/>
                        </a:rPr>
                        <a:t>voorafgaande</a:t>
                      </a:r>
                      <a:r>
                        <a:rPr lang="fr-BE" sz="1200" i="1" baseline="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BE" sz="1200" i="1" baseline="0" dirty="0" err="1" smtClean="0">
                          <a:effectLst/>
                          <a:latin typeface="Times New Roman"/>
                          <a:ea typeface="Times New Roman"/>
                        </a:rPr>
                        <a:t>maanden</a:t>
                      </a:r>
                      <a:r>
                        <a:rPr lang="fr-BE" sz="1200" i="1" baseline="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BE" sz="1200" i="1" baseline="0" dirty="0" err="1" smtClean="0">
                          <a:effectLst/>
                          <a:latin typeface="Times New Roman"/>
                          <a:ea typeface="Times New Roman"/>
                        </a:rPr>
                        <a:t>rechtmatig</a:t>
                      </a:r>
                      <a:r>
                        <a:rPr lang="fr-BE" sz="1200" i="1" baseline="0" dirty="0" smtClean="0">
                          <a:effectLst/>
                          <a:latin typeface="Times New Roman"/>
                          <a:ea typeface="Times New Roman"/>
                        </a:rPr>
                        <a:t> 2 visa </a:t>
                      </a:r>
                      <a:r>
                        <a:rPr lang="fr-BE" sz="1200" i="1" baseline="0" dirty="0" err="1" smtClean="0">
                          <a:effectLst/>
                          <a:latin typeface="Times New Roman"/>
                          <a:ea typeface="Times New Roman"/>
                        </a:rPr>
                        <a:t>heeft</a:t>
                      </a:r>
                      <a:r>
                        <a:rPr lang="fr-BE" sz="1200" i="1" baseline="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BE" sz="1200" i="1" baseline="0" dirty="0" err="1" smtClean="0">
                          <a:effectLst/>
                          <a:latin typeface="Times New Roman"/>
                          <a:ea typeface="Times New Roman"/>
                        </a:rPr>
                        <a:t>gebruikt</a:t>
                      </a:r>
                      <a:endParaRPr lang="en-GB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131" marR="681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/>
                          <a:ea typeface="Times New Roman"/>
                        </a:rPr>
                        <a:t>NEE</a:t>
                      </a:r>
                      <a:endParaRPr lang="en-GB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131" marR="681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/>
                          <a:ea typeface="Times New Roman"/>
                        </a:rPr>
                        <a:t>NEE</a:t>
                      </a:r>
                      <a:endParaRPr lang="en-GB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131" marR="681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BE" sz="1200" dirty="0" err="1" smtClean="0">
                          <a:effectLst/>
                          <a:latin typeface="Times New Roman"/>
                          <a:ea typeface="Times New Roman"/>
                        </a:rPr>
                        <a:t>Alleen</a:t>
                      </a:r>
                      <a:r>
                        <a:rPr lang="fr-BE" sz="120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BE" sz="1200" dirty="0" err="1" smtClean="0">
                          <a:effectLst/>
                          <a:latin typeface="Times New Roman"/>
                          <a:ea typeface="Times New Roman"/>
                        </a:rPr>
                        <a:t>bewijs</a:t>
                      </a:r>
                      <a:r>
                        <a:rPr lang="fr-BE" sz="1200" dirty="0" smtClean="0">
                          <a:effectLst/>
                          <a:latin typeface="Times New Roman"/>
                          <a:ea typeface="Times New Roman"/>
                        </a:rPr>
                        <a:t> van </a:t>
                      </a:r>
                      <a:r>
                        <a:rPr lang="fr-BE" sz="1200" dirty="0" err="1" smtClean="0">
                          <a:effectLst/>
                          <a:latin typeface="Times New Roman"/>
                          <a:ea typeface="Times New Roman"/>
                        </a:rPr>
                        <a:t>reisdoel</a:t>
                      </a:r>
                      <a:r>
                        <a:rPr lang="fr-BE" sz="1200" dirty="0" smtClean="0">
                          <a:effectLst/>
                          <a:latin typeface="Times New Roman"/>
                          <a:ea typeface="Times New Roman"/>
                        </a:rPr>
                        <a:t>; </a:t>
                      </a:r>
                      <a:r>
                        <a:rPr lang="fr-BE" sz="1200" dirty="0" err="1" smtClean="0">
                          <a:effectLst/>
                          <a:latin typeface="Times New Roman"/>
                          <a:ea typeface="Times New Roman"/>
                        </a:rPr>
                        <a:t>een</a:t>
                      </a:r>
                      <a:r>
                        <a:rPr lang="fr-BE" sz="1200" dirty="0" smtClean="0">
                          <a:effectLst/>
                          <a:latin typeface="Times New Roman"/>
                          <a:ea typeface="Times New Roman"/>
                        </a:rPr>
                        <a:t> '</a:t>
                      </a:r>
                      <a:r>
                        <a:rPr lang="fr-BE" sz="1200" dirty="0" err="1" smtClean="0">
                          <a:effectLst/>
                          <a:latin typeface="Times New Roman"/>
                          <a:ea typeface="Times New Roman"/>
                        </a:rPr>
                        <a:t>positief</a:t>
                      </a:r>
                      <a:r>
                        <a:rPr lang="fr-BE" sz="120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BE" sz="1200" dirty="0" err="1" smtClean="0">
                          <a:effectLst/>
                          <a:latin typeface="Times New Roman"/>
                          <a:ea typeface="Times New Roman"/>
                        </a:rPr>
                        <a:t>visumverleden</a:t>
                      </a:r>
                      <a:r>
                        <a:rPr lang="fr-BE" sz="120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BE" sz="1200" dirty="0" err="1" smtClean="0">
                          <a:effectLst/>
                          <a:latin typeface="Times New Roman"/>
                          <a:ea typeface="Times New Roman"/>
                        </a:rPr>
                        <a:t>is</a:t>
                      </a:r>
                      <a:r>
                        <a:rPr lang="fr-BE" sz="120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BE" sz="1200" dirty="0" err="1" smtClean="0">
                          <a:effectLst/>
                          <a:latin typeface="Times New Roman"/>
                          <a:ea typeface="Times New Roman"/>
                        </a:rPr>
                        <a:t>reden</a:t>
                      </a:r>
                      <a:r>
                        <a:rPr lang="fr-BE" sz="1200" dirty="0" smtClean="0">
                          <a:effectLst/>
                          <a:latin typeface="Times New Roman"/>
                          <a:ea typeface="Times New Roman"/>
                        </a:rPr>
                        <a:t> om te </a:t>
                      </a:r>
                      <a:r>
                        <a:rPr lang="fr-BE" sz="1200" dirty="0" err="1" smtClean="0">
                          <a:effectLst/>
                          <a:latin typeface="Times New Roman"/>
                          <a:ea typeface="Times New Roman"/>
                        </a:rPr>
                        <a:t>veronderstellen</a:t>
                      </a:r>
                      <a:r>
                        <a:rPr lang="fr-BE" sz="120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BE" sz="1200" dirty="0" err="1" smtClean="0">
                          <a:effectLst/>
                          <a:latin typeface="Times New Roman"/>
                          <a:ea typeface="Times New Roman"/>
                        </a:rPr>
                        <a:t>dat</a:t>
                      </a:r>
                      <a:r>
                        <a:rPr lang="fr-BE" sz="120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BE" sz="1200" dirty="0" err="1" smtClean="0">
                          <a:effectLst/>
                          <a:latin typeface="Times New Roman"/>
                          <a:ea typeface="Times New Roman"/>
                        </a:rPr>
                        <a:t>aan</a:t>
                      </a:r>
                      <a:r>
                        <a:rPr lang="fr-BE" sz="1200" dirty="0" smtClean="0">
                          <a:effectLst/>
                          <a:latin typeface="Times New Roman"/>
                          <a:ea typeface="Times New Roman"/>
                        </a:rPr>
                        <a:t> de </a:t>
                      </a:r>
                      <a:r>
                        <a:rPr lang="fr-BE" sz="1200" dirty="0" err="1" smtClean="0">
                          <a:effectLst/>
                          <a:latin typeface="Times New Roman"/>
                          <a:ea typeface="Times New Roman"/>
                        </a:rPr>
                        <a:t>toegangsvoorwaarden</a:t>
                      </a:r>
                      <a:r>
                        <a:rPr lang="fr-BE" sz="120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BE" sz="1200" dirty="0" err="1" smtClean="0">
                          <a:effectLst/>
                          <a:latin typeface="Times New Roman"/>
                          <a:ea typeface="Times New Roman"/>
                        </a:rPr>
                        <a:t>is</a:t>
                      </a:r>
                      <a:r>
                        <a:rPr lang="fr-BE" sz="120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BE" sz="1200" dirty="0" err="1" smtClean="0">
                          <a:effectLst/>
                          <a:latin typeface="Times New Roman"/>
                          <a:ea typeface="Times New Roman"/>
                        </a:rPr>
                        <a:t>voldaan</a:t>
                      </a:r>
                      <a:endParaRPr lang="en-GB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131" marR="681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BE" sz="1200" dirty="0" err="1" smtClean="0">
                          <a:effectLst/>
                          <a:latin typeface="Times New Roman"/>
                          <a:ea typeface="Times New Roman"/>
                        </a:rPr>
                        <a:t>Meervoudig</a:t>
                      </a:r>
                      <a:r>
                        <a:rPr lang="fr-BE" sz="120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BE" sz="1200" dirty="0" err="1" smtClean="0">
                          <a:effectLst/>
                          <a:latin typeface="Times New Roman"/>
                          <a:ea typeface="Times New Roman"/>
                        </a:rPr>
                        <a:t>inreisvisum</a:t>
                      </a:r>
                      <a:r>
                        <a:rPr lang="fr-BE" sz="120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BE" sz="1200" dirty="0" err="1" smtClean="0">
                          <a:effectLst/>
                          <a:latin typeface="Times New Roman"/>
                          <a:ea typeface="Times New Roman"/>
                        </a:rPr>
                        <a:t>voor</a:t>
                      </a:r>
                      <a:r>
                        <a:rPr lang="fr-BE" sz="1200" dirty="0" smtClean="0">
                          <a:effectLst/>
                          <a:latin typeface="Times New Roman"/>
                          <a:ea typeface="Times New Roman"/>
                        </a:rPr>
                        <a:t> 3 </a:t>
                      </a:r>
                      <a:r>
                        <a:rPr lang="fr-BE" sz="1200" dirty="0" err="1" smtClean="0">
                          <a:effectLst/>
                          <a:latin typeface="Times New Roman"/>
                          <a:ea typeface="Times New Roman"/>
                        </a:rPr>
                        <a:t>jaar</a:t>
                      </a:r>
                      <a:endParaRPr lang="en-GB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131" marR="681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6758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BE" sz="1200" i="1" dirty="0" smtClean="0">
                          <a:effectLst/>
                          <a:latin typeface="Times New Roman"/>
                          <a:ea typeface="Times New Roman"/>
                        </a:rPr>
                        <a:t>In</a:t>
                      </a:r>
                      <a:r>
                        <a:rPr lang="fr-BE" sz="1200" i="1" baseline="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BE" sz="1200" i="1" baseline="0" dirty="0" err="1" smtClean="0">
                          <a:effectLst/>
                          <a:latin typeface="Times New Roman"/>
                          <a:ea typeface="Times New Roman"/>
                        </a:rPr>
                        <a:t>het</a:t>
                      </a:r>
                      <a:r>
                        <a:rPr lang="fr-BE" sz="1200" i="1" baseline="0" dirty="0" smtClean="0">
                          <a:effectLst/>
                          <a:latin typeface="Times New Roman"/>
                          <a:ea typeface="Times New Roman"/>
                        </a:rPr>
                        <a:t> VIS </a:t>
                      </a:r>
                      <a:r>
                        <a:rPr lang="fr-BE" sz="1200" i="1" baseline="0" dirty="0" err="1" smtClean="0">
                          <a:effectLst/>
                          <a:latin typeface="Times New Roman"/>
                          <a:ea typeface="Times New Roman"/>
                        </a:rPr>
                        <a:t>geregistreerde</a:t>
                      </a:r>
                      <a:r>
                        <a:rPr lang="fr-BE" sz="1200" i="1" baseline="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BE" sz="1200" i="1" baseline="0" dirty="0" err="1" smtClean="0">
                          <a:effectLst/>
                          <a:latin typeface="Times New Roman"/>
                          <a:ea typeface="Times New Roman"/>
                        </a:rPr>
                        <a:t>reiziger</a:t>
                      </a:r>
                      <a:r>
                        <a:rPr lang="fr-BE" sz="1200" i="1" baseline="0" dirty="0" smtClean="0">
                          <a:effectLst/>
                          <a:latin typeface="Times New Roman"/>
                          <a:ea typeface="Times New Roman"/>
                        </a:rPr>
                        <a:t> die </a:t>
                      </a:r>
                      <a:r>
                        <a:rPr lang="fr-BE" sz="1200" i="1" baseline="0" dirty="0" err="1" smtClean="0">
                          <a:effectLst/>
                          <a:latin typeface="Times New Roman"/>
                          <a:ea typeface="Times New Roman"/>
                        </a:rPr>
                        <a:t>rechtmatig</a:t>
                      </a:r>
                      <a:r>
                        <a:rPr lang="fr-BE" sz="1200" i="1" baseline="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BE" sz="1200" i="1" baseline="0" dirty="0" err="1" smtClean="0">
                          <a:effectLst/>
                          <a:latin typeface="Times New Roman"/>
                          <a:ea typeface="Times New Roman"/>
                        </a:rPr>
                        <a:t>een</a:t>
                      </a:r>
                      <a:r>
                        <a:rPr lang="fr-BE" sz="1200" i="1" baseline="0" dirty="0" smtClean="0">
                          <a:effectLst/>
                          <a:latin typeface="Times New Roman"/>
                          <a:ea typeface="Times New Roman"/>
                        </a:rPr>
                        <a:t> 3 </a:t>
                      </a:r>
                      <a:r>
                        <a:rPr lang="fr-BE" sz="1200" i="1" baseline="0" dirty="0" err="1" smtClean="0">
                          <a:effectLst/>
                          <a:latin typeface="Times New Roman"/>
                          <a:ea typeface="Times New Roman"/>
                        </a:rPr>
                        <a:t>jaar</a:t>
                      </a:r>
                      <a:r>
                        <a:rPr lang="fr-BE" sz="1200" i="1" baseline="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BE" sz="1200" i="1" baseline="0" dirty="0" err="1" smtClean="0">
                          <a:effectLst/>
                          <a:latin typeface="Times New Roman"/>
                          <a:ea typeface="Times New Roman"/>
                        </a:rPr>
                        <a:t>meervoudig</a:t>
                      </a:r>
                      <a:r>
                        <a:rPr lang="fr-BE" sz="1200" i="1" baseline="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BE" sz="1200" i="1" baseline="0" dirty="0" err="1" smtClean="0">
                          <a:effectLst/>
                          <a:latin typeface="Times New Roman"/>
                          <a:ea typeface="Times New Roman"/>
                        </a:rPr>
                        <a:t>inreisvisum</a:t>
                      </a:r>
                      <a:r>
                        <a:rPr lang="fr-BE" sz="1200" i="1" baseline="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BE" sz="1200" i="1" baseline="0" dirty="0" err="1" smtClean="0">
                          <a:effectLst/>
                          <a:latin typeface="Times New Roman"/>
                          <a:ea typeface="Times New Roman"/>
                        </a:rPr>
                        <a:t>heeft</a:t>
                      </a:r>
                      <a:r>
                        <a:rPr lang="fr-BE" sz="1200" i="1" baseline="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BE" sz="1200" i="1" baseline="0" dirty="0" err="1" smtClean="0">
                          <a:effectLst/>
                          <a:latin typeface="Times New Roman"/>
                          <a:ea typeface="Times New Roman"/>
                        </a:rPr>
                        <a:t>gebruikt</a:t>
                      </a:r>
                      <a:endParaRPr lang="en-GB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131" marR="681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/>
                          <a:ea typeface="Times New Roman"/>
                        </a:rPr>
                        <a:t>NEE</a:t>
                      </a:r>
                      <a:endParaRPr lang="en-GB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131" marR="681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1200" dirty="0" smtClean="0">
                          <a:effectLst/>
                          <a:latin typeface="Times New Roman"/>
                          <a:ea typeface="Times New Roman"/>
                        </a:rPr>
                        <a:t>NEE</a:t>
                      </a:r>
                      <a:endParaRPr lang="en-GB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131" marR="681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BE" sz="1200" dirty="0" err="1" smtClean="0">
                          <a:effectLst/>
                          <a:latin typeface="Times New Roman"/>
                          <a:ea typeface="Times New Roman"/>
                        </a:rPr>
                        <a:t>Alleen</a:t>
                      </a:r>
                      <a:r>
                        <a:rPr lang="fr-BE" sz="120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BE" sz="1200" dirty="0" err="1" smtClean="0">
                          <a:effectLst/>
                          <a:latin typeface="Times New Roman"/>
                          <a:ea typeface="Times New Roman"/>
                        </a:rPr>
                        <a:t>bewijs</a:t>
                      </a:r>
                      <a:r>
                        <a:rPr lang="fr-BE" sz="1200" dirty="0" smtClean="0">
                          <a:effectLst/>
                          <a:latin typeface="Times New Roman"/>
                          <a:ea typeface="Times New Roman"/>
                        </a:rPr>
                        <a:t> van </a:t>
                      </a:r>
                      <a:r>
                        <a:rPr lang="fr-BE" sz="1200" dirty="0" err="1" smtClean="0">
                          <a:effectLst/>
                          <a:latin typeface="Times New Roman"/>
                          <a:ea typeface="Times New Roman"/>
                        </a:rPr>
                        <a:t>reisdoel</a:t>
                      </a:r>
                      <a:endParaRPr lang="en-GB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131" marR="681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BE" sz="1200" dirty="0" err="1" smtClean="0">
                          <a:effectLst/>
                          <a:latin typeface="Times New Roman"/>
                          <a:ea typeface="Times New Roman"/>
                        </a:rPr>
                        <a:t>Meervoudig</a:t>
                      </a:r>
                      <a:r>
                        <a:rPr lang="fr-BE" sz="1200" baseline="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BE" sz="1200" baseline="0" dirty="0" err="1" smtClean="0">
                          <a:effectLst/>
                          <a:latin typeface="Times New Roman"/>
                          <a:ea typeface="Times New Roman"/>
                        </a:rPr>
                        <a:t>inreisvisum</a:t>
                      </a:r>
                      <a:r>
                        <a:rPr lang="fr-BE" sz="1200" baseline="0" dirty="0" smtClean="0">
                          <a:effectLst/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fr-BE" sz="1200" baseline="0" dirty="0" err="1" smtClean="0">
                          <a:effectLst/>
                          <a:latin typeface="Times New Roman"/>
                          <a:ea typeface="Times New Roman"/>
                        </a:rPr>
                        <a:t>voor</a:t>
                      </a:r>
                      <a:r>
                        <a:rPr lang="fr-BE" sz="1200" baseline="0" dirty="0" smtClean="0">
                          <a:effectLst/>
                          <a:latin typeface="Times New Roman"/>
                          <a:ea typeface="Times New Roman"/>
                        </a:rPr>
                        <a:t> 5 </a:t>
                      </a:r>
                      <a:r>
                        <a:rPr lang="fr-BE" sz="1200" baseline="0" dirty="0" err="1" smtClean="0">
                          <a:effectLst/>
                          <a:latin typeface="Times New Roman"/>
                          <a:ea typeface="Times New Roman"/>
                        </a:rPr>
                        <a:t>jaar</a:t>
                      </a:r>
                      <a:endParaRPr lang="en-GB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131" marR="6813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5A5EB9-8109-460C-A7B5-C993534CC21B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33176"/>
        </a:solidFill>
        <a:ln>
          <a:solidFill>
            <a:srgbClr val="133176"/>
          </a:solidFill>
        </a:ln>
      </a:spPr>
      <a:bodyPr anchor="ctr"/>
      <a:lstStyle>
        <a:defPPr algn="ctr" defTabSz="457200" fontAlgn="auto">
          <a:spcBef>
            <a:spcPts val="0"/>
          </a:spcBef>
          <a:spcAft>
            <a:spcPts val="0"/>
          </a:spcAft>
          <a:defRPr sz="1800" b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1" i="0" u="none" strike="noStrike" cap="none" normalizeH="0" baseline="0" smtClean="0">
            <a:ln>
              <a:noFill/>
            </a:ln>
            <a:solidFill>
              <a:srgbClr val="FFD624"/>
            </a:solidFill>
            <a:effectLst/>
            <a:latin typeface="Verdana" pitchFamily="34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sz="2400" b="0" dirty="0" err="1" smtClean="0">
            <a:solidFill>
              <a:srgbClr val="0F5494"/>
            </a:solidFill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ap:Properties xmlns:vt="http://schemas.openxmlformats.org/officeDocument/2006/docPropsVTypes" xmlns:ap="http://schemas.openxmlformats.org/officeDocument/2006/extended-properties">
  <ap:Words>787</ap:Words>
  <ap:PresentationFormat>On-screen Show (4:3)</ap:PresentationFormat>
  <ap:Paragraphs>129</ap:Paragraphs>
  <ap:Slides>14</ap:Slides>
  <ap:HiddenSlides>0</ap:HiddenSlides>
  <ap:MMClips>0</ap:MMClips>
  <ap:ScaleCrop>false</ap:ScaleCrop>
  <ap: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ap:HeadingPairs>
  <ap:TitlesOfParts>
    <vt:vector baseType="lpstr" size="15">
      <vt:lpstr>Default Design</vt:lpstr>
      <vt:lpstr>EEN SLIMMER VISUMBELEID VOOR ECONOMISCHE GROEI </vt:lpstr>
      <vt:lpstr>INHOUD</vt:lpstr>
      <vt:lpstr>De Visumcode nu</vt:lpstr>
      <vt:lpstr>De Visumcode nu</vt:lpstr>
      <vt:lpstr>Het 'Visapakket'</vt:lpstr>
      <vt:lpstr>Het 'Visapakket'</vt:lpstr>
      <vt:lpstr>Het 'Visapakket' Het verslag van de Commissie aan het EP en de Raad</vt:lpstr>
      <vt:lpstr>Het 'Visapakket' Het voorstel tot herschikking Visumcode</vt:lpstr>
      <vt:lpstr>Procedurele versoepelingen</vt:lpstr>
      <vt:lpstr>Het 'Visapakket' Het voorstel tot herschikking Visumcode</vt:lpstr>
      <vt:lpstr>Het 'Visapakket' Het voorstel tot vaststelling van een rondreisvisum</vt:lpstr>
      <vt:lpstr>Het 'Visapakket' Het voorstel tot vaststelling van een rondreisvisum</vt:lpstr>
      <vt:lpstr>Conclusies</vt:lpstr>
      <vt:lpstr>LINK</vt:lpstr>
    </vt:vector>
  </ap:TitlesOfParts>
  <ap:LinksUpToDate>false</ap:LinksUpToDate>
  <ap:SharedDoc>false</ap:SharedDoc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/>
  <dc:creator/>
  <lastModifiedBy/>
  <revision/>
  <lastPrinted>2014-05-20T14:46:20.0000000Z</lastPrinted>
  <dcterms:created xsi:type="dcterms:W3CDTF">2011-10-28T10:25:18.0000000Z</dcterms:created>
  <dcterms:modified xsi:type="dcterms:W3CDTF">2014-05-22T08:52:58.0000000Z</dcterms:modified>
  <dc:description/>
  <dc:subject/>
  <keywords/>
  <version/>
  <category>------------------------</category>
</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0x0101000207CF2672297F4E831A24B2C99EAD56</vt:lpwstr>
  </property>
</Properties>
</file>