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charts/chart2.xml" ContentType="application/vnd.openxmlformats-officedocument.drawingml.chart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diagrams/quickStyle1.xml" ContentType="application/vnd.openxmlformats-officedocument.drawingml.diagramStyle+xml"/>
  <Override PartName="/ppt/theme/theme2.xml" ContentType="application/vnd.openxmlformats-officedocument.theme+xml"/>
  <Override PartName="/ppt/diagrams/drawing1.xml" ContentType="application/vnd.ms-office.drawingml.diagramDrawing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colors1.xml" ContentType="application/vnd.openxmlformats-officedocument.drawingml.diagramColors+xml"/>
  <Override PartName="/ppt/charts/chart8.xml" ContentType="application/vnd.openxmlformats-officedocument.drawingml.chart+xml"/>
  <Override PartName="/ppt/charts/chart5.xml" ContentType="application/vnd.openxmlformats-officedocument.drawingml.chart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2.xml" ContentType="application/vnd.ms-office.chartcolorstyle+xml"/>
  <Override PartName="/ppt/charts/style5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1.xml" ContentType="application/vnd.ms-office.chartcolorstyle+xml"/>
  <Override PartName="/ppt/charts/colors8.xml" ContentType="application/vnd.ms-office.chartcolorstyle+xml"/>
  <Override PartName="/ppt/charts/style8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style1.xml" ContentType="application/vnd.ms-office.chartstyl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8" r:id="rId2"/>
    <p:sldId id="273" r:id="rId3"/>
    <p:sldId id="294" r:id="rId4"/>
    <p:sldId id="291" r:id="rId5"/>
    <p:sldId id="288" r:id="rId6"/>
    <p:sldId id="284" r:id="rId7"/>
    <p:sldId id="293" r:id="rId8"/>
    <p:sldId id="265" r:id="rId9"/>
    <p:sldId id="266" r:id="rId10"/>
    <p:sldId id="267" r:id="rId11"/>
    <p:sldId id="277" r:id="rId12"/>
    <p:sldId id="295" r:id="rId1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1EC8FB0-532F-4BD7-B62D-0C444495D7AD}">
          <p14:sldIdLst>
            <p14:sldId id="298"/>
            <p14:sldId id="273"/>
            <p14:sldId id="294"/>
            <p14:sldId id="291"/>
          </p14:sldIdLst>
        </p14:section>
        <p14:section name="Untitled Section" id="{D5ACFEE0-793F-44FF-A16A-18C45524BAF7}">
          <p14:sldIdLst>
            <p14:sldId id="288"/>
            <p14:sldId id="284"/>
            <p14:sldId id="293"/>
            <p14:sldId id="265"/>
            <p14:sldId id="266"/>
            <p14:sldId id="267"/>
            <p14:sldId id="277"/>
            <p14:sldId id="295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42" autoAdjust="0"/>
    <p:restoredTop sz="94660" autoAdjust="0"/>
  </p:normalViewPr>
  <p:slideViewPr>
    <p:cSldViewPr snapToGrid="0">
      <p:cViewPr varScale="1">
        <p:scale>
          <a:sx n="92" d="100"/>
          <a:sy n="92" d="100"/>
        </p:scale>
        <p:origin x="-36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tableStyles" Target="tableStyles.xml" Id="rId18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theme" Target="theme/theme1.xml" Id="rId17" /><Relationship Type="http://schemas.openxmlformats.org/officeDocument/2006/relationships/slide" Target="slides/slide1.xml" Id="rId2" /><Relationship Type="http://schemas.openxmlformats.org/officeDocument/2006/relationships/viewProps" Target="viewProps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presProps" Target="presProps.xml" Id="rId15" /><Relationship Type="http://schemas.openxmlformats.org/officeDocument/2006/relationships/slide" Target="slides/slide9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notesMaster" Target="notesMasters/notesMaster1.xml" Id="rId14" 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Chart%202%20in%20Microsoft%20Word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Chart%203%20in%20Microsoft%20Word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Chart%20in%20Microsoft%20Word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Water!$B$2</c:f>
              <c:strCache>
                <c:ptCount val="1"/>
                <c:pt idx="0">
                  <c:v>Gaza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Water!$A$3:$A$7</c:f>
              <c:numCache>
                <c:formatCode>General</c:formatCode>
                <c:ptCount val="5"/>
                <c:pt idx="0">
                  <c:v>2000</c:v>
                </c:pt>
                <c:pt idx="1">
                  <c:v>2004</c:v>
                </c:pt>
                <c:pt idx="2">
                  <c:v>2006</c:v>
                </c:pt>
                <c:pt idx="3">
                  <c:v>2010</c:v>
                </c:pt>
                <c:pt idx="4">
                  <c:v>2014</c:v>
                </c:pt>
              </c:numCache>
            </c:numRef>
          </c:cat>
          <c:val>
            <c:numRef>
              <c:f>Water!$B$3:$B$7</c:f>
              <c:numCache>
                <c:formatCode>General</c:formatCode>
                <c:ptCount val="5"/>
                <c:pt idx="0">
                  <c:v>94.8</c:v>
                </c:pt>
                <c:pt idx="1">
                  <c:v>56.7</c:v>
                </c:pt>
                <c:pt idx="2">
                  <c:v>32.200000000000003</c:v>
                </c:pt>
                <c:pt idx="3">
                  <c:v>11.2</c:v>
                </c:pt>
                <c:pt idx="4">
                  <c:v>10.5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1D1-4D2C-8886-9ADFA6677F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809344"/>
        <c:axId val="55716672"/>
      </c:lineChart>
      <c:catAx>
        <c:axId val="348093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Year</a:t>
                </a:r>
              </a:p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716672"/>
        <c:crosses val="autoZero"/>
        <c:auto val="1"/>
        <c:lblAlgn val="ctr"/>
        <c:lblOffset val="100"/>
        <c:noMultiLvlLbl val="0"/>
      </c:catAx>
      <c:valAx>
        <c:axId val="5571667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500" b="1" i="0" baseline="0" dirty="0">
                    <a:solidFill>
                      <a:schemeClr val="tx1"/>
                    </a:solidFill>
                  </a:rPr>
                  <a:t>Percentage using public water networks</a:t>
                </a:r>
              </a:p>
            </c:rich>
          </c:tx>
          <c:layout>
            <c:manualLayout>
              <c:xMode val="edge"/>
              <c:yMode val="edge"/>
              <c:x val="7.0008192612272466E-3"/>
              <c:y val="6.3560622249984933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809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Gaza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Sheet1!$B$1:$AU$1</c:f>
              <c:strCache>
                <c:ptCount val="46"/>
                <c:pt idx="0">
                  <c:v>Q1_2006</c:v>
                </c:pt>
                <c:pt idx="1">
                  <c:v>Q2_2006</c:v>
                </c:pt>
                <c:pt idx="2">
                  <c:v>Q3_2006</c:v>
                </c:pt>
                <c:pt idx="3">
                  <c:v>Q4_2006</c:v>
                </c:pt>
                <c:pt idx="4">
                  <c:v>Q1_2007</c:v>
                </c:pt>
                <c:pt idx="5">
                  <c:v>Q2_2007</c:v>
                </c:pt>
                <c:pt idx="6">
                  <c:v>Q3_2007</c:v>
                </c:pt>
                <c:pt idx="7">
                  <c:v>Q4_2007</c:v>
                </c:pt>
                <c:pt idx="8">
                  <c:v>Q1_2008</c:v>
                </c:pt>
                <c:pt idx="9">
                  <c:v>Q2_2008</c:v>
                </c:pt>
                <c:pt idx="10">
                  <c:v>Q3_2008</c:v>
                </c:pt>
                <c:pt idx="11">
                  <c:v>Q4_2008</c:v>
                </c:pt>
                <c:pt idx="12">
                  <c:v>Q1_2009</c:v>
                </c:pt>
                <c:pt idx="13">
                  <c:v>Q2_2009</c:v>
                </c:pt>
                <c:pt idx="14">
                  <c:v>Q3_2009</c:v>
                </c:pt>
                <c:pt idx="15">
                  <c:v>Q4_2009</c:v>
                </c:pt>
                <c:pt idx="16">
                  <c:v>Q1_2010</c:v>
                </c:pt>
                <c:pt idx="17">
                  <c:v>Q2_2010</c:v>
                </c:pt>
                <c:pt idx="18">
                  <c:v>Q3_2010</c:v>
                </c:pt>
                <c:pt idx="19">
                  <c:v>Q4_2010</c:v>
                </c:pt>
                <c:pt idx="20">
                  <c:v>Q1_2011</c:v>
                </c:pt>
                <c:pt idx="21">
                  <c:v>Q2_2011</c:v>
                </c:pt>
                <c:pt idx="22">
                  <c:v>Q3_2011</c:v>
                </c:pt>
                <c:pt idx="23">
                  <c:v>Q4_2011</c:v>
                </c:pt>
                <c:pt idx="24">
                  <c:v>Q1_2012</c:v>
                </c:pt>
                <c:pt idx="25">
                  <c:v>Q2_2012</c:v>
                </c:pt>
                <c:pt idx="26">
                  <c:v>Q3_2012</c:v>
                </c:pt>
                <c:pt idx="27">
                  <c:v>Q4_2012</c:v>
                </c:pt>
                <c:pt idx="28">
                  <c:v>Q1_2013</c:v>
                </c:pt>
                <c:pt idx="29">
                  <c:v>Q2_2013</c:v>
                </c:pt>
                <c:pt idx="30">
                  <c:v>Q3_2013</c:v>
                </c:pt>
                <c:pt idx="31">
                  <c:v>Q4_2013</c:v>
                </c:pt>
                <c:pt idx="32">
                  <c:v>Q1_2014</c:v>
                </c:pt>
                <c:pt idx="33">
                  <c:v>Q2_2014</c:v>
                </c:pt>
                <c:pt idx="34">
                  <c:v>Q3_2014</c:v>
                </c:pt>
                <c:pt idx="35">
                  <c:v>Q4_2014</c:v>
                </c:pt>
                <c:pt idx="36">
                  <c:v>Q1_2015</c:v>
                </c:pt>
                <c:pt idx="37">
                  <c:v>Q2_2015</c:v>
                </c:pt>
                <c:pt idx="38">
                  <c:v>Q3_2015</c:v>
                </c:pt>
                <c:pt idx="39">
                  <c:v>Q4_2015</c:v>
                </c:pt>
                <c:pt idx="40">
                  <c:v>Q1_2016</c:v>
                </c:pt>
                <c:pt idx="41">
                  <c:v>Q2_2016</c:v>
                </c:pt>
                <c:pt idx="42">
                  <c:v>Q3_2016</c:v>
                </c:pt>
                <c:pt idx="43">
                  <c:v>Q4_2016</c:v>
                </c:pt>
                <c:pt idx="44">
                  <c:v>Q1_2017</c:v>
                </c:pt>
                <c:pt idx="45">
                  <c:v>Q2_2017</c:v>
                </c:pt>
              </c:strCache>
            </c:strRef>
          </c:cat>
          <c:val>
            <c:numRef>
              <c:f>Sheet1!$B$2:$AU$2</c:f>
              <c:numCache>
                <c:formatCode>0.0</c:formatCode>
                <c:ptCount val="46"/>
                <c:pt idx="0">
                  <c:v>34.1</c:v>
                </c:pt>
                <c:pt idx="1">
                  <c:v>34</c:v>
                </c:pt>
                <c:pt idx="2">
                  <c:v>36.299999999999997</c:v>
                </c:pt>
                <c:pt idx="3">
                  <c:v>34.799999999999997</c:v>
                </c:pt>
                <c:pt idx="4">
                  <c:v>30.4</c:v>
                </c:pt>
                <c:pt idx="5">
                  <c:v>26.4</c:v>
                </c:pt>
                <c:pt idx="6">
                  <c:v>32.9</c:v>
                </c:pt>
                <c:pt idx="7">
                  <c:v>29</c:v>
                </c:pt>
                <c:pt idx="8">
                  <c:v>29.8</c:v>
                </c:pt>
                <c:pt idx="9">
                  <c:v>45.5</c:v>
                </c:pt>
                <c:pt idx="10">
                  <c:v>41.9</c:v>
                </c:pt>
                <c:pt idx="11">
                  <c:v>44.8</c:v>
                </c:pt>
                <c:pt idx="12">
                  <c:v>37</c:v>
                </c:pt>
                <c:pt idx="13">
                  <c:v>36</c:v>
                </c:pt>
                <c:pt idx="14">
                  <c:v>42.3</c:v>
                </c:pt>
                <c:pt idx="15">
                  <c:v>39.299999999999997</c:v>
                </c:pt>
                <c:pt idx="16">
                  <c:v>33.9</c:v>
                </c:pt>
                <c:pt idx="17">
                  <c:v>39.299999999999997</c:v>
                </c:pt>
                <c:pt idx="18">
                  <c:v>40.5</c:v>
                </c:pt>
                <c:pt idx="19">
                  <c:v>37.4</c:v>
                </c:pt>
                <c:pt idx="20">
                  <c:v>30.8</c:v>
                </c:pt>
                <c:pt idx="21">
                  <c:v>25.6</c:v>
                </c:pt>
                <c:pt idx="22">
                  <c:v>28</c:v>
                </c:pt>
                <c:pt idx="23">
                  <c:v>30.3</c:v>
                </c:pt>
                <c:pt idx="24">
                  <c:v>31.5</c:v>
                </c:pt>
                <c:pt idx="25">
                  <c:v>28.4</c:v>
                </c:pt>
                <c:pt idx="26">
                  <c:v>31.9</c:v>
                </c:pt>
                <c:pt idx="27">
                  <c:v>32.200000000000003</c:v>
                </c:pt>
                <c:pt idx="28">
                  <c:v>31</c:v>
                </c:pt>
                <c:pt idx="29">
                  <c:v>27.9</c:v>
                </c:pt>
                <c:pt idx="30">
                  <c:v>32.5</c:v>
                </c:pt>
                <c:pt idx="31">
                  <c:v>38.5</c:v>
                </c:pt>
                <c:pt idx="32">
                  <c:v>40.799999999999997</c:v>
                </c:pt>
                <c:pt idx="33">
                  <c:v>44.5</c:v>
                </c:pt>
                <c:pt idx="34">
                  <c:v>47.4</c:v>
                </c:pt>
                <c:pt idx="35">
                  <c:v>42.8</c:v>
                </c:pt>
                <c:pt idx="36">
                  <c:v>41.6</c:v>
                </c:pt>
                <c:pt idx="37">
                  <c:v>41.5</c:v>
                </c:pt>
                <c:pt idx="38">
                  <c:v>42.7</c:v>
                </c:pt>
                <c:pt idx="39">
                  <c:v>38.4</c:v>
                </c:pt>
                <c:pt idx="40">
                  <c:v>41.2</c:v>
                </c:pt>
                <c:pt idx="41">
                  <c:v>41.7</c:v>
                </c:pt>
                <c:pt idx="42">
                  <c:v>43.2</c:v>
                </c:pt>
                <c:pt idx="43">
                  <c:v>40.6</c:v>
                </c:pt>
                <c:pt idx="44">
                  <c:v>41.1</c:v>
                </c:pt>
                <c:pt idx="45">
                  <c:v>44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8D2-4372-95F0-D0F5ECA1451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 Bank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Sheet1!$B$1:$AU$1</c:f>
              <c:strCache>
                <c:ptCount val="46"/>
                <c:pt idx="0">
                  <c:v>Q1_2006</c:v>
                </c:pt>
                <c:pt idx="1">
                  <c:v>Q2_2006</c:v>
                </c:pt>
                <c:pt idx="2">
                  <c:v>Q3_2006</c:v>
                </c:pt>
                <c:pt idx="3">
                  <c:v>Q4_2006</c:v>
                </c:pt>
                <c:pt idx="4">
                  <c:v>Q1_2007</c:v>
                </c:pt>
                <c:pt idx="5">
                  <c:v>Q2_2007</c:v>
                </c:pt>
                <c:pt idx="6">
                  <c:v>Q3_2007</c:v>
                </c:pt>
                <c:pt idx="7">
                  <c:v>Q4_2007</c:v>
                </c:pt>
                <c:pt idx="8">
                  <c:v>Q1_2008</c:v>
                </c:pt>
                <c:pt idx="9">
                  <c:v>Q2_2008</c:v>
                </c:pt>
                <c:pt idx="10">
                  <c:v>Q3_2008</c:v>
                </c:pt>
                <c:pt idx="11">
                  <c:v>Q4_2008</c:v>
                </c:pt>
                <c:pt idx="12">
                  <c:v>Q1_2009</c:v>
                </c:pt>
                <c:pt idx="13">
                  <c:v>Q2_2009</c:v>
                </c:pt>
                <c:pt idx="14">
                  <c:v>Q3_2009</c:v>
                </c:pt>
                <c:pt idx="15">
                  <c:v>Q4_2009</c:v>
                </c:pt>
                <c:pt idx="16">
                  <c:v>Q1_2010</c:v>
                </c:pt>
                <c:pt idx="17">
                  <c:v>Q2_2010</c:v>
                </c:pt>
                <c:pt idx="18">
                  <c:v>Q3_2010</c:v>
                </c:pt>
                <c:pt idx="19">
                  <c:v>Q4_2010</c:v>
                </c:pt>
                <c:pt idx="20">
                  <c:v>Q1_2011</c:v>
                </c:pt>
                <c:pt idx="21">
                  <c:v>Q2_2011</c:v>
                </c:pt>
                <c:pt idx="22">
                  <c:v>Q3_2011</c:v>
                </c:pt>
                <c:pt idx="23">
                  <c:v>Q4_2011</c:v>
                </c:pt>
                <c:pt idx="24">
                  <c:v>Q1_2012</c:v>
                </c:pt>
                <c:pt idx="25">
                  <c:v>Q2_2012</c:v>
                </c:pt>
                <c:pt idx="26">
                  <c:v>Q3_2012</c:v>
                </c:pt>
                <c:pt idx="27">
                  <c:v>Q4_2012</c:v>
                </c:pt>
                <c:pt idx="28">
                  <c:v>Q1_2013</c:v>
                </c:pt>
                <c:pt idx="29">
                  <c:v>Q2_2013</c:v>
                </c:pt>
                <c:pt idx="30">
                  <c:v>Q3_2013</c:v>
                </c:pt>
                <c:pt idx="31">
                  <c:v>Q4_2013</c:v>
                </c:pt>
                <c:pt idx="32">
                  <c:v>Q1_2014</c:v>
                </c:pt>
                <c:pt idx="33">
                  <c:v>Q2_2014</c:v>
                </c:pt>
                <c:pt idx="34">
                  <c:v>Q3_2014</c:v>
                </c:pt>
                <c:pt idx="35">
                  <c:v>Q4_2014</c:v>
                </c:pt>
                <c:pt idx="36">
                  <c:v>Q1_2015</c:v>
                </c:pt>
                <c:pt idx="37">
                  <c:v>Q2_2015</c:v>
                </c:pt>
                <c:pt idx="38">
                  <c:v>Q3_2015</c:v>
                </c:pt>
                <c:pt idx="39">
                  <c:v>Q4_2015</c:v>
                </c:pt>
                <c:pt idx="40">
                  <c:v>Q1_2016</c:v>
                </c:pt>
                <c:pt idx="41">
                  <c:v>Q2_2016</c:v>
                </c:pt>
                <c:pt idx="42">
                  <c:v>Q3_2016</c:v>
                </c:pt>
                <c:pt idx="43">
                  <c:v>Q4_2016</c:v>
                </c:pt>
                <c:pt idx="44">
                  <c:v>Q1_2017</c:v>
                </c:pt>
                <c:pt idx="45">
                  <c:v>Q2_2017</c:v>
                </c:pt>
              </c:strCache>
            </c:strRef>
          </c:cat>
          <c:val>
            <c:numRef>
              <c:f>Sheet1!$B$3:$AU$3</c:f>
              <c:numCache>
                <c:formatCode>0.0</c:formatCode>
                <c:ptCount val="46"/>
                <c:pt idx="0">
                  <c:v>21.4</c:v>
                </c:pt>
                <c:pt idx="1">
                  <c:v>18</c:v>
                </c:pt>
                <c:pt idx="2">
                  <c:v>19.100000000000001</c:v>
                </c:pt>
                <c:pt idx="3">
                  <c:v>16.2</c:v>
                </c:pt>
                <c:pt idx="4">
                  <c:v>17.3</c:v>
                </c:pt>
                <c:pt idx="5">
                  <c:v>15.8</c:v>
                </c:pt>
                <c:pt idx="6">
                  <c:v>18.600000000000001</c:v>
                </c:pt>
                <c:pt idx="7">
                  <c:v>19.2</c:v>
                </c:pt>
                <c:pt idx="8">
                  <c:v>19</c:v>
                </c:pt>
                <c:pt idx="9">
                  <c:v>16.3</c:v>
                </c:pt>
                <c:pt idx="10">
                  <c:v>20.7</c:v>
                </c:pt>
                <c:pt idx="11">
                  <c:v>19.8</c:v>
                </c:pt>
                <c:pt idx="12">
                  <c:v>19.5</c:v>
                </c:pt>
                <c:pt idx="13">
                  <c:v>15.9</c:v>
                </c:pt>
                <c:pt idx="14">
                  <c:v>17.8</c:v>
                </c:pt>
                <c:pt idx="15">
                  <c:v>18.100000000000001</c:v>
                </c:pt>
                <c:pt idx="16">
                  <c:v>16.5</c:v>
                </c:pt>
                <c:pt idx="17">
                  <c:v>15.2</c:v>
                </c:pt>
                <c:pt idx="18">
                  <c:v>20.100000000000001</c:v>
                </c:pt>
                <c:pt idx="19">
                  <c:v>16.899999999999999</c:v>
                </c:pt>
                <c:pt idx="20">
                  <c:v>17.399999999999999</c:v>
                </c:pt>
                <c:pt idx="21">
                  <c:v>15.4</c:v>
                </c:pt>
                <c:pt idx="22">
                  <c:v>19.7</c:v>
                </c:pt>
                <c:pt idx="23">
                  <c:v>16.600000000000001</c:v>
                </c:pt>
                <c:pt idx="24">
                  <c:v>20.100000000000001</c:v>
                </c:pt>
                <c:pt idx="25">
                  <c:v>17.100000000000001</c:v>
                </c:pt>
                <c:pt idx="26">
                  <c:v>20.399999999999999</c:v>
                </c:pt>
                <c:pt idx="27">
                  <c:v>18.3</c:v>
                </c:pt>
                <c:pt idx="28">
                  <c:v>20.3</c:v>
                </c:pt>
                <c:pt idx="29">
                  <c:v>16.8</c:v>
                </c:pt>
                <c:pt idx="30">
                  <c:v>19.100000000000001</c:v>
                </c:pt>
                <c:pt idx="31">
                  <c:v>18.2</c:v>
                </c:pt>
                <c:pt idx="32">
                  <c:v>18.2</c:v>
                </c:pt>
                <c:pt idx="33">
                  <c:v>16</c:v>
                </c:pt>
                <c:pt idx="34">
                  <c:v>19.2</c:v>
                </c:pt>
                <c:pt idx="35">
                  <c:v>17.399999999999999</c:v>
                </c:pt>
                <c:pt idx="36">
                  <c:v>16.3</c:v>
                </c:pt>
                <c:pt idx="37">
                  <c:v>15.4</c:v>
                </c:pt>
                <c:pt idx="38">
                  <c:v>18.7</c:v>
                </c:pt>
                <c:pt idx="39">
                  <c:v>18.7</c:v>
                </c:pt>
                <c:pt idx="40">
                  <c:v>18</c:v>
                </c:pt>
                <c:pt idx="41">
                  <c:v>18.3</c:v>
                </c:pt>
                <c:pt idx="42">
                  <c:v>19.600000000000001</c:v>
                </c:pt>
                <c:pt idx="43">
                  <c:v>16.899999999999999</c:v>
                </c:pt>
                <c:pt idx="44">
                  <c:v>18.8</c:v>
                </c:pt>
                <c:pt idx="45">
                  <c:v>20.5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E8D2-4372-95F0-D0F5ECA145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12608"/>
        <c:axId val="55721280"/>
      </c:lineChart>
      <c:catAx>
        <c:axId val="35012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721280"/>
        <c:crosses val="autoZero"/>
        <c:auto val="1"/>
        <c:lblAlgn val="ctr"/>
        <c:lblOffset val="100"/>
        <c:tickLblSkip val="3"/>
        <c:tickMarkSkip val="3"/>
        <c:noMultiLvlLbl val="0"/>
      </c:catAx>
      <c:valAx>
        <c:axId val="5572128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500" b="1" i="0" baseline="0" dirty="0" smtClean="0">
                    <a:solidFill>
                      <a:schemeClr val="tx1"/>
                    </a:solidFill>
                  </a:rPr>
                  <a:t>Per cent</a:t>
                </a:r>
                <a:endParaRPr lang="en-US" sz="1500" b="1" i="0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0869565217391304E-2"/>
              <c:y val="0.4298930581811847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1260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Gaza Strip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Sheet1!$B$1:$X$1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Sheet1!$B$2:$X$2</c:f>
              <c:numCache>
                <c:formatCode>General</c:formatCode>
                <c:ptCount val="23"/>
                <c:pt idx="0">
                  <c:v>1952.1833726948955</c:v>
                </c:pt>
                <c:pt idx="1">
                  <c:v>1923.7203490779386</c:v>
                </c:pt>
                <c:pt idx="2">
                  <c:v>1846.6548331348081</c:v>
                </c:pt>
                <c:pt idx="3">
                  <c:v>1986.6930251152601</c:v>
                </c:pt>
                <c:pt idx="4">
                  <c:v>2180.3963825299597</c:v>
                </c:pt>
                <c:pt idx="5">
                  <c:v>2121.1698546475004</c:v>
                </c:pt>
                <c:pt idx="6">
                  <c:v>1775.0560278298078</c:v>
                </c:pt>
                <c:pt idx="7">
                  <c:v>1674.690329235915</c:v>
                </c:pt>
                <c:pt idx="8">
                  <c:v>1502.6653285327616</c:v>
                </c:pt>
                <c:pt idx="9">
                  <c:v>1789.4903139635874</c:v>
                </c:pt>
                <c:pt idx="10">
                  <c:v>1867.0657812112013</c:v>
                </c:pt>
                <c:pt idx="11">
                  <c:v>2178.2357411206681</c:v>
                </c:pt>
                <c:pt idx="12">
                  <c:v>1745.9520053138503</c:v>
                </c:pt>
                <c:pt idx="13">
                  <c:v>1586.9264705220667</c:v>
                </c:pt>
                <c:pt idx="14">
                  <c:v>1405.9550818356256</c:v>
                </c:pt>
                <c:pt idx="15">
                  <c:v>1463.3152356321946</c:v>
                </c:pt>
                <c:pt idx="16">
                  <c:v>1578.3024234203222</c:v>
                </c:pt>
                <c:pt idx="17">
                  <c:v>1794.937347096921</c:v>
                </c:pt>
                <c:pt idx="18">
                  <c:v>1855.536869638602</c:v>
                </c:pt>
                <c:pt idx="19">
                  <c:v>1893.8737737969559</c:v>
                </c:pt>
                <c:pt idx="20">
                  <c:v>1555.0398714483706</c:v>
                </c:pt>
                <c:pt idx="21">
                  <c:v>1596.0359426917896</c:v>
                </c:pt>
                <c:pt idx="22">
                  <c:v>1577.8331145542397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DFF-4A30-BDB1-1CA4D6BCE2C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 Bank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Sheet1!$B$1:$X$1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Sheet1!$B$3:$X$3</c:f>
              <c:numCache>
                <c:formatCode>General</c:formatCode>
                <c:ptCount val="23"/>
                <c:pt idx="0">
                  <c:v>2023.7016075356016</c:v>
                </c:pt>
                <c:pt idx="1">
                  <c:v>2117.739055803499</c:v>
                </c:pt>
                <c:pt idx="2">
                  <c:v>2058.947656478203</c:v>
                </c:pt>
                <c:pt idx="3">
                  <c:v>2281.2246345840226</c:v>
                </c:pt>
                <c:pt idx="4">
                  <c:v>2563.4326836212581</c:v>
                </c:pt>
                <c:pt idx="5">
                  <c:v>2814.0845122487667</c:v>
                </c:pt>
                <c:pt idx="6">
                  <c:v>2579.4934534768126</c:v>
                </c:pt>
                <c:pt idx="7">
                  <c:v>2218.56005089273</c:v>
                </c:pt>
                <c:pt idx="8">
                  <c:v>1848.6415716325089</c:v>
                </c:pt>
                <c:pt idx="9">
                  <c:v>1982.87437149366</c:v>
                </c:pt>
                <c:pt idx="10">
                  <c:v>2168.7495859697951</c:v>
                </c:pt>
                <c:pt idx="11">
                  <c:v>2243.7277225059288</c:v>
                </c:pt>
                <c:pt idx="12">
                  <c:v>2284.4524005351359</c:v>
                </c:pt>
                <c:pt idx="13">
                  <c:v>2515.9721091255715</c:v>
                </c:pt>
                <c:pt idx="14">
                  <c:v>2738.3582581927353</c:v>
                </c:pt>
                <c:pt idx="15">
                  <c:v>2906.6996703485847</c:v>
                </c:pt>
                <c:pt idx="16">
                  <c:v>3029.4966821794123</c:v>
                </c:pt>
                <c:pt idx="17">
                  <c:v>3263.4832177943722</c:v>
                </c:pt>
                <c:pt idx="18">
                  <c:v>3367.811557654124</c:v>
                </c:pt>
                <c:pt idx="19">
                  <c:v>3312.0390981740484</c:v>
                </c:pt>
                <c:pt idx="20">
                  <c:v>3395.5751242626602</c:v>
                </c:pt>
                <c:pt idx="21">
                  <c:v>3393.8471610653469</c:v>
                </c:pt>
                <c:pt idx="22">
                  <c:v>3465.0899920571037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DFF-4A30-BDB1-1CA4D6BCE2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14144"/>
        <c:axId val="55735936"/>
      </c:lineChart>
      <c:catAx>
        <c:axId val="3501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735936"/>
        <c:crosses val="autoZero"/>
        <c:auto val="1"/>
        <c:lblAlgn val="ctr"/>
        <c:lblOffset val="100"/>
        <c:noMultiLvlLbl val="0"/>
      </c:catAx>
      <c:valAx>
        <c:axId val="55735936"/>
        <c:scaling>
          <c:orientation val="minMax"/>
          <c:max val="3500"/>
          <c:min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2011 PPP $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14144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Gaza Strip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Sheet1!$B$1:$X$1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Sheet1!$B$2:$X$2</c:f>
              <c:numCache>
                <c:formatCode>General</c:formatCode>
                <c:ptCount val="23"/>
                <c:pt idx="0">
                  <c:v>1952.1833726948955</c:v>
                </c:pt>
                <c:pt idx="1">
                  <c:v>1923.7203490779386</c:v>
                </c:pt>
                <c:pt idx="2">
                  <c:v>1846.6548331348081</c:v>
                </c:pt>
                <c:pt idx="3">
                  <c:v>1986.6930251152601</c:v>
                </c:pt>
                <c:pt idx="4">
                  <c:v>2180.3963825299597</c:v>
                </c:pt>
                <c:pt idx="5">
                  <c:v>2121.1698546475004</c:v>
                </c:pt>
                <c:pt idx="6">
                  <c:v>1775.0560278298078</c:v>
                </c:pt>
                <c:pt idx="7">
                  <c:v>1674.690329235915</c:v>
                </c:pt>
                <c:pt idx="8">
                  <c:v>1502.6653285327616</c:v>
                </c:pt>
                <c:pt idx="9">
                  <c:v>1789.4903139635874</c:v>
                </c:pt>
                <c:pt idx="10">
                  <c:v>1867.0657812112013</c:v>
                </c:pt>
                <c:pt idx="11">
                  <c:v>2178.2357411206681</c:v>
                </c:pt>
                <c:pt idx="12">
                  <c:v>1745.9520053138503</c:v>
                </c:pt>
                <c:pt idx="13">
                  <c:v>1586.9264705220667</c:v>
                </c:pt>
                <c:pt idx="14">
                  <c:v>1405.9550818356256</c:v>
                </c:pt>
                <c:pt idx="15">
                  <c:v>1463.3152356321946</c:v>
                </c:pt>
                <c:pt idx="16">
                  <c:v>1578.3024234203222</c:v>
                </c:pt>
                <c:pt idx="17">
                  <c:v>1794.937347096921</c:v>
                </c:pt>
                <c:pt idx="18">
                  <c:v>1855.536869638602</c:v>
                </c:pt>
                <c:pt idx="19">
                  <c:v>1893.8737737969559</c:v>
                </c:pt>
                <c:pt idx="20">
                  <c:v>1555.0398714483706</c:v>
                </c:pt>
                <c:pt idx="21">
                  <c:v>1596.0359426917896</c:v>
                </c:pt>
                <c:pt idx="22">
                  <c:v>1577.8331145542397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BBA-4051-BF06-D838E9EF780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West Bank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Sheet1!$B$1:$X$1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cat>
          <c:val>
            <c:numRef>
              <c:f>Sheet1!$B$3:$X$3</c:f>
              <c:numCache>
                <c:formatCode>General</c:formatCode>
                <c:ptCount val="23"/>
                <c:pt idx="0">
                  <c:v>2023.7016075356016</c:v>
                </c:pt>
                <c:pt idx="1">
                  <c:v>2117.739055803499</c:v>
                </c:pt>
                <c:pt idx="2">
                  <c:v>2058.947656478203</c:v>
                </c:pt>
                <c:pt idx="3">
                  <c:v>2281.2246345840226</c:v>
                </c:pt>
                <c:pt idx="4">
                  <c:v>2563.4326836212581</c:v>
                </c:pt>
                <c:pt idx="5">
                  <c:v>2814.0845122487667</c:v>
                </c:pt>
                <c:pt idx="6">
                  <c:v>2579.4934534768126</c:v>
                </c:pt>
                <c:pt idx="7">
                  <c:v>2218.56005089273</c:v>
                </c:pt>
                <c:pt idx="8">
                  <c:v>1848.6415716325089</c:v>
                </c:pt>
                <c:pt idx="9">
                  <c:v>1982.87437149366</c:v>
                </c:pt>
                <c:pt idx="10">
                  <c:v>2168.7495859697951</c:v>
                </c:pt>
                <c:pt idx="11">
                  <c:v>2243.7277225059288</c:v>
                </c:pt>
                <c:pt idx="12">
                  <c:v>2284.4524005351359</c:v>
                </c:pt>
                <c:pt idx="13">
                  <c:v>2515.9721091255715</c:v>
                </c:pt>
                <c:pt idx="14">
                  <c:v>2738.3582581927353</c:v>
                </c:pt>
                <c:pt idx="15">
                  <c:v>2906.6996703485847</c:v>
                </c:pt>
                <c:pt idx="16">
                  <c:v>3029.4966821794123</c:v>
                </c:pt>
                <c:pt idx="17">
                  <c:v>3263.4832177943722</c:v>
                </c:pt>
                <c:pt idx="18">
                  <c:v>3367.811557654124</c:v>
                </c:pt>
                <c:pt idx="19">
                  <c:v>3312.0390981740484</c:v>
                </c:pt>
                <c:pt idx="20">
                  <c:v>3395.5751242626602</c:v>
                </c:pt>
                <c:pt idx="21">
                  <c:v>3393.8471610653469</c:v>
                </c:pt>
                <c:pt idx="22">
                  <c:v>3465.0899920571037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0BBA-4051-BF06-D838E9EF78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16192"/>
        <c:axId val="74794112"/>
      </c:lineChart>
      <c:scatterChart>
        <c:scatterStyle val="lineMarker"/>
        <c:varyColors val="0"/>
        <c:ser>
          <c:idx val="2"/>
          <c:order val="2"/>
          <c:tx>
            <c:strRef>
              <c:f>Sheet1!$A$4</c:f>
              <c:strCache>
                <c:ptCount val="1"/>
                <c:pt idx="0">
                  <c:v>Israel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63500">
                <a:solidFill>
                  <a:srgbClr val="FF0000"/>
                </a:solidFill>
              </a:ln>
              <a:effectLst/>
            </c:spPr>
          </c:marker>
          <c:dPt>
            <c:idx val="22"/>
            <c:marker>
              <c:spPr>
                <a:solidFill>
                  <a:srgbClr val="FF0000"/>
                </a:solidFill>
                <a:ln w="127000">
                  <a:solidFill>
                    <a:srgbClr val="FF0000"/>
                  </a:solidFill>
                </a:ln>
                <a:effectLst/>
              </c:spPr>
            </c:marker>
            <c:bubble3D val="0"/>
          </c:dPt>
          <c:xVal>
            <c:numRef>
              <c:f>Sheet1!$B$1:$X$1</c:f>
              <c:numCache>
                <c:formatCode>General</c:formatCode>
                <c:ptCount val="23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  <c:pt idx="22">
                  <c:v>2016</c:v>
                </c:pt>
              </c:numCache>
            </c:numRef>
          </c:xVal>
          <c:yVal>
            <c:numRef>
              <c:f>Sheet1!$B$4:$X$4</c:f>
              <c:numCache>
                <c:formatCode>General</c:formatCode>
                <c:ptCount val="23"/>
                <c:pt idx="22">
                  <c:v>32612.688576351527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0BBA-4051-BF06-D838E9EF78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795264"/>
        <c:axId val="74794688"/>
      </c:scatterChart>
      <c:catAx>
        <c:axId val="3501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94112"/>
        <c:crosses val="autoZero"/>
        <c:auto val="1"/>
        <c:lblAlgn val="ctr"/>
        <c:lblOffset val="100"/>
        <c:noMultiLvlLbl val="0"/>
      </c:catAx>
      <c:valAx>
        <c:axId val="74794112"/>
        <c:scaling>
          <c:orientation val="minMax"/>
          <c:max val="35000"/>
          <c:min val="1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2011 PPP $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16192"/>
        <c:crosses val="autoZero"/>
        <c:crossBetween val="midCat"/>
      </c:valAx>
      <c:valAx>
        <c:axId val="74794688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74795264"/>
        <c:crosses val="max"/>
        <c:crossBetween val="midCat"/>
      </c:valAx>
      <c:valAx>
        <c:axId val="74795264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94688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9525">
              <a:solidFill>
                <a:schemeClr val="bg1">
                  <a:lumMod val="8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 2 in Microsoft Word]Sheet1'!$A$2:$A$15</c:f>
              <c:strCache>
                <c:ptCount val="14"/>
                <c:pt idx="0">
                  <c:v>2005</c:v>
                </c:pt>
                <c:pt idx="1">
                  <c:v>2006</c:v>
                </c:pt>
                <c:pt idx="2">
                  <c:v>First Half 2007</c:v>
                </c:pt>
                <c:pt idx="3">
                  <c:v>Second Half 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Jan-May 2017</c:v>
                </c:pt>
              </c:strCache>
            </c:strRef>
          </c:cat>
          <c:val>
            <c:numRef>
              <c:f>'[Chart 2 in Microsoft Word]Sheet1'!$B$2:$B$15</c:f>
              <c:numCache>
                <c:formatCode>General</c:formatCode>
                <c:ptCount val="14"/>
                <c:pt idx="0">
                  <c:v>9290</c:v>
                </c:pt>
                <c:pt idx="1">
                  <c:v>6285</c:v>
                </c:pt>
                <c:pt idx="2">
                  <c:v>11176</c:v>
                </c:pt>
                <c:pt idx="3">
                  <c:v>2557</c:v>
                </c:pt>
                <c:pt idx="4">
                  <c:v>2236</c:v>
                </c:pt>
                <c:pt idx="5">
                  <c:v>2593</c:v>
                </c:pt>
                <c:pt idx="6">
                  <c:v>3305</c:v>
                </c:pt>
                <c:pt idx="7">
                  <c:v>4107</c:v>
                </c:pt>
                <c:pt idx="8">
                  <c:v>4815</c:v>
                </c:pt>
                <c:pt idx="9">
                  <c:v>5652</c:v>
                </c:pt>
                <c:pt idx="10">
                  <c:v>4307</c:v>
                </c:pt>
                <c:pt idx="11">
                  <c:v>7890</c:v>
                </c:pt>
                <c:pt idx="12">
                  <c:v>10038</c:v>
                </c:pt>
                <c:pt idx="13">
                  <c:v>10234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700-4AE4-AE3E-132D03E1A7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346752"/>
        <c:axId val="74793536"/>
      </c:barChart>
      <c:catAx>
        <c:axId val="7034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93536"/>
        <c:crosses val="autoZero"/>
        <c:auto val="1"/>
        <c:lblAlgn val="ctr"/>
        <c:lblOffset val="100"/>
        <c:noMultiLvlLbl val="0"/>
      </c:catAx>
      <c:valAx>
        <c:axId val="7479353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500" b="1" i="0" baseline="0" dirty="0">
                    <a:solidFill>
                      <a:schemeClr val="tx1"/>
                    </a:solidFill>
                  </a:rPr>
                  <a:t>Average </a:t>
                </a:r>
                <a:r>
                  <a:rPr lang="en-GB" sz="1500" b="1" i="0" baseline="0" dirty="0" smtClean="0">
                    <a:solidFill>
                      <a:schemeClr val="tx1"/>
                    </a:solidFill>
                  </a:rPr>
                  <a:t>of monthly </a:t>
                </a:r>
                <a:r>
                  <a:rPr lang="en-GB" sz="1500" b="1" i="0" baseline="0" dirty="0">
                    <a:solidFill>
                      <a:schemeClr val="tx1"/>
                    </a:solidFill>
                  </a:rPr>
                  <a:t>truckloads</a:t>
                </a:r>
              </a:p>
            </c:rich>
          </c:tx>
          <c:layout>
            <c:manualLayout>
              <c:xMode val="edge"/>
              <c:yMode val="edge"/>
              <c:x val="1.9961049751984039E-2"/>
              <c:y val="0.3112949209723682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70346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50" baseline="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803112355694974E-2"/>
          <c:y val="1.4906929116260901E-2"/>
          <c:w val="0.94581273694249857"/>
          <c:h val="0.8652911288043186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 3 in Microsoft Word]Sheet1'!$A$2:$A$15</c:f>
              <c:strCache>
                <c:ptCount val="14"/>
                <c:pt idx="0">
                  <c:v>2005</c:v>
                </c:pt>
                <c:pt idx="1">
                  <c:v>2006</c:v>
                </c:pt>
                <c:pt idx="2">
                  <c:v>First Half 2007</c:v>
                </c:pt>
                <c:pt idx="3">
                  <c:v>Second Half 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Jan-May 2017</c:v>
                </c:pt>
              </c:strCache>
            </c:strRef>
          </c:cat>
          <c:val>
            <c:numRef>
              <c:f>'[Chart 3 in Microsoft Word]Sheet1'!$B$2:$B$15</c:f>
              <c:numCache>
                <c:formatCode>General</c:formatCode>
                <c:ptCount val="14"/>
                <c:pt idx="0">
                  <c:v>777</c:v>
                </c:pt>
                <c:pt idx="1">
                  <c:v>417</c:v>
                </c:pt>
                <c:pt idx="2">
                  <c:v>961</c:v>
                </c:pt>
                <c:pt idx="3">
                  <c:v>17</c:v>
                </c:pt>
                <c:pt idx="4">
                  <c:v>3</c:v>
                </c:pt>
                <c:pt idx="5">
                  <c:v>2</c:v>
                </c:pt>
                <c:pt idx="6">
                  <c:v>18</c:v>
                </c:pt>
                <c:pt idx="7">
                  <c:v>23</c:v>
                </c:pt>
                <c:pt idx="8">
                  <c:v>21</c:v>
                </c:pt>
                <c:pt idx="9">
                  <c:v>15</c:v>
                </c:pt>
                <c:pt idx="10">
                  <c:v>19</c:v>
                </c:pt>
                <c:pt idx="11">
                  <c:v>113</c:v>
                </c:pt>
                <c:pt idx="12">
                  <c:v>178</c:v>
                </c:pt>
                <c:pt idx="13">
                  <c:v>303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29-4997-B00A-91F0ACA8295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560384"/>
        <c:axId val="55733056"/>
      </c:barChart>
      <c:catAx>
        <c:axId val="3656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733056"/>
        <c:crosses val="autoZero"/>
        <c:auto val="1"/>
        <c:lblAlgn val="ctr"/>
        <c:lblOffset val="100"/>
        <c:noMultiLvlLbl val="0"/>
      </c:catAx>
      <c:valAx>
        <c:axId val="55733056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5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500" b="1" i="0" baseline="0" dirty="0">
                    <a:solidFill>
                      <a:schemeClr val="tx1"/>
                    </a:solidFill>
                  </a:rPr>
                  <a:t>Average </a:t>
                </a:r>
                <a:r>
                  <a:rPr lang="en-US" sz="1500" b="1" i="0" baseline="0" dirty="0" smtClean="0">
                    <a:solidFill>
                      <a:schemeClr val="tx1"/>
                    </a:solidFill>
                  </a:rPr>
                  <a:t>of monthly </a:t>
                </a:r>
                <a:r>
                  <a:rPr lang="en-US" sz="1500" b="1" i="0" baseline="0" dirty="0">
                    <a:solidFill>
                      <a:schemeClr val="tx1"/>
                    </a:solidFill>
                  </a:rPr>
                  <a:t>truckloads </a:t>
                </a:r>
              </a:p>
            </c:rich>
          </c:tx>
          <c:layout>
            <c:manualLayout>
              <c:xMode val="edge"/>
              <c:yMode val="edge"/>
              <c:x val="1.7839324657946978E-2"/>
              <c:y val="0.2864427431611454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36560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764203716959624E-2"/>
          <c:y val="0"/>
          <c:w val="0.94780437798810502"/>
          <c:h val="0.85790137540227962"/>
        </c:manualLayout>
      </c:layout>
      <c:barChart>
        <c:barDir val="col"/>
        <c:grouping val="clustered"/>
        <c:varyColors val="0"/>
        <c:ser>
          <c:idx val="0"/>
          <c:order val="0"/>
          <c:tx>
            <c:v>Number of Departures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'[Chart in Microsoft Word]Sheet1'!$A$2:$A$16</c:f>
              <c:strCache>
                <c:ptCount val="1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First Half 2007</c:v>
                </c:pt>
                <c:pt idx="4">
                  <c:v>Second Half 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Jan-May 2017</c:v>
                </c:pt>
              </c:strCache>
            </c:strRef>
          </c:cat>
          <c:val>
            <c:numRef>
              <c:f>'[Chart in Microsoft Word]Sheet1'!$B$2:$B$16</c:f>
              <c:numCache>
                <c:formatCode>General</c:formatCode>
                <c:ptCount val="15"/>
                <c:pt idx="0">
                  <c:v>521277</c:v>
                </c:pt>
                <c:pt idx="1">
                  <c:v>377093</c:v>
                </c:pt>
                <c:pt idx="2">
                  <c:v>161447</c:v>
                </c:pt>
                <c:pt idx="3">
                  <c:v>75663</c:v>
                </c:pt>
                <c:pt idx="4">
                  <c:v>11140</c:v>
                </c:pt>
                <c:pt idx="5">
                  <c:v>26272</c:v>
                </c:pt>
                <c:pt idx="6">
                  <c:v>30178</c:v>
                </c:pt>
                <c:pt idx="7">
                  <c:v>40763</c:v>
                </c:pt>
                <c:pt idx="8">
                  <c:v>53466</c:v>
                </c:pt>
                <c:pt idx="9">
                  <c:v>59842</c:v>
                </c:pt>
                <c:pt idx="10">
                  <c:v>69982</c:v>
                </c:pt>
                <c:pt idx="11">
                  <c:v>85453</c:v>
                </c:pt>
                <c:pt idx="12">
                  <c:v>181233</c:v>
                </c:pt>
                <c:pt idx="13">
                  <c:v>158249</c:v>
                </c:pt>
                <c:pt idx="14">
                  <c:v>36527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DC6-402E-BD4D-193F89A8A2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468096"/>
        <c:axId val="74798720"/>
      </c:barChart>
      <c:catAx>
        <c:axId val="70468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98720"/>
        <c:crossesAt val="0"/>
        <c:auto val="1"/>
        <c:lblAlgn val="ctr"/>
        <c:lblOffset val="100"/>
        <c:noMultiLvlLbl val="0"/>
      </c:catAx>
      <c:valAx>
        <c:axId val="7479872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500" b="1" i="0" baseline="0" dirty="0">
                    <a:solidFill>
                      <a:schemeClr val="tx1"/>
                    </a:solidFill>
                  </a:rPr>
                  <a:t>Number</a:t>
                </a:r>
                <a:r>
                  <a:rPr lang="en-US" sz="1500" baseline="0" dirty="0">
                    <a:solidFill>
                      <a:schemeClr val="tx1"/>
                    </a:solidFill>
                  </a:rPr>
                  <a:t> </a:t>
                </a:r>
                <a:r>
                  <a:rPr lang="en-US" sz="1500" b="1" i="0" baseline="0" dirty="0">
                    <a:solidFill>
                      <a:schemeClr val="tx1"/>
                    </a:solidFill>
                  </a:rPr>
                  <a:t>of Departures</a:t>
                </a:r>
              </a:p>
            </c:rich>
          </c:tx>
          <c:layout>
            <c:manualLayout>
              <c:xMode val="edge"/>
              <c:yMode val="edge"/>
              <c:x val="2.1048194661426649E-2"/>
              <c:y val="0.3122542931516340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70468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Avg. No. of Applications per Month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880</c:v>
                </c:pt>
                <c:pt idx="1">
                  <c:v>777</c:v>
                </c:pt>
                <c:pt idx="2">
                  <c:v>1139</c:v>
                </c:pt>
                <c:pt idx="3">
                  <c:v>1512</c:v>
                </c:pt>
                <c:pt idx="4">
                  <c:v>1825</c:v>
                </c:pt>
                <c:pt idx="5">
                  <c:v>2190</c:v>
                </c:pt>
                <c:pt idx="6">
                  <c:v>2215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03-42B8-995B-58F0BDB47F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0471168"/>
        <c:axId val="7481107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Approved</c:v>
                </c:pt>
              </c:strCache>
            </c:strRef>
          </c:tx>
          <c:spPr>
            <a:ln w="60325" cap="rnd" cmpd="sng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89.8</c:v>
                </c:pt>
                <c:pt idx="1">
                  <c:v>92.5</c:v>
                </c:pt>
                <c:pt idx="2">
                  <c:v>88.7</c:v>
                </c:pt>
                <c:pt idx="3">
                  <c:v>82.4</c:v>
                </c:pt>
                <c:pt idx="4">
                  <c:v>77.5</c:v>
                </c:pt>
                <c:pt idx="5">
                  <c:v>62.1</c:v>
                </c:pt>
                <c:pt idx="6">
                  <c:v>53.5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903-42B8-995B-58F0BDB47F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628352"/>
        <c:axId val="74811648"/>
      </c:lineChart>
      <c:catAx>
        <c:axId val="704711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Year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811072"/>
        <c:crosses val="autoZero"/>
        <c:auto val="1"/>
        <c:lblAlgn val="ctr"/>
        <c:lblOffset val="100"/>
        <c:noMultiLvlLbl val="0"/>
      </c:catAx>
      <c:valAx>
        <c:axId val="74811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Number of Applications</a:t>
                </a:r>
                <a:r>
                  <a:rPr lang="en-US" baseline="0" dirty="0" smtClean="0"/>
                  <a:t> (avg./month)</a:t>
                </a:r>
              </a:p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71168"/>
        <c:crosses val="autoZero"/>
        <c:crossBetween val="between"/>
      </c:valAx>
      <c:valAx>
        <c:axId val="7481164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Percentage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628352"/>
        <c:crosses val="max"/>
        <c:crossBetween val="between"/>
      </c:valAx>
      <c:catAx>
        <c:axId val="706283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48116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g"/><Relationship Id="rId4" Type="http://schemas.openxmlformats.org/officeDocument/2006/relationships/image" Target="../media/image7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g"/><Relationship Id="rId4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5CF66-9C67-40EE-9D46-33BEED27F0C4}" type="doc">
      <dgm:prSet loTypeId="urn:microsoft.com/office/officeart/2005/8/layout/lProcess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22C653-2CB3-4989-9355-ABF79FFBE411}">
      <dgm:prSet/>
      <dgm:spPr/>
      <dgm:t>
        <a:bodyPr/>
        <a:lstStyle/>
        <a:p>
          <a:r>
            <a:rPr lang="en-US" dirty="0" smtClean="0"/>
            <a:t>Elevators</a:t>
          </a:r>
          <a:endParaRPr lang="en-US" dirty="0"/>
        </a:p>
      </dgm:t>
    </dgm:pt>
    <dgm:pt modelId="{EAB5C4E1-E7E1-48D3-8E8A-DA340F5FBE57}" type="parTrans" cxnId="{3EA71A97-7E45-407B-AB4C-FE7D15CF0DBA}">
      <dgm:prSet/>
      <dgm:spPr/>
      <dgm:t>
        <a:bodyPr/>
        <a:lstStyle/>
        <a:p>
          <a:endParaRPr lang="en-US"/>
        </a:p>
      </dgm:t>
    </dgm:pt>
    <dgm:pt modelId="{450CAEB4-2466-4821-9648-912A3D4AFC81}" type="sibTrans" cxnId="{3EA71A97-7E45-407B-AB4C-FE7D15CF0DBA}">
      <dgm:prSet/>
      <dgm:spPr/>
      <dgm:t>
        <a:bodyPr/>
        <a:lstStyle/>
        <a:p>
          <a:endParaRPr lang="en-US"/>
        </a:p>
      </dgm:t>
    </dgm:pt>
    <dgm:pt modelId="{6EDB242C-BB08-49CC-BC67-C23FC62F9105}">
      <dgm:prSet/>
      <dgm:spPr/>
      <dgm:t>
        <a:bodyPr/>
        <a:lstStyle/>
        <a:p>
          <a:r>
            <a:rPr lang="en-US" dirty="0" smtClean="0"/>
            <a:t>Requests: 39</a:t>
          </a:r>
          <a:endParaRPr lang="en-US" dirty="0"/>
        </a:p>
      </dgm:t>
    </dgm:pt>
    <dgm:pt modelId="{01864C01-FE80-4804-BACA-22AF69C2107C}" type="parTrans" cxnId="{F6C857F0-6C98-4E67-874A-ED8BD9A5D45A}">
      <dgm:prSet/>
      <dgm:spPr/>
      <dgm:t>
        <a:bodyPr/>
        <a:lstStyle/>
        <a:p>
          <a:endParaRPr lang="en-US"/>
        </a:p>
      </dgm:t>
    </dgm:pt>
    <dgm:pt modelId="{CB81DDAA-B2AD-4844-B706-760D04D7659E}" type="sibTrans" cxnId="{F6C857F0-6C98-4E67-874A-ED8BD9A5D45A}">
      <dgm:prSet/>
      <dgm:spPr/>
      <dgm:t>
        <a:bodyPr/>
        <a:lstStyle/>
        <a:p>
          <a:endParaRPr lang="en-US"/>
        </a:p>
      </dgm:t>
    </dgm:pt>
    <dgm:pt modelId="{83275057-476B-4A28-9191-F2BE120B7246}">
      <dgm:prSet/>
      <dgm:spPr/>
      <dgm:t>
        <a:bodyPr/>
        <a:lstStyle/>
        <a:p>
          <a:r>
            <a:rPr lang="en-US" dirty="0" smtClean="0"/>
            <a:t>Approved: 20</a:t>
          </a:r>
          <a:endParaRPr lang="en-US" dirty="0"/>
        </a:p>
      </dgm:t>
    </dgm:pt>
    <dgm:pt modelId="{B996FB09-9AAF-441B-9FFD-98A95863616D}" type="parTrans" cxnId="{35BDD9FB-1B67-44F5-873F-F00E89B62838}">
      <dgm:prSet/>
      <dgm:spPr/>
      <dgm:t>
        <a:bodyPr/>
        <a:lstStyle/>
        <a:p>
          <a:endParaRPr lang="en-US"/>
        </a:p>
      </dgm:t>
    </dgm:pt>
    <dgm:pt modelId="{B1630063-701B-41C2-A552-19C85216FAF8}" type="sibTrans" cxnId="{35BDD9FB-1B67-44F5-873F-F00E89B62838}">
      <dgm:prSet/>
      <dgm:spPr/>
      <dgm:t>
        <a:bodyPr/>
        <a:lstStyle/>
        <a:p>
          <a:endParaRPr lang="en-US"/>
        </a:p>
      </dgm:t>
    </dgm:pt>
    <dgm:pt modelId="{3784F923-8E8E-4C54-B268-DC5F8ECA3DFF}">
      <dgm:prSet/>
      <dgm:spPr/>
      <dgm:t>
        <a:bodyPr/>
        <a:lstStyle/>
        <a:p>
          <a:r>
            <a:rPr lang="en-US" dirty="0" smtClean="0"/>
            <a:t>Rejected: 10</a:t>
          </a:r>
          <a:endParaRPr lang="en-US" dirty="0"/>
        </a:p>
      </dgm:t>
    </dgm:pt>
    <dgm:pt modelId="{B328749C-6E7D-4BEE-8885-7B15C310B825}" type="parTrans" cxnId="{A007268E-0EBF-4D3F-AFAE-C86F786E12FF}">
      <dgm:prSet/>
      <dgm:spPr/>
      <dgm:t>
        <a:bodyPr/>
        <a:lstStyle/>
        <a:p>
          <a:endParaRPr lang="en-US"/>
        </a:p>
      </dgm:t>
    </dgm:pt>
    <dgm:pt modelId="{E2E61672-DEC8-41A1-BD71-55254D629911}" type="sibTrans" cxnId="{A007268E-0EBF-4D3F-AFAE-C86F786E12FF}">
      <dgm:prSet/>
      <dgm:spPr/>
      <dgm:t>
        <a:bodyPr/>
        <a:lstStyle/>
        <a:p>
          <a:endParaRPr lang="en-US"/>
        </a:p>
      </dgm:t>
    </dgm:pt>
    <dgm:pt modelId="{827458F6-C8BE-4913-918E-10C7B81BAACA}">
      <dgm:prSet/>
      <dgm:spPr/>
      <dgm:t>
        <a:bodyPr/>
        <a:lstStyle/>
        <a:p>
          <a:r>
            <a:rPr lang="en-US" dirty="0" smtClean="0"/>
            <a:t>Pending: 9</a:t>
          </a:r>
          <a:endParaRPr lang="en-US" dirty="0"/>
        </a:p>
      </dgm:t>
    </dgm:pt>
    <dgm:pt modelId="{39041DC5-4353-42AE-9776-6D6E1C0B6052}" type="parTrans" cxnId="{11BC89B4-323A-46AA-8CDF-83DE54456A9D}">
      <dgm:prSet/>
      <dgm:spPr/>
      <dgm:t>
        <a:bodyPr/>
        <a:lstStyle/>
        <a:p>
          <a:endParaRPr lang="en-US"/>
        </a:p>
      </dgm:t>
    </dgm:pt>
    <dgm:pt modelId="{776F42EA-5FB0-4BBE-A252-EACFBDF53C99}" type="sibTrans" cxnId="{11BC89B4-323A-46AA-8CDF-83DE54456A9D}">
      <dgm:prSet/>
      <dgm:spPr/>
      <dgm:t>
        <a:bodyPr/>
        <a:lstStyle/>
        <a:p>
          <a:endParaRPr lang="en-US"/>
        </a:p>
      </dgm:t>
    </dgm:pt>
    <dgm:pt modelId="{4E75C769-09D7-41CF-93E4-463035E7B84D}">
      <dgm:prSet/>
      <dgm:spPr/>
      <dgm:t>
        <a:bodyPr/>
        <a:lstStyle/>
        <a:p>
          <a:r>
            <a:rPr lang="en-US" dirty="0" smtClean="0"/>
            <a:t>Approval time ranges from 4 to 328 days </a:t>
          </a:r>
          <a:endParaRPr lang="en-US" dirty="0"/>
        </a:p>
      </dgm:t>
    </dgm:pt>
    <dgm:pt modelId="{CB5E2AAF-E476-4AA6-936D-8956D92A36F2}" type="parTrans" cxnId="{89ED5535-3FFF-4BBD-AC4F-B850899637DB}">
      <dgm:prSet/>
      <dgm:spPr/>
      <dgm:t>
        <a:bodyPr/>
        <a:lstStyle/>
        <a:p>
          <a:endParaRPr lang="en-US"/>
        </a:p>
      </dgm:t>
    </dgm:pt>
    <dgm:pt modelId="{3C13A4B0-C33E-4E54-B1C7-E3ACFF1C3DD8}" type="sibTrans" cxnId="{89ED5535-3FFF-4BBD-AC4F-B850899637DB}">
      <dgm:prSet/>
      <dgm:spPr/>
      <dgm:t>
        <a:bodyPr/>
        <a:lstStyle/>
        <a:p>
          <a:endParaRPr lang="en-US"/>
        </a:p>
      </dgm:t>
    </dgm:pt>
    <dgm:pt modelId="{356497EE-3303-41AF-9D11-12C7577565B0}" type="pres">
      <dgm:prSet presAssocID="{9B95CF66-9C67-40EE-9D46-33BEED27F0C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FB87E5-CC16-44DC-9185-E1C750516E82}" type="pres">
      <dgm:prSet presAssocID="{B522C653-2CB3-4989-9355-ABF79FFBE411}" presName="compNode" presStyleCnt="0"/>
      <dgm:spPr/>
    </dgm:pt>
    <dgm:pt modelId="{F92F7033-B4F6-43A7-9FCC-D6DE890BBE99}" type="pres">
      <dgm:prSet presAssocID="{B522C653-2CB3-4989-9355-ABF79FFBE411}" presName="aNode" presStyleLbl="bgShp" presStyleIdx="0" presStyleCnt="1"/>
      <dgm:spPr/>
      <dgm:t>
        <a:bodyPr/>
        <a:lstStyle/>
        <a:p>
          <a:endParaRPr lang="en-US"/>
        </a:p>
      </dgm:t>
    </dgm:pt>
    <dgm:pt modelId="{4ED9BB4B-AE5B-4C7C-ABF1-F47D199CC80A}" type="pres">
      <dgm:prSet presAssocID="{B522C653-2CB3-4989-9355-ABF79FFBE411}" presName="textNode" presStyleLbl="bgShp" presStyleIdx="0" presStyleCnt="1"/>
      <dgm:spPr/>
      <dgm:t>
        <a:bodyPr/>
        <a:lstStyle/>
        <a:p>
          <a:endParaRPr lang="en-US"/>
        </a:p>
      </dgm:t>
    </dgm:pt>
    <dgm:pt modelId="{96CF4C25-D353-479C-9367-2F542E89C268}" type="pres">
      <dgm:prSet presAssocID="{B522C653-2CB3-4989-9355-ABF79FFBE411}" presName="compChildNode" presStyleCnt="0"/>
      <dgm:spPr/>
    </dgm:pt>
    <dgm:pt modelId="{3B434E4D-46C4-4613-93D6-3A0DE04828F8}" type="pres">
      <dgm:prSet presAssocID="{B522C653-2CB3-4989-9355-ABF79FFBE411}" presName="theInnerList" presStyleCnt="0"/>
      <dgm:spPr/>
    </dgm:pt>
    <dgm:pt modelId="{E1024DB7-D890-4B4E-9311-8DDD3B9283F4}" type="pres">
      <dgm:prSet presAssocID="{6EDB242C-BB08-49CC-BC67-C23FC62F9105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AC5FFD-105F-48D2-B80A-2E9AF096EC08}" type="pres">
      <dgm:prSet presAssocID="{6EDB242C-BB08-49CC-BC67-C23FC62F9105}" presName="aSpace2" presStyleCnt="0"/>
      <dgm:spPr/>
    </dgm:pt>
    <dgm:pt modelId="{F8230B87-577E-47BF-8034-405140EF691C}" type="pres">
      <dgm:prSet presAssocID="{83275057-476B-4A28-9191-F2BE120B7246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6E99DD-A8CF-4D9F-B9C9-FAC7CF4E500A}" type="pres">
      <dgm:prSet presAssocID="{83275057-476B-4A28-9191-F2BE120B7246}" presName="aSpace2" presStyleCnt="0"/>
      <dgm:spPr/>
    </dgm:pt>
    <dgm:pt modelId="{28499A01-82D8-406A-A4DB-6653586FB1E6}" type="pres">
      <dgm:prSet presAssocID="{827458F6-C8BE-4913-918E-10C7B81BAACA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0F28DA-CA23-494E-9259-7437E143CF2D}" type="pres">
      <dgm:prSet presAssocID="{827458F6-C8BE-4913-918E-10C7B81BAACA}" presName="aSpace2" presStyleCnt="0"/>
      <dgm:spPr/>
    </dgm:pt>
    <dgm:pt modelId="{EAEC0EB5-92EE-441B-A2E2-4E738290ED80}" type="pres">
      <dgm:prSet presAssocID="{3784F923-8E8E-4C54-B268-DC5F8ECA3DFF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8B7CE-A824-4CEF-88D7-0B20BED26716}" type="pres">
      <dgm:prSet presAssocID="{3784F923-8E8E-4C54-B268-DC5F8ECA3DFF}" presName="aSpace2" presStyleCnt="0"/>
      <dgm:spPr/>
    </dgm:pt>
    <dgm:pt modelId="{6C799485-6835-404B-8911-AEAAE84496E5}" type="pres">
      <dgm:prSet presAssocID="{4E75C769-09D7-41CF-93E4-463035E7B84D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7A46858-BA91-4857-8B8E-16DF5DE21FCF}" type="presOf" srcId="{6EDB242C-BB08-49CC-BC67-C23FC62F9105}" destId="{E1024DB7-D890-4B4E-9311-8DDD3B9283F4}" srcOrd="0" destOrd="0" presId="urn:microsoft.com/office/officeart/2005/8/layout/lProcess2"/>
    <dgm:cxn modelId="{03AF87CC-2EDF-4D4C-ABB7-1F50F02C12E7}" type="presOf" srcId="{B522C653-2CB3-4989-9355-ABF79FFBE411}" destId="{F92F7033-B4F6-43A7-9FCC-D6DE890BBE99}" srcOrd="0" destOrd="0" presId="urn:microsoft.com/office/officeart/2005/8/layout/lProcess2"/>
    <dgm:cxn modelId="{A007268E-0EBF-4D3F-AFAE-C86F786E12FF}" srcId="{B522C653-2CB3-4989-9355-ABF79FFBE411}" destId="{3784F923-8E8E-4C54-B268-DC5F8ECA3DFF}" srcOrd="3" destOrd="0" parTransId="{B328749C-6E7D-4BEE-8885-7B15C310B825}" sibTransId="{E2E61672-DEC8-41A1-BD71-55254D629911}"/>
    <dgm:cxn modelId="{DAFB526D-157F-4E57-89B1-FE5D69DEF868}" type="presOf" srcId="{83275057-476B-4A28-9191-F2BE120B7246}" destId="{F8230B87-577E-47BF-8034-405140EF691C}" srcOrd="0" destOrd="0" presId="urn:microsoft.com/office/officeart/2005/8/layout/lProcess2"/>
    <dgm:cxn modelId="{CBCEBC54-648D-46C2-9212-7BD12F694B0F}" type="presOf" srcId="{B522C653-2CB3-4989-9355-ABF79FFBE411}" destId="{4ED9BB4B-AE5B-4C7C-ABF1-F47D199CC80A}" srcOrd="1" destOrd="0" presId="urn:microsoft.com/office/officeart/2005/8/layout/lProcess2"/>
    <dgm:cxn modelId="{89ED5535-3FFF-4BBD-AC4F-B850899637DB}" srcId="{B522C653-2CB3-4989-9355-ABF79FFBE411}" destId="{4E75C769-09D7-41CF-93E4-463035E7B84D}" srcOrd="4" destOrd="0" parTransId="{CB5E2AAF-E476-4AA6-936D-8956D92A36F2}" sibTransId="{3C13A4B0-C33E-4E54-B1C7-E3ACFF1C3DD8}"/>
    <dgm:cxn modelId="{A916ED1E-FD83-4F1D-858A-71DA589D74AC}" type="presOf" srcId="{3784F923-8E8E-4C54-B268-DC5F8ECA3DFF}" destId="{EAEC0EB5-92EE-441B-A2E2-4E738290ED80}" srcOrd="0" destOrd="0" presId="urn:microsoft.com/office/officeart/2005/8/layout/lProcess2"/>
    <dgm:cxn modelId="{60C8B609-3C33-474E-9177-8946CBA0C339}" type="presOf" srcId="{4E75C769-09D7-41CF-93E4-463035E7B84D}" destId="{6C799485-6835-404B-8911-AEAAE84496E5}" srcOrd="0" destOrd="0" presId="urn:microsoft.com/office/officeart/2005/8/layout/lProcess2"/>
    <dgm:cxn modelId="{08D424C6-84FD-4D2C-B61A-6AE6CF82F460}" type="presOf" srcId="{9B95CF66-9C67-40EE-9D46-33BEED27F0C4}" destId="{356497EE-3303-41AF-9D11-12C7577565B0}" srcOrd="0" destOrd="0" presId="urn:microsoft.com/office/officeart/2005/8/layout/lProcess2"/>
    <dgm:cxn modelId="{11BC89B4-323A-46AA-8CDF-83DE54456A9D}" srcId="{B522C653-2CB3-4989-9355-ABF79FFBE411}" destId="{827458F6-C8BE-4913-918E-10C7B81BAACA}" srcOrd="2" destOrd="0" parTransId="{39041DC5-4353-42AE-9776-6D6E1C0B6052}" sibTransId="{776F42EA-5FB0-4BBE-A252-EACFBDF53C99}"/>
    <dgm:cxn modelId="{59466DB6-A993-4DBE-9391-07A063FF4F6F}" type="presOf" srcId="{827458F6-C8BE-4913-918E-10C7B81BAACA}" destId="{28499A01-82D8-406A-A4DB-6653586FB1E6}" srcOrd="0" destOrd="0" presId="urn:microsoft.com/office/officeart/2005/8/layout/lProcess2"/>
    <dgm:cxn modelId="{35BDD9FB-1B67-44F5-873F-F00E89B62838}" srcId="{B522C653-2CB3-4989-9355-ABF79FFBE411}" destId="{83275057-476B-4A28-9191-F2BE120B7246}" srcOrd="1" destOrd="0" parTransId="{B996FB09-9AAF-441B-9FFD-98A95863616D}" sibTransId="{B1630063-701B-41C2-A552-19C85216FAF8}"/>
    <dgm:cxn modelId="{F6C857F0-6C98-4E67-874A-ED8BD9A5D45A}" srcId="{B522C653-2CB3-4989-9355-ABF79FFBE411}" destId="{6EDB242C-BB08-49CC-BC67-C23FC62F9105}" srcOrd="0" destOrd="0" parTransId="{01864C01-FE80-4804-BACA-22AF69C2107C}" sibTransId="{CB81DDAA-B2AD-4844-B706-760D04D7659E}"/>
    <dgm:cxn modelId="{3EA71A97-7E45-407B-AB4C-FE7D15CF0DBA}" srcId="{9B95CF66-9C67-40EE-9D46-33BEED27F0C4}" destId="{B522C653-2CB3-4989-9355-ABF79FFBE411}" srcOrd="0" destOrd="0" parTransId="{EAB5C4E1-E7E1-48D3-8E8A-DA340F5FBE57}" sibTransId="{450CAEB4-2466-4821-9648-912A3D4AFC81}"/>
    <dgm:cxn modelId="{2B769491-268E-42F0-9CFC-1AAA64BC9A75}" type="presParOf" srcId="{356497EE-3303-41AF-9D11-12C7577565B0}" destId="{A7FB87E5-CC16-44DC-9185-E1C750516E82}" srcOrd="0" destOrd="0" presId="urn:microsoft.com/office/officeart/2005/8/layout/lProcess2"/>
    <dgm:cxn modelId="{5FC4E147-998D-4E59-9D96-4A7F0B26F913}" type="presParOf" srcId="{A7FB87E5-CC16-44DC-9185-E1C750516E82}" destId="{F92F7033-B4F6-43A7-9FCC-D6DE890BBE99}" srcOrd="0" destOrd="0" presId="urn:microsoft.com/office/officeart/2005/8/layout/lProcess2"/>
    <dgm:cxn modelId="{824460BC-3FC3-41DD-A727-2E8F41675441}" type="presParOf" srcId="{A7FB87E5-CC16-44DC-9185-E1C750516E82}" destId="{4ED9BB4B-AE5B-4C7C-ABF1-F47D199CC80A}" srcOrd="1" destOrd="0" presId="urn:microsoft.com/office/officeart/2005/8/layout/lProcess2"/>
    <dgm:cxn modelId="{A90DAF3A-9457-43A1-B3C1-598AB59555A2}" type="presParOf" srcId="{A7FB87E5-CC16-44DC-9185-E1C750516E82}" destId="{96CF4C25-D353-479C-9367-2F542E89C268}" srcOrd="2" destOrd="0" presId="urn:microsoft.com/office/officeart/2005/8/layout/lProcess2"/>
    <dgm:cxn modelId="{CD1FB620-C9DE-4B3F-9D86-914C2C75590B}" type="presParOf" srcId="{96CF4C25-D353-479C-9367-2F542E89C268}" destId="{3B434E4D-46C4-4613-93D6-3A0DE04828F8}" srcOrd="0" destOrd="0" presId="urn:microsoft.com/office/officeart/2005/8/layout/lProcess2"/>
    <dgm:cxn modelId="{F3E79AA4-B8DD-4DFA-9223-310943883DBF}" type="presParOf" srcId="{3B434E4D-46C4-4613-93D6-3A0DE04828F8}" destId="{E1024DB7-D890-4B4E-9311-8DDD3B9283F4}" srcOrd="0" destOrd="0" presId="urn:microsoft.com/office/officeart/2005/8/layout/lProcess2"/>
    <dgm:cxn modelId="{930A34F5-4CC7-4530-817A-2DF6436C9883}" type="presParOf" srcId="{3B434E4D-46C4-4613-93D6-3A0DE04828F8}" destId="{E4AC5FFD-105F-48D2-B80A-2E9AF096EC08}" srcOrd="1" destOrd="0" presId="urn:microsoft.com/office/officeart/2005/8/layout/lProcess2"/>
    <dgm:cxn modelId="{28E9C36D-65FA-437E-B46D-777FCFBA9D4D}" type="presParOf" srcId="{3B434E4D-46C4-4613-93D6-3A0DE04828F8}" destId="{F8230B87-577E-47BF-8034-405140EF691C}" srcOrd="2" destOrd="0" presId="urn:microsoft.com/office/officeart/2005/8/layout/lProcess2"/>
    <dgm:cxn modelId="{129B81E9-8BF8-4B56-BBE7-45817B62FC5F}" type="presParOf" srcId="{3B434E4D-46C4-4613-93D6-3A0DE04828F8}" destId="{896E99DD-A8CF-4D9F-B9C9-FAC7CF4E500A}" srcOrd="3" destOrd="0" presId="urn:microsoft.com/office/officeart/2005/8/layout/lProcess2"/>
    <dgm:cxn modelId="{1009ABEA-E867-4A3B-BB16-CAC3749C3616}" type="presParOf" srcId="{3B434E4D-46C4-4613-93D6-3A0DE04828F8}" destId="{28499A01-82D8-406A-A4DB-6653586FB1E6}" srcOrd="4" destOrd="0" presId="urn:microsoft.com/office/officeart/2005/8/layout/lProcess2"/>
    <dgm:cxn modelId="{639D98EA-F6DB-4F90-93FF-A9379265FD39}" type="presParOf" srcId="{3B434E4D-46C4-4613-93D6-3A0DE04828F8}" destId="{3C0F28DA-CA23-494E-9259-7437E143CF2D}" srcOrd="5" destOrd="0" presId="urn:microsoft.com/office/officeart/2005/8/layout/lProcess2"/>
    <dgm:cxn modelId="{2D776BF0-E91D-443C-A90D-305F027C19E7}" type="presParOf" srcId="{3B434E4D-46C4-4613-93D6-3A0DE04828F8}" destId="{EAEC0EB5-92EE-441B-A2E2-4E738290ED80}" srcOrd="6" destOrd="0" presId="urn:microsoft.com/office/officeart/2005/8/layout/lProcess2"/>
    <dgm:cxn modelId="{ED7BA8A9-061D-42BE-AE41-BBF67E5A3BCD}" type="presParOf" srcId="{3B434E4D-46C4-4613-93D6-3A0DE04828F8}" destId="{5B48B7CE-A824-4CEF-88D7-0B20BED26716}" srcOrd="7" destOrd="0" presId="urn:microsoft.com/office/officeart/2005/8/layout/lProcess2"/>
    <dgm:cxn modelId="{2897FF8B-6AA9-43C9-9E26-4AF01F8B4301}" type="presParOf" srcId="{3B434E4D-46C4-4613-93D6-3A0DE04828F8}" destId="{6C799485-6835-404B-8911-AEAAE84496E5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751006-77AE-46A7-A276-EA44F3C57DBE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61CE9C-72A7-4D1E-BB36-36079CF78DEB}">
      <dgm:prSet phldrT="[Text]"/>
      <dgm:spPr/>
      <dgm:t>
        <a:bodyPr/>
        <a:lstStyle/>
        <a:p>
          <a:r>
            <a:rPr lang="en-US" dirty="0" smtClean="0"/>
            <a:t>X-Ray Machines</a:t>
          </a:r>
          <a:endParaRPr lang="en-US" dirty="0"/>
        </a:p>
      </dgm:t>
    </dgm:pt>
    <dgm:pt modelId="{EECF0A6A-D592-4FC3-B33D-D3886FCEB82A}" type="parTrans" cxnId="{95AABC58-A348-4C02-A828-AF1C05D1D5FC}">
      <dgm:prSet/>
      <dgm:spPr/>
      <dgm:t>
        <a:bodyPr/>
        <a:lstStyle/>
        <a:p>
          <a:endParaRPr lang="en-US"/>
        </a:p>
      </dgm:t>
    </dgm:pt>
    <dgm:pt modelId="{138809B7-DD46-43DB-92F8-D064D5CC4E24}" type="sibTrans" cxnId="{95AABC58-A348-4C02-A828-AF1C05D1D5FC}">
      <dgm:prSet/>
      <dgm:spPr/>
      <dgm:t>
        <a:bodyPr/>
        <a:lstStyle/>
        <a:p>
          <a:endParaRPr lang="en-US"/>
        </a:p>
      </dgm:t>
    </dgm:pt>
    <dgm:pt modelId="{67336D33-49EF-4DE5-BB75-D5D5852E304B}">
      <dgm:prSet phldrT="[Text]"/>
      <dgm:spPr/>
      <dgm:t>
        <a:bodyPr/>
        <a:lstStyle/>
        <a:p>
          <a:r>
            <a:rPr lang="en-US" dirty="0" smtClean="0"/>
            <a:t>Communications Equipment</a:t>
          </a:r>
          <a:endParaRPr lang="en-US" dirty="0"/>
        </a:p>
      </dgm:t>
    </dgm:pt>
    <dgm:pt modelId="{9C41F68F-A8CC-4DD1-B45D-AA348DBA1DCD}" type="parTrans" cxnId="{825FE27C-7C43-4F95-9BEF-7885580957CC}">
      <dgm:prSet/>
      <dgm:spPr/>
      <dgm:t>
        <a:bodyPr/>
        <a:lstStyle/>
        <a:p>
          <a:endParaRPr lang="en-US"/>
        </a:p>
      </dgm:t>
    </dgm:pt>
    <dgm:pt modelId="{D139BB71-B6E4-4224-96ED-7FC1F6B65441}" type="sibTrans" cxnId="{825FE27C-7C43-4F95-9BEF-7885580957CC}">
      <dgm:prSet/>
      <dgm:spPr/>
      <dgm:t>
        <a:bodyPr/>
        <a:lstStyle/>
        <a:p>
          <a:endParaRPr lang="en-US"/>
        </a:p>
      </dgm:t>
    </dgm:pt>
    <dgm:pt modelId="{535C97C5-9782-4C8D-AE15-76971FB3037B}">
      <dgm:prSet phldrT="[Text]"/>
      <dgm:spPr/>
      <dgm:t>
        <a:bodyPr/>
        <a:lstStyle/>
        <a:p>
          <a:r>
            <a:rPr lang="en-US" dirty="0" smtClean="0"/>
            <a:t>No further detail provided on this broad category of items</a:t>
          </a:r>
          <a:endParaRPr lang="en-US" dirty="0"/>
        </a:p>
      </dgm:t>
    </dgm:pt>
    <dgm:pt modelId="{35976946-8133-476A-9516-9D4F038A14F6}" type="parTrans" cxnId="{D5BDB1D8-B694-4E2D-BCEB-3B90DCA3EC31}">
      <dgm:prSet/>
      <dgm:spPr/>
      <dgm:t>
        <a:bodyPr/>
        <a:lstStyle/>
        <a:p>
          <a:endParaRPr lang="en-US"/>
        </a:p>
      </dgm:t>
    </dgm:pt>
    <dgm:pt modelId="{352F0CD1-D8EF-4048-B95E-6CE08D1167F6}" type="sibTrans" cxnId="{D5BDB1D8-B694-4E2D-BCEB-3B90DCA3EC31}">
      <dgm:prSet/>
      <dgm:spPr/>
      <dgm:t>
        <a:bodyPr/>
        <a:lstStyle/>
        <a:p>
          <a:endParaRPr lang="en-US"/>
        </a:p>
      </dgm:t>
    </dgm:pt>
    <dgm:pt modelId="{1A9E2C52-B027-43F4-9F21-07393EB6A492}">
      <dgm:prSet phldrT="[Text]"/>
      <dgm:spPr/>
      <dgm:t>
        <a:bodyPr/>
        <a:lstStyle/>
        <a:p>
          <a:r>
            <a:rPr lang="en-US" dirty="0" smtClean="0"/>
            <a:t>Wooden Planks</a:t>
          </a:r>
          <a:endParaRPr lang="en-US" b="1" dirty="0"/>
        </a:p>
      </dgm:t>
    </dgm:pt>
    <dgm:pt modelId="{57633C12-AC40-410A-B790-B6ADDB990EB5}" type="parTrans" cxnId="{9E5E2D9D-9183-4E33-AEEF-DB6A6F7D091B}">
      <dgm:prSet/>
      <dgm:spPr/>
      <dgm:t>
        <a:bodyPr/>
        <a:lstStyle/>
        <a:p>
          <a:endParaRPr lang="en-US"/>
        </a:p>
      </dgm:t>
    </dgm:pt>
    <dgm:pt modelId="{2B0E1EA2-D622-4F10-ACF2-C24685030FAA}" type="sibTrans" cxnId="{9E5E2D9D-9183-4E33-AEEF-DB6A6F7D091B}">
      <dgm:prSet/>
      <dgm:spPr/>
      <dgm:t>
        <a:bodyPr/>
        <a:lstStyle/>
        <a:p>
          <a:endParaRPr lang="en-US"/>
        </a:p>
      </dgm:t>
    </dgm:pt>
    <dgm:pt modelId="{6CB35467-C441-4B59-9794-BA2556CA0007}">
      <dgm:prSet phldrT="[Text]"/>
      <dgm:spPr/>
      <dgm:t>
        <a:bodyPr/>
        <a:lstStyle/>
        <a:p>
          <a:r>
            <a:rPr lang="en-US" dirty="0" smtClean="0"/>
            <a:t>Imaging machines, including X-Ray equipment are restricted</a:t>
          </a:r>
          <a:endParaRPr lang="en-US" dirty="0"/>
        </a:p>
      </dgm:t>
    </dgm:pt>
    <dgm:pt modelId="{42FF1778-5CB6-4A3B-98DC-AB31B1ED0BBC}" type="sibTrans" cxnId="{FD4A737B-5D47-4BFB-8F6A-A83B71EEBE2E}">
      <dgm:prSet/>
      <dgm:spPr/>
      <dgm:t>
        <a:bodyPr/>
        <a:lstStyle/>
        <a:p>
          <a:endParaRPr lang="en-US"/>
        </a:p>
      </dgm:t>
    </dgm:pt>
    <dgm:pt modelId="{44A58166-707B-4BAD-8D8F-ADF9071E85E4}" type="parTrans" cxnId="{FD4A737B-5D47-4BFB-8F6A-A83B71EEBE2E}">
      <dgm:prSet/>
      <dgm:spPr/>
      <dgm:t>
        <a:bodyPr/>
        <a:lstStyle/>
        <a:p>
          <a:endParaRPr lang="en-US"/>
        </a:p>
      </dgm:t>
    </dgm:pt>
    <dgm:pt modelId="{7392E54E-017B-4D42-8D42-9303989145F5}">
      <dgm:prSet phldrT="[Text]"/>
      <dgm:spPr/>
      <dgm:t>
        <a:bodyPr/>
        <a:lstStyle/>
        <a:p>
          <a:r>
            <a:rPr lang="en-US" dirty="0" smtClean="0"/>
            <a:t>Wood wider than 1cm is highly restricted</a:t>
          </a:r>
          <a:endParaRPr lang="en-US" dirty="0"/>
        </a:p>
      </dgm:t>
    </dgm:pt>
    <dgm:pt modelId="{D5EE196F-550B-4392-A8BA-475DA4AAAB5E}" type="sibTrans" cxnId="{548C01EE-D3DA-4D44-81F9-A627240F594A}">
      <dgm:prSet/>
      <dgm:spPr/>
      <dgm:t>
        <a:bodyPr/>
        <a:lstStyle/>
        <a:p>
          <a:endParaRPr lang="en-US"/>
        </a:p>
      </dgm:t>
    </dgm:pt>
    <dgm:pt modelId="{CDCF62CC-2123-4537-A7B9-2D8DFAAE46AF}" type="parTrans" cxnId="{548C01EE-D3DA-4D44-81F9-A627240F594A}">
      <dgm:prSet/>
      <dgm:spPr/>
      <dgm:t>
        <a:bodyPr/>
        <a:lstStyle/>
        <a:p>
          <a:endParaRPr lang="en-US"/>
        </a:p>
      </dgm:t>
    </dgm:pt>
    <dgm:pt modelId="{A24F30DC-6E72-4CD9-8EA5-E1C5E55237CC}">
      <dgm:prSet phldrT="[Text]"/>
      <dgm:spPr/>
      <dgm:t>
        <a:bodyPr/>
        <a:lstStyle/>
        <a:p>
          <a:r>
            <a:rPr lang="en-US" dirty="0" smtClean="0"/>
            <a:t>Restricts Furniture Industry</a:t>
          </a:r>
          <a:endParaRPr lang="en-US" dirty="0"/>
        </a:p>
      </dgm:t>
    </dgm:pt>
    <dgm:pt modelId="{2E7F9536-D206-44CE-9693-EECC9FB32C7E}" type="parTrans" cxnId="{6EB52EB0-399A-4890-94B1-E475761AA6FA}">
      <dgm:prSet/>
      <dgm:spPr/>
      <dgm:t>
        <a:bodyPr/>
        <a:lstStyle/>
        <a:p>
          <a:endParaRPr lang="en-US"/>
        </a:p>
      </dgm:t>
    </dgm:pt>
    <dgm:pt modelId="{F3B23742-BBFE-4DDF-B296-75E7194C1570}" type="sibTrans" cxnId="{6EB52EB0-399A-4890-94B1-E475761AA6FA}">
      <dgm:prSet/>
      <dgm:spPr/>
      <dgm:t>
        <a:bodyPr/>
        <a:lstStyle/>
        <a:p>
          <a:endParaRPr lang="en-US"/>
        </a:p>
      </dgm:t>
    </dgm:pt>
    <dgm:pt modelId="{96521B47-A83A-40B2-8865-6687167313B8}">
      <dgm:prSet phldrT="[Text]"/>
      <dgm:spPr/>
      <dgm:t>
        <a:bodyPr/>
        <a:lstStyle/>
        <a:p>
          <a:r>
            <a:rPr lang="en-US" dirty="0" smtClean="0"/>
            <a:t>Very complex approval process</a:t>
          </a:r>
          <a:endParaRPr lang="en-US" dirty="0"/>
        </a:p>
      </dgm:t>
    </dgm:pt>
    <dgm:pt modelId="{1F495087-59B6-4F9D-9B7C-3AE7ED062615}" type="parTrans" cxnId="{D0A90586-CFD4-402C-B282-37BD3D6FAD28}">
      <dgm:prSet/>
      <dgm:spPr/>
      <dgm:t>
        <a:bodyPr/>
        <a:lstStyle/>
        <a:p>
          <a:endParaRPr lang="en-US"/>
        </a:p>
      </dgm:t>
    </dgm:pt>
    <dgm:pt modelId="{D78D792C-4AD7-432D-A81D-322975A6E1C3}" type="sibTrans" cxnId="{D0A90586-CFD4-402C-B282-37BD3D6FAD28}">
      <dgm:prSet/>
      <dgm:spPr/>
      <dgm:t>
        <a:bodyPr/>
        <a:lstStyle/>
        <a:p>
          <a:endParaRPr lang="en-US"/>
        </a:p>
      </dgm:t>
    </dgm:pt>
    <dgm:pt modelId="{C0ECF616-2591-4751-A09B-6713F44CDF74}">
      <dgm:prSet phldrT="[Text]"/>
      <dgm:spPr/>
      <dgm:t>
        <a:bodyPr/>
        <a:lstStyle/>
        <a:p>
          <a:r>
            <a:rPr lang="en-US" dirty="0" smtClean="0"/>
            <a:t>Impacting health care provision</a:t>
          </a:r>
          <a:endParaRPr lang="en-US" dirty="0"/>
        </a:p>
      </dgm:t>
    </dgm:pt>
    <dgm:pt modelId="{FB752424-102F-441C-A4C0-C44FCC0A1C9A}" type="parTrans" cxnId="{192B519E-B255-4E03-B1A5-66813BD6BFA6}">
      <dgm:prSet/>
      <dgm:spPr/>
      <dgm:t>
        <a:bodyPr/>
        <a:lstStyle/>
        <a:p>
          <a:endParaRPr lang="en-US"/>
        </a:p>
      </dgm:t>
    </dgm:pt>
    <dgm:pt modelId="{1B2ECFB7-47DD-4796-B25D-507BFAD4DDA7}" type="sibTrans" cxnId="{192B519E-B255-4E03-B1A5-66813BD6BFA6}">
      <dgm:prSet/>
      <dgm:spPr/>
      <dgm:t>
        <a:bodyPr/>
        <a:lstStyle/>
        <a:p>
          <a:endParaRPr lang="en-US"/>
        </a:p>
      </dgm:t>
    </dgm:pt>
    <dgm:pt modelId="{BE34E4C1-8A45-4F82-ADDB-47C863C05836}">
      <dgm:prSet/>
      <dgm:spPr/>
      <dgm:t>
        <a:bodyPr/>
        <a:lstStyle/>
        <a:p>
          <a:r>
            <a:rPr lang="en-US" dirty="0" smtClean="0"/>
            <a:t>Fertilizers</a:t>
          </a:r>
          <a:endParaRPr lang="en-US" b="1" dirty="0"/>
        </a:p>
      </dgm:t>
    </dgm:pt>
    <dgm:pt modelId="{9069BFC0-76AB-4636-A8DD-B7FB8FD18E58}" type="parTrans" cxnId="{E7FA5199-C62B-4A7A-B9AF-5714B107D063}">
      <dgm:prSet/>
      <dgm:spPr/>
      <dgm:t>
        <a:bodyPr/>
        <a:lstStyle/>
        <a:p>
          <a:endParaRPr lang="en-US"/>
        </a:p>
      </dgm:t>
    </dgm:pt>
    <dgm:pt modelId="{FE0C908D-171B-4AD1-9324-9804BD964DF6}" type="sibTrans" cxnId="{E7FA5199-C62B-4A7A-B9AF-5714B107D063}">
      <dgm:prSet/>
      <dgm:spPr/>
      <dgm:t>
        <a:bodyPr/>
        <a:lstStyle/>
        <a:p>
          <a:endParaRPr lang="en-US"/>
        </a:p>
      </dgm:t>
    </dgm:pt>
    <dgm:pt modelId="{DECF194E-86F0-4E8E-AEE8-6F70DA429A9D}">
      <dgm:prSet/>
      <dgm:spPr/>
      <dgm:t>
        <a:bodyPr/>
        <a:lstStyle/>
        <a:p>
          <a:r>
            <a:rPr lang="en-US" dirty="0" smtClean="0"/>
            <a:t>Restricted along with any mixture containing chloric potassium with concentrations higher than 5% </a:t>
          </a:r>
          <a:endParaRPr lang="en-US" dirty="0"/>
        </a:p>
      </dgm:t>
    </dgm:pt>
    <dgm:pt modelId="{D9E8CC9C-188C-4757-AAC9-8AB4BFFEA455}" type="parTrans" cxnId="{85C8A9B3-7376-4124-946E-2C63C492CB8A}">
      <dgm:prSet/>
      <dgm:spPr/>
      <dgm:t>
        <a:bodyPr/>
        <a:lstStyle/>
        <a:p>
          <a:endParaRPr lang="en-US"/>
        </a:p>
      </dgm:t>
    </dgm:pt>
    <dgm:pt modelId="{3E36893B-D5D6-49D4-8EFC-04C7C3A59B91}" type="sibTrans" cxnId="{85C8A9B3-7376-4124-946E-2C63C492CB8A}">
      <dgm:prSet/>
      <dgm:spPr/>
      <dgm:t>
        <a:bodyPr/>
        <a:lstStyle/>
        <a:p>
          <a:endParaRPr lang="en-US"/>
        </a:p>
      </dgm:t>
    </dgm:pt>
    <dgm:pt modelId="{E39E9960-32E7-497E-9830-08EFE2C38ECB}">
      <dgm:prSet/>
      <dgm:spPr/>
      <dgm:t>
        <a:bodyPr/>
        <a:lstStyle/>
        <a:p>
          <a:r>
            <a:rPr lang="en-US" dirty="0" smtClean="0"/>
            <a:t>Diminishes agricultural yields</a:t>
          </a:r>
          <a:endParaRPr lang="en-US" dirty="0"/>
        </a:p>
      </dgm:t>
    </dgm:pt>
    <dgm:pt modelId="{223D5476-5F05-4BF4-9540-05D352B2E635}" type="parTrans" cxnId="{16615E2F-5C80-413A-BB8D-D96995686D86}">
      <dgm:prSet/>
      <dgm:spPr/>
      <dgm:t>
        <a:bodyPr/>
        <a:lstStyle/>
        <a:p>
          <a:endParaRPr lang="en-US"/>
        </a:p>
      </dgm:t>
    </dgm:pt>
    <dgm:pt modelId="{3FCFAB66-EF05-4515-B098-0211BECF0ADF}" type="sibTrans" cxnId="{16615E2F-5C80-413A-BB8D-D96995686D86}">
      <dgm:prSet/>
      <dgm:spPr/>
      <dgm:t>
        <a:bodyPr/>
        <a:lstStyle/>
        <a:p>
          <a:endParaRPr lang="en-US"/>
        </a:p>
      </dgm:t>
    </dgm:pt>
    <dgm:pt modelId="{FB5E261C-4AD7-4EBD-AB42-2DC4DA4BFFC5}" type="pres">
      <dgm:prSet presAssocID="{D0751006-77AE-46A7-A276-EA44F3C57DB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FC90AAD-118A-446D-8B63-F823B88215F8}" type="pres">
      <dgm:prSet presAssocID="{8961CE9C-72A7-4D1E-BB36-36079CF78DEB}" presName="composite" presStyleCnt="0"/>
      <dgm:spPr/>
    </dgm:pt>
    <dgm:pt modelId="{CF073B13-2A83-4718-BCB1-C1F3F248A323}" type="pres">
      <dgm:prSet presAssocID="{8961CE9C-72A7-4D1E-BB36-36079CF78DEB}" presName="imgShp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03A3B07C-C0FC-47B3-B4E6-07DAF2DC09FB}" type="pres">
      <dgm:prSet presAssocID="{8961CE9C-72A7-4D1E-BB36-36079CF78DEB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A8841A-A7A0-4B26-831E-64E7F191FCFC}" type="pres">
      <dgm:prSet presAssocID="{138809B7-DD46-43DB-92F8-D064D5CC4E24}" presName="spacing" presStyleCnt="0"/>
      <dgm:spPr/>
    </dgm:pt>
    <dgm:pt modelId="{BEC21B5D-C796-43E8-ABF8-4A04AA79FC0A}" type="pres">
      <dgm:prSet presAssocID="{67336D33-49EF-4DE5-BB75-D5D5852E304B}" presName="composite" presStyleCnt="0"/>
      <dgm:spPr/>
    </dgm:pt>
    <dgm:pt modelId="{4183F55E-EC60-457D-A220-060F9B3B08D8}" type="pres">
      <dgm:prSet presAssocID="{67336D33-49EF-4DE5-BB75-D5D5852E304B}" presName="imgShp" presStyleLbl="fgImgPlace1" presStyleIdx="1" presStyleCnt="4" custLinFactNeighborX="-6748" custLinFactNeighborY="-9537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8827" b="8827"/>
          </a:stretch>
        </a:blipFill>
      </dgm:spPr>
    </dgm:pt>
    <dgm:pt modelId="{177C3AD2-AB0B-4013-808F-ABE0D2895874}" type="pres">
      <dgm:prSet presAssocID="{67336D33-49EF-4DE5-BB75-D5D5852E304B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386F02-4A2C-415A-B533-90A677A09D76}" type="pres">
      <dgm:prSet presAssocID="{D139BB71-B6E4-4224-96ED-7FC1F6B65441}" presName="spacing" presStyleCnt="0"/>
      <dgm:spPr/>
    </dgm:pt>
    <dgm:pt modelId="{B0FDC5D3-E42E-4E3B-95F9-C459872420EC}" type="pres">
      <dgm:prSet presAssocID="{1A9E2C52-B027-43F4-9F21-07393EB6A492}" presName="composite" presStyleCnt="0"/>
      <dgm:spPr/>
    </dgm:pt>
    <dgm:pt modelId="{1CC216C5-6C57-4688-A975-F1B23FAB18D0}" type="pres">
      <dgm:prSet presAssocID="{1A9E2C52-B027-43F4-9F21-07393EB6A492}" presName="imgShp" presStyleLbl="fgImgPlace1" presStyleIdx="2" presStyleCnt="4"/>
      <dgm:spPr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5396" t="-1467" r="5396" b="-1467"/>
          </a:stretch>
        </a:blipFill>
      </dgm:spPr>
    </dgm:pt>
    <dgm:pt modelId="{6CB0724E-FDBB-423D-8432-45876D657897}" type="pres">
      <dgm:prSet presAssocID="{1A9E2C52-B027-43F4-9F21-07393EB6A492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DEF750-D921-4768-8F5F-05683DC9295B}" type="pres">
      <dgm:prSet presAssocID="{2B0E1EA2-D622-4F10-ACF2-C24685030FAA}" presName="spacing" presStyleCnt="0"/>
      <dgm:spPr/>
    </dgm:pt>
    <dgm:pt modelId="{CA402576-3016-441A-8759-B20C531F9B2D}" type="pres">
      <dgm:prSet presAssocID="{BE34E4C1-8A45-4F82-ADDB-47C863C05836}" presName="composite" presStyleCnt="0"/>
      <dgm:spPr/>
    </dgm:pt>
    <dgm:pt modelId="{6CC96AE6-EDA7-40FA-94D3-FD6DF6643949}" type="pres">
      <dgm:prSet presAssocID="{BE34E4C1-8A45-4F82-ADDB-47C863C05836}" presName="imgShp" presStyleLbl="fgImgPlace1" presStyleIdx="3" presStyleCnt="4"/>
      <dgm:spPr>
        <a:blipFill dpi="0" rotWithShape="1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7B8530D1-42DE-461B-B8B2-9EEF50F5A59B}" type="pres">
      <dgm:prSet presAssocID="{BE34E4C1-8A45-4F82-ADDB-47C863C05836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5FE27C-7C43-4F95-9BEF-7885580957CC}" srcId="{D0751006-77AE-46A7-A276-EA44F3C57DBE}" destId="{67336D33-49EF-4DE5-BB75-D5D5852E304B}" srcOrd="1" destOrd="0" parTransId="{9C41F68F-A8CC-4DD1-B45D-AA348DBA1DCD}" sibTransId="{D139BB71-B6E4-4224-96ED-7FC1F6B65441}"/>
    <dgm:cxn modelId="{E7FA5199-C62B-4A7A-B9AF-5714B107D063}" srcId="{D0751006-77AE-46A7-A276-EA44F3C57DBE}" destId="{BE34E4C1-8A45-4F82-ADDB-47C863C05836}" srcOrd="3" destOrd="0" parTransId="{9069BFC0-76AB-4636-A8DD-B7FB8FD18E58}" sibTransId="{FE0C908D-171B-4AD1-9324-9804BD964DF6}"/>
    <dgm:cxn modelId="{BEA8BFA0-394A-4AD1-97D4-405405241446}" type="presOf" srcId="{BE34E4C1-8A45-4F82-ADDB-47C863C05836}" destId="{7B8530D1-42DE-461B-B8B2-9EEF50F5A59B}" srcOrd="0" destOrd="0" presId="urn:microsoft.com/office/officeart/2005/8/layout/vList3"/>
    <dgm:cxn modelId="{85C8A9B3-7376-4124-946E-2C63C492CB8A}" srcId="{BE34E4C1-8A45-4F82-ADDB-47C863C05836}" destId="{DECF194E-86F0-4E8E-AEE8-6F70DA429A9D}" srcOrd="0" destOrd="0" parTransId="{D9E8CC9C-188C-4757-AAC9-8AB4BFFEA455}" sibTransId="{3E36893B-D5D6-49D4-8EFC-04C7C3A59B91}"/>
    <dgm:cxn modelId="{50D58B49-465F-4779-9104-AEFAAD41F582}" type="presOf" srcId="{DECF194E-86F0-4E8E-AEE8-6F70DA429A9D}" destId="{7B8530D1-42DE-461B-B8B2-9EEF50F5A59B}" srcOrd="0" destOrd="1" presId="urn:microsoft.com/office/officeart/2005/8/layout/vList3"/>
    <dgm:cxn modelId="{192B519E-B255-4E03-B1A5-66813BD6BFA6}" srcId="{8961CE9C-72A7-4D1E-BB36-36079CF78DEB}" destId="{C0ECF616-2591-4751-A09B-6713F44CDF74}" srcOrd="1" destOrd="0" parTransId="{FB752424-102F-441C-A4C0-C44FCC0A1C9A}" sibTransId="{1B2ECFB7-47DD-4796-B25D-507BFAD4DDA7}"/>
    <dgm:cxn modelId="{3B0C96B1-47BB-4196-9B8A-765EEE8B38B1}" type="presOf" srcId="{8961CE9C-72A7-4D1E-BB36-36079CF78DEB}" destId="{03A3B07C-C0FC-47B3-B4E6-07DAF2DC09FB}" srcOrd="0" destOrd="0" presId="urn:microsoft.com/office/officeart/2005/8/layout/vList3"/>
    <dgm:cxn modelId="{6EB52EB0-399A-4890-94B1-E475761AA6FA}" srcId="{1A9E2C52-B027-43F4-9F21-07393EB6A492}" destId="{A24F30DC-6E72-4CD9-8EA5-E1C5E55237CC}" srcOrd="1" destOrd="0" parTransId="{2E7F9536-D206-44CE-9693-EECC9FB32C7E}" sibTransId="{F3B23742-BBFE-4DDF-B296-75E7194C1570}"/>
    <dgm:cxn modelId="{FD4A737B-5D47-4BFB-8F6A-A83B71EEBE2E}" srcId="{8961CE9C-72A7-4D1E-BB36-36079CF78DEB}" destId="{6CB35467-C441-4B59-9794-BA2556CA0007}" srcOrd="0" destOrd="0" parTransId="{44A58166-707B-4BAD-8D8F-ADF9071E85E4}" sibTransId="{42FF1778-5CB6-4A3B-98DC-AB31B1ED0BBC}"/>
    <dgm:cxn modelId="{95AABC58-A348-4C02-A828-AF1C05D1D5FC}" srcId="{D0751006-77AE-46A7-A276-EA44F3C57DBE}" destId="{8961CE9C-72A7-4D1E-BB36-36079CF78DEB}" srcOrd="0" destOrd="0" parTransId="{EECF0A6A-D592-4FC3-B33D-D3886FCEB82A}" sibTransId="{138809B7-DD46-43DB-92F8-D064D5CC4E24}"/>
    <dgm:cxn modelId="{4886FC32-0E94-4764-9027-9C4D5E21C3FD}" type="presOf" srcId="{1A9E2C52-B027-43F4-9F21-07393EB6A492}" destId="{6CB0724E-FDBB-423D-8432-45876D657897}" srcOrd="0" destOrd="0" presId="urn:microsoft.com/office/officeart/2005/8/layout/vList3"/>
    <dgm:cxn modelId="{695E833D-14F4-4A0F-A720-4D9A64E198DA}" type="presOf" srcId="{96521B47-A83A-40B2-8865-6687167313B8}" destId="{177C3AD2-AB0B-4013-808F-ABE0D2895874}" srcOrd="0" destOrd="2" presId="urn:microsoft.com/office/officeart/2005/8/layout/vList3"/>
    <dgm:cxn modelId="{5A18A7FD-738C-4D62-9AB5-8AD8A738985D}" type="presOf" srcId="{6CB35467-C441-4B59-9794-BA2556CA0007}" destId="{03A3B07C-C0FC-47B3-B4E6-07DAF2DC09FB}" srcOrd="0" destOrd="1" presId="urn:microsoft.com/office/officeart/2005/8/layout/vList3"/>
    <dgm:cxn modelId="{8E0CAD7F-015C-4C86-8792-E40F3661A5D2}" type="presOf" srcId="{535C97C5-9782-4C8D-AE15-76971FB3037B}" destId="{177C3AD2-AB0B-4013-808F-ABE0D2895874}" srcOrd="0" destOrd="1" presId="urn:microsoft.com/office/officeart/2005/8/layout/vList3"/>
    <dgm:cxn modelId="{B5C4FAF6-B616-4D77-8C42-D72916A182F5}" type="presOf" srcId="{D0751006-77AE-46A7-A276-EA44F3C57DBE}" destId="{FB5E261C-4AD7-4EBD-AB42-2DC4DA4BFFC5}" srcOrd="0" destOrd="0" presId="urn:microsoft.com/office/officeart/2005/8/layout/vList3"/>
    <dgm:cxn modelId="{16615E2F-5C80-413A-BB8D-D96995686D86}" srcId="{BE34E4C1-8A45-4F82-ADDB-47C863C05836}" destId="{E39E9960-32E7-497E-9830-08EFE2C38ECB}" srcOrd="1" destOrd="0" parTransId="{223D5476-5F05-4BF4-9540-05D352B2E635}" sibTransId="{3FCFAB66-EF05-4515-B098-0211BECF0ADF}"/>
    <dgm:cxn modelId="{D5BDB1D8-B694-4E2D-BCEB-3B90DCA3EC31}" srcId="{67336D33-49EF-4DE5-BB75-D5D5852E304B}" destId="{535C97C5-9782-4C8D-AE15-76971FB3037B}" srcOrd="0" destOrd="0" parTransId="{35976946-8133-476A-9516-9D4F038A14F6}" sibTransId="{352F0CD1-D8EF-4048-B95E-6CE08D1167F6}"/>
    <dgm:cxn modelId="{5175781B-32BF-4919-8C00-EF77BAB9475B}" type="presOf" srcId="{C0ECF616-2591-4751-A09B-6713F44CDF74}" destId="{03A3B07C-C0FC-47B3-B4E6-07DAF2DC09FB}" srcOrd="0" destOrd="2" presId="urn:microsoft.com/office/officeart/2005/8/layout/vList3"/>
    <dgm:cxn modelId="{4FF8714C-88CA-4C0A-A6EE-0559F19D966F}" type="presOf" srcId="{A24F30DC-6E72-4CD9-8EA5-E1C5E55237CC}" destId="{6CB0724E-FDBB-423D-8432-45876D657897}" srcOrd="0" destOrd="2" presId="urn:microsoft.com/office/officeart/2005/8/layout/vList3"/>
    <dgm:cxn modelId="{548C01EE-D3DA-4D44-81F9-A627240F594A}" srcId="{1A9E2C52-B027-43F4-9F21-07393EB6A492}" destId="{7392E54E-017B-4D42-8D42-9303989145F5}" srcOrd="0" destOrd="0" parTransId="{CDCF62CC-2123-4537-A7B9-2D8DFAAE46AF}" sibTransId="{D5EE196F-550B-4392-A8BA-475DA4AAAB5E}"/>
    <dgm:cxn modelId="{52DC7D40-A869-4C27-A81D-EADA20CADD20}" type="presOf" srcId="{67336D33-49EF-4DE5-BB75-D5D5852E304B}" destId="{177C3AD2-AB0B-4013-808F-ABE0D2895874}" srcOrd="0" destOrd="0" presId="urn:microsoft.com/office/officeart/2005/8/layout/vList3"/>
    <dgm:cxn modelId="{9E5E2D9D-9183-4E33-AEEF-DB6A6F7D091B}" srcId="{D0751006-77AE-46A7-A276-EA44F3C57DBE}" destId="{1A9E2C52-B027-43F4-9F21-07393EB6A492}" srcOrd="2" destOrd="0" parTransId="{57633C12-AC40-410A-B790-B6ADDB990EB5}" sibTransId="{2B0E1EA2-D622-4F10-ACF2-C24685030FAA}"/>
    <dgm:cxn modelId="{D0A90586-CFD4-402C-B282-37BD3D6FAD28}" srcId="{67336D33-49EF-4DE5-BB75-D5D5852E304B}" destId="{96521B47-A83A-40B2-8865-6687167313B8}" srcOrd="1" destOrd="0" parTransId="{1F495087-59B6-4F9D-9B7C-3AE7ED062615}" sibTransId="{D78D792C-4AD7-432D-A81D-322975A6E1C3}"/>
    <dgm:cxn modelId="{00ACD54F-6EF5-4627-BDEF-008FCC5D2571}" type="presOf" srcId="{E39E9960-32E7-497E-9830-08EFE2C38ECB}" destId="{7B8530D1-42DE-461B-B8B2-9EEF50F5A59B}" srcOrd="0" destOrd="2" presId="urn:microsoft.com/office/officeart/2005/8/layout/vList3"/>
    <dgm:cxn modelId="{1162FDCD-D69D-448E-9981-C6636B3EE51F}" type="presOf" srcId="{7392E54E-017B-4D42-8D42-9303989145F5}" destId="{6CB0724E-FDBB-423D-8432-45876D657897}" srcOrd="0" destOrd="1" presId="urn:microsoft.com/office/officeart/2005/8/layout/vList3"/>
    <dgm:cxn modelId="{C2D1847A-12D9-4CE5-A251-4F3A07482B01}" type="presParOf" srcId="{FB5E261C-4AD7-4EBD-AB42-2DC4DA4BFFC5}" destId="{BFC90AAD-118A-446D-8B63-F823B88215F8}" srcOrd="0" destOrd="0" presId="urn:microsoft.com/office/officeart/2005/8/layout/vList3"/>
    <dgm:cxn modelId="{1401EA92-3622-4BFC-8F33-1020488AC6C9}" type="presParOf" srcId="{BFC90AAD-118A-446D-8B63-F823B88215F8}" destId="{CF073B13-2A83-4718-BCB1-C1F3F248A323}" srcOrd="0" destOrd="0" presId="urn:microsoft.com/office/officeart/2005/8/layout/vList3"/>
    <dgm:cxn modelId="{25D1E322-EB20-4691-8D0A-1417347E1F2D}" type="presParOf" srcId="{BFC90AAD-118A-446D-8B63-F823B88215F8}" destId="{03A3B07C-C0FC-47B3-B4E6-07DAF2DC09FB}" srcOrd="1" destOrd="0" presId="urn:microsoft.com/office/officeart/2005/8/layout/vList3"/>
    <dgm:cxn modelId="{E32B9CE5-E99F-4F08-B937-7483E5F9462B}" type="presParOf" srcId="{FB5E261C-4AD7-4EBD-AB42-2DC4DA4BFFC5}" destId="{31A8841A-A7A0-4B26-831E-64E7F191FCFC}" srcOrd="1" destOrd="0" presId="urn:microsoft.com/office/officeart/2005/8/layout/vList3"/>
    <dgm:cxn modelId="{FDEF1728-67A1-4FD9-859F-CC27CEADCBC8}" type="presParOf" srcId="{FB5E261C-4AD7-4EBD-AB42-2DC4DA4BFFC5}" destId="{BEC21B5D-C796-43E8-ABF8-4A04AA79FC0A}" srcOrd="2" destOrd="0" presId="urn:microsoft.com/office/officeart/2005/8/layout/vList3"/>
    <dgm:cxn modelId="{3CCA4BAC-83C1-44B5-BB54-FD36BAC45ABC}" type="presParOf" srcId="{BEC21B5D-C796-43E8-ABF8-4A04AA79FC0A}" destId="{4183F55E-EC60-457D-A220-060F9B3B08D8}" srcOrd="0" destOrd="0" presId="urn:microsoft.com/office/officeart/2005/8/layout/vList3"/>
    <dgm:cxn modelId="{8CC5825F-1BBB-42F1-B50D-758D3B59C60D}" type="presParOf" srcId="{BEC21B5D-C796-43E8-ABF8-4A04AA79FC0A}" destId="{177C3AD2-AB0B-4013-808F-ABE0D2895874}" srcOrd="1" destOrd="0" presId="urn:microsoft.com/office/officeart/2005/8/layout/vList3"/>
    <dgm:cxn modelId="{FA619681-EBA7-402C-BAFE-2E9799C19F39}" type="presParOf" srcId="{FB5E261C-4AD7-4EBD-AB42-2DC4DA4BFFC5}" destId="{6E386F02-4A2C-415A-B533-90A677A09D76}" srcOrd="3" destOrd="0" presId="urn:microsoft.com/office/officeart/2005/8/layout/vList3"/>
    <dgm:cxn modelId="{E8A88251-D7CA-431E-8851-5ED854030F98}" type="presParOf" srcId="{FB5E261C-4AD7-4EBD-AB42-2DC4DA4BFFC5}" destId="{B0FDC5D3-E42E-4E3B-95F9-C459872420EC}" srcOrd="4" destOrd="0" presId="urn:microsoft.com/office/officeart/2005/8/layout/vList3"/>
    <dgm:cxn modelId="{F0BE05BC-44AC-4E9C-B9AD-16475205D588}" type="presParOf" srcId="{B0FDC5D3-E42E-4E3B-95F9-C459872420EC}" destId="{1CC216C5-6C57-4688-A975-F1B23FAB18D0}" srcOrd="0" destOrd="0" presId="urn:microsoft.com/office/officeart/2005/8/layout/vList3"/>
    <dgm:cxn modelId="{F957DE4C-69FF-4A01-90C6-61F19455652F}" type="presParOf" srcId="{B0FDC5D3-E42E-4E3B-95F9-C459872420EC}" destId="{6CB0724E-FDBB-423D-8432-45876D657897}" srcOrd="1" destOrd="0" presId="urn:microsoft.com/office/officeart/2005/8/layout/vList3"/>
    <dgm:cxn modelId="{49129A3E-96C8-4357-AECD-3B9008D95A4B}" type="presParOf" srcId="{FB5E261C-4AD7-4EBD-AB42-2DC4DA4BFFC5}" destId="{D7DEF750-D921-4768-8F5F-05683DC9295B}" srcOrd="5" destOrd="0" presId="urn:microsoft.com/office/officeart/2005/8/layout/vList3"/>
    <dgm:cxn modelId="{4E411D47-7280-4F3E-8B3C-BD9269AD40DD}" type="presParOf" srcId="{FB5E261C-4AD7-4EBD-AB42-2DC4DA4BFFC5}" destId="{CA402576-3016-441A-8759-B20C531F9B2D}" srcOrd="6" destOrd="0" presId="urn:microsoft.com/office/officeart/2005/8/layout/vList3"/>
    <dgm:cxn modelId="{5024BA58-F76B-4A28-A86E-0075BB7F6A5D}" type="presParOf" srcId="{CA402576-3016-441A-8759-B20C531F9B2D}" destId="{6CC96AE6-EDA7-40FA-94D3-FD6DF6643949}" srcOrd="0" destOrd="0" presId="urn:microsoft.com/office/officeart/2005/8/layout/vList3"/>
    <dgm:cxn modelId="{6A68ED42-47A0-4144-AD4B-CAB83AEE1012}" type="presParOf" srcId="{CA402576-3016-441A-8759-B20C531F9B2D}" destId="{7B8530D1-42DE-461B-B8B2-9EEF50F5A59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2F7033-B4F6-43A7-9FCC-D6DE890BBE99}">
      <dsp:nvSpPr>
        <dsp:cNvPr id="0" name=""/>
        <dsp:cNvSpPr/>
      </dsp:nvSpPr>
      <dsp:spPr>
        <a:xfrm>
          <a:off x="0" y="0"/>
          <a:ext cx="2724911" cy="45407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kern="1200" dirty="0" smtClean="0"/>
            <a:t>Elevators</a:t>
          </a:r>
          <a:endParaRPr lang="en-US" sz="4900" kern="1200" dirty="0"/>
        </a:p>
      </dsp:txBody>
      <dsp:txXfrm>
        <a:off x="0" y="0"/>
        <a:ext cx="2724911" cy="1362233"/>
      </dsp:txXfrm>
    </dsp:sp>
    <dsp:sp modelId="{E1024DB7-D890-4B4E-9311-8DDD3B9283F4}">
      <dsp:nvSpPr>
        <dsp:cNvPr id="0" name=""/>
        <dsp:cNvSpPr/>
      </dsp:nvSpPr>
      <dsp:spPr>
        <a:xfrm>
          <a:off x="272491" y="1363092"/>
          <a:ext cx="2179929" cy="525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Requests: 39</a:t>
          </a:r>
          <a:endParaRPr lang="en-US" sz="1500" kern="1200" dirty="0"/>
        </a:p>
      </dsp:txBody>
      <dsp:txXfrm>
        <a:off x="287877" y="1378478"/>
        <a:ext cx="2149157" cy="494532"/>
      </dsp:txXfrm>
    </dsp:sp>
    <dsp:sp modelId="{F8230B87-577E-47BF-8034-405140EF691C}">
      <dsp:nvSpPr>
        <dsp:cNvPr id="0" name=""/>
        <dsp:cNvSpPr/>
      </dsp:nvSpPr>
      <dsp:spPr>
        <a:xfrm>
          <a:off x="272491" y="1969213"/>
          <a:ext cx="2179929" cy="525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Approved: 20</a:t>
          </a:r>
          <a:endParaRPr lang="en-US" sz="1500" kern="1200" dirty="0"/>
        </a:p>
      </dsp:txBody>
      <dsp:txXfrm>
        <a:off x="287877" y="1984599"/>
        <a:ext cx="2149157" cy="494532"/>
      </dsp:txXfrm>
    </dsp:sp>
    <dsp:sp modelId="{28499A01-82D8-406A-A4DB-6653586FB1E6}">
      <dsp:nvSpPr>
        <dsp:cNvPr id="0" name=""/>
        <dsp:cNvSpPr/>
      </dsp:nvSpPr>
      <dsp:spPr>
        <a:xfrm>
          <a:off x="272491" y="2575334"/>
          <a:ext cx="2179929" cy="525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Pending: 9</a:t>
          </a:r>
          <a:endParaRPr lang="en-US" sz="1500" kern="1200" dirty="0"/>
        </a:p>
      </dsp:txBody>
      <dsp:txXfrm>
        <a:off x="287877" y="2590720"/>
        <a:ext cx="2149157" cy="494532"/>
      </dsp:txXfrm>
    </dsp:sp>
    <dsp:sp modelId="{EAEC0EB5-92EE-441B-A2E2-4E738290ED80}">
      <dsp:nvSpPr>
        <dsp:cNvPr id="0" name=""/>
        <dsp:cNvSpPr/>
      </dsp:nvSpPr>
      <dsp:spPr>
        <a:xfrm>
          <a:off x="272491" y="3181455"/>
          <a:ext cx="2179929" cy="525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Rejected: 10</a:t>
          </a:r>
          <a:endParaRPr lang="en-US" sz="1500" kern="1200" dirty="0"/>
        </a:p>
      </dsp:txBody>
      <dsp:txXfrm>
        <a:off x="287877" y="3196841"/>
        <a:ext cx="2149157" cy="494532"/>
      </dsp:txXfrm>
    </dsp:sp>
    <dsp:sp modelId="{6C799485-6835-404B-8911-AEAAE84496E5}">
      <dsp:nvSpPr>
        <dsp:cNvPr id="0" name=""/>
        <dsp:cNvSpPr/>
      </dsp:nvSpPr>
      <dsp:spPr>
        <a:xfrm>
          <a:off x="272491" y="3787576"/>
          <a:ext cx="2179929" cy="525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Approval time ranges from 4 to 328 days </a:t>
          </a:r>
          <a:endParaRPr lang="en-US" sz="1500" kern="1200" dirty="0"/>
        </a:p>
      </dsp:txBody>
      <dsp:txXfrm>
        <a:off x="287877" y="3802962"/>
        <a:ext cx="2149157" cy="4945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A3B07C-C0FC-47B3-B4E6-07DAF2DC09FB}">
      <dsp:nvSpPr>
        <dsp:cNvPr id="0" name=""/>
        <dsp:cNvSpPr/>
      </dsp:nvSpPr>
      <dsp:spPr>
        <a:xfrm rot="10800000">
          <a:off x="1466354" y="241"/>
          <a:ext cx="4849594" cy="97935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0" tIns="60960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X-Ray Machines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Imaging machines, including X-Ray equipment are restricted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Impacting health care provision</a:t>
          </a:r>
          <a:endParaRPr lang="en-US" sz="1200" kern="1200" dirty="0"/>
        </a:p>
      </dsp:txBody>
      <dsp:txXfrm rot="10800000">
        <a:off x="1711193" y="241"/>
        <a:ext cx="4604755" cy="979358"/>
      </dsp:txXfrm>
    </dsp:sp>
    <dsp:sp modelId="{CF073B13-2A83-4718-BCB1-C1F3F248A323}">
      <dsp:nvSpPr>
        <dsp:cNvPr id="0" name=""/>
        <dsp:cNvSpPr/>
      </dsp:nvSpPr>
      <dsp:spPr>
        <a:xfrm>
          <a:off x="976674" y="241"/>
          <a:ext cx="979358" cy="97935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7C3AD2-AB0B-4013-808F-ABE0D2895874}">
      <dsp:nvSpPr>
        <dsp:cNvPr id="0" name=""/>
        <dsp:cNvSpPr/>
      </dsp:nvSpPr>
      <dsp:spPr>
        <a:xfrm rot="10800000">
          <a:off x="1466354" y="1271945"/>
          <a:ext cx="4849594" cy="97935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0" tIns="60960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Communications Equipment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No further detail provided on this broad category of items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Very complex approval process</a:t>
          </a:r>
          <a:endParaRPr lang="en-US" sz="1200" kern="1200" dirty="0"/>
        </a:p>
      </dsp:txBody>
      <dsp:txXfrm rot="10800000">
        <a:off x="1711193" y="1271945"/>
        <a:ext cx="4604755" cy="979358"/>
      </dsp:txXfrm>
    </dsp:sp>
    <dsp:sp modelId="{4183F55E-EC60-457D-A220-060F9B3B08D8}">
      <dsp:nvSpPr>
        <dsp:cNvPr id="0" name=""/>
        <dsp:cNvSpPr/>
      </dsp:nvSpPr>
      <dsp:spPr>
        <a:xfrm>
          <a:off x="910587" y="1178544"/>
          <a:ext cx="979358" cy="979358"/>
        </a:xfrm>
        <a:prstGeom prst="ellipse">
          <a:avLst/>
        </a:prstGeom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8827" b="8827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B0724E-FDBB-423D-8432-45876D657897}">
      <dsp:nvSpPr>
        <dsp:cNvPr id="0" name=""/>
        <dsp:cNvSpPr/>
      </dsp:nvSpPr>
      <dsp:spPr>
        <a:xfrm rot="10800000">
          <a:off x="1466354" y="2543650"/>
          <a:ext cx="4849594" cy="97935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0" tIns="60960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Wooden Planks</a:t>
          </a:r>
          <a:endParaRPr lang="en-US" sz="16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Wood wider than 1cm is highly restricted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Restricts Furniture Industry</a:t>
          </a:r>
          <a:endParaRPr lang="en-US" sz="1200" kern="1200" dirty="0"/>
        </a:p>
      </dsp:txBody>
      <dsp:txXfrm rot="10800000">
        <a:off x="1711193" y="2543650"/>
        <a:ext cx="4604755" cy="979358"/>
      </dsp:txXfrm>
    </dsp:sp>
    <dsp:sp modelId="{1CC216C5-6C57-4688-A975-F1B23FAB18D0}">
      <dsp:nvSpPr>
        <dsp:cNvPr id="0" name=""/>
        <dsp:cNvSpPr/>
      </dsp:nvSpPr>
      <dsp:spPr>
        <a:xfrm>
          <a:off x="976674" y="2543650"/>
          <a:ext cx="979358" cy="979358"/>
        </a:xfrm>
        <a:prstGeom prst="ellipse">
          <a:avLst/>
        </a:prstGeom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5396" t="-1467" r="5396" b="-1467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8530D1-42DE-461B-B8B2-9EEF50F5A59B}">
      <dsp:nvSpPr>
        <dsp:cNvPr id="0" name=""/>
        <dsp:cNvSpPr/>
      </dsp:nvSpPr>
      <dsp:spPr>
        <a:xfrm rot="10800000">
          <a:off x="1466354" y="3815354"/>
          <a:ext cx="4849594" cy="97935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70" tIns="60960" rIns="113792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Fertilizers</a:t>
          </a:r>
          <a:endParaRPr lang="en-US" sz="16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Restricted along with any mixture containing chloric potassium with concentrations higher than 5% 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smtClean="0"/>
            <a:t>Diminishes agricultural yields</a:t>
          </a:r>
          <a:endParaRPr lang="en-US" sz="1200" kern="1200" dirty="0"/>
        </a:p>
      </dsp:txBody>
      <dsp:txXfrm rot="10800000">
        <a:off x="1711193" y="3815354"/>
        <a:ext cx="4604755" cy="979358"/>
      </dsp:txXfrm>
    </dsp:sp>
    <dsp:sp modelId="{6CC96AE6-EDA7-40FA-94D3-FD6DF6643949}">
      <dsp:nvSpPr>
        <dsp:cNvPr id="0" name=""/>
        <dsp:cNvSpPr/>
      </dsp:nvSpPr>
      <dsp:spPr>
        <a:xfrm>
          <a:off x="976674" y="3815354"/>
          <a:ext cx="979358" cy="979358"/>
        </a:xfrm>
        <a:prstGeom prst="ellipse">
          <a:avLst/>
        </a:prstGeom>
        <a:blipFill dpi="0" rotWithShape="1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98E93-3D17-4401-80F5-C2D5C40EF59C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4EE28-9580-4CE7-8A4C-C7F93F200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2757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The trend in Israeli approvals of permits for Gaza patients has been downward since 2011.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3620E222-267E-40BD-9DFD-86057555D09C}" type="slidenum">
              <a:rPr lang="en-US" altLang="en-US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836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58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833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5682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170488" y="1143000"/>
            <a:ext cx="6075362" cy="457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79939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094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317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159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689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676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57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418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73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024E7-49F3-4A20-A2E1-FDCEAABE6CA7}" type="datetimeFigureOut">
              <a:rPr lang="en-GB" smtClean="0"/>
              <a:t>11/10/2017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088B5-D407-442B-8D94-DBA01EF1C9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714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2474" y="2251045"/>
            <a:ext cx="310320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7200" b="1" dirty="0" smtClean="0">
                <a:solidFill>
                  <a:srgbClr val="2F68A7"/>
                </a:solidFill>
                <a:latin typeface="Gill Sans MT" pitchFamily="34" charset="0"/>
              </a:rPr>
              <a:t>GAZA</a:t>
            </a:r>
          </a:p>
          <a:p>
            <a:pPr algn="r"/>
            <a:r>
              <a:rPr lang="en-GB" sz="2000" i="1" dirty="0" smtClean="0">
                <a:solidFill>
                  <a:srgbClr val="2F68A7"/>
                </a:solidFill>
                <a:latin typeface="Gill Sans MT" pitchFamily="34" charset="0"/>
              </a:rPr>
              <a:t>October </a:t>
            </a:r>
            <a:r>
              <a:rPr lang="en-GB" sz="2000" i="1" dirty="0" smtClean="0">
                <a:solidFill>
                  <a:srgbClr val="2F68A7"/>
                </a:solidFill>
                <a:latin typeface="Gill Sans MT" pitchFamily="34" charset="0"/>
              </a:rPr>
              <a:t>2017</a:t>
            </a:r>
            <a:endParaRPr lang="en-US" sz="2000" i="1" dirty="0">
              <a:solidFill>
                <a:srgbClr val="2F68A7"/>
              </a:solidFill>
              <a:latin typeface="Gill Sans MT" pitchFamily="34" charset="0"/>
            </a:endParaRPr>
          </a:p>
        </p:txBody>
      </p:sp>
      <p:pic>
        <p:nvPicPr>
          <p:cNvPr id="5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23" y="112338"/>
            <a:ext cx="1185057" cy="1017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033" y="914400"/>
            <a:ext cx="7966841" cy="528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365125"/>
            <a:ext cx="10515600" cy="690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Number of people </a:t>
            </a:r>
            <a:r>
              <a:rPr lang="en-US" sz="3600" dirty="0" smtClean="0">
                <a:solidFill>
                  <a:srgbClr val="2F68A7"/>
                </a:solidFill>
                <a:latin typeface="Gill Sans MT" panose="020B0502020104020203" pitchFamily="34" charset="0"/>
              </a:rPr>
              <a:t>able </a:t>
            </a:r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to leave Gaza 2004-2017 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8451425"/>
              </p:ext>
            </p:extLst>
          </p:nvPr>
        </p:nvGraphicFramePr>
        <p:xfrm>
          <a:off x="838200" y="1783080"/>
          <a:ext cx="9534832" cy="4381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059" y="146844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623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695647" y="381691"/>
            <a:ext cx="9138818" cy="100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 sz="3300" dirty="0">
                <a:solidFill>
                  <a:srgbClr val="2F68A7"/>
                </a:solidFill>
                <a:latin typeface="Gill Sans MT" panose="020B0502020104020203" pitchFamily="34" charset="0"/>
                <a:ea typeface="+mj-ea"/>
                <a:cs typeface="+mj-cs"/>
              </a:rPr>
              <a:t>Israeli responses to Gaza patients’ permit </a:t>
            </a:r>
            <a:r>
              <a:rPr lang="en-US" altLang="en-US" sz="3300" dirty="0" smtClean="0">
                <a:solidFill>
                  <a:srgbClr val="2F68A7"/>
                </a:solidFill>
                <a:latin typeface="Gill Sans MT" panose="020B0502020104020203" pitchFamily="34" charset="0"/>
                <a:ea typeface="+mj-ea"/>
                <a:cs typeface="+mj-cs"/>
              </a:rPr>
              <a:t>requests for medical treatment 2011-2017</a:t>
            </a:r>
            <a:endParaRPr lang="en-US" altLang="en-US" sz="3300" dirty="0">
              <a:solidFill>
                <a:srgbClr val="2F68A7"/>
              </a:solidFill>
              <a:latin typeface="Gill Sans MT" panose="020B0502020104020203" pitchFamily="34" charset="0"/>
              <a:ea typeface="+mj-ea"/>
              <a:cs typeface="+mj-cs"/>
            </a:endParaRPr>
          </a:p>
        </p:txBody>
      </p:sp>
      <p:pic>
        <p:nvPicPr>
          <p:cNvPr id="4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059" y="146844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62252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699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901" y="287306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2F68A7"/>
                </a:solidFill>
                <a:latin typeface="Gill Sans MT" panose="020B0502020104020203" pitchFamily="34" charset="0"/>
              </a:rPr>
              <a:t>Gaza’s </a:t>
            </a:r>
            <a:r>
              <a:rPr lang="en-US" sz="4000" b="1" dirty="0" smtClean="0">
                <a:solidFill>
                  <a:srgbClr val="2F68A7"/>
                </a:solidFill>
                <a:latin typeface="Gill Sans MT" panose="020B0502020104020203" pitchFamily="34" charset="0"/>
              </a:rPr>
              <a:t>current electricity crisis</a:t>
            </a:r>
            <a:endParaRPr lang="en-US" sz="4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173" y="1314649"/>
            <a:ext cx="3064762" cy="53974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6831" y="1314651"/>
            <a:ext cx="3079798" cy="5397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4934" y="1313029"/>
            <a:ext cx="3103066" cy="5397454"/>
          </a:xfrm>
          <a:prstGeom prst="rect">
            <a:avLst/>
          </a:prstGeom>
        </p:spPr>
      </p:pic>
      <p:pic>
        <p:nvPicPr>
          <p:cNvPr id="7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3206" y="118423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8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Access to an improved water source in Gaza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790944"/>
              </p:ext>
            </p:extLst>
          </p:nvPr>
        </p:nvGraphicFramePr>
        <p:xfrm>
          <a:off x="649705" y="1609344"/>
          <a:ext cx="9070367" cy="4379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059" y="146844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7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901" y="287306"/>
            <a:ext cx="7886700" cy="1325563"/>
          </a:xfrm>
        </p:spPr>
        <p:txBody>
          <a:bodyPr/>
          <a:lstStyle/>
          <a:p>
            <a:r>
              <a:rPr lang="en-US" dirty="0">
                <a:solidFill>
                  <a:srgbClr val="2F68A7"/>
                </a:solidFill>
                <a:latin typeface="Gill Sans MT" panose="020B0502020104020203" pitchFamily="34" charset="0"/>
              </a:rPr>
              <a:t>Gaza’s chronic electricity deficit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5481" y="1262700"/>
            <a:ext cx="3064762" cy="5397455"/>
          </a:xfrm>
          <a:prstGeom prst="rect">
            <a:avLst/>
          </a:prstGeom>
        </p:spPr>
      </p:pic>
      <p:pic>
        <p:nvPicPr>
          <p:cNvPr id="7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1027" y="41017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099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736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Unemployment rates in Gaza and </a:t>
            </a:r>
            <a:r>
              <a:rPr lang="en-US" sz="3600" dirty="0" smtClean="0">
                <a:solidFill>
                  <a:srgbClr val="2F68A7"/>
                </a:solidFill>
                <a:latin typeface="Gill Sans MT" panose="020B0502020104020203" pitchFamily="34" charset="0"/>
              </a:rPr>
              <a:t>the West </a:t>
            </a:r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Bank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2243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5315" y="5988734"/>
            <a:ext cx="43719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Source: Palestinian Central Bureau of Statistics</a:t>
            </a:r>
          </a:p>
        </p:txBody>
      </p:sp>
      <p:pic>
        <p:nvPicPr>
          <p:cNvPr id="5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059" y="146844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152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Real per capita GDP in Gaza </a:t>
            </a:r>
            <a:r>
              <a:rPr lang="en-US" sz="3600" dirty="0" smtClean="0">
                <a:solidFill>
                  <a:srgbClr val="2F68A7"/>
                </a:solidFill>
                <a:latin typeface="Gill Sans MT" panose="020B0502020104020203" pitchFamily="34" charset="0"/>
              </a:rPr>
              <a:t>and the West </a:t>
            </a:r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Bank: </a:t>
            </a:r>
            <a:r>
              <a:rPr lang="en-US" sz="3600" dirty="0" smtClean="0">
                <a:solidFill>
                  <a:srgbClr val="2F68A7"/>
                </a:solidFill>
                <a:latin typeface="Gill Sans MT" panose="020B0502020104020203" pitchFamily="34" charset="0"/>
              </a:rPr>
              <a:t>1994-2016</a:t>
            </a:r>
            <a:endParaRPr lang="en-US" sz="3600" dirty="0">
              <a:solidFill>
                <a:srgbClr val="2F68A7"/>
              </a:solidFill>
              <a:latin typeface="Gill Sans MT" panose="020B05020201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3200" y="6400800"/>
            <a:ext cx="7823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>
                    <a:lumMod val="65000"/>
                  </a:schemeClr>
                </a:solidFill>
              </a:rPr>
              <a:t>Source: Estimates from Palestinian Central Bureau of Statistics and World Bank </a:t>
            </a:r>
            <a:endParaRPr 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059" y="146844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21110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009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Real per capita G</a:t>
            </a:r>
            <a:r>
              <a:rPr lang="en-US" sz="3600" dirty="0" smtClean="0">
                <a:solidFill>
                  <a:srgbClr val="2F68A7"/>
                </a:solidFill>
                <a:latin typeface="Gill Sans MT" panose="020B0502020104020203" pitchFamily="34" charset="0"/>
              </a:rPr>
              <a:t>DP </a:t>
            </a:r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in Gaza, </a:t>
            </a:r>
            <a:r>
              <a:rPr lang="en-US" sz="3600" dirty="0" smtClean="0">
                <a:solidFill>
                  <a:srgbClr val="2F68A7"/>
                </a:solidFill>
                <a:latin typeface="Gill Sans MT" panose="020B0502020104020203" pitchFamily="34" charset="0"/>
              </a:rPr>
              <a:t>the West </a:t>
            </a:r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Bank and Israel: </a:t>
            </a:r>
            <a:r>
              <a:rPr lang="en-US" sz="3600" dirty="0" smtClean="0">
                <a:solidFill>
                  <a:srgbClr val="2F68A7"/>
                </a:solidFill>
                <a:latin typeface="Gill Sans MT" panose="020B0502020104020203" pitchFamily="34" charset="0"/>
              </a:rPr>
              <a:t>1994-2016</a:t>
            </a:r>
            <a:endParaRPr lang="en-US" sz="3600" dirty="0">
              <a:solidFill>
                <a:srgbClr val="2F68A7"/>
              </a:solidFill>
              <a:latin typeface="Gill Sans MT" panose="020B0502020104020203" pitchFamily="34" charset="0"/>
            </a:endParaRPr>
          </a:p>
        </p:txBody>
      </p:sp>
      <p:pic>
        <p:nvPicPr>
          <p:cNvPr id="4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059" y="146844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0237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315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Examples of </a:t>
            </a:r>
            <a:r>
              <a:rPr lang="en-US" sz="3600" dirty="0" smtClean="0">
                <a:solidFill>
                  <a:srgbClr val="2F68A7"/>
                </a:solidFill>
                <a:latin typeface="Gill Sans MT" panose="020B0502020104020203" pitchFamily="34" charset="0"/>
              </a:rPr>
              <a:t>Dual-Use </a:t>
            </a:r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items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7287768" y="1620442"/>
          <a:ext cx="2724912" cy="4540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/>
          </p:nvPr>
        </p:nvGraphicFramePr>
        <p:xfrm>
          <a:off x="-180622" y="1549666"/>
          <a:ext cx="7292623" cy="4794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3101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38200" y="365125"/>
            <a:ext cx="10515600" cy="100647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Import of goods to Gaza: average of monthly truckloads 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1604172"/>
              </p:ext>
            </p:extLst>
          </p:nvPr>
        </p:nvGraphicFramePr>
        <p:xfrm>
          <a:off x="838200" y="1529714"/>
          <a:ext cx="8925232" cy="4723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059" y="146844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395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2497972"/>
              </p:ext>
            </p:extLst>
          </p:nvPr>
        </p:nvGraphicFramePr>
        <p:xfrm>
          <a:off x="838200" y="1678919"/>
          <a:ext cx="9239865" cy="4446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38200" y="365126"/>
            <a:ext cx="10515600" cy="103913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rgbClr val="2F68A7"/>
                </a:solidFill>
                <a:latin typeface="Gill Sans MT" panose="020B0502020104020203" pitchFamily="34" charset="0"/>
              </a:rPr>
              <a:t>Export of goods from Gaza: average of monthly truckloads </a:t>
            </a:r>
          </a:p>
        </p:txBody>
      </p:sp>
      <p:pic>
        <p:nvPicPr>
          <p:cNvPr id="4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059" y="146844"/>
            <a:ext cx="1058541" cy="90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79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249</ap:Words>
  <ap:PresentationFormat>Custom</ap:PresentationFormat>
  <ap:Paragraphs>46</ap:Paragraphs>
  <ap:Slides>12</ap:Slides>
  <ap:HiddenSlides>0</ap:HiddenSlides>
  <ap:MMClips>0</ap:MMClips>
  <ap:ScaleCrop>false</ap:ScaleCrop>
  <ap: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ap:HeadingPairs>
  <ap:TitlesOfParts>
    <vt:vector baseType="lpstr" size="13">
      <vt:lpstr>Office Theme</vt:lpstr>
      <vt:lpstr>PowerPoint Presentation</vt:lpstr>
      <vt:lpstr>Access to an improved water source in Gaza  </vt:lpstr>
      <vt:lpstr>Gaza’s chronic electricity deficit </vt:lpstr>
      <vt:lpstr>Unemployment rates in Gaza and the West Bank </vt:lpstr>
      <vt:lpstr>Real per capita GDP in Gaza and the West Bank: 1994-2016</vt:lpstr>
      <vt:lpstr>Real per capita GDP in Gaza, the West Bank and Israel: 1994-2016</vt:lpstr>
      <vt:lpstr>Examples of Dual-Use items </vt:lpstr>
      <vt:lpstr>PowerPoint Presentation</vt:lpstr>
      <vt:lpstr>PowerPoint Presentation</vt:lpstr>
      <vt:lpstr>PowerPoint Presentation</vt:lpstr>
      <vt:lpstr>PowerPoint Presentation</vt:lpstr>
      <vt:lpstr>Gaza’s current electricity crisis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lastPrinted>2017-10-10T08:56:50.0000000Z</lastPrinted>
  <dcterms:created xsi:type="dcterms:W3CDTF">2017-10-04T13:32:05.0000000Z</dcterms:created>
  <dcterms:modified xsi:type="dcterms:W3CDTF">2017-10-11T07:14:11.0000000Z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0x010100F861419B5E5E1344988994B501C1821C</vt:lpwstr>
  </property>
</Properties>
</file>