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99" r:id="rId3"/>
    <p:sldId id="300" r:id="rId4"/>
    <p:sldId id="303" r:id="rId5"/>
    <p:sldId id="317" r:id="rId6"/>
    <p:sldId id="324" r:id="rId7"/>
    <p:sldId id="328" r:id="rId8"/>
    <p:sldId id="318" r:id="rId9"/>
    <p:sldId id="319" r:id="rId10"/>
    <p:sldId id="308" r:id="rId11"/>
    <p:sldId id="281" r:id="rId12"/>
    <p:sldId id="301" r:id="rId13"/>
    <p:sldId id="257" r:id="rId14"/>
    <p:sldId id="304" r:id="rId15"/>
    <p:sldId id="326" r:id="rId16"/>
    <p:sldId id="322" r:id="rId17"/>
    <p:sldId id="327" r:id="rId18"/>
    <p:sldId id="305" r:id="rId19"/>
    <p:sldId id="316" r:id="rId20"/>
    <p:sldId id="309" r:id="rId21"/>
    <p:sldId id="273" r:id="rId22"/>
    <p:sldId id="274" r:id="rId23"/>
    <p:sldId id="320" r:id="rId24"/>
    <p:sldId id="311" r:id="rId25"/>
    <p:sldId id="312" r:id="rId26"/>
    <p:sldId id="313" r:id="rId27"/>
    <p:sldId id="272" r:id="rId28"/>
    <p:sldId id="276" r:id="rId29"/>
    <p:sldId id="293" r:id="rId30"/>
    <p:sldId id="306" r:id="rId31"/>
    <p:sldId id="289" r:id="rId32"/>
    <p:sldId id="321" r:id="rId33"/>
    <p:sldId id="29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6434"/>
    <a:srgbClr val="DACADF"/>
    <a:srgbClr val="9FD6C7"/>
    <a:srgbClr val="FFD6D6"/>
    <a:srgbClr val="BEDE76"/>
    <a:srgbClr val="EF8F7E"/>
    <a:srgbClr val="A02B59"/>
    <a:srgbClr val="81E5FF"/>
    <a:srgbClr val="C8AB37"/>
    <a:srgbClr val="AA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82"/>
    <p:restoredTop sz="96301"/>
  </p:normalViewPr>
  <p:slideViewPr>
    <p:cSldViewPr snapToGrid="0">
      <p:cViewPr varScale="1">
        <p:scale>
          <a:sx n="155" d="100"/>
          <a:sy n="155" d="100"/>
        </p:scale>
        <p:origin x="2676" y="138"/>
      </p:cViewPr>
      <p:guideLst/>
    </p:cSldViewPr>
  </p:slideViewPr>
  <p:outlineViewPr>
    <p:cViewPr>
      <p:scale>
        <a:sx n="33" d="100"/>
        <a:sy n="33" d="100"/>
      </p:scale>
      <p:origin x="0" y="-26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3F38C-7E26-8D44-9854-37DDA8946D68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A7EF2-8BC7-BB4A-BA1B-2640447913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4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A7EF2-8BC7-BB4A-BA1B-2640447913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2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A7EF2-8BC7-BB4A-BA1B-2640447913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78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B75C7-D7B4-6956-6C9C-00DFE25A1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F7E627-1BC4-E97F-B89F-D75A1C1AAC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730FA8-8EB4-08B9-045B-5B8C569AA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39EDB-86FD-4442-F054-F353D323F7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A7EF2-8BC7-BB4A-BA1B-26404479131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7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5036-5919-B74A-272F-2F1DDACAF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7CEDD-4F0A-3D19-A38A-A8ADB26E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D6F95-6383-E028-7352-939D36351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4796-A574-2E41-BE31-4C5DF950066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C0905-0992-A55A-2FC8-6476FF91E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6FBED-5B37-1278-F310-7F1051D0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A23E-BDAA-3D41-B597-15C686510F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7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D189E-EA56-FBDB-2159-17A9C86CE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F9EB9F-1309-9AD1-11AF-92E7D404E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AAA45-DC43-28A2-4B33-DE68A9E2D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4796-A574-2E41-BE31-4C5DF950066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A523B-9A2C-640E-45E3-E84C6662C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8DDFB-F238-C085-852B-4510C0FC0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A23E-BDAA-3D41-B597-15C686510F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6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EECBCE-70E3-0FEE-038E-23B6982EA2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3BADC1-1CA0-4DF7-D082-C2B7EFB54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B8096-8BF3-AABC-C6F2-0104411F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4796-A574-2E41-BE31-4C5DF950066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C16B5-3BEB-E343-E6EC-E4C68CFAB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411B3-755D-AE6D-AF32-DC4A70384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A23E-BDAA-3D41-B597-15C686510F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2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278F1-D2AA-C55C-1667-1E9E43578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0312B-D396-8B09-7D10-8B58AA356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90100-510B-5CD4-13B4-264BE6421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4796-A574-2E41-BE31-4C5DF950066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A077C-B938-268D-E840-1D5D06FD3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F26DB-051F-A233-552F-935DAF17D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A23E-BDAA-3D41-B597-15C686510F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2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CF97-5999-950D-CEC7-8C5F94C23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7958A-FA7B-2898-F9CA-CD6E07E7C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AB56A-704D-C1CC-C044-0DAA3044A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4796-A574-2E41-BE31-4C5DF950066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3DBB-3D47-644E-1E39-B75FF07DC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17078-795E-658E-CF5A-A8245F1D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A23E-BDAA-3D41-B597-15C686510F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7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3744-4471-F089-77A4-A434866C7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B5CEC-FCF7-3ACB-9A65-50F59B36C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EE1A4-0E70-5218-E557-5041B383F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06CD0-4E76-7ECF-5A49-C0EB8D281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4796-A574-2E41-BE31-4C5DF950066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C73AE-958F-A5AD-E5DD-A352882C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F89CF-F4B8-003D-9051-DE055B4F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A23E-BDAA-3D41-B597-15C686510F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7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13C4E-C641-39A1-3FD7-9DD9E7CB9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00AAD-2012-1940-1788-1FBC7E6CA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8F14F-7C0C-33A2-86FE-0AC79552F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CEBDE-F1D1-67B4-5D14-B0F134437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87452A-C6A6-7E59-63D3-EE9B30BBC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90C65D-BF1A-1B90-E679-0A5D6552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4796-A574-2E41-BE31-4C5DF950066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95723B-8595-1B29-1515-48B8B2788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929F94-165E-E0BB-17A1-4B56D6036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A23E-BDAA-3D41-B597-15C686510F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1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ED9D0-DC5C-E5B7-3DFE-885D8C049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16099A-8AE6-BCBB-CCB3-AAE7E30BE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4796-A574-2E41-BE31-4C5DF950066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F335A-5A53-6DF3-9F73-8ECC6EF22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281AE-D5B0-A7E6-3398-39AECB9C2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A23E-BDAA-3D41-B597-15C686510F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1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C9DAAC-93B9-04E2-CB9A-6843B13CD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4796-A574-2E41-BE31-4C5DF950066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FE47E7-6132-F27B-46F9-3494DF02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E6256-93C2-7EEE-1D74-6DC43CFE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A23E-BDAA-3D41-B597-15C686510F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8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E8D8D-12F2-4EB0-186C-1F3C20C6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80287-06EC-C984-6D25-79196901B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E1385-4772-A353-1603-F863A523B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4B51-3FD0-8294-E9A4-4F767E047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4796-A574-2E41-BE31-4C5DF950066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05333-02CB-7E18-016E-511B4C5D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469D0-0113-1971-F862-A03A69B4B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A23E-BDAA-3D41-B597-15C686510F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A4915-9C91-0205-24CE-845F83417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0FE122-63EA-12B5-3FE5-3AB2F261C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3D6E8-346B-D2E9-9979-724E3EB8F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2ADF3-81B6-E55D-12AB-A79155896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4796-A574-2E41-BE31-4C5DF950066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E020C-6923-6784-E35B-BB0CDBF08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BBA8B-7414-3951-F172-F4825CCC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A23E-BDAA-3D41-B597-15C686510F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0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92DE75-9F67-50BF-4348-46820FDF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8D17B-23EA-6C7B-DE18-0AA013714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2FA77-E6B6-C3E8-14D5-19BA01F66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3C4796-A574-2E41-BE31-4C5DF950066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6B5C5-9EB7-3DCA-A785-D93A92A5C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C9EAD-2399-2327-54C8-AC0FBC6C3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AA23E-BDAA-3D41-B597-15C686510F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kolkh/Userdata/My%20Documents/Documenten/Onderzoek/2024%20Nieuw%20kiesstelsel/pic_pp_repres_1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81999-C90C-2795-3390-EC142EBCF6D3}"/>
              </a:ext>
            </a:extLst>
          </p:cNvPr>
          <p:cNvSpPr txBox="1"/>
          <p:nvPr/>
        </p:nvSpPr>
        <p:spPr>
          <a:xfrm>
            <a:off x="475593" y="799338"/>
            <a:ext cx="1124081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Doorrekening</a:t>
            </a:r>
            <a:r>
              <a:rPr lang="en-US" sz="6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kiesstelsels</a:t>
            </a:r>
            <a:endParaRPr lang="en-US" sz="600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-</a:t>
            </a:r>
            <a:r>
              <a:rPr lang="en-US" sz="2800" dirty="0" err="1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presentatie</a:t>
            </a:r>
            <a:r>
              <a:rPr lang="en-US" sz="28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april</a:t>
            </a:r>
            <a:r>
              <a:rPr lang="en-US" sz="28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2025-</a:t>
            </a:r>
          </a:p>
          <a:p>
            <a:pPr algn="ctr"/>
            <a:endParaRPr lang="en-US" sz="28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Henk van der Kolk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Simon </a:t>
            </a:r>
            <a:r>
              <a:rPr lang="en-US" sz="2800" dirty="0" err="1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Otjes</a:t>
            </a:r>
            <a:endParaRPr lang="en-US" sz="280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Karel Kroeze</a:t>
            </a:r>
          </a:p>
        </p:txBody>
      </p:sp>
      <p:pic>
        <p:nvPicPr>
          <p:cNvPr id="9" name="Picture 8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79EC216A-A98A-BF3C-D36F-FC53370CA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989" y="4931647"/>
            <a:ext cx="3482021" cy="1934456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5CB6D90-73CF-219F-320D-19E86615C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0266"/>
            <a:ext cx="3482022" cy="174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valogo_regular_compact_p_nl">
            <a:extLst>
              <a:ext uri="{FF2B5EF4-FFF2-40B4-BE49-F238E27FC236}">
                <a16:creationId xmlns:a16="http://schemas.microsoft.com/office/drawing/2014/main" id="{B68F17A4-413B-CEEA-3498-D7BE95309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54" y="5479423"/>
            <a:ext cx="3913764" cy="82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769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0BC9A-8755-0725-F8ED-33EFDB3C2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D3B999CC-5A02-F2E4-8452-6667EAFE3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B2D9B65-98FA-3A31-C4C5-1557F4D70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3018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656040AE-25E4-6596-183B-F658817ED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78340">
            <a:off x="8617006" y="352635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435EDF6D-1C07-DCD2-32BB-EC442CB6FAAD}"/>
              </a:ext>
            </a:extLst>
          </p:cNvPr>
          <p:cNvSpPr txBox="1">
            <a:spLocks/>
          </p:cNvSpPr>
          <p:nvPr/>
        </p:nvSpPr>
        <p:spPr>
          <a:xfrm>
            <a:off x="380244" y="643467"/>
            <a:ext cx="2951205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FFFF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Ons onderzoek</a:t>
            </a:r>
            <a:endParaRPr lang="en-NL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2B5E10-12AB-A013-83C3-E00D73A6BD6B}"/>
              </a:ext>
            </a:extLst>
          </p:cNvPr>
          <p:cNvSpPr txBox="1"/>
          <p:nvPr/>
        </p:nvSpPr>
        <p:spPr>
          <a:xfrm>
            <a:off x="4075547" y="1377280"/>
            <a:ext cx="4075924" cy="50783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Vertegenwoordiging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pPr marL="539750" indent="-220663">
              <a:buFont typeface="Arial" panose="020B0604020202020204" pitchFamily="34" charset="0"/>
              <a:buChar char="•"/>
            </a:pPr>
            <a:r>
              <a:rPr lang="en-US" sz="3600" b="1" i="1" dirty="0" err="1">
                <a:solidFill>
                  <a:schemeClr val="tx1"/>
                </a:solidFill>
                <a:latin typeface="Gill Sans" panose="020B0A02020104020203" pitchFamily="34" charset="77"/>
              </a:rPr>
              <a:t>Geografisch</a:t>
            </a:r>
            <a:endParaRPr lang="en-US" sz="3600" b="1" i="1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pPr marL="539750" indent="-220663">
              <a:buFont typeface="Arial" panose="020B0604020202020204" pitchFamily="34" charset="0"/>
              <a:buChar char="•"/>
            </a:pPr>
            <a:r>
              <a:rPr lang="en-US" sz="3600" b="1" i="1" dirty="0" err="1">
                <a:latin typeface="Gill Sans" panose="020B0A02020104020203" pitchFamily="34" charset="77"/>
              </a:rPr>
              <a:t>Partijpolitiek</a:t>
            </a:r>
            <a:endParaRPr lang="en-US" sz="3600" b="1" i="1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pPr marL="539750" indent="-220663">
              <a:buFont typeface="Arial" panose="020B0604020202020204" pitchFamily="34" charset="0"/>
              <a:buChar char="•"/>
            </a:pPr>
            <a:r>
              <a:rPr lang="en-US" sz="3600" i="1" dirty="0">
                <a:latin typeface="Gill Sans" panose="020B0A02020104020203" pitchFamily="34" charset="77"/>
              </a:rPr>
              <a:t>Gender</a:t>
            </a:r>
          </a:p>
          <a:p>
            <a:pPr marL="539750" indent="-220663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tx1"/>
                </a:solidFill>
                <a:latin typeface="Gill Sans" panose="020B0A02020104020203" pitchFamily="34" charset="77"/>
              </a:rPr>
              <a:t>Band</a:t>
            </a: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Responsiviteit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Efficiëntie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Effectiviteit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Deliberatie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0E6AA-E286-4B36-6FE8-85D9DE40026D}"/>
              </a:ext>
            </a:extLst>
          </p:cNvPr>
          <p:cNvSpPr txBox="1"/>
          <p:nvPr/>
        </p:nvSpPr>
        <p:spPr>
          <a:xfrm>
            <a:off x="8287425" y="1377280"/>
            <a:ext cx="3901527" cy="34163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Verantwoording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Opkomst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Spreiding</a:t>
            </a:r>
            <a:r>
              <a:rPr lang="en-US" sz="3600" dirty="0">
                <a:solidFill>
                  <a:schemeClr val="tx1"/>
                </a:solidFill>
                <a:latin typeface="Gill Sans" panose="020B0A02020104020203" pitchFamily="34" charset="77"/>
              </a:rPr>
              <a:t> v. </a:t>
            </a:r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macht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Uitvoerbaarheid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Eenvoud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>
                <a:latin typeface="Gill Sans" panose="020B0A02020104020203" pitchFamily="34" charset="77"/>
              </a:rPr>
              <a:t>…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DB2AFB-1482-9016-2D71-132E89FB829E}"/>
              </a:ext>
            </a:extLst>
          </p:cNvPr>
          <p:cNvSpPr txBox="1"/>
          <p:nvPr/>
        </p:nvSpPr>
        <p:spPr>
          <a:xfrm>
            <a:off x="3984870" y="88476"/>
            <a:ext cx="8083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ill Sans" panose="020B0A02020104020203" pitchFamily="34" charset="77"/>
              </a:rPr>
              <a:t>We </a:t>
            </a:r>
            <a:r>
              <a:rPr lang="en-US" sz="3600" dirty="0" err="1">
                <a:latin typeface="Gill Sans" panose="020B0A02020104020203" pitchFamily="34" charset="77"/>
              </a:rPr>
              <a:t>onderzoeken</a:t>
            </a:r>
            <a:r>
              <a:rPr lang="en-US" sz="3600" dirty="0">
                <a:latin typeface="Gill Sans" panose="020B0A02020104020203" pitchFamily="34" charset="77"/>
              </a:rPr>
              <a:t> </a:t>
            </a:r>
            <a:r>
              <a:rPr lang="en-US" sz="3600" b="1" dirty="0">
                <a:latin typeface="Gill Sans" panose="020B0A02020104020203" pitchFamily="34" charset="77"/>
              </a:rPr>
              <a:t>twee </a:t>
            </a:r>
            <a:r>
              <a:rPr lang="en-US" sz="3600" b="1" dirty="0" err="1">
                <a:latin typeface="Gill Sans" panose="020B0A02020104020203" pitchFamily="34" charset="77"/>
              </a:rPr>
              <a:t>aspecten</a:t>
            </a:r>
            <a:r>
              <a:rPr lang="en-US" sz="3600" b="1" dirty="0">
                <a:latin typeface="Gill Sans" panose="020B0A02020104020203" pitchFamily="34" charset="77"/>
              </a:rPr>
              <a:t> </a:t>
            </a:r>
            <a:r>
              <a:rPr lang="en-US" sz="3600" dirty="0">
                <a:latin typeface="Gill Sans" panose="020B0A02020104020203" pitchFamily="34" charset="77"/>
              </a:rPr>
              <a:t>van </a:t>
            </a:r>
            <a:r>
              <a:rPr lang="en-US" sz="3600" b="1" dirty="0">
                <a:latin typeface="Gill Sans" panose="020B0A02020104020203" pitchFamily="34" charset="77"/>
              </a:rPr>
              <a:t>vier (</a:t>
            </a:r>
            <a:r>
              <a:rPr lang="en-US" sz="3600" b="1" dirty="0" err="1">
                <a:latin typeface="Gill Sans" panose="020B0A02020104020203" pitchFamily="34" charset="77"/>
              </a:rPr>
              <a:t>typen</a:t>
            </a:r>
            <a:r>
              <a:rPr lang="en-US" sz="3600" b="1" dirty="0">
                <a:latin typeface="Gill Sans" panose="020B0A02020104020203" pitchFamily="34" charset="77"/>
              </a:rPr>
              <a:t>) </a:t>
            </a:r>
            <a:r>
              <a:rPr lang="en-US" sz="3600" b="1" dirty="0" err="1">
                <a:latin typeface="Gill Sans" panose="020B0A02020104020203" pitchFamily="34" charset="77"/>
              </a:rPr>
              <a:t>kiesstelsels</a:t>
            </a:r>
            <a:r>
              <a:rPr lang="en-US" sz="3600" b="1" dirty="0">
                <a:latin typeface="Gill Sans" panose="020B0A02020104020203" pitchFamily="34" charset="77"/>
              </a:rPr>
              <a:t>:</a:t>
            </a:r>
            <a:endParaRPr lang="en-US" sz="3600" dirty="0">
              <a:latin typeface="Gill Sans" panose="020B0A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23148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35E76E-54AC-442F-76C5-342F3DA62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nl-NL" dirty="0">
                <a:latin typeface="Gill Sans" panose="020B0502020104020203" pitchFamily="34" charset="-79"/>
                <a:cs typeface="Gill Sans" panose="020B0502020104020203" pitchFamily="34" charset="-79"/>
              </a:rPr>
              <a:t>2</a:t>
            </a:r>
            <a:r>
              <a:rPr lang="en-NL" b="0" i="0">
                <a:latin typeface="Gill Sans" panose="020B0502020104020203" pitchFamily="34" charset="-79"/>
                <a:cs typeface="Gill Sans" panose="020B0502020104020203" pitchFamily="34" charset="-79"/>
              </a:rPr>
              <a:t>. </a:t>
            </a:r>
            <a:r>
              <a:rPr lang="en-NL" b="0" i="0" dirty="0">
                <a:latin typeface="Gill Sans" panose="020B0502020104020203" pitchFamily="34" charset="-79"/>
                <a:cs typeface="Gill Sans" panose="020B0502020104020203" pitchFamily="34" charset="-79"/>
              </a:rPr>
              <a:t>Er zijn veel (varianten van) kiesstelsels</a:t>
            </a:r>
          </a:p>
        </p:txBody>
      </p:sp>
    </p:spTree>
    <p:extLst>
      <p:ext uri="{BB962C8B-B14F-4D97-AF65-F5344CB8AC3E}">
        <p14:creationId xmlns:p14="http://schemas.microsoft.com/office/powerpoint/2010/main" val="202946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459B66-1128-A101-7A46-6F839AF5E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NL" dirty="0">
                <a:solidFill>
                  <a:srgbClr val="FFFF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Enkele andere kiesstelsels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24EBF-0E31-50FF-DA13-609467EE0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376830" cy="5585619"/>
          </a:xfrm>
        </p:spPr>
        <p:txBody>
          <a:bodyPr anchor="ctr">
            <a:normAutofit/>
          </a:bodyPr>
          <a:lstStyle/>
          <a:p>
            <a:pPr marL="742950" indent="-742950">
              <a:buFont typeface="+mj-lt"/>
              <a:buAutoNum type="alphaLcPeriod"/>
            </a:pP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Huidige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stelsel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742950" indent="-742950">
              <a:buFont typeface="+mj-lt"/>
              <a:buAutoNum type="alphaLcPeriod"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Met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één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stem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meer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keus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742950" indent="-742950">
              <a:buFont typeface="+mj-lt"/>
              <a:buAutoNum type="alphaLcPeriod"/>
            </a:pPr>
            <a:r>
              <a:rPr lang="en-US" sz="40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Stelsel</a:t>
            </a:r>
            <a:r>
              <a:rPr lang="en-US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 met </a:t>
            </a:r>
            <a:r>
              <a:rPr lang="en-US" sz="40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vereffeningszetels</a:t>
            </a:r>
            <a:r>
              <a:rPr lang="en-US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 (</a:t>
            </a:r>
            <a:r>
              <a:rPr lang="en-US" sz="40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veel</a:t>
            </a:r>
            <a:r>
              <a:rPr lang="en-US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40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varianten</a:t>
            </a:r>
            <a:r>
              <a:rPr lang="en-US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)</a:t>
            </a:r>
          </a:p>
          <a:p>
            <a:pPr marL="742950" indent="-742950">
              <a:buFont typeface="+mj-lt"/>
              <a:buAutoNum type="alphaLcPeriod"/>
            </a:pPr>
            <a:r>
              <a:rPr lang="en-US" sz="4000">
                <a:latin typeface="Gill Sans" panose="020B0502020104020203" pitchFamily="34" charset="-79"/>
                <a:cs typeface="Gill Sans" panose="020B0502020104020203" pitchFamily="34" charset="-79"/>
              </a:rPr>
              <a:t>Kieskringenstelsel</a:t>
            </a:r>
            <a:endParaRPr lang="en-US" sz="40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742950" indent="-742950">
              <a:buFont typeface="+mj-lt"/>
              <a:buAutoNum type="alphaLcPeriod"/>
            </a:pPr>
            <a:endParaRPr lang="en-US" sz="4000" i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54241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D306A-65E9-3633-58D7-615D4025D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67C5A7-919F-6E6A-6BD0-01F2B9DB5EFC}"/>
              </a:ext>
            </a:extLst>
          </p:cNvPr>
          <p:cNvSpPr txBox="1"/>
          <p:nvPr/>
        </p:nvSpPr>
        <p:spPr>
          <a:xfrm>
            <a:off x="686834" y="591344"/>
            <a:ext cx="3200400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 err="1">
                <a:solidFill>
                  <a:srgbClr val="FFFFFF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rPr>
              <a:t>Meervoudige</a:t>
            </a:r>
            <a:r>
              <a:rPr lang="en-US" sz="4400" kern="1200" dirty="0">
                <a:solidFill>
                  <a:srgbClr val="FFFFFF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rPr>
              <a:t>districten</a:t>
            </a:r>
            <a:r>
              <a:rPr lang="en-US" sz="4400" kern="1200" dirty="0">
                <a:solidFill>
                  <a:srgbClr val="FFFFFF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rPr>
              <a:t> met </a:t>
            </a:r>
            <a:r>
              <a:rPr lang="en-US" sz="4400" kern="1200" dirty="0" err="1">
                <a:solidFill>
                  <a:srgbClr val="FFFFFF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rPr>
              <a:t>vereffenings-zetels</a:t>
            </a:r>
            <a:endParaRPr lang="en-US" sz="4400" kern="1200" dirty="0">
              <a:solidFill>
                <a:srgbClr val="FFFFFF"/>
              </a:solidFill>
              <a:latin typeface="Gill Sans" panose="020B0502020104020203" pitchFamily="34" charset="-79"/>
              <a:ea typeface="+mj-ea"/>
              <a:cs typeface="Gill Sans" panose="020B0502020104020203" pitchFamily="34" charset="-79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9AE3D4-B69E-2BD9-65EA-4D15B644E02B}"/>
              </a:ext>
            </a:extLst>
          </p:cNvPr>
          <p:cNvSpPr txBox="1"/>
          <p:nvPr/>
        </p:nvSpPr>
        <p:spPr>
          <a:xfrm>
            <a:off x="4167268" y="4293"/>
            <a:ext cx="7874914" cy="6534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Eerst</a:t>
            </a:r>
            <a:r>
              <a:rPr lang="en-US" sz="3200" b="1" dirty="0">
                <a:latin typeface="Gill Sans" panose="020B0502020104020203" pitchFamily="34" charset="-79"/>
                <a:cs typeface="Gill Sans" panose="020B0502020104020203" pitchFamily="34" charset="-79"/>
              </a:rPr>
              <a:t> de regio, dan de </a:t>
            </a:r>
            <a:r>
              <a:rPr lang="en-US" sz="3200" b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landelijke</a:t>
            </a:r>
            <a:r>
              <a:rPr lang="en-US" sz="3200" b="1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b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uitslag</a:t>
            </a:r>
            <a:endParaRPr lang="en-US" sz="3200" b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Kiezers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stemmen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op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één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kandidaat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op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een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regionale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lijst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.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Elke regio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krijgt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zetels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.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Regionale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zetels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worden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per regio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evenredig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verdeeld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naar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de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stemmen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in die regio.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Landelijke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zetels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worden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verdeeld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om de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uitslag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(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landelijk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)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evenrediger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te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maken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.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Niet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meer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stemmen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op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een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landelijke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lijsttrekker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2430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112B1-14E2-04B2-6CFA-244F2E10A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3AE71C6-4939-0DEF-E074-F99196614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undefined">
            <a:extLst>
              <a:ext uri="{FF2B5EF4-FFF2-40B4-BE49-F238E27FC236}">
                <a16:creationId xmlns:a16="http://schemas.microsoft.com/office/drawing/2014/main" id="{C8A7D9C4-F366-537A-8D4F-C4AA46D1B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5"/>
          <a:stretch/>
        </p:blipFill>
        <p:spPr bwMode="auto">
          <a:xfrm>
            <a:off x="669209" y="639122"/>
            <a:ext cx="4677155" cy="557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F8FA2CD-B4FA-F0B0-F1CE-2C204EEA7B67}"/>
              </a:ext>
            </a:extLst>
          </p:cNvPr>
          <p:cNvSpPr/>
          <p:nvPr/>
        </p:nvSpPr>
        <p:spPr>
          <a:xfrm>
            <a:off x="716163" y="744789"/>
            <a:ext cx="1121197" cy="1987327"/>
          </a:xfrm>
          <a:prstGeom prst="rect">
            <a:avLst/>
          </a:prstGeom>
          <a:solidFill>
            <a:srgbClr val="D8E7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B55942E5-B2BC-B8A0-D7D0-8011F42F1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94D9C6-DF65-9651-5589-1183C19BB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286BFD-FA33-EB3C-0FAC-E5BD70D78373}"/>
              </a:ext>
            </a:extLst>
          </p:cNvPr>
          <p:cNvSpPr txBox="1"/>
          <p:nvPr/>
        </p:nvSpPr>
        <p:spPr>
          <a:xfrm>
            <a:off x="4151201" y="2572051"/>
            <a:ext cx="3642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DDECC0-85B9-0852-AF91-91F86B13779D}"/>
              </a:ext>
            </a:extLst>
          </p:cNvPr>
          <p:cNvSpPr txBox="1"/>
          <p:nvPr/>
        </p:nvSpPr>
        <p:spPr>
          <a:xfrm>
            <a:off x="3465668" y="1455818"/>
            <a:ext cx="3642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5697A6-6808-64D9-1865-3E579BEA3A37}"/>
              </a:ext>
            </a:extLst>
          </p:cNvPr>
          <p:cNvSpPr txBox="1"/>
          <p:nvPr/>
        </p:nvSpPr>
        <p:spPr>
          <a:xfrm>
            <a:off x="4654730" y="988393"/>
            <a:ext cx="2220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B558EB-2C5A-F641-2265-430E8F6AA8E8}"/>
              </a:ext>
            </a:extLst>
          </p:cNvPr>
          <p:cNvSpPr txBox="1"/>
          <p:nvPr/>
        </p:nvSpPr>
        <p:spPr>
          <a:xfrm>
            <a:off x="4420357" y="1869978"/>
            <a:ext cx="3642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498372-08B9-9051-9396-93A742A66910}"/>
              </a:ext>
            </a:extLst>
          </p:cNvPr>
          <p:cNvSpPr txBox="1"/>
          <p:nvPr/>
        </p:nvSpPr>
        <p:spPr>
          <a:xfrm>
            <a:off x="5553143" y="1900323"/>
            <a:ext cx="2816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+25 </a:t>
            </a:r>
            <a:r>
              <a:rPr lang="en-US" sz="40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landelijk</a:t>
            </a:r>
            <a:endParaRPr lang="en-US" sz="40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663837-5F06-AA7E-F4A4-3EAA0629228C}"/>
              </a:ext>
            </a:extLst>
          </p:cNvPr>
          <p:cNvSpPr/>
          <p:nvPr/>
        </p:nvSpPr>
        <p:spPr>
          <a:xfrm>
            <a:off x="680131" y="6049108"/>
            <a:ext cx="2652829" cy="149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8B35D0-CEE8-4DFD-6FA4-7D47C27359FA}"/>
              </a:ext>
            </a:extLst>
          </p:cNvPr>
          <p:cNvSpPr/>
          <p:nvPr/>
        </p:nvSpPr>
        <p:spPr>
          <a:xfrm>
            <a:off x="2906840" y="3435164"/>
            <a:ext cx="161573" cy="168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2DB1DC-84DA-05CE-6373-3309B0E1B3E6}"/>
              </a:ext>
            </a:extLst>
          </p:cNvPr>
          <p:cNvSpPr/>
          <p:nvPr/>
        </p:nvSpPr>
        <p:spPr>
          <a:xfrm>
            <a:off x="2425946" y="2617339"/>
            <a:ext cx="95581" cy="114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CFE803-AE8A-5B8E-12F3-11880C532A1A}"/>
              </a:ext>
            </a:extLst>
          </p:cNvPr>
          <p:cNvSpPr/>
          <p:nvPr/>
        </p:nvSpPr>
        <p:spPr>
          <a:xfrm>
            <a:off x="2020101" y="3661991"/>
            <a:ext cx="95581" cy="114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A9AB84-63B8-93DE-953E-595F58D39A0E}"/>
              </a:ext>
            </a:extLst>
          </p:cNvPr>
          <p:cNvSpPr/>
          <p:nvPr/>
        </p:nvSpPr>
        <p:spPr>
          <a:xfrm>
            <a:off x="3833355" y="3519643"/>
            <a:ext cx="161573" cy="168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0E990A-8A5B-2670-4944-8E831FE5EE34}"/>
              </a:ext>
            </a:extLst>
          </p:cNvPr>
          <p:cNvSpPr/>
          <p:nvPr/>
        </p:nvSpPr>
        <p:spPr>
          <a:xfrm>
            <a:off x="2964509" y="4433448"/>
            <a:ext cx="161573" cy="168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1E6814-019D-A8BF-AEEB-90EED01769D0}"/>
              </a:ext>
            </a:extLst>
          </p:cNvPr>
          <p:cNvSpPr/>
          <p:nvPr/>
        </p:nvSpPr>
        <p:spPr>
          <a:xfrm>
            <a:off x="3749083" y="5159473"/>
            <a:ext cx="161573" cy="168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82F1F3-F448-E6F9-3029-426AF58E4139}"/>
              </a:ext>
            </a:extLst>
          </p:cNvPr>
          <p:cNvSpPr/>
          <p:nvPr/>
        </p:nvSpPr>
        <p:spPr>
          <a:xfrm>
            <a:off x="1198291" y="4624420"/>
            <a:ext cx="161573" cy="168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10EC6E-6130-28DF-4601-24FAF9E102D8}"/>
              </a:ext>
            </a:extLst>
          </p:cNvPr>
          <p:cNvSpPr/>
          <p:nvPr/>
        </p:nvSpPr>
        <p:spPr>
          <a:xfrm>
            <a:off x="3345675" y="2596795"/>
            <a:ext cx="161573" cy="185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A162B9-756C-25A9-0778-FFFAEEC2E712}"/>
              </a:ext>
            </a:extLst>
          </p:cNvPr>
          <p:cNvSpPr txBox="1"/>
          <p:nvPr/>
        </p:nvSpPr>
        <p:spPr>
          <a:xfrm>
            <a:off x="2646516" y="329113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047B9-AABD-994F-8A4D-FDAB8E4E7514}"/>
              </a:ext>
            </a:extLst>
          </p:cNvPr>
          <p:cNvSpPr txBox="1"/>
          <p:nvPr/>
        </p:nvSpPr>
        <p:spPr>
          <a:xfrm>
            <a:off x="3234405" y="2500759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07A8D2-1772-633E-90CB-860F6BBB2930}"/>
              </a:ext>
            </a:extLst>
          </p:cNvPr>
          <p:cNvSpPr txBox="1"/>
          <p:nvPr/>
        </p:nvSpPr>
        <p:spPr>
          <a:xfrm>
            <a:off x="1094807" y="444728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69617B-44A9-D075-2D08-B4C19D2D012B}"/>
              </a:ext>
            </a:extLst>
          </p:cNvPr>
          <p:cNvSpPr txBox="1"/>
          <p:nvPr/>
        </p:nvSpPr>
        <p:spPr>
          <a:xfrm>
            <a:off x="1837360" y="348907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28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7D96FB-D70B-E853-6D37-CFC160E87D6A}"/>
              </a:ext>
            </a:extLst>
          </p:cNvPr>
          <p:cNvSpPr txBox="1"/>
          <p:nvPr/>
        </p:nvSpPr>
        <p:spPr>
          <a:xfrm>
            <a:off x="3634621" y="498234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713035-03B6-71FA-7406-D9E351210E32}"/>
              </a:ext>
            </a:extLst>
          </p:cNvPr>
          <p:cNvSpPr txBox="1"/>
          <p:nvPr/>
        </p:nvSpPr>
        <p:spPr>
          <a:xfrm>
            <a:off x="2773425" y="427210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19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48B521-55F1-D665-DD22-46241D32F9E2}"/>
              </a:ext>
            </a:extLst>
          </p:cNvPr>
          <p:cNvSpPr txBox="1"/>
          <p:nvPr/>
        </p:nvSpPr>
        <p:spPr>
          <a:xfrm>
            <a:off x="2242336" y="234659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21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CF5A45-85C6-C7C9-2A9E-0197B83304EB}"/>
              </a:ext>
            </a:extLst>
          </p:cNvPr>
          <p:cNvSpPr txBox="1"/>
          <p:nvPr/>
        </p:nvSpPr>
        <p:spPr>
          <a:xfrm>
            <a:off x="3591862" y="3314127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15</a:t>
            </a:r>
          </a:p>
        </p:txBody>
      </p:sp>
      <p:sp>
        <p:nvSpPr>
          <p:cNvPr id="30" name="Title 9">
            <a:extLst>
              <a:ext uri="{FF2B5EF4-FFF2-40B4-BE49-F238E27FC236}">
                <a16:creationId xmlns:a16="http://schemas.microsoft.com/office/drawing/2014/main" id="{5751FAD5-F7B2-70C3-6F03-4B6A5668C609}"/>
              </a:ext>
            </a:extLst>
          </p:cNvPr>
          <p:cNvSpPr txBox="1">
            <a:spLocks/>
          </p:cNvSpPr>
          <p:nvPr/>
        </p:nvSpPr>
        <p:spPr>
          <a:xfrm>
            <a:off x="482332" y="-351904"/>
            <a:ext cx="11704671" cy="994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Gill Sans" panose="020B0A02020104020203" pitchFamily="34" charset="77"/>
              </a:rPr>
              <a:t>Stelsel</a:t>
            </a:r>
            <a:r>
              <a:rPr lang="en-US" sz="4000" dirty="0">
                <a:latin typeface="Gill Sans" panose="020B0A02020104020203" pitchFamily="34" charset="77"/>
              </a:rPr>
              <a:t> met </a:t>
            </a:r>
            <a:r>
              <a:rPr lang="en-US" sz="4000" dirty="0" err="1">
                <a:latin typeface="Gill Sans" panose="020B0A02020104020203" pitchFamily="34" charset="77"/>
              </a:rPr>
              <a:t>meervoudige</a:t>
            </a:r>
            <a:r>
              <a:rPr lang="en-US" sz="4000" dirty="0">
                <a:latin typeface="Gill Sans" panose="020B0A02020104020203" pitchFamily="34" charset="77"/>
              </a:rPr>
              <a:t> </a:t>
            </a:r>
            <a:r>
              <a:rPr lang="en-US" sz="4000" dirty="0" err="1">
                <a:latin typeface="Gill Sans" panose="020B0A02020104020203" pitchFamily="34" charset="77"/>
              </a:rPr>
              <a:t>districten</a:t>
            </a:r>
            <a:r>
              <a:rPr lang="en-US" sz="4000" dirty="0">
                <a:latin typeface="Gill Sans" panose="020B0A02020104020203" pitchFamily="34" charset="77"/>
              </a:rPr>
              <a:t> </a:t>
            </a:r>
            <a:r>
              <a:rPr lang="en-US" sz="4000" dirty="0" err="1">
                <a:latin typeface="Gill Sans" panose="020B0A02020104020203" pitchFamily="34" charset="77"/>
              </a:rPr>
              <a:t>en</a:t>
            </a:r>
            <a:r>
              <a:rPr lang="en-US" sz="4000" dirty="0">
                <a:latin typeface="Gill Sans" panose="020B0A02020104020203" pitchFamily="34" charset="77"/>
              </a:rPr>
              <a:t> </a:t>
            </a:r>
            <a:r>
              <a:rPr lang="en-US" sz="4000" dirty="0" err="1">
                <a:latin typeface="Gill Sans" panose="020B0A02020104020203" pitchFamily="34" charset="77"/>
              </a:rPr>
              <a:t>vereffeningszetels</a:t>
            </a:r>
            <a:endParaRPr lang="en-US" sz="4000" dirty="0">
              <a:latin typeface="Gill Sans" panose="020B0A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95117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30851-724B-166E-2D44-58D78C1E5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B2D2DF1-C7D8-4FE3-281E-419EA06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501AB1-F09F-8139-5E2D-41E643D41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B95975-5778-9310-7ECB-AADC571BC126}"/>
              </a:ext>
            </a:extLst>
          </p:cNvPr>
          <p:cNvSpPr txBox="1"/>
          <p:nvPr/>
        </p:nvSpPr>
        <p:spPr>
          <a:xfrm>
            <a:off x="686834" y="591344"/>
            <a:ext cx="3200400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 err="1">
                <a:solidFill>
                  <a:srgbClr val="FFFFFF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rPr>
              <a:t>Kieskringen</a:t>
            </a:r>
            <a:r>
              <a:rPr lang="en-US" sz="4400" kern="1200" dirty="0">
                <a:solidFill>
                  <a:srgbClr val="FFFFFF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rPr>
              <a:t>-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solidFill>
                  <a:srgbClr val="FFFFFF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rPr>
              <a:t>stelsel</a:t>
            </a:r>
            <a:endParaRPr lang="en-US" sz="4400" kern="1200" dirty="0">
              <a:solidFill>
                <a:srgbClr val="FFFFFF"/>
              </a:solidFill>
              <a:latin typeface="Gill Sans" panose="020B0502020104020203" pitchFamily="34" charset="-79"/>
              <a:ea typeface="+mj-ea"/>
              <a:cs typeface="Gill Sans" panose="020B0502020104020203" pitchFamily="34" charset="-79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F1EE12D0-1731-C2F0-D1F0-8D3D094E4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04E92F-C0FD-DCEA-E6FC-3558050DAF4B}"/>
              </a:ext>
            </a:extLst>
          </p:cNvPr>
          <p:cNvSpPr txBox="1"/>
          <p:nvPr/>
        </p:nvSpPr>
        <p:spPr>
          <a:xfrm>
            <a:off x="3887234" y="4293"/>
            <a:ext cx="7479704" cy="6534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Eerst</a:t>
            </a:r>
            <a:r>
              <a:rPr lang="en-US" sz="3200" b="1" dirty="0">
                <a:latin typeface="Gill Sans" panose="020B0502020104020203" pitchFamily="34" charset="-79"/>
                <a:cs typeface="Gill Sans" panose="020B0502020104020203" pitchFamily="34" charset="-79"/>
              </a:rPr>
              <a:t> de </a:t>
            </a:r>
            <a:r>
              <a:rPr lang="en-US" sz="3200" b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landelijke</a:t>
            </a:r>
            <a:r>
              <a:rPr lang="en-US" sz="3200" b="1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b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uitslag</a:t>
            </a:r>
            <a:r>
              <a:rPr lang="en-US" sz="3200" b="1" dirty="0">
                <a:latin typeface="Gill Sans" panose="020B0502020104020203" pitchFamily="34" charset="-79"/>
                <a:cs typeface="Gill Sans" panose="020B0502020104020203" pitchFamily="34" charset="-79"/>
              </a:rPr>
              <a:t>, dan de regio</a:t>
            </a:r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endParaRPr lang="en-US" sz="3200" dirty="0">
              <a:latin typeface="Aptos" panose="020B0004020202020204" pitchFamily="34" charset="0"/>
              <a:cs typeface="Gill Sans" panose="020B0502020104020203" pitchFamily="34" charset="-79"/>
            </a:endParaRP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Aptos" panose="020B0004020202020204" pitchFamily="34" charset="0"/>
                <a:cs typeface="Gill Sans" panose="020B0502020104020203" pitchFamily="34" charset="-79"/>
              </a:rPr>
              <a:t>Kiezers</a:t>
            </a:r>
            <a:r>
              <a:rPr lang="en-US" sz="3200" dirty="0">
                <a:latin typeface="Aptos" panose="020B0004020202020204" pitchFamily="34" charset="0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Aptos" panose="020B0004020202020204" pitchFamily="34" charset="0"/>
                <a:cs typeface="Gill Sans" panose="020B0502020104020203" pitchFamily="34" charset="-79"/>
              </a:rPr>
              <a:t>stemmen</a:t>
            </a:r>
            <a:r>
              <a:rPr lang="en-US" sz="3200" dirty="0">
                <a:latin typeface="Aptos" panose="020B0004020202020204" pitchFamily="34" charset="0"/>
                <a:cs typeface="Gill Sans" panose="020B0502020104020203" pitchFamily="34" charset="-79"/>
              </a:rPr>
              <a:t> op </a:t>
            </a:r>
            <a:r>
              <a:rPr lang="en-US" sz="3200" dirty="0" err="1">
                <a:latin typeface="Aptos" panose="020B0004020202020204" pitchFamily="34" charset="0"/>
                <a:cs typeface="Gill Sans" panose="020B0502020104020203" pitchFamily="34" charset="-79"/>
              </a:rPr>
              <a:t>één</a:t>
            </a:r>
            <a:r>
              <a:rPr lang="en-US" sz="3200" dirty="0">
                <a:latin typeface="Aptos" panose="020B0004020202020204" pitchFamily="34" charset="0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Aptos" panose="020B0004020202020204" pitchFamily="34" charset="0"/>
                <a:cs typeface="Gill Sans" panose="020B0502020104020203" pitchFamily="34" charset="-79"/>
              </a:rPr>
              <a:t>kandidaat</a:t>
            </a:r>
            <a:r>
              <a:rPr lang="en-US" sz="3200" dirty="0">
                <a:latin typeface="Aptos" panose="020B0004020202020204" pitchFamily="34" charset="0"/>
                <a:cs typeface="Gill Sans" panose="020B0502020104020203" pitchFamily="34" charset="-79"/>
              </a:rPr>
              <a:t> op </a:t>
            </a:r>
            <a:r>
              <a:rPr lang="en-US" sz="3200" dirty="0" err="1">
                <a:latin typeface="Aptos" panose="020B0004020202020204" pitchFamily="34" charset="0"/>
                <a:cs typeface="Gill Sans" panose="020B0502020104020203" pitchFamily="34" charset="-79"/>
              </a:rPr>
              <a:t>een</a:t>
            </a:r>
            <a:r>
              <a:rPr lang="en-US" sz="3200" dirty="0">
                <a:latin typeface="Aptos" panose="020B0004020202020204" pitchFamily="34" charset="0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Aptos" panose="020B0004020202020204" pitchFamily="34" charset="0"/>
                <a:cs typeface="Gill Sans" panose="020B0502020104020203" pitchFamily="34" charset="-79"/>
              </a:rPr>
              <a:t>regionale</a:t>
            </a:r>
            <a:r>
              <a:rPr lang="en-US" sz="3200" dirty="0">
                <a:latin typeface="Aptos" panose="020B0004020202020204" pitchFamily="34" charset="0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Aptos" panose="020B0004020202020204" pitchFamily="34" charset="0"/>
                <a:cs typeface="Gill Sans" panose="020B0502020104020203" pitchFamily="34" charset="-79"/>
              </a:rPr>
              <a:t>lijst</a:t>
            </a:r>
            <a:r>
              <a:rPr lang="en-US" sz="3200" dirty="0">
                <a:latin typeface="Aptos" panose="020B0004020202020204" pitchFamily="34" charset="0"/>
                <a:cs typeface="Gill Sans" panose="020B0502020104020203" pitchFamily="34" charset="-79"/>
              </a:rPr>
              <a:t>.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Aptos" panose="020B0004020202020204" pitchFamily="34" charset="0"/>
              </a:rPr>
              <a:t>Iedere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partij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krijgt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eerst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proportioneel</a:t>
            </a:r>
            <a:r>
              <a:rPr lang="en-US" sz="3200" dirty="0">
                <a:latin typeface="Aptos" panose="020B0004020202020204" pitchFamily="34" charset="0"/>
              </a:rPr>
              <a:t> het </a:t>
            </a:r>
            <a:r>
              <a:rPr lang="en-US" sz="3200" dirty="0" err="1">
                <a:latin typeface="Aptos" panose="020B0004020202020204" pitchFamily="34" charset="0"/>
              </a:rPr>
              <a:t>juiste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stemmental</a:t>
            </a:r>
            <a:r>
              <a:rPr lang="en-US" sz="3200" dirty="0">
                <a:latin typeface="Aptos" panose="020B0004020202020204" pitchFamily="34" charset="0"/>
              </a:rPr>
              <a:t>.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</a:rPr>
              <a:t>Naar </a:t>
            </a:r>
            <a:r>
              <a:rPr lang="en-US" sz="3200" dirty="0" err="1">
                <a:latin typeface="Aptos" panose="020B0004020202020204" pitchFamily="34" charset="0"/>
              </a:rPr>
              <a:t>rato</a:t>
            </a:r>
            <a:r>
              <a:rPr lang="en-US" sz="3200" dirty="0">
                <a:latin typeface="Aptos" panose="020B0004020202020204" pitchFamily="34" charset="0"/>
              </a:rPr>
              <a:t> van het </a:t>
            </a:r>
            <a:r>
              <a:rPr lang="en-US" sz="3200" dirty="0" err="1">
                <a:latin typeface="Aptos" panose="020B0004020202020204" pitchFamily="34" charset="0"/>
              </a:rPr>
              <a:t>aantal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stemmen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worden</a:t>
            </a:r>
            <a:r>
              <a:rPr lang="en-US" sz="3200" dirty="0">
                <a:latin typeface="Aptos" panose="020B0004020202020204" pitchFamily="34" charset="0"/>
              </a:rPr>
              <a:t> de </a:t>
            </a:r>
            <a:r>
              <a:rPr lang="en-US" sz="3200" dirty="0" err="1">
                <a:latin typeface="Aptos" panose="020B0004020202020204" pitchFamily="34" charset="0"/>
              </a:rPr>
              <a:t>zetels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binnen</a:t>
            </a:r>
            <a:r>
              <a:rPr lang="en-US" sz="3200" dirty="0">
                <a:latin typeface="Aptos" panose="020B0004020202020204" pitchFamily="34" charset="0"/>
              </a:rPr>
              <a:t> de </a:t>
            </a:r>
            <a:r>
              <a:rPr lang="en-US" sz="3200" dirty="0" err="1">
                <a:latin typeface="Aptos" panose="020B0004020202020204" pitchFamily="34" charset="0"/>
              </a:rPr>
              <a:t>partij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verdeeld</a:t>
            </a:r>
            <a:r>
              <a:rPr lang="en-US" sz="3200" dirty="0">
                <a:latin typeface="Aptos" panose="020B0004020202020204" pitchFamily="34" charset="0"/>
              </a:rPr>
              <a:t>.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Aptos" panose="020B0004020202020204" pitchFamily="34" charset="0"/>
                <a:cs typeface="Gill Sans" panose="020B0502020104020203" pitchFamily="34" charset="-79"/>
              </a:rPr>
              <a:t>Niet</a:t>
            </a:r>
            <a:r>
              <a:rPr lang="en-US" sz="3200" dirty="0">
                <a:latin typeface="Aptos" panose="020B0004020202020204" pitchFamily="34" charset="0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Aptos" panose="020B0004020202020204" pitchFamily="34" charset="0"/>
                <a:cs typeface="Gill Sans" panose="020B0502020104020203" pitchFamily="34" charset="-79"/>
              </a:rPr>
              <a:t>meer</a:t>
            </a:r>
            <a:r>
              <a:rPr lang="en-US" sz="3200" dirty="0">
                <a:latin typeface="Aptos" panose="020B0004020202020204" pitchFamily="34" charset="0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Aptos" panose="020B0004020202020204" pitchFamily="34" charset="0"/>
                <a:cs typeface="Gill Sans" panose="020B0502020104020203" pitchFamily="34" charset="-79"/>
              </a:rPr>
              <a:t>stemmen</a:t>
            </a:r>
            <a:r>
              <a:rPr lang="en-US" sz="3200" dirty="0">
                <a:latin typeface="Aptos" panose="020B0004020202020204" pitchFamily="34" charset="0"/>
                <a:cs typeface="Gill Sans" panose="020B0502020104020203" pitchFamily="34" charset="-79"/>
              </a:rPr>
              <a:t> op </a:t>
            </a:r>
            <a:r>
              <a:rPr lang="en-US" sz="3200" dirty="0" err="1">
                <a:latin typeface="Aptos" panose="020B0004020202020204" pitchFamily="34" charset="0"/>
                <a:cs typeface="Gill Sans" panose="020B0502020104020203" pitchFamily="34" charset="-79"/>
              </a:rPr>
              <a:t>een</a:t>
            </a:r>
            <a:r>
              <a:rPr lang="en-US" sz="3200" dirty="0">
                <a:latin typeface="Aptos" panose="020B0004020202020204" pitchFamily="34" charset="0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Aptos" panose="020B0004020202020204" pitchFamily="34" charset="0"/>
                <a:cs typeface="Gill Sans" panose="020B0502020104020203" pitchFamily="34" charset="-79"/>
              </a:rPr>
              <a:t>landelijke</a:t>
            </a:r>
            <a:r>
              <a:rPr lang="en-US" sz="3200" dirty="0">
                <a:latin typeface="Aptos" panose="020B0004020202020204" pitchFamily="34" charset="0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Aptos" panose="020B0004020202020204" pitchFamily="34" charset="0"/>
                <a:cs typeface="Gill Sans" panose="020B0502020104020203" pitchFamily="34" charset="-79"/>
              </a:rPr>
              <a:t>lijsttrekker</a:t>
            </a:r>
            <a:r>
              <a:rPr lang="en-US" sz="3200" dirty="0">
                <a:latin typeface="Aptos" panose="020B0004020202020204" pitchFamily="34" charset="0"/>
                <a:cs typeface="Gill Sans" panose="020B0502020104020203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3788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0B52F-943B-532C-8432-D5AA1717B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48F7C-EB8E-D0DD-11A0-DAC2DB927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ED81E8-3AB8-64EB-7119-A7942F75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1F78C9-3108-9977-DC4F-5DF38421F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09D8FD69-EAF2-405F-6F92-ADCC333EB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281" y="592083"/>
            <a:ext cx="4925906" cy="567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5BCD769-94D9-6975-BCA7-88E1672C3335}"/>
              </a:ext>
            </a:extLst>
          </p:cNvPr>
          <p:cNvSpPr/>
          <p:nvPr/>
        </p:nvSpPr>
        <p:spPr>
          <a:xfrm>
            <a:off x="4038385" y="3641906"/>
            <a:ext cx="406400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C490FE8-48C6-098C-3F41-0E071B903ED6}"/>
              </a:ext>
            </a:extLst>
          </p:cNvPr>
          <p:cNvSpPr/>
          <p:nvPr/>
        </p:nvSpPr>
        <p:spPr>
          <a:xfrm>
            <a:off x="4426387" y="3243882"/>
            <a:ext cx="406400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C1F1D2-14AC-F5C4-69E7-C7584AED9DB9}"/>
              </a:ext>
            </a:extLst>
          </p:cNvPr>
          <p:cNvSpPr/>
          <p:nvPr/>
        </p:nvSpPr>
        <p:spPr>
          <a:xfrm>
            <a:off x="4721027" y="2692531"/>
            <a:ext cx="406400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7385B1-1CC5-1BC9-4A10-D2952DDD9B16}"/>
              </a:ext>
            </a:extLst>
          </p:cNvPr>
          <p:cNvSpPr/>
          <p:nvPr/>
        </p:nvSpPr>
        <p:spPr>
          <a:xfrm>
            <a:off x="5411907" y="2164210"/>
            <a:ext cx="406400" cy="299135"/>
          </a:xfrm>
          <a:prstGeom prst="rect">
            <a:avLst/>
          </a:prstGeom>
          <a:solidFill>
            <a:srgbClr val="FFF6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53EA113-7010-F5AF-35CE-D17D8DB5802C}"/>
              </a:ext>
            </a:extLst>
          </p:cNvPr>
          <p:cNvSpPr/>
          <p:nvPr/>
        </p:nvSpPr>
        <p:spPr>
          <a:xfrm>
            <a:off x="6570147" y="1422530"/>
            <a:ext cx="406400" cy="299135"/>
          </a:xfrm>
          <a:prstGeom prst="rect">
            <a:avLst/>
          </a:prstGeom>
          <a:solidFill>
            <a:srgbClr val="C6E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930039E-FA85-833B-B51D-36B2C754C0D6}"/>
              </a:ext>
            </a:extLst>
          </p:cNvPr>
          <p:cNvSpPr/>
          <p:nvPr/>
        </p:nvSpPr>
        <p:spPr>
          <a:xfrm>
            <a:off x="7575987" y="1016130"/>
            <a:ext cx="406400" cy="299135"/>
          </a:xfrm>
          <a:prstGeom prst="rect">
            <a:avLst/>
          </a:prstGeom>
          <a:solidFill>
            <a:srgbClr val="CFC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554E58-D284-33A7-D715-703956C3845C}"/>
              </a:ext>
            </a:extLst>
          </p:cNvPr>
          <p:cNvSpPr/>
          <p:nvPr/>
        </p:nvSpPr>
        <p:spPr>
          <a:xfrm>
            <a:off x="7575987" y="1873079"/>
            <a:ext cx="406400" cy="299135"/>
          </a:xfrm>
          <a:prstGeom prst="rect">
            <a:avLst/>
          </a:prstGeom>
          <a:solidFill>
            <a:srgbClr val="CDF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F2130C9-BE75-DA77-F77E-B5CF3B37A8E1}"/>
              </a:ext>
            </a:extLst>
          </p:cNvPr>
          <p:cNvSpPr/>
          <p:nvPr/>
        </p:nvSpPr>
        <p:spPr>
          <a:xfrm>
            <a:off x="7372787" y="2730028"/>
            <a:ext cx="406400" cy="299135"/>
          </a:xfrm>
          <a:prstGeom prst="rect">
            <a:avLst/>
          </a:prstGeom>
          <a:solidFill>
            <a:srgbClr val="DFAC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8CE4E7B-69BF-99DD-AE2A-F91F3D00F5CB}"/>
              </a:ext>
            </a:extLst>
          </p:cNvPr>
          <p:cNvSpPr/>
          <p:nvPr/>
        </p:nvSpPr>
        <p:spPr>
          <a:xfrm>
            <a:off x="6773347" y="3390891"/>
            <a:ext cx="406400" cy="299135"/>
          </a:xfrm>
          <a:prstGeom prst="rect">
            <a:avLst/>
          </a:prstGeom>
          <a:solidFill>
            <a:srgbClr val="F2A5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6C16BD0-D94D-5534-31B6-7D66D08263FD}"/>
              </a:ext>
            </a:extLst>
          </p:cNvPr>
          <p:cNvSpPr/>
          <p:nvPr/>
        </p:nvSpPr>
        <p:spPr>
          <a:xfrm>
            <a:off x="6361854" y="2649643"/>
            <a:ext cx="248933" cy="299135"/>
          </a:xfrm>
          <a:prstGeom prst="rect">
            <a:avLst/>
          </a:prstGeom>
          <a:solidFill>
            <a:srgbClr val="A79E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C9A2F4-FA9A-A460-0E53-B9EBD93FBCE1}"/>
              </a:ext>
            </a:extLst>
          </p:cNvPr>
          <p:cNvSpPr/>
          <p:nvPr/>
        </p:nvSpPr>
        <p:spPr>
          <a:xfrm>
            <a:off x="5305754" y="3108506"/>
            <a:ext cx="242677" cy="165100"/>
          </a:xfrm>
          <a:prstGeom prst="rect">
            <a:avLst/>
          </a:prstGeom>
          <a:solidFill>
            <a:srgbClr val="AAFF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502237-EBA7-B1FB-1EE2-06F08EEB971B}"/>
              </a:ext>
            </a:extLst>
          </p:cNvPr>
          <p:cNvSpPr/>
          <p:nvPr/>
        </p:nvSpPr>
        <p:spPr>
          <a:xfrm>
            <a:off x="5531815" y="3102156"/>
            <a:ext cx="45719" cy="187496"/>
          </a:xfrm>
          <a:prstGeom prst="rect">
            <a:avLst/>
          </a:prstGeom>
          <a:solidFill>
            <a:srgbClr val="AAFF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A1E70CF-B344-B61B-1893-A98EBE496CED}"/>
              </a:ext>
            </a:extLst>
          </p:cNvPr>
          <p:cNvSpPr/>
          <p:nvPr/>
        </p:nvSpPr>
        <p:spPr>
          <a:xfrm>
            <a:off x="5260036" y="3219630"/>
            <a:ext cx="45719" cy="76371"/>
          </a:xfrm>
          <a:prstGeom prst="rect">
            <a:avLst/>
          </a:prstGeom>
          <a:solidFill>
            <a:srgbClr val="AAFF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8718D2C-8AB5-97A5-D595-B92B5EF70D6A}"/>
              </a:ext>
            </a:extLst>
          </p:cNvPr>
          <p:cNvSpPr/>
          <p:nvPr/>
        </p:nvSpPr>
        <p:spPr>
          <a:xfrm>
            <a:off x="5383861" y="3124380"/>
            <a:ext cx="45719" cy="76371"/>
          </a:xfrm>
          <a:prstGeom prst="rect">
            <a:avLst/>
          </a:prstGeom>
          <a:solidFill>
            <a:srgbClr val="AAFF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64A9392-FAB3-021E-228A-EBE1B5842B0B}"/>
              </a:ext>
            </a:extLst>
          </p:cNvPr>
          <p:cNvSpPr/>
          <p:nvPr/>
        </p:nvSpPr>
        <p:spPr>
          <a:xfrm>
            <a:off x="5434661" y="3092630"/>
            <a:ext cx="97153" cy="76371"/>
          </a:xfrm>
          <a:prstGeom prst="rect">
            <a:avLst/>
          </a:prstGeom>
          <a:solidFill>
            <a:srgbClr val="AAFF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BD2EB3C-CB35-1178-A948-6E4A1D7D12A5}"/>
              </a:ext>
            </a:extLst>
          </p:cNvPr>
          <p:cNvSpPr/>
          <p:nvPr/>
        </p:nvSpPr>
        <p:spPr>
          <a:xfrm>
            <a:off x="5418201" y="3079845"/>
            <a:ext cx="97153" cy="76371"/>
          </a:xfrm>
          <a:prstGeom prst="rect">
            <a:avLst/>
          </a:prstGeom>
          <a:solidFill>
            <a:srgbClr val="AAFF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E7745B0-E048-664B-8974-CD88D028B68C}"/>
              </a:ext>
            </a:extLst>
          </p:cNvPr>
          <p:cNvSpPr/>
          <p:nvPr/>
        </p:nvSpPr>
        <p:spPr>
          <a:xfrm>
            <a:off x="5286390" y="3054444"/>
            <a:ext cx="97153" cy="76371"/>
          </a:xfrm>
          <a:prstGeom prst="rect">
            <a:avLst/>
          </a:prstGeom>
          <a:solidFill>
            <a:srgbClr val="AAFF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885661A-880E-0A52-260D-A440858D03AF}"/>
              </a:ext>
            </a:extLst>
          </p:cNvPr>
          <p:cNvSpPr/>
          <p:nvPr/>
        </p:nvSpPr>
        <p:spPr>
          <a:xfrm>
            <a:off x="5125732" y="3459696"/>
            <a:ext cx="303848" cy="230330"/>
          </a:xfrm>
          <a:prstGeom prst="rect">
            <a:avLst/>
          </a:prstGeom>
          <a:solidFill>
            <a:srgbClr val="C8AB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E095FAE-5C70-4437-E40B-E177C3B3CC88}"/>
              </a:ext>
            </a:extLst>
          </p:cNvPr>
          <p:cNvSpPr/>
          <p:nvPr/>
        </p:nvSpPr>
        <p:spPr>
          <a:xfrm>
            <a:off x="5829348" y="3449113"/>
            <a:ext cx="303848" cy="299135"/>
          </a:xfrm>
          <a:prstGeom prst="rect">
            <a:avLst/>
          </a:prstGeom>
          <a:solidFill>
            <a:srgbClr val="81E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93368AB-3A02-DB16-0AB4-54B9B713592D}"/>
              </a:ext>
            </a:extLst>
          </p:cNvPr>
          <p:cNvSpPr/>
          <p:nvPr/>
        </p:nvSpPr>
        <p:spPr>
          <a:xfrm>
            <a:off x="5992289" y="3876450"/>
            <a:ext cx="198985" cy="299135"/>
          </a:xfrm>
          <a:prstGeom prst="rect">
            <a:avLst/>
          </a:prstGeom>
          <a:solidFill>
            <a:srgbClr val="A02B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1C046C9-0B54-51B2-293E-403FABBD8C59}"/>
              </a:ext>
            </a:extLst>
          </p:cNvPr>
          <p:cNvSpPr/>
          <p:nvPr/>
        </p:nvSpPr>
        <p:spPr>
          <a:xfrm>
            <a:off x="4971622" y="4054656"/>
            <a:ext cx="406400" cy="200304"/>
          </a:xfrm>
          <a:prstGeom prst="rect">
            <a:avLst/>
          </a:prstGeom>
          <a:solidFill>
            <a:srgbClr val="EF8F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F4F8552-4971-E9E4-970E-247FCF5504F9}"/>
              </a:ext>
            </a:extLst>
          </p:cNvPr>
          <p:cNvSpPr/>
          <p:nvPr/>
        </p:nvSpPr>
        <p:spPr>
          <a:xfrm>
            <a:off x="5280831" y="4352066"/>
            <a:ext cx="406400" cy="299134"/>
          </a:xfrm>
          <a:prstGeom prst="rect">
            <a:avLst/>
          </a:prstGeom>
          <a:solidFill>
            <a:srgbClr val="BEDE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A59F858-E11F-C761-71ED-F36187CED69F}"/>
              </a:ext>
            </a:extLst>
          </p:cNvPr>
          <p:cNvSpPr/>
          <p:nvPr/>
        </p:nvSpPr>
        <p:spPr>
          <a:xfrm>
            <a:off x="6219361" y="4552091"/>
            <a:ext cx="406400" cy="299134"/>
          </a:xfrm>
          <a:prstGeom prst="rect">
            <a:avLst/>
          </a:prstGeom>
          <a:solidFill>
            <a:srgbClr val="FFD6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9B7B867-768F-669E-24AD-C70E039EDF4B}"/>
              </a:ext>
            </a:extLst>
          </p:cNvPr>
          <p:cNvSpPr/>
          <p:nvPr/>
        </p:nvSpPr>
        <p:spPr>
          <a:xfrm>
            <a:off x="6682911" y="5104948"/>
            <a:ext cx="370471" cy="250350"/>
          </a:xfrm>
          <a:prstGeom prst="rect">
            <a:avLst/>
          </a:prstGeom>
          <a:solidFill>
            <a:srgbClr val="9FD6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DDEF20E-318C-C8D8-3B18-2EE3852412F2}"/>
              </a:ext>
            </a:extLst>
          </p:cNvPr>
          <p:cNvSpPr/>
          <p:nvPr/>
        </p:nvSpPr>
        <p:spPr>
          <a:xfrm rot="20389766">
            <a:off x="6714713" y="5048752"/>
            <a:ext cx="370471" cy="250350"/>
          </a:xfrm>
          <a:prstGeom prst="rect">
            <a:avLst/>
          </a:prstGeom>
          <a:solidFill>
            <a:srgbClr val="9FD6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7D9895B-6CF5-10DF-9480-CB7CC949667C}"/>
              </a:ext>
            </a:extLst>
          </p:cNvPr>
          <p:cNvSpPr/>
          <p:nvPr/>
        </p:nvSpPr>
        <p:spPr>
          <a:xfrm>
            <a:off x="4175931" y="5051605"/>
            <a:ext cx="175526" cy="122321"/>
          </a:xfrm>
          <a:prstGeom prst="rect">
            <a:avLst/>
          </a:prstGeom>
          <a:solidFill>
            <a:srgbClr val="DACA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0E70688-71F3-B6B7-F599-900678ECB169}"/>
              </a:ext>
            </a:extLst>
          </p:cNvPr>
          <p:cNvSpPr/>
          <p:nvPr/>
        </p:nvSpPr>
        <p:spPr>
          <a:xfrm>
            <a:off x="4372781" y="5043787"/>
            <a:ext cx="175526" cy="153869"/>
          </a:xfrm>
          <a:prstGeom prst="rect">
            <a:avLst/>
          </a:prstGeom>
          <a:solidFill>
            <a:srgbClr val="DACA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5C8C2E6-C6D0-FED4-922E-6BC32797E2B9}"/>
              </a:ext>
            </a:extLst>
          </p:cNvPr>
          <p:cNvSpPr/>
          <p:nvPr/>
        </p:nvSpPr>
        <p:spPr>
          <a:xfrm>
            <a:off x="4410754" y="5020057"/>
            <a:ext cx="175526" cy="153869"/>
          </a:xfrm>
          <a:prstGeom prst="rect">
            <a:avLst/>
          </a:prstGeom>
          <a:solidFill>
            <a:srgbClr val="DACA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E77D7EC-FE66-9E4D-74B3-FDF3C1C69EDA}"/>
              </a:ext>
            </a:extLst>
          </p:cNvPr>
          <p:cNvSpPr/>
          <p:nvPr/>
        </p:nvSpPr>
        <p:spPr>
          <a:xfrm>
            <a:off x="4189276" y="4921997"/>
            <a:ext cx="98681" cy="91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486C65A-4A5D-8226-ADC0-D01078297A2E}"/>
              </a:ext>
            </a:extLst>
          </p:cNvPr>
          <p:cNvSpPr/>
          <p:nvPr/>
        </p:nvSpPr>
        <p:spPr>
          <a:xfrm>
            <a:off x="4335636" y="4967987"/>
            <a:ext cx="9075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5C7C194-BDD8-F351-B561-DBCEFB4D1C68}"/>
              </a:ext>
            </a:extLst>
          </p:cNvPr>
          <p:cNvSpPr/>
          <p:nvPr/>
        </p:nvSpPr>
        <p:spPr>
          <a:xfrm rot="18513994">
            <a:off x="4391213" y="4928117"/>
            <a:ext cx="90751" cy="5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09D7849-768E-8E30-5E56-272780F38792}"/>
              </a:ext>
            </a:extLst>
          </p:cNvPr>
          <p:cNvSpPr/>
          <p:nvPr/>
        </p:nvSpPr>
        <p:spPr>
          <a:xfrm rot="1715194">
            <a:off x="4479958" y="4934131"/>
            <a:ext cx="45719" cy="79528"/>
          </a:xfrm>
          <a:prstGeom prst="rect">
            <a:avLst/>
          </a:prstGeom>
          <a:solidFill>
            <a:srgbClr val="DACA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5" name="Straight Connector 1024">
            <a:extLst>
              <a:ext uri="{FF2B5EF4-FFF2-40B4-BE49-F238E27FC236}">
                <a16:creationId xmlns:a16="http://schemas.microsoft.com/office/drawing/2014/main" id="{BAC672B8-22EC-C3C9-1BF9-A6E119F2C151}"/>
              </a:ext>
            </a:extLst>
          </p:cNvPr>
          <p:cNvCxnSpPr>
            <a:cxnSpLocks/>
            <a:endCxn id="54" idx="0"/>
          </p:cNvCxnSpPr>
          <p:nvPr/>
        </p:nvCxnSpPr>
        <p:spPr>
          <a:xfrm flipH="1">
            <a:off x="4263694" y="5013707"/>
            <a:ext cx="3175" cy="37898"/>
          </a:xfrm>
          <a:prstGeom prst="line">
            <a:avLst/>
          </a:prstGeom>
          <a:ln w="38100">
            <a:solidFill>
              <a:srgbClr val="CD64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C9DC7B55-970C-9913-536B-496E026CE705}"/>
              </a:ext>
            </a:extLst>
          </p:cNvPr>
          <p:cNvCxnSpPr>
            <a:cxnSpLocks/>
          </p:cNvCxnSpPr>
          <p:nvPr/>
        </p:nvCxnSpPr>
        <p:spPr>
          <a:xfrm flipH="1">
            <a:off x="4390694" y="5004182"/>
            <a:ext cx="3175" cy="37898"/>
          </a:xfrm>
          <a:prstGeom prst="line">
            <a:avLst/>
          </a:prstGeom>
          <a:ln w="28575">
            <a:solidFill>
              <a:srgbClr val="CD64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1029">
            <a:extLst>
              <a:ext uri="{FF2B5EF4-FFF2-40B4-BE49-F238E27FC236}">
                <a16:creationId xmlns:a16="http://schemas.microsoft.com/office/drawing/2014/main" id="{C4D0B291-2729-A399-6272-114F86C986D4}"/>
              </a:ext>
            </a:extLst>
          </p:cNvPr>
          <p:cNvCxnSpPr>
            <a:cxnSpLocks/>
          </p:cNvCxnSpPr>
          <p:nvPr/>
        </p:nvCxnSpPr>
        <p:spPr>
          <a:xfrm flipH="1">
            <a:off x="4479594" y="4931157"/>
            <a:ext cx="3175" cy="37898"/>
          </a:xfrm>
          <a:prstGeom prst="line">
            <a:avLst/>
          </a:prstGeom>
          <a:ln w="28575">
            <a:solidFill>
              <a:srgbClr val="CD64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4" name="TextBox 1033">
            <a:extLst>
              <a:ext uri="{FF2B5EF4-FFF2-40B4-BE49-F238E27FC236}">
                <a16:creationId xmlns:a16="http://schemas.microsoft.com/office/drawing/2014/main" id="{99BCF116-96A6-39B5-EF27-1AB7EF8CFA6E}"/>
              </a:ext>
            </a:extLst>
          </p:cNvPr>
          <p:cNvSpPr txBox="1"/>
          <p:nvPr/>
        </p:nvSpPr>
        <p:spPr>
          <a:xfrm>
            <a:off x="7681106" y="109848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F6C77FAB-571F-924B-EB4B-302040FBE937}"/>
              </a:ext>
            </a:extLst>
          </p:cNvPr>
          <p:cNvSpPr txBox="1"/>
          <p:nvPr/>
        </p:nvSpPr>
        <p:spPr>
          <a:xfrm>
            <a:off x="6610787" y="141498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00E58B02-D76F-1023-9D2F-93673E16F57A}"/>
              </a:ext>
            </a:extLst>
          </p:cNvPr>
          <p:cNvSpPr txBox="1"/>
          <p:nvPr/>
        </p:nvSpPr>
        <p:spPr>
          <a:xfrm>
            <a:off x="7577224" y="182060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C39202BA-4681-0FE3-E593-3B077CD92AFC}"/>
              </a:ext>
            </a:extLst>
          </p:cNvPr>
          <p:cNvSpPr txBox="1"/>
          <p:nvPr/>
        </p:nvSpPr>
        <p:spPr>
          <a:xfrm>
            <a:off x="7234936" y="257719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543F0113-2841-FCBF-5703-71C76699208F}"/>
              </a:ext>
            </a:extLst>
          </p:cNvPr>
          <p:cNvSpPr txBox="1"/>
          <p:nvPr/>
        </p:nvSpPr>
        <p:spPr>
          <a:xfrm>
            <a:off x="6268512" y="261454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40" name="TextBox 1039">
            <a:extLst>
              <a:ext uri="{FF2B5EF4-FFF2-40B4-BE49-F238E27FC236}">
                <a16:creationId xmlns:a16="http://schemas.microsoft.com/office/drawing/2014/main" id="{91A20336-D293-2F89-8F8D-75320CE13954}"/>
              </a:ext>
            </a:extLst>
          </p:cNvPr>
          <p:cNvSpPr txBox="1"/>
          <p:nvPr/>
        </p:nvSpPr>
        <p:spPr>
          <a:xfrm>
            <a:off x="6656226" y="321963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1C8C3183-8A4A-A431-3492-BBC4DB27F4E3}"/>
              </a:ext>
            </a:extLst>
          </p:cNvPr>
          <p:cNvSpPr txBox="1"/>
          <p:nvPr/>
        </p:nvSpPr>
        <p:spPr>
          <a:xfrm>
            <a:off x="5802202" y="340429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C60FA728-C955-18D2-8E24-42C6A26825EB}"/>
              </a:ext>
            </a:extLst>
          </p:cNvPr>
          <p:cNvSpPr txBox="1"/>
          <p:nvPr/>
        </p:nvSpPr>
        <p:spPr>
          <a:xfrm>
            <a:off x="4863457" y="259698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CC7A6F9D-8B24-6331-152E-0049EDF3E96A}"/>
              </a:ext>
            </a:extLst>
          </p:cNvPr>
          <p:cNvSpPr txBox="1"/>
          <p:nvPr/>
        </p:nvSpPr>
        <p:spPr>
          <a:xfrm>
            <a:off x="5231497" y="287216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97862EF9-ADD9-557E-7EB0-CFA0C7447B12}"/>
              </a:ext>
            </a:extLst>
          </p:cNvPr>
          <p:cNvSpPr txBox="1"/>
          <p:nvPr/>
        </p:nvSpPr>
        <p:spPr>
          <a:xfrm>
            <a:off x="5474237" y="224217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C264380A-277C-7987-BB75-D2CB14CA1323}"/>
              </a:ext>
            </a:extLst>
          </p:cNvPr>
          <p:cNvSpPr txBox="1"/>
          <p:nvPr/>
        </p:nvSpPr>
        <p:spPr>
          <a:xfrm>
            <a:off x="4473042" y="321963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F11DA2AC-B2F9-F018-7986-38EAC4E38DD9}"/>
              </a:ext>
            </a:extLst>
          </p:cNvPr>
          <p:cNvSpPr txBox="1"/>
          <p:nvPr/>
        </p:nvSpPr>
        <p:spPr>
          <a:xfrm>
            <a:off x="4170083" y="3581564"/>
            <a:ext cx="3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6EA5F909-BDEA-F5A3-E4BD-BF52BF5F8C55}"/>
              </a:ext>
            </a:extLst>
          </p:cNvPr>
          <p:cNvSpPr txBox="1"/>
          <p:nvPr/>
        </p:nvSpPr>
        <p:spPr>
          <a:xfrm>
            <a:off x="5111184" y="3933200"/>
            <a:ext cx="3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8" name="TextBox 1047">
            <a:extLst>
              <a:ext uri="{FF2B5EF4-FFF2-40B4-BE49-F238E27FC236}">
                <a16:creationId xmlns:a16="http://schemas.microsoft.com/office/drawing/2014/main" id="{29A6CE78-CBD5-34BD-F47A-37180FDB3EB9}"/>
              </a:ext>
            </a:extLst>
          </p:cNvPr>
          <p:cNvSpPr txBox="1"/>
          <p:nvPr/>
        </p:nvSpPr>
        <p:spPr>
          <a:xfrm>
            <a:off x="5114626" y="3360641"/>
            <a:ext cx="3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9" name="TextBox 1048">
            <a:extLst>
              <a:ext uri="{FF2B5EF4-FFF2-40B4-BE49-F238E27FC236}">
                <a16:creationId xmlns:a16="http://schemas.microsoft.com/office/drawing/2014/main" id="{3E4AB731-D1E0-40C1-DBF7-F031D77B2FAF}"/>
              </a:ext>
            </a:extLst>
          </p:cNvPr>
          <p:cNvSpPr txBox="1"/>
          <p:nvPr/>
        </p:nvSpPr>
        <p:spPr>
          <a:xfrm>
            <a:off x="4129138" y="4600268"/>
            <a:ext cx="3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50" name="TextBox 1049">
            <a:extLst>
              <a:ext uri="{FF2B5EF4-FFF2-40B4-BE49-F238E27FC236}">
                <a16:creationId xmlns:a16="http://schemas.microsoft.com/office/drawing/2014/main" id="{971B7D5A-1D13-2078-2195-A1529BB8AFB5}"/>
              </a:ext>
            </a:extLst>
          </p:cNvPr>
          <p:cNvSpPr txBox="1"/>
          <p:nvPr/>
        </p:nvSpPr>
        <p:spPr>
          <a:xfrm>
            <a:off x="5132341" y="4340892"/>
            <a:ext cx="3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21DC2BE6-F933-671A-516D-3EFE0450580A}"/>
              </a:ext>
            </a:extLst>
          </p:cNvPr>
          <p:cNvSpPr txBox="1"/>
          <p:nvPr/>
        </p:nvSpPr>
        <p:spPr>
          <a:xfrm>
            <a:off x="6259573" y="4402523"/>
            <a:ext cx="3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52" name="TextBox 1051">
            <a:extLst>
              <a:ext uri="{FF2B5EF4-FFF2-40B4-BE49-F238E27FC236}">
                <a16:creationId xmlns:a16="http://schemas.microsoft.com/office/drawing/2014/main" id="{E5E8EE5B-DDF7-37FB-5951-7D95C4A7BE73}"/>
              </a:ext>
            </a:extLst>
          </p:cNvPr>
          <p:cNvSpPr txBox="1"/>
          <p:nvPr/>
        </p:nvSpPr>
        <p:spPr>
          <a:xfrm>
            <a:off x="6798441" y="4981642"/>
            <a:ext cx="3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54" name="TextBox 1053">
            <a:extLst>
              <a:ext uri="{FF2B5EF4-FFF2-40B4-BE49-F238E27FC236}">
                <a16:creationId xmlns:a16="http://schemas.microsoft.com/office/drawing/2014/main" id="{2B51DF9A-2FEE-1797-DBE8-5917D91DC09A}"/>
              </a:ext>
            </a:extLst>
          </p:cNvPr>
          <p:cNvSpPr txBox="1"/>
          <p:nvPr/>
        </p:nvSpPr>
        <p:spPr>
          <a:xfrm>
            <a:off x="6175118" y="378405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55" name="TextBox 1054">
            <a:extLst>
              <a:ext uri="{FF2B5EF4-FFF2-40B4-BE49-F238E27FC236}">
                <a16:creationId xmlns:a16="http://schemas.microsoft.com/office/drawing/2014/main" id="{F94DFB0E-F6ED-58F3-CEBF-75D0D1862B1B}"/>
              </a:ext>
            </a:extLst>
          </p:cNvPr>
          <p:cNvSpPr txBox="1"/>
          <p:nvPr/>
        </p:nvSpPr>
        <p:spPr>
          <a:xfrm>
            <a:off x="3635674" y="677469"/>
            <a:ext cx="2089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Voorbeeld </a:t>
            </a:r>
            <a:r>
              <a:rPr lang="en-US" dirty="0"/>
              <a:t>met PVV</a:t>
            </a:r>
          </a:p>
          <a:p>
            <a:r>
              <a:rPr lang="en-US" dirty="0"/>
              <a:t>(37 </a:t>
            </a:r>
            <a:r>
              <a:rPr lang="en-US" dirty="0" err="1"/>
              <a:t>zetels</a:t>
            </a:r>
            <a:r>
              <a:rPr lang="en-US" dirty="0"/>
              <a:t>)</a:t>
            </a:r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FD46D9F8-8FFC-645B-EB94-3760D0F2C981}"/>
              </a:ext>
            </a:extLst>
          </p:cNvPr>
          <p:cNvSpPr txBox="1">
            <a:spLocks/>
          </p:cNvSpPr>
          <p:nvPr/>
        </p:nvSpPr>
        <p:spPr>
          <a:xfrm>
            <a:off x="403247" y="-92786"/>
            <a:ext cx="11582232" cy="7559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dirty="0" err="1"/>
              <a:t>Kieskringenstelsel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175158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D20DF42-3577-5B29-6A83-182093E33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6F33589-6F2E-DA1E-B4D9-A6601F2DC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1480EF-8899-4B07-A66F-9F5D8489A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DB5963-E562-24DB-0013-9359744E26E6}"/>
              </a:ext>
            </a:extLst>
          </p:cNvPr>
          <p:cNvSpPr txBox="1"/>
          <p:nvPr/>
        </p:nvSpPr>
        <p:spPr>
          <a:xfrm>
            <a:off x="686834" y="591344"/>
            <a:ext cx="3200400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FFFFFF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rPr>
              <a:t>Met </a:t>
            </a:r>
            <a:r>
              <a:rPr lang="en-US" sz="4400" kern="1200" dirty="0" err="1">
                <a:solidFill>
                  <a:srgbClr val="FFFFFF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rPr>
              <a:t>een</a:t>
            </a:r>
            <a:r>
              <a:rPr lang="en-US" sz="4400" kern="1200" dirty="0">
                <a:solidFill>
                  <a:srgbClr val="FFFFFF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rPr>
              <a:t> stem </a:t>
            </a:r>
            <a:r>
              <a:rPr lang="en-US" sz="4400" kern="1200" dirty="0" err="1">
                <a:solidFill>
                  <a:srgbClr val="FFFFFF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rPr>
              <a:t>meer</a:t>
            </a:r>
            <a:r>
              <a:rPr lang="en-US" sz="4400" kern="1200" dirty="0">
                <a:solidFill>
                  <a:srgbClr val="FFFFFF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rPr>
              <a:t>keus</a:t>
            </a:r>
            <a:endParaRPr lang="en-US" sz="4400" kern="1200" dirty="0">
              <a:solidFill>
                <a:srgbClr val="FFFFFF"/>
              </a:solidFill>
              <a:latin typeface="Gill Sans" panose="020B0502020104020203" pitchFamily="34" charset="-79"/>
              <a:ea typeface="+mj-ea"/>
              <a:cs typeface="Gill Sans" panose="020B0502020104020203" pitchFamily="34" charset="-79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9BE2FEB6-9E1F-DC3F-8EE8-71BB62DC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91BD87-035E-B875-DAAB-9BDCFCBE39D9}"/>
              </a:ext>
            </a:extLst>
          </p:cNvPr>
          <p:cNvSpPr txBox="1"/>
          <p:nvPr/>
        </p:nvSpPr>
        <p:spPr>
          <a:xfrm>
            <a:off x="3887234" y="4293"/>
            <a:ext cx="7479704" cy="6534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Aptos" panose="020B0004020202020204" pitchFamily="34" charset="0"/>
                <a:cs typeface="Gill Sans" panose="020B0502020104020203" pitchFamily="34" charset="-79"/>
              </a:rPr>
              <a:t>Kiezers</a:t>
            </a:r>
            <a:r>
              <a:rPr lang="en-US" sz="3200" dirty="0">
                <a:latin typeface="Aptos" panose="020B0004020202020204" pitchFamily="34" charset="0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Aptos" panose="020B0004020202020204" pitchFamily="34" charset="0"/>
                <a:cs typeface="Gill Sans" panose="020B0502020104020203" pitchFamily="34" charset="-79"/>
              </a:rPr>
              <a:t>kunnen</a:t>
            </a:r>
            <a:r>
              <a:rPr lang="en-US" sz="3200" dirty="0">
                <a:latin typeface="Aptos" panose="020B0004020202020204" pitchFamily="34" charset="0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Aptos" panose="020B0004020202020204" pitchFamily="34" charset="0"/>
                <a:cs typeface="Gill Sans" panose="020B0502020104020203" pitchFamily="34" charset="-79"/>
              </a:rPr>
              <a:t>stemmen</a:t>
            </a:r>
            <a:r>
              <a:rPr lang="en-US" sz="3200" dirty="0">
                <a:latin typeface="Aptos" panose="020B0004020202020204" pitchFamily="34" charset="0"/>
                <a:cs typeface="Gill Sans" panose="020B0502020104020203" pitchFamily="34" charset="-79"/>
              </a:rPr>
              <a:t> op </a:t>
            </a:r>
            <a:r>
              <a:rPr lang="en-US" sz="3200" dirty="0" err="1">
                <a:latin typeface="Aptos" panose="020B0004020202020204" pitchFamily="34" charset="0"/>
                <a:cs typeface="Gill Sans" panose="020B0502020104020203" pitchFamily="34" charset="-79"/>
              </a:rPr>
              <a:t>een</a:t>
            </a:r>
            <a:r>
              <a:rPr lang="en-US" sz="3200" dirty="0">
                <a:latin typeface="Aptos" panose="020B0004020202020204" pitchFamily="34" charset="0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Aptos" panose="020B0004020202020204" pitchFamily="34" charset="0"/>
                <a:cs typeface="Gill Sans" panose="020B0502020104020203" pitchFamily="34" charset="-79"/>
              </a:rPr>
              <a:t>landelijke</a:t>
            </a:r>
            <a:r>
              <a:rPr lang="en-US" sz="3200" dirty="0">
                <a:latin typeface="Aptos" panose="020B0004020202020204" pitchFamily="34" charset="0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Aptos" panose="020B0004020202020204" pitchFamily="34" charset="0"/>
                <a:cs typeface="Gill Sans" panose="020B0502020104020203" pitchFamily="34" charset="-79"/>
              </a:rPr>
              <a:t>lijst</a:t>
            </a:r>
            <a:r>
              <a:rPr lang="en-US" sz="3200" dirty="0">
                <a:latin typeface="Aptos" panose="020B0004020202020204" pitchFamily="34" charset="0"/>
                <a:cs typeface="Gill Sans" panose="020B0502020104020203" pitchFamily="34" charset="-79"/>
              </a:rPr>
              <a:t> of op </a:t>
            </a:r>
            <a:r>
              <a:rPr lang="en-US" sz="3200" dirty="0" err="1">
                <a:latin typeface="Aptos" panose="020B0004020202020204" pitchFamily="34" charset="0"/>
                <a:cs typeface="Gill Sans" panose="020B0502020104020203" pitchFamily="34" charset="-79"/>
              </a:rPr>
              <a:t>een</a:t>
            </a:r>
            <a:r>
              <a:rPr lang="en-US" sz="3200" dirty="0">
                <a:latin typeface="Aptos" panose="020B0004020202020204" pitchFamily="34" charset="0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Aptos" panose="020B0004020202020204" pitchFamily="34" charset="0"/>
                <a:cs typeface="Gill Sans" panose="020B0502020104020203" pitchFamily="34" charset="-79"/>
              </a:rPr>
              <a:t>kandidaat</a:t>
            </a:r>
            <a:r>
              <a:rPr lang="en-US" sz="3200" dirty="0">
                <a:latin typeface="Aptos" panose="020B0004020202020204" pitchFamily="34" charset="0"/>
                <a:cs typeface="Gill Sans" panose="020B0502020104020203" pitchFamily="34" charset="-79"/>
              </a:rPr>
              <a:t> 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Aptos" panose="020B0004020202020204" pitchFamily="34" charset="0"/>
              </a:rPr>
              <a:t>Iedere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partij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krijgt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eerst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proportioneel</a:t>
            </a:r>
            <a:r>
              <a:rPr lang="en-US" sz="3200" dirty="0">
                <a:latin typeface="Aptos" panose="020B0004020202020204" pitchFamily="34" charset="0"/>
              </a:rPr>
              <a:t> het </a:t>
            </a:r>
            <a:r>
              <a:rPr lang="en-US" sz="3200" dirty="0" err="1">
                <a:latin typeface="Aptos" panose="020B0004020202020204" pitchFamily="34" charset="0"/>
              </a:rPr>
              <a:t>juiste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stemmental</a:t>
            </a:r>
            <a:r>
              <a:rPr lang="en-US" sz="3200" dirty="0">
                <a:latin typeface="Aptos" panose="020B0004020202020204" pitchFamily="34" charset="0"/>
              </a:rPr>
              <a:t>.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</a:rPr>
              <a:t>Er </a:t>
            </a:r>
            <a:r>
              <a:rPr lang="en-US" sz="3200" dirty="0" err="1">
                <a:latin typeface="Aptos" panose="020B0004020202020204" pitchFamily="34" charset="0"/>
              </a:rPr>
              <a:t>worden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naar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rato</a:t>
            </a:r>
            <a:r>
              <a:rPr lang="en-US" sz="3200" dirty="0">
                <a:latin typeface="Aptos" panose="020B0004020202020204" pitchFamily="34" charset="0"/>
              </a:rPr>
              <a:t> van het </a:t>
            </a:r>
            <a:r>
              <a:rPr lang="en-US" sz="3200" dirty="0" err="1">
                <a:latin typeface="Aptos" panose="020B0004020202020204" pitchFamily="34" charset="0"/>
              </a:rPr>
              <a:t>aantal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stemmen</a:t>
            </a:r>
            <a:r>
              <a:rPr lang="en-US" sz="3200" dirty="0">
                <a:latin typeface="Aptos" panose="020B0004020202020204" pitchFamily="34" charset="0"/>
              </a:rPr>
              <a:t> op de </a:t>
            </a:r>
            <a:r>
              <a:rPr lang="en-US" sz="3200" dirty="0" err="1">
                <a:latin typeface="Aptos" panose="020B0004020202020204" pitchFamily="34" charset="0"/>
              </a:rPr>
              <a:t>lijst</a:t>
            </a:r>
            <a:r>
              <a:rPr lang="en-US" sz="3200" dirty="0">
                <a:latin typeface="Aptos" panose="020B0004020202020204" pitchFamily="34" charset="0"/>
              </a:rPr>
              <a:t> de </a:t>
            </a:r>
            <a:r>
              <a:rPr lang="en-US" sz="3200" dirty="0" err="1">
                <a:latin typeface="Aptos" panose="020B0004020202020204" pitchFamily="34" charset="0"/>
              </a:rPr>
              <a:t>zetels</a:t>
            </a:r>
            <a:r>
              <a:rPr lang="en-US" sz="3200" dirty="0">
                <a:latin typeface="Aptos" panose="020B0004020202020204" pitchFamily="34" charset="0"/>
              </a:rPr>
              <a:t> op basis van de </a:t>
            </a:r>
            <a:r>
              <a:rPr lang="en-US" sz="3200" dirty="0" err="1">
                <a:latin typeface="Aptos" panose="020B0004020202020204" pitchFamily="34" charset="0"/>
              </a:rPr>
              <a:t>lijstvolgorde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ingedeeld</a:t>
            </a:r>
            <a:r>
              <a:rPr lang="en-US" sz="3200" dirty="0">
                <a:latin typeface="Aptos" panose="020B0004020202020204" pitchFamily="34" charset="0"/>
              </a:rPr>
              <a:t>.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ptos" panose="020B0004020202020204" pitchFamily="34" charset="0"/>
              </a:rPr>
              <a:t>Dan </a:t>
            </a:r>
            <a:r>
              <a:rPr lang="en-US" sz="3200" dirty="0" err="1">
                <a:latin typeface="Aptos" panose="020B0004020202020204" pitchFamily="34" charset="0"/>
              </a:rPr>
              <a:t>worden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naar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rato</a:t>
            </a:r>
            <a:r>
              <a:rPr lang="en-US" sz="3200" dirty="0">
                <a:latin typeface="Aptos" panose="020B0004020202020204" pitchFamily="34" charset="0"/>
              </a:rPr>
              <a:t> van het </a:t>
            </a:r>
            <a:r>
              <a:rPr lang="en-US" sz="3200" dirty="0" err="1">
                <a:latin typeface="Aptos" panose="020B0004020202020204" pitchFamily="34" charset="0"/>
              </a:rPr>
              <a:t>aantal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stemmen</a:t>
            </a:r>
            <a:r>
              <a:rPr lang="en-US" sz="3200" dirty="0">
                <a:latin typeface="Aptos" panose="020B0004020202020204" pitchFamily="34" charset="0"/>
              </a:rPr>
              <a:t> op </a:t>
            </a:r>
            <a:r>
              <a:rPr lang="en-US" sz="3200" dirty="0" err="1">
                <a:latin typeface="Aptos" panose="020B0004020202020204" pitchFamily="34" charset="0"/>
              </a:rPr>
              <a:t>kandidaten</a:t>
            </a:r>
            <a:r>
              <a:rPr lang="en-US" sz="3200" dirty="0">
                <a:latin typeface="Aptos" panose="020B0004020202020204" pitchFamily="34" charset="0"/>
              </a:rPr>
              <a:t> de </a:t>
            </a:r>
            <a:r>
              <a:rPr lang="en-US" sz="3200" dirty="0" err="1">
                <a:latin typeface="Aptos" panose="020B0004020202020204" pitchFamily="34" charset="0"/>
              </a:rPr>
              <a:t>zetels</a:t>
            </a:r>
            <a:r>
              <a:rPr lang="en-US" sz="3200" dirty="0">
                <a:latin typeface="Aptos" panose="020B0004020202020204" pitchFamily="34" charset="0"/>
              </a:rPr>
              <a:t> op basis van de </a:t>
            </a:r>
            <a:r>
              <a:rPr lang="en-US" sz="3200" dirty="0" err="1">
                <a:latin typeface="Aptos" panose="020B0004020202020204" pitchFamily="34" charset="0"/>
              </a:rPr>
              <a:t>lijstvolgorde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ingedeeld</a:t>
            </a:r>
            <a:r>
              <a:rPr lang="en-US" sz="3200" dirty="0">
                <a:latin typeface="Aptos" panose="020B0004020202020204" pitchFamily="34" charset="0"/>
              </a:rPr>
              <a:t>.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Aptos" panose="020B0004020202020204" pitchFamily="34" charset="0"/>
                <a:cs typeface="Gill Sans" panose="020B0502020104020203" pitchFamily="34" charset="-79"/>
              </a:rPr>
              <a:t>Wél</a:t>
            </a:r>
            <a:r>
              <a:rPr lang="en-US" sz="3200" dirty="0">
                <a:latin typeface="Aptos" panose="020B0004020202020204" pitchFamily="34" charset="0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Aptos" panose="020B0004020202020204" pitchFamily="34" charset="0"/>
                <a:cs typeface="Gill Sans" panose="020B0502020104020203" pitchFamily="34" charset="-79"/>
              </a:rPr>
              <a:t>stemmen</a:t>
            </a:r>
            <a:r>
              <a:rPr lang="en-US" sz="3200" dirty="0">
                <a:latin typeface="Aptos" panose="020B0004020202020204" pitchFamily="34" charset="0"/>
                <a:cs typeface="Gill Sans" panose="020B0502020104020203" pitchFamily="34" charset="-79"/>
              </a:rPr>
              <a:t> op </a:t>
            </a:r>
            <a:r>
              <a:rPr lang="en-US" sz="3200" dirty="0" err="1">
                <a:latin typeface="Aptos" panose="020B0004020202020204" pitchFamily="34" charset="0"/>
                <a:cs typeface="Gill Sans" panose="020B0502020104020203" pitchFamily="34" charset="-79"/>
              </a:rPr>
              <a:t>een</a:t>
            </a:r>
            <a:r>
              <a:rPr lang="en-US" sz="3200" dirty="0">
                <a:latin typeface="Aptos" panose="020B0004020202020204" pitchFamily="34" charset="0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Aptos" panose="020B0004020202020204" pitchFamily="34" charset="0"/>
                <a:cs typeface="Gill Sans" panose="020B0502020104020203" pitchFamily="34" charset="-79"/>
              </a:rPr>
              <a:t>landelijke</a:t>
            </a:r>
            <a:r>
              <a:rPr lang="en-US" sz="3200" dirty="0">
                <a:latin typeface="Aptos" panose="020B0004020202020204" pitchFamily="34" charset="0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Aptos" panose="020B0004020202020204" pitchFamily="34" charset="0"/>
                <a:cs typeface="Gill Sans" panose="020B0502020104020203" pitchFamily="34" charset="-79"/>
              </a:rPr>
              <a:t>lijsttrekker</a:t>
            </a:r>
            <a:r>
              <a:rPr lang="en-US" sz="3200" dirty="0">
                <a:latin typeface="Aptos" panose="020B0004020202020204" pitchFamily="34" charset="0"/>
                <a:cs typeface="Gill Sans" panose="020B0502020104020203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049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EA22F-F06B-E908-30E6-D207B7296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14F1CA8-62F8-FB71-1133-49011892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1F74B5-77F6-FFF5-49C0-2A4B27FF0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6E707880-3291-C9E4-1A34-62B8E13AE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3B3412-87A5-1FD4-E01D-AEFF5FA55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986F2F4-604E-DC0F-7AB8-B229A08A6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A93B7-1017-7848-00BC-5CF8D91D1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 fontScale="90000"/>
          </a:bodyPr>
          <a:lstStyle/>
          <a:p>
            <a:pPr algn="r"/>
            <a:r>
              <a:rPr lang="en-NL" dirty="0">
                <a:latin typeface="Gill Sans" panose="020B0502020104020203" pitchFamily="34" charset="-79"/>
                <a:cs typeface="Gill Sans" panose="020B0502020104020203" pitchFamily="34" charset="-79"/>
              </a:rPr>
              <a:t>3. De ‘beste’ variant van een stelsel met vereffeningszetels (</a:t>
            </a:r>
            <a:r>
              <a:rPr lang="en-NL" b="1" dirty="0">
                <a:latin typeface="Gill Sans" panose="020B0502020104020203" pitchFamily="34" charset="-79"/>
                <a:cs typeface="Gill Sans" panose="020B0502020104020203" pitchFamily="34" charset="-79"/>
              </a:rPr>
              <a:t>voorkeursvariant</a:t>
            </a:r>
            <a:r>
              <a:rPr lang="en-NL" dirty="0">
                <a:latin typeface="Gill Sans" panose="020B0502020104020203" pitchFamily="34" charset="-79"/>
                <a:cs typeface="Gill Sans" panose="020B0502020104020203" pitchFamily="34" charset="-79"/>
              </a:rPr>
              <a:t>)</a:t>
            </a:r>
            <a:endParaRPr lang="en-NL" b="0" i="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3016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A895F-E7F6-12C2-D434-5469986AE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>
            <a:extLst>
              <a:ext uri="{FF2B5EF4-FFF2-40B4-BE49-F238E27FC236}">
                <a16:creationId xmlns:a16="http://schemas.microsoft.com/office/drawing/2014/main" id="{E7844B09-4584-F9AA-0B5D-D10CF2D2666E}"/>
              </a:ext>
            </a:extLst>
          </p:cNvPr>
          <p:cNvSpPr txBox="1">
            <a:spLocks/>
          </p:cNvSpPr>
          <p:nvPr/>
        </p:nvSpPr>
        <p:spPr>
          <a:xfrm>
            <a:off x="497840" y="0"/>
            <a:ext cx="11582232" cy="14193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err="1"/>
              <a:t>Varianten</a:t>
            </a:r>
            <a:r>
              <a:rPr lang="en-US" sz="4200" dirty="0"/>
              <a:t> </a:t>
            </a:r>
            <a:r>
              <a:rPr lang="en-US" sz="4200" dirty="0" err="1"/>
              <a:t>binnen</a:t>
            </a:r>
            <a:r>
              <a:rPr lang="en-US" sz="4200" dirty="0"/>
              <a:t> </a:t>
            </a:r>
            <a:r>
              <a:rPr lang="en-US" sz="4200" dirty="0" err="1"/>
              <a:t>een</a:t>
            </a:r>
            <a:r>
              <a:rPr lang="en-US" sz="4200" dirty="0"/>
              <a:t> </a:t>
            </a:r>
            <a:r>
              <a:rPr lang="en-US" sz="4200" dirty="0" err="1"/>
              <a:t>stelsel</a:t>
            </a:r>
            <a:r>
              <a:rPr lang="en-US" sz="4200" dirty="0"/>
              <a:t> met </a:t>
            </a:r>
            <a:r>
              <a:rPr lang="en-US" sz="4200" dirty="0" err="1"/>
              <a:t>vereffeningszetels</a:t>
            </a:r>
            <a:br>
              <a:rPr lang="en-US" sz="4200" dirty="0"/>
            </a:br>
            <a:endParaRPr lang="en-US" sz="42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9FF4E49-4E55-488E-C1C8-A934E0A93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287982"/>
              </p:ext>
            </p:extLst>
          </p:nvPr>
        </p:nvGraphicFramePr>
        <p:xfrm>
          <a:off x="400123" y="1075455"/>
          <a:ext cx="11679949" cy="4230014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6222161">
                  <a:extLst>
                    <a:ext uri="{9D8B030D-6E8A-4147-A177-3AD203B41FA5}">
                      <a16:colId xmlns:a16="http://schemas.microsoft.com/office/drawing/2014/main" val="655146711"/>
                    </a:ext>
                  </a:extLst>
                </a:gridCol>
                <a:gridCol w="5457788">
                  <a:extLst>
                    <a:ext uri="{9D8B030D-6E8A-4147-A177-3AD203B41FA5}">
                      <a16:colId xmlns:a16="http://schemas.microsoft.com/office/drawing/2014/main" val="325152199"/>
                    </a:ext>
                  </a:extLst>
                </a:gridCol>
              </a:tblGrid>
              <a:tr h="4384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nl-NL" sz="2000" b="1" kern="0" cap="all" spc="6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Aspecten</a:t>
                      </a:r>
                      <a:endParaRPr lang="en-NL" sz="2000" b="1" kern="100" cap="all" spc="6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81473" marB="8147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nl-NL" sz="2000" b="1" kern="0" cap="all" spc="6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Opties</a:t>
                      </a:r>
                      <a:endParaRPr lang="en-NL" sz="2000" b="1" kern="100" cap="all" spc="6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81473" marB="8147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164673"/>
                  </a:ext>
                </a:extLst>
              </a:tr>
              <a:tr h="359982"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2000" b="1" kern="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Districtstype</a:t>
                      </a:r>
                      <a:endParaRPr lang="en-NL" sz="2000" b="1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2000" kern="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Landsdelen, Provincies of Kieskringen</a:t>
                      </a:r>
                      <a:endParaRPr lang="en-NL" sz="2000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699394"/>
                  </a:ext>
                </a:extLst>
              </a:tr>
              <a:tr h="359982"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2000" b="1" kern="0" cap="none" spc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Aantal vereffeningszetels</a:t>
                      </a:r>
                      <a:endParaRPr lang="en-NL" sz="2000" b="1" kern="100" cap="none" spc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2000" kern="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0 tot 50</a:t>
                      </a:r>
                      <a:endParaRPr lang="en-NL" sz="2000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064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2000" b="1" kern="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Grondslag verdeling zetels over districten</a:t>
                      </a:r>
                      <a:endParaRPr lang="en-NL" sz="2000" b="1" kern="100" cap="none" spc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2000" kern="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Aantal inwoners</a:t>
                      </a:r>
                      <a:endParaRPr lang="en-NL" sz="2000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696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2000" b="1" kern="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Verdeling districtszetels over districten</a:t>
                      </a:r>
                      <a:endParaRPr lang="en-NL" sz="2000" b="1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2000" kern="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Grootste Gemiddelden of Grootste Overschotten</a:t>
                      </a:r>
                      <a:endParaRPr lang="en-NL" sz="2000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180458"/>
                  </a:ext>
                </a:extLst>
              </a:tr>
              <a:tr h="359982"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2000" b="1" kern="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Kiezers buiten Nederland (brief / BES)</a:t>
                      </a:r>
                      <a:endParaRPr lang="en-NL" sz="2000" b="1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ct val="115000"/>
                        </a:lnSpc>
                        <a:buNone/>
                        <a:tabLst>
                          <a:tab pos="111760" algn="l"/>
                          <a:tab pos="201930" algn="l"/>
                        </a:tabLst>
                      </a:pPr>
                      <a:r>
                        <a:rPr lang="nl-NL" sz="2000" kern="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Eigen zetel of niet?</a:t>
                      </a:r>
                      <a:endParaRPr lang="en-NL" sz="2000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336620"/>
                  </a:ext>
                </a:extLst>
              </a:tr>
              <a:tr h="359982"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2000" b="1" kern="0" cap="none" spc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Verdeling districtszetels over partijen</a:t>
                      </a:r>
                      <a:endParaRPr lang="en-NL" sz="2000" b="1" kern="100" cap="none" spc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2000" kern="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Grootste Gemiddelden of Grootste Overschotten </a:t>
                      </a:r>
                      <a:endParaRPr lang="en-NL" sz="2000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105749"/>
                  </a:ext>
                </a:extLst>
              </a:tr>
              <a:tr h="359982"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2000" b="1" kern="0" cap="none" spc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Verdeling van vereffeningszetels</a:t>
                      </a:r>
                      <a:endParaRPr lang="en-NL" sz="2000" b="1" kern="100" cap="none" spc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2000" kern="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Grootste Gemiddelden of Grootste Overschotten </a:t>
                      </a:r>
                      <a:endParaRPr lang="en-NL" sz="2000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844065"/>
                  </a:ext>
                </a:extLst>
              </a:tr>
              <a:tr h="359982"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2000" b="1" kern="0" cap="none" spc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Kiesdrempel voor vereffeningszetels</a:t>
                      </a:r>
                      <a:endParaRPr lang="en-NL" sz="2000" b="1" kern="100" cap="none" spc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2000" kern="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Hoger dan 0.67%</a:t>
                      </a:r>
                      <a:endParaRPr lang="en-NL" sz="2000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049249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2000" b="1" kern="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Geldt kiesdrempel als alleen een regiozetel?</a:t>
                      </a:r>
                      <a:endParaRPr lang="en-NL" sz="2000" b="1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2000" kern="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Nee</a:t>
                      </a:r>
                      <a:endParaRPr lang="en-NL" sz="2000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707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23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FD4D20-5E56-5F91-A770-963C6BB2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NL" sz="7200" dirty="0">
                <a:latin typeface="Gill Sans" panose="020B0502020104020203" pitchFamily="34" charset="-79"/>
                <a:cs typeface="Gill Sans" panose="020B0502020104020203" pitchFamily="34" charset="-79"/>
              </a:rPr>
              <a:t>Doelstelling kabinet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F2FF7-0FB8-3517-ECEB-71124EB32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9230360" cy="2800395"/>
          </a:xfrm>
        </p:spPr>
        <p:txBody>
          <a:bodyPr anchor="t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een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nieuw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kiesstelsel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voor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 de Tweede Kamer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ter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versterking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 van de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regionale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 band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tussen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kiezers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en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gekozenen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gericht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 op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inwerkingtreding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voor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 de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volgende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verkiezingen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t>. </a:t>
            </a:r>
          </a:p>
          <a:p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913700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C0A58-15CD-4DC8-9240-1704F1937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7C5362-0DDD-EEF3-C2FF-305E6084B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403D832-0898-A376-A0F6-6EB17241F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84EDE6-E044-9587-1B7C-1FC5953C4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NL" dirty="0">
                <a:solidFill>
                  <a:srgbClr val="FFFF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Vraag 1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D306FF50-5739-80AE-8067-5667F2AE7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5E0F0-FF39-C814-BDD3-6F1419517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99" y="591344"/>
            <a:ext cx="7704667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Hoe </a:t>
            </a:r>
            <a:r>
              <a:rPr lang="en-GB" sz="40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kan</a:t>
            </a:r>
            <a:r>
              <a:rPr lang="en-GB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 met </a:t>
            </a:r>
            <a:r>
              <a:rPr lang="en-GB" sz="40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een</a:t>
            </a:r>
            <a:r>
              <a:rPr lang="en-GB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GB" sz="40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stelsel</a:t>
            </a:r>
            <a:r>
              <a:rPr lang="en-GB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 met ”</a:t>
            </a:r>
            <a:r>
              <a:rPr lang="en-GB" sz="40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Meervoudige</a:t>
            </a:r>
            <a:r>
              <a:rPr lang="en-GB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GB" sz="40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districten</a:t>
            </a:r>
            <a:r>
              <a:rPr lang="en-GB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GB" sz="40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en</a:t>
            </a:r>
            <a:r>
              <a:rPr lang="en-GB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GB" sz="40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vereffeningszetels</a:t>
            </a:r>
            <a:r>
              <a:rPr lang="en-GB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” </a:t>
            </a:r>
            <a:r>
              <a:rPr lang="en-GB" sz="40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een</a:t>
            </a:r>
            <a:r>
              <a:rPr lang="en-GB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GB" sz="40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uitslag</a:t>
            </a:r>
            <a:r>
              <a:rPr lang="en-GB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GB" sz="40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worden</a:t>
            </a:r>
            <a:r>
              <a:rPr lang="en-GB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GB" sz="40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gemaakt</a:t>
            </a:r>
            <a:r>
              <a:rPr lang="en-GB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, die zo </a:t>
            </a:r>
            <a:r>
              <a:rPr lang="en-GB" sz="40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partijpolitiek</a:t>
            </a:r>
            <a:r>
              <a:rPr lang="en-GB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GB" sz="40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evenredig</a:t>
            </a:r>
            <a:r>
              <a:rPr lang="en-GB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GB" sz="40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mogelijk</a:t>
            </a:r>
            <a:r>
              <a:rPr lang="en-GB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 is?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706876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72DAC-1628-8FC2-47C6-AE90D8FFA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AB882634-2449-C74A-1CC7-A5748E0D6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97" y="1394896"/>
            <a:ext cx="5655417" cy="54631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E9A683-6017-76C3-8A1F-CFF5C17984E4}"/>
              </a:ext>
            </a:extLst>
          </p:cNvPr>
          <p:cNvSpPr txBox="1"/>
          <p:nvPr/>
        </p:nvSpPr>
        <p:spPr>
          <a:xfrm>
            <a:off x="7430529" y="1189677"/>
            <a:ext cx="3802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3600" dirty="0">
                <a:latin typeface="Gill Sans" panose="020B0502020104020203" pitchFamily="34" charset="-79"/>
                <a:cs typeface="Gill Sans" panose="020B0502020104020203" pitchFamily="34" charset="-79"/>
              </a:rPr>
              <a:t>Voer niet </a:t>
            </a:r>
            <a:r>
              <a:rPr lang="en-NL" sz="3600" i="1" dirty="0">
                <a:latin typeface="Gill Sans" panose="020B0502020104020203" pitchFamily="34" charset="-79"/>
                <a:cs typeface="Gill Sans" panose="020B0502020104020203" pitchFamily="34" charset="-79"/>
              </a:rPr>
              <a:t>ook</a:t>
            </a:r>
            <a:r>
              <a:rPr lang="en-NL" sz="3600" dirty="0">
                <a:latin typeface="Gill Sans" panose="020B0502020104020203" pitchFamily="34" charset="-79"/>
                <a:cs typeface="Gill Sans" panose="020B0502020104020203" pitchFamily="34" charset="-79"/>
              </a:rPr>
              <a:t> een </a:t>
            </a:r>
            <a:r>
              <a:rPr lang="en-NL" sz="3600" u="sng" dirty="0">
                <a:latin typeface="Gill Sans" panose="020B0502020104020203" pitchFamily="34" charset="-79"/>
                <a:cs typeface="Gill Sans" panose="020B0502020104020203" pitchFamily="34" charset="-79"/>
              </a:rPr>
              <a:t>kiesdrempel</a:t>
            </a:r>
            <a:r>
              <a:rPr lang="en-NL" sz="3600" dirty="0">
                <a:latin typeface="Gill Sans" panose="020B0502020104020203" pitchFamily="34" charset="-79"/>
                <a:cs typeface="Gill Sans" panose="020B0502020104020203" pitchFamily="34" charset="-79"/>
              </a:rPr>
              <a:t> in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8B9C2CBA-514C-F55D-4355-DD2E1B55E129}"/>
              </a:ext>
            </a:extLst>
          </p:cNvPr>
          <p:cNvSpPr/>
          <p:nvPr/>
        </p:nvSpPr>
        <p:spPr>
          <a:xfrm rot="714364">
            <a:off x="4868862" y="2400300"/>
            <a:ext cx="314325" cy="20574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027CF0-F2A3-937A-0EEB-F5011492C4BF}"/>
              </a:ext>
            </a:extLst>
          </p:cNvPr>
          <p:cNvSpPr txBox="1"/>
          <p:nvPr/>
        </p:nvSpPr>
        <p:spPr>
          <a:xfrm>
            <a:off x="785430" y="1406523"/>
            <a:ext cx="152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Gill Sans" panose="020B0502020104020203" pitchFamily="34" charset="-79"/>
                <a:cs typeface="Gill Sans" panose="020B0502020104020203" pitchFamily="34" charset="-79"/>
              </a:rPr>
              <a:t>G</a:t>
            </a:r>
            <a:r>
              <a:rPr lang="en-NL" dirty="0">
                <a:latin typeface="Gill Sans" panose="020B0502020104020203" pitchFamily="34" charset="-79"/>
                <a:cs typeface="Gill Sans" panose="020B0502020104020203" pitchFamily="34" charset="-79"/>
              </a:rPr>
              <a:t>een drempel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5A88F0-2211-A9A4-C54B-785DAFA00FC3}"/>
              </a:ext>
            </a:extLst>
          </p:cNvPr>
          <p:cNvSpPr txBox="1"/>
          <p:nvPr/>
        </p:nvSpPr>
        <p:spPr>
          <a:xfrm>
            <a:off x="4519230" y="1394896"/>
            <a:ext cx="73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Gill Sans" panose="020B0502020104020203" pitchFamily="34" charset="-79"/>
                <a:cs typeface="Gill Sans" panose="020B0502020104020203" pitchFamily="34" charset="-79"/>
              </a:rPr>
              <a:t>5%</a:t>
            </a:r>
            <a:endParaRPr lang="en-NL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F67C010-096B-8031-7288-9C8CED521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30" y="168563"/>
            <a:ext cx="10515600" cy="1325563"/>
          </a:xfrm>
        </p:spPr>
        <p:txBody>
          <a:bodyPr/>
          <a:lstStyle/>
          <a:p>
            <a:r>
              <a:rPr lang="en-NL" dirty="0"/>
              <a:t>Kiesdrempel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A78FD473-8C09-519A-223C-1D4CFD817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3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3705B-D153-47AF-FE9B-994CC9E1A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_pp_repres_1.png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1ADC2E97-8085-AE0D-8D18-229904DC50D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 l="4796" t="7720" r="74793" b="49914"/>
          <a:stretch>
            <a:fillRect/>
          </a:stretch>
        </p:blipFill>
        <p:spPr>
          <a:xfrm>
            <a:off x="1606511" y="1586975"/>
            <a:ext cx="2001035" cy="4153641"/>
          </a:xfrm>
          <a:prstGeom prst="rect">
            <a:avLst/>
          </a:prstGeom>
        </p:spPr>
      </p:pic>
      <p:pic>
        <p:nvPicPr>
          <p:cNvPr id="6" name="pic_pp_repres_1.png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DC2D31BB-5778-576F-957B-2D74082D947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 l="4797" t="49914" r="74793" b="2234"/>
          <a:stretch>
            <a:fillRect/>
          </a:stretch>
        </p:blipFill>
        <p:spPr>
          <a:xfrm>
            <a:off x="3855708" y="2391507"/>
            <a:ext cx="1540909" cy="36126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3B97BC-3CFC-A63E-94DC-C852136D44BB}"/>
              </a:ext>
            </a:extLst>
          </p:cNvPr>
          <p:cNvSpPr txBox="1"/>
          <p:nvPr/>
        </p:nvSpPr>
        <p:spPr>
          <a:xfrm>
            <a:off x="6457071" y="1494126"/>
            <a:ext cx="51767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3600" dirty="0">
                <a:latin typeface="Gill Sans" panose="020B0502020104020203" pitchFamily="34" charset="-79"/>
                <a:cs typeface="Gill Sans" panose="020B0502020104020203" pitchFamily="34" charset="-79"/>
              </a:rPr>
              <a:t>Gebruik een systeem van grootste overschotten bij de verdeling van zetels binnen districten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603A866-E2D3-0AB2-BD53-D175DADC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Zetels</a:t>
            </a:r>
            <a:r>
              <a:rPr lang="en-US" sz="4400" dirty="0">
                <a:latin typeface="Gill Sans" panose="020B0502020104020203" pitchFamily="34" charset="-79"/>
                <a:cs typeface="Gill Sans" panose="020B0502020104020203" pitchFamily="34" charset="-79"/>
              </a:rPr>
              <a:t> over </a:t>
            </a:r>
            <a:r>
              <a:rPr lang="en-US" sz="44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partijen</a:t>
            </a:r>
            <a:r>
              <a:rPr lang="en-US" sz="44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44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binnen</a:t>
            </a:r>
            <a:r>
              <a:rPr lang="en-US" sz="44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44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districten</a:t>
            </a:r>
            <a:endParaRPr lang="en-NL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A52CC97F-FBB1-8D44-A914-AF570CDE6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55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B672F-2E3E-0418-F4F4-B7172DC99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>
            <a:extLst>
              <a:ext uri="{FF2B5EF4-FFF2-40B4-BE49-F238E27FC236}">
                <a16:creationId xmlns:a16="http://schemas.microsoft.com/office/drawing/2014/main" id="{27498035-15F2-E32E-0548-C2D56BDF7AF5}"/>
              </a:ext>
            </a:extLst>
          </p:cNvPr>
          <p:cNvSpPr txBox="1">
            <a:spLocks/>
          </p:cNvSpPr>
          <p:nvPr/>
        </p:nvSpPr>
        <p:spPr>
          <a:xfrm>
            <a:off x="400123" y="-464949"/>
            <a:ext cx="11582232" cy="14193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Gill Sans" panose="020B0A02020104020203" pitchFamily="34" charset="77"/>
              </a:rPr>
              <a:t>Voorkeursvariant</a:t>
            </a:r>
            <a:endParaRPr lang="en-US" dirty="0">
              <a:latin typeface="Gill Sans" panose="020B0A02020104020203" pitchFamily="34" charset="77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24A05D2-F817-52FE-C105-C0CADD72E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707349"/>
              </p:ext>
            </p:extLst>
          </p:nvPr>
        </p:nvGraphicFramePr>
        <p:xfrm>
          <a:off x="400123" y="1075455"/>
          <a:ext cx="11294037" cy="3938549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6016577">
                  <a:extLst>
                    <a:ext uri="{9D8B030D-6E8A-4147-A177-3AD203B41FA5}">
                      <a16:colId xmlns:a16="http://schemas.microsoft.com/office/drawing/2014/main" val="655146711"/>
                    </a:ext>
                  </a:extLst>
                </a:gridCol>
                <a:gridCol w="5277460">
                  <a:extLst>
                    <a:ext uri="{9D8B030D-6E8A-4147-A177-3AD203B41FA5}">
                      <a16:colId xmlns:a16="http://schemas.microsoft.com/office/drawing/2014/main" val="325152199"/>
                    </a:ext>
                  </a:extLst>
                </a:gridCol>
              </a:tblGrid>
              <a:tr h="4384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nl-NL" sz="1800" b="1" kern="0" cap="all" spc="6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Aspecten</a:t>
                      </a:r>
                      <a:endParaRPr lang="en-NL" sz="1800" b="1" kern="100" cap="all" spc="6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81473" marB="8147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nl-NL" sz="1800" b="1" kern="0" cap="all" spc="6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Opties</a:t>
                      </a:r>
                      <a:endParaRPr lang="en-NL" sz="1800" b="1" kern="100" cap="all" spc="6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81473" marB="8147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164673"/>
                  </a:ext>
                </a:extLst>
              </a:tr>
              <a:tr h="359982"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1800" b="1" kern="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Districtstype</a:t>
                      </a:r>
                      <a:endParaRPr lang="en-NL" sz="1800" b="1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1800" kern="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Provincies</a:t>
                      </a:r>
                      <a:endParaRPr lang="en-NL" sz="1800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699394"/>
                  </a:ext>
                </a:extLst>
              </a:tr>
              <a:tr h="359982"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1800" b="1" kern="0" cap="none" spc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Aantal vereffeningszetels</a:t>
                      </a:r>
                      <a:endParaRPr lang="en-NL" sz="1800" b="1" kern="100" cap="none" spc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1800" kern="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25 of meer</a:t>
                      </a:r>
                      <a:endParaRPr lang="en-NL" sz="1800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064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1800" b="1" kern="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Grondslag verdeling zetels over districten</a:t>
                      </a:r>
                      <a:endParaRPr lang="en-NL" sz="1800" b="1" kern="100" cap="none" spc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1800" kern="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Aantal inwoners</a:t>
                      </a:r>
                      <a:endParaRPr lang="en-NL" sz="1800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696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1800" b="1" kern="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Verdeling districtszetels over districten</a:t>
                      </a:r>
                      <a:endParaRPr lang="en-NL" sz="1800" b="1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1800" kern="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Grootste Gemiddelden</a:t>
                      </a:r>
                      <a:endParaRPr lang="en-NL" sz="1800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180458"/>
                  </a:ext>
                </a:extLst>
              </a:tr>
              <a:tr h="359982"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1800" b="1" kern="0" cap="none" spc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Kiezers buiten Nederland (briefstemmers en BES)</a:t>
                      </a:r>
                      <a:endParaRPr lang="en-NL" sz="1800" b="1" kern="100" cap="none" spc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ct val="115000"/>
                        </a:lnSpc>
                        <a:buNone/>
                        <a:tabLst>
                          <a:tab pos="111760" algn="l"/>
                          <a:tab pos="201930" algn="l"/>
                        </a:tabLst>
                      </a:pPr>
                      <a:r>
                        <a:rPr lang="nl-NL" sz="1800" i="1" kern="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Eigen zetel of niet</a:t>
                      </a:r>
                      <a:endParaRPr lang="en-NL" sz="1800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336620"/>
                  </a:ext>
                </a:extLst>
              </a:tr>
              <a:tr h="359982"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1800" b="1" kern="0" cap="none" spc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Verdeling districtszetels over partijen</a:t>
                      </a:r>
                      <a:endParaRPr lang="en-NL" sz="1800" b="1" kern="100" cap="none" spc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1800" kern="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Grootste Overschotten </a:t>
                      </a:r>
                      <a:endParaRPr lang="en-NL" sz="1800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105749"/>
                  </a:ext>
                </a:extLst>
              </a:tr>
              <a:tr h="359982"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1800" b="1" kern="0" cap="none" spc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Verdeling van vereffeningszetels</a:t>
                      </a:r>
                      <a:endParaRPr lang="en-NL" sz="1800" b="1" kern="100" cap="none" spc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1800" kern="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Grootste Gemiddelden</a:t>
                      </a:r>
                      <a:endParaRPr lang="en-NL" sz="1800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844065"/>
                  </a:ext>
                </a:extLst>
              </a:tr>
              <a:tr h="359982"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1800" b="1" kern="0" cap="none" spc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Kiesdrempel voor vereffeningszetels</a:t>
                      </a:r>
                      <a:endParaRPr lang="en-NL" sz="1800" b="1" kern="100" cap="none" spc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1800" kern="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Geen</a:t>
                      </a:r>
                      <a:endParaRPr lang="en-NL" sz="1800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049249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1800" b="1" kern="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Geldt kiesdrempel als alleen een regiozetel?</a:t>
                      </a:r>
                      <a:endParaRPr lang="en-NL" sz="1800" b="1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1800" kern="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N.v.t.</a:t>
                      </a:r>
                      <a:endParaRPr lang="en-NL" sz="1800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707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01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82425-62DB-9838-D29E-FD82F577C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20D2C46D-065C-8874-E2CF-56D4DB6FA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A83CF6E-5234-0745-B336-82144793D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3018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A114908-FA6A-325C-7D55-35127E17D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38" y="643467"/>
            <a:ext cx="3489868" cy="5571066"/>
          </a:xfrm>
        </p:spPr>
        <p:txBody>
          <a:bodyPr>
            <a:normAutofit/>
          </a:bodyPr>
          <a:lstStyle/>
          <a:p>
            <a:r>
              <a:rPr lang="en-US" sz="4400" i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Partijpolitieke</a:t>
            </a:r>
            <a:r>
              <a:rPr lang="en-US" sz="44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44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evenredigheid</a:t>
            </a:r>
            <a:r>
              <a:rPr lang="en-US" sz="44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44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bij</a:t>
            </a:r>
            <a:r>
              <a:rPr lang="en-US" sz="4400" dirty="0">
                <a:latin typeface="Gill Sans" panose="020B0502020104020203" pitchFamily="34" charset="-79"/>
                <a:cs typeface="Gill Sans" panose="020B0502020104020203" pitchFamily="34" charset="-79"/>
              </a:rPr>
              <a:t> de </a:t>
            </a:r>
            <a:r>
              <a:rPr lang="en-US" sz="4400" b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voorkeurs</a:t>
            </a:r>
            <a:r>
              <a:rPr lang="en-US" sz="4400" b="1" dirty="0">
                <a:latin typeface="Gill Sans" panose="020B0502020104020203" pitchFamily="34" charset="-79"/>
                <a:cs typeface="Gill Sans" panose="020B0502020104020203" pitchFamily="34" charset="-79"/>
              </a:rPr>
              <a:t>-variant</a:t>
            </a:r>
            <a:br>
              <a:rPr lang="en-US" sz="4400" b="1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endParaRPr lang="en-NL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BE7B87-9377-536D-FD9B-2991B40286E2}"/>
              </a:ext>
            </a:extLst>
          </p:cNvPr>
          <p:cNvSpPr txBox="1"/>
          <p:nvPr/>
        </p:nvSpPr>
        <p:spPr>
          <a:xfrm>
            <a:off x="3730183" y="117693"/>
            <a:ext cx="84587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NL" sz="3600">
                <a:latin typeface="Gill Sans" panose="020B0502020104020203" pitchFamily="34" charset="-79"/>
                <a:cs typeface="Gill Sans" panose="020B0502020104020203" pitchFamily="34" charset="-79"/>
              </a:rPr>
              <a:t>Het </a:t>
            </a:r>
            <a:r>
              <a:rPr lang="nl-NL" sz="3600" i="1" dirty="0">
                <a:latin typeface="Gill Sans" panose="020B0502020104020203" pitchFamily="34" charset="-79"/>
                <a:cs typeface="Gill Sans" panose="020B0502020104020203" pitchFamily="34" charset="-79"/>
              </a:rPr>
              <a:t>kan</a:t>
            </a:r>
            <a:r>
              <a:rPr lang="en-NL" sz="360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NL" sz="3600" dirty="0">
                <a:latin typeface="Gill Sans" panose="020B0502020104020203" pitchFamily="34" charset="-79"/>
                <a:cs typeface="Gill Sans" panose="020B0502020104020203" pitchFamily="34" charset="-79"/>
              </a:rPr>
              <a:t>gebeuren dat een partij </a:t>
            </a:r>
            <a:r>
              <a:rPr lang="en-NL" sz="3600">
                <a:latin typeface="Gill Sans" panose="020B0502020104020203" pitchFamily="34" charset="-79"/>
                <a:cs typeface="Gill Sans" panose="020B0502020104020203" pitchFamily="34" charset="-79"/>
              </a:rPr>
              <a:t>die </a:t>
            </a:r>
            <a:r>
              <a:rPr lang="nl-NL" sz="3600" i="1" dirty="0">
                <a:latin typeface="Gill Sans" panose="020B0502020104020203" pitchFamily="34" charset="-79"/>
                <a:cs typeface="Gill Sans" panose="020B0502020104020203" pitchFamily="34" charset="-79"/>
              </a:rPr>
              <a:t>net</a:t>
            </a:r>
            <a:r>
              <a:rPr lang="en-NL" sz="360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NL" sz="3600" dirty="0">
                <a:latin typeface="Gill Sans" panose="020B0502020104020203" pitchFamily="34" charset="-79"/>
                <a:cs typeface="Gill Sans" panose="020B0502020104020203" pitchFamily="34" charset="-79"/>
              </a:rPr>
              <a:t>de kiesdrempel (een volle zetel) passeert, die </a:t>
            </a:r>
            <a:r>
              <a:rPr lang="en-NL" sz="3600">
                <a:latin typeface="Gill Sans" panose="020B0502020104020203" pitchFamily="34" charset="-79"/>
                <a:cs typeface="Gill Sans" panose="020B0502020104020203" pitchFamily="34" charset="-79"/>
              </a:rPr>
              <a:t>zetel </a:t>
            </a:r>
            <a:r>
              <a:rPr lang="nl-NL" sz="3600" i="1" dirty="0">
                <a:latin typeface="Gill Sans" panose="020B0502020104020203" pitchFamily="34" charset="-79"/>
                <a:cs typeface="Gill Sans" panose="020B0502020104020203" pitchFamily="34" charset="-79"/>
              </a:rPr>
              <a:t>niet</a:t>
            </a:r>
            <a:r>
              <a:rPr lang="en-NL" sz="360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NL" sz="3600" dirty="0">
                <a:latin typeface="Gill Sans" panose="020B0502020104020203" pitchFamily="34" charset="-79"/>
                <a:cs typeface="Gill Sans" panose="020B0502020104020203" pitchFamily="34" charset="-79"/>
              </a:rPr>
              <a:t>krijgt (onvoldoende vereffeningszetels)</a:t>
            </a:r>
          </a:p>
          <a:p>
            <a:pPr marL="571500" indent="-571500">
              <a:buFontTx/>
              <a:buChar char="-"/>
            </a:pPr>
            <a:r>
              <a:rPr lang="en-NL" sz="3600">
                <a:latin typeface="Gill Sans" panose="020B0502020104020203" pitchFamily="34" charset="-79"/>
                <a:cs typeface="Gill Sans" panose="020B0502020104020203" pitchFamily="34" charset="-79"/>
              </a:rPr>
              <a:t>Het </a:t>
            </a:r>
            <a:r>
              <a:rPr lang="nl-NL" sz="3600" i="1" dirty="0">
                <a:latin typeface="Gill Sans" panose="020B0502020104020203" pitchFamily="34" charset="-79"/>
                <a:cs typeface="Gill Sans" panose="020B0502020104020203" pitchFamily="34" charset="-79"/>
              </a:rPr>
              <a:t>kan</a:t>
            </a:r>
            <a:r>
              <a:rPr lang="en-NL" sz="360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NL" sz="3600" dirty="0">
                <a:latin typeface="Gill Sans" panose="020B0502020104020203" pitchFamily="34" charset="-79"/>
                <a:cs typeface="Gill Sans" panose="020B0502020104020203" pitchFamily="34" charset="-79"/>
              </a:rPr>
              <a:t>gebeuren dat een partij enkele zetels minder of meer krijgt dan onder het huidige stelsel </a:t>
            </a:r>
            <a:r>
              <a:rPr lang="en-NL" sz="3600">
                <a:latin typeface="Gill Sans" panose="020B0502020104020203" pitchFamily="34" charset="-79"/>
                <a:cs typeface="Gill Sans" panose="020B0502020104020203" pitchFamily="34" charset="-79"/>
              </a:rPr>
              <a:t>(max</a:t>
            </a:r>
            <a:r>
              <a:rPr lang="nl-NL" sz="3600" dirty="0">
                <a:latin typeface="Gill Sans" panose="020B0502020104020203" pitchFamily="34" charset="-79"/>
                <a:cs typeface="Gill Sans" panose="020B0502020104020203" pitchFamily="34" charset="-79"/>
              </a:rPr>
              <a:t>.</a:t>
            </a:r>
            <a:r>
              <a:rPr lang="en-NL" sz="360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NL" sz="3600" dirty="0">
                <a:latin typeface="Gill Sans" panose="020B0502020104020203" pitchFamily="34" charset="-79"/>
                <a:cs typeface="Gill Sans" panose="020B0502020104020203" pitchFamily="34" charset="-79"/>
              </a:rPr>
              <a:t>2 minder)</a:t>
            </a:r>
          </a:p>
          <a:p>
            <a:pPr marL="571500" indent="-571500">
              <a:buFontTx/>
              <a:buChar char="-"/>
            </a:pPr>
            <a:r>
              <a:rPr lang="en-NL" sz="3600">
                <a:latin typeface="Gill Sans" panose="020B0502020104020203" pitchFamily="34" charset="-79"/>
                <a:cs typeface="Gill Sans" panose="020B0502020104020203" pitchFamily="34" charset="-79"/>
              </a:rPr>
              <a:t>De </a:t>
            </a:r>
            <a:r>
              <a:rPr lang="nl-NL" sz="3600" i="1" dirty="0">
                <a:latin typeface="Gill Sans" panose="020B0502020104020203" pitchFamily="34" charset="-79"/>
                <a:cs typeface="Gill Sans" panose="020B0502020104020203" pitchFamily="34" charset="-79"/>
              </a:rPr>
              <a:t>totale</a:t>
            </a:r>
            <a:r>
              <a:rPr lang="en-NL" sz="360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NL" sz="3600" dirty="0">
                <a:latin typeface="Gill Sans" panose="020B0502020104020203" pitchFamily="34" charset="-79"/>
                <a:cs typeface="Gill Sans" panose="020B0502020104020203" pitchFamily="34" charset="-79"/>
              </a:rPr>
              <a:t>disproportionaliteit ten opzichte van het huidige stelsel is vrijwel altijd (zeer) beperkt, </a:t>
            </a:r>
            <a:r>
              <a:rPr lang="en-NL" sz="3600">
                <a:latin typeface="Gill Sans" panose="020B0502020104020203" pitchFamily="34" charset="-79"/>
                <a:cs typeface="Gill Sans" panose="020B0502020104020203" pitchFamily="34" charset="-79"/>
              </a:rPr>
              <a:t>maar </a:t>
            </a:r>
            <a:r>
              <a:rPr lang="nl-NL" sz="3600" i="1" dirty="0">
                <a:latin typeface="Gill Sans" panose="020B0502020104020203" pitchFamily="34" charset="-79"/>
                <a:cs typeface="Gill Sans" panose="020B0502020104020203" pitchFamily="34" charset="-79"/>
              </a:rPr>
              <a:t>kan</a:t>
            </a:r>
            <a:r>
              <a:rPr lang="en-NL" sz="360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NL" sz="3600" dirty="0">
                <a:latin typeface="Gill Sans" panose="020B0502020104020203" pitchFamily="34" charset="-79"/>
                <a:cs typeface="Gill Sans" panose="020B0502020104020203" pitchFamily="34" charset="-79"/>
              </a:rPr>
              <a:t>tot 7 zetels oplopen.</a:t>
            </a:r>
          </a:p>
        </p:txBody>
      </p:sp>
    </p:spTree>
    <p:extLst>
      <p:ext uri="{BB962C8B-B14F-4D97-AF65-F5344CB8AC3E}">
        <p14:creationId xmlns:p14="http://schemas.microsoft.com/office/powerpoint/2010/main" val="675115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FF703-9099-D32B-A051-8C09A60E7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FDE96D0-010A-662D-C73C-4B8A0F623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013AA97-40AF-C5A0-4CF2-E4A888A14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5BDB5-2CAD-5054-828E-4F82D7904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NL" dirty="0">
                <a:solidFill>
                  <a:srgbClr val="FFFF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Vraag 2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1C42617C-98E5-6242-766D-FC86B88D0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72DF2-D930-FDAB-806B-EF4F24DEF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99" y="591344"/>
            <a:ext cx="7704667" cy="558561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Welk </a:t>
            </a:r>
            <a:r>
              <a:rPr lang="en-US" sz="4000" dirty="0" err="1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kiesstelsel</a:t>
            </a:r>
            <a:r>
              <a:rPr lang="en-US" sz="4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geeft</a:t>
            </a:r>
            <a:r>
              <a:rPr lang="en-US" sz="4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de </a:t>
            </a:r>
            <a:r>
              <a:rPr lang="en-US" sz="4000" u="sng" dirty="0" err="1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geografisch</a:t>
            </a:r>
            <a:r>
              <a:rPr lang="en-US" sz="4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de </a:t>
            </a:r>
            <a:r>
              <a:rPr lang="en-US" sz="4000" dirty="0" err="1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meest</a:t>
            </a:r>
            <a:r>
              <a:rPr lang="en-US" sz="4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evenredige</a:t>
            </a:r>
            <a:r>
              <a:rPr lang="en-US" sz="4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uitslag</a:t>
            </a:r>
            <a:r>
              <a:rPr lang="en-US" sz="4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?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456589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E51DE-2335-2C01-F856-0FE216CFD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NL" sz="5400" dirty="0"/>
              <a:t>Slagen om de arm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1138E-D36E-F02C-CD10-B68521FED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6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Ligt</a:t>
            </a:r>
            <a:r>
              <a:rPr lang="en-GB" sz="36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GB" sz="36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vooral</a:t>
            </a:r>
            <a:r>
              <a:rPr lang="en-GB" sz="36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GB" sz="36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aan</a:t>
            </a:r>
            <a:r>
              <a:rPr lang="en-GB" sz="36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GB" sz="36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toekomstige</a:t>
            </a:r>
            <a:r>
              <a:rPr lang="en-GB" sz="36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GB" sz="36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keuzes</a:t>
            </a:r>
            <a:r>
              <a:rPr lang="en-GB" sz="3600" dirty="0">
                <a:latin typeface="Gill Sans" panose="020B0502020104020203" pitchFamily="34" charset="-79"/>
                <a:cs typeface="Gill Sans" panose="020B0502020104020203" pitchFamily="34" charset="-79"/>
              </a:rPr>
              <a:t> van </a:t>
            </a:r>
            <a:r>
              <a:rPr lang="en-GB" sz="36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politieke</a:t>
            </a:r>
            <a:r>
              <a:rPr lang="en-GB" sz="36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GB" sz="36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partijen</a:t>
            </a:r>
            <a:endParaRPr lang="en-GB" sz="36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0" indent="0">
              <a:buNone/>
            </a:pPr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3019511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033B1-584E-3B05-22B4-DFE3AE088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810784-86CE-0E3B-2AB9-B877676BE1C4}"/>
              </a:ext>
            </a:extLst>
          </p:cNvPr>
          <p:cNvSpPr txBox="1"/>
          <p:nvPr/>
        </p:nvSpPr>
        <p:spPr>
          <a:xfrm>
            <a:off x="6295973" y="1733754"/>
            <a:ext cx="4695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Meer vereffeningszetels, hogere </a:t>
            </a:r>
            <a:r>
              <a:rPr lang="en-NL" sz="2800" i="1" dirty="0">
                <a:latin typeface="Gill Sans" panose="020B0502020104020203" pitchFamily="34" charset="-79"/>
                <a:cs typeface="Gill Sans" panose="020B0502020104020203" pitchFamily="34" charset="-79"/>
              </a:rPr>
              <a:t>geografische</a:t>
            </a:r>
            <a:r>
              <a:rPr lang="en-NL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NL" sz="2800" u="sng" dirty="0">
                <a:latin typeface="Gill Sans" panose="020B0502020104020203" pitchFamily="34" charset="-79"/>
                <a:cs typeface="Gill Sans" panose="020B0502020104020203" pitchFamily="34" charset="-79"/>
              </a:rPr>
              <a:t>on</a:t>
            </a:r>
            <a:r>
              <a:rPr lang="en-NL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evenredigheid.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399A16-A9EC-FC81-CC23-0B4AADB5A5CC}"/>
              </a:ext>
            </a:extLst>
          </p:cNvPr>
          <p:cNvSpPr txBox="1"/>
          <p:nvPr/>
        </p:nvSpPr>
        <p:spPr>
          <a:xfrm>
            <a:off x="6295973" y="2943937"/>
            <a:ext cx="4601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Bij 25 vereffeningszetels: geografische </a:t>
            </a:r>
            <a:r>
              <a:rPr lang="en-NL" sz="2800" u="sng" dirty="0">
                <a:latin typeface="Gill Sans" panose="020B0502020104020203" pitchFamily="34" charset="-79"/>
                <a:cs typeface="Gill Sans" panose="020B0502020104020203" pitchFamily="34" charset="-79"/>
              </a:rPr>
              <a:t>on</a:t>
            </a:r>
            <a:r>
              <a:rPr lang="en-NL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evenredigheid 8 - 14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7AA4C6-B89C-F307-0BC2-64DC6D14D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17" y="1745276"/>
            <a:ext cx="5167312" cy="51673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EC8C44B-8A17-E5CA-4028-C6C285F52674}"/>
              </a:ext>
            </a:extLst>
          </p:cNvPr>
          <p:cNvSpPr txBox="1"/>
          <p:nvPr/>
        </p:nvSpPr>
        <p:spPr>
          <a:xfrm>
            <a:off x="6295973" y="4585008"/>
            <a:ext cx="4826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Geografische proportionaliteits- ‘winst’ is tussen de 12 (2023) en 28 (2010).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D402B8-EE25-F996-6594-06AF57C13D24}"/>
              </a:ext>
            </a:extLst>
          </p:cNvPr>
          <p:cNvSpPr/>
          <p:nvPr/>
        </p:nvSpPr>
        <p:spPr>
          <a:xfrm>
            <a:off x="4456253" y="4328932"/>
            <a:ext cx="428263" cy="130793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7B66DFC8-8FFD-3495-F8BC-18F22373F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Geografische</a:t>
            </a:r>
            <a:r>
              <a:rPr lang="en-US" sz="44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44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evenredigheid</a:t>
            </a:r>
            <a:r>
              <a:rPr lang="en-US" sz="4400" dirty="0">
                <a:latin typeface="Gill Sans" panose="020B0502020104020203" pitchFamily="34" charset="-79"/>
                <a:cs typeface="Gill Sans" panose="020B0502020104020203" pitchFamily="34" charset="-79"/>
              </a:rPr>
              <a:t> van </a:t>
            </a:r>
            <a:r>
              <a:rPr lang="en-US" sz="44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een</a:t>
            </a:r>
            <a:br>
              <a:rPr lang="en-US" sz="4400" dirty="0"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sz="44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meervoudig</a:t>
            </a:r>
            <a:r>
              <a:rPr lang="en-US" sz="44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44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kieskringenstelsel</a:t>
            </a:r>
            <a:endParaRPr lang="en-NL" dirty="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F0D6E4B-4FAE-298A-F517-172B210F0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90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1CED6-2BCB-BEBF-FAC1-C81A2D458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7F0FDF-7E36-C0A5-3EF0-0D224444E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61612"/>
            <a:ext cx="5696388" cy="56963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08666-347B-2036-D348-8A0CCF666EF0}"/>
              </a:ext>
            </a:extLst>
          </p:cNvPr>
          <p:cNvSpPr txBox="1"/>
          <p:nvPr/>
        </p:nvSpPr>
        <p:spPr>
          <a:xfrm>
            <a:off x="6976533" y="1306698"/>
            <a:ext cx="49883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Alleen ‘harde’ uitspraken mogelijk over </a:t>
            </a:r>
            <a:r>
              <a:rPr lang="en-NL" sz="2800" b="1" dirty="0">
                <a:latin typeface="Gill Sans" panose="020B0502020104020203" pitchFamily="34" charset="-79"/>
                <a:cs typeface="Gill Sans" panose="020B0502020104020203" pitchFamily="34" charset="-79"/>
              </a:rPr>
              <a:t>huidige stelsel </a:t>
            </a:r>
            <a:r>
              <a:rPr lang="en-NL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en het </a:t>
            </a:r>
            <a:r>
              <a:rPr lang="en-NL" sz="2800" b="1" dirty="0">
                <a:latin typeface="Gill Sans" panose="020B0502020104020203" pitchFamily="34" charset="-79"/>
                <a:cs typeface="Gill Sans" panose="020B0502020104020203" pitchFamily="34" charset="-79"/>
              </a:rPr>
              <a:t>kieskringenstelsel</a:t>
            </a:r>
            <a:r>
              <a:rPr lang="en-NL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507E0B8-7EE5-9E71-7405-FCFBBB39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Geografische</a:t>
            </a:r>
            <a:r>
              <a:rPr lang="en-US" sz="44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44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evenredigheid</a:t>
            </a:r>
            <a:r>
              <a:rPr lang="en-US" sz="44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44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onder</a:t>
            </a:r>
            <a:r>
              <a:rPr lang="en-US" sz="44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44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andere</a:t>
            </a:r>
            <a:r>
              <a:rPr lang="en-US" sz="4400" dirty="0">
                <a:latin typeface="Gill Sans" panose="020B0502020104020203" pitchFamily="34" charset="-79"/>
                <a:cs typeface="Gill Sans" panose="020B0502020104020203" pitchFamily="34" charset="-79"/>
              </a:rPr>
              <a:t> regels</a:t>
            </a:r>
            <a:br>
              <a:rPr lang="en-US" sz="44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endParaRPr lang="en-NL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E402C2A8-4CC6-2F0A-BACA-DA28509E1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54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E6677-E26F-2480-18C9-46DC89546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>
            <a:extLst>
              <a:ext uri="{FF2B5EF4-FFF2-40B4-BE49-F238E27FC236}">
                <a16:creationId xmlns:a16="http://schemas.microsoft.com/office/drawing/2014/main" id="{2A384989-336F-3782-8268-E02F60618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762845" flipV="1">
            <a:off x="7866120" y="755655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29A8853A-F2D5-B6B8-93E5-0BC168800942}"/>
              </a:ext>
            </a:extLst>
          </p:cNvPr>
          <p:cNvSpPr txBox="1">
            <a:spLocks/>
          </p:cNvSpPr>
          <p:nvPr/>
        </p:nvSpPr>
        <p:spPr>
          <a:xfrm>
            <a:off x="396240" y="225238"/>
            <a:ext cx="11582232" cy="14193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err="1"/>
              <a:t>Samenvattend</a:t>
            </a:r>
            <a:br>
              <a:rPr lang="en-US" sz="4200" dirty="0"/>
            </a:br>
            <a:endParaRPr lang="en-US" sz="4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00BD271-8EC2-0DF5-2F2E-B5AF4D898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080617"/>
              </p:ext>
            </p:extLst>
          </p:nvPr>
        </p:nvGraphicFramePr>
        <p:xfrm>
          <a:off x="396240" y="2226941"/>
          <a:ext cx="11582231" cy="3248739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4205135">
                  <a:extLst>
                    <a:ext uri="{9D8B030D-6E8A-4147-A177-3AD203B41FA5}">
                      <a16:colId xmlns:a16="http://schemas.microsoft.com/office/drawing/2014/main" val="655146711"/>
                    </a:ext>
                  </a:extLst>
                </a:gridCol>
                <a:gridCol w="3688548">
                  <a:extLst>
                    <a:ext uri="{9D8B030D-6E8A-4147-A177-3AD203B41FA5}">
                      <a16:colId xmlns:a16="http://schemas.microsoft.com/office/drawing/2014/main" val="325152199"/>
                    </a:ext>
                  </a:extLst>
                </a:gridCol>
                <a:gridCol w="3688548">
                  <a:extLst>
                    <a:ext uri="{9D8B030D-6E8A-4147-A177-3AD203B41FA5}">
                      <a16:colId xmlns:a16="http://schemas.microsoft.com/office/drawing/2014/main" val="67874085"/>
                    </a:ext>
                  </a:extLst>
                </a:gridCol>
              </a:tblGrid>
              <a:tr h="4384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nl-NL" sz="2800" b="1" kern="0" cap="all" spc="6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Stelsel</a:t>
                      </a:r>
                    </a:p>
                    <a:p>
                      <a:pPr algn="l">
                        <a:lnSpc>
                          <a:spcPct val="115000"/>
                        </a:lnSpc>
                        <a:buNone/>
                      </a:pPr>
                      <a:endParaRPr lang="en-NL" sz="2800" b="1" kern="100" cap="all" spc="6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81473" marB="8147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nl-NL" sz="2800" b="1" kern="0" cap="all" spc="6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Partijpolitieke</a:t>
                      </a:r>
                    </a:p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nl-NL" sz="2800" b="1" kern="0" cap="all" spc="6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Times New Roman" panose="02020603050405020304" pitchFamily="18" charset="0"/>
                          <a:cs typeface="Gill Sans" panose="020B0502020104020203" pitchFamily="34" charset="-79"/>
                        </a:rPr>
                        <a:t>evenredigheid</a:t>
                      </a:r>
                      <a:endParaRPr lang="en-NL" sz="2800" b="1" kern="100" cap="all" spc="6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81473" marB="8147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nl-NL" sz="2800" b="1" kern="100" cap="all" spc="6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Aptos" panose="020B0004020202020204" pitchFamily="34" charset="0"/>
                          <a:cs typeface="Gill Sans" panose="020B0502020104020203" pitchFamily="34" charset="-79"/>
                        </a:rPr>
                        <a:t>Geografische</a:t>
                      </a:r>
                    </a:p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nl-NL" sz="2800" b="1" kern="100" cap="all" spc="6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Aptos" panose="020B0004020202020204" pitchFamily="34" charset="0"/>
                          <a:cs typeface="Gill Sans" panose="020B0502020104020203" pitchFamily="34" charset="-79"/>
                        </a:rPr>
                        <a:t>evenredigheid</a:t>
                      </a:r>
                      <a:endParaRPr lang="en-NL" sz="2800" b="1" kern="100" cap="all" spc="6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81473" marB="8147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164673"/>
                  </a:ext>
                </a:extLst>
              </a:tr>
              <a:tr h="359982"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2800" b="0" kern="10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Aptos" panose="020B0004020202020204" pitchFamily="34" charset="0"/>
                          <a:cs typeface="Gill Sans" panose="020B0502020104020203" pitchFamily="34" charset="-79"/>
                        </a:rPr>
                        <a:t>Huidige stelsel</a:t>
                      </a:r>
                      <a:endParaRPr lang="en-NL" sz="2800" b="0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2800" b="0" kern="10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Aptos" panose="020B0004020202020204" pitchFamily="34" charset="0"/>
                          <a:cs typeface="Gill Sans" panose="020B0502020104020203" pitchFamily="34" charset="-79"/>
                        </a:rPr>
                        <a:t>Hoog</a:t>
                      </a:r>
                      <a:endParaRPr lang="en-NL" sz="2800" b="0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2800" b="0" kern="10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Aptos" panose="020B0004020202020204" pitchFamily="34" charset="0"/>
                          <a:cs typeface="Gill Sans" panose="020B0502020104020203" pitchFamily="34" charset="-79"/>
                        </a:rPr>
                        <a:t>23-36 van de 150</a:t>
                      </a:r>
                      <a:endParaRPr lang="en-NL" sz="2800" b="0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699394"/>
                  </a:ext>
                </a:extLst>
              </a:tr>
              <a:tr h="359982"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2800" b="0" kern="10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Aptos" panose="020B0004020202020204" pitchFamily="34" charset="0"/>
                          <a:cs typeface="Gill Sans" panose="020B0502020104020203" pitchFamily="34" charset="-79"/>
                        </a:rPr>
                        <a:t>Met één stem meer keus</a:t>
                      </a:r>
                      <a:endParaRPr lang="en-NL" sz="2800" b="0" kern="100" cap="none" spc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2800" b="0" kern="10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Aptos" panose="020B0004020202020204" pitchFamily="34" charset="0"/>
                          <a:cs typeface="Gill Sans" panose="020B0502020104020203" pitchFamily="34" charset="-79"/>
                        </a:rPr>
                        <a:t>Hoog</a:t>
                      </a:r>
                      <a:endParaRPr lang="en-NL" sz="2800" b="0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2800" b="0" kern="10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Aptos" panose="020B0004020202020204" pitchFamily="34" charset="0"/>
                          <a:cs typeface="Gill Sans" panose="020B0502020104020203" pitchFamily="34" charset="-79"/>
                        </a:rPr>
                        <a:t>22-30 van de 150</a:t>
                      </a:r>
                      <a:endParaRPr lang="en-NL" sz="2800" b="0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064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2800" b="0" kern="10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Aptos" panose="020B0004020202020204" pitchFamily="34" charset="0"/>
                          <a:cs typeface="Gill Sans" panose="020B0502020104020203" pitchFamily="34" charset="-79"/>
                        </a:rPr>
                        <a:t>Kieskringenstelsel</a:t>
                      </a:r>
                      <a:endParaRPr lang="en-NL" sz="2800" b="0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2800" b="0" kern="10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Aptos" panose="020B0004020202020204" pitchFamily="34" charset="0"/>
                          <a:cs typeface="Gill Sans" panose="020B0502020104020203" pitchFamily="34" charset="-79"/>
                        </a:rPr>
                        <a:t>Hoog</a:t>
                      </a:r>
                      <a:endParaRPr lang="en-NL" sz="2800" b="0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2800" b="0" kern="10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Aptos" panose="020B0004020202020204" pitchFamily="34" charset="0"/>
                          <a:cs typeface="Gill Sans" panose="020B0502020104020203" pitchFamily="34" charset="-79"/>
                        </a:rPr>
                        <a:t>4-9 van de 150</a:t>
                      </a:r>
                      <a:endParaRPr lang="en-NL" sz="2800" b="0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696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2800" b="0" kern="10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Aptos" panose="020B0004020202020204" pitchFamily="34" charset="0"/>
                          <a:cs typeface="Gill Sans" panose="020B0502020104020203" pitchFamily="34" charset="-79"/>
                        </a:rPr>
                        <a:t>Vereffeningszetels</a:t>
                      </a:r>
                      <a:endParaRPr lang="en-NL" sz="2800" b="0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2800" b="0" kern="10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Aptos" panose="020B0004020202020204" pitchFamily="34" charset="0"/>
                          <a:cs typeface="Gill Sans" panose="020B0502020104020203" pitchFamily="34" charset="-79"/>
                        </a:rPr>
                        <a:t>Soms iets lager</a:t>
                      </a:r>
                      <a:endParaRPr lang="en-NL" sz="2800" b="0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buNone/>
                      </a:pPr>
                      <a:r>
                        <a:rPr lang="nl-NL" sz="2800" b="0" kern="100" cap="none" spc="0" dirty="0">
                          <a:solidFill>
                            <a:schemeClr val="tx1"/>
                          </a:solidFill>
                          <a:effectLst/>
                          <a:latin typeface="Gill Sans" panose="020B0502020104020203" pitchFamily="34" charset="-79"/>
                          <a:ea typeface="Aptos" panose="020B0004020202020204" pitchFamily="34" charset="0"/>
                          <a:cs typeface="Gill Sans" panose="020B0502020104020203" pitchFamily="34" charset="-79"/>
                        </a:rPr>
                        <a:t>8-14 van de 150</a:t>
                      </a:r>
                      <a:endParaRPr lang="en-NL" sz="2800" b="0" kern="100" cap="none" spc="0" dirty="0">
                        <a:solidFill>
                          <a:schemeClr val="tx1"/>
                        </a:solidFill>
                        <a:effectLst/>
                        <a:latin typeface="Gill Sans" panose="020B0502020104020203" pitchFamily="34" charset="-79"/>
                        <a:ea typeface="Aptos" panose="020B0004020202020204" pitchFamily="34" charset="0"/>
                        <a:cs typeface="Gill Sans" panose="020B0502020104020203" pitchFamily="34" charset="-79"/>
                      </a:endParaRPr>
                    </a:p>
                  </a:txBody>
                  <a:tcPr marL="46331" marR="46331" marT="0" marB="81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180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18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26A1D-38D9-0327-1188-FE1CC8B88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NL" dirty="0">
                <a:solidFill>
                  <a:srgbClr val="FFFF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Opbouw </a:t>
            </a:r>
            <a:r>
              <a:rPr lang="en-NL">
                <a:solidFill>
                  <a:srgbClr val="FFFF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van de inleiding</a:t>
            </a:r>
            <a:endParaRPr lang="en-NL" dirty="0">
              <a:solidFill>
                <a:srgbClr val="FFFFFF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B9D46-641E-9FE8-AECC-D39B5FE1C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pPr marL="742950" marR="0" lvl="0" indent="-74295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Welke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waarden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liggen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 er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onder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een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kiesstelsel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?</a:t>
            </a:r>
          </a:p>
          <a:p>
            <a:pPr marL="742950" marR="0" lvl="0" indent="-74295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Welke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verschillende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kiesstelsels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worden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 op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dit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 moment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besproken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?</a:t>
            </a:r>
          </a:p>
          <a:p>
            <a:pPr marL="742950" marR="0" lvl="0" indent="-74295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Bij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een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stelsel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 met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vereffeningszetels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 is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één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 variant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beter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 dan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andere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varianten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 (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voorkeursvariant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).</a:t>
            </a:r>
          </a:p>
          <a:p>
            <a:pPr marL="742950" marR="0" lvl="0" indent="-74295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Enkele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algemene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 lessen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uit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 de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doorrekening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cs typeface="Gill Sans" panose="020B0502020104020203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5122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196D6-847A-3A53-9E53-C875F755F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BB9776B-5015-277D-F986-C185EB4DA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7E0A57-A07D-7669-45DA-1AD391EE6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001732F9-2C31-E576-2246-9FDF63A92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97072C-F9F0-180E-9911-AEE2E889C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511292E5-783B-28C8-3ABB-7FC5D37F0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67A73-B7F9-5037-1B5A-206F7B3B5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NL" dirty="0">
                <a:latin typeface="Gill Sans" panose="020B0502020104020203" pitchFamily="34" charset="-79"/>
                <a:cs typeface="Gill Sans" panose="020B0502020104020203" pitchFamily="34" charset="-79"/>
              </a:rPr>
              <a:t>4. Enkele lessen uit de doorrekening</a:t>
            </a:r>
            <a:endParaRPr lang="en-NL" b="0" i="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2285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A394B-2E4F-B2BC-E1B7-5B2F24B23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1E82-81DA-F032-04DC-8F62B27E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Lessen</a:t>
            </a:r>
            <a:r>
              <a:rPr lang="en-US" sz="44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44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en</a:t>
            </a:r>
            <a:r>
              <a:rPr lang="en-US" sz="44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44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waarschuwingen</a:t>
            </a:r>
            <a:br>
              <a:rPr lang="en-US" sz="44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E7178-57DD-7468-8345-CDE84B61F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Dit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onderzoek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is </a:t>
            </a:r>
            <a:r>
              <a:rPr lang="en-US" sz="3200" i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geen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volledige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afweging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tussen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kiesstelsels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De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voorkeursvariant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is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niet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uitgewerkt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bijvoorbeeld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:</a:t>
            </a:r>
          </a:p>
          <a:p>
            <a:pPr marL="1028700" lvl="1" indent="-571500">
              <a:buFontTx/>
              <a:buChar char="-"/>
            </a:pP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Samenstelling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van de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vereffeningslijst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nog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onduidelijk</a:t>
            </a:r>
            <a:endParaRPr lang="en-US" sz="32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028700" lvl="1" indent="-571500">
              <a:buFontTx/>
              <a:buChar char="-"/>
            </a:pP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Alleen de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initiele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verdeling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is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goed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doordacht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niet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i="1" dirty="0">
                <a:latin typeface="Gill Sans" panose="020B0502020104020203" pitchFamily="34" charset="-79"/>
                <a:cs typeface="Gill Sans" panose="020B0502020104020203" pitchFamily="34" charset="-79"/>
              </a:rPr>
              <a:t>wat </a:t>
            </a:r>
            <a:r>
              <a:rPr lang="en-US" sz="3200" i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te</a:t>
            </a:r>
            <a:r>
              <a:rPr lang="en-US" sz="3200" i="1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i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doen</a:t>
            </a:r>
            <a:r>
              <a:rPr lang="en-US" sz="3200" i="1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i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bij</a:t>
            </a:r>
            <a:r>
              <a:rPr lang="en-US" sz="3200" i="1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i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opvolging</a:t>
            </a:r>
            <a:r>
              <a:rPr lang="en-US" sz="3200" i="1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i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en</a:t>
            </a:r>
            <a:r>
              <a:rPr lang="en-US" sz="3200" i="1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i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vervanging</a:t>
            </a:r>
            <a:endParaRPr lang="en-US" sz="3200" i="1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Details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doen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er toe,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en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zijn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onvoorspelbaar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. Kleine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wijzingen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kunnen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grote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gevolgen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hebben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. (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bijv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: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iedereen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mag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overal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op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een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regionale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lijst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).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Regionale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lijstvolgordes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kunnen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moeilijk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worden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doorbroken</a:t>
            </a:r>
            <a:endParaRPr lang="en-US" sz="32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endParaRPr lang="en-NL" dirty="0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EEEE9FA2-56F8-981E-C1CF-F202E3E25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762845" flipV="1">
            <a:off x="7866120" y="755655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76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38108-336B-24A5-D485-87ACDF032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6FA2-99CE-FAA6-0E54-64A6B8A66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Wat we </a:t>
            </a:r>
            <a:r>
              <a:rPr lang="en-US" sz="4400" i="1" dirty="0" err="1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niet</a:t>
            </a:r>
            <a:r>
              <a:rPr lang="en-US" sz="44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hebben</a:t>
            </a:r>
            <a:r>
              <a:rPr lang="en-US" sz="44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onderzocht</a:t>
            </a:r>
            <a:br>
              <a:rPr lang="en-US" sz="44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E9126-99EB-F3FC-C9AA-1670EB9FE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Grondslag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voor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het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zeteltal</a:t>
            </a:r>
            <a:endParaRPr lang="en-US" sz="32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Invoeren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van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een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regionale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kiesdrempel</a:t>
            </a:r>
            <a:endParaRPr lang="en-US" sz="32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Eisen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aan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kandidaatstelling</a:t>
            </a:r>
            <a:endParaRPr lang="en-US" sz="32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Toekennen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zetels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aan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personen</a:t>
            </a:r>
            <a:endParaRPr lang="en-US" sz="32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Afstand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doen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van het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Kamerlidmaatschap</a:t>
            </a:r>
            <a:endParaRPr lang="en-US" sz="32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Samenstelling</a:t>
            </a: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3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vereffeningslijsten</a:t>
            </a:r>
            <a:endParaRPr lang="en-US" sz="32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0" indent="0">
              <a:buNone/>
            </a:pPr>
            <a:r>
              <a:rPr lang="en-US" sz="3200" dirty="0">
                <a:latin typeface="Gill Sans" panose="020B0502020104020203" pitchFamily="34" charset="-79"/>
                <a:cs typeface="Gill Sans" panose="020B0502020104020203" pitchFamily="34" charset="-79"/>
              </a:rPr>
              <a:t>…</a:t>
            </a:r>
          </a:p>
          <a:p>
            <a:endParaRPr lang="en-NL" dirty="0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D6222035-B9AF-CD8E-7123-F78CDD2E1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762845" flipV="1">
            <a:off x="7866120" y="755655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66220A5-5D66-C44F-2378-78220B1DA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89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C5157-383A-7061-953B-2D23A2211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2005FA-D593-2933-F2D0-BC2AA7022B45}"/>
              </a:ext>
            </a:extLst>
          </p:cNvPr>
          <p:cNvSpPr txBox="1"/>
          <p:nvPr/>
        </p:nvSpPr>
        <p:spPr>
          <a:xfrm>
            <a:off x="475593" y="799338"/>
            <a:ext cx="1124081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Doorrekening</a:t>
            </a:r>
            <a:r>
              <a:rPr lang="en-US" sz="6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kiesstelsels</a:t>
            </a:r>
            <a:endParaRPr lang="en-US" sz="600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-</a:t>
            </a:r>
            <a:r>
              <a:rPr lang="en-US" sz="2800" dirty="0" err="1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presentatie</a:t>
            </a:r>
            <a:r>
              <a:rPr lang="en-US" sz="28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17 April 2025-</a:t>
            </a:r>
          </a:p>
          <a:p>
            <a:pPr algn="ctr"/>
            <a:endParaRPr lang="en-US" sz="28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Henk van der Kolk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Simon </a:t>
            </a:r>
            <a:r>
              <a:rPr lang="en-US" sz="2800" dirty="0" err="1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Otjes</a:t>
            </a:r>
            <a:endParaRPr lang="en-US" sz="280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Karel Kroeze</a:t>
            </a:r>
          </a:p>
        </p:txBody>
      </p:sp>
      <p:pic>
        <p:nvPicPr>
          <p:cNvPr id="9" name="Picture 8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A7E7993E-A1DF-447C-2158-DA54A2341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989" y="4931647"/>
            <a:ext cx="3482021" cy="1934456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57FAB1D5-185B-9FAA-BCAA-28334FE41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0266"/>
            <a:ext cx="3482022" cy="174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valogo_regular_compact_p_nl">
            <a:extLst>
              <a:ext uri="{FF2B5EF4-FFF2-40B4-BE49-F238E27FC236}">
                <a16:creationId xmlns:a16="http://schemas.microsoft.com/office/drawing/2014/main" id="{380EC7F4-C3F3-EA7D-3AFF-4D58A5949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54" y="5479423"/>
            <a:ext cx="3913764" cy="82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94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1370E-28EC-7AE8-4CBB-905A95CE2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59040DD-B5E5-3424-3E24-8EFFC7CF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0AF1C9-65EB-80BA-70F0-59FB4CB87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65E7C233-532C-51CE-F842-163D3B9A5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E4AE595-B852-75AF-C1B5-EFA04A313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E869A1DA-779E-9F72-7B64-07C1BE7A2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C60CC-7CD1-1662-6BE9-414F81FA6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nl-NL" dirty="0">
                <a:latin typeface="Gill Sans" panose="020B0502020104020203" pitchFamily="34" charset="-79"/>
                <a:cs typeface="Gill Sans" panose="020B0502020104020203" pitchFamily="34" charset="-79"/>
              </a:rPr>
              <a:t>1</a:t>
            </a:r>
            <a:r>
              <a:rPr lang="en-NL">
                <a:latin typeface="Gill Sans" panose="020B0502020104020203" pitchFamily="34" charset="-79"/>
                <a:cs typeface="Gill Sans" panose="020B0502020104020203" pitchFamily="34" charset="-79"/>
              </a:rPr>
              <a:t>. </a:t>
            </a:r>
            <a:r>
              <a:rPr lang="nl-NL" dirty="0">
                <a:latin typeface="Gill Sans" panose="020B0502020104020203" pitchFamily="34" charset="-79"/>
                <a:cs typeface="Gill Sans" panose="020B0502020104020203" pitchFamily="34" charset="-79"/>
              </a:rPr>
              <a:t> Waarden achter kiesstelsels</a:t>
            </a:r>
            <a:endParaRPr lang="en-NL" b="0" i="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9179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FC0E6-22FE-358E-9526-E87C23C56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CE8175E7-3EA5-2960-627E-A63D57E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3BC8E7A-7E8E-D8F5-27FA-7B99FF30B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3018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5D00F61F-3E8D-DACF-8857-D97093000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81669">
            <a:off x="2277803" y="732709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DCD775-9E23-7C7A-0511-1528E886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  <a:latin typeface="Gill Sans" panose="020B0A02020104020203" pitchFamily="34" charset="77"/>
                <a:cs typeface="Gill Sans" panose="020B0502020104020203" pitchFamily="34" charset="-79"/>
              </a:rPr>
              <a:t>Veelheid</a:t>
            </a:r>
            <a:r>
              <a:rPr lang="en-US" dirty="0">
                <a:solidFill>
                  <a:srgbClr val="FFFFFF"/>
                </a:solidFill>
                <a:latin typeface="Gill Sans" panose="020B0A02020104020203" pitchFamily="34" charset="77"/>
                <a:cs typeface="Gill Sans" panose="020B0502020104020203" pitchFamily="34" charset="-79"/>
              </a:rPr>
              <a:t> </a:t>
            </a:r>
            <a:br>
              <a:rPr lang="en-US" dirty="0">
                <a:solidFill>
                  <a:srgbClr val="FFFFFF"/>
                </a:solidFill>
                <a:latin typeface="Gill Sans" panose="020B0A02020104020203" pitchFamily="34" charset="77"/>
                <a:cs typeface="Gill Sans" panose="020B0502020104020203" pitchFamily="34" charset="-79"/>
              </a:rPr>
            </a:br>
            <a:r>
              <a:rPr lang="en-US" dirty="0" err="1">
                <a:solidFill>
                  <a:srgbClr val="FFFFFF"/>
                </a:solidFill>
                <a:latin typeface="Gill Sans" panose="020B0A02020104020203" pitchFamily="34" charset="77"/>
                <a:cs typeface="Gill Sans" panose="020B0502020104020203" pitchFamily="34" charset="-79"/>
              </a:rPr>
              <a:t>aan</a:t>
            </a:r>
            <a:br>
              <a:rPr lang="en-US" dirty="0">
                <a:solidFill>
                  <a:srgbClr val="FFFFFF"/>
                </a:solidFill>
                <a:latin typeface="Gill Sans" panose="020B0A02020104020203" pitchFamily="34" charset="77"/>
                <a:cs typeface="Gill Sans" panose="020B0502020104020203" pitchFamily="34" charset="-79"/>
              </a:rPr>
            </a:br>
            <a:r>
              <a:rPr lang="en-US" dirty="0" err="1">
                <a:solidFill>
                  <a:srgbClr val="FFFFFF"/>
                </a:solidFill>
                <a:latin typeface="Gill Sans" panose="020B0A02020104020203" pitchFamily="34" charset="77"/>
                <a:cs typeface="Gill Sans" panose="020B0502020104020203" pitchFamily="34" charset="-79"/>
              </a:rPr>
              <a:t>gevolgen</a:t>
            </a:r>
            <a:endParaRPr lang="en-NL" dirty="0">
              <a:solidFill>
                <a:srgbClr val="FFFFFF"/>
              </a:solidFill>
              <a:latin typeface="Gill Sans" panose="020B0A02020104020203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F95BE8-504B-F47D-84E7-A8B353231065}"/>
              </a:ext>
            </a:extLst>
          </p:cNvPr>
          <p:cNvSpPr txBox="1"/>
          <p:nvPr/>
        </p:nvSpPr>
        <p:spPr>
          <a:xfrm>
            <a:off x="4075547" y="1377280"/>
            <a:ext cx="4075924" cy="286232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Vertegenwoordiging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Responsiviteit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Efficiëntie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Effectiviteit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Deliberatie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CE2B2A-CB99-F4E1-E3E7-04F55D968993}"/>
              </a:ext>
            </a:extLst>
          </p:cNvPr>
          <p:cNvSpPr txBox="1"/>
          <p:nvPr/>
        </p:nvSpPr>
        <p:spPr>
          <a:xfrm>
            <a:off x="8287425" y="1377280"/>
            <a:ext cx="3901527" cy="34163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Verantwoording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Opkomst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Spreiding</a:t>
            </a:r>
            <a:r>
              <a:rPr lang="en-US" sz="3600" dirty="0">
                <a:solidFill>
                  <a:schemeClr val="tx1"/>
                </a:solidFill>
                <a:latin typeface="Gill Sans" panose="020B0A02020104020203" pitchFamily="34" charset="77"/>
              </a:rPr>
              <a:t> v. </a:t>
            </a:r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macht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Uitvoerbaarheid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Eenvoud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>
                <a:latin typeface="Gill Sans" panose="020B0A02020104020203" pitchFamily="34" charset="77"/>
              </a:rPr>
              <a:t>…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6734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31EDD-6104-8C0F-2F0F-BC28ABBA4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F8306A3-B01D-32C5-05BA-BAECDD5A0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F5A245D-2B79-671F-50F0-75170A18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3018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1AE40D31-7773-0025-6618-260B7CF4A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81669">
            <a:off x="2277803" y="732709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F6A97E6-99BE-5007-9A0D-6DB34AE72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Veelheid</a:t>
            </a:r>
            <a:r>
              <a:rPr lang="en-US" dirty="0">
                <a:solidFill>
                  <a:srgbClr val="FFFF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br>
              <a:rPr lang="en-US" dirty="0">
                <a:solidFill>
                  <a:srgbClr val="FFFF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dirty="0" err="1">
                <a:solidFill>
                  <a:srgbClr val="FFFF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aan</a:t>
            </a:r>
            <a:br>
              <a:rPr lang="en-US" dirty="0">
                <a:solidFill>
                  <a:srgbClr val="FFFF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dirty="0" err="1">
                <a:solidFill>
                  <a:srgbClr val="FFFF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gevolgen</a:t>
            </a:r>
            <a:endParaRPr lang="en-NL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957AE0-F367-555F-52FA-6AA65564044E}"/>
              </a:ext>
            </a:extLst>
          </p:cNvPr>
          <p:cNvSpPr txBox="1"/>
          <p:nvPr/>
        </p:nvSpPr>
        <p:spPr>
          <a:xfrm>
            <a:off x="4045058" y="1377280"/>
            <a:ext cx="8143894" cy="452431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Vertegenwoordiging</a:t>
            </a:r>
            <a:r>
              <a:rPr lang="en-US" sz="3600" dirty="0">
                <a:solidFill>
                  <a:schemeClr val="tx1"/>
                </a:solidFill>
                <a:latin typeface="Gill Sans" panose="020B0A02020104020203" pitchFamily="34" charset="77"/>
              </a:rPr>
              <a:t>:</a:t>
            </a:r>
          </a:p>
          <a:p>
            <a:endParaRPr lang="en-US" sz="3600" dirty="0">
              <a:latin typeface="Gill Sans" panose="020B0A02020104020203" pitchFamily="34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 err="1">
                <a:latin typeface="Gill Sans" panose="020B0A02020104020203" pitchFamily="34" charset="77"/>
              </a:rPr>
              <a:t>Geografische</a:t>
            </a:r>
            <a:r>
              <a:rPr lang="en-US" sz="3600" dirty="0">
                <a:latin typeface="Gill Sans" panose="020B0A02020104020203" pitchFamily="34" charset="77"/>
              </a:rPr>
              <a:t> </a:t>
            </a:r>
            <a:r>
              <a:rPr lang="en-US" sz="3600" dirty="0" err="1">
                <a:latin typeface="Gill Sans" panose="020B0A02020104020203" pitchFamily="34" charset="77"/>
              </a:rPr>
              <a:t>vertegenwoordiging</a:t>
            </a:r>
            <a:r>
              <a:rPr lang="en-US" sz="3600" dirty="0">
                <a:latin typeface="Gill Sans" panose="020B0A02020104020203" pitchFamily="34" charset="77"/>
              </a:rPr>
              <a:t>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 err="1">
                <a:latin typeface="Gill Sans" panose="020B0A02020104020203" pitchFamily="34" charset="77"/>
              </a:rPr>
              <a:t>Partijpolitieke</a:t>
            </a:r>
            <a:r>
              <a:rPr lang="en-US" sz="3600" dirty="0">
                <a:latin typeface="Gill Sans" panose="020B0A02020104020203" pitchFamily="34" charset="77"/>
              </a:rPr>
              <a:t> </a:t>
            </a:r>
            <a:r>
              <a:rPr lang="en-US" sz="3600" dirty="0" err="1">
                <a:latin typeface="Gill Sans" panose="020B0A02020104020203" pitchFamily="34" charset="77"/>
              </a:rPr>
              <a:t>vertegenwoordiging</a:t>
            </a:r>
            <a:r>
              <a:rPr lang="en-US" sz="3600" dirty="0">
                <a:latin typeface="Gill Sans" panose="020B0A02020104020203" pitchFamily="34" charset="77"/>
              </a:rPr>
              <a:t>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Gill Sans" panose="020B0A02020104020203" pitchFamily="34" charset="77"/>
              </a:rPr>
              <a:t>Vertegenwoordiging</a:t>
            </a:r>
            <a:r>
              <a:rPr lang="en-US" sz="3600" dirty="0">
                <a:latin typeface="Gill Sans" panose="020B0A02020104020203" pitchFamily="34" charset="77"/>
              </a:rPr>
              <a:t> op </a:t>
            </a:r>
            <a:r>
              <a:rPr lang="en-US" sz="3600" dirty="0" err="1">
                <a:latin typeface="Gill Sans" panose="020B0A02020104020203" pitchFamily="34" charset="77"/>
              </a:rPr>
              <a:t>bijvoorbeeld</a:t>
            </a:r>
            <a:r>
              <a:rPr lang="en-US" sz="3600" dirty="0">
                <a:latin typeface="Gill Sans" panose="020B0A02020104020203" pitchFamily="34" charset="77"/>
              </a:rPr>
              <a:t> </a:t>
            </a:r>
            <a:r>
              <a:rPr lang="en-US" sz="3600" i="1" dirty="0">
                <a:latin typeface="Gill Sans" panose="020B0A02020104020203" pitchFamily="34" charset="77"/>
              </a:rPr>
              <a:t>gender</a:t>
            </a:r>
            <a:r>
              <a:rPr lang="en-US" sz="3600" dirty="0">
                <a:latin typeface="Gill Sans" panose="020B0A02020104020203" pitchFamily="34" charset="77"/>
              </a:rPr>
              <a:t>, </a:t>
            </a:r>
            <a:r>
              <a:rPr lang="en-US" sz="3600" dirty="0" err="1">
                <a:latin typeface="Gill Sans" panose="020B0A02020104020203" pitchFamily="34" charset="77"/>
              </a:rPr>
              <a:t>etniciteit</a:t>
            </a:r>
            <a:r>
              <a:rPr lang="en-US" sz="3600" dirty="0">
                <a:latin typeface="Gill Sans" panose="020B0A02020104020203" pitchFamily="34" charset="77"/>
              </a:rPr>
              <a:t>, LHBTI+, etc.;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latin typeface="Gill Sans" panose="020B0A02020104020203" pitchFamily="34" charset="77"/>
              </a:rPr>
              <a:t>Band</a:t>
            </a:r>
            <a:r>
              <a:rPr lang="en-US" sz="3600" dirty="0">
                <a:latin typeface="Gill Sans" panose="020B0A02020104020203" pitchFamily="34" charset="77"/>
              </a:rPr>
              <a:t> </a:t>
            </a:r>
            <a:r>
              <a:rPr lang="en-US" sz="3600" dirty="0" err="1">
                <a:latin typeface="Gill Sans" panose="020B0A02020104020203" pitchFamily="34" charset="77"/>
              </a:rPr>
              <a:t>tussen</a:t>
            </a:r>
            <a:r>
              <a:rPr lang="en-US" sz="3600" dirty="0">
                <a:latin typeface="Gill Sans" panose="020B0A02020104020203" pitchFamily="34" charset="77"/>
              </a:rPr>
              <a:t> </a:t>
            </a:r>
            <a:r>
              <a:rPr lang="en-US" sz="3600" dirty="0" err="1">
                <a:latin typeface="Gill Sans" panose="020B0A02020104020203" pitchFamily="34" charset="77"/>
              </a:rPr>
              <a:t>kiezer</a:t>
            </a:r>
            <a:r>
              <a:rPr lang="en-US" sz="3600" dirty="0">
                <a:latin typeface="Gill Sans" panose="020B0A02020104020203" pitchFamily="34" charset="77"/>
              </a:rPr>
              <a:t> </a:t>
            </a:r>
            <a:r>
              <a:rPr lang="en-US" sz="3600" dirty="0" err="1">
                <a:latin typeface="Gill Sans" panose="020B0A02020104020203" pitchFamily="34" charset="77"/>
              </a:rPr>
              <a:t>en</a:t>
            </a:r>
            <a:r>
              <a:rPr lang="en-US" sz="3600" dirty="0">
                <a:latin typeface="Gill Sans" panose="020B0A02020104020203" pitchFamily="34" charset="77"/>
              </a:rPr>
              <a:t> </a:t>
            </a:r>
            <a:r>
              <a:rPr lang="en-US" sz="3600" dirty="0" err="1">
                <a:latin typeface="Gill Sans" panose="020B0A02020104020203" pitchFamily="34" charset="77"/>
              </a:rPr>
              <a:t>gekozene</a:t>
            </a:r>
            <a:r>
              <a:rPr lang="en-US" sz="3600" dirty="0">
                <a:latin typeface="Gill Sans" panose="020B0A02020104020203" pitchFamily="34" charset="77"/>
              </a:rPr>
              <a:t>.</a:t>
            </a: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1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401B2-BD42-5846-E8C7-7AA1C890C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E0C6E33-3B9E-68C0-473A-C6FF669CF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6509836-4D0D-8BBF-74A3-54D780DD4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3018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F11D6D47-802B-452D-0678-35467D5F8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81669">
            <a:off x="2277803" y="732709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CE440A-F1B2-8431-97C1-2CF921B4C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Veelheid</a:t>
            </a:r>
            <a:r>
              <a:rPr lang="en-US" dirty="0">
                <a:solidFill>
                  <a:srgbClr val="FFFF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br>
              <a:rPr lang="en-US" dirty="0">
                <a:solidFill>
                  <a:srgbClr val="FFFF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dirty="0" err="1">
                <a:solidFill>
                  <a:srgbClr val="FFFF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aan</a:t>
            </a:r>
            <a:br>
              <a:rPr lang="en-US" dirty="0">
                <a:solidFill>
                  <a:srgbClr val="FFFF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dirty="0" err="1">
                <a:solidFill>
                  <a:srgbClr val="FFFF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gevolgen</a:t>
            </a:r>
            <a:endParaRPr lang="en-NL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668193-669A-9AB2-3A2A-65E84F237E2B}"/>
              </a:ext>
            </a:extLst>
          </p:cNvPr>
          <p:cNvSpPr txBox="1"/>
          <p:nvPr/>
        </p:nvSpPr>
        <p:spPr>
          <a:xfrm>
            <a:off x="4075547" y="1377280"/>
            <a:ext cx="4075924" cy="50783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Vertegenwoordiging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pPr marL="539750" indent="-220663">
              <a:buFont typeface="Arial" panose="020B0604020202020204" pitchFamily="34" charset="0"/>
              <a:buChar char="•"/>
            </a:pPr>
            <a:r>
              <a:rPr lang="en-US" sz="3600" i="1" dirty="0" err="1">
                <a:solidFill>
                  <a:schemeClr val="tx1"/>
                </a:solidFill>
                <a:latin typeface="Gill Sans" panose="020B0A02020104020203" pitchFamily="34" charset="77"/>
              </a:rPr>
              <a:t>Geografisch</a:t>
            </a:r>
            <a:endParaRPr lang="en-US" sz="3600" i="1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pPr marL="539750" indent="-220663">
              <a:buFont typeface="Arial" panose="020B0604020202020204" pitchFamily="34" charset="0"/>
              <a:buChar char="•"/>
            </a:pPr>
            <a:r>
              <a:rPr lang="en-US" sz="3600" i="1" dirty="0" err="1">
                <a:latin typeface="Gill Sans" panose="020B0A02020104020203" pitchFamily="34" charset="77"/>
              </a:rPr>
              <a:t>Partijpolitiek</a:t>
            </a:r>
            <a:endParaRPr lang="en-US" sz="3600" i="1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pPr marL="539750" indent="-220663">
              <a:buFont typeface="Arial" panose="020B0604020202020204" pitchFamily="34" charset="0"/>
              <a:buChar char="•"/>
            </a:pPr>
            <a:r>
              <a:rPr lang="en-US" sz="3600" i="1" dirty="0">
                <a:latin typeface="Gill Sans" panose="020B0A02020104020203" pitchFamily="34" charset="77"/>
              </a:rPr>
              <a:t>Gender</a:t>
            </a:r>
          </a:p>
          <a:p>
            <a:pPr marL="539750" indent="-220663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tx1"/>
                </a:solidFill>
                <a:latin typeface="Gill Sans" panose="020B0A02020104020203" pitchFamily="34" charset="77"/>
              </a:rPr>
              <a:t>Band</a:t>
            </a: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Responsiviteit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Efficiëntie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Effectiviteit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Deliberatie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B1218B-3F3C-5A08-51C9-70E06830D693}"/>
              </a:ext>
            </a:extLst>
          </p:cNvPr>
          <p:cNvSpPr txBox="1"/>
          <p:nvPr/>
        </p:nvSpPr>
        <p:spPr>
          <a:xfrm>
            <a:off x="8287425" y="1377280"/>
            <a:ext cx="3901527" cy="34163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Verantwoording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Opkomst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Spreiding</a:t>
            </a:r>
            <a:r>
              <a:rPr lang="en-US" sz="3600" dirty="0">
                <a:solidFill>
                  <a:schemeClr val="tx1"/>
                </a:solidFill>
                <a:latin typeface="Gill Sans" panose="020B0A02020104020203" pitchFamily="34" charset="77"/>
              </a:rPr>
              <a:t> v. </a:t>
            </a:r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macht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Uitvoerbaarheid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Eenvoud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>
                <a:latin typeface="Gill Sans" panose="020B0A02020104020203" pitchFamily="34" charset="77"/>
              </a:rPr>
              <a:t>…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5604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B4440-F46D-69BC-2FDF-AACA5BD2D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457D34-E858-3FC5-5D6A-244FA22CC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C003A2-E986-CB9B-8712-95F75676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C1B4E-36B6-B147-3D9D-C966B260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  <a:latin typeface="Gill Sans" panose="020B0A02020104020203" pitchFamily="34" charset="77"/>
                <a:cs typeface="Gill Sans" panose="020B0502020104020203" pitchFamily="34" charset="-79"/>
              </a:rPr>
              <a:t>Politieke keuzes</a:t>
            </a:r>
            <a:endParaRPr lang="en-NL" dirty="0">
              <a:solidFill>
                <a:srgbClr val="FFFFFF"/>
              </a:solidFill>
              <a:latin typeface="Gill Sans" panose="020B0A02020104020203" pitchFamily="34" charset="77"/>
              <a:cs typeface="Gill Sans" panose="020B0502020104020203" pitchFamily="34" charset="-79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12DC7B6E-7284-692F-3ABE-2160D27D1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747F9B-A6CB-DBE2-5D56-B2F9085A9D00}"/>
              </a:ext>
            </a:extLst>
          </p:cNvPr>
          <p:cNvSpPr txBox="1"/>
          <p:nvPr/>
        </p:nvSpPr>
        <p:spPr>
          <a:xfrm>
            <a:off x="4075547" y="1377280"/>
            <a:ext cx="4075924" cy="50783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Vertegenwoordiging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pPr marL="539750" indent="-220663">
              <a:buFont typeface="Arial" panose="020B0604020202020204" pitchFamily="34" charset="0"/>
              <a:buChar char="•"/>
            </a:pPr>
            <a:r>
              <a:rPr lang="en-US" sz="3600" i="1" dirty="0" err="1">
                <a:solidFill>
                  <a:schemeClr val="tx1"/>
                </a:solidFill>
                <a:latin typeface="Gill Sans" panose="020B0A02020104020203" pitchFamily="34" charset="77"/>
              </a:rPr>
              <a:t>Geografisch</a:t>
            </a:r>
            <a:endParaRPr lang="en-US" sz="3600" i="1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pPr marL="539750" indent="-220663">
              <a:buFont typeface="Arial" panose="020B0604020202020204" pitchFamily="34" charset="0"/>
              <a:buChar char="•"/>
            </a:pPr>
            <a:r>
              <a:rPr lang="en-US" sz="3600" i="1" dirty="0" err="1">
                <a:latin typeface="Gill Sans" panose="020B0A02020104020203" pitchFamily="34" charset="77"/>
              </a:rPr>
              <a:t>Partijpolitiek</a:t>
            </a:r>
            <a:endParaRPr lang="en-US" sz="3600" i="1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pPr marL="539750" indent="-220663">
              <a:buFont typeface="Arial" panose="020B0604020202020204" pitchFamily="34" charset="0"/>
              <a:buChar char="•"/>
            </a:pPr>
            <a:r>
              <a:rPr lang="en-US" sz="3600" i="1" dirty="0">
                <a:latin typeface="Gill Sans" panose="020B0A02020104020203" pitchFamily="34" charset="77"/>
              </a:rPr>
              <a:t>Gender</a:t>
            </a:r>
          </a:p>
          <a:p>
            <a:pPr marL="539750" indent="-220663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tx1"/>
                </a:solidFill>
                <a:latin typeface="Gill Sans" panose="020B0A02020104020203" pitchFamily="34" charset="77"/>
              </a:rPr>
              <a:t>Band</a:t>
            </a: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Responsiviteit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Efficiëntie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Effectiviteit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Deliberatie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517BEF-34B1-827B-5EFC-D229264FA391}"/>
              </a:ext>
            </a:extLst>
          </p:cNvPr>
          <p:cNvSpPr txBox="1"/>
          <p:nvPr/>
        </p:nvSpPr>
        <p:spPr>
          <a:xfrm>
            <a:off x="8287425" y="1377280"/>
            <a:ext cx="3901527" cy="34163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Verantwoording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Opkomst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Spreiding</a:t>
            </a:r>
            <a:r>
              <a:rPr lang="en-US" sz="3600" dirty="0">
                <a:solidFill>
                  <a:schemeClr val="tx1"/>
                </a:solidFill>
                <a:latin typeface="Gill Sans" panose="020B0A02020104020203" pitchFamily="34" charset="77"/>
              </a:rPr>
              <a:t> v. </a:t>
            </a:r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macht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Uitvoerbaarheid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Gill Sans" panose="020B0A02020104020203" pitchFamily="34" charset="77"/>
              </a:rPr>
              <a:t>Eenvoud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  <a:p>
            <a:r>
              <a:rPr lang="en-US" sz="3600" dirty="0">
                <a:latin typeface="Gill Sans" panose="020B0A02020104020203" pitchFamily="34" charset="77"/>
              </a:rPr>
              <a:t>…</a:t>
            </a:r>
            <a:endParaRPr lang="en-US" sz="3600" dirty="0">
              <a:solidFill>
                <a:schemeClr val="tx1"/>
              </a:solidFill>
              <a:latin typeface="Gill Sans" panose="020B0A02020104020203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C7FB03-78D9-D349-EE73-EA93B8B8F5BC}"/>
              </a:ext>
            </a:extLst>
          </p:cNvPr>
          <p:cNvSpPr txBox="1"/>
          <p:nvPr/>
        </p:nvSpPr>
        <p:spPr>
          <a:xfrm>
            <a:off x="4105240" y="115886"/>
            <a:ext cx="7528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Gill Sans" panose="020B0A02020104020203" pitchFamily="34" charset="77"/>
              </a:rPr>
              <a:t>Het is </a:t>
            </a:r>
            <a:r>
              <a:rPr lang="en-US" sz="3600" i="1" dirty="0" err="1">
                <a:latin typeface="Gill Sans" panose="020B0A02020104020203" pitchFamily="34" charset="77"/>
              </a:rPr>
              <a:t>aan</a:t>
            </a:r>
            <a:r>
              <a:rPr lang="en-US" sz="3600" i="1" dirty="0">
                <a:latin typeface="Gill Sans" panose="020B0A02020104020203" pitchFamily="34" charset="77"/>
              </a:rPr>
              <a:t> de </a:t>
            </a:r>
            <a:r>
              <a:rPr lang="en-US" sz="3600" i="1" dirty="0" err="1">
                <a:latin typeface="Gill Sans" panose="020B0A02020104020203" pitchFamily="34" charset="77"/>
              </a:rPr>
              <a:t>politiek</a:t>
            </a:r>
            <a:r>
              <a:rPr lang="en-US" sz="3600" i="1" dirty="0">
                <a:latin typeface="Gill Sans" panose="020B0A02020104020203" pitchFamily="34" charset="77"/>
              </a:rPr>
              <a:t> </a:t>
            </a:r>
            <a:r>
              <a:rPr lang="en-US" sz="3600" i="1" dirty="0" err="1">
                <a:latin typeface="Gill Sans" panose="020B0A02020104020203" pitchFamily="34" charset="77"/>
              </a:rPr>
              <a:t>prioriteit</a:t>
            </a:r>
            <a:r>
              <a:rPr lang="en-US" sz="3600" i="1" dirty="0">
                <a:latin typeface="Gill Sans" panose="020B0A02020104020203" pitchFamily="34" charset="77"/>
              </a:rPr>
              <a:t> </a:t>
            </a:r>
            <a:r>
              <a:rPr lang="en-US" sz="3600" i="1" dirty="0" err="1">
                <a:latin typeface="Gill Sans" panose="020B0A02020104020203" pitchFamily="34" charset="77"/>
              </a:rPr>
              <a:t>te</a:t>
            </a:r>
            <a:r>
              <a:rPr lang="en-US" sz="3600" i="1" dirty="0">
                <a:latin typeface="Gill Sans" panose="020B0A02020104020203" pitchFamily="34" charset="77"/>
              </a:rPr>
              <a:t> </a:t>
            </a:r>
            <a:r>
              <a:rPr lang="en-US" sz="3600" i="1" dirty="0" err="1">
                <a:latin typeface="Gill Sans" panose="020B0A02020104020203" pitchFamily="34" charset="77"/>
              </a:rPr>
              <a:t>geven</a:t>
            </a:r>
            <a:r>
              <a:rPr lang="en-US" sz="3600" i="1" dirty="0">
                <a:latin typeface="Gill Sans" panose="020B0A02020104020203" pitchFamily="34" charset="77"/>
              </a:rPr>
              <a:t> </a:t>
            </a:r>
            <a:r>
              <a:rPr lang="en-US" sz="3600" i="1" dirty="0" err="1">
                <a:latin typeface="Gill Sans" panose="020B0A02020104020203" pitchFamily="34" charset="77"/>
              </a:rPr>
              <a:t>aan</a:t>
            </a:r>
            <a:r>
              <a:rPr lang="en-US" sz="3600" i="1" dirty="0">
                <a:latin typeface="Gill Sans" panose="020B0A02020104020203" pitchFamily="34" charset="77"/>
              </a:rPr>
              <a:t> </a:t>
            </a:r>
            <a:r>
              <a:rPr lang="en-US" sz="3600" i="1" dirty="0" err="1">
                <a:latin typeface="Gill Sans" panose="020B0A02020104020203" pitchFamily="34" charset="77"/>
              </a:rPr>
              <a:t>bepaalde</a:t>
            </a:r>
            <a:r>
              <a:rPr lang="en-US" sz="3600" i="1" dirty="0">
                <a:latin typeface="Gill Sans" panose="020B0A02020104020203" pitchFamily="34" charset="77"/>
              </a:rPr>
              <a:t> </a:t>
            </a:r>
            <a:r>
              <a:rPr lang="en-US" sz="3600" i="1" dirty="0" err="1">
                <a:latin typeface="Gill Sans" panose="020B0A02020104020203" pitchFamily="34" charset="77"/>
              </a:rPr>
              <a:t>waarden</a:t>
            </a:r>
            <a:r>
              <a:rPr lang="en-US" sz="3600" i="1" dirty="0">
                <a:latin typeface="Gill Sans" panose="020B0A02020104020203" pitchFamily="34" charset="77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75094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3271F-0890-88DD-2125-E0CC286B5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30F7BA0-DE94-CEED-34E1-536217366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BB00D79-D2B3-1E96-6AFB-F4876A67B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3A159B-2CE8-D061-2113-5E7C81E35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Technische</a:t>
            </a:r>
            <a:br>
              <a:rPr lang="nl-NL" dirty="0">
                <a:solidFill>
                  <a:srgbClr val="FFFF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nl-NL" dirty="0">
                <a:solidFill>
                  <a:srgbClr val="FFFF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keuzes</a:t>
            </a:r>
            <a:endParaRPr lang="en-NL" dirty="0">
              <a:solidFill>
                <a:srgbClr val="FFFFFF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1BA68D89-E182-C0FD-898A-E4D85FE19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3CA7C-5460-7016-F9BD-701EE8E8A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376830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Kan </a:t>
            </a:r>
            <a:r>
              <a:rPr lang="en-US" sz="40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een</a:t>
            </a:r>
            <a:r>
              <a:rPr lang="en-US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40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kiesstelsel</a:t>
            </a:r>
            <a:r>
              <a:rPr lang="en-US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4000" i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beter</a:t>
            </a:r>
            <a:r>
              <a:rPr lang="en-US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en-US" sz="40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zonder</a:t>
            </a:r>
            <a:r>
              <a:rPr lang="en-US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40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dat</a:t>
            </a:r>
            <a:r>
              <a:rPr lang="en-US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 het ten </a:t>
            </a:r>
            <a:r>
              <a:rPr lang="en-US" sz="40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koste</a:t>
            </a:r>
            <a:r>
              <a:rPr lang="en-US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40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gaat</a:t>
            </a:r>
            <a:r>
              <a:rPr lang="en-US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 van </a:t>
            </a:r>
            <a:r>
              <a:rPr lang="en-US" sz="40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andere</a:t>
            </a:r>
            <a:r>
              <a:rPr lang="en-US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40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waarden</a:t>
            </a:r>
            <a:r>
              <a:rPr lang="en-US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? (</a:t>
            </a:r>
            <a:r>
              <a:rPr lang="en-US" sz="4000" b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voorkeursvariant</a:t>
            </a:r>
            <a:r>
              <a:rPr lang="en-US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3523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Words>1053</ap:Words>
  <ap:PresentationFormat>Breedbeeld</ap:PresentationFormat>
  <ap:Paragraphs>259</ap:Paragraphs>
  <ap:Slides>33</ap:Slides>
  <ap:HiddenSlides>1</ap:HiddenSlides>
  <ap:MMClips>0</ap:MMClips>
  <ap:ScaleCrop>false</ap:ScaleCrop>
  <ap:HeadingPairs>
    <vt:vector baseType="variant" size="6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ap:HeadingPairs>
  <ap:TitlesOfParts>
    <vt:vector baseType="lpstr" size="39">
      <vt:lpstr>Aptos</vt:lpstr>
      <vt:lpstr>Aptos Display</vt:lpstr>
      <vt:lpstr>Arial</vt:lpstr>
      <vt:lpstr>Calibri</vt:lpstr>
      <vt:lpstr>Gill Sans</vt:lpstr>
      <vt:lpstr>Office Theme</vt:lpstr>
      <vt:lpstr>PowerPoint-presentatie</vt:lpstr>
      <vt:lpstr>Doelstelling kabinet</vt:lpstr>
      <vt:lpstr>Opbouw van de inleiding</vt:lpstr>
      <vt:lpstr>1.  Waarden achter kiesstelsels</vt:lpstr>
      <vt:lpstr>Veelheid  aan gevolgen</vt:lpstr>
      <vt:lpstr>Veelheid  aan gevolgen</vt:lpstr>
      <vt:lpstr>Veelheid  aan gevolgen</vt:lpstr>
      <vt:lpstr>Politieke keuzes</vt:lpstr>
      <vt:lpstr>Technische keuzes</vt:lpstr>
      <vt:lpstr>PowerPoint-presentatie</vt:lpstr>
      <vt:lpstr>2. Er zijn veel (varianten van) kiesstelsels</vt:lpstr>
      <vt:lpstr>Enkele andere kiesstelsels</vt:lpstr>
      <vt:lpstr>PowerPoint-presentatie</vt:lpstr>
      <vt:lpstr>PowerPoint-presentatie</vt:lpstr>
      <vt:lpstr>PowerPoint-presentatie</vt:lpstr>
      <vt:lpstr>PowerPoint-presentatie</vt:lpstr>
      <vt:lpstr>PowerPoint-presentatie</vt:lpstr>
      <vt:lpstr>3. De ‘beste’ variant van een stelsel met vereffeningszetels (voorkeursvariant)</vt:lpstr>
      <vt:lpstr>PowerPoint-presentatie</vt:lpstr>
      <vt:lpstr>Vraag 1</vt:lpstr>
      <vt:lpstr>Kiesdrempel</vt:lpstr>
      <vt:lpstr>Zetels over partijen binnen districten</vt:lpstr>
      <vt:lpstr>PowerPoint-presentatie</vt:lpstr>
      <vt:lpstr>Partijpolitieke evenredigheid bij de voorkeurs-variant </vt:lpstr>
      <vt:lpstr>Vraag 2</vt:lpstr>
      <vt:lpstr>Slagen om de arm</vt:lpstr>
      <vt:lpstr>Geografische evenredigheid van een meervoudig kieskringenstelsel</vt:lpstr>
      <vt:lpstr>Geografische evenredigheid onder andere regels </vt:lpstr>
      <vt:lpstr>PowerPoint-presentatie</vt:lpstr>
      <vt:lpstr>4. Enkele lessen uit de doorrekening</vt:lpstr>
      <vt:lpstr>Lessen en waarschuwingen </vt:lpstr>
      <vt:lpstr>Wat we niet hebben onderzocht </vt:lpstr>
      <vt:lpstr>PowerPoint-presentatie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/>
  <dcterms:created xsi:type="dcterms:W3CDTF">2025-01-31T12:03:53.0000000Z</dcterms:created>
  <dcterms:modified xsi:type="dcterms:W3CDTF">2025-04-17T10:34:29.0000000Z</dcterms:modified>
  <dc:description/>
  <dc:subject/>
  <keywords/>
  <version/>
  <category>------------------------</category>
</coreProperties>
</file>