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3"/>
    <p:sldMasterId id="2147483717" r:id="rId4"/>
  </p:sldMasterIdLst>
  <p:notesMasterIdLst>
    <p:notesMasterId r:id="rId8"/>
  </p:notesMasterIdLst>
  <p:sldIdLst>
    <p:sldId id="459" r:id="rId5"/>
    <p:sldId id="485" r:id="rId6"/>
    <p:sldId id="475" r:id="rId7"/>
  </p:sldIdLst>
  <p:sldSz cx="12192000" cy="6858000"/>
  <p:notesSz cx="6799263" cy="99298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2087B7-1770-4650-85C5-342A2180C24E}" v="32" dt="2024-05-01T13:04:05.3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09" autoAdjust="0"/>
    <p:restoredTop sz="94660"/>
  </p:normalViewPr>
  <p:slideViewPr>
    <p:cSldViewPr snapToGrid="0">
      <p:cViewPr varScale="1">
        <p:scale>
          <a:sx n="111" d="100"/>
          <a:sy n="111" d="100"/>
        </p:scale>
        <p:origin x="372" y="108"/>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notesMaster" Target="notesMasters/notesMaster1.xml" Id="rId8" /><Relationship Type="http://schemas.microsoft.com/office/2015/10/relationships/revisionInfo" Target="revisionInfo.xml" Id="rId13" /><Relationship Type="http://schemas.openxmlformats.org/officeDocument/2006/relationships/slideMaster" Target="slideMasters/slideMaster1.xml" Id="rId3" /><Relationship Type="http://schemas.openxmlformats.org/officeDocument/2006/relationships/slide" Target="slides/slide3.xml" Id="rId7" /><Relationship Type="http://schemas.openxmlformats.org/officeDocument/2006/relationships/tableStyles" Target="tableStyles.xml" Id="rId12" /><Relationship Type="http://schemas.openxmlformats.org/officeDocument/2006/relationships/slide" Target="slides/slide2.xml" Id="rId6" /><Relationship Type="http://schemas.openxmlformats.org/officeDocument/2006/relationships/theme" Target="theme/theme1.xml" Id="rId11" /><Relationship Type="http://schemas.openxmlformats.org/officeDocument/2006/relationships/slide" Target="slides/slide1.xml" Id="rId5" /><Relationship Type="http://schemas.openxmlformats.org/officeDocument/2006/relationships/viewProps" Target="viewProps.xml" Id="rId10" /><Relationship Type="http://schemas.openxmlformats.org/officeDocument/2006/relationships/slideMaster" Target="slideMasters/slideMaster2.xml" Id="rId4" /><Relationship Type="http://schemas.openxmlformats.org/officeDocument/2006/relationships/presProps" Target="presProps.xml" Id="rId9"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EA7749F9-4C19-4DD0-92D0-A29147660DAF}" type="datetimeFigureOut">
              <a:rPr lang="nl-NL" smtClean="0"/>
              <a:t>8-5-2024</a:t>
            </a:fld>
            <a:endParaRPr lang="nl-NL"/>
          </a:p>
        </p:txBody>
      </p:sp>
      <p:sp>
        <p:nvSpPr>
          <p:cNvPr id="4" name="Tijdelijke aanduiding voor dia-afbeelding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10661102-917E-4684-A1B3-D643E126610A}" type="slidenum">
              <a:rPr lang="nl-NL" smtClean="0"/>
              <a:t>‹nr.›</a:t>
            </a:fld>
            <a:endParaRPr lang="nl-NL"/>
          </a:p>
        </p:txBody>
      </p:sp>
    </p:spTree>
    <p:extLst>
      <p:ext uri="{BB962C8B-B14F-4D97-AF65-F5344CB8AC3E}">
        <p14:creationId xmlns:p14="http://schemas.microsoft.com/office/powerpoint/2010/main" val="391614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9" name="Afbeelding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hthoek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dirty="0">
              <a:ln>
                <a:noFill/>
              </a:ln>
              <a:solidFill>
                <a:prstClr val="white"/>
              </a:solidFill>
              <a:effectLst/>
              <a:uLnTx/>
              <a:uFillTx/>
              <a:latin typeface="Euphemia"/>
              <a:ea typeface="+mn-ea"/>
              <a:cs typeface="+mn-cs"/>
            </a:endParaRPr>
          </a:p>
        </p:txBody>
      </p:sp>
      <p:sp>
        <p:nvSpPr>
          <p:cNvPr id="6" name="Rechthoek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nl-NL" dirty="0"/>
          </a:p>
        </p:txBody>
      </p:sp>
    </p:spTree>
    <p:extLst>
      <p:ext uri="{BB962C8B-B14F-4D97-AF65-F5344CB8AC3E}">
        <p14:creationId xmlns:p14="http://schemas.microsoft.com/office/powerpoint/2010/main" val="336392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ieve inhoud met bijschrijft">
    <p:spTree>
      <p:nvGrpSpPr>
        <p:cNvPr id="1" name=""/>
        <p:cNvGrpSpPr/>
        <p:nvPr/>
      </p:nvGrpSpPr>
      <p:grpSpPr>
        <a:xfrm>
          <a:off x="0" y="0"/>
          <a:ext cx="0" cy="0"/>
          <a:chOff x="0" y="0"/>
          <a:chExt cx="0" cy="0"/>
        </a:xfrm>
      </p:grpSpPr>
      <p:sp>
        <p:nvSpPr>
          <p:cNvPr id="8" name="Rechthoek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dirty="0">
              <a:ln>
                <a:noFill/>
              </a:ln>
              <a:solidFill>
                <a:prstClr val="white"/>
              </a:solidFill>
              <a:effectLst/>
              <a:uLnTx/>
              <a:uFillTx/>
              <a:latin typeface="Euphemia"/>
              <a:ea typeface="+mn-ea"/>
              <a:cs typeface="+mn-cs"/>
            </a:endParaRPr>
          </a:p>
        </p:txBody>
      </p:sp>
      <p:sp>
        <p:nvSpPr>
          <p:cNvPr id="2" name="Titel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nl-NL"/>
              <a:t>Klik om stijl te bewerken</a:t>
            </a:r>
            <a:endParaRPr lang="nl-NL" dirty="0"/>
          </a:p>
        </p:txBody>
      </p:sp>
      <p:sp>
        <p:nvSpPr>
          <p:cNvPr id="3" name="Tijdelijke aanduiding voor inhoud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lvl1pPr>
              <a:defRPr>
                <a:solidFill>
                  <a:schemeClr val="tx2"/>
                </a:solidFill>
              </a:defRPr>
            </a:lvl1pPr>
          </a:lstStyle>
          <a:p>
            <a:fld id="{446480F4-03CB-4FCA-A598-719C44C9D2F8}" type="datetime1">
              <a:rPr lang="nl-NL" smtClean="0"/>
              <a:t>8-5-2024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lvl1pPr>
              <a:defRPr>
                <a:solidFill>
                  <a:schemeClr val="tx2"/>
                </a:solidFill>
              </a:defRPr>
            </a:lvl1pPr>
          </a:lstStyle>
          <a:p>
            <a:fld id="{CA8D9AD5-F248-4919-864A-CFD76CC027D6}" type="slidenum">
              <a:rPr lang="nl-NL" smtClean="0"/>
              <a:pPr/>
              <a:t>‹nr.›</a:t>
            </a:fld>
            <a:endParaRPr lang="nl-NL" dirty="0"/>
          </a:p>
        </p:txBody>
      </p:sp>
    </p:spTree>
    <p:extLst>
      <p:ext uri="{BB962C8B-B14F-4D97-AF65-F5344CB8AC3E}">
        <p14:creationId xmlns:p14="http://schemas.microsoft.com/office/powerpoint/2010/main" val="70669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hthoek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dirty="0">
              <a:ln>
                <a:noFill/>
              </a:ln>
              <a:solidFill>
                <a:prstClr val="white"/>
              </a:solidFill>
              <a:effectLst/>
              <a:uLnTx/>
              <a:uFillTx/>
              <a:latin typeface="Euphemia"/>
              <a:ea typeface="+mn-ea"/>
              <a:cs typeface="+mn-cs"/>
            </a:endParaRPr>
          </a:p>
        </p:txBody>
      </p:sp>
      <p:sp>
        <p:nvSpPr>
          <p:cNvPr id="2" name="Titel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nl-NL"/>
              <a:t>Klik om stijl te bewerken</a:t>
            </a:r>
            <a:endParaRPr lang="nl-NL" dirty="0"/>
          </a:p>
        </p:txBody>
      </p:sp>
      <p:sp>
        <p:nvSpPr>
          <p:cNvPr id="3" name="Tijdelijke aanduiding voor afbeelding 2"/>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p>
            <a:fld id="{E85DE09E-84D5-4311-9DFE-A3CD70B5DD91}" type="datetime1">
              <a:rPr lang="nl-NL" smtClean="0"/>
              <a:t>8-5-2024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47580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verticale tekst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B08228B7-2F85-4ABE-9701-ABAA5040D55F}" type="datetime1">
              <a:rPr lang="nl-NL" smtClean="0"/>
              <a:t>8-5-2024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80374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274638"/>
            <a:ext cx="2628900" cy="5897562"/>
          </a:xfrm>
        </p:spPr>
        <p:txBody>
          <a:bodyPr vert="eaVert"/>
          <a:lstStyle/>
          <a:p>
            <a:r>
              <a:rPr lang="nl-NL"/>
              <a:t>Klik om stijl te bewerken</a:t>
            </a:r>
            <a:endParaRPr lang="nl-NL" dirty="0"/>
          </a:p>
        </p:txBody>
      </p:sp>
      <p:sp>
        <p:nvSpPr>
          <p:cNvPr id="3" name="Tijdelijke aanduiding voor verticale tekst 2"/>
          <p:cNvSpPr>
            <a:spLocks noGrp="1"/>
          </p:cNvSpPr>
          <p:nvPr>
            <p:ph type="body" orient="vert" idx="1"/>
          </p:nvPr>
        </p:nvSpPr>
        <p:spPr>
          <a:xfrm>
            <a:off x="838200" y="274638"/>
            <a:ext cx="7734300" cy="5897562"/>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17C02353-F2CA-4018-8097-18854B435108}" type="datetime1">
              <a:rPr lang="nl-NL" smtClean="0"/>
              <a:t>8-5-2024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135731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Titelstijl van model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99D042E1-461E-1145-BA0C-9E7CD58180E9}" type="datetimeFigureOut">
              <a:rPr lang="nl-NL" smtClean="0"/>
              <a:t>8-5-2024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1B7C15B-CD0C-CA4E-A6D4-219D5FD3DE7F}" type="slidenum">
              <a:rPr lang="nl-NL" smtClean="0"/>
              <a:t>‹nr.›</a:t>
            </a:fld>
            <a:endParaRPr lang="nl-NL"/>
          </a:p>
        </p:txBody>
      </p:sp>
    </p:spTree>
    <p:extLst>
      <p:ext uri="{BB962C8B-B14F-4D97-AF65-F5344CB8AC3E}">
        <p14:creationId xmlns:p14="http://schemas.microsoft.com/office/powerpoint/2010/main" val="3968469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9D042E1-461E-1145-BA0C-9E7CD58180E9}" type="datetimeFigureOut">
              <a:rPr lang="nl-NL" smtClean="0"/>
              <a:t>8-5-2024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1B7C15B-CD0C-CA4E-A6D4-219D5FD3DE7F}" type="slidenum">
              <a:rPr lang="nl-NL" smtClean="0"/>
              <a:t>‹nr.›</a:t>
            </a:fld>
            <a:endParaRPr lang="nl-NL"/>
          </a:p>
        </p:txBody>
      </p:sp>
    </p:spTree>
    <p:extLst>
      <p:ext uri="{BB962C8B-B14F-4D97-AF65-F5344CB8AC3E}">
        <p14:creationId xmlns:p14="http://schemas.microsoft.com/office/powerpoint/2010/main" val="3759095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Titelstijl van model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99D042E1-461E-1145-BA0C-9E7CD58180E9}" type="datetimeFigureOut">
              <a:rPr lang="nl-NL" smtClean="0"/>
              <a:t>8-5-2024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1B7C15B-CD0C-CA4E-A6D4-219D5FD3DE7F}" type="slidenum">
              <a:rPr lang="nl-NL" smtClean="0"/>
              <a:t>‹nr.›</a:t>
            </a:fld>
            <a:endParaRPr lang="nl-NL"/>
          </a:p>
        </p:txBody>
      </p:sp>
    </p:spTree>
    <p:extLst>
      <p:ext uri="{BB962C8B-B14F-4D97-AF65-F5344CB8AC3E}">
        <p14:creationId xmlns:p14="http://schemas.microsoft.com/office/powerpoint/2010/main" val="718882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99D042E1-461E-1145-BA0C-9E7CD58180E9}" type="datetimeFigureOut">
              <a:rPr lang="nl-NL" smtClean="0"/>
              <a:t>8-5-2024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1B7C15B-CD0C-CA4E-A6D4-219D5FD3DE7F}" type="slidenum">
              <a:rPr lang="nl-NL" smtClean="0"/>
              <a:t>‹nr.›</a:t>
            </a:fld>
            <a:endParaRPr lang="nl-NL"/>
          </a:p>
        </p:txBody>
      </p:sp>
    </p:spTree>
    <p:extLst>
      <p:ext uri="{BB962C8B-B14F-4D97-AF65-F5344CB8AC3E}">
        <p14:creationId xmlns:p14="http://schemas.microsoft.com/office/powerpoint/2010/main" val="2623150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Titelstijl van model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99D042E1-461E-1145-BA0C-9E7CD58180E9}" type="datetimeFigureOut">
              <a:rPr lang="nl-NL" smtClean="0"/>
              <a:t>8-5-2024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1B7C15B-CD0C-CA4E-A6D4-219D5FD3DE7F}" type="slidenum">
              <a:rPr lang="nl-NL" smtClean="0"/>
              <a:t>‹nr.›</a:t>
            </a:fld>
            <a:endParaRPr lang="nl-NL"/>
          </a:p>
        </p:txBody>
      </p:sp>
    </p:spTree>
    <p:extLst>
      <p:ext uri="{BB962C8B-B14F-4D97-AF65-F5344CB8AC3E}">
        <p14:creationId xmlns:p14="http://schemas.microsoft.com/office/powerpoint/2010/main" val="650129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99D042E1-461E-1145-BA0C-9E7CD58180E9}" type="datetimeFigureOut">
              <a:rPr lang="nl-NL" smtClean="0"/>
              <a:t>8-5-2024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1B7C15B-CD0C-CA4E-A6D4-219D5FD3DE7F}" type="slidenum">
              <a:rPr lang="nl-NL" smtClean="0"/>
              <a:t>‹nr.›</a:t>
            </a:fld>
            <a:endParaRPr lang="nl-NL"/>
          </a:p>
        </p:txBody>
      </p:sp>
    </p:spTree>
    <p:extLst>
      <p:ext uri="{BB962C8B-B14F-4D97-AF65-F5344CB8AC3E}">
        <p14:creationId xmlns:p14="http://schemas.microsoft.com/office/powerpoint/2010/main" val="4198391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lvl6pPr>
              <a:defRPr/>
            </a:lvl6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0908BA6E-BA02-401B-A493-75140447A686}" type="datetime1">
              <a:rPr lang="nl-NL" smtClean="0"/>
              <a:t>8-5-2024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421478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9D042E1-461E-1145-BA0C-9E7CD58180E9}" type="datetimeFigureOut">
              <a:rPr lang="nl-NL" smtClean="0"/>
              <a:t>8-5-2024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1B7C15B-CD0C-CA4E-A6D4-219D5FD3DE7F}" type="slidenum">
              <a:rPr lang="nl-NL" smtClean="0"/>
              <a:t>‹nr.›</a:t>
            </a:fld>
            <a:endParaRPr lang="nl-NL"/>
          </a:p>
        </p:txBody>
      </p:sp>
    </p:spTree>
    <p:extLst>
      <p:ext uri="{BB962C8B-B14F-4D97-AF65-F5344CB8AC3E}">
        <p14:creationId xmlns:p14="http://schemas.microsoft.com/office/powerpoint/2010/main" val="34580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Titelstijl van model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99D042E1-461E-1145-BA0C-9E7CD58180E9}" type="datetimeFigureOut">
              <a:rPr lang="nl-NL" smtClean="0"/>
              <a:t>8-5-2024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1B7C15B-CD0C-CA4E-A6D4-219D5FD3DE7F}" type="slidenum">
              <a:rPr lang="nl-NL" smtClean="0"/>
              <a:t>‹nr.›</a:t>
            </a:fld>
            <a:endParaRPr lang="nl-NL"/>
          </a:p>
        </p:txBody>
      </p:sp>
    </p:spTree>
    <p:extLst>
      <p:ext uri="{BB962C8B-B14F-4D97-AF65-F5344CB8AC3E}">
        <p14:creationId xmlns:p14="http://schemas.microsoft.com/office/powerpoint/2010/main" val="3146025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Titelstijl van model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99D042E1-461E-1145-BA0C-9E7CD58180E9}" type="datetimeFigureOut">
              <a:rPr lang="nl-NL" smtClean="0"/>
              <a:t>8-5-2024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1B7C15B-CD0C-CA4E-A6D4-219D5FD3DE7F}" type="slidenum">
              <a:rPr lang="nl-NL" smtClean="0"/>
              <a:t>‹nr.›</a:t>
            </a:fld>
            <a:endParaRPr lang="nl-NL"/>
          </a:p>
        </p:txBody>
      </p:sp>
    </p:spTree>
    <p:extLst>
      <p:ext uri="{BB962C8B-B14F-4D97-AF65-F5344CB8AC3E}">
        <p14:creationId xmlns:p14="http://schemas.microsoft.com/office/powerpoint/2010/main" val="220325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9D042E1-461E-1145-BA0C-9E7CD58180E9}" type="datetimeFigureOut">
              <a:rPr lang="nl-NL" smtClean="0"/>
              <a:t>8-5-2024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1B7C15B-CD0C-CA4E-A6D4-219D5FD3DE7F}" type="slidenum">
              <a:rPr lang="nl-NL" smtClean="0"/>
              <a:t>‹nr.›</a:t>
            </a:fld>
            <a:endParaRPr lang="nl-NL"/>
          </a:p>
        </p:txBody>
      </p:sp>
    </p:spTree>
    <p:extLst>
      <p:ext uri="{BB962C8B-B14F-4D97-AF65-F5344CB8AC3E}">
        <p14:creationId xmlns:p14="http://schemas.microsoft.com/office/powerpoint/2010/main" val="2612450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9D042E1-461E-1145-BA0C-9E7CD58180E9}" type="datetimeFigureOut">
              <a:rPr lang="nl-NL" smtClean="0"/>
              <a:t>8-5-2024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1B7C15B-CD0C-CA4E-A6D4-219D5FD3DE7F}" type="slidenum">
              <a:rPr lang="nl-NL" smtClean="0"/>
              <a:t>‹nr.›</a:t>
            </a:fld>
            <a:endParaRPr lang="nl-NL"/>
          </a:p>
        </p:txBody>
      </p:sp>
    </p:spTree>
    <p:extLst>
      <p:ext uri="{BB962C8B-B14F-4D97-AF65-F5344CB8AC3E}">
        <p14:creationId xmlns:p14="http://schemas.microsoft.com/office/powerpoint/2010/main" val="2770589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hthoek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nl-NL" b="0" i="0" u="none" strike="noStrike" kern="0" cap="none" spc="0" normalizeH="0" baseline="0" dirty="0">
              <a:ln>
                <a:noFill/>
              </a:ln>
              <a:solidFill>
                <a:prstClr val="white"/>
              </a:solidFill>
              <a:effectLst/>
              <a:uLnTx/>
              <a:uFillTx/>
              <a:latin typeface="Euphemia"/>
            </a:endParaRPr>
          </a:p>
        </p:txBody>
      </p:sp>
      <p:sp>
        <p:nvSpPr>
          <p:cNvPr id="8" name="Rechthoek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1524000" y="1143000"/>
            <a:ext cx="9144000" cy="2667000"/>
          </a:xfrm>
        </p:spPr>
        <p:txBody>
          <a:bodyPr anchor="b">
            <a:normAutofit/>
          </a:bodyPr>
          <a:lstStyle>
            <a:lvl1pPr algn="ctr">
              <a:defRPr sz="5200" b="0"/>
            </a:lvl1pPr>
          </a:lstStyle>
          <a:p>
            <a:r>
              <a:rPr lang="nl-NL"/>
              <a:t>Klik om stijl te bewerken</a:t>
            </a:r>
            <a:endParaRPr lang="nl-NL" dirty="0"/>
          </a:p>
        </p:txBody>
      </p:sp>
      <p:sp>
        <p:nvSpPr>
          <p:cNvPr id="3" name="Tijdelijke aanduiding voor tekst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Tijdelijke aanduiding voor datum 3"/>
          <p:cNvSpPr>
            <a:spLocks noGrp="1"/>
          </p:cNvSpPr>
          <p:nvPr>
            <p:ph type="dt" sz="half" idx="10"/>
          </p:nvPr>
        </p:nvSpPr>
        <p:spPr/>
        <p:txBody>
          <a:bodyPr/>
          <a:lstStyle/>
          <a:p>
            <a:fld id="{1B7E802A-9B70-4811-8177-016B4D0B8EA9}" type="datetime1">
              <a:rPr lang="nl-NL" smtClean="0"/>
              <a:t>8-5-2024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3765247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ieve sectiekop">
    <p:spTree>
      <p:nvGrpSpPr>
        <p:cNvPr id="1" name=""/>
        <p:cNvGrpSpPr/>
        <p:nvPr/>
      </p:nvGrpSpPr>
      <p:grpSpPr>
        <a:xfrm>
          <a:off x="0" y="0"/>
          <a:ext cx="0" cy="0"/>
          <a:chOff x="0" y="0"/>
          <a:chExt cx="0" cy="0"/>
        </a:xfrm>
      </p:grpSpPr>
      <p:sp>
        <p:nvSpPr>
          <p:cNvPr id="2" name="Titel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Tijdelijke aanduiding voor datum 3"/>
          <p:cNvSpPr>
            <a:spLocks noGrp="1"/>
          </p:cNvSpPr>
          <p:nvPr>
            <p:ph type="dt" sz="half" idx="10"/>
          </p:nvPr>
        </p:nvSpPr>
        <p:spPr/>
        <p:txBody>
          <a:bodyPr/>
          <a:lstStyle>
            <a:lvl1pPr>
              <a:defRPr>
                <a:solidFill>
                  <a:schemeClr val="tx2"/>
                </a:solidFill>
              </a:defRPr>
            </a:lvl1pPr>
          </a:lstStyle>
          <a:p>
            <a:fld id="{9C1E1E38-81AB-4E91-B4CE-293927E9E94B}" type="datetime1">
              <a:rPr lang="nl-NL" smtClean="0"/>
              <a:t>8-5-2024</a:t>
            </a:fld>
            <a:endParaRPr lang="nl-NL" dirty="0"/>
          </a:p>
        </p:txBody>
      </p:sp>
      <p:sp>
        <p:nvSpPr>
          <p:cNvPr id="5" name="Tijdelijke aanduiding voor voettekst 4"/>
          <p:cNvSpPr>
            <a:spLocks noGrp="1"/>
          </p:cNvSpPr>
          <p:nvPr>
            <p:ph type="ftr" sz="quarter" idx="11"/>
          </p:nvPr>
        </p:nvSpPr>
        <p:spPr/>
        <p:txBody>
          <a:bodyPr/>
          <a:lstStyle>
            <a:lvl1pPr>
              <a:defRPr>
                <a:solidFill>
                  <a:schemeClr val="tx2"/>
                </a:solidFill>
              </a:defRPr>
            </a:lvl1pPr>
          </a:lstStyle>
          <a:p>
            <a:endParaRPr lang="nl-NL" dirty="0"/>
          </a:p>
        </p:txBody>
      </p:sp>
      <p:sp>
        <p:nvSpPr>
          <p:cNvPr id="6" name="Tijdelijke aanduiding voor dianummer 5"/>
          <p:cNvSpPr>
            <a:spLocks noGrp="1"/>
          </p:cNvSpPr>
          <p:nvPr>
            <p:ph type="sldNum" sz="quarter" idx="12"/>
          </p:nvPr>
        </p:nvSpPr>
        <p:spPr/>
        <p:txBody>
          <a:bodyPr/>
          <a:lstStyle>
            <a:lvl1pPr>
              <a:defRPr>
                <a:solidFill>
                  <a:schemeClr val="tx2"/>
                </a:solidFill>
              </a:defRPr>
            </a:lvl1pPr>
          </a:lstStyle>
          <a:p>
            <a:fld id="{CA8D9AD5-F248-4919-864A-CFD76CC027D6}" type="slidenum">
              <a:rPr lang="nl-NL" smtClean="0"/>
              <a:pPr/>
              <a:t>‹nr.›</a:t>
            </a:fld>
            <a:endParaRPr lang="nl-NL" dirty="0"/>
          </a:p>
        </p:txBody>
      </p:sp>
    </p:spTree>
    <p:extLst>
      <p:ext uri="{BB962C8B-B14F-4D97-AF65-F5344CB8AC3E}">
        <p14:creationId xmlns:p14="http://schemas.microsoft.com/office/powerpoint/2010/main" val="34289077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p>
            <a:fld id="{8367D42D-10D2-401C-8C63-57647E4AD10C}" type="datetime1">
              <a:rPr lang="nl-NL" smtClean="0"/>
              <a:t>8-5-2024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A0ECE5F2-81AA-4605-B028-6FBA391056AF}" type="slidenum">
              <a:rPr lang="nl-NL" smtClean="0"/>
              <a:t>‹nr.›</a:t>
            </a:fld>
            <a:endParaRPr lang="nl-NL" dirty="0"/>
          </a:p>
        </p:txBody>
      </p:sp>
    </p:spTree>
    <p:extLst>
      <p:ext uri="{BB962C8B-B14F-4D97-AF65-F5344CB8AC3E}">
        <p14:creationId xmlns:p14="http://schemas.microsoft.com/office/powerpoint/2010/main" val="165107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1341120" y="466344"/>
            <a:ext cx="9509760" cy="1234440"/>
          </a:xfrm>
        </p:spPr>
        <p:txBody>
          <a:bodyPr/>
          <a:lstStyle/>
          <a:p>
            <a:r>
              <a:rPr lang="nl-NL"/>
              <a:t>Klik om stijl te bewerken</a:t>
            </a:r>
            <a:endParaRPr lang="nl-NL" dirty="0"/>
          </a:p>
        </p:txBody>
      </p:sp>
      <p:sp>
        <p:nvSpPr>
          <p:cNvPr id="3" name="Tijdelijke aanduiding voor tekst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p:cNvSpPr>
            <a:spLocks noGrp="1"/>
          </p:cNvSpPr>
          <p:nvPr>
            <p:ph type="dt" sz="half" idx="10"/>
          </p:nvPr>
        </p:nvSpPr>
        <p:spPr/>
        <p:txBody>
          <a:bodyPr/>
          <a:lstStyle/>
          <a:p>
            <a:fld id="{C50C46A4-3915-4A27-9CA4-E488ADB061E9}" type="datetime1">
              <a:rPr lang="nl-NL" smtClean="0"/>
              <a:t>8-5-2024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132753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datum 2"/>
          <p:cNvSpPr>
            <a:spLocks noGrp="1"/>
          </p:cNvSpPr>
          <p:nvPr>
            <p:ph type="dt" sz="half" idx="10"/>
          </p:nvPr>
        </p:nvSpPr>
        <p:spPr/>
        <p:txBody>
          <a:bodyPr/>
          <a:lstStyle/>
          <a:p>
            <a:fld id="{D2E60E7D-4DCD-4C18-B41D-1159CBBCF147}" type="datetime1">
              <a:rPr lang="nl-NL" smtClean="0"/>
              <a:t>8-5-2024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71381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solidFill>
                  <a:schemeClr val="tx2"/>
                </a:solidFill>
              </a:defRPr>
            </a:lvl1pPr>
          </a:lstStyle>
          <a:p>
            <a:fld id="{6F7D2524-8619-40D5-850E-1D659467D9F9}" type="datetime1">
              <a:rPr lang="nl-NL" smtClean="0"/>
              <a:t>8-5-2024</a:t>
            </a:fld>
            <a:endParaRPr lang="nl-NL" dirty="0"/>
          </a:p>
        </p:txBody>
      </p:sp>
      <p:sp>
        <p:nvSpPr>
          <p:cNvPr id="3" name="Tijdelijke aanduiding voor voettekst 2"/>
          <p:cNvSpPr>
            <a:spLocks noGrp="1"/>
          </p:cNvSpPr>
          <p:nvPr>
            <p:ph type="ftr" sz="quarter" idx="11"/>
          </p:nvPr>
        </p:nvSpPr>
        <p:spPr/>
        <p:txBody>
          <a:bodyPr/>
          <a:lstStyle>
            <a:lvl1pPr>
              <a:defRPr>
                <a:solidFill>
                  <a:schemeClr val="tx2"/>
                </a:solidFill>
              </a:defRPr>
            </a:lvl1pPr>
          </a:lstStyle>
          <a:p>
            <a:endParaRPr lang="nl-NL" dirty="0"/>
          </a:p>
        </p:txBody>
      </p:sp>
      <p:sp>
        <p:nvSpPr>
          <p:cNvPr id="4" name="Tijdelijke aanduiding voor dianummer 3"/>
          <p:cNvSpPr>
            <a:spLocks noGrp="1"/>
          </p:cNvSpPr>
          <p:nvPr>
            <p:ph type="sldNum" sz="quarter" idx="12"/>
          </p:nvPr>
        </p:nvSpPr>
        <p:spPr/>
        <p:txBody>
          <a:bodyPr/>
          <a:lstStyle>
            <a:lvl1pPr>
              <a:defRPr>
                <a:solidFill>
                  <a:schemeClr val="tx2"/>
                </a:solidFill>
              </a:defRPr>
            </a:lvl1pPr>
          </a:lstStyle>
          <a:p>
            <a:fld id="{CA8D9AD5-F248-4919-864A-CFD76CC027D6}" type="slidenum">
              <a:rPr lang="nl-NL" smtClean="0"/>
              <a:pPr/>
              <a:t>‹nr.›</a:t>
            </a:fld>
            <a:endParaRPr lang="nl-NL" dirty="0"/>
          </a:p>
        </p:txBody>
      </p:sp>
    </p:spTree>
    <p:extLst>
      <p:ext uri="{BB962C8B-B14F-4D97-AF65-F5344CB8AC3E}">
        <p14:creationId xmlns:p14="http://schemas.microsoft.com/office/powerpoint/2010/main" val="51779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760412" y="2362200"/>
            <a:ext cx="3200400" cy="1990725"/>
          </a:xfrm>
        </p:spPr>
        <p:txBody>
          <a:bodyPr anchor="b">
            <a:normAutofit/>
          </a:bodyPr>
          <a:lstStyle>
            <a:lvl1pPr>
              <a:defRPr sz="3400" b="0"/>
            </a:lvl1pPr>
          </a:lstStyle>
          <a:p>
            <a:r>
              <a:rPr lang="nl-NL"/>
              <a:t>Klik om stijl te bewerken</a:t>
            </a:r>
            <a:endParaRPr lang="nl-NL" dirty="0"/>
          </a:p>
        </p:txBody>
      </p:sp>
      <p:sp>
        <p:nvSpPr>
          <p:cNvPr id="3" name="Tijdelijke aanduiding voor inhoud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p>
            <a:fld id="{7FEFA12D-CEF2-43BD-A536-E11EF7194F3E}" type="datetime1">
              <a:rPr lang="nl-NL" smtClean="0"/>
              <a:t>8-5-2024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118872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hthoek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nl-NL" b="0" i="0" u="none" strike="noStrike" kern="0" cap="none" spc="0" normalizeH="0" baseline="0" dirty="0">
              <a:ln>
                <a:noFill/>
              </a:ln>
              <a:solidFill>
                <a:prstClr val="white"/>
              </a:solidFill>
              <a:effectLst/>
              <a:uLnTx/>
              <a:uFillTx/>
              <a:latin typeface="Euphemia"/>
            </a:endParaRPr>
          </a:p>
        </p:txBody>
      </p:sp>
      <p:sp>
        <p:nvSpPr>
          <p:cNvPr id="8" name="Rechthoek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 name="Tijdelijke aanduiding voor titel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nl-NL" dirty="0"/>
              <a:t>Klik om de stijl te bewerken</a:t>
            </a:r>
          </a:p>
        </p:txBody>
      </p:sp>
      <p:sp>
        <p:nvSpPr>
          <p:cNvPr id="3" name="Tijdelijke aanduiding voor tekst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a:t>
            </a:r>
          </a:p>
          <a:p>
            <a:pPr lvl="6"/>
            <a:r>
              <a:rPr lang="nl-NL" dirty="0"/>
              <a:t>Zevende</a:t>
            </a:r>
          </a:p>
          <a:p>
            <a:pPr lvl="7"/>
            <a:r>
              <a:rPr lang="nl-NL" dirty="0"/>
              <a:t>Achtste</a:t>
            </a:r>
          </a:p>
          <a:p>
            <a:pPr lvl="8"/>
            <a:r>
              <a:rPr lang="nl-NL" dirty="0"/>
              <a:t>Negende</a:t>
            </a:r>
          </a:p>
        </p:txBody>
      </p:sp>
      <p:sp>
        <p:nvSpPr>
          <p:cNvPr id="4" name="Tijdelijke aanduiding voor datum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bg2"/>
                </a:solidFill>
              </a:defRPr>
            </a:lvl1pPr>
          </a:lstStyle>
          <a:p>
            <a:fld id="{1F7533A2-B58F-49AD-9549-3FF5BDAF93EE}" type="datetime1">
              <a:rPr lang="nl-NL" smtClean="0"/>
              <a:t>8-5-2024</a:t>
            </a:fld>
            <a:endParaRPr lang="nl-NL" dirty="0"/>
          </a:p>
        </p:txBody>
      </p:sp>
      <p:sp>
        <p:nvSpPr>
          <p:cNvPr id="5" name="Tijdelijke aanduiding voor voettekst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bg2"/>
                </a:solidFill>
              </a:defRPr>
            </a:lvl1pPr>
          </a:lstStyle>
          <a:p>
            <a:endParaRPr lang="nl-NL" dirty="0"/>
          </a:p>
        </p:txBody>
      </p:sp>
      <p:sp>
        <p:nvSpPr>
          <p:cNvPr id="6" name="Tijdelijke aanduiding voor dianumm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bg2"/>
                </a:solidFill>
              </a:defRPr>
            </a:lvl1pPr>
          </a:lstStyle>
          <a:p>
            <a:fld id="{CA8D9AD5-F248-4919-864A-CFD76CC027D6}" type="slidenum">
              <a:rPr lang="nl-NL" smtClean="0"/>
              <a:pPr/>
              <a:t>‹nr.›</a:t>
            </a:fld>
            <a:endParaRPr lang="nl-NL" dirty="0"/>
          </a:p>
        </p:txBody>
      </p:sp>
    </p:spTree>
    <p:extLst>
      <p:ext uri="{BB962C8B-B14F-4D97-AF65-F5344CB8AC3E}">
        <p14:creationId xmlns:p14="http://schemas.microsoft.com/office/powerpoint/2010/main" val="53447052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D042E1-461E-1145-BA0C-9E7CD58180E9}" type="datetimeFigureOut">
              <a:rPr lang="nl-NL" smtClean="0"/>
              <a:t>8-5-2024</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B7C15B-CD0C-CA4E-A6D4-219D5FD3DE7F}" type="slidenum">
              <a:rPr lang="nl-NL" smtClean="0"/>
              <a:t>‹nr.›</a:t>
            </a:fld>
            <a:endParaRPr lang="nl-NL"/>
          </a:p>
        </p:txBody>
      </p:sp>
    </p:spTree>
    <p:extLst>
      <p:ext uri="{BB962C8B-B14F-4D97-AF65-F5344CB8AC3E}">
        <p14:creationId xmlns:p14="http://schemas.microsoft.com/office/powerpoint/2010/main" val="328244051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rotWithShape="1">
          <a:blip r:embed="rId2"/>
          <a:srcRect l="407" t="1371" r="311"/>
          <a:stretch/>
        </p:blipFill>
        <p:spPr>
          <a:xfrm>
            <a:off x="0" y="1018932"/>
            <a:ext cx="12192000" cy="3402316"/>
          </a:xfrm>
          <a:prstGeom prst="rect">
            <a:avLst/>
          </a:prstGeom>
        </p:spPr>
      </p:pic>
      <p:sp>
        <p:nvSpPr>
          <p:cNvPr id="4" name="Rechthoek 3"/>
          <p:cNvSpPr/>
          <p:nvPr/>
        </p:nvSpPr>
        <p:spPr>
          <a:xfrm>
            <a:off x="0" y="4511615"/>
            <a:ext cx="12192000" cy="1899345"/>
          </a:xfrm>
          <a:prstGeom prst="rect">
            <a:avLst/>
          </a:prstGeom>
          <a:solidFill>
            <a:srgbClr val="201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lvl="0">
              <a:lnSpc>
                <a:spcPct val="90000"/>
              </a:lnSpc>
              <a:spcBef>
                <a:spcPts val="1800"/>
              </a:spcBef>
              <a:buClr>
                <a:srgbClr val="263050"/>
              </a:buClr>
              <a:buSzPct val="80000"/>
              <a:defRPr/>
            </a:pPr>
            <a:r>
              <a:rPr lang="nl-NL" sz="2400" b="1" spc="50" dirty="0">
                <a:solidFill>
                  <a:schemeClr val="bg1"/>
                </a:solidFill>
                <a:latin typeface="Gill Sans Nova" panose="020B0602020104020203" pitchFamily="34" charset="0"/>
              </a:rPr>
              <a:t>Over het ZwolleFonds/ </a:t>
            </a:r>
            <a:r>
              <a:rPr lang="nl-NL" sz="2400" b="1" spc="50" dirty="0" err="1">
                <a:solidFill>
                  <a:schemeClr val="bg1"/>
                </a:solidFill>
                <a:latin typeface="Gill Sans Nova" panose="020B0602020104020203" pitchFamily="34" charset="0"/>
              </a:rPr>
              <a:t>CityCentrum</a:t>
            </a:r>
            <a:endParaRPr lang="nl-NL" sz="2400" b="1" spc="50" dirty="0">
              <a:solidFill>
                <a:schemeClr val="bg1"/>
              </a:solidFill>
              <a:latin typeface="Gill Sans Nova" panose="020B0602020104020203" pitchFamily="34" charset="0"/>
            </a:endParaRPr>
          </a:p>
          <a:p>
            <a:pPr marL="45720" indent="0">
              <a:lnSpc>
                <a:spcPct val="100000"/>
              </a:lnSpc>
              <a:buClr>
                <a:srgbClr val="263050"/>
              </a:buClr>
              <a:buNone/>
              <a:defRPr/>
            </a:pPr>
            <a:r>
              <a:rPr lang="nl-NL" spc="50" dirty="0">
                <a:solidFill>
                  <a:schemeClr val="bg1"/>
                </a:solidFill>
                <a:latin typeface="Gill Sans Nova" panose="020B0602020104020203" pitchFamily="34" charset="0"/>
              </a:rPr>
              <a:t>In 2022 is door 82% van de Zwolse binnenstadondernemers ‘Ja’ gezegd tegen een nieuwe termijn van het ZwolleFonds. Het ZwolleFonds is een Bedrijven Investeringszone (BIZ). Retailondernemers, horeca ondernemers en culturele organisaties slaan de handen ineen om een interessante en dynamische binnenstad te realiseren met de daarbij behorende economische activiteit.</a:t>
            </a:r>
          </a:p>
        </p:txBody>
      </p:sp>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r="45211"/>
          <a:stretch/>
        </p:blipFill>
        <p:spPr>
          <a:xfrm>
            <a:off x="10967289" y="284696"/>
            <a:ext cx="877895" cy="912767"/>
          </a:xfrm>
          <a:prstGeom prst="rect">
            <a:avLst/>
          </a:prstGeom>
        </p:spPr>
      </p:pic>
      <p:sp>
        <p:nvSpPr>
          <p:cNvPr id="7" name="Titel 1"/>
          <p:cNvSpPr txBox="1">
            <a:spLocks/>
          </p:cNvSpPr>
          <p:nvPr/>
        </p:nvSpPr>
        <p:spPr>
          <a:xfrm>
            <a:off x="1188720" y="5711023"/>
            <a:ext cx="1840807" cy="51339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NL" sz="2000" b="0" i="0" u="none" strike="noStrike" kern="1200" cap="none" spc="0" normalizeH="0" baseline="0" noProof="0" dirty="0">
              <a:ln>
                <a:noFill/>
              </a:ln>
              <a:solidFill>
                <a:prstClr val="white"/>
              </a:solidFill>
              <a:effectLst/>
              <a:uLnTx/>
              <a:uFillTx/>
              <a:latin typeface="Helvetica Neue" charset="0"/>
              <a:ea typeface="Helvetica Neue" charset="0"/>
              <a:cs typeface="Helvetica Neue" charset="0"/>
            </a:endParaRPr>
          </a:p>
        </p:txBody>
      </p:sp>
      <p:sp>
        <p:nvSpPr>
          <p:cNvPr id="14" name="Titel 1"/>
          <p:cNvSpPr txBox="1">
            <a:spLocks/>
          </p:cNvSpPr>
          <p:nvPr/>
        </p:nvSpPr>
        <p:spPr>
          <a:xfrm>
            <a:off x="236542" y="-647901"/>
            <a:ext cx="10985427" cy="21898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l-NL" sz="3700" b="1" spc="50" dirty="0" err="1">
                <a:solidFill>
                  <a:schemeClr val="accent1">
                    <a:lumMod val="75000"/>
                  </a:schemeClr>
                </a:solidFill>
                <a:latin typeface="Gill Sans Nova" panose="020B0602020104020203" pitchFamily="34" charset="0"/>
                <a:ea typeface="+mn-ea"/>
                <a:cs typeface="+mn-cs"/>
              </a:rPr>
              <a:t>Position</a:t>
            </a:r>
            <a:r>
              <a:rPr lang="nl-NL" sz="3700" b="1" spc="50" dirty="0">
                <a:solidFill>
                  <a:schemeClr val="accent1">
                    <a:lumMod val="75000"/>
                  </a:schemeClr>
                </a:solidFill>
                <a:latin typeface="Gill Sans Nova" panose="020B0602020104020203" pitchFamily="34" charset="0"/>
                <a:ea typeface="+mn-ea"/>
                <a:cs typeface="+mn-cs"/>
              </a:rPr>
              <a:t> paper</a:t>
            </a:r>
          </a:p>
          <a:p>
            <a:pPr marL="0" marR="0" lvl="0" indent="0" algn="l" defTabSz="914400" rtl="0" eaLnBrk="1" fontAlgn="auto" latinLnBrk="0" hangingPunct="1">
              <a:lnSpc>
                <a:spcPct val="90000"/>
              </a:lnSpc>
              <a:spcBef>
                <a:spcPct val="0"/>
              </a:spcBef>
              <a:spcAft>
                <a:spcPts val="0"/>
              </a:spcAft>
              <a:buClrTx/>
              <a:buSzTx/>
              <a:buFontTx/>
              <a:buNone/>
              <a:tabLst/>
              <a:defRPr/>
            </a:pPr>
            <a:endParaRPr lang="nl-NL" sz="2100" b="1" spc="50" dirty="0">
              <a:solidFill>
                <a:srgbClr val="FF0000"/>
              </a:solidFill>
              <a:latin typeface="Gill Sans Nova" panose="020B0602020104020203" pitchFamily="34" charset="0"/>
              <a:ea typeface="+mn-ea"/>
              <a:cs typeface="+mn-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NL" sz="32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endParaRPr>
          </a:p>
        </p:txBody>
      </p:sp>
    </p:spTree>
    <p:extLst>
      <p:ext uri="{BB962C8B-B14F-4D97-AF65-F5344CB8AC3E}">
        <p14:creationId xmlns:p14="http://schemas.microsoft.com/office/powerpoint/2010/main" val="182832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0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1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0-#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10" presetClass="entr" presetSubtype="0" fill="hold" grpId="0" nodeType="afterEffect" nodePh="1">
                                  <p:stCondLst>
                                    <p:cond delay="0"/>
                                  </p:stCondLst>
                                  <p:endCondLst>
                                    <p:cond evt="begin" delay="0">
                                      <p:tn val="22"/>
                                    </p:cond>
                                  </p:end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9F2FC99F-9048-4112-A0BF-B6136FF07772}"/>
              </a:ext>
            </a:extLst>
          </p:cNvPr>
          <p:cNvSpPr>
            <a:spLocks noGrp="1"/>
          </p:cNvSpPr>
          <p:nvPr>
            <p:ph type="sldNum" sz="quarter" idx="12"/>
          </p:nvPr>
        </p:nvSpPr>
        <p:spPr>
          <a:xfrm>
            <a:off x="11261651" y="6425435"/>
            <a:ext cx="640080" cy="2377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srgbClr val="E5E8E8">
                    <a:lumMod val="10000"/>
                  </a:srgbClr>
                </a:solidFill>
                <a:effectLst/>
                <a:uLnTx/>
                <a:uFillTx/>
                <a:latin typeface="Corbel"/>
                <a:ea typeface="+mn-ea"/>
                <a:cs typeface="+mn-cs"/>
              </a:rPr>
              <a:t>5</a:t>
            </a:r>
          </a:p>
        </p:txBody>
      </p:sp>
      <p:sp>
        <p:nvSpPr>
          <p:cNvPr id="2" name="Tekstvak 1">
            <a:extLst>
              <a:ext uri="{FF2B5EF4-FFF2-40B4-BE49-F238E27FC236}">
                <a16:creationId xmlns:a16="http://schemas.microsoft.com/office/drawing/2014/main" id="{A1E6364B-5F74-AA74-33A4-1FCB5A2CEABA}"/>
              </a:ext>
            </a:extLst>
          </p:cNvPr>
          <p:cNvSpPr txBox="1"/>
          <p:nvPr/>
        </p:nvSpPr>
        <p:spPr>
          <a:xfrm>
            <a:off x="250993" y="324217"/>
            <a:ext cx="5652696" cy="6786473"/>
          </a:xfrm>
          <a:prstGeom prst="rect">
            <a:avLst/>
          </a:prstGeom>
          <a:noFill/>
        </p:spPr>
        <p:txBody>
          <a:bodyPr wrap="square">
            <a:spAutoFit/>
          </a:bodyPr>
          <a:lstStyle/>
          <a:p>
            <a:pPr marL="45720">
              <a:defRPr/>
            </a:pPr>
            <a:r>
              <a:rPr lang="nl-NL" sz="1400" b="1" spc="50" dirty="0">
                <a:solidFill>
                  <a:schemeClr val="tx2">
                    <a:lumMod val="60000"/>
                    <a:lumOff val="40000"/>
                  </a:schemeClr>
                </a:solidFill>
                <a:latin typeface="Gill Sans Nova" panose="020B0602020104020203" pitchFamily="34" charset="0"/>
              </a:rPr>
              <a:t>1	Hoofdlijn economisch beeld en begrip</a:t>
            </a:r>
          </a:p>
          <a:p>
            <a:pPr marL="45720">
              <a:defRPr/>
            </a:pPr>
            <a:r>
              <a:rPr lang="nl-NL" sz="1100" spc="50" dirty="0">
                <a:solidFill>
                  <a:srgbClr val="000000"/>
                </a:solidFill>
                <a:latin typeface="Gill Sans Nova" panose="020B0602020104020203" pitchFamily="34" charset="0"/>
              </a:rPr>
              <a:t>Uit de beschikbare cijfers (CBS/ </a:t>
            </a:r>
            <a:r>
              <a:rPr lang="nl-NL" sz="1100" spc="50" dirty="0" err="1">
                <a:solidFill>
                  <a:srgbClr val="000000"/>
                </a:solidFill>
                <a:latin typeface="Gill Sans Nova" panose="020B0602020104020203" pitchFamily="34" charset="0"/>
              </a:rPr>
              <a:t>Inretail</a:t>
            </a:r>
            <a:r>
              <a:rPr lang="nl-NL" sz="1100" spc="50" dirty="0">
                <a:solidFill>
                  <a:srgbClr val="000000"/>
                </a:solidFill>
                <a:latin typeface="Gill Sans Nova" panose="020B0602020104020203" pitchFamily="34" charset="0"/>
              </a:rPr>
              <a:t>) blijkt dat na corona sprake is van herstel van omzetten in Zwolle. Wel werd later in 2023 een omslag gevoeld. Enkele constateringen: </a:t>
            </a:r>
          </a:p>
          <a:p>
            <a:pPr marL="217170" indent="-171450">
              <a:buFont typeface="Arial" panose="020B0604020202020204" pitchFamily="34" charset="0"/>
              <a:buChar char="•"/>
              <a:defRPr/>
            </a:pPr>
            <a:r>
              <a:rPr lang="nl-NL" sz="1100" spc="50" dirty="0">
                <a:solidFill>
                  <a:srgbClr val="000000"/>
                </a:solidFill>
                <a:latin typeface="Gill Sans Nova" panose="020B0602020104020203" pitchFamily="34" charset="0"/>
              </a:rPr>
              <a:t>Omzet ligt hoger met name door prijseffect. De afzet/ volume stabiliseert of daalt; </a:t>
            </a:r>
          </a:p>
          <a:p>
            <a:pPr marL="217170" indent="-171450">
              <a:buFont typeface="Arial" panose="020B0604020202020204" pitchFamily="34" charset="0"/>
              <a:buChar char="•"/>
              <a:defRPr/>
            </a:pPr>
            <a:r>
              <a:rPr lang="nl-NL" sz="1100" spc="50" dirty="0">
                <a:solidFill>
                  <a:srgbClr val="000000"/>
                </a:solidFill>
                <a:latin typeface="Gill Sans Nova" panose="020B0602020104020203" pitchFamily="34" charset="0"/>
              </a:rPr>
              <a:t>De lonen stijgen fors vanuit </a:t>
            </a:r>
            <a:r>
              <a:rPr lang="nl-NL" sz="1100" spc="50" dirty="0" err="1">
                <a:solidFill>
                  <a:srgbClr val="000000"/>
                </a:solidFill>
                <a:latin typeface="Gill Sans Nova" panose="020B0602020104020203" pitchFamily="34" charset="0"/>
              </a:rPr>
              <a:t>CAO’s</a:t>
            </a:r>
            <a:r>
              <a:rPr lang="nl-NL" sz="1100" spc="50" dirty="0">
                <a:solidFill>
                  <a:srgbClr val="000000"/>
                </a:solidFill>
                <a:latin typeface="Gill Sans Nova" panose="020B0602020104020203" pitchFamily="34" charset="0"/>
              </a:rPr>
              <a:t> en de krappe arbeidsmarkt; </a:t>
            </a:r>
          </a:p>
          <a:p>
            <a:pPr marL="217170" indent="-171450">
              <a:buFont typeface="Arial" panose="020B0604020202020204" pitchFamily="34" charset="0"/>
              <a:buChar char="•"/>
              <a:defRPr/>
            </a:pPr>
            <a:r>
              <a:rPr lang="nl-NL" sz="1100" spc="50" dirty="0">
                <a:solidFill>
                  <a:srgbClr val="000000"/>
                </a:solidFill>
                <a:latin typeface="Gill Sans Nova" panose="020B0602020104020203" pitchFamily="34" charset="0"/>
              </a:rPr>
              <a:t>De inkoop en energiekosten zijn sterk gestegen en met dit alles zijn marges en winsten onder druk komen te staan. </a:t>
            </a:r>
          </a:p>
          <a:p>
            <a:pPr marL="217170" indent="-171450">
              <a:buFont typeface="Arial" panose="020B0604020202020204" pitchFamily="34" charset="0"/>
              <a:buChar char="•"/>
              <a:defRPr/>
            </a:pPr>
            <a:r>
              <a:rPr lang="nl-NL" sz="1100" spc="50" dirty="0">
                <a:solidFill>
                  <a:srgbClr val="000000"/>
                </a:solidFill>
                <a:latin typeface="Gill Sans Nova" panose="020B0602020104020203" pitchFamily="34" charset="0"/>
              </a:rPr>
              <a:t>Tal van ondernemers moeten nog flinke corona- en andere schulden terugbetalen (Rabobank: landelijk 400.000).</a:t>
            </a:r>
          </a:p>
          <a:p>
            <a:pPr marL="217170" indent="-171450">
              <a:buFont typeface="Arial" panose="020B0604020202020204" pitchFamily="34" charset="0"/>
              <a:buChar char="•"/>
              <a:defRPr/>
            </a:pPr>
            <a:r>
              <a:rPr lang="nl-NL" sz="1100" spc="50" dirty="0">
                <a:solidFill>
                  <a:srgbClr val="000000"/>
                </a:solidFill>
                <a:latin typeface="Gill Sans Nova" panose="020B0602020104020203" pitchFamily="34" charset="0"/>
              </a:rPr>
              <a:t>Veel ondernemers zijn bezorgd over de nabije toekomst. </a:t>
            </a:r>
          </a:p>
          <a:p>
            <a:pPr marL="45720">
              <a:defRPr/>
            </a:pPr>
            <a:r>
              <a:rPr lang="nl-NL" sz="1100" spc="50" dirty="0">
                <a:solidFill>
                  <a:srgbClr val="000000"/>
                </a:solidFill>
                <a:latin typeface="Gill Sans Nova" panose="020B0602020104020203" pitchFamily="34" charset="0"/>
              </a:rPr>
              <a:t>Wij zagen de afgelopen maanden een weinig sympathieke benadering van ondernemers en ondernemerschap in de landelijke politiek. Onvoldoende bekendheid met de uitdagingen van de ondernemers en wellicht eigen politieke aspiraties zorgden voor een weinig constructieve sfeer. </a:t>
            </a:r>
          </a:p>
          <a:p>
            <a:pPr marL="45720">
              <a:defRPr/>
            </a:pP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Begrip over de uitdagingen van de ondernemers en de daaruit voortkomende emoties en daarbij ook waardering voor de risico’s en investeringen in de binnenstad, kunnen bijdragen aan een meer krachtige samenwerking. Ondernemers vragen niet om medeleven maar wel om ruimte om te kunnen blijven ondernemen.  </a:t>
            </a:r>
          </a:p>
          <a:p>
            <a:pPr marL="45720">
              <a:defRPr/>
            </a:pP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Het landelijke beeld dat het vertrouwen van de horecanemers onder druk staat horen wij ook in onze Zwolse achterban. Het vertrouwen daalt vanaf medio 2023 en daalt verder in 2024 De dalende winstgevendheid is een item. </a:t>
            </a: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700" spc="50" dirty="0">
              <a:solidFill>
                <a:srgbClr val="000000"/>
              </a:solidFill>
              <a:latin typeface="Gill Sans Nova" panose="020B0602020104020203" pitchFamily="34" charset="0"/>
            </a:endParaRPr>
          </a:p>
          <a:p>
            <a:pPr marL="45720">
              <a:defRPr/>
            </a:pPr>
            <a:r>
              <a:rPr lang="nl-NL" sz="700" spc="50" dirty="0">
                <a:solidFill>
                  <a:srgbClr val="000000"/>
                </a:solidFill>
                <a:latin typeface="Gill Sans Nova" panose="020B0602020104020203" pitchFamily="34" charset="0"/>
              </a:rPr>
              <a:t>Bron: wekelijkse rapportage </a:t>
            </a:r>
            <a:r>
              <a:rPr lang="nl-NL" sz="700" spc="50" dirty="0" err="1">
                <a:solidFill>
                  <a:srgbClr val="000000"/>
                </a:solidFill>
                <a:latin typeface="Gill Sans Nova" panose="020B0602020104020203" pitchFamily="34" charset="0"/>
              </a:rPr>
              <a:t>INretail</a:t>
            </a:r>
            <a:r>
              <a:rPr lang="nl-NL" sz="700" spc="50" dirty="0">
                <a:solidFill>
                  <a:srgbClr val="000000"/>
                </a:solidFill>
                <a:latin typeface="Gill Sans Nova" panose="020B0602020104020203" pitchFamily="34" charset="0"/>
              </a:rPr>
              <a:t> Nederland (fashion, schoenen en sport) </a:t>
            </a:r>
            <a:endParaRPr kumimoji="0" lang="nl-NL" sz="700" b="0" i="0" u="none" strike="noStrike" kern="1200" cap="none" spc="50" normalizeH="0" baseline="0" noProof="0" dirty="0">
              <a:ln>
                <a:noFill/>
              </a:ln>
              <a:solidFill>
                <a:srgbClr val="000000"/>
              </a:solidFill>
              <a:effectLst/>
              <a:uLnTx/>
              <a:uFillTx/>
              <a:latin typeface="Gill Sans Nova" panose="020B0602020104020203" pitchFamily="34" charset="0"/>
              <a:ea typeface="+mn-ea"/>
              <a:cs typeface="+mn-cs"/>
            </a:endParaRPr>
          </a:p>
        </p:txBody>
      </p:sp>
      <p:pic>
        <p:nvPicPr>
          <p:cNvPr id="6" name="Afbeelding 5">
            <a:extLst>
              <a:ext uri="{FF2B5EF4-FFF2-40B4-BE49-F238E27FC236}">
                <a16:creationId xmlns:a16="http://schemas.microsoft.com/office/drawing/2014/main" id="{10238300-293A-EBC2-9658-D72E7FAC7C9E}"/>
              </a:ext>
            </a:extLst>
          </p:cNvPr>
          <p:cNvPicPr>
            <a:picLocks noChangeAspect="1"/>
          </p:cNvPicPr>
          <p:nvPr/>
        </p:nvPicPr>
        <p:blipFill>
          <a:blip r:embed="rId2"/>
          <a:stretch>
            <a:fillRect/>
          </a:stretch>
        </p:blipFill>
        <p:spPr>
          <a:xfrm>
            <a:off x="290269" y="4119468"/>
            <a:ext cx="3674100" cy="2305967"/>
          </a:xfrm>
          <a:prstGeom prst="rect">
            <a:avLst/>
          </a:prstGeom>
        </p:spPr>
      </p:pic>
      <p:sp>
        <p:nvSpPr>
          <p:cNvPr id="8" name="Tekstvak 7">
            <a:extLst>
              <a:ext uri="{FF2B5EF4-FFF2-40B4-BE49-F238E27FC236}">
                <a16:creationId xmlns:a16="http://schemas.microsoft.com/office/drawing/2014/main" id="{A1E6364B-5F74-AA74-33A4-1FCB5A2CEABA}"/>
              </a:ext>
            </a:extLst>
          </p:cNvPr>
          <p:cNvSpPr txBox="1"/>
          <p:nvPr/>
        </p:nvSpPr>
        <p:spPr>
          <a:xfrm>
            <a:off x="6135468" y="-540581"/>
            <a:ext cx="5581326" cy="6971139"/>
          </a:xfrm>
          <a:prstGeom prst="rect">
            <a:avLst/>
          </a:prstGeom>
          <a:noFill/>
        </p:spPr>
        <p:txBody>
          <a:bodyPr wrap="square">
            <a:spAutoFit/>
          </a:bodyPr>
          <a:lstStyle/>
          <a:p>
            <a:pPr marL="45720">
              <a:lnSpc>
                <a:spcPct val="150000"/>
              </a:lnSpc>
              <a:defRPr/>
            </a:pPr>
            <a:endParaRPr lang="nl-NL" sz="2000" b="1" spc="50" dirty="0">
              <a:solidFill>
                <a:schemeClr val="tx2">
                  <a:lumMod val="60000"/>
                  <a:lumOff val="40000"/>
                </a:schemeClr>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 </a:t>
            </a:r>
          </a:p>
          <a:p>
            <a:pPr marL="45720">
              <a:lnSpc>
                <a:spcPct val="150000"/>
              </a:lnSpc>
              <a:defRPr/>
            </a:pPr>
            <a:r>
              <a:rPr lang="nl-NL" sz="1400" b="1" spc="50" dirty="0">
                <a:solidFill>
                  <a:schemeClr val="tx2">
                    <a:lumMod val="60000"/>
                    <a:lumOff val="40000"/>
                  </a:schemeClr>
                </a:solidFill>
                <a:latin typeface="Gill Sans Nova" panose="020B0602020104020203" pitchFamily="34" charset="0"/>
              </a:rPr>
              <a:t>2	Zero emissie </a:t>
            </a:r>
          </a:p>
          <a:p>
            <a:pPr marL="45720">
              <a:defRPr/>
            </a:pPr>
            <a:r>
              <a:rPr lang="nl-NL" sz="1100" spc="50" dirty="0">
                <a:solidFill>
                  <a:srgbClr val="000000"/>
                </a:solidFill>
                <a:latin typeface="Gill Sans Nova" panose="020B0602020104020203" pitchFamily="34" charset="0"/>
              </a:rPr>
              <a:t>Duurzaamheid is een belangrijk thema. Ook het ZwolleFonds staat achter verduurzaming op tal van terreinen. Ook de ambitie om steeds minder uitstoot te hebben in de binnenstad is begrijpelijk. Wij zien bij de invoering van zero emissie vanaf 2025 toch teveel knelpunten. </a:t>
            </a:r>
          </a:p>
          <a:p>
            <a:pPr marL="45720">
              <a:defRPr/>
            </a:pPr>
            <a:endParaRPr lang="nl-NL" sz="1100" spc="50" dirty="0">
              <a:solidFill>
                <a:srgbClr val="000000"/>
              </a:solidFill>
              <a:latin typeface="Gill Sans Nova" panose="020B0602020104020203" pitchFamily="34" charset="0"/>
            </a:endParaRPr>
          </a:p>
          <a:p>
            <a:pPr marL="45720">
              <a:defRPr/>
            </a:pPr>
            <a:r>
              <a:rPr lang="nl-NL" sz="1100" u="sng" spc="50" dirty="0">
                <a:solidFill>
                  <a:srgbClr val="000000"/>
                </a:solidFill>
                <a:latin typeface="Gill Sans Nova" panose="020B0602020104020203" pitchFamily="34" charset="0"/>
              </a:rPr>
              <a:t>Stapeling effecten </a:t>
            </a:r>
          </a:p>
          <a:p>
            <a:pPr marL="45720">
              <a:defRPr/>
            </a:pPr>
            <a:r>
              <a:rPr lang="nl-NL" sz="1100" spc="50" dirty="0">
                <a:solidFill>
                  <a:srgbClr val="000000"/>
                </a:solidFill>
                <a:latin typeface="Gill Sans Nova" panose="020B0602020104020203" pitchFamily="34" charset="0"/>
              </a:rPr>
              <a:t>Deze regelgeving valt samen met andere uitdagingen en zorgen waar ondernemers voor staan (zoals in paragraaf 1 benoemd). We leggen op dit onderwerp ook een link met de tendens de auto steeds meer te weren uit en rondom de binnenstad. Dit levert een extra zorg op voor een grote groep ondernemers die regionale klandizie krijgen die veelal afhankelijk is van een auto. </a:t>
            </a: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Onze opmerkingen: </a:t>
            </a:r>
          </a:p>
          <a:p>
            <a:pPr marL="217170" indent="-171450">
              <a:buFont typeface="Arial" panose="020B0604020202020204" pitchFamily="34" charset="0"/>
              <a:buChar char="•"/>
              <a:defRPr/>
            </a:pPr>
            <a:r>
              <a:rPr lang="nl-NL" sz="1100" spc="50" dirty="0">
                <a:solidFill>
                  <a:srgbClr val="000000"/>
                </a:solidFill>
                <a:latin typeface="Gill Sans Nova" panose="020B0602020104020203" pitchFamily="34" charset="0"/>
              </a:rPr>
              <a:t>De kleinere ambachtelijke leveranciers, marktondernemers, schilders, loodgieters, aannemers zien wij niet op tijd de mogelijkheden hebben om de grote investeringen te doen. Ook de beschikbaarheid van betaalbare elektrische wagens en vereiste rijbewijs blijven naar onze mening een knelpunt. </a:t>
            </a:r>
          </a:p>
          <a:p>
            <a:pPr marL="217170" indent="-171450">
              <a:buFont typeface="Arial" panose="020B0604020202020204" pitchFamily="34" charset="0"/>
              <a:buChar char="•"/>
              <a:defRPr/>
            </a:pPr>
            <a:r>
              <a:rPr lang="nl-NL" sz="1100" spc="50" dirty="0">
                <a:solidFill>
                  <a:srgbClr val="000000"/>
                </a:solidFill>
                <a:latin typeface="Gill Sans Nova" panose="020B0602020104020203" pitchFamily="34" charset="0"/>
              </a:rPr>
              <a:t>Wij zijn van mening dat ondernemers niet failliet mogen gaan omdat er geen ruimte is voor deze forse investeringen. Wij adviseren dan ook om maatwerk mogelijk te maken in een fors ruime overgangsperiode.</a:t>
            </a:r>
          </a:p>
          <a:p>
            <a:pPr marL="217170" indent="-171450">
              <a:buFont typeface="Arial" panose="020B0604020202020204" pitchFamily="34" charset="0"/>
              <a:buChar char="•"/>
              <a:defRPr/>
            </a:pPr>
            <a:r>
              <a:rPr lang="nl-NL" sz="1100" spc="50" dirty="0">
                <a:solidFill>
                  <a:srgbClr val="000000"/>
                </a:solidFill>
                <a:latin typeface="Gill Sans Nova" panose="020B0602020104020203" pitchFamily="34" charset="0"/>
              </a:rPr>
              <a:t>Wees alert op het risico van ongewenste verschuiving, vertrek van ondernemers naar andere plekken en plaatsen. Dit zorgt voor risico van leegstand in de binnensteden. </a:t>
            </a:r>
          </a:p>
          <a:p>
            <a:pPr marL="217170" indent="-171450">
              <a:buFont typeface="Arial" panose="020B0604020202020204" pitchFamily="34" charset="0"/>
              <a:buChar char="•"/>
              <a:defRPr/>
            </a:pPr>
            <a:r>
              <a:rPr lang="nl-NL" sz="1100" spc="50" dirty="0">
                <a:solidFill>
                  <a:srgbClr val="000000"/>
                </a:solidFill>
                <a:latin typeface="Gill Sans Nova" panose="020B0602020104020203" pitchFamily="34" charset="0"/>
              </a:rPr>
              <a:t>Zorg voor een nieuwe duidelijke communicatie over dit thema en voeg daarbij ook subsidiemogelijkheden toe. Kom in deze uiting ook met voorbeelden, hoe er wordt omgegaan met de verschillende soorten leveranciers. Denk aan de kleine leveranciers van streekproducten, de schilder en loodgieter, maar ook aan de aannemers die alle vernieuwingen moeten doorvoeren. </a:t>
            </a:r>
          </a:p>
          <a:p>
            <a:pPr marL="217170" indent="-171450">
              <a:buFont typeface="Arial" panose="020B0604020202020204" pitchFamily="34" charset="0"/>
              <a:buChar char="•"/>
              <a:defRPr/>
            </a:pPr>
            <a:r>
              <a:rPr lang="nl-NL" sz="1100" spc="50" dirty="0">
                <a:solidFill>
                  <a:srgbClr val="000000"/>
                </a:solidFill>
                <a:latin typeface="Gill Sans Nova" panose="020B0602020104020203" pitchFamily="34" charset="0"/>
              </a:rPr>
              <a:t>De bureaucratie die samenvalt met het ruimhartig toekennen van uitzonderingen zijn wij niet enthousiast over. Collectieve </a:t>
            </a:r>
            <a:r>
              <a:rPr lang="nl-NL" sz="1100" spc="50" dirty="0" err="1">
                <a:solidFill>
                  <a:srgbClr val="000000"/>
                </a:solidFill>
                <a:latin typeface="Gill Sans Nova" panose="020B0602020104020203" pitchFamily="34" charset="0"/>
              </a:rPr>
              <a:t>obtge</a:t>
            </a:r>
            <a:endParaRPr lang="nl-NL" sz="1100" spc="50" dirty="0">
              <a:solidFill>
                <a:srgbClr val="000000"/>
              </a:solidFill>
              <a:latin typeface="Gill Sans Nova" panose="020B0602020104020203" pitchFamily="34" charset="0"/>
            </a:endParaRPr>
          </a:p>
          <a:p>
            <a:pPr marL="45720">
              <a:defRPr/>
            </a:pPr>
            <a:r>
              <a:rPr lang="nl-NL" sz="1100" spc="50">
                <a:solidFill>
                  <a:srgbClr val="000000"/>
                </a:solidFill>
                <a:latin typeface="Gill Sans Nova" panose="020B0602020104020203" pitchFamily="34" charset="0"/>
              </a:rPr>
              <a:t>  </a:t>
            </a:r>
            <a:r>
              <a:rPr kumimoji="0" lang="nl-NL" sz="1100" b="0" i="0" u="none" strike="noStrike" kern="1200" cap="none" spc="50" normalizeH="0" baseline="0" noProof="0" dirty="0">
                <a:ln>
                  <a:noFill/>
                </a:ln>
                <a:solidFill>
                  <a:srgbClr val="000000"/>
                </a:solidFill>
                <a:effectLst/>
                <a:uLnTx/>
                <a:uFillTx/>
                <a:latin typeface="Gill Sans Nova" panose="020B0602020104020203" pitchFamily="34" charset="0"/>
                <a:ea typeface="+mn-ea"/>
                <a:cs typeface="+mn-cs"/>
              </a:rPr>
              <a:t> </a:t>
            </a:r>
          </a:p>
        </p:txBody>
      </p:sp>
    </p:spTree>
    <p:extLst>
      <p:ext uri="{BB962C8B-B14F-4D97-AF65-F5344CB8AC3E}">
        <p14:creationId xmlns:p14="http://schemas.microsoft.com/office/powerpoint/2010/main" val="96256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9F2FC99F-9048-4112-A0BF-B6136FF07772}"/>
              </a:ext>
            </a:extLst>
          </p:cNvPr>
          <p:cNvSpPr>
            <a:spLocks noGrp="1"/>
          </p:cNvSpPr>
          <p:nvPr>
            <p:ph type="sldNum" sz="quarter" idx="12"/>
          </p:nvPr>
        </p:nvSpPr>
        <p:spPr>
          <a:xfrm>
            <a:off x="10723266" y="6298516"/>
            <a:ext cx="640080" cy="2377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srgbClr val="E5E8E8">
                    <a:lumMod val="10000"/>
                  </a:srgbClr>
                </a:solidFill>
                <a:effectLst/>
                <a:uLnTx/>
                <a:uFillTx/>
                <a:latin typeface="Corbel"/>
                <a:ea typeface="+mn-ea"/>
                <a:cs typeface="+mn-cs"/>
              </a:rPr>
              <a:t>13</a:t>
            </a:r>
          </a:p>
        </p:txBody>
      </p:sp>
      <p:sp>
        <p:nvSpPr>
          <p:cNvPr id="2" name="Tekstvak 1">
            <a:extLst>
              <a:ext uri="{FF2B5EF4-FFF2-40B4-BE49-F238E27FC236}">
                <a16:creationId xmlns:a16="http://schemas.microsoft.com/office/drawing/2014/main" id="{A1E6364B-5F74-AA74-33A4-1FCB5A2CEABA}"/>
              </a:ext>
            </a:extLst>
          </p:cNvPr>
          <p:cNvSpPr txBox="1"/>
          <p:nvPr/>
        </p:nvSpPr>
        <p:spPr>
          <a:xfrm>
            <a:off x="518564" y="25385"/>
            <a:ext cx="5497657" cy="6878806"/>
          </a:xfrm>
          <a:prstGeom prst="rect">
            <a:avLst/>
          </a:prstGeom>
          <a:noFill/>
        </p:spPr>
        <p:txBody>
          <a:bodyPr wrap="square">
            <a:spAutoFit/>
          </a:bodyPr>
          <a:lstStyle/>
          <a:p>
            <a:pPr marL="45720">
              <a:lnSpc>
                <a:spcPct val="150000"/>
              </a:lnSpc>
              <a:defRPr/>
            </a:pPr>
            <a:r>
              <a:rPr lang="nl-NL" sz="1400" b="1" spc="50" dirty="0">
                <a:solidFill>
                  <a:schemeClr val="tx2">
                    <a:lumMod val="60000"/>
                    <a:lumOff val="40000"/>
                  </a:schemeClr>
                </a:solidFill>
                <a:latin typeface="Gill Sans Nova" panose="020B0602020104020203" pitchFamily="34" charset="0"/>
              </a:rPr>
              <a:t>Stimuleer ondernemerschap</a:t>
            </a:r>
          </a:p>
          <a:p>
            <a:r>
              <a:rPr lang="nl-NL" sz="1050" spc="50" dirty="0">
                <a:solidFill>
                  <a:srgbClr val="000000"/>
                </a:solidFill>
                <a:latin typeface="Gill Sans Nova" panose="020B0602020104020203" pitchFamily="34" charset="0"/>
              </a:rPr>
              <a:t>De laatste jaren is het ondernemerschap steeds meer onder druk komen te staan. Door stijging van de werkgevers- en fiscale lasten, maar ook door toenemende regeldruk. En dat terwijl ondernemingen, en mkb-bedrijven in het bijzonder, een belangrijke bijdrage leveren aan werkgelegenheid en het BBP. Wetgeving lijkt niet te worden gemaakt vanuit de behoefte om burgers en ondernemers te helpen, maar meer vanuit de gedachte om de overheid werk uit handen te nemen en/of risico’s te beperken. Mede door de toenemende regeldruk en regellast die hierdoor ontstaan, komen marges onder druk te staan en zijn ondernemers meer bezig met het voldoen aan regeltjes dan met écht ondernemen. Er zijn tal van subsidiemogelijkheden, maar die zijn voor een groot deel onbekend óf per saldo niet interessant voor (mkb-)ondernemers vanwege de vele voorwaarden waaraan voldaan moet worden.</a:t>
            </a:r>
          </a:p>
          <a:p>
            <a:r>
              <a:rPr lang="nl-NL" sz="1050" spc="50" dirty="0">
                <a:solidFill>
                  <a:srgbClr val="000000"/>
                </a:solidFill>
                <a:latin typeface="Gill Sans Nova" panose="020B0602020104020203" pitchFamily="34" charset="0"/>
              </a:rPr>
              <a:t> </a:t>
            </a:r>
          </a:p>
          <a:p>
            <a:r>
              <a:rPr lang="nl-NL" sz="1050" spc="50" dirty="0">
                <a:solidFill>
                  <a:srgbClr val="000000"/>
                </a:solidFill>
                <a:latin typeface="Gill Sans Nova" panose="020B0602020104020203" pitchFamily="34" charset="0"/>
              </a:rPr>
              <a:t>We horen dan ook in toenemende mate van ondernemers dat het ondernemersklimaat guur is. Dat ondernemen zelfs niet of nauwelijks meer loont. Kort gezegd, dat ondernemen niet meer leuk is. Er is een reset nodig van de kijk op ondernemerschap. Het ondernemersklimaat moet weer stimulerend zijn, in plaats van beknellend.</a:t>
            </a:r>
          </a:p>
          <a:p>
            <a:r>
              <a:rPr lang="nl-NL" sz="1050" spc="50" dirty="0">
                <a:solidFill>
                  <a:srgbClr val="000000"/>
                </a:solidFill>
                <a:latin typeface="Gill Sans Nova" panose="020B0602020104020203" pitchFamily="34" charset="0"/>
              </a:rPr>
              <a:t> </a:t>
            </a:r>
          </a:p>
          <a:p>
            <a:r>
              <a:rPr lang="nl-NL" sz="1050" spc="50" dirty="0">
                <a:solidFill>
                  <a:srgbClr val="000000"/>
                </a:solidFill>
                <a:latin typeface="Gill Sans Nova" panose="020B0602020104020203" pitchFamily="34" charset="0"/>
              </a:rPr>
              <a:t>Suggesties voor de volgende kabinetsperiode</a:t>
            </a:r>
          </a:p>
          <a:p>
            <a:pPr marL="342900" lvl="0" indent="-342900">
              <a:buFont typeface="Symbol" panose="05050102010706020507" pitchFamily="18" charset="2"/>
              <a:buChar char=""/>
            </a:pPr>
            <a:r>
              <a:rPr lang="nl-NL" sz="1100" spc="50" dirty="0">
                <a:solidFill>
                  <a:srgbClr val="000000"/>
                </a:solidFill>
                <a:latin typeface="Gill Sans Nova" panose="020B0602020104020203" pitchFamily="34" charset="0"/>
              </a:rPr>
              <a:t>Zorg voor een fiscaal stelsel dat ondernemen en werken stimuleert in plaats van belast.</a:t>
            </a:r>
          </a:p>
          <a:p>
            <a:pPr marL="342900" lvl="0" indent="-342900">
              <a:buFont typeface="Symbol" panose="05050102010706020507" pitchFamily="18" charset="2"/>
              <a:buChar char=""/>
            </a:pPr>
            <a:r>
              <a:rPr lang="nl-NL" sz="1100" spc="50" dirty="0">
                <a:solidFill>
                  <a:srgbClr val="000000"/>
                </a:solidFill>
                <a:latin typeface="Gill Sans Nova" panose="020B0602020104020203" pitchFamily="34" charset="0"/>
              </a:rPr>
              <a:t>Zorg voor het behoud van het verlaagde btw-tarief.</a:t>
            </a:r>
          </a:p>
          <a:p>
            <a:pPr marL="342900" lvl="0" indent="-342900">
              <a:buFont typeface="Symbol" panose="05050102010706020507" pitchFamily="18" charset="2"/>
              <a:buChar char=""/>
            </a:pPr>
            <a:r>
              <a:rPr lang="nl-NL" sz="1100" spc="50" dirty="0">
                <a:solidFill>
                  <a:srgbClr val="000000"/>
                </a:solidFill>
                <a:latin typeface="Gill Sans Nova" panose="020B0602020104020203" pitchFamily="34" charset="0"/>
              </a:rPr>
              <a:t>Zorg voor een nieuw nationaal programma voor regeldrukreductie (met doorwerking op het provinciale en gemeentelijke niveau).</a:t>
            </a:r>
          </a:p>
          <a:p>
            <a:pPr marL="342900" lvl="0" indent="-342900">
              <a:buFont typeface="Symbol" panose="05050102010706020507" pitchFamily="18" charset="2"/>
              <a:buChar char=""/>
            </a:pPr>
            <a:r>
              <a:rPr lang="nl-NL" sz="1100" spc="50" dirty="0">
                <a:solidFill>
                  <a:srgbClr val="000000"/>
                </a:solidFill>
                <a:latin typeface="Gill Sans Nova" panose="020B0602020104020203" pitchFamily="34" charset="0"/>
              </a:rPr>
              <a:t>Zorg voor extra financieringsinstrumenten voor mkb-ondernemers, waardoor energiebesparende investeringen aantrekkelijker worden en behapbaar zijn. </a:t>
            </a:r>
          </a:p>
          <a:p>
            <a:pPr marL="342900" lvl="0" indent="-342900">
              <a:buFont typeface="Symbol" panose="05050102010706020507" pitchFamily="18" charset="2"/>
              <a:buChar char=""/>
            </a:pPr>
            <a:r>
              <a:rPr lang="nl-NL" sz="1100" spc="50" dirty="0">
                <a:solidFill>
                  <a:srgbClr val="000000"/>
                </a:solidFill>
                <a:latin typeface="Gill Sans Nova" panose="020B0602020104020203" pitchFamily="34" charset="0"/>
              </a:rPr>
              <a:t>Ontzorgen van mkb-ondernemers. Maak de regels zo simpel en begrijpelijk mogelijk en zorg dat maatregelen niet te veel geld kosten.</a:t>
            </a:r>
          </a:p>
          <a:p>
            <a:pPr marL="342900" lvl="0" indent="-342900">
              <a:buFont typeface="Symbol" panose="05050102010706020507" pitchFamily="18" charset="2"/>
              <a:buChar char=""/>
            </a:pPr>
            <a:r>
              <a:rPr lang="nl-NL" sz="1100" spc="50" dirty="0">
                <a:solidFill>
                  <a:srgbClr val="000000"/>
                </a:solidFill>
                <a:latin typeface="Gill Sans Nova" panose="020B0602020104020203" pitchFamily="34" charset="0"/>
              </a:rPr>
              <a:t>Herhaaldelijk uitvoeren van de toegezegde mkb-impacttoets om cumulatieve gevolgen van het klimaatakkoord voor ondernemers in kaart te brengen. </a:t>
            </a:r>
          </a:p>
          <a:p>
            <a:pPr marL="342900" lvl="0" indent="-342900">
              <a:buFont typeface="Symbol" panose="05050102010706020507" pitchFamily="18" charset="2"/>
              <a:buChar char=""/>
            </a:pPr>
            <a:r>
              <a:rPr lang="nl-NL" sz="1100" spc="50" dirty="0">
                <a:solidFill>
                  <a:srgbClr val="000000"/>
                </a:solidFill>
                <a:latin typeface="Gill Sans Nova" panose="020B0602020104020203" pitchFamily="34" charset="0"/>
              </a:rPr>
              <a:t>De overheid maakt het gebruik van gas duurder. Mede daardoor wordt er steeds meer gevraagd van ons elektriciteitsnetwerk. Helaas blijkt het net het op veel plekken niet meer aan te kunnen. Ondernemers willen wel overstappen, maar kunnen het niet. En zij worden nu de dupe. Zorg eerst dat de netcapaciteit op orde is, voordat gas duurder wordt gemaakt. Let ook op de businesscase van duurzaamheidsinvesteringen. Vaker valt op dat de terugverdientijd van duurzaamheidsinvesteringen fors langer wordt door andere tarieven en nieuw beleid. </a:t>
            </a:r>
          </a:p>
          <a:p>
            <a:pPr marL="342900" lvl="0" indent="-342900">
              <a:buFont typeface="Symbol" panose="05050102010706020507" pitchFamily="18" charset="2"/>
              <a:buChar char=""/>
            </a:pPr>
            <a:r>
              <a:rPr lang="nl-NL" sz="1100" spc="50" dirty="0">
                <a:solidFill>
                  <a:srgbClr val="000000"/>
                </a:solidFill>
                <a:latin typeface="Gill Sans Nova" panose="020B0602020104020203" pitchFamily="34" charset="0"/>
              </a:rPr>
              <a:t>Draag bij aan het verzamelen en toegankelijk maken van data over de lokale en regionale economie.  </a:t>
            </a:r>
            <a:endParaRPr kumimoji="0" lang="nl-NL" sz="1100" b="0" i="0" u="none" strike="noStrike" kern="1200" cap="none" spc="50" normalizeH="0" baseline="0" noProof="0" dirty="0">
              <a:ln>
                <a:noFill/>
              </a:ln>
              <a:solidFill>
                <a:srgbClr val="000000"/>
              </a:solidFill>
              <a:effectLst/>
              <a:uLnTx/>
              <a:uFillTx/>
              <a:latin typeface="Gill Sans Nova" panose="020B0602020104020203" pitchFamily="34" charset="0"/>
              <a:ea typeface="+mn-ea"/>
              <a:cs typeface="+mn-cs"/>
            </a:endParaRPr>
          </a:p>
        </p:txBody>
      </p:sp>
      <p:sp>
        <p:nvSpPr>
          <p:cNvPr id="5" name="Tekstvak 4">
            <a:extLst>
              <a:ext uri="{FF2B5EF4-FFF2-40B4-BE49-F238E27FC236}">
                <a16:creationId xmlns:a16="http://schemas.microsoft.com/office/drawing/2014/main" id="{38CA75E1-91A0-DC84-678E-90E56B41CFCD}"/>
              </a:ext>
            </a:extLst>
          </p:cNvPr>
          <p:cNvSpPr txBox="1"/>
          <p:nvPr/>
        </p:nvSpPr>
        <p:spPr>
          <a:xfrm>
            <a:off x="5886824" y="742366"/>
            <a:ext cx="5581326" cy="692497"/>
          </a:xfrm>
          <a:prstGeom prst="rect">
            <a:avLst/>
          </a:prstGeom>
          <a:noFill/>
        </p:spPr>
        <p:txBody>
          <a:bodyPr wrap="square">
            <a:spAutoFit/>
          </a:bodyPr>
          <a:lstStyle/>
          <a:p>
            <a:pPr marL="45720">
              <a:defRPr/>
            </a:pPr>
            <a:endParaRPr lang="nl-NL" sz="1400" b="1" spc="50" dirty="0">
              <a:solidFill>
                <a:schemeClr val="tx2">
                  <a:lumMod val="60000"/>
                  <a:lumOff val="40000"/>
                </a:schemeClr>
              </a:solidFill>
              <a:latin typeface="Gill Sans Nova" panose="020B0602020104020203" pitchFamily="34" charset="0"/>
            </a:endParaRPr>
          </a:p>
          <a:p>
            <a:pPr marL="45720">
              <a:defRPr/>
            </a:pPr>
            <a:endParaRPr lang="nl-NL" sz="1400" b="1" spc="50" dirty="0">
              <a:solidFill>
                <a:schemeClr val="tx2">
                  <a:lumMod val="60000"/>
                  <a:lumOff val="40000"/>
                </a:schemeClr>
              </a:solidFill>
              <a:latin typeface="Gill Sans Nova" panose="020B0602020104020203" pitchFamily="34" charset="0"/>
            </a:endParaRPr>
          </a:p>
          <a:p>
            <a:pPr marL="45720">
              <a:defRPr/>
            </a:pPr>
            <a:endParaRPr kumimoji="0" lang="nl-NL" sz="1100" b="0" i="0" u="none" strike="noStrike" kern="1200" cap="none" spc="50" normalizeH="0" baseline="0" noProof="0" dirty="0">
              <a:ln>
                <a:noFill/>
              </a:ln>
              <a:solidFill>
                <a:srgbClr val="000000"/>
              </a:solidFill>
              <a:effectLst/>
              <a:uLnTx/>
              <a:uFillTx/>
              <a:latin typeface="Gill Sans Nova" panose="020B0602020104020203" pitchFamily="34" charset="0"/>
              <a:ea typeface="+mn-ea"/>
              <a:cs typeface="+mn-cs"/>
            </a:endParaRPr>
          </a:p>
        </p:txBody>
      </p:sp>
    </p:spTree>
    <p:extLst>
      <p:ext uri="{BB962C8B-B14F-4D97-AF65-F5344CB8AC3E}">
        <p14:creationId xmlns:p14="http://schemas.microsoft.com/office/powerpoint/2010/main" val="13833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ap:Words>1047</ap:Words>
  <ap:PresentationFormat>Breedbeeld</ap:PresentationFormat>
  <ap:Paragraphs>66</ap:Paragraphs>
  <ap:Slides>3</ap:Slides>
  <ap:HiddenSlides>0</ap:HiddenSlides>
  <ap:MMClips>0</ap:MMClips>
  <ap:ScaleCrop>false</ap:ScaleCrop>
  <ap:HeadingPairs>
    <vt:vector baseType="variant" size="6">
      <vt:variant>
        <vt:lpstr>Gebruikte lettertypen</vt:lpstr>
      </vt:variant>
      <vt:variant>
        <vt:i4>9</vt:i4>
      </vt:variant>
      <vt:variant>
        <vt:lpstr>Thema</vt:lpstr>
      </vt:variant>
      <vt:variant>
        <vt:i4>2</vt:i4>
      </vt:variant>
      <vt:variant>
        <vt:lpstr>Diatitels</vt:lpstr>
      </vt:variant>
      <vt:variant>
        <vt:i4>3</vt:i4>
      </vt:variant>
    </vt:vector>
  </ap:HeadingPairs>
  <ap:TitlesOfParts>
    <vt:vector baseType="lpstr" size="14">
      <vt:lpstr>Arial</vt:lpstr>
      <vt:lpstr>Calibri</vt:lpstr>
      <vt:lpstr>Calibri Light</vt:lpstr>
      <vt:lpstr>Corbel</vt:lpstr>
      <vt:lpstr>Euphemia</vt:lpstr>
      <vt:lpstr>Gill Sans Nova</vt:lpstr>
      <vt:lpstr>Helvetica Neue</vt:lpstr>
      <vt:lpstr>Symbol</vt:lpstr>
      <vt:lpstr>Wingdings</vt:lpstr>
      <vt:lpstr>1_Banded Design Blue 16x9</vt:lpstr>
      <vt:lpstr>Office-thema</vt:lpstr>
      <vt:lpstr>PowerPoint-presentatie</vt:lpstr>
      <vt:lpstr>PowerPoint-presentatie</vt:lpstr>
      <vt:lpstr>PowerPoint-presentatie</vt:lpstr>
    </vt:vector>
  </ap:TitlesOfParts>
  <ap:LinksUpToDate>false</ap:LinksUpToDate>
  <ap:SharedDoc>false</ap:SharedDoc>
</ap:Properties>
</file>

<file path=docProps/core.xml><?xml version="1.0" encoding="utf-8"?>
<coreProperties xmlns:dc="http://purl.org/dc/elements/1.1/" xmlns:dcterms="http://purl.org/dc/terms/" xmlns:xsi="http://www.w3.org/2001/XMLSchema-instance" xmlns="http://schemas.openxmlformats.org/package/2006/metadata/core-properties">
  <dc:title/>
  <dc:creator/>
  <lastModifiedBy/>
  <revision/>
  <lastPrinted>2023-12-20T08:25:10.0000000Z</lastPrinted>
  <dcterms:created xsi:type="dcterms:W3CDTF">2021-11-26T10:12:55.0000000Z</dcterms:created>
  <dcterms:modified xsi:type="dcterms:W3CDTF">2024-05-08T09:37:09.0000000Z</dcterms:modified>
  <dc:description/>
  <dc:subject/>
  <keywords/>
  <version/>
  <category>------------------------</category>
</coreProperties>
</file>