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3" d="100"/>
          <a:sy n="63" d="100"/>
        </p:scale>
        <p:origin x="783" y="4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84785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Kernboodschap: jeugdcriminaliteit begint niet bij het delict. We willen eerder interveniëren en, bij complexe problematiek, intensief systeemgericht behandelen. BASTA! en MDFT kunnen samen een logisch continuüm vormen.</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Het beleidsmatige verhaal is een verschuiving van reageren naar voorkomen. Niet alleen zwaarder interveniëren wanneer problemen escaleren, maar eerder en gerichter handelen en intensiveren wanneer dat nodig is.</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Wij willen richting overheid transparant zijn: geen enkele interventie werkt voor iedereen. Daarom is monitoring belangrijk. We willen weten voor wie, wanneer en onder welke voorwaarden de aanpak het beste werkt, en de uitvoering daarop verbeteren.</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Afsluiting: we vragen het ministerie niet om twee producten in te kopen, maar om samen te investeren in een samenhangende aanpak van jeugdcriminaliteit. BASTA! en MDFT kunnen daarin twee belangrijke bouwstenen zijn, met kwaliteit en onderzoek als randvoorwaarden.</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Een beleidsmatige kracht van deze combinatie is differentiatie. BASTA! past bij vroege signalen en delictgedrag bij 12-minners. MDFT is bedoeld voor jongeren met complexe, meervoudige problematiek. Het gaat om een ontwikkelingslijn, niet om één behandeling voor iedereen.</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De jongere keert na een behandeling terug naar de dagelijkse context. Daarom moet die context onderdeel van de verandering zijn. Bij systeemgericht werken kijken we naar kind, ouders, gezin, school, peers en betrokken professionals.</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BASTA! is bedoeld om bij 12-minners vroeg te handelen. Het uitgangspunt is niet wachten tot gedrag zich heeft verhard, maar risico's en beschermende factoren in kaart brengen en gericht met het systeem aan de slag gaan.</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Bij </a:t>
            </a:r>
            <a:r>
              <a:rPr dirty="0" err="1"/>
              <a:t>jonge</a:t>
            </a:r>
            <a:r>
              <a:rPr dirty="0"/>
              <a:t> </a:t>
            </a:r>
            <a:r>
              <a:rPr dirty="0" err="1"/>
              <a:t>kinderen</a:t>
            </a:r>
            <a:r>
              <a:rPr dirty="0"/>
              <a:t> </a:t>
            </a:r>
            <a:r>
              <a:rPr dirty="0" err="1"/>
              <a:t>hebben</a:t>
            </a:r>
            <a:r>
              <a:rPr dirty="0"/>
              <a:t> </a:t>
            </a:r>
            <a:r>
              <a:rPr dirty="0" err="1"/>
              <a:t>ouders</a:t>
            </a:r>
            <a:r>
              <a:rPr dirty="0"/>
              <a:t> </a:t>
            </a:r>
            <a:r>
              <a:rPr dirty="0" err="1"/>
              <a:t>en</a:t>
            </a:r>
            <a:r>
              <a:rPr dirty="0"/>
              <a:t> </a:t>
            </a:r>
            <a:r>
              <a:rPr dirty="0" err="1"/>
              <a:t>omgeving</a:t>
            </a:r>
            <a:r>
              <a:rPr dirty="0"/>
              <a:t> </a:t>
            </a:r>
            <a:r>
              <a:rPr dirty="0" err="1"/>
              <a:t>nog</a:t>
            </a:r>
            <a:r>
              <a:rPr dirty="0"/>
              <a:t> </a:t>
            </a:r>
            <a:r>
              <a:rPr dirty="0" err="1"/>
              <a:t>grote</a:t>
            </a:r>
            <a:r>
              <a:rPr dirty="0"/>
              <a:t> </a:t>
            </a:r>
            <a:r>
              <a:rPr dirty="0" err="1"/>
              <a:t>invloed</a:t>
            </a:r>
            <a:r>
              <a:rPr dirty="0"/>
              <a:t>. </a:t>
            </a:r>
            <a:r>
              <a:rPr dirty="0" err="1"/>
              <a:t>Daarom</a:t>
            </a:r>
            <a:r>
              <a:rPr dirty="0"/>
              <a:t> is </a:t>
            </a:r>
            <a:r>
              <a:rPr dirty="0" err="1"/>
              <a:t>vroeg</a:t>
            </a:r>
            <a:r>
              <a:rPr dirty="0"/>
              <a:t> </a:t>
            </a:r>
            <a:r>
              <a:rPr dirty="0" err="1"/>
              <a:t>handelen</a:t>
            </a:r>
            <a:r>
              <a:rPr dirty="0"/>
              <a:t> </a:t>
            </a:r>
            <a:r>
              <a:rPr dirty="0" err="1"/>
              <a:t>maatschappelijk</a:t>
            </a:r>
            <a:r>
              <a:rPr dirty="0"/>
              <a:t> </a:t>
            </a:r>
            <a:r>
              <a:rPr dirty="0" err="1"/>
              <a:t>aantrekkelijk</a:t>
            </a:r>
            <a:r>
              <a:rPr dirty="0"/>
              <a:t>: we </a:t>
            </a:r>
            <a:r>
              <a:rPr dirty="0" err="1"/>
              <a:t>proberen</a:t>
            </a:r>
            <a:r>
              <a:rPr dirty="0"/>
              <a:t> </a:t>
            </a:r>
            <a:r>
              <a:rPr dirty="0" err="1"/>
              <a:t>te</a:t>
            </a:r>
            <a:r>
              <a:rPr dirty="0"/>
              <a:t> </a:t>
            </a:r>
            <a:r>
              <a:rPr dirty="0" err="1"/>
              <a:t>voorkomen</a:t>
            </a:r>
            <a:r>
              <a:rPr dirty="0"/>
              <a:t> </a:t>
            </a:r>
            <a:r>
              <a:rPr dirty="0" err="1"/>
              <a:t>dat</a:t>
            </a:r>
            <a:r>
              <a:rPr dirty="0"/>
              <a:t> </a:t>
            </a:r>
            <a:r>
              <a:rPr dirty="0" err="1"/>
              <a:t>risicogedrag</a:t>
            </a:r>
            <a:r>
              <a:rPr dirty="0"/>
              <a:t> </a:t>
            </a:r>
            <a:r>
              <a:rPr dirty="0" err="1"/>
              <a:t>uitgroeit</a:t>
            </a:r>
            <a:r>
              <a:rPr dirty="0"/>
              <a:t> tot </a:t>
            </a:r>
            <a:r>
              <a:rPr dirty="0" err="1"/>
              <a:t>een</a:t>
            </a:r>
            <a:r>
              <a:rPr dirty="0"/>
              <a:t> </a:t>
            </a:r>
            <a:r>
              <a:rPr dirty="0" err="1"/>
              <a:t>hardnekkig</a:t>
            </a:r>
            <a:r>
              <a:rPr dirty="0"/>
              <a:t> patroon.</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Bij forensische jongeren is het probleem vaak meervoudig. MDFT sluit daarop aan door niet alleen het delictgedrag te behandelen, maar meerdere domeinen tegelijk te beïnvloeden.</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MDFT werkt met verschillende domeinen: de jongere, ouders, gezin en omgeving. De behandeling kan daardoor aansluiten bij de werkelijkheid van de jongere en niet alleen bij wat in de behandelkamer gebeurt.</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Forensische hulpverlening moet veiligheid centraal stellen. Tegelijkertijd ontstaat duurzame veiligheid ook door ontwikkeling: betere relaties, schooldeelname, vaardigheden en perspectief. De combinatie van begrenzen en ontwikkelen is essentieel.</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De kracht zit in de samenhang. BASTA! is gericht op vroeg interveniëren bij 12-minners. Wanneer jongeren ouder worden en problematiek complexer wordt, is intensieve systeembehandeling nodig. Zo ontstaat een logische keten van vroegsignalering naar duurzame verandering.</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9/5/2026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9/5/2026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9/5/2026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9/5/2026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9/5/2026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‹nr.›</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64592" cy="6858000"/>
          </a:xfrm>
          <a:prstGeom prst="rect">
            <a:avLst/>
          </a:prstGeom>
          <a:solidFill>
            <a:srgbClr val="379D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 name="Picture 2" descr="logo.jpg"/>
          <p:cNvPicPr>
            <a:picLocks noChangeAspect="1"/>
          </p:cNvPicPr>
          <p:nvPr/>
        </p:nvPicPr>
        <p:blipFill>
          <a:blip r:embed="rId3"/>
          <a:stretch>
            <a:fillRect/>
          </a:stretch>
        </p:blipFill>
        <p:spPr>
          <a:xfrm>
            <a:off x="9966960" y="320040"/>
            <a:ext cx="1783080" cy="722100"/>
          </a:xfrm>
          <a:prstGeom prst="rect">
            <a:avLst/>
          </a:prstGeom>
        </p:spPr>
      </p:pic>
      <p:sp>
        <p:nvSpPr>
          <p:cNvPr id="4" name="TextBox 3"/>
          <p:cNvSpPr txBox="1"/>
          <p:nvPr/>
        </p:nvSpPr>
        <p:spPr>
          <a:xfrm>
            <a:off x="685800" y="1234440"/>
            <a:ext cx="9144000" cy="1371600"/>
          </a:xfrm>
          <a:prstGeom prst="rect">
            <a:avLst/>
          </a:prstGeom>
          <a:noFill/>
        </p:spPr>
        <p:txBody>
          <a:bodyPr wrap="none">
            <a:spAutoFit/>
          </a:bodyPr>
          <a:lstStyle/>
          <a:p>
            <a:pPr>
              <a:defRPr sz="4400" b="1">
                <a:solidFill>
                  <a:srgbClr val="26303E"/>
                </a:solidFill>
              </a:defRPr>
            </a:pPr>
            <a:r>
              <a:t>BASTA! &amp; MDFT</a:t>
            </a:r>
          </a:p>
          <a:p>
            <a:pPr>
              <a:defRPr sz="2700">
                <a:solidFill>
                  <a:srgbClr val="E26619"/>
                </a:solidFill>
              </a:defRPr>
            </a:pPr>
            <a:r>
              <a:t>Van vroeg signaleren naar duurzaam veranderen</a:t>
            </a:r>
          </a:p>
        </p:txBody>
      </p:sp>
      <p:sp>
        <p:nvSpPr>
          <p:cNvPr id="5" name="TextBox 4"/>
          <p:cNvSpPr txBox="1"/>
          <p:nvPr/>
        </p:nvSpPr>
        <p:spPr>
          <a:xfrm>
            <a:off x="713232" y="2971800"/>
            <a:ext cx="5479577" cy="661720"/>
          </a:xfrm>
          <a:prstGeom prst="rect">
            <a:avLst/>
          </a:prstGeom>
          <a:noFill/>
        </p:spPr>
        <p:txBody>
          <a:bodyPr wrap="none">
            <a:spAutoFit/>
          </a:bodyPr>
          <a:lstStyle/>
          <a:p>
            <a:pPr>
              <a:defRPr sz="2200">
                <a:solidFill>
                  <a:srgbClr val="26303E"/>
                </a:solidFill>
              </a:defRPr>
            </a:pPr>
            <a:r>
              <a:rPr dirty="0"/>
              <a:t>Een </a:t>
            </a:r>
            <a:r>
              <a:rPr dirty="0" err="1"/>
              <a:t>systemische</a:t>
            </a:r>
            <a:r>
              <a:rPr dirty="0"/>
              <a:t> </a:t>
            </a:r>
            <a:r>
              <a:rPr dirty="0" err="1"/>
              <a:t>aanpak</a:t>
            </a:r>
            <a:r>
              <a:rPr dirty="0"/>
              <a:t> van </a:t>
            </a:r>
            <a:r>
              <a:rPr dirty="0" err="1"/>
              <a:t>jeugdcriminaliteit</a:t>
            </a:r>
            <a:endParaRPr dirty="0"/>
          </a:p>
          <a:p>
            <a:pPr>
              <a:defRPr sz="1500">
                <a:solidFill>
                  <a:srgbClr val="697480"/>
                </a:solidFill>
              </a:defRPr>
            </a:pPr>
            <a:endParaRPr dirty="0"/>
          </a:p>
        </p:txBody>
      </p:sp>
      <p:sp>
        <p:nvSpPr>
          <p:cNvPr id="6" name="Rectangle 5"/>
          <p:cNvSpPr/>
          <p:nvPr/>
        </p:nvSpPr>
        <p:spPr>
          <a:xfrm>
            <a:off x="0" y="6748272"/>
            <a:ext cx="12191695" cy="109728"/>
          </a:xfrm>
          <a:prstGeom prst="rect">
            <a:avLst/>
          </a:prstGeom>
          <a:solidFill>
            <a:srgbClr val="379D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11480" y="6419088"/>
            <a:ext cx="4572000" cy="256032"/>
          </a:xfrm>
          <a:prstGeom prst="rect">
            <a:avLst/>
          </a:prstGeom>
          <a:noFill/>
        </p:spPr>
        <p:txBody>
          <a:bodyPr wrap="none">
            <a:spAutoFit/>
          </a:bodyPr>
          <a:lstStyle/>
          <a:p>
            <a:pPr>
              <a:defRPr sz="900">
                <a:solidFill>
                  <a:srgbClr val="697480"/>
                </a:solidFill>
              </a:defRPr>
            </a:pPr>
            <a:r>
              <a:t>Stichting Jeugdinterventies | BASTA! &amp; MDFT</a:t>
            </a:r>
          </a:p>
        </p:txBody>
      </p:sp>
      <p:sp>
        <p:nvSpPr>
          <p:cNvPr id="8" name="TextBox 7"/>
          <p:cNvSpPr txBox="1"/>
          <p:nvPr/>
        </p:nvSpPr>
        <p:spPr>
          <a:xfrm>
            <a:off x="11475720" y="6400800"/>
            <a:ext cx="320040" cy="256032"/>
          </a:xfrm>
          <a:prstGeom prst="rect">
            <a:avLst/>
          </a:prstGeom>
          <a:noFill/>
        </p:spPr>
        <p:txBody>
          <a:bodyPr wrap="none">
            <a:spAutoFit/>
          </a:bodyPr>
          <a:lstStyle/>
          <a:p>
            <a:pPr algn="r">
              <a:defRPr sz="900">
                <a:solidFill>
                  <a:srgbClr val="697480"/>
                </a:solidFill>
              </a:defRPr>
            </a:pPr>
            <a:r>
              <a:t>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94360" y="438912"/>
            <a:ext cx="9601200" cy="640080"/>
          </a:xfrm>
          <a:prstGeom prst="rect">
            <a:avLst/>
          </a:prstGeom>
          <a:noFill/>
        </p:spPr>
        <p:txBody>
          <a:bodyPr wrap="none">
            <a:spAutoFit/>
          </a:bodyPr>
          <a:lstStyle/>
          <a:p>
            <a:pPr>
              <a:defRPr sz="2800" b="1">
                <a:solidFill>
                  <a:srgbClr val="26303E"/>
                </a:solidFill>
              </a:defRPr>
            </a:pPr>
            <a:r>
              <a:t>Waarom dit aantrekkelijk is voor beleid?</a:t>
            </a:r>
          </a:p>
        </p:txBody>
      </p:sp>
      <p:sp>
        <p:nvSpPr>
          <p:cNvPr id="3" name="TextBox 2"/>
          <p:cNvSpPr txBox="1"/>
          <p:nvPr/>
        </p:nvSpPr>
        <p:spPr>
          <a:xfrm>
            <a:off x="621792" y="1051560"/>
            <a:ext cx="9601200" cy="411480"/>
          </a:xfrm>
          <a:prstGeom prst="rect">
            <a:avLst/>
          </a:prstGeom>
          <a:noFill/>
        </p:spPr>
        <p:txBody>
          <a:bodyPr wrap="none">
            <a:spAutoFit/>
          </a:bodyPr>
          <a:lstStyle/>
          <a:p>
            <a:pPr>
              <a:defRPr sz="1400">
                <a:solidFill>
                  <a:srgbClr val="697480"/>
                </a:solidFill>
              </a:defRPr>
            </a:pPr>
            <a:r>
              <a:t>Van reageren naar voorkomen</a:t>
            </a:r>
          </a:p>
        </p:txBody>
      </p:sp>
      <p:sp>
        <p:nvSpPr>
          <p:cNvPr id="4" name="TextBox 3"/>
          <p:cNvSpPr txBox="1"/>
          <p:nvPr/>
        </p:nvSpPr>
        <p:spPr>
          <a:xfrm>
            <a:off x="731520" y="1554480"/>
            <a:ext cx="4937760" cy="548640"/>
          </a:xfrm>
          <a:prstGeom prst="rect">
            <a:avLst/>
          </a:prstGeom>
          <a:noFill/>
        </p:spPr>
        <p:txBody>
          <a:bodyPr wrap="none">
            <a:spAutoFit/>
          </a:bodyPr>
          <a:lstStyle/>
          <a:p>
            <a:pPr algn="ctr">
              <a:defRPr sz="2500" b="1">
                <a:solidFill>
                  <a:srgbClr val="697480"/>
                </a:solidFill>
              </a:defRPr>
            </a:pPr>
            <a:r>
              <a:t>REAGEREN</a:t>
            </a:r>
          </a:p>
        </p:txBody>
      </p:sp>
      <p:sp>
        <p:nvSpPr>
          <p:cNvPr id="5" name="Rounded Rectangle 4"/>
          <p:cNvSpPr/>
          <p:nvPr/>
        </p:nvSpPr>
        <p:spPr>
          <a:xfrm>
            <a:off x="1463040" y="2331720"/>
            <a:ext cx="3474720" cy="502920"/>
          </a:xfrm>
          <a:prstGeom prst="roundRect">
            <a:avLst/>
          </a:prstGeom>
          <a:solidFill>
            <a:srgbClr val="F6F8FA"/>
          </a:solidFill>
          <a:ln>
            <a:solidFill>
              <a:srgbClr val="69748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554480" y="2423160"/>
            <a:ext cx="3291840" cy="292608"/>
          </a:xfrm>
          <a:prstGeom prst="rect">
            <a:avLst/>
          </a:prstGeom>
          <a:noFill/>
        </p:spPr>
        <p:txBody>
          <a:bodyPr wrap="none">
            <a:spAutoFit/>
          </a:bodyPr>
          <a:lstStyle/>
          <a:p>
            <a:pPr algn="ctr">
              <a:defRPr sz="1500">
                <a:solidFill>
                  <a:srgbClr val="26303E"/>
                </a:solidFill>
              </a:defRPr>
            </a:pPr>
            <a:r>
              <a:t>Delict</a:t>
            </a:r>
          </a:p>
        </p:txBody>
      </p:sp>
      <p:sp>
        <p:nvSpPr>
          <p:cNvPr id="7" name="Rounded Rectangle 6"/>
          <p:cNvSpPr/>
          <p:nvPr/>
        </p:nvSpPr>
        <p:spPr>
          <a:xfrm>
            <a:off x="1463040" y="3081527"/>
            <a:ext cx="3474720" cy="502920"/>
          </a:xfrm>
          <a:prstGeom prst="roundRect">
            <a:avLst/>
          </a:prstGeom>
          <a:solidFill>
            <a:srgbClr val="F6F8FA"/>
          </a:solidFill>
          <a:ln>
            <a:solidFill>
              <a:srgbClr val="69748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554480" y="3172968"/>
            <a:ext cx="3291840" cy="292608"/>
          </a:xfrm>
          <a:prstGeom prst="rect">
            <a:avLst/>
          </a:prstGeom>
          <a:noFill/>
        </p:spPr>
        <p:txBody>
          <a:bodyPr wrap="none">
            <a:spAutoFit/>
          </a:bodyPr>
          <a:lstStyle/>
          <a:p>
            <a:pPr algn="ctr">
              <a:defRPr sz="1500">
                <a:solidFill>
                  <a:srgbClr val="26303E"/>
                </a:solidFill>
              </a:defRPr>
            </a:pPr>
            <a:r>
              <a:t>Reactie</a:t>
            </a:r>
          </a:p>
        </p:txBody>
      </p:sp>
      <p:sp>
        <p:nvSpPr>
          <p:cNvPr id="9" name="Rounded Rectangle 8"/>
          <p:cNvSpPr/>
          <p:nvPr/>
        </p:nvSpPr>
        <p:spPr>
          <a:xfrm>
            <a:off x="1463040" y="3831335"/>
            <a:ext cx="3474720" cy="502920"/>
          </a:xfrm>
          <a:prstGeom prst="roundRect">
            <a:avLst/>
          </a:prstGeom>
          <a:solidFill>
            <a:srgbClr val="F6F8FA"/>
          </a:solidFill>
          <a:ln>
            <a:solidFill>
              <a:srgbClr val="69748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554480" y="3922775"/>
            <a:ext cx="3291840" cy="292608"/>
          </a:xfrm>
          <a:prstGeom prst="rect">
            <a:avLst/>
          </a:prstGeom>
          <a:noFill/>
        </p:spPr>
        <p:txBody>
          <a:bodyPr wrap="none">
            <a:spAutoFit/>
          </a:bodyPr>
          <a:lstStyle/>
          <a:p>
            <a:pPr algn="ctr">
              <a:defRPr sz="1500">
                <a:solidFill>
                  <a:srgbClr val="26303E"/>
                </a:solidFill>
              </a:defRPr>
            </a:pPr>
            <a:r>
              <a:t>Escalatie</a:t>
            </a:r>
          </a:p>
        </p:txBody>
      </p:sp>
      <p:sp>
        <p:nvSpPr>
          <p:cNvPr id="11" name="Rounded Rectangle 10"/>
          <p:cNvSpPr/>
          <p:nvPr/>
        </p:nvSpPr>
        <p:spPr>
          <a:xfrm>
            <a:off x="1463040" y="4581144"/>
            <a:ext cx="3474720" cy="502920"/>
          </a:xfrm>
          <a:prstGeom prst="roundRect">
            <a:avLst/>
          </a:prstGeom>
          <a:solidFill>
            <a:srgbClr val="F6F8FA"/>
          </a:solidFill>
          <a:ln>
            <a:solidFill>
              <a:srgbClr val="69748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1554480" y="4672583"/>
            <a:ext cx="3291840" cy="292608"/>
          </a:xfrm>
          <a:prstGeom prst="rect">
            <a:avLst/>
          </a:prstGeom>
          <a:noFill/>
        </p:spPr>
        <p:txBody>
          <a:bodyPr wrap="none">
            <a:spAutoFit/>
          </a:bodyPr>
          <a:lstStyle/>
          <a:p>
            <a:pPr algn="ctr">
              <a:defRPr sz="1500">
                <a:solidFill>
                  <a:srgbClr val="26303E"/>
                </a:solidFill>
              </a:defRPr>
            </a:pPr>
            <a:r>
              <a:t>Zwaardere interventie</a:t>
            </a:r>
          </a:p>
        </p:txBody>
      </p:sp>
      <p:sp>
        <p:nvSpPr>
          <p:cNvPr id="13" name="TextBox 12"/>
          <p:cNvSpPr txBox="1"/>
          <p:nvPr/>
        </p:nvSpPr>
        <p:spPr>
          <a:xfrm>
            <a:off x="6400800" y="1554480"/>
            <a:ext cx="4937760" cy="548640"/>
          </a:xfrm>
          <a:prstGeom prst="rect">
            <a:avLst/>
          </a:prstGeom>
          <a:noFill/>
        </p:spPr>
        <p:txBody>
          <a:bodyPr wrap="none">
            <a:spAutoFit/>
          </a:bodyPr>
          <a:lstStyle/>
          <a:p>
            <a:pPr algn="ctr">
              <a:defRPr sz="2500" b="1">
                <a:solidFill>
                  <a:srgbClr val="379DD0"/>
                </a:solidFill>
              </a:defRPr>
            </a:pPr>
            <a:r>
              <a:t>VOORKOMEN</a:t>
            </a:r>
          </a:p>
        </p:txBody>
      </p:sp>
      <p:sp>
        <p:nvSpPr>
          <p:cNvPr id="14" name="Rounded Rectangle 13"/>
          <p:cNvSpPr/>
          <p:nvPr/>
        </p:nvSpPr>
        <p:spPr>
          <a:xfrm>
            <a:off x="7132320" y="2331720"/>
            <a:ext cx="3474720" cy="502920"/>
          </a:xfrm>
          <a:prstGeom prst="roundRect">
            <a:avLst/>
          </a:prstGeom>
          <a:solidFill>
            <a:srgbClr val="F6F8FA"/>
          </a:solidFill>
          <a:ln>
            <a:solidFill>
              <a:srgbClr val="379DD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7223760" y="2423160"/>
            <a:ext cx="3291840" cy="292608"/>
          </a:xfrm>
          <a:prstGeom prst="rect">
            <a:avLst/>
          </a:prstGeom>
          <a:noFill/>
        </p:spPr>
        <p:txBody>
          <a:bodyPr wrap="none">
            <a:spAutoFit/>
          </a:bodyPr>
          <a:lstStyle/>
          <a:p>
            <a:pPr algn="ctr">
              <a:defRPr sz="1500">
                <a:solidFill>
                  <a:srgbClr val="26303E"/>
                </a:solidFill>
              </a:defRPr>
            </a:pPr>
            <a:r>
              <a:t>Risicosignalering</a:t>
            </a:r>
          </a:p>
        </p:txBody>
      </p:sp>
      <p:sp>
        <p:nvSpPr>
          <p:cNvPr id="16" name="Rounded Rectangle 15"/>
          <p:cNvSpPr/>
          <p:nvPr/>
        </p:nvSpPr>
        <p:spPr>
          <a:xfrm>
            <a:off x="7132320" y="3081527"/>
            <a:ext cx="3474720" cy="502920"/>
          </a:xfrm>
          <a:prstGeom prst="roundRect">
            <a:avLst/>
          </a:prstGeom>
          <a:solidFill>
            <a:srgbClr val="F6F8FA"/>
          </a:solidFill>
          <a:ln>
            <a:solidFill>
              <a:srgbClr val="379DD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7223760" y="3172968"/>
            <a:ext cx="3291840" cy="292608"/>
          </a:xfrm>
          <a:prstGeom prst="rect">
            <a:avLst/>
          </a:prstGeom>
          <a:noFill/>
        </p:spPr>
        <p:txBody>
          <a:bodyPr wrap="none">
            <a:spAutoFit/>
          </a:bodyPr>
          <a:lstStyle/>
          <a:p>
            <a:pPr algn="ctr">
              <a:defRPr sz="1500">
                <a:solidFill>
                  <a:srgbClr val="26303E"/>
                </a:solidFill>
              </a:defRPr>
            </a:pPr>
            <a:r>
              <a:t>Vroege interventie</a:t>
            </a:r>
          </a:p>
        </p:txBody>
      </p:sp>
      <p:sp>
        <p:nvSpPr>
          <p:cNvPr id="18" name="Rounded Rectangle 17"/>
          <p:cNvSpPr/>
          <p:nvPr/>
        </p:nvSpPr>
        <p:spPr>
          <a:xfrm>
            <a:off x="7132320" y="3831335"/>
            <a:ext cx="3474720" cy="502920"/>
          </a:xfrm>
          <a:prstGeom prst="roundRect">
            <a:avLst/>
          </a:prstGeom>
          <a:solidFill>
            <a:srgbClr val="F6F8FA"/>
          </a:solidFill>
          <a:ln>
            <a:solidFill>
              <a:srgbClr val="379DD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7223760" y="3922775"/>
            <a:ext cx="3291840" cy="292608"/>
          </a:xfrm>
          <a:prstGeom prst="rect">
            <a:avLst/>
          </a:prstGeom>
          <a:noFill/>
        </p:spPr>
        <p:txBody>
          <a:bodyPr wrap="none">
            <a:spAutoFit/>
          </a:bodyPr>
          <a:lstStyle/>
          <a:p>
            <a:pPr algn="ctr">
              <a:defRPr sz="1500">
                <a:solidFill>
                  <a:srgbClr val="26303E"/>
                </a:solidFill>
              </a:defRPr>
            </a:pPr>
            <a:r>
              <a:t>Intensiveren</a:t>
            </a:r>
          </a:p>
        </p:txBody>
      </p:sp>
      <p:sp>
        <p:nvSpPr>
          <p:cNvPr id="20" name="Rounded Rectangle 19"/>
          <p:cNvSpPr/>
          <p:nvPr/>
        </p:nvSpPr>
        <p:spPr>
          <a:xfrm>
            <a:off x="7132320" y="4581144"/>
            <a:ext cx="3474720" cy="502920"/>
          </a:xfrm>
          <a:prstGeom prst="roundRect">
            <a:avLst/>
          </a:prstGeom>
          <a:solidFill>
            <a:srgbClr val="F6F8FA"/>
          </a:solidFill>
          <a:ln>
            <a:solidFill>
              <a:srgbClr val="379DD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7223760" y="4672583"/>
            <a:ext cx="3291840" cy="292608"/>
          </a:xfrm>
          <a:prstGeom prst="rect">
            <a:avLst/>
          </a:prstGeom>
          <a:noFill/>
        </p:spPr>
        <p:txBody>
          <a:bodyPr wrap="none">
            <a:spAutoFit/>
          </a:bodyPr>
          <a:lstStyle/>
          <a:p>
            <a:pPr algn="ctr">
              <a:defRPr sz="1500">
                <a:solidFill>
                  <a:srgbClr val="26303E"/>
                </a:solidFill>
              </a:defRPr>
            </a:pPr>
            <a:r>
              <a:t>Veiligheid &amp; perspectief</a:t>
            </a:r>
          </a:p>
        </p:txBody>
      </p:sp>
      <p:sp>
        <p:nvSpPr>
          <p:cNvPr id="22" name="Rectangle 21"/>
          <p:cNvSpPr/>
          <p:nvPr/>
        </p:nvSpPr>
        <p:spPr>
          <a:xfrm>
            <a:off x="0" y="6748272"/>
            <a:ext cx="12191695" cy="109728"/>
          </a:xfrm>
          <a:prstGeom prst="rect">
            <a:avLst/>
          </a:prstGeom>
          <a:solidFill>
            <a:srgbClr val="379D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411480" y="6419088"/>
            <a:ext cx="4572000" cy="256032"/>
          </a:xfrm>
          <a:prstGeom prst="rect">
            <a:avLst/>
          </a:prstGeom>
          <a:noFill/>
        </p:spPr>
        <p:txBody>
          <a:bodyPr wrap="none">
            <a:spAutoFit/>
          </a:bodyPr>
          <a:lstStyle/>
          <a:p>
            <a:pPr>
              <a:defRPr sz="900">
                <a:solidFill>
                  <a:srgbClr val="697480"/>
                </a:solidFill>
              </a:defRPr>
            </a:pPr>
            <a:r>
              <a:t>Stichting Jeugdinterventies | BASTA! &amp; MDFT</a:t>
            </a:r>
          </a:p>
        </p:txBody>
      </p:sp>
      <p:sp>
        <p:nvSpPr>
          <p:cNvPr id="24" name="TextBox 23"/>
          <p:cNvSpPr txBox="1"/>
          <p:nvPr/>
        </p:nvSpPr>
        <p:spPr>
          <a:xfrm>
            <a:off x="11475720" y="6400800"/>
            <a:ext cx="320040" cy="256032"/>
          </a:xfrm>
          <a:prstGeom prst="rect">
            <a:avLst/>
          </a:prstGeom>
          <a:noFill/>
        </p:spPr>
        <p:txBody>
          <a:bodyPr wrap="none">
            <a:spAutoFit/>
          </a:bodyPr>
          <a:lstStyle/>
          <a:p>
            <a:pPr algn="r">
              <a:defRPr sz="900">
                <a:solidFill>
                  <a:srgbClr val="697480"/>
                </a:solidFill>
              </a:defRPr>
            </a:pPr>
            <a:r>
              <a:t>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94360" y="438912"/>
            <a:ext cx="9601200" cy="640080"/>
          </a:xfrm>
          <a:prstGeom prst="rect">
            <a:avLst/>
          </a:prstGeom>
          <a:noFill/>
        </p:spPr>
        <p:txBody>
          <a:bodyPr wrap="none">
            <a:spAutoFit/>
          </a:bodyPr>
          <a:lstStyle/>
          <a:p>
            <a:pPr>
              <a:defRPr sz="2800" b="1">
                <a:solidFill>
                  <a:srgbClr val="26303E"/>
                </a:solidFill>
              </a:defRPr>
            </a:pPr>
            <a:r>
              <a:t>Van interventie naar resultaat</a:t>
            </a:r>
          </a:p>
        </p:txBody>
      </p:sp>
      <p:sp>
        <p:nvSpPr>
          <p:cNvPr id="3" name="TextBox 2"/>
          <p:cNvSpPr txBox="1"/>
          <p:nvPr/>
        </p:nvSpPr>
        <p:spPr>
          <a:xfrm>
            <a:off x="621792" y="1051560"/>
            <a:ext cx="9601200" cy="411480"/>
          </a:xfrm>
          <a:prstGeom prst="rect">
            <a:avLst/>
          </a:prstGeom>
          <a:noFill/>
        </p:spPr>
        <p:txBody>
          <a:bodyPr wrap="none">
            <a:spAutoFit/>
          </a:bodyPr>
          <a:lstStyle/>
          <a:p>
            <a:pPr>
              <a:defRPr sz="1400">
                <a:solidFill>
                  <a:srgbClr val="697480"/>
                </a:solidFill>
              </a:defRPr>
            </a:pPr>
            <a:r>
              <a:t>Niet alleen zeggen dat het werkt — weten voor wie het werkt</a:t>
            </a:r>
          </a:p>
        </p:txBody>
      </p:sp>
      <p:sp>
        <p:nvSpPr>
          <p:cNvPr id="4" name="Rounded Rectangle 3"/>
          <p:cNvSpPr/>
          <p:nvPr/>
        </p:nvSpPr>
        <p:spPr>
          <a:xfrm>
            <a:off x="548640" y="1645920"/>
            <a:ext cx="3337560" cy="4069080"/>
          </a:xfrm>
          <a:prstGeom prst="roundRect">
            <a:avLst/>
          </a:prstGeom>
          <a:solidFill>
            <a:srgbClr val="F6F8FA"/>
          </a:solidFill>
          <a:ln>
            <a:solidFill>
              <a:srgbClr val="379DD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85800" y="1965960"/>
            <a:ext cx="3063240" cy="502920"/>
          </a:xfrm>
          <a:prstGeom prst="rect">
            <a:avLst/>
          </a:prstGeom>
          <a:noFill/>
        </p:spPr>
        <p:txBody>
          <a:bodyPr wrap="none">
            <a:spAutoFit/>
          </a:bodyPr>
          <a:lstStyle/>
          <a:p>
            <a:pPr algn="ctr">
              <a:defRPr sz="2400" b="1">
                <a:solidFill>
                  <a:srgbClr val="379DD0"/>
                </a:solidFill>
              </a:defRPr>
            </a:pPr>
            <a:r>
              <a:t>METEN</a:t>
            </a:r>
          </a:p>
        </p:txBody>
      </p:sp>
      <p:sp>
        <p:nvSpPr>
          <p:cNvPr id="6" name="TextBox 5"/>
          <p:cNvSpPr txBox="1"/>
          <p:nvPr/>
        </p:nvSpPr>
        <p:spPr>
          <a:xfrm>
            <a:off x="868680" y="2743200"/>
            <a:ext cx="2697480" cy="2286000"/>
          </a:xfrm>
          <a:prstGeom prst="rect">
            <a:avLst/>
          </a:prstGeom>
          <a:noFill/>
        </p:spPr>
        <p:txBody>
          <a:bodyPr wrap="none">
            <a:spAutoFit/>
          </a:bodyPr>
          <a:lstStyle/>
          <a:p>
            <a:pPr>
              <a:spcAft>
                <a:spcPts val="1000"/>
              </a:spcAft>
              <a:defRPr sz="1700">
                <a:solidFill>
                  <a:srgbClr val="26303E"/>
                </a:solidFill>
              </a:defRPr>
            </a:pPr>
            <a:r>
              <a:t>• risico</a:t>
            </a:r>
          </a:p>
          <a:p>
            <a:pPr>
              <a:spcAft>
                <a:spcPts val="1000"/>
              </a:spcAft>
              <a:defRPr sz="1700">
                <a:solidFill>
                  <a:srgbClr val="26303E"/>
                </a:solidFill>
              </a:defRPr>
            </a:pPr>
            <a:r>
              <a:t>• delinquent gedrag</a:t>
            </a:r>
          </a:p>
          <a:p>
            <a:pPr>
              <a:spcAft>
                <a:spcPts val="1000"/>
              </a:spcAft>
              <a:defRPr sz="1700">
                <a:solidFill>
                  <a:srgbClr val="26303E"/>
                </a:solidFill>
              </a:defRPr>
            </a:pPr>
            <a:r>
              <a:t>• recidive</a:t>
            </a:r>
          </a:p>
          <a:p>
            <a:pPr>
              <a:spcAft>
                <a:spcPts val="1000"/>
              </a:spcAft>
              <a:defRPr sz="1700">
                <a:solidFill>
                  <a:srgbClr val="26303E"/>
                </a:solidFill>
              </a:defRPr>
            </a:pPr>
            <a:r>
              <a:t>• gezinsfunctioneren</a:t>
            </a:r>
          </a:p>
        </p:txBody>
      </p:sp>
      <p:sp>
        <p:nvSpPr>
          <p:cNvPr id="7" name="Rounded Rectangle 6"/>
          <p:cNvSpPr/>
          <p:nvPr/>
        </p:nvSpPr>
        <p:spPr>
          <a:xfrm>
            <a:off x="4389120" y="1645920"/>
            <a:ext cx="3337560" cy="4069080"/>
          </a:xfrm>
          <a:prstGeom prst="roundRect">
            <a:avLst/>
          </a:prstGeom>
          <a:solidFill>
            <a:srgbClr val="F6F8FA"/>
          </a:solidFill>
          <a:ln>
            <a:solidFill>
              <a:srgbClr val="3F399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4526280" y="1965960"/>
            <a:ext cx="3063240" cy="502920"/>
          </a:xfrm>
          <a:prstGeom prst="rect">
            <a:avLst/>
          </a:prstGeom>
          <a:noFill/>
        </p:spPr>
        <p:txBody>
          <a:bodyPr wrap="none">
            <a:spAutoFit/>
          </a:bodyPr>
          <a:lstStyle/>
          <a:p>
            <a:pPr algn="ctr">
              <a:defRPr sz="2400" b="1">
                <a:solidFill>
                  <a:srgbClr val="3F3991"/>
                </a:solidFill>
              </a:defRPr>
            </a:pPr>
            <a:r>
              <a:t>LEREN</a:t>
            </a:r>
          </a:p>
        </p:txBody>
      </p:sp>
      <p:sp>
        <p:nvSpPr>
          <p:cNvPr id="9" name="TextBox 8"/>
          <p:cNvSpPr txBox="1"/>
          <p:nvPr/>
        </p:nvSpPr>
        <p:spPr>
          <a:xfrm>
            <a:off x="4709159" y="2743200"/>
            <a:ext cx="2697480" cy="2286000"/>
          </a:xfrm>
          <a:prstGeom prst="rect">
            <a:avLst/>
          </a:prstGeom>
          <a:noFill/>
        </p:spPr>
        <p:txBody>
          <a:bodyPr wrap="none">
            <a:spAutoFit/>
          </a:bodyPr>
          <a:lstStyle/>
          <a:p>
            <a:pPr>
              <a:spcAft>
                <a:spcPts val="1000"/>
              </a:spcAft>
              <a:defRPr sz="1700">
                <a:solidFill>
                  <a:srgbClr val="26303E"/>
                </a:solidFill>
              </a:defRPr>
            </a:pPr>
            <a:r>
              <a:t>• voor wie?</a:t>
            </a:r>
          </a:p>
          <a:p>
            <a:pPr>
              <a:spcAft>
                <a:spcPts val="1000"/>
              </a:spcAft>
              <a:defRPr sz="1700">
                <a:solidFill>
                  <a:srgbClr val="26303E"/>
                </a:solidFill>
              </a:defRPr>
            </a:pPr>
            <a:r>
              <a:t>• wanneer?</a:t>
            </a:r>
          </a:p>
          <a:p>
            <a:pPr>
              <a:spcAft>
                <a:spcPts val="1000"/>
              </a:spcAft>
              <a:defRPr sz="1700">
                <a:solidFill>
                  <a:srgbClr val="26303E"/>
                </a:solidFill>
              </a:defRPr>
            </a:pPr>
            <a:r>
              <a:t>• welke intensiteit?</a:t>
            </a:r>
          </a:p>
          <a:p>
            <a:pPr>
              <a:spcAft>
                <a:spcPts val="1000"/>
              </a:spcAft>
              <a:defRPr sz="1700">
                <a:solidFill>
                  <a:srgbClr val="26303E"/>
                </a:solidFill>
              </a:defRPr>
            </a:pPr>
            <a:r>
              <a:t>• waar gaat het mis?</a:t>
            </a:r>
          </a:p>
        </p:txBody>
      </p:sp>
      <p:sp>
        <p:nvSpPr>
          <p:cNvPr id="10" name="Rounded Rectangle 9"/>
          <p:cNvSpPr/>
          <p:nvPr/>
        </p:nvSpPr>
        <p:spPr>
          <a:xfrm>
            <a:off x="8229600" y="1645920"/>
            <a:ext cx="3337560" cy="4069080"/>
          </a:xfrm>
          <a:prstGeom prst="roundRect">
            <a:avLst/>
          </a:prstGeom>
          <a:solidFill>
            <a:srgbClr val="F6F8FA"/>
          </a:solidFill>
          <a:ln>
            <a:solidFill>
              <a:srgbClr val="E2661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8366760" y="1965960"/>
            <a:ext cx="3063240" cy="502920"/>
          </a:xfrm>
          <a:prstGeom prst="rect">
            <a:avLst/>
          </a:prstGeom>
          <a:noFill/>
        </p:spPr>
        <p:txBody>
          <a:bodyPr wrap="none">
            <a:spAutoFit/>
          </a:bodyPr>
          <a:lstStyle/>
          <a:p>
            <a:pPr algn="ctr">
              <a:defRPr sz="2400" b="1">
                <a:solidFill>
                  <a:srgbClr val="E26619"/>
                </a:solidFill>
              </a:defRPr>
            </a:pPr>
            <a:r>
              <a:t>VERBETEREN</a:t>
            </a:r>
          </a:p>
        </p:txBody>
      </p:sp>
      <p:sp>
        <p:nvSpPr>
          <p:cNvPr id="12" name="TextBox 11"/>
          <p:cNvSpPr txBox="1"/>
          <p:nvPr/>
        </p:nvSpPr>
        <p:spPr>
          <a:xfrm>
            <a:off x="8549640" y="2743200"/>
            <a:ext cx="2697480" cy="2286000"/>
          </a:xfrm>
          <a:prstGeom prst="rect">
            <a:avLst/>
          </a:prstGeom>
          <a:noFill/>
        </p:spPr>
        <p:txBody>
          <a:bodyPr wrap="none">
            <a:spAutoFit/>
          </a:bodyPr>
          <a:lstStyle/>
          <a:p>
            <a:pPr>
              <a:spcAft>
                <a:spcPts val="1000"/>
              </a:spcAft>
              <a:defRPr sz="1700">
                <a:solidFill>
                  <a:srgbClr val="26303E"/>
                </a:solidFill>
              </a:defRPr>
            </a:pPr>
            <a:r>
              <a:t>• data</a:t>
            </a:r>
          </a:p>
          <a:p>
            <a:pPr>
              <a:spcAft>
                <a:spcPts val="1000"/>
              </a:spcAft>
              <a:defRPr sz="1700">
                <a:solidFill>
                  <a:srgbClr val="26303E"/>
                </a:solidFill>
              </a:defRPr>
            </a:pPr>
            <a:r>
              <a:t>• leren</a:t>
            </a:r>
          </a:p>
          <a:p>
            <a:pPr>
              <a:spcAft>
                <a:spcPts val="1000"/>
              </a:spcAft>
              <a:defRPr sz="1700">
                <a:solidFill>
                  <a:srgbClr val="26303E"/>
                </a:solidFill>
              </a:defRPr>
            </a:pPr>
            <a:r>
              <a:t>• aanpassen</a:t>
            </a:r>
          </a:p>
          <a:p>
            <a:pPr>
              <a:spcAft>
                <a:spcPts val="1000"/>
              </a:spcAft>
              <a:defRPr sz="1700">
                <a:solidFill>
                  <a:srgbClr val="26303E"/>
                </a:solidFill>
              </a:defRPr>
            </a:pPr>
            <a:r>
              <a:t>• betere resultaten</a:t>
            </a:r>
          </a:p>
        </p:txBody>
      </p:sp>
      <p:sp>
        <p:nvSpPr>
          <p:cNvPr id="13" name="Rectangle 12"/>
          <p:cNvSpPr/>
          <p:nvPr/>
        </p:nvSpPr>
        <p:spPr>
          <a:xfrm>
            <a:off x="0" y="6748272"/>
            <a:ext cx="12191695" cy="109728"/>
          </a:xfrm>
          <a:prstGeom prst="rect">
            <a:avLst/>
          </a:prstGeom>
          <a:solidFill>
            <a:srgbClr val="379D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411480" y="6419088"/>
            <a:ext cx="4572000" cy="256032"/>
          </a:xfrm>
          <a:prstGeom prst="rect">
            <a:avLst/>
          </a:prstGeom>
          <a:noFill/>
        </p:spPr>
        <p:txBody>
          <a:bodyPr wrap="none">
            <a:spAutoFit/>
          </a:bodyPr>
          <a:lstStyle/>
          <a:p>
            <a:pPr>
              <a:defRPr sz="900">
                <a:solidFill>
                  <a:srgbClr val="697480"/>
                </a:solidFill>
              </a:defRPr>
            </a:pPr>
            <a:r>
              <a:t>Stichting Jeugdinterventies | BASTA! &amp; MDFT</a:t>
            </a:r>
          </a:p>
        </p:txBody>
      </p:sp>
      <p:sp>
        <p:nvSpPr>
          <p:cNvPr id="15" name="TextBox 14"/>
          <p:cNvSpPr txBox="1"/>
          <p:nvPr/>
        </p:nvSpPr>
        <p:spPr>
          <a:xfrm>
            <a:off x="11475720" y="6400800"/>
            <a:ext cx="320040" cy="256032"/>
          </a:xfrm>
          <a:prstGeom prst="rect">
            <a:avLst/>
          </a:prstGeom>
          <a:noFill/>
        </p:spPr>
        <p:txBody>
          <a:bodyPr wrap="none">
            <a:spAutoFit/>
          </a:bodyPr>
          <a:lstStyle/>
          <a:p>
            <a:pPr algn="r">
              <a:defRPr sz="900">
                <a:solidFill>
                  <a:srgbClr val="697480"/>
                </a:solidFill>
              </a:defRPr>
            </a:pPr>
            <a:r>
              <a:t>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94360" y="438912"/>
            <a:ext cx="2709140" cy="523220"/>
          </a:xfrm>
          <a:prstGeom prst="rect">
            <a:avLst/>
          </a:prstGeom>
          <a:noFill/>
        </p:spPr>
        <p:txBody>
          <a:bodyPr wrap="none">
            <a:spAutoFit/>
          </a:bodyPr>
          <a:lstStyle/>
          <a:p>
            <a:pPr>
              <a:defRPr sz="2800" b="1">
                <a:solidFill>
                  <a:srgbClr val="26303E"/>
                </a:solidFill>
              </a:defRPr>
            </a:pPr>
            <a:r>
              <a:rPr dirty="0" err="1"/>
              <a:t>Onze</a:t>
            </a:r>
            <a:r>
              <a:rPr dirty="0"/>
              <a:t> </a:t>
            </a:r>
            <a:r>
              <a:rPr dirty="0" err="1"/>
              <a:t>uitnodiging</a:t>
            </a:r>
            <a:endParaRPr dirty="0"/>
          </a:p>
        </p:txBody>
      </p:sp>
      <p:sp>
        <p:nvSpPr>
          <p:cNvPr id="3" name="TextBox 2"/>
          <p:cNvSpPr txBox="1"/>
          <p:nvPr/>
        </p:nvSpPr>
        <p:spPr>
          <a:xfrm>
            <a:off x="621792" y="1051560"/>
            <a:ext cx="9601200" cy="411480"/>
          </a:xfrm>
          <a:prstGeom prst="rect">
            <a:avLst/>
          </a:prstGeom>
          <a:noFill/>
        </p:spPr>
        <p:txBody>
          <a:bodyPr wrap="none">
            <a:spAutoFit/>
          </a:bodyPr>
          <a:lstStyle/>
          <a:p>
            <a:pPr>
              <a:defRPr sz="1400">
                <a:solidFill>
                  <a:srgbClr val="697480"/>
                </a:solidFill>
              </a:defRPr>
            </a:pPr>
            <a:r>
              <a:t>Laten we jeugdcriminaliteit eerder aanpakken.</a:t>
            </a:r>
          </a:p>
        </p:txBody>
      </p:sp>
      <p:sp>
        <p:nvSpPr>
          <p:cNvPr id="4" name="TextBox 3"/>
          <p:cNvSpPr txBox="1"/>
          <p:nvPr/>
        </p:nvSpPr>
        <p:spPr>
          <a:xfrm>
            <a:off x="777240" y="1508760"/>
            <a:ext cx="10424160" cy="4297680"/>
          </a:xfrm>
          <a:prstGeom prst="rect">
            <a:avLst/>
          </a:prstGeom>
          <a:noFill/>
        </p:spPr>
        <p:txBody>
          <a:bodyPr wrap="none">
            <a:spAutoFit/>
          </a:bodyPr>
          <a:lstStyle/>
          <a:p>
            <a:pPr>
              <a:spcAft>
                <a:spcPts val="1200"/>
              </a:spcAft>
              <a:defRPr sz="1900">
                <a:solidFill>
                  <a:srgbClr val="26303E"/>
                </a:solidFill>
              </a:defRPr>
            </a:pPr>
            <a:r>
              <a:rPr dirty="0"/>
              <a:t>• </a:t>
            </a:r>
            <a:r>
              <a:rPr dirty="0" err="1"/>
              <a:t>Vroegsignalering</a:t>
            </a:r>
            <a:r>
              <a:rPr dirty="0"/>
              <a:t> </a:t>
            </a:r>
            <a:r>
              <a:rPr dirty="0" err="1"/>
              <a:t>versterken</a:t>
            </a:r>
            <a:r>
              <a:rPr dirty="0"/>
              <a:t> met BASTA! </a:t>
            </a:r>
            <a:r>
              <a:rPr dirty="0" err="1"/>
              <a:t>voor</a:t>
            </a:r>
            <a:r>
              <a:rPr dirty="0"/>
              <a:t> 12-minners</a:t>
            </a:r>
          </a:p>
          <a:p>
            <a:pPr>
              <a:spcAft>
                <a:spcPts val="1200"/>
              </a:spcAft>
              <a:defRPr sz="1900">
                <a:solidFill>
                  <a:srgbClr val="26303E"/>
                </a:solidFill>
              </a:defRPr>
            </a:pPr>
            <a:r>
              <a:rPr dirty="0"/>
              <a:t>• </a:t>
            </a:r>
            <a:r>
              <a:rPr dirty="0" err="1"/>
              <a:t>Intensieve</a:t>
            </a:r>
            <a:r>
              <a:rPr dirty="0"/>
              <a:t> </a:t>
            </a:r>
            <a:r>
              <a:rPr dirty="0" err="1"/>
              <a:t>systeembehandeling</a:t>
            </a:r>
            <a:r>
              <a:rPr dirty="0"/>
              <a:t> </a:t>
            </a:r>
            <a:r>
              <a:rPr dirty="0" err="1"/>
              <a:t>beschikbaar</a:t>
            </a:r>
            <a:r>
              <a:rPr dirty="0"/>
              <a:t> </a:t>
            </a:r>
            <a:r>
              <a:rPr dirty="0" err="1"/>
              <a:t>houden</a:t>
            </a:r>
            <a:r>
              <a:rPr dirty="0"/>
              <a:t> met MDFT</a:t>
            </a:r>
          </a:p>
          <a:p>
            <a:pPr>
              <a:spcAft>
                <a:spcPts val="1200"/>
              </a:spcAft>
              <a:defRPr sz="1900">
                <a:solidFill>
                  <a:srgbClr val="26303E"/>
                </a:solidFill>
              </a:defRPr>
            </a:pPr>
            <a:r>
              <a:rPr dirty="0"/>
              <a:t>• De </a:t>
            </a:r>
            <a:r>
              <a:rPr dirty="0" err="1"/>
              <a:t>aansluiting</a:t>
            </a:r>
            <a:r>
              <a:rPr dirty="0"/>
              <a:t> </a:t>
            </a:r>
            <a:r>
              <a:rPr dirty="0" err="1"/>
              <a:t>tussen</a:t>
            </a:r>
            <a:r>
              <a:rPr dirty="0"/>
              <a:t> </a:t>
            </a:r>
            <a:r>
              <a:rPr dirty="0" err="1"/>
              <a:t>beide</a:t>
            </a:r>
            <a:r>
              <a:rPr dirty="0"/>
              <a:t> </a:t>
            </a:r>
            <a:r>
              <a:rPr dirty="0" err="1"/>
              <a:t>interventies</a:t>
            </a:r>
            <a:r>
              <a:rPr dirty="0"/>
              <a:t> </a:t>
            </a:r>
            <a:r>
              <a:rPr dirty="0" err="1"/>
              <a:t>versterken</a:t>
            </a:r>
            <a:endParaRPr dirty="0"/>
          </a:p>
          <a:p>
            <a:pPr>
              <a:spcAft>
                <a:spcPts val="1200"/>
              </a:spcAft>
              <a:defRPr sz="1900">
                <a:solidFill>
                  <a:srgbClr val="26303E"/>
                </a:solidFill>
              </a:defRPr>
            </a:pPr>
            <a:r>
              <a:rPr dirty="0"/>
              <a:t>• </a:t>
            </a:r>
            <a:r>
              <a:rPr dirty="0" err="1"/>
              <a:t>Kwaliteit</a:t>
            </a:r>
            <a:r>
              <a:rPr dirty="0"/>
              <a:t>, </a:t>
            </a:r>
            <a:r>
              <a:rPr dirty="0" err="1"/>
              <a:t>deskundigheid</a:t>
            </a:r>
            <a:r>
              <a:rPr dirty="0"/>
              <a:t> </a:t>
            </a:r>
            <a:r>
              <a:rPr dirty="0" err="1"/>
              <a:t>en</a:t>
            </a:r>
            <a:r>
              <a:rPr dirty="0"/>
              <a:t> </a:t>
            </a:r>
            <a:r>
              <a:rPr dirty="0" err="1"/>
              <a:t>resultaatmeting</a:t>
            </a:r>
            <a:r>
              <a:rPr dirty="0"/>
              <a:t> </a:t>
            </a:r>
            <a:r>
              <a:rPr dirty="0" err="1"/>
              <a:t>structureel</a:t>
            </a:r>
            <a:r>
              <a:rPr dirty="0"/>
              <a:t> </a:t>
            </a:r>
            <a:r>
              <a:rPr dirty="0" err="1"/>
              <a:t>borgen</a:t>
            </a:r>
            <a:endParaRPr dirty="0"/>
          </a:p>
          <a:p>
            <a:pPr>
              <a:spcAft>
                <a:spcPts val="1200"/>
              </a:spcAft>
              <a:defRPr sz="1900">
                <a:solidFill>
                  <a:srgbClr val="26303E"/>
                </a:solidFill>
              </a:defRPr>
            </a:pPr>
            <a:r>
              <a:rPr dirty="0"/>
              <a:t>• Samen </a:t>
            </a:r>
            <a:r>
              <a:rPr dirty="0" err="1"/>
              <a:t>investeren</a:t>
            </a:r>
            <a:r>
              <a:rPr dirty="0"/>
              <a:t> in </a:t>
            </a:r>
            <a:r>
              <a:rPr dirty="0" err="1"/>
              <a:t>onderzoek</a:t>
            </a:r>
            <a:r>
              <a:rPr dirty="0"/>
              <a:t> </a:t>
            </a:r>
            <a:r>
              <a:rPr dirty="0" err="1"/>
              <a:t>en</a:t>
            </a:r>
            <a:r>
              <a:rPr dirty="0"/>
              <a:t> </a:t>
            </a:r>
            <a:r>
              <a:rPr dirty="0" err="1"/>
              <a:t>doorontwikkeling</a:t>
            </a:r>
            <a:endParaRPr dirty="0"/>
          </a:p>
        </p:txBody>
      </p:sp>
      <p:sp>
        <p:nvSpPr>
          <p:cNvPr id="5" name="Rounded Rectangle 4"/>
          <p:cNvSpPr/>
          <p:nvPr/>
        </p:nvSpPr>
        <p:spPr>
          <a:xfrm>
            <a:off x="1920240" y="5303520"/>
            <a:ext cx="8321040" cy="777240"/>
          </a:xfrm>
          <a:prstGeom prst="roundRect">
            <a:avLst/>
          </a:prstGeom>
          <a:solidFill>
            <a:srgbClr val="379D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2057400" y="5468112"/>
            <a:ext cx="8046720" cy="457200"/>
          </a:xfrm>
          <a:prstGeom prst="rect">
            <a:avLst/>
          </a:prstGeom>
          <a:noFill/>
        </p:spPr>
        <p:txBody>
          <a:bodyPr wrap="none">
            <a:spAutoFit/>
          </a:bodyPr>
          <a:lstStyle/>
          <a:p>
            <a:pPr algn="ctr">
              <a:defRPr sz="2300" b="1">
                <a:solidFill>
                  <a:srgbClr val="FFFFFF"/>
                </a:solidFill>
              </a:defRPr>
            </a:pPr>
            <a:r>
              <a:t>Van vroeg signaleren naar duurzaam veranderen</a:t>
            </a:r>
          </a:p>
        </p:txBody>
      </p:sp>
      <p:sp>
        <p:nvSpPr>
          <p:cNvPr id="7" name="Rectangle 6"/>
          <p:cNvSpPr/>
          <p:nvPr/>
        </p:nvSpPr>
        <p:spPr>
          <a:xfrm>
            <a:off x="0" y="6748272"/>
            <a:ext cx="12191695" cy="109728"/>
          </a:xfrm>
          <a:prstGeom prst="rect">
            <a:avLst/>
          </a:prstGeom>
          <a:solidFill>
            <a:srgbClr val="379D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411480" y="6419088"/>
            <a:ext cx="4572000" cy="256032"/>
          </a:xfrm>
          <a:prstGeom prst="rect">
            <a:avLst/>
          </a:prstGeom>
          <a:noFill/>
        </p:spPr>
        <p:txBody>
          <a:bodyPr wrap="none">
            <a:spAutoFit/>
          </a:bodyPr>
          <a:lstStyle/>
          <a:p>
            <a:pPr>
              <a:defRPr sz="900">
                <a:solidFill>
                  <a:srgbClr val="697480"/>
                </a:solidFill>
              </a:defRPr>
            </a:pPr>
            <a:r>
              <a:t>Stichting Jeugdinterventies | BASTA! &amp; MDFT</a:t>
            </a:r>
          </a:p>
        </p:txBody>
      </p:sp>
      <p:sp>
        <p:nvSpPr>
          <p:cNvPr id="9" name="TextBox 8"/>
          <p:cNvSpPr txBox="1"/>
          <p:nvPr/>
        </p:nvSpPr>
        <p:spPr>
          <a:xfrm>
            <a:off x="11475720" y="6400800"/>
            <a:ext cx="320040" cy="256032"/>
          </a:xfrm>
          <a:prstGeom prst="rect">
            <a:avLst/>
          </a:prstGeom>
          <a:noFill/>
        </p:spPr>
        <p:txBody>
          <a:bodyPr wrap="none">
            <a:spAutoFit/>
          </a:bodyPr>
          <a:lstStyle/>
          <a:p>
            <a:pPr algn="r">
              <a:defRPr sz="900">
                <a:solidFill>
                  <a:srgbClr val="697480"/>
                </a:solidFill>
              </a:defRPr>
            </a:pPr>
            <a:r>
              <a:t>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94360" y="438912"/>
            <a:ext cx="9601200" cy="640080"/>
          </a:xfrm>
          <a:prstGeom prst="rect">
            <a:avLst/>
          </a:prstGeom>
          <a:noFill/>
        </p:spPr>
        <p:txBody>
          <a:bodyPr wrap="none">
            <a:spAutoFit/>
          </a:bodyPr>
          <a:lstStyle/>
          <a:p>
            <a:pPr>
              <a:defRPr sz="2800" b="1">
                <a:solidFill>
                  <a:srgbClr val="26303E"/>
                </a:solidFill>
              </a:defRPr>
            </a:pPr>
            <a:r>
              <a:t>De kernboodschap</a:t>
            </a:r>
          </a:p>
        </p:txBody>
      </p:sp>
      <p:sp>
        <p:nvSpPr>
          <p:cNvPr id="3" name="TextBox 2"/>
          <p:cNvSpPr txBox="1"/>
          <p:nvPr/>
        </p:nvSpPr>
        <p:spPr>
          <a:xfrm>
            <a:off x="621792" y="1051560"/>
            <a:ext cx="9601200" cy="411480"/>
          </a:xfrm>
          <a:prstGeom prst="rect">
            <a:avLst/>
          </a:prstGeom>
          <a:noFill/>
        </p:spPr>
        <p:txBody>
          <a:bodyPr wrap="none">
            <a:spAutoFit/>
          </a:bodyPr>
          <a:lstStyle/>
          <a:p>
            <a:pPr>
              <a:defRPr sz="1400">
                <a:solidFill>
                  <a:srgbClr val="697480"/>
                </a:solidFill>
              </a:defRPr>
            </a:pPr>
            <a:r>
              <a:t>Niet iedere jongere heeft hetzelfde nodig</a:t>
            </a:r>
          </a:p>
        </p:txBody>
      </p:sp>
      <p:sp>
        <p:nvSpPr>
          <p:cNvPr id="4" name="Rounded Rectangle 3"/>
          <p:cNvSpPr/>
          <p:nvPr/>
        </p:nvSpPr>
        <p:spPr>
          <a:xfrm>
            <a:off x="685800" y="1600200"/>
            <a:ext cx="3383280" cy="3886200"/>
          </a:xfrm>
          <a:prstGeom prst="roundRect">
            <a:avLst/>
          </a:prstGeom>
          <a:solidFill>
            <a:srgbClr val="F6F8FA"/>
          </a:solidFill>
          <a:ln>
            <a:solidFill>
              <a:srgbClr val="379DD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914400" y="1874519"/>
            <a:ext cx="2926080" cy="502920"/>
          </a:xfrm>
          <a:prstGeom prst="rect">
            <a:avLst/>
          </a:prstGeom>
          <a:noFill/>
        </p:spPr>
        <p:txBody>
          <a:bodyPr wrap="none">
            <a:spAutoFit/>
          </a:bodyPr>
          <a:lstStyle/>
          <a:p>
            <a:pPr>
              <a:defRPr sz="2500" b="1">
                <a:solidFill>
                  <a:srgbClr val="379DD0"/>
                </a:solidFill>
              </a:defRPr>
            </a:pPr>
            <a:r>
              <a:t>BASTA!</a:t>
            </a:r>
          </a:p>
        </p:txBody>
      </p:sp>
      <p:sp>
        <p:nvSpPr>
          <p:cNvPr id="6" name="TextBox 5"/>
          <p:cNvSpPr txBox="1"/>
          <p:nvPr/>
        </p:nvSpPr>
        <p:spPr>
          <a:xfrm>
            <a:off x="914400" y="2468880"/>
            <a:ext cx="2926080" cy="411480"/>
          </a:xfrm>
          <a:prstGeom prst="rect">
            <a:avLst/>
          </a:prstGeom>
          <a:noFill/>
        </p:spPr>
        <p:txBody>
          <a:bodyPr wrap="none">
            <a:spAutoFit/>
          </a:bodyPr>
          <a:lstStyle/>
          <a:p>
            <a:pPr>
              <a:defRPr sz="1500" b="1">
                <a:solidFill>
                  <a:srgbClr val="26303E"/>
                </a:solidFill>
              </a:defRPr>
            </a:pPr>
            <a:r>
              <a:t>&lt; 12 jaar</a:t>
            </a:r>
          </a:p>
        </p:txBody>
      </p:sp>
      <p:sp>
        <p:nvSpPr>
          <p:cNvPr id="7" name="TextBox 6"/>
          <p:cNvSpPr txBox="1"/>
          <p:nvPr/>
        </p:nvSpPr>
        <p:spPr>
          <a:xfrm>
            <a:off x="914400" y="3063240"/>
            <a:ext cx="2880360" cy="1920240"/>
          </a:xfrm>
          <a:prstGeom prst="rect">
            <a:avLst/>
          </a:prstGeom>
          <a:noFill/>
        </p:spPr>
        <p:txBody>
          <a:bodyPr wrap="square">
            <a:spAutoFit/>
          </a:bodyPr>
          <a:lstStyle/>
          <a:p>
            <a:pPr>
              <a:spcAft>
                <a:spcPts val="900"/>
              </a:spcAft>
              <a:defRPr sz="1700">
                <a:solidFill>
                  <a:srgbClr val="26303E"/>
                </a:solidFill>
              </a:defRPr>
            </a:pPr>
            <a:r>
              <a:t>Vroegsignalering</a:t>
            </a:r>
          </a:p>
          <a:p>
            <a:pPr>
              <a:spcAft>
                <a:spcPts val="900"/>
              </a:spcAft>
              <a:defRPr sz="1700">
                <a:solidFill>
                  <a:srgbClr val="26303E"/>
                </a:solidFill>
              </a:defRPr>
            </a:pPr>
            <a:r>
              <a:t>Risicotaxatie</a:t>
            </a:r>
          </a:p>
          <a:p>
            <a:pPr>
              <a:spcAft>
                <a:spcPts val="900"/>
              </a:spcAft>
              <a:defRPr sz="1700">
                <a:solidFill>
                  <a:srgbClr val="26303E"/>
                </a:solidFill>
              </a:defRPr>
            </a:pPr>
            <a:r>
              <a:t>Gezinsgerichte aanpak</a:t>
            </a:r>
          </a:p>
        </p:txBody>
      </p:sp>
      <p:sp>
        <p:nvSpPr>
          <p:cNvPr id="8" name="Rounded Rectangle 7"/>
          <p:cNvSpPr/>
          <p:nvPr/>
        </p:nvSpPr>
        <p:spPr>
          <a:xfrm>
            <a:off x="4480560" y="1600200"/>
            <a:ext cx="3383280" cy="3886200"/>
          </a:xfrm>
          <a:prstGeom prst="roundRect">
            <a:avLst/>
          </a:prstGeom>
          <a:solidFill>
            <a:srgbClr val="F6F8FA"/>
          </a:solidFill>
          <a:ln>
            <a:solidFill>
              <a:srgbClr val="E2661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709160" y="1874519"/>
            <a:ext cx="2926080" cy="502920"/>
          </a:xfrm>
          <a:prstGeom prst="rect">
            <a:avLst/>
          </a:prstGeom>
          <a:noFill/>
        </p:spPr>
        <p:txBody>
          <a:bodyPr wrap="none">
            <a:spAutoFit/>
          </a:bodyPr>
          <a:lstStyle/>
          <a:p>
            <a:pPr>
              <a:defRPr sz="2500" b="1">
                <a:solidFill>
                  <a:srgbClr val="E26619"/>
                </a:solidFill>
              </a:defRPr>
            </a:pPr>
            <a:r>
              <a:t>MDFT</a:t>
            </a:r>
          </a:p>
        </p:txBody>
      </p:sp>
      <p:sp>
        <p:nvSpPr>
          <p:cNvPr id="10" name="TextBox 9"/>
          <p:cNvSpPr txBox="1"/>
          <p:nvPr/>
        </p:nvSpPr>
        <p:spPr>
          <a:xfrm>
            <a:off x="4709160" y="2468880"/>
            <a:ext cx="2926080" cy="411480"/>
          </a:xfrm>
          <a:prstGeom prst="rect">
            <a:avLst/>
          </a:prstGeom>
          <a:noFill/>
        </p:spPr>
        <p:txBody>
          <a:bodyPr wrap="none">
            <a:spAutoFit/>
          </a:bodyPr>
          <a:lstStyle/>
          <a:p>
            <a:pPr>
              <a:defRPr sz="1500" b="1">
                <a:solidFill>
                  <a:srgbClr val="26303E"/>
                </a:solidFill>
              </a:defRPr>
            </a:pPr>
            <a:r>
              <a:t>Jongeren</a:t>
            </a:r>
          </a:p>
        </p:txBody>
      </p:sp>
      <p:sp>
        <p:nvSpPr>
          <p:cNvPr id="11" name="TextBox 10"/>
          <p:cNvSpPr txBox="1"/>
          <p:nvPr/>
        </p:nvSpPr>
        <p:spPr>
          <a:xfrm>
            <a:off x="4709160" y="3063240"/>
            <a:ext cx="2880360" cy="1920240"/>
          </a:xfrm>
          <a:prstGeom prst="rect">
            <a:avLst/>
          </a:prstGeom>
          <a:noFill/>
        </p:spPr>
        <p:txBody>
          <a:bodyPr wrap="square">
            <a:spAutoFit/>
          </a:bodyPr>
          <a:lstStyle/>
          <a:p>
            <a:pPr>
              <a:spcAft>
                <a:spcPts val="900"/>
              </a:spcAft>
              <a:defRPr sz="1700">
                <a:solidFill>
                  <a:srgbClr val="26303E"/>
                </a:solidFill>
              </a:defRPr>
            </a:pPr>
            <a:r>
              <a:t>Intensieve systeembehandeling</a:t>
            </a:r>
          </a:p>
          <a:p>
            <a:pPr>
              <a:spcAft>
                <a:spcPts val="900"/>
              </a:spcAft>
              <a:defRPr sz="1700">
                <a:solidFill>
                  <a:srgbClr val="26303E"/>
                </a:solidFill>
              </a:defRPr>
            </a:pPr>
            <a:r>
              <a:t>Complexe problematiek</a:t>
            </a:r>
          </a:p>
          <a:p>
            <a:pPr>
              <a:spcAft>
                <a:spcPts val="900"/>
              </a:spcAft>
              <a:defRPr sz="1700">
                <a:solidFill>
                  <a:srgbClr val="26303E"/>
                </a:solidFill>
              </a:defRPr>
            </a:pPr>
            <a:r>
              <a:t>Gedragsverandering</a:t>
            </a:r>
          </a:p>
        </p:txBody>
      </p:sp>
      <p:sp>
        <p:nvSpPr>
          <p:cNvPr id="12" name="Rounded Rectangle 11"/>
          <p:cNvSpPr/>
          <p:nvPr/>
        </p:nvSpPr>
        <p:spPr>
          <a:xfrm>
            <a:off x="8275320" y="1600200"/>
            <a:ext cx="3383280" cy="3886200"/>
          </a:xfrm>
          <a:prstGeom prst="roundRect">
            <a:avLst/>
          </a:prstGeom>
          <a:solidFill>
            <a:srgbClr val="F6F8FA"/>
          </a:solidFill>
          <a:ln>
            <a:solidFill>
              <a:srgbClr val="3F399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8503920" y="1874519"/>
            <a:ext cx="2926080" cy="502920"/>
          </a:xfrm>
          <a:prstGeom prst="rect">
            <a:avLst/>
          </a:prstGeom>
          <a:noFill/>
        </p:spPr>
        <p:txBody>
          <a:bodyPr wrap="none">
            <a:spAutoFit/>
          </a:bodyPr>
          <a:lstStyle/>
          <a:p>
            <a:pPr>
              <a:defRPr sz="2500" b="1">
                <a:solidFill>
                  <a:srgbClr val="3F3991"/>
                </a:solidFill>
              </a:defRPr>
            </a:pPr>
            <a:r>
              <a:t>Samen</a:t>
            </a:r>
          </a:p>
        </p:txBody>
      </p:sp>
      <p:sp>
        <p:nvSpPr>
          <p:cNvPr id="14" name="TextBox 13"/>
          <p:cNvSpPr txBox="1"/>
          <p:nvPr/>
        </p:nvSpPr>
        <p:spPr>
          <a:xfrm>
            <a:off x="8503920" y="2468880"/>
            <a:ext cx="2926080" cy="411480"/>
          </a:xfrm>
          <a:prstGeom prst="rect">
            <a:avLst/>
          </a:prstGeom>
          <a:noFill/>
        </p:spPr>
        <p:txBody>
          <a:bodyPr wrap="none">
            <a:spAutoFit/>
          </a:bodyPr>
          <a:lstStyle/>
          <a:p>
            <a:pPr>
              <a:defRPr sz="1500" b="1">
                <a:solidFill>
                  <a:srgbClr val="26303E"/>
                </a:solidFill>
              </a:defRPr>
            </a:pPr>
            <a:r>
              <a:t>Doorlopende lijn</a:t>
            </a:r>
          </a:p>
        </p:txBody>
      </p:sp>
      <p:sp>
        <p:nvSpPr>
          <p:cNvPr id="15" name="TextBox 14"/>
          <p:cNvSpPr txBox="1"/>
          <p:nvPr/>
        </p:nvSpPr>
        <p:spPr>
          <a:xfrm>
            <a:off x="8503920" y="3063240"/>
            <a:ext cx="2880360" cy="1920240"/>
          </a:xfrm>
          <a:prstGeom prst="rect">
            <a:avLst/>
          </a:prstGeom>
          <a:noFill/>
        </p:spPr>
        <p:txBody>
          <a:bodyPr wrap="square">
            <a:spAutoFit/>
          </a:bodyPr>
          <a:lstStyle/>
          <a:p>
            <a:pPr>
              <a:spcAft>
                <a:spcPts val="900"/>
              </a:spcAft>
              <a:defRPr sz="1700">
                <a:solidFill>
                  <a:srgbClr val="26303E"/>
                </a:solidFill>
              </a:defRPr>
            </a:pPr>
            <a:r>
              <a:t>Vroeg voorkomen</a:t>
            </a:r>
          </a:p>
          <a:p>
            <a:pPr>
              <a:spcAft>
                <a:spcPts val="900"/>
              </a:spcAft>
              <a:defRPr sz="1700">
                <a:solidFill>
                  <a:srgbClr val="26303E"/>
                </a:solidFill>
              </a:defRPr>
            </a:pPr>
            <a:r>
              <a:t>→ intensiveren</a:t>
            </a:r>
          </a:p>
          <a:p>
            <a:pPr>
              <a:spcAft>
                <a:spcPts val="900"/>
              </a:spcAft>
              <a:defRPr sz="1700">
                <a:solidFill>
                  <a:srgbClr val="26303E"/>
                </a:solidFill>
              </a:defRPr>
            </a:pPr>
            <a:r>
              <a:t>→ duurzaam veranderen</a:t>
            </a:r>
          </a:p>
        </p:txBody>
      </p:sp>
      <p:sp>
        <p:nvSpPr>
          <p:cNvPr id="16" name="Rectangle 15"/>
          <p:cNvSpPr/>
          <p:nvPr/>
        </p:nvSpPr>
        <p:spPr>
          <a:xfrm>
            <a:off x="0" y="6748272"/>
            <a:ext cx="12191695" cy="109728"/>
          </a:xfrm>
          <a:prstGeom prst="rect">
            <a:avLst/>
          </a:prstGeom>
          <a:solidFill>
            <a:srgbClr val="379D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411480" y="6419088"/>
            <a:ext cx="4572000" cy="256032"/>
          </a:xfrm>
          <a:prstGeom prst="rect">
            <a:avLst/>
          </a:prstGeom>
          <a:noFill/>
        </p:spPr>
        <p:txBody>
          <a:bodyPr wrap="none">
            <a:spAutoFit/>
          </a:bodyPr>
          <a:lstStyle/>
          <a:p>
            <a:pPr>
              <a:defRPr sz="900">
                <a:solidFill>
                  <a:srgbClr val="697480"/>
                </a:solidFill>
              </a:defRPr>
            </a:pPr>
            <a:r>
              <a:t>Stichting Jeugdinterventies | BASTA! &amp; MDFT</a:t>
            </a:r>
          </a:p>
        </p:txBody>
      </p:sp>
      <p:sp>
        <p:nvSpPr>
          <p:cNvPr id="18" name="TextBox 17"/>
          <p:cNvSpPr txBox="1"/>
          <p:nvPr/>
        </p:nvSpPr>
        <p:spPr>
          <a:xfrm>
            <a:off x="11475720" y="6400800"/>
            <a:ext cx="320040" cy="256032"/>
          </a:xfrm>
          <a:prstGeom prst="rect">
            <a:avLst/>
          </a:prstGeom>
          <a:noFill/>
        </p:spPr>
        <p:txBody>
          <a:bodyPr wrap="none">
            <a:spAutoFit/>
          </a:bodyPr>
          <a:lstStyle/>
          <a:p>
            <a:pPr algn="r">
              <a:defRPr sz="900">
                <a:solidFill>
                  <a:srgbClr val="697480"/>
                </a:solidFill>
              </a:defRPr>
            </a:pPr>
            <a:r>
              <a:t>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94360" y="438912"/>
            <a:ext cx="9601200" cy="640080"/>
          </a:xfrm>
          <a:prstGeom prst="rect">
            <a:avLst/>
          </a:prstGeom>
          <a:noFill/>
        </p:spPr>
        <p:txBody>
          <a:bodyPr wrap="none">
            <a:spAutoFit/>
          </a:bodyPr>
          <a:lstStyle/>
          <a:p>
            <a:pPr>
              <a:defRPr sz="2800" b="1">
                <a:solidFill>
                  <a:srgbClr val="26303E"/>
                </a:solidFill>
              </a:defRPr>
            </a:pPr>
            <a:r>
              <a:t>Waarom systeemgericht?</a:t>
            </a:r>
          </a:p>
        </p:txBody>
      </p:sp>
      <p:sp>
        <p:nvSpPr>
          <p:cNvPr id="3" name="TextBox 2"/>
          <p:cNvSpPr txBox="1"/>
          <p:nvPr/>
        </p:nvSpPr>
        <p:spPr>
          <a:xfrm>
            <a:off x="621792" y="1051560"/>
            <a:ext cx="9601200" cy="411480"/>
          </a:xfrm>
          <a:prstGeom prst="rect">
            <a:avLst/>
          </a:prstGeom>
          <a:noFill/>
        </p:spPr>
        <p:txBody>
          <a:bodyPr wrap="none">
            <a:spAutoFit/>
          </a:bodyPr>
          <a:lstStyle/>
          <a:p>
            <a:pPr>
              <a:defRPr sz="1400">
                <a:solidFill>
                  <a:srgbClr val="697480"/>
                </a:solidFill>
              </a:defRPr>
            </a:pPr>
            <a:r>
              <a:t>Een jongere verandert niet in isolatie</a:t>
            </a:r>
          </a:p>
        </p:txBody>
      </p:sp>
      <p:sp>
        <p:nvSpPr>
          <p:cNvPr id="4" name="Oval 3"/>
          <p:cNvSpPr/>
          <p:nvPr/>
        </p:nvSpPr>
        <p:spPr>
          <a:xfrm>
            <a:off x="5303520" y="2862072"/>
            <a:ext cx="1554480" cy="768096"/>
          </a:xfrm>
          <a:prstGeom prst="ellipse">
            <a:avLst/>
          </a:prstGeom>
          <a:solidFill>
            <a:srgbClr val="379D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5349240" y="3063239"/>
            <a:ext cx="1463040" cy="365760"/>
          </a:xfrm>
          <a:prstGeom prst="rect">
            <a:avLst/>
          </a:prstGeom>
          <a:noFill/>
        </p:spPr>
        <p:txBody>
          <a:bodyPr wrap="none">
            <a:spAutoFit/>
          </a:bodyPr>
          <a:lstStyle/>
          <a:p>
            <a:pPr algn="ctr">
              <a:defRPr sz="1100" b="1">
                <a:solidFill>
                  <a:srgbClr val="FFFFFF"/>
                </a:solidFill>
              </a:defRPr>
            </a:pPr>
            <a:r>
              <a:t>JONGERE</a:t>
            </a:r>
          </a:p>
        </p:txBody>
      </p:sp>
      <p:sp>
        <p:nvSpPr>
          <p:cNvPr id="6" name="Oval 5"/>
          <p:cNvSpPr/>
          <p:nvPr/>
        </p:nvSpPr>
        <p:spPr>
          <a:xfrm>
            <a:off x="1051560" y="1353312"/>
            <a:ext cx="1554480" cy="768096"/>
          </a:xfrm>
          <a:prstGeom prst="ellipse">
            <a:avLst/>
          </a:prstGeom>
          <a:solidFill>
            <a:srgbClr val="E2661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542504" y="1554480"/>
            <a:ext cx="572593" cy="261610"/>
          </a:xfrm>
          <a:prstGeom prst="rect">
            <a:avLst/>
          </a:prstGeom>
          <a:noFill/>
        </p:spPr>
        <p:txBody>
          <a:bodyPr wrap="none">
            <a:spAutoFit/>
          </a:bodyPr>
          <a:lstStyle/>
          <a:p>
            <a:pPr algn="ctr">
              <a:defRPr sz="1100" b="1">
                <a:solidFill>
                  <a:srgbClr val="FFFFFF"/>
                </a:solidFill>
              </a:defRPr>
            </a:pPr>
            <a:r>
              <a:rPr dirty="0"/>
              <a:t>GEZIN</a:t>
            </a:r>
            <a:r>
              <a:rPr lang="nl-NL" dirty="0"/>
              <a:t> </a:t>
            </a:r>
            <a:endParaRPr dirty="0"/>
          </a:p>
        </p:txBody>
      </p:sp>
      <p:sp>
        <p:nvSpPr>
          <p:cNvPr id="8" name="Oval 7"/>
          <p:cNvSpPr/>
          <p:nvPr/>
        </p:nvSpPr>
        <p:spPr>
          <a:xfrm>
            <a:off x="8732520" y="1353312"/>
            <a:ext cx="1554480" cy="768096"/>
          </a:xfrm>
          <a:prstGeom prst="ellipse">
            <a:avLst/>
          </a:prstGeom>
          <a:solidFill>
            <a:srgbClr val="3F39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783441" y="1554480"/>
            <a:ext cx="1452642" cy="261610"/>
          </a:xfrm>
          <a:prstGeom prst="rect">
            <a:avLst/>
          </a:prstGeom>
          <a:noFill/>
        </p:spPr>
        <p:txBody>
          <a:bodyPr wrap="none">
            <a:spAutoFit/>
          </a:bodyPr>
          <a:lstStyle/>
          <a:p>
            <a:pPr algn="ctr">
              <a:defRPr sz="1100" b="1">
                <a:solidFill>
                  <a:srgbClr val="FFFFFF"/>
                </a:solidFill>
              </a:defRPr>
            </a:pPr>
            <a:r>
              <a:rPr dirty="0"/>
              <a:t>SCHOOL</a:t>
            </a:r>
            <a:r>
              <a:rPr lang="nl-NL" dirty="0"/>
              <a:t> en omgeving</a:t>
            </a:r>
            <a:endParaRPr dirty="0"/>
          </a:p>
        </p:txBody>
      </p:sp>
      <p:sp>
        <p:nvSpPr>
          <p:cNvPr id="10" name="Oval 9"/>
          <p:cNvSpPr/>
          <p:nvPr/>
        </p:nvSpPr>
        <p:spPr>
          <a:xfrm>
            <a:off x="1051560" y="4370832"/>
            <a:ext cx="1554480" cy="768096"/>
          </a:xfrm>
          <a:prstGeom prst="ellipse">
            <a:avLst/>
          </a:prstGeom>
          <a:solidFill>
            <a:srgbClr val="3F39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277209" y="4572000"/>
            <a:ext cx="1103187" cy="261610"/>
          </a:xfrm>
          <a:prstGeom prst="rect">
            <a:avLst/>
          </a:prstGeom>
          <a:noFill/>
        </p:spPr>
        <p:txBody>
          <a:bodyPr wrap="none">
            <a:spAutoFit/>
          </a:bodyPr>
          <a:lstStyle/>
          <a:p>
            <a:pPr algn="ctr">
              <a:defRPr sz="1100" b="1">
                <a:solidFill>
                  <a:srgbClr val="FFFFFF"/>
                </a:solidFill>
              </a:defRPr>
            </a:pPr>
            <a:r>
              <a:rPr dirty="0"/>
              <a:t>PEERS</a:t>
            </a:r>
            <a:r>
              <a:rPr lang="nl-NL" dirty="0"/>
              <a:t> op straat</a:t>
            </a:r>
            <a:endParaRPr dirty="0"/>
          </a:p>
        </p:txBody>
      </p:sp>
      <p:sp>
        <p:nvSpPr>
          <p:cNvPr id="12" name="Oval 11"/>
          <p:cNvSpPr/>
          <p:nvPr/>
        </p:nvSpPr>
        <p:spPr>
          <a:xfrm>
            <a:off x="8183880" y="4370832"/>
            <a:ext cx="1554480" cy="768096"/>
          </a:xfrm>
          <a:prstGeom prst="ellipse">
            <a:avLst/>
          </a:prstGeom>
          <a:solidFill>
            <a:srgbClr val="E2661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8229600" y="4572000"/>
            <a:ext cx="1463040" cy="365760"/>
          </a:xfrm>
          <a:prstGeom prst="rect">
            <a:avLst/>
          </a:prstGeom>
          <a:noFill/>
        </p:spPr>
        <p:txBody>
          <a:bodyPr wrap="none">
            <a:spAutoFit/>
          </a:bodyPr>
          <a:lstStyle/>
          <a:p>
            <a:pPr algn="ctr">
              <a:defRPr sz="1100" b="1">
                <a:solidFill>
                  <a:srgbClr val="FFFFFF"/>
                </a:solidFill>
              </a:defRPr>
            </a:pPr>
            <a:r>
              <a:t>PROFESSIONALS</a:t>
            </a:r>
          </a:p>
        </p:txBody>
      </p:sp>
      <p:sp>
        <p:nvSpPr>
          <p:cNvPr id="14" name="Oval 13"/>
          <p:cNvSpPr/>
          <p:nvPr/>
        </p:nvSpPr>
        <p:spPr>
          <a:xfrm>
            <a:off x="5212080" y="2743200"/>
            <a:ext cx="1737360" cy="1005840"/>
          </a:xfrm>
          <a:prstGeom prst="ellipse">
            <a:avLst/>
          </a:prstGeom>
          <a:solidFill>
            <a:srgbClr val="379D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5257800" y="3035808"/>
            <a:ext cx="1645920" cy="411480"/>
          </a:xfrm>
          <a:prstGeom prst="rect">
            <a:avLst/>
          </a:prstGeom>
          <a:noFill/>
        </p:spPr>
        <p:txBody>
          <a:bodyPr wrap="none">
            <a:spAutoFit/>
          </a:bodyPr>
          <a:lstStyle/>
          <a:p>
            <a:pPr algn="ctr">
              <a:defRPr sz="1600" b="1">
                <a:solidFill>
                  <a:srgbClr val="FFFFFF"/>
                </a:solidFill>
              </a:defRPr>
            </a:pPr>
            <a:r>
              <a:t>JONGERE</a:t>
            </a:r>
          </a:p>
        </p:txBody>
      </p:sp>
      <p:sp>
        <p:nvSpPr>
          <p:cNvPr id="16" name="TextBox 15"/>
          <p:cNvSpPr txBox="1"/>
          <p:nvPr/>
        </p:nvSpPr>
        <p:spPr>
          <a:xfrm>
            <a:off x="3291840" y="5577840"/>
            <a:ext cx="5669280" cy="502920"/>
          </a:xfrm>
          <a:prstGeom prst="rect">
            <a:avLst/>
          </a:prstGeom>
          <a:noFill/>
        </p:spPr>
        <p:txBody>
          <a:bodyPr wrap="none">
            <a:spAutoFit/>
          </a:bodyPr>
          <a:lstStyle/>
          <a:p>
            <a:pPr algn="ctr">
              <a:defRPr sz="1800" b="1">
                <a:solidFill>
                  <a:srgbClr val="26303E"/>
                </a:solidFill>
              </a:defRPr>
            </a:pPr>
            <a:r>
              <a:t>Niet alleen: “Wat moet de jongere anders doen?”</a:t>
            </a:r>
          </a:p>
        </p:txBody>
      </p:sp>
      <p:sp>
        <p:nvSpPr>
          <p:cNvPr id="17" name="TextBox 16"/>
          <p:cNvSpPr txBox="1"/>
          <p:nvPr/>
        </p:nvSpPr>
        <p:spPr>
          <a:xfrm>
            <a:off x="3291840" y="5989320"/>
            <a:ext cx="5669280" cy="411480"/>
          </a:xfrm>
          <a:prstGeom prst="rect">
            <a:avLst/>
          </a:prstGeom>
          <a:noFill/>
        </p:spPr>
        <p:txBody>
          <a:bodyPr wrap="none">
            <a:spAutoFit/>
          </a:bodyPr>
          <a:lstStyle/>
          <a:p>
            <a:pPr algn="ctr">
              <a:defRPr sz="1800">
                <a:solidFill>
                  <a:srgbClr val="E26619"/>
                </a:solidFill>
              </a:defRPr>
            </a:pPr>
            <a:r>
              <a:t>Maar ook: “Wat moet er rondom de jongere veranderen?”</a:t>
            </a:r>
          </a:p>
        </p:txBody>
      </p:sp>
      <p:sp>
        <p:nvSpPr>
          <p:cNvPr id="18" name="Rectangle 17"/>
          <p:cNvSpPr/>
          <p:nvPr/>
        </p:nvSpPr>
        <p:spPr>
          <a:xfrm>
            <a:off x="0" y="6748272"/>
            <a:ext cx="12191695" cy="109728"/>
          </a:xfrm>
          <a:prstGeom prst="rect">
            <a:avLst/>
          </a:prstGeom>
          <a:solidFill>
            <a:srgbClr val="379D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411480" y="6419088"/>
            <a:ext cx="4572000" cy="256032"/>
          </a:xfrm>
          <a:prstGeom prst="rect">
            <a:avLst/>
          </a:prstGeom>
          <a:noFill/>
        </p:spPr>
        <p:txBody>
          <a:bodyPr wrap="none">
            <a:spAutoFit/>
          </a:bodyPr>
          <a:lstStyle/>
          <a:p>
            <a:pPr>
              <a:defRPr sz="900">
                <a:solidFill>
                  <a:srgbClr val="697480"/>
                </a:solidFill>
              </a:defRPr>
            </a:pPr>
            <a:r>
              <a:t>Stichting Jeugdinterventies | BASTA! &amp; MDFT</a:t>
            </a:r>
          </a:p>
        </p:txBody>
      </p:sp>
      <p:sp>
        <p:nvSpPr>
          <p:cNvPr id="20" name="TextBox 19"/>
          <p:cNvSpPr txBox="1"/>
          <p:nvPr/>
        </p:nvSpPr>
        <p:spPr>
          <a:xfrm>
            <a:off x="11475720" y="6400800"/>
            <a:ext cx="320040" cy="256032"/>
          </a:xfrm>
          <a:prstGeom prst="rect">
            <a:avLst/>
          </a:prstGeom>
          <a:noFill/>
        </p:spPr>
        <p:txBody>
          <a:bodyPr wrap="none">
            <a:spAutoFit/>
          </a:bodyPr>
          <a:lstStyle/>
          <a:p>
            <a:pPr algn="r">
              <a:defRPr sz="900">
                <a:solidFill>
                  <a:srgbClr val="697480"/>
                </a:solidFill>
              </a:defRPr>
            </a:pPr>
            <a:r>
              <a:t>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94360" y="438912"/>
            <a:ext cx="9601200" cy="640080"/>
          </a:xfrm>
          <a:prstGeom prst="rect">
            <a:avLst/>
          </a:prstGeom>
          <a:noFill/>
        </p:spPr>
        <p:txBody>
          <a:bodyPr wrap="none">
            <a:spAutoFit/>
          </a:bodyPr>
          <a:lstStyle/>
          <a:p>
            <a:pPr>
              <a:defRPr sz="2800" b="1">
                <a:solidFill>
                  <a:srgbClr val="26303E"/>
                </a:solidFill>
              </a:defRPr>
            </a:pPr>
            <a:r>
              <a:t>BASTA!</a:t>
            </a:r>
          </a:p>
        </p:txBody>
      </p:sp>
      <p:sp>
        <p:nvSpPr>
          <p:cNvPr id="3" name="TextBox 2"/>
          <p:cNvSpPr txBox="1"/>
          <p:nvPr/>
        </p:nvSpPr>
        <p:spPr>
          <a:xfrm>
            <a:off x="621792" y="1051560"/>
            <a:ext cx="9601200" cy="411480"/>
          </a:xfrm>
          <a:prstGeom prst="rect">
            <a:avLst/>
          </a:prstGeom>
          <a:noFill/>
        </p:spPr>
        <p:txBody>
          <a:bodyPr wrap="none">
            <a:spAutoFit/>
          </a:bodyPr>
          <a:lstStyle/>
          <a:p>
            <a:pPr>
              <a:defRPr sz="1400">
                <a:solidFill>
                  <a:srgbClr val="697480"/>
                </a:solidFill>
              </a:defRPr>
            </a:pPr>
            <a:r>
              <a:t>Voorkomen voordat criminaliteit een patroon wordt</a:t>
            </a:r>
          </a:p>
        </p:txBody>
      </p:sp>
      <p:sp>
        <p:nvSpPr>
          <p:cNvPr id="4" name="TextBox 3"/>
          <p:cNvSpPr txBox="1"/>
          <p:nvPr/>
        </p:nvSpPr>
        <p:spPr>
          <a:xfrm>
            <a:off x="777240" y="1508760"/>
            <a:ext cx="10424160" cy="4297680"/>
          </a:xfrm>
          <a:prstGeom prst="rect">
            <a:avLst/>
          </a:prstGeom>
          <a:noFill/>
        </p:spPr>
        <p:txBody>
          <a:bodyPr wrap="none">
            <a:spAutoFit/>
          </a:bodyPr>
          <a:lstStyle/>
          <a:p>
            <a:pPr>
              <a:spcAft>
                <a:spcPts val="1200"/>
              </a:spcAft>
              <a:defRPr sz="2100">
                <a:solidFill>
                  <a:srgbClr val="26303E"/>
                </a:solidFill>
              </a:defRPr>
            </a:pPr>
            <a:r>
              <a:t>• Voor 12-minners met strafbaar of risicovol gedrag</a:t>
            </a:r>
          </a:p>
          <a:p>
            <a:pPr>
              <a:spcAft>
                <a:spcPts val="1200"/>
              </a:spcAft>
              <a:defRPr sz="2100">
                <a:solidFill>
                  <a:srgbClr val="26303E"/>
                </a:solidFill>
              </a:defRPr>
            </a:pPr>
            <a:r>
              <a:t>• Risico’s systematisch in beeld brengen</a:t>
            </a:r>
          </a:p>
          <a:p>
            <a:pPr>
              <a:spcAft>
                <a:spcPts val="1200"/>
              </a:spcAft>
              <a:defRPr sz="2100">
                <a:solidFill>
                  <a:srgbClr val="26303E"/>
                </a:solidFill>
              </a:defRPr>
            </a:pPr>
            <a:r>
              <a:t>• Werken met kind, ouders, school, peers en omgeving</a:t>
            </a:r>
          </a:p>
          <a:p>
            <a:pPr>
              <a:spcAft>
                <a:spcPts val="1200"/>
              </a:spcAft>
              <a:defRPr sz="2100">
                <a:solidFill>
                  <a:srgbClr val="26303E"/>
                </a:solidFill>
              </a:defRPr>
            </a:pPr>
            <a:r>
              <a:t>• Gericht op voorkomen van verdere escalatie</a:t>
            </a:r>
          </a:p>
        </p:txBody>
      </p:sp>
      <p:sp>
        <p:nvSpPr>
          <p:cNvPr id="5" name="Rounded Rectangle 4"/>
          <p:cNvSpPr/>
          <p:nvPr/>
        </p:nvSpPr>
        <p:spPr>
          <a:xfrm>
            <a:off x="7955279" y="1828800"/>
            <a:ext cx="3200400" cy="2468880"/>
          </a:xfrm>
          <a:prstGeom prst="roundRect">
            <a:avLst/>
          </a:prstGeom>
          <a:solidFill>
            <a:srgbClr val="F6F8FA"/>
          </a:solidFill>
          <a:ln>
            <a:solidFill>
              <a:srgbClr val="379DD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229600" y="2148840"/>
            <a:ext cx="2651760" cy="1645920"/>
          </a:xfrm>
          <a:prstGeom prst="rect">
            <a:avLst/>
          </a:prstGeom>
          <a:noFill/>
        </p:spPr>
        <p:txBody>
          <a:bodyPr wrap="none">
            <a:spAutoFit/>
          </a:bodyPr>
          <a:lstStyle/>
          <a:p>
            <a:pPr algn="ctr">
              <a:spcAft>
                <a:spcPts val="800"/>
              </a:spcAft>
              <a:defRPr sz="2400" b="1">
                <a:solidFill>
                  <a:srgbClr val="379DD0"/>
                </a:solidFill>
              </a:defRPr>
            </a:pPr>
            <a:r>
              <a:t>Vroeg</a:t>
            </a:r>
          </a:p>
          <a:p>
            <a:pPr algn="ctr">
              <a:spcAft>
                <a:spcPts val="800"/>
              </a:spcAft>
              <a:defRPr sz="2400" b="1">
                <a:solidFill>
                  <a:srgbClr val="379DD0"/>
                </a:solidFill>
              </a:defRPr>
            </a:pPr>
            <a:r>
              <a:t>Gericht</a:t>
            </a:r>
          </a:p>
          <a:p>
            <a:pPr algn="ctr">
              <a:spcAft>
                <a:spcPts val="800"/>
              </a:spcAft>
              <a:defRPr sz="2400" b="1">
                <a:solidFill>
                  <a:srgbClr val="379DD0"/>
                </a:solidFill>
              </a:defRPr>
            </a:pPr>
            <a:r>
              <a:t>Systemisch</a:t>
            </a:r>
          </a:p>
        </p:txBody>
      </p:sp>
      <p:sp>
        <p:nvSpPr>
          <p:cNvPr id="7" name="Rectangle 6"/>
          <p:cNvSpPr/>
          <p:nvPr/>
        </p:nvSpPr>
        <p:spPr>
          <a:xfrm>
            <a:off x="0" y="6748272"/>
            <a:ext cx="12191695" cy="109728"/>
          </a:xfrm>
          <a:prstGeom prst="rect">
            <a:avLst/>
          </a:prstGeom>
          <a:solidFill>
            <a:srgbClr val="379D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411480" y="6419088"/>
            <a:ext cx="4572000" cy="256032"/>
          </a:xfrm>
          <a:prstGeom prst="rect">
            <a:avLst/>
          </a:prstGeom>
          <a:noFill/>
        </p:spPr>
        <p:txBody>
          <a:bodyPr wrap="none">
            <a:spAutoFit/>
          </a:bodyPr>
          <a:lstStyle/>
          <a:p>
            <a:pPr>
              <a:defRPr sz="900">
                <a:solidFill>
                  <a:srgbClr val="697480"/>
                </a:solidFill>
              </a:defRPr>
            </a:pPr>
            <a:r>
              <a:t>Stichting Jeugdinterventies | BASTA! &amp; MDFT</a:t>
            </a:r>
          </a:p>
        </p:txBody>
      </p:sp>
      <p:sp>
        <p:nvSpPr>
          <p:cNvPr id="9" name="TextBox 8"/>
          <p:cNvSpPr txBox="1"/>
          <p:nvPr/>
        </p:nvSpPr>
        <p:spPr>
          <a:xfrm>
            <a:off x="11475720" y="6400800"/>
            <a:ext cx="320040" cy="256032"/>
          </a:xfrm>
          <a:prstGeom prst="rect">
            <a:avLst/>
          </a:prstGeom>
          <a:noFill/>
        </p:spPr>
        <p:txBody>
          <a:bodyPr wrap="none">
            <a:spAutoFit/>
          </a:bodyPr>
          <a:lstStyle/>
          <a:p>
            <a:pPr algn="r">
              <a:defRPr sz="900">
                <a:solidFill>
                  <a:srgbClr val="697480"/>
                </a:solidFill>
              </a:defRPr>
            </a:pPr>
            <a:r>
              <a:t>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94360" y="438912"/>
            <a:ext cx="9601200" cy="640080"/>
          </a:xfrm>
          <a:prstGeom prst="rect">
            <a:avLst/>
          </a:prstGeom>
          <a:noFill/>
        </p:spPr>
        <p:txBody>
          <a:bodyPr wrap="none">
            <a:spAutoFit/>
          </a:bodyPr>
          <a:lstStyle/>
          <a:p>
            <a:pPr>
              <a:defRPr sz="2800" b="1">
                <a:solidFill>
                  <a:srgbClr val="26303E"/>
                </a:solidFill>
              </a:defRPr>
            </a:pPr>
            <a:r>
              <a:t>Waarom investeren vóór het 12e jaar?</a:t>
            </a:r>
          </a:p>
        </p:txBody>
      </p:sp>
      <p:sp>
        <p:nvSpPr>
          <p:cNvPr id="3" name="TextBox 2"/>
          <p:cNvSpPr txBox="1"/>
          <p:nvPr/>
        </p:nvSpPr>
        <p:spPr>
          <a:xfrm>
            <a:off x="621792" y="1051560"/>
            <a:ext cx="9601200" cy="411480"/>
          </a:xfrm>
          <a:prstGeom prst="rect">
            <a:avLst/>
          </a:prstGeom>
          <a:noFill/>
        </p:spPr>
        <p:txBody>
          <a:bodyPr wrap="none">
            <a:spAutoFit/>
          </a:bodyPr>
          <a:lstStyle/>
          <a:p>
            <a:pPr>
              <a:defRPr sz="1400">
                <a:solidFill>
                  <a:srgbClr val="697480"/>
                </a:solidFill>
              </a:defRPr>
            </a:pPr>
            <a:r>
              <a:t>Hoe eerder we erbij zijn, hoe meer ontwikkelingsruimte</a:t>
            </a:r>
          </a:p>
        </p:txBody>
      </p:sp>
      <p:sp>
        <p:nvSpPr>
          <p:cNvPr id="4" name="Rounded Rectangle 3"/>
          <p:cNvSpPr/>
          <p:nvPr/>
        </p:nvSpPr>
        <p:spPr>
          <a:xfrm>
            <a:off x="502920" y="2423160"/>
            <a:ext cx="2057400" cy="1188720"/>
          </a:xfrm>
          <a:prstGeom prst="roundRect">
            <a:avLst/>
          </a:prstGeom>
          <a:solidFill>
            <a:srgbClr val="F6F8FA"/>
          </a:solidFill>
          <a:ln>
            <a:solidFill>
              <a:srgbClr val="379DD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612648" y="2633472"/>
            <a:ext cx="1828800" cy="685800"/>
          </a:xfrm>
          <a:prstGeom prst="rect">
            <a:avLst/>
          </a:prstGeom>
          <a:noFill/>
        </p:spPr>
        <p:txBody>
          <a:bodyPr wrap="none">
            <a:spAutoFit/>
          </a:bodyPr>
          <a:lstStyle/>
          <a:p>
            <a:pPr algn="ctr">
              <a:defRPr sz="1600" b="1">
                <a:solidFill>
                  <a:srgbClr val="26303E"/>
                </a:solidFill>
              </a:defRPr>
            </a:pPr>
            <a:r>
              <a:t>Vroeg signaleren</a:t>
            </a:r>
          </a:p>
        </p:txBody>
      </p:sp>
      <p:sp>
        <p:nvSpPr>
          <p:cNvPr id="6" name="Chevron 5"/>
          <p:cNvSpPr/>
          <p:nvPr/>
        </p:nvSpPr>
        <p:spPr>
          <a:xfrm>
            <a:off x="2578608" y="2761488"/>
            <a:ext cx="320040" cy="457200"/>
          </a:xfrm>
          <a:prstGeom prst="chevron">
            <a:avLst/>
          </a:prstGeom>
          <a:solidFill>
            <a:srgbClr val="E2661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ounded Rectangle 6"/>
          <p:cNvSpPr/>
          <p:nvPr/>
        </p:nvSpPr>
        <p:spPr>
          <a:xfrm>
            <a:off x="2834639" y="2423160"/>
            <a:ext cx="2057400" cy="1188720"/>
          </a:xfrm>
          <a:prstGeom prst="roundRect">
            <a:avLst/>
          </a:prstGeom>
          <a:solidFill>
            <a:srgbClr val="EEF5FA"/>
          </a:solidFill>
          <a:ln>
            <a:solidFill>
              <a:srgbClr val="379DD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2944368" y="2633472"/>
            <a:ext cx="1828800" cy="685800"/>
          </a:xfrm>
          <a:prstGeom prst="rect">
            <a:avLst/>
          </a:prstGeom>
          <a:noFill/>
        </p:spPr>
        <p:txBody>
          <a:bodyPr wrap="none">
            <a:spAutoFit/>
          </a:bodyPr>
          <a:lstStyle/>
          <a:p>
            <a:pPr algn="ctr">
              <a:defRPr sz="1600" b="1">
                <a:solidFill>
                  <a:srgbClr val="26303E"/>
                </a:solidFill>
              </a:defRPr>
            </a:pPr>
            <a:r>
              <a:t>Risico’s begrijpen</a:t>
            </a:r>
          </a:p>
        </p:txBody>
      </p:sp>
      <p:sp>
        <p:nvSpPr>
          <p:cNvPr id="9" name="Chevron 8"/>
          <p:cNvSpPr/>
          <p:nvPr/>
        </p:nvSpPr>
        <p:spPr>
          <a:xfrm>
            <a:off x="4910327" y="2761488"/>
            <a:ext cx="320040" cy="457200"/>
          </a:xfrm>
          <a:prstGeom prst="chevron">
            <a:avLst/>
          </a:prstGeom>
          <a:solidFill>
            <a:srgbClr val="E2661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ounded Rectangle 9"/>
          <p:cNvSpPr/>
          <p:nvPr/>
        </p:nvSpPr>
        <p:spPr>
          <a:xfrm>
            <a:off x="5166359" y="2423160"/>
            <a:ext cx="2057400" cy="1188720"/>
          </a:xfrm>
          <a:prstGeom prst="roundRect">
            <a:avLst/>
          </a:prstGeom>
          <a:solidFill>
            <a:srgbClr val="F6F8FA"/>
          </a:solidFill>
          <a:ln>
            <a:solidFill>
              <a:srgbClr val="379DD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276088" y="2633472"/>
            <a:ext cx="1828800" cy="685800"/>
          </a:xfrm>
          <a:prstGeom prst="rect">
            <a:avLst/>
          </a:prstGeom>
          <a:noFill/>
        </p:spPr>
        <p:txBody>
          <a:bodyPr wrap="none">
            <a:spAutoFit/>
          </a:bodyPr>
          <a:lstStyle/>
          <a:p>
            <a:pPr algn="ctr">
              <a:defRPr sz="1600" b="1">
                <a:solidFill>
                  <a:srgbClr val="26303E"/>
                </a:solidFill>
              </a:defRPr>
            </a:pPr>
            <a:r>
              <a:t>Ouders versterken</a:t>
            </a:r>
          </a:p>
        </p:txBody>
      </p:sp>
      <p:sp>
        <p:nvSpPr>
          <p:cNvPr id="12" name="Chevron 11"/>
          <p:cNvSpPr/>
          <p:nvPr/>
        </p:nvSpPr>
        <p:spPr>
          <a:xfrm>
            <a:off x="7242048" y="2761488"/>
            <a:ext cx="320040" cy="457200"/>
          </a:xfrm>
          <a:prstGeom prst="chevron">
            <a:avLst/>
          </a:prstGeom>
          <a:solidFill>
            <a:srgbClr val="E2661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ounded Rectangle 12"/>
          <p:cNvSpPr/>
          <p:nvPr/>
        </p:nvSpPr>
        <p:spPr>
          <a:xfrm>
            <a:off x="7498079" y="2423160"/>
            <a:ext cx="2057400" cy="1188720"/>
          </a:xfrm>
          <a:prstGeom prst="roundRect">
            <a:avLst/>
          </a:prstGeom>
          <a:solidFill>
            <a:srgbClr val="EEF5FA"/>
          </a:solidFill>
          <a:ln>
            <a:solidFill>
              <a:srgbClr val="379DD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7607807" y="2633472"/>
            <a:ext cx="1828800" cy="685800"/>
          </a:xfrm>
          <a:prstGeom prst="rect">
            <a:avLst/>
          </a:prstGeom>
          <a:noFill/>
        </p:spPr>
        <p:txBody>
          <a:bodyPr wrap="none">
            <a:spAutoFit/>
          </a:bodyPr>
          <a:lstStyle/>
          <a:p>
            <a:pPr algn="ctr">
              <a:defRPr sz="1600" b="1">
                <a:solidFill>
                  <a:srgbClr val="26303E"/>
                </a:solidFill>
              </a:defRPr>
            </a:pPr>
            <a:r>
              <a:t>Gedrag bijsturen</a:t>
            </a:r>
          </a:p>
        </p:txBody>
      </p:sp>
      <p:sp>
        <p:nvSpPr>
          <p:cNvPr id="15" name="Chevron 14"/>
          <p:cNvSpPr/>
          <p:nvPr/>
        </p:nvSpPr>
        <p:spPr>
          <a:xfrm>
            <a:off x="9573767" y="2761488"/>
            <a:ext cx="320040" cy="457200"/>
          </a:xfrm>
          <a:prstGeom prst="chevron">
            <a:avLst/>
          </a:prstGeom>
          <a:solidFill>
            <a:srgbClr val="E2661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ounded Rectangle 15"/>
          <p:cNvSpPr/>
          <p:nvPr/>
        </p:nvSpPr>
        <p:spPr>
          <a:xfrm>
            <a:off x="9829800" y="2423160"/>
            <a:ext cx="2057400" cy="1188720"/>
          </a:xfrm>
          <a:prstGeom prst="roundRect">
            <a:avLst/>
          </a:prstGeom>
          <a:solidFill>
            <a:srgbClr val="F6F8FA"/>
          </a:solidFill>
          <a:ln>
            <a:solidFill>
              <a:srgbClr val="379DD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9939528" y="2633472"/>
            <a:ext cx="1828800" cy="685800"/>
          </a:xfrm>
          <a:prstGeom prst="rect">
            <a:avLst/>
          </a:prstGeom>
          <a:noFill/>
        </p:spPr>
        <p:txBody>
          <a:bodyPr wrap="none">
            <a:spAutoFit/>
          </a:bodyPr>
          <a:lstStyle/>
          <a:p>
            <a:pPr algn="ctr">
              <a:defRPr sz="1600" b="1">
                <a:solidFill>
                  <a:srgbClr val="26303E"/>
                </a:solidFill>
              </a:defRPr>
            </a:pPr>
            <a:r>
              <a:t>Crimineel patroon voorkomen</a:t>
            </a:r>
          </a:p>
        </p:txBody>
      </p:sp>
      <p:sp>
        <p:nvSpPr>
          <p:cNvPr id="18" name="TextBox 17"/>
          <p:cNvSpPr txBox="1"/>
          <p:nvPr/>
        </p:nvSpPr>
        <p:spPr>
          <a:xfrm>
            <a:off x="1097280" y="4572000"/>
            <a:ext cx="9966960" cy="731520"/>
          </a:xfrm>
          <a:prstGeom prst="rect">
            <a:avLst/>
          </a:prstGeom>
          <a:noFill/>
        </p:spPr>
        <p:txBody>
          <a:bodyPr wrap="none">
            <a:spAutoFit/>
          </a:bodyPr>
          <a:lstStyle/>
          <a:p>
            <a:pPr algn="ctr">
              <a:defRPr sz="2100" b="1">
                <a:solidFill>
                  <a:srgbClr val="E26619"/>
                </a:solidFill>
              </a:defRPr>
            </a:pPr>
            <a:r>
              <a:t>Maatschappelijke winst: minder escalatie • meer veiligheid • meer ontwikkelingskansen</a:t>
            </a:r>
          </a:p>
        </p:txBody>
      </p:sp>
      <p:sp>
        <p:nvSpPr>
          <p:cNvPr id="19" name="Rectangle 18"/>
          <p:cNvSpPr/>
          <p:nvPr/>
        </p:nvSpPr>
        <p:spPr>
          <a:xfrm>
            <a:off x="0" y="6748272"/>
            <a:ext cx="12191695" cy="109728"/>
          </a:xfrm>
          <a:prstGeom prst="rect">
            <a:avLst/>
          </a:prstGeom>
          <a:solidFill>
            <a:srgbClr val="379D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411480" y="6419088"/>
            <a:ext cx="4572000" cy="256032"/>
          </a:xfrm>
          <a:prstGeom prst="rect">
            <a:avLst/>
          </a:prstGeom>
          <a:noFill/>
        </p:spPr>
        <p:txBody>
          <a:bodyPr wrap="none">
            <a:spAutoFit/>
          </a:bodyPr>
          <a:lstStyle/>
          <a:p>
            <a:pPr>
              <a:defRPr sz="900">
                <a:solidFill>
                  <a:srgbClr val="697480"/>
                </a:solidFill>
              </a:defRPr>
            </a:pPr>
            <a:r>
              <a:t>Stichting Jeugdinterventies | BASTA! &amp; MDFT</a:t>
            </a:r>
          </a:p>
        </p:txBody>
      </p:sp>
      <p:sp>
        <p:nvSpPr>
          <p:cNvPr id="21" name="TextBox 20"/>
          <p:cNvSpPr txBox="1"/>
          <p:nvPr/>
        </p:nvSpPr>
        <p:spPr>
          <a:xfrm>
            <a:off x="11475720" y="6400800"/>
            <a:ext cx="320040" cy="256032"/>
          </a:xfrm>
          <a:prstGeom prst="rect">
            <a:avLst/>
          </a:prstGeom>
          <a:noFill/>
        </p:spPr>
        <p:txBody>
          <a:bodyPr wrap="none">
            <a:spAutoFit/>
          </a:bodyPr>
          <a:lstStyle/>
          <a:p>
            <a:pPr algn="r">
              <a:defRPr sz="900">
                <a:solidFill>
                  <a:srgbClr val="697480"/>
                </a:solidFill>
              </a:defRPr>
            </a:pPr>
            <a:r>
              <a:t>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94360" y="438912"/>
            <a:ext cx="9601200" cy="640080"/>
          </a:xfrm>
          <a:prstGeom prst="rect">
            <a:avLst/>
          </a:prstGeom>
          <a:noFill/>
        </p:spPr>
        <p:txBody>
          <a:bodyPr wrap="none">
            <a:spAutoFit/>
          </a:bodyPr>
          <a:lstStyle/>
          <a:p>
            <a:pPr>
              <a:defRPr sz="2800" b="1">
                <a:solidFill>
                  <a:srgbClr val="26303E"/>
                </a:solidFill>
              </a:defRPr>
            </a:pPr>
            <a:r>
              <a:t>MDFT</a:t>
            </a:r>
          </a:p>
        </p:txBody>
      </p:sp>
      <p:sp>
        <p:nvSpPr>
          <p:cNvPr id="3" name="TextBox 2"/>
          <p:cNvSpPr txBox="1"/>
          <p:nvPr/>
        </p:nvSpPr>
        <p:spPr>
          <a:xfrm>
            <a:off x="621792" y="1051560"/>
            <a:ext cx="9601200" cy="411480"/>
          </a:xfrm>
          <a:prstGeom prst="rect">
            <a:avLst/>
          </a:prstGeom>
          <a:noFill/>
        </p:spPr>
        <p:txBody>
          <a:bodyPr wrap="none">
            <a:spAutoFit/>
          </a:bodyPr>
          <a:lstStyle/>
          <a:p>
            <a:pPr>
              <a:defRPr sz="1400">
                <a:solidFill>
                  <a:srgbClr val="697480"/>
                </a:solidFill>
              </a:defRPr>
            </a:pPr>
            <a:r>
              <a:t>Wanneer problemen zich hebben opgestapeld</a:t>
            </a:r>
          </a:p>
        </p:txBody>
      </p:sp>
      <p:sp>
        <p:nvSpPr>
          <p:cNvPr id="4" name="Rounded Rectangle 3"/>
          <p:cNvSpPr/>
          <p:nvPr/>
        </p:nvSpPr>
        <p:spPr>
          <a:xfrm>
            <a:off x="685800" y="1645920"/>
            <a:ext cx="3246120" cy="868680"/>
          </a:xfrm>
          <a:prstGeom prst="roundRect">
            <a:avLst/>
          </a:prstGeom>
          <a:solidFill>
            <a:srgbClr val="F6F8FA"/>
          </a:solidFill>
          <a:ln>
            <a:solidFill>
              <a:srgbClr val="E2661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822960" y="1847088"/>
            <a:ext cx="2971800" cy="411480"/>
          </a:xfrm>
          <a:prstGeom prst="rect">
            <a:avLst/>
          </a:prstGeom>
          <a:noFill/>
        </p:spPr>
        <p:txBody>
          <a:bodyPr wrap="none">
            <a:spAutoFit/>
          </a:bodyPr>
          <a:lstStyle/>
          <a:p>
            <a:pPr algn="ctr">
              <a:defRPr sz="1700">
                <a:solidFill>
                  <a:srgbClr val="26303E"/>
                </a:solidFill>
              </a:defRPr>
            </a:pPr>
            <a:r>
              <a:t>Delinquent gedrag</a:t>
            </a:r>
          </a:p>
        </p:txBody>
      </p:sp>
      <p:sp>
        <p:nvSpPr>
          <p:cNvPr id="6" name="Rounded Rectangle 5"/>
          <p:cNvSpPr/>
          <p:nvPr/>
        </p:nvSpPr>
        <p:spPr>
          <a:xfrm>
            <a:off x="4434840" y="1645920"/>
            <a:ext cx="3246120" cy="868680"/>
          </a:xfrm>
          <a:prstGeom prst="roundRect">
            <a:avLst/>
          </a:prstGeom>
          <a:solidFill>
            <a:srgbClr val="F6F8FA"/>
          </a:solidFill>
          <a:ln>
            <a:solidFill>
              <a:srgbClr val="E2661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572000" y="1847088"/>
            <a:ext cx="2971800" cy="411480"/>
          </a:xfrm>
          <a:prstGeom prst="rect">
            <a:avLst/>
          </a:prstGeom>
          <a:noFill/>
        </p:spPr>
        <p:txBody>
          <a:bodyPr wrap="none">
            <a:spAutoFit/>
          </a:bodyPr>
          <a:lstStyle/>
          <a:p>
            <a:pPr algn="ctr">
              <a:defRPr sz="1700">
                <a:solidFill>
                  <a:srgbClr val="26303E"/>
                </a:solidFill>
              </a:defRPr>
            </a:pPr>
            <a:r>
              <a:t>Gezinsproblemen</a:t>
            </a:r>
          </a:p>
        </p:txBody>
      </p:sp>
      <p:sp>
        <p:nvSpPr>
          <p:cNvPr id="8" name="Rounded Rectangle 7"/>
          <p:cNvSpPr/>
          <p:nvPr/>
        </p:nvSpPr>
        <p:spPr>
          <a:xfrm>
            <a:off x="8183879" y="1645920"/>
            <a:ext cx="3246120" cy="868680"/>
          </a:xfrm>
          <a:prstGeom prst="roundRect">
            <a:avLst/>
          </a:prstGeom>
          <a:solidFill>
            <a:srgbClr val="F6F8FA"/>
          </a:solidFill>
          <a:ln>
            <a:solidFill>
              <a:srgbClr val="E2661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321040" y="1847088"/>
            <a:ext cx="2971800" cy="411480"/>
          </a:xfrm>
          <a:prstGeom prst="rect">
            <a:avLst/>
          </a:prstGeom>
          <a:noFill/>
        </p:spPr>
        <p:txBody>
          <a:bodyPr wrap="none">
            <a:spAutoFit/>
          </a:bodyPr>
          <a:lstStyle/>
          <a:p>
            <a:pPr algn="ctr">
              <a:defRPr sz="1700">
                <a:solidFill>
                  <a:srgbClr val="26303E"/>
                </a:solidFill>
              </a:defRPr>
            </a:pPr>
            <a:r>
              <a:t>Middelengebruik</a:t>
            </a:r>
          </a:p>
        </p:txBody>
      </p:sp>
      <p:sp>
        <p:nvSpPr>
          <p:cNvPr id="10" name="Rounded Rectangle 9"/>
          <p:cNvSpPr/>
          <p:nvPr/>
        </p:nvSpPr>
        <p:spPr>
          <a:xfrm>
            <a:off x="685800" y="2880360"/>
            <a:ext cx="3246120" cy="868680"/>
          </a:xfrm>
          <a:prstGeom prst="roundRect">
            <a:avLst/>
          </a:prstGeom>
          <a:solidFill>
            <a:srgbClr val="F6F8FA"/>
          </a:solidFill>
          <a:ln>
            <a:solidFill>
              <a:srgbClr val="E2661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822960" y="3081528"/>
            <a:ext cx="2971800" cy="411480"/>
          </a:xfrm>
          <a:prstGeom prst="rect">
            <a:avLst/>
          </a:prstGeom>
          <a:noFill/>
        </p:spPr>
        <p:txBody>
          <a:bodyPr wrap="none">
            <a:spAutoFit/>
          </a:bodyPr>
          <a:lstStyle/>
          <a:p>
            <a:pPr algn="ctr">
              <a:defRPr sz="1700">
                <a:solidFill>
                  <a:srgbClr val="26303E"/>
                </a:solidFill>
              </a:defRPr>
            </a:pPr>
            <a:r>
              <a:t>Schoolproblemen</a:t>
            </a:r>
          </a:p>
        </p:txBody>
      </p:sp>
      <p:sp>
        <p:nvSpPr>
          <p:cNvPr id="12" name="Rounded Rectangle 11"/>
          <p:cNvSpPr/>
          <p:nvPr/>
        </p:nvSpPr>
        <p:spPr>
          <a:xfrm>
            <a:off x="4434840" y="2880360"/>
            <a:ext cx="3246120" cy="868680"/>
          </a:xfrm>
          <a:prstGeom prst="roundRect">
            <a:avLst/>
          </a:prstGeom>
          <a:solidFill>
            <a:srgbClr val="F6F8FA"/>
          </a:solidFill>
          <a:ln>
            <a:solidFill>
              <a:srgbClr val="E2661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4572000" y="3081528"/>
            <a:ext cx="2971800" cy="411480"/>
          </a:xfrm>
          <a:prstGeom prst="rect">
            <a:avLst/>
          </a:prstGeom>
          <a:noFill/>
        </p:spPr>
        <p:txBody>
          <a:bodyPr wrap="none">
            <a:spAutoFit/>
          </a:bodyPr>
          <a:lstStyle/>
          <a:p>
            <a:pPr algn="ctr">
              <a:defRPr sz="1700">
                <a:solidFill>
                  <a:srgbClr val="26303E"/>
                </a:solidFill>
              </a:defRPr>
            </a:pPr>
            <a:r>
              <a:t>Gedrags-/psychische problemen</a:t>
            </a:r>
          </a:p>
        </p:txBody>
      </p:sp>
      <p:sp>
        <p:nvSpPr>
          <p:cNvPr id="14" name="Rounded Rectangle 13"/>
          <p:cNvSpPr/>
          <p:nvPr/>
        </p:nvSpPr>
        <p:spPr>
          <a:xfrm>
            <a:off x="8183879" y="2880360"/>
            <a:ext cx="3246120" cy="868680"/>
          </a:xfrm>
          <a:prstGeom prst="roundRect">
            <a:avLst/>
          </a:prstGeom>
          <a:solidFill>
            <a:srgbClr val="F6F8FA"/>
          </a:solidFill>
          <a:ln>
            <a:solidFill>
              <a:srgbClr val="E2661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8321040" y="3081528"/>
            <a:ext cx="2971800" cy="411480"/>
          </a:xfrm>
          <a:prstGeom prst="rect">
            <a:avLst/>
          </a:prstGeom>
          <a:noFill/>
        </p:spPr>
        <p:txBody>
          <a:bodyPr wrap="none">
            <a:spAutoFit/>
          </a:bodyPr>
          <a:lstStyle/>
          <a:p>
            <a:pPr algn="ctr">
              <a:defRPr sz="1700">
                <a:solidFill>
                  <a:srgbClr val="26303E"/>
                </a:solidFill>
              </a:defRPr>
            </a:pPr>
            <a:r>
              <a:t>Negatieve peers</a:t>
            </a:r>
          </a:p>
        </p:txBody>
      </p:sp>
      <p:sp>
        <p:nvSpPr>
          <p:cNvPr id="16" name="TextBox 15"/>
          <p:cNvSpPr txBox="1"/>
          <p:nvPr/>
        </p:nvSpPr>
        <p:spPr>
          <a:xfrm>
            <a:off x="1828800" y="4800600"/>
            <a:ext cx="8503920" cy="822960"/>
          </a:xfrm>
          <a:prstGeom prst="rect">
            <a:avLst/>
          </a:prstGeom>
          <a:noFill/>
        </p:spPr>
        <p:txBody>
          <a:bodyPr wrap="none">
            <a:spAutoFit/>
          </a:bodyPr>
          <a:lstStyle/>
          <a:p>
            <a:pPr algn="ctr">
              <a:defRPr sz="2700" b="1">
                <a:solidFill>
                  <a:srgbClr val="E26619"/>
                </a:solidFill>
              </a:defRPr>
            </a:pPr>
            <a:r>
              <a:t>MDFT: meerdere domeinen tegelijk beïnvloeden</a:t>
            </a:r>
          </a:p>
        </p:txBody>
      </p:sp>
      <p:sp>
        <p:nvSpPr>
          <p:cNvPr id="17" name="Rectangle 16"/>
          <p:cNvSpPr/>
          <p:nvPr/>
        </p:nvSpPr>
        <p:spPr>
          <a:xfrm>
            <a:off x="0" y="6748272"/>
            <a:ext cx="12191695" cy="109728"/>
          </a:xfrm>
          <a:prstGeom prst="rect">
            <a:avLst/>
          </a:prstGeom>
          <a:solidFill>
            <a:srgbClr val="379D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411480" y="6419088"/>
            <a:ext cx="4572000" cy="256032"/>
          </a:xfrm>
          <a:prstGeom prst="rect">
            <a:avLst/>
          </a:prstGeom>
          <a:noFill/>
        </p:spPr>
        <p:txBody>
          <a:bodyPr wrap="none">
            <a:spAutoFit/>
          </a:bodyPr>
          <a:lstStyle/>
          <a:p>
            <a:pPr>
              <a:defRPr sz="900">
                <a:solidFill>
                  <a:srgbClr val="697480"/>
                </a:solidFill>
              </a:defRPr>
            </a:pPr>
            <a:r>
              <a:t>Stichting Jeugdinterventies | BASTA! &amp; MDFT</a:t>
            </a:r>
          </a:p>
        </p:txBody>
      </p:sp>
      <p:sp>
        <p:nvSpPr>
          <p:cNvPr id="19" name="TextBox 18"/>
          <p:cNvSpPr txBox="1"/>
          <p:nvPr/>
        </p:nvSpPr>
        <p:spPr>
          <a:xfrm>
            <a:off x="11475720" y="6400800"/>
            <a:ext cx="320040" cy="256032"/>
          </a:xfrm>
          <a:prstGeom prst="rect">
            <a:avLst/>
          </a:prstGeom>
          <a:noFill/>
        </p:spPr>
        <p:txBody>
          <a:bodyPr wrap="none">
            <a:spAutoFit/>
          </a:bodyPr>
          <a:lstStyle/>
          <a:p>
            <a:pPr algn="r">
              <a:defRPr sz="900">
                <a:solidFill>
                  <a:srgbClr val="697480"/>
                </a:solidFill>
              </a:defRPr>
            </a:pPr>
            <a:r>
              <a:t>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94360" y="438912"/>
            <a:ext cx="9601200" cy="640080"/>
          </a:xfrm>
          <a:prstGeom prst="rect">
            <a:avLst/>
          </a:prstGeom>
          <a:noFill/>
        </p:spPr>
        <p:txBody>
          <a:bodyPr wrap="none">
            <a:spAutoFit/>
          </a:bodyPr>
          <a:lstStyle/>
          <a:p>
            <a:pPr>
              <a:defRPr sz="2800" b="1">
                <a:solidFill>
                  <a:srgbClr val="26303E"/>
                </a:solidFill>
              </a:defRPr>
            </a:pPr>
            <a:r>
              <a:t>Wat maakt MDFT krachtig?</a:t>
            </a:r>
          </a:p>
        </p:txBody>
      </p:sp>
      <p:sp>
        <p:nvSpPr>
          <p:cNvPr id="3" name="TextBox 2"/>
          <p:cNvSpPr txBox="1"/>
          <p:nvPr/>
        </p:nvSpPr>
        <p:spPr>
          <a:xfrm>
            <a:off x="621792" y="1051560"/>
            <a:ext cx="9601200" cy="411480"/>
          </a:xfrm>
          <a:prstGeom prst="rect">
            <a:avLst/>
          </a:prstGeom>
          <a:noFill/>
        </p:spPr>
        <p:txBody>
          <a:bodyPr wrap="none">
            <a:spAutoFit/>
          </a:bodyPr>
          <a:lstStyle/>
          <a:p>
            <a:pPr>
              <a:defRPr sz="1400">
                <a:solidFill>
                  <a:srgbClr val="697480"/>
                </a:solidFill>
              </a:defRPr>
            </a:pPr>
            <a:r>
              <a:t>Niet alleen het gedrag behandelen, maar de context veranderen</a:t>
            </a:r>
          </a:p>
        </p:txBody>
      </p:sp>
      <p:sp>
        <p:nvSpPr>
          <p:cNvPr id="4" name="Rounded Rectangle 3"/>
          <p:cNvSpPr/>
          <p:nvPr/>
        </p:nvSpPr>
        <p:spPr>
          <a:xfrm>
            <a:off x="457200" y="1600200"/>
            <a:ext cx="2606040" cy="4206240"/>
          </a:xfrm>
          <a:prstGeom prst="roundRect">
            <a:avLst/>
          </a:prstGeom>
          <a:solidFill>
            <a:srgbClr val="F6F8FA"/>
          </a:solidFill>
          <a:ln>
            <a:solidFill>
              <a:srgbClr val="379DD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594360" y="1874519"/>
            <a:ext cx="2331720" cy="457200"/>
          </a:xfrm>
          <a:prstGeom prst="rect">
            <a:avLst/>
          </a:prstGeom>
          <a:noFill/>
        </p:spPr>
        <p:txBody>
          <a:bodyPr wrap="none">
            <a:spAutoFit/>
          </a:bodyPr>
          <a:lstStyle/>
          <a:p>
            <a:pPr algn="ctr">
              <a:defRPr sz="2000" b="1">
                <a:solidFill>
                  <a:srgbClr val="379DD0"/>
                </a:solidFill>
              </a:defRPr>
            </a:pPr>
            <a:r>
              <a:t>JONGERE</a:t>
            </a:r>
          </a:p>
        </p:txBody>
      </p:sp>
      <p:sp>
        <p:nvSpPr>
          <p:cNvPr id="6" name="TextBox 5"/>
          <p:cNvSpPr txBox="1"/>
          <p:nvPr/>
        </p:nvSpPr>
        <p:spPr>
          <a:xfrm>
            <a:off x="731520" y="2606040"/>
            <a:ext cx="2057400" cy="2651760"/>
          </a:xfrm>
          <a:prstGeom prst="rect">
            <a:avLst/>
          </a:prstGeom>
          <a:noFill/>
        </p:spPr>
        <p:txBody>
          <a:bodyPr wrap="none">
            <a:spAutoFit/>
          </a:bodyPr>
          <a:lstStyle/>
          <a:p>
            <a:pPr>
              <a:spcAft>
                <a:spcPts val="1000"/>
              </a:spcAft>
              <a:defRPr sz="1700">
                <a:solidFill>
                  <a:srgbClr val="26303E"/>
                </a:solidFill>
              </a:defRPr>
            </a:pPr>
            <a:r>
              <a:t>• motivatie</a:t>
            </a:r>
          </a:p>
          <a:p>
            <a:pPr>
              <a:spcAft>
                <a:spcPts val="1000"/>
              </a:spcAft>
              <a:defRPr sz="1700">
                <a:solidFill>
                  <a:srgbClr val="26303E"/>
                </a:solidFill>
              </a:defRPr>
            </a:pPr>
            <a:r>
              <a:t>• gedrag</a:t>
            </a:r>
          </a:p>
          <a:p>
            <a:pPr>
              <a:spcAft>
                <a:spcPts val="1000"/>
              </a:spcAft>
              <a:defRPr sz="1700">
                <a:solidFill>
                  <a:srgbClr val="26303E"/>
                </a:solidFill>
              </a:defRPr>
            </a:pPr>
            <a:r>
              <a:t>• emoties</a:t>
            </a:r>
          </a:p>
          <a:p>
            <a:pPr>
              <a:spcAft>
                <a:spcPts val="1000"/>
              </a:spcAft>
              <a:defRPr sz="1700">
                <a:solidFill>
                  <a:srgbClr val="26303E"/>
                </a:solidFill>
              </a:defRPr>
            </a:pPr>
            <a:r>
              <a:t>• toekomst</a:t>
            </a:r>
          </a:p>
        </p:txBody>
      </p:sp>
      <p:sp>
        <p:nvSpPr>
          <p:cNvPr id="7" name="Rounded Rectangle 6"/>
          <p:cNvSpPr/>
          <p:nvPr/>
        </p:nvSpPr>
        <p:spPr>
          <a:xfrm>
            <a:off x="3383280" y="1600200"/>
            <a:ext cx="2606040" cy="4206240"/>
          </a:xfrm>
          <a:prstGeom prst="roundRect">
            <a:avLst/>
          </a:prstGeom>
          <a:solidFill>
            <a:srgbClr val="F6F8FA"/>
          </a:solidFill>
          <a:ln>
            <a:solidFill>
              <a:srgbClr val="E2661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3520440" y="1874519"/>
            <a:ext cx="2331720" cy="457200"/>
          </a:xfrm>
          <a:prstGeom prst="rect">
            <a:avLst/>
          </a:prstGeom>
          <a:noFill/>
        </p:spPr>
        <p:txBody>
          <a:bodyPr wrap="none">
            <a:spAutoFit/>
          </a:bodyPr>
          <a:lstStyle/>
          <a:p>
            <a:pPr algn="ctr">
              <a:defRPr sz="2000" b="1">
                <a:solidFill>
                  <a:srgbClr val="E26619"/>
                </a:solidFill>
              </a:defRPr>
            </a:pPr>
            <a:r>
              <a:t>OUDERS</a:t>
            </a:r>
          </a:p>
        </p:txBody>
      </p:sp>
      <p:sp>
        <p:nvSpPr>
          <p:cNvPr id="9" name="TextBox 8"/>
          <p:cNvSpPr txBox="1"/>
          <p:nvPr/>
        </p:nvSpPr>
        <p:spPr>
          <a:xfrm>
            <a:off x="3657600" y="2606040"/>
            <a:ext cx="2057400" cy="2651760"/>
          </a:xfrm>
          <a:prstGeom prst="rect">
            <a:avLst/>
          </a:prstGeom>
          <a:noFill/>
        </p:spPr>
        <p:txBody>
          <a:bodyPr wrap="none">
            <a:spAutoFit/>
          </a:bodyPr>
          <a:lstStyle/>
          <a:p>
            <a:pPr>
              <a:spcAft>
                <a:spcPts val="1000"/>
              </a:spcAft>
              <a:defRPr sz="1700">
                <a:solidFill>
                  <a:srgbClr val="26303E"/>
                </a:solidFill>
              </a:defRPr>
            </a:pPr>
            <a:r>
              <a:t>• opvoeding</a:t>
            </a:r>
          </a:p>
          <a:p>
            <a:pPr>
              <a:spcAft>
                <a:spcPts val="1000"/>
              </a:spcAft>
              <a:defRPr sz="1700">
                <a:solidFill>
                  <a:srgbClr val="26303E"/>
                </a:solidFill>
              </a:defRPr>
            </a:pPr>
            <a:r>
              <a:t>• grenzen</a:t>
            </a:r>
          </a:p>
          <a:p>
            <a:pPr>
              <a:spcAft>
                <a:spcPts val="1000"/>
              </a:spcAft>
              <a:defRPr sz="1700">
                <a:solidFill>
                  <a:srgbClr val="26303E"/>
                </a:solidFill>
              </a:defRPr>
            </a:pPr>
            <a:r>
              <a:t>• toezicht</a:t>
            </a:r>
          </a:p>
          <a:p>
            <a:pPr>
              <a:spcAft>
                <a:spcPts val="1000"/>
              </a:spcAft>
              <a:defRPr sz="1700">
                <a:solidFill>
                  <a:srgbClr val="26303E"/>
                </a:solidFill>
              </a:defRPr>
            </a:pPr>
            <a:r>
              <a:t>• betrokkenheid</a:t>
            </a:r>
          </a:p>
        </p:txBody>
      </p:sp>
      <p:sp>
        <p:nvSpPr>
          <p:cNvPr id="10" name="Rounded Rectangle 9"/>
          <p:cNvSpPr/>
          <p:nvPr/>
        </p:nvSpPr>
        <p:spPr>
          <a:xfrm>
            <a:off x="6309360" y="1600200"/>
            <a:ext cx="2606040" cy="4206240"/>
          </a:xfrm>
          <a:prstGeom prst="roundRect">
            <a:avLst/>
          </a:prstGeom>
          <a:solidFill>
            <a:srgbClr val="F6F8FA"/>
          </a:solidFill>
          <a:ln>
            <a:solidFill>
              <a:srgbClr val="3F399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446520" y="1874519"/>
            <a:ext cx="2331720" cy="457200"/>
          </a:xfrm>
          <a:prstGeom prst="rect">
            <a:avLst/>
          </a:prstGeom>
          <a:noFill/>
        </p:spPr>
        <p:txBody>
          <a:bodyPr wrap="none">
            <a:spAutoFit/>
          </a:bodyPr>
          <a:lstStyle/>
          <a:p>
            <a:pPr algn="ctr">
              <a:defRPr sz="2000" b="1">
                <a:solidFill>
                  <a:srgbClr val="3F3991"/>
                </a:solidFill>
              </a:defRPr>
            </a:pPr>
            <a:r>
              <a:t>GEZIN</a:t>
            </a:r>
          </a:p>
        </p:txBody>
      </p:sp>
      <p:sp>
        <p:nvSpPr>
          <p:cNvPr id="12" name="TextBox 11"/>
          <p:cNvSpPr txBox="1"/>
          <p:nvPr/>
        </p:nvSpPr>
        <p:spPr>
          <a:xfrm>
            <a:off x="6583680" y="2606040"/>
            <a:ext cx="2057400" cy="2651760"/>
          </a:xfrm>
          <a:prstGeom prst="rect">
            <a:avLst/>
          </a:prstGeom>
          <a:noFill/>
        </p:spPr>
        <p:txBody>
          <a:bodyPr wrap="none">
            <a:spAutoFit/>
          </a:bodyPr>
          <a:lstStyle/>
          <a:p>
            <a:pPr>
              <a:spcAft>
                <a:spcPts val="1000"/>
              </a:spcAft>
              <a:defRPr sz="1700">
                <a:solidFill>
                  <a:srgbClr val="26303E"/>
                </a:solidFill>
              </a:defRPr>
            </a:pPr>
            <a:r>
              <a:t>• communicatie</a:t>
            </a:r>
          </a:p>
          <a:p>
            <a:pPr>
              <a:spcAft>
                <a:spcPts val="1000"/>
              </a:spcAft>
              <a:defRPr sz="1700">
                <a:solidFill>
                  <a:srgbClr val="26303E"/>
                </a:solidFill>
              </a:defRPr>
            </a:pPr>
            <a:r>
              <a:t>• interactie</a:t>
            </a:r>
          </a:p>
          <a:p>
            <a:pPr>
              <a:spcAft>
                <a:spcPts val="1000"/>
              </a:spcAft>
              <a:defRPr sz="1700">
                <a:solidFill>
                  <a:srgbClr val="26303E"/>
                </a:solidFill>
              </a:defRPr>
            </a:pPr>
            <a:r>
              <a:t>• relaties</a:t>
            </a:r>
          </a:p>
        </p:txBody>
      </p:sp>
      <p:sp>
        <p:nvSpPr>
          <p:cNvPr id="13" name="Rounded Rectangle 12"/>
          <p:cNvSpPr/>
          <p:nvPr/>
        </p:nvSpPr>
        <p:spPr>
          <a:xfrm>
            <a:off x="9235440" y="1600200"/>
            <a:ext cx="2606040" cy="4206240"/>
          </a:xfrm>
          <a:prstGeom prst="roundRect">
            <a:avLst/>
          </a:prstGeom>
          <a:solidFill>
            <a:srgbClr val="F6F8FA"/>
          </a:solidFill>
          <a:ln>
            <a:solidFill>
              <a:srgbClr val="379DD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9372600" y="1874519"/>
            <a:ext cx="2331720" cy="457200"/>
          </a:xfrm>
          <a:prstGeom prst="rect">
            <a:avLst/>
          </a:prstGeom>
          <a:noFill/>
        </p:spPr>
        <p:txBody>
          <a:bodyPr wrap="none">
            <a:spAutoFit/>
          </a:bodyPr>
          <a:lstStyle/>
          <a:p>
            <a:pPr algn="ctr">
              <a:defRPr sz="2000" b="1">
                <a:solidFill>
                  <a:srgbClr val="379DD0"/>
                </a:solidFill>
              </a:defRPr>
            </a:pPr>
            <a:r>
              <a:t>OMGEVING</a:t>
            </a:r>
          </a:p>
        </p:txBody>
      </p:sp>
      <p:sp>
        <p:nvSpPr>
          <p:cNvPr id="15" name="TextBox 14"/>
          <p:cNvSpPr txBox="1"/>
          <p:nvPr/>
        </p:nvSpPr>
        <p:spPr>
          <a:xfrm>
            <a:off x="9509760" y="2606040"/>
            <a:ext cx="2057400" cy="2651760"/>
          </a:xfrm>
          <a:prstGeom prst="rect">
            <a:avLst/>
          </a:prstGeom>
          <a:noFill/>
        </p:spPr>
        <p:txBody>
          <a:bodyPr wrap="none">
            <a:spAutoFit/>
          </a:bodyPr>
          <a:lstStyle/>
          <a:p>
            <a:pPr>
              <a:spcAft>
                <a:spcPts val="1000"/>
              </a:spcAft>
              <a:defRPr sz="1700">
                <a:solidFill>
                  <a:srgbClr val="26303E"/>
                </a:solidFill>
              </a:defRPr>
            </a:pPr>
            <a:r>
              <a:t>• school</a:t>
            </a:r>
          </a:p>
          <a:p>
            <a:pPr>
              <a:spcAft>
                <a:spcPts val="1000"/>
              </a:spcAft>
              <a:defRPr sz="1700">
                <a:solidFill>
                  <a:srgbClr val="26303E"/>
                </a:solidFill>
              </a:defRPr>
            </a:pPr>
            <a:r>
              <a:t>• peers</a:t>
            </a:r>
          </a:p>
          <a:p>
            <a:pPr>
              <a:spcAft>
                <a:spcPts val="1000"/>
              </a:spcAft>
              <a:defRPr sz="1700">
                <a:solidFill>
                  <a:srgbClr val="26303E"/>
                </a:solidFill>
              </a:defRPr>
            </a:pPr>
            <a:r>
              <a:t>• reclassering</a:t>
            </a:r>
          </a:p>
          <a:p>
            <a:pPr>
              <a:spcAft>
                <a:spcPts val="1000"/>
              </a:spcAft>
              <a:defRPr sz="1700">
                <a:solidFill>
                  <a:srgbClr val="26303E"/>
                </a:solidFill>
              </a:defRPr>
            </a:pPr>
            <a:r>
              <a:t>• partners</a:t>
            </a:r>
          </a:p>
        </p:txBody>
      </p:sp>
      <p:sp>
        <p:nvSpPr>
          <p:cNvPr id="16" name="Rectangle 15"/>
          <p:cNvSpPr/>
          <p:nvPr/>
        </p:nvSpPr>
        <p:spPr>
          <a:xfrm>
            <a:off x="0" y="6748272"/>
            <a:ext cx="12191695" cy="109728"/>
          </a:xfrm>
          <a:prstGeom prst="rect">
            <a:avLst/>
          </a:prstGeom>
          <a:solidFill>
            <a:srgbClr val="379D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411480" y="6419088"/>
            <a:ext cx="4572000" cy="256032"/>
          </a:xfrm>
          <a:prstGeom prst="rect">
            <a:avLst/>
          </a:prstGeom>
          <a:noFill/>
        </p:spPr>
        <p:txBody>
          <a:bodyPr wrap="none">
            <a:spAutoFit/>
          </a:bodyPr>
          <a:lstStyle/>
          <a:p>
            <a:pPr>
              <a:defRPr sz="900">
                <a:solidFill>
                  <a:srgbClr val="697480"/>
                </a:solidFill>
              </a:defRPr>
            </a:pPr>
            <a:r>
              <a:t>Stichting Jeugdinterventies | BASTA! &amp; MDFT</a:t>
            </a:r>
          </a:p>
        </p:txBody>
      </p:sp>
      <p:sp>
        <p:nvSpPr>
          <p:cNvPr id="18" name="TextBox 17"/>
          <p:cNvSpPr txBox="1"/>
          <p:nvPr/>
        </p:nvSpPr>
        <p:spPr>
          <a:xfrm>
            <a:off x="11475720" y="6400800"/>
            <a:ext cx="320040" cy="256032"/>
          </a:xfrm>
          <a:prstGeom prst="rect">
            <a:avLst/>
          </a:prstGeom>
          <a:noFill/>
        </p:spPr>
        <p:txBody>
          <a:bodyPr wrap="none">
            <a:spAutoFit/>
          </a:bodyPr>
          <a:lstStyle/>
          <a:p>
            <a:pPr algn="r">
              <a:defRPr sz="900">
                <a:solidFill>
                  <a:srgbClr val="697480"/>
                </a:solidFill>
              </a:defRPr>
            </a:pPr>
            <a:r>
              <a:t>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94360" y="438912"/>
            <a:ext cx="9601200" cy="640080"/>
          </a:xfrm>
          <a:prstGeom prst="rect">
            <a:avLst/>
          </a:prstGeom>
          <a:noFill/>
        </p:spPr>
        <p:txBody>
          <a:bodyPr wrap="none">
            <a:spAutoFit/>
          </a:bodyPr>
          <a:lstStyle/>
          <a:p>
            <a:pPr>
              <a:defRPr sz="2800" b="1">
                <a:solidFill>
                  <a:srgbClr val="26303E"/>
                </a:solidFill>
              </a:defRPr>
            </a:pPr>
            <a:r>
              <a:t>Veiligheid én ontwikkeling</a:t>
            </a:r>
          </a:p>
        </p:txBody>
      </p:sp>
      <p:sp>
        <p:nvSpPr>
          <p:cNvPr id="3" name="TextBox 2"/>
          <p:cNvSpPr txBox="1"/>
          <p:nvPr/>
        </p:nvSpPr>
        <p:spPr>
          <a:xfrm>
            <a:off x="621792" y="1051560"/>
            <a:ext cx="9601200" cy="411480"/>
          </a:xfrm>
          <a:prstGeom prst="rect">
            <a:avLst/>
          </a:prstGeom>
          <a:noFill/>
        </p:spPr>
        <p:txBody>
          <a:bodyPr wrap="none">
            <a:spAutoFit/>
          </a:bodyPr>
          <a:lstStyle/>
          <a:p>
            <a:pPr>
              <a:defRPr sz="1400">
                <a:solidFill>
                  <a:srgbClr val="697480"/>
                </a:solidFill>
              </a:defRPr>
            </a:pPr>
            <a:r>
              <a:t>Forensische hulpverlening moet beide doelen combineren</a:t>
            </a:r>
          </a:p>
        </p:txBody>
      </p:sp>
      <p:sp>
        <p:nvSpPr>
          <p:cNvPr id="4" name="Rounded Rectangle 3"/>
          <p:cNvSpPr/>
          <p:nvPr/>
        </p:nvSpPr>
        <p:spPr>
          <a:xfrm>
            <a:off x="731520" y="1645920"/>
            <a:ext cx="5029200" cy="4114800"/>
          </a:xfrm>
          <a:prstGeom prst="roundRect">
            <a:avLst/>
          </a:prstGeom>
          <a:solidFill>
            <a:srgbClr val="F6F8FA"/>
          </a:solidFill>
          <a:ln>
            <a:solidFill>
              <a:srgbClr val="379DD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ounded Rectangle 4"/>
          <p:cNvSpPr/>
          <p:nvPr/>
        </p:nvSpPr>
        <p:spPr>
          <a:xfrm>
            <a:off x="6400800" y="1645920"/>
            <a:ext cx="5029200" cy="4114800"/>
          </a:xfrm>
          <a:prstGeom prst="roundRect">
            <a:avLst/>
          </a:prstGeom>
          <a:solidFill>
            <a:srgbClr val="F6F8FA"/>
          </a:solidFill>
          <a:ln>
            <a:solidFill>
              <a:srgbClr val="E2661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914400" y="2011680"/>
            <a:ext cx="4663440" cy="502920"/>
          </a:xfrm>
          <a:prstGeom prst="rect">
            <a:avLst/>
          </a:prstGeom>
          <a:noFill/>
        </p:spPr>
        <p:txBody>
          <a:bodyPr wrap="none">
            <a:spAutoFit/>
          </a:bodyPr>
          <a:lstStyle/>
          <a:p>
            <a:pPr algn="ctr">
              <a:defRPr sz="2500" b="1">
                <a:solidFill>
                  <a:srgbClr val="379DD0"/>
                </a:solidFill>
              </a:defRPr>
            </a:pPr>
            <a:r>
              <a:t>VEILIGHEID</a:t>
            </a:r>
          </a:p>
        </p:txBody>
      </p:sp>
      <p:sp>
        <p:nvSpPr>
          <p:cNvPr id="7" name="TextBox 6"/>
          <p:cNvSpPr txBox="1"/>
          <p:nvPr/>
        </p:nvSpPr>
        <p:spPr>
          <a:xfrm>
            <a:off x="1188720" y="2788920"/>
            <a:ext cx="4114800" cy="2286000"/>
          </a:xfrm>
          <a:prstGeom prst="rect">
            <a:avLst/>
          </a:prstGeom>
          <a:noFill/>
        </p:spPr>
        <p:txBody>
          <a:bodyPr wrap="none">
            <a:spAutoFit/>
          </a:bodyPr>
          <a:lstStyle/>
          <a:p>
            <a:pPr>
              <a:spcAft>
                <a:spcPts val="1000"/>
              </a:spcAft>
              <a:defRPr sz="1800">
                <a:solidFill>
                  <a:srgbClr val="26303E"/>
                </a:solidFill>
              </a:defRPr>
            </a:pPr>
            <a:r>
              <a:t>• minder delinquent gedrag</a:t>
            </a:r>
          </a:p>
          <a:p>
            <a:pPr>
              <a:spcAft>
                <a:spcPts val="1000"/>
              </a:spcAft>
              <a:defRPr sz="1800">
                <a:solidFill>
                  <a:srgbClr val="26303E"/>
                </a:solidFill>
              </a:defRPr>
            </a:pPr>
            <a:r>
              <a:t>• beter toezicht</a:t>
            </a:r>
          </a:p>
          <a:p>
            <a:pPr>
              <a:spcAft>
                <a:spcPts val="1000"/>
              </a:spcAft>
              <a:defRPr sz="1800">
                <a:solidFill>
                  <a:srgbClr val="26303E"/>
                </a:solidFill>
              </a:defRPr>
            </a:pPr>
            <a:r>
              <a:t>• minder risicogedrag</a:t>
            </a:r>
          </a:p>
          <a:p>
            <a:pPr>
              <a:spcAft>
                <a:spcPts val="1000"/>
              </a:spcAft>
              <a:defRPr sz="1800">
                <a:solidFill>
                  <a:srgbClr val="26303E"/>
                </a:solidFill>
              </a:defRPr>
            </a:pPr>
            <a:r>
              <a:t>• minder recidiverisico</a:t>
            </a:r>
          </a:p>
        </p:txBody>
      </p:sp>
      <p:sp>
        <p:nvSpPr>
          <p:cNvPr id="8" name="TextBox 7"/>
          <p:cNvSpPr txBox="1"/>
          <p:nvPr/>
        </p:nvSpPr>
        <p:spPr>
          <a:xfrm>
            <a:off x="6583680" y="2011680"/>
            <a:ext cx="4663440" cy="502920"/>
          </a:xfrm>
          <a:prstGeom prst="rect">
            <a:avLst/>
          </a:prstGeom>
          <a:noFill/>
        </p:spPr>
        <p:txBody>
          <a:bodyPr wrap="none">
            <a:spAutoFit/>
          </a:bodyPr>
          <a:lstStyle/>
          <a:p>
            <a:pPr algn="ctr">
              <a:defRPr sz="2500" b="1">
                <a:solidFill>
                  <a:srgbClr val="E26619"/>
                </a:solidFill>
              </a:defRPr>
            </a:pPr>
            <a:r>
              <a:t>ONTWIKKELING</a:t>
            </a:r>
          </a:p>
        </p:txBody>
      </p:sp>
      <p:sp>
        <p:nvSpPr>
          <p:cNvPr id="9" name="TextBox 8"/>
          <p:cNvSpPr txBox="1"/>
          <p:nvPr/>
        </p:nvSpPr>
        <p:spPr>
          <a:xfrm>
            <a:off x="6858000" y="2788920"/>
            <a:ext cx="4114800" cy="2286000"/>
          </a:xfrm>
          <a:prstGeom prst="rect">
            <a:avLst/>
          </a:prstGeom>
          <a:noFill/>
        </p:spPr>
        <p:txBody>
          <a:bodyPr wrap="none">
            <a:spAutoFit/>
          </a:bodyPr>
          <a:lstStyle/>
          <a:p>
            <a:pPr>
              <a:spcAft>
                <a:spcPts val="1000"/>
              </a:spcAft>
              <a:defRPr sz="1800">
                <a:solidFill>
                  <a:srgbClr val="26303E"/>
                </a:solidFill>
              </a:defRPr>
            </a:pPr>
            <a:r>
              <a:t>• sterkere ouder-kindrelatie</a:t>
            </a:r>
          </a:p>
          <a:p>
            <a:pPr>
              <a:spcAft>
                <a:spcPts val="1000"/>
              </a:spcAft>
              <a:defRPr sz="1800">
                <a:solidFill>
                  <a:srgbClr val="26303E"/>
                </a:solidFill>
              </a:defRPr>
            </a:pPr>
            <a:r>
              <a:t>• schoolparticipatie</a:t>
            </a:r>
          </a:p>
          <a:p>
            <a:pPr>
              <a:spcAft>
                <a:spcPts val="1000"/>
              </a:spcAft>
              <a:defRPr sz="1800">
                <a:solidFill>
                  <a:srgbClr val="26303E"/>
                </a:solidFill>
              </a:defRPr>
            </a:pPr>
            <a:r>
              <a:t>• sociale vaardigheden</a:t>
            </a:r>
          </a:p>
          <a:p>
            <a:pPr>
              <a:spcAft>
                <a:spcPts val="1000"/>
              </a:spcAft>
              <a:defRPr sz="1800">
                <a:solidFill>
                  <a:srgbClr val="26303E"/>
                </a:solidFill>
              </a:defRPr>
            </a:pPr>
            <a:r>
              <a:t>• toekomstperspectief</a:t>
            </a:r>
          </a:p>
        </p:txBody>
      </p:sp>
      <p:sp>
        <p:nvSpPr>
          <p:cNvPr id="10" name="Rectangle 9"/>
          <p:cNvSpPr/>
          <p:nvPr/>
        </p:nvSpPr>
        <p:spPr>
          <a:xfrm>
            <a:off x="0" y="6748272"/>
            <a:ext cx="12191695" cy="109728"/>
          </a:xfrm>
          <a:prstGeom prst="rect">
            <a:avLst/>
          </a:prstGeom>
          <a:solidFill>
            <a:srgbClr val="379D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411480" y="6419088"/>
            <a:ext cx="4572000" cy="256032"/>
          </a:xfrm>
          <a:prstGeom prst="rect">
            <a:avLst/>
          </a:prstGeom>
          <a:noFill/>
        </p:spPr>
        <p:txBody>
          <a:bodyPr wrap="none">
            <a:spAutoFit/>
          </a:bodyPr>
          <a:lstStyle/>
          <a:p>
            <a:pPr>
              <a:defRPr sz="900">
                <a:solidFill>
                  <a:srgbClr val="697480"/>
                </a:solidFill>
              </a:defRPr>
            </a:pPr>
            <a:r>
              <a:t>Stichting Jeugdinterventies | BASTA! &amp; MDFT</a:t>
            </a:r>
          </a:p>
        </p:txBody>
      </p:sp>
      <p:sp>
        <p:nvSpPr>
          <p:cNvPr id="12" name="TextBox 11"/>
          <p:cNvSpPr txBox="1"/>
          <p:nvPr/>
        </p:nvSpPr>
        <p:spPr>
          <a:xfrm>
            <a:off x="11475720" y="6400800"/>
            <a:ext cx="320040" cy="256032"/>
          </a:xfrm>
          <a:prstGeom prst="rect">
            <a:avLst/>
          </a:prstGeom>
          <a:noFill/>
        </p:spPr>
        <p:txBody>
          <a:bodyPr wrap="none">
            <a:spAutoFit/>
          </a:bodyPr>
          <a:lstStyle/>
          <a:p>
            <a:pPr algn="r">
              <a:defRPr sz="900">
                <a:solidFill>
                  <a:srgbClr val="697480"/>
                </a:solidFill>
              </a:defRPr>
            </a:pPr>
            <a:r>
              <a:t>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94360" y="438912"/>
            <a:ext cx="9601200" cy="640080"/>
          </a:xfrm>
          <a:prstGeom prst="rect">
            <a:avLst/>
          </a:prstGeom>
          <a:noFill/>
        </p:spPr>
        <p:txBody>
          <a:bodyPr wrap="none">
            <a:spAutoFit/>
          </a:bodyPr>
          <a:lstStyle/>
          <a:p>
            <a:pPr>
              <a:defRPr sz="2800" b="1">
                <a:solidFill>
                  <a:srgbClr val="26303E"/>
                </a:solidFill>
              </a:defRPr>
            </a:pPr>
            <a:r>
              <a:t>Waarom BASTA! en MDFT samen?</a:t>
            </a:r>
          </a:p>
        </p:txBody>
      </p:sp>
      <p:sp>
        <p:nvSpPr>
          <p:cNvPr id="3" name="TextBox 2"/>
          <p:cNvSpPr txBox="1"/>
          <p:nvPr/>
        </p:nvSpPr>
        <p:spPr>
          <a:xfrm>
            <a:off x="621792" y="1051560"/>
            <a:ext cx="9601200" cy="411480"/>
          </a:xfrm>
          <a:prstGeom prst="rect">
            <a:avLst/>
          </a:prstGeom>
          <a:noFill/>
        </p:spPr>
        <p:txBody>
          <a:bodyPr wrap="none">
            <a:spAutoFit/>
          </a:bodyPr>
          <a:lstStyle/>
          <a:p>
            <a:pPr>
              <a:defRPr sz="1400">
                <a:solidFill>
                  <a:srgbClr val="697480"/>
                </a:solidFill>
              </a:defRPr>
            </a:pPr>
            <a:r>
              <a:t>Van preventie naar intensieve behandeling</a:t>
            </a:r>
          </a:p>
        </p:txBody>
      </p:sp>
      <p:sp>
        <p:nvSpPr>
          <p:cNvPr id="4" name="Oval 3"/>
          <p:cNvSpPr/>
          <p:nvPr/>
        </p:nvSpPr>
        <p:spPr>
          <a:xfrm>
            <a:off x="1005840" y="2057400"/>
            <a:ext cx="1051560" cy="1051560"/>
          </a:xfrm>
          <a:prstGeom prst="ellipse">
            <a:avLst/>
          </a:prstGeom>
          <a:solidFill>
            <a:srgbClr val="379D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502920" y="3337560"/>
            <a:ext cx="2057400" cy="594360"/>
          </a:xfrm>
          <a:prstGeom prst="rect">
            <a:avLst/>
          </a:prstGeom>
          <a:noFill/>
        </p:spPr>
        <p:txBody>
          <a:bodyPr wrap="none">
            <a:spAutoFit/>
          </a:bodyPr>
          <a:lstStyle/>
          <a:p>
            <a:pPr algn="ctr">
              <a:defRPr sz="1800" b="1">
                <a:solidFill>
                  <a:srgbClr val="26303E"/>
                </a:solidFill>
              </a:defRPr>
            </a:pPr>
            <a:r>
              <a:t>BASTA!</a:t>
            </a:r>
          </a:p>
          <a:p>
            <a:pPr algn="ctr">
              <a:defRPr sz="1300">
                <a:solidFill>
                  <a:srgbClr val="697480"/>
                </a:solidFill>
              </a:defRPr>
            </a:pPr>
            <a:r>
              <a:t>Vroeg signaleren</a:t>
            </a:r>
          </a:p>
        </p:txBody>
      </p:sp>
      <p:sp>
        <p:nvSpPr>
          <p:cNvPr id="6" name="Chevron 5"/>
          <p:cNvSpPr/>
          <p:nvPr/>
        </p:nvSpPr>
        <p:spPr>
          <a:xfrm>
            <a:off x="2103120" y="2331720"/>
            <a:ext cx="502920" cy="457200"/>
          </a:xfrm>
          <a:prstGeom prst="chevron">
            <a:avLst/>
          </a:prstGeom>
          <a:solidFill>
            <a:srgbClr val="E2661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p:cNvSpPr/>
          <p:nvPr/>
        </p:nvSpPr>
        <p:spPr>
          <a:xfrm>
            <a:off x="3337559" y="2057400"/>
            <a:ext cx="1051560" cy="1051560"/>
          </a:xfrm>
          <a:prstGeom prst="ellipse">
            <a:avLst/>
          </a:prstGeom>
          <a:solidFill>
            <a:srgbClr val="3F39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2834639" y="3337560"/>
            <a:ext cx="2057400" cy="594360"/>
          </a:xfrm>
          <a:prstGeom prst="rect">
            <a:avLst/>
          </a:prstGeom>
          <a:noFill/>
        </p:spPr>
        <p:txBody>
          <a:bodyPr wrap="none">
            <a:spAutoFit/>
          </a:bodyPr>
          <a:lstStyle/>
          <a:p>
            <a:pPr algn="ctr">
              <a:defRPr sz="1800" b="1">
                <a:solidFill>
                  <a:srgbClr val="26303E"/>
                </a:solidFill>
              </a:defRPr>
            </a:pPr>
            <a:r>
              <a:t>Risicotaxatie</a:t>
            </a:r>
          </a:p>
          <a:p>
            <a:pPr algn="ctr">
              <a:defRPr sz="1300">
                <a:solidFill>
                  <a:srgbClr val="697480"/>
                </a:solidFill>
              </a:defRPr>
            </a:pPr>
            <a:r>
              <a:t>Gericht bepalen</a:t>
            </a:r>
          </a:p>
        </p:txBody>
      </p:sp>
      <p:sp>
        <p:nvSpPr>
          <p:cNvPr id="9" name="Chevron 8"/>
          <p:cNvSpPr/>
          <p:nvPr/>
        </p:nvSpPr>
        <p:spPr>
          <a:xfrm>
            <a:off x="4434840" y="2331720"/>
            <a:ext cx="502920" cy="457200"/>
          </a:xfrm>
          <a:prstGeom prst="chevron">
            <a:avLst/>
          </a:prstGeom>
          <a:solidFill>
            <a:srgbClr val="E2661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Oval 9"/>
          <p:cNvSpPr/>
          <p:nvPr/>
        </p:nvSpPr>
        <p:spPr>
          <a:xfrm>
            <a:off x="5669279" y="2057400"/>
            <a:ext cx="1051560" cy="1051560"/>
          </a:xfrm>
          <a:prstGeom prst="ellipse">
            <a:avLst/>
          </a:prstGeom>
          <a:solidFill>
            <a:srgbClr val="E2661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166359" y="3337560"/>
            <a:ext cx="2057400" cy="594360"/>
          </a:xfrm>
          <a:prstGeom prst="rect">
            <a:avLst/>
          </a:prstGeom>
          <a:noFill/>
        </p:spPr>
        <p:txBody>
          <a:bodyPr wrap="none">
            <a:spAutoFit/>
          </a:bodyPr>
          <a:lstStyle/>
          <a:p>
            <a:pPr algn="ctr">
              <a:defRPr sz="1800" b="1">
                <a:solidFill>
                  <a:srgbClr val="26303E"/>
                </a:solidFill>
              </a:defRPr>
            </a:pPr>
            <a:r>
              <a:t>Intensiveren</a:t>
            </a:r>
          </a:p>
          <a:p>
            <a:pPr algn="ctr">
              <a:defRPr sz="1300">
                <a:solidFill>
                  <a:srgbClr val="697480"/>
                </a:solidFill>
              </a:defRPr>
            </a:pPr>
            <a:r>
              <a:t>Bij complexiteit</a:t>
            </a:r>
          </a:p>
        </p:txBody>
      </p:sp>
      <p:sp>
        <p:nvSpPr>
          <p:cNvPr id="12" name="Chevron 11"/>
          <p:cNvSpPr/>
          <p:nvPr/>
        </p:nvSpPr>
        <p:spPr>
          <a:xfrm>
            <a:off x="6766559" y="2331720"/>
            <a:ext cx="502920" cy="457200"/>
          </a:xfrm>
          <a:prstGeom prst="chevron">
            <a:avLst/>
          </a:prstGeom>
          <a:solidFill>
            <a:srgbClr val="E2661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Oval 12"/>
          <p:cNvSpPr/>
          <p:nvPr/>
        </p:nvSpPr>
        <p:spPr>
          <a:xfrm>
            <a:off x="8001000" y="2057400"/>
            <a:ext cx="1051560" cy="1051560"/>
          </a:xfrm>
          <a:prstGeom prst="ellipse">
            <a:avLst/>
          </a:prstGeom>
          <a:solidFill>
            <a:srgbClr val="E2661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7498079" y="3337560"/>
            <a:ext cx="2057400" cy="594360"/>
          </a:xfrm>
          <a:prstGeom prst="rect">
            <a:avLst/>
          </a:prstGeom>
          <a:noFill/>
        </p:spPr>
        <p:txBody>
          <a:bodyPr wrap="none">
            <a:spAutoFit/>
          </a:bodyPr>
          <a:lstStyle/>
          <a:p>
            <a:pPr algn="ctr">
              <a:defRPr sz="1800" b="1">
                <a:solidFill>
                  <a:srgbClr val="26303E"/>
                </a:solidFill>
              </a:defRPr>
            </a:pPr>
            <a:r>
              <a:t>MDFT</a:t>
            </a:r>
          </a:p>
          <a:p>
            <a:pPr algn="ctr">
              <a:defRPr sz="1300">
                <a:solidFill>
                  <a:srgbClr val="697480"/>
                </a:solidFill>
              </a:defRPr>
            </a:pPr>
            <a:r>
              <a:t>Systeem veranderen</a:t>
            </a:r>
          </a:p>
        </p:txBody>
      </p:sp>
      <p:sp>
        <p:nvSpPr>
          <p:cNvPr id="15" name="Chevron 14"/>
          <p:cNvSpPr/>
          <p:nvPr/>
        </p:nvSpPr>
        <p:spPr>
          <a:xfrm>
            <a:off x="9098280" y="2331720"/>
            <a:ext cx="502920" cy="457200"/>
          </a:xfrm>
          <a:prstGeom prst="chevron">
            <a:avLst/>
          </a:prstGeom>
          <a:solidFill>
            <a:srgbClr val="E2661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Oval 15"/>
          <p:cNvSpPr/>
          <p:nvPr/>
        </p:nvSpPr>
        <p:spPr>
          <a:xfrm>
            <a:off x="10332720" y="2057400"/>
            <a:ext cx="1051560" cy="1051560"/>
          </a:xfrm>
          <a:prstGeom prst="ellipse">
            <a:avLst/>
          </a:prstGeom>
          <a:solidFill>
            <a:srgbClr val="379D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9829800" y="3337560"/>
            <a:ext cx="2057400" cy="594360"/>
          </a:xfrm>
          <a:prstGeom prst="rect">
            <a:avLst/>
          </a:prstGeom>
          <a:noFill/>
        </p:spPr>
        <p:txBody>
          <a:bodyPr wrap="none">
            <a:spAutoFit/>
          </a:bodyPr>
          <a:lstStyle/>
          <a:p>
            <a:pPr algn="ctr">
              <a:defRPr sz="1800" b="1">
                <a:solidFill>
                  <a:srgbClr val="26303E"/>
                </a:solidFill>
              </a:defRPr>
            </a:pPr>
            <a:r>
              <a:t>Perspectief</a:t>
            </a:r>
          </a:p>
          <a:p>
            <a:pPr algn="ctr">
              <a:defRPr sz="1300">
                <a:solidFill>
                  <a:srgbClr val="697480"/>
                </a:solidFill>
              </a:defRPr>
            </a:pPr>
            <a:r>
              <a:t>Duurzaam veiliger</a:t>
            </a:r>
          </a:p>
        </p:txBody>
      </p:sp>
      <p:sp>
        <p:nvSpPr>
          <p:cNvPr id="18" name="TextBox 17"/>
          <p:cNvSpPr txBox="1"/>
          <p:nvPr/>
        </p:nvSpPr>
        <p:spPr>
          <a:xfrm>
            <a:off x="1828800" y="4800600"/>
            <a:ext cx="8503920" cy="685800"/>
          </a:xfrm>
          <a:prstGeom prst="rect">
            <a:avLst/>
          </a:prstGeom>
          <a:noFill/>
        </p:spPr>
        <p:txBody>
          <a:bodyPr wrap="none">
            <a:spAutoFit/>
          </a:bodyPr>
          <a:lstStyle/>
          <a:p>
            <a:pPr algn="ctr">
              <a:defRPr sz="2200" b="1">
                <a:solidFill>
                  <a:srgbClr val="3F3991"/>
                </a:solidFill>
              </a:defRPr>
            </a:pPr>
            <a:r>
              <a:t>één ontwikkelingslijn: vroeg → gericht → intensief → duurzaam</a:t>
            </a:r>
          </a:p>
        </p:txBody>
      </p:sp>
      <p:sp>
        <p:nvSpPr>
          <p:cNvPr id="19" name="Rectangle 18"/>
          <p:cNvSpPr/>
          <p:nvPr/>
        </p:nvSpPr>
        <p:spPr>
          <a:xfrm>
            <a:off x="0" y="6748272"/>
            <a:ext cx="12191695" cy="109728"/>
          </a:xfrm>
          <a:prstGeom prst="rect">
            <a:avLst/>
          </a:prstGeom>
          <a:solidFill>
            <a:srgbClr val="379DD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411480" y="6419088"/>
            <a:ext cx="4572000" cy="256032"/>
          </a:xfrm>
          <a:prstGeom prst="rect">
            <a:avLst/>
          </a:prstGeom>
          <a:noFill/>
        </p:spPr>
        <p:txBody>
          <a:bodyPr wrap="none">
            <a:spAutoFit/>
          </a:bodyPr>
          <a:lstStyle/>
          <a:p>
            <a:pPr>
              <a:defRPr sz="900">
                <a:solidFill>
                  <a:srgbClr val="697480"/>
                </a:solidFill>
              </a:defRPr>
            </a:pPr>
            <a:r>
              <a:t>Stichting Jeugdinterventies | BASTA! &amp; MDFT</a:t>
            </a:r>
          </a:p>
        </p:txBody>
      </p:sp>
      <p:sp>
        <p:nvSpPr>
          <p:cNvPr id="21" name="TextBox 20"/>
          <p:cNvSpPr txBox="1"/>
          <p:nvPr/>
        </p:nvSpPr>
        <p:spPr>
          <a:xfrm>
            <a:off x="11475720" y="6400800"/>
            <a:ext cx="320040" cy="256032"/>
          </a:xfrm>
          <a:prstGeom prst="rect">
            <a:avLst/>
          </a:prstGeom>
          <a:noFill/>
        </p:spPr>
        <p:txBody>
          <a:bodyPr wrap="none">
            <a:spAutoFit/>
          </a:bodyPr>
          <a:lstStyle/>
          <a:p>
            <a:pPr algn="r">
              <a:defRPr sz="900">
                <a:solidFill>
                  <a:srgbClr val="697480"/>
                </a:solidFill>
              </a:defRPr>
            </a:pPr>
            <a: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ap:Properties xmlns:vt="http://schemas.openxmlformats.org/officeDocument/2006/docPropsVTypes" xmlns:ap="http://schemas.openxmlformats.org/officeDocument/2006/extended-properties">
  <ap:Words>988</ap:Words>
  <ap:PresentationFormat>Breedbeeld</ap:PresentationFormat>
  <ap:Paragraphs>175</ap:Paragraphs>
  <ap:Slides>12</ap:Slides>
  <ap:HiddenSlides>0</ap:HiddenSlides>
  <ap:MMClips>0</ap:MMClips>
  <ap:ScaleCrop>false</ap:ScaleCrop>
  <ap:HeadingPairs>
    <vt:vector baseType="variant" size="6">
      <vt:variant>
        <vt:lpstr>Gebruikte lettertypen</vt:lpstr>
      </vt:variant>
      <vt:variant>
        <vt:i4>2</vt:i4>
      </vt:variant>
      <vt:variant>
        <vt:lpstr>Thema</vt:lpstr>
      </vt:variant>
      <vt:variant>
        <vt:i4>1</vt:i4>
      </vt:variant>
      <vt:variant>
        <vt:lpstr>Diatitels</vt:lpstr>
      </vt:variant>
      <vt:variant>
        <vt:i4>12</vt:i4>
      </vt:variant>
    </vt:vector>
  </ap:HeadingPairs>
  <ap:TitlesOfParts>
    <vt:vector baseType="lpstr" size="15">
      <vt:lpstr>Arial</vt:lpstr>
      <vt:lpstr>Calibri</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ap:TitlesOfParts>
  <ap:LinksUpToDate>false</ap:LinksUpToDate>
  <ap:SharedDoc>false</ap:SharedDoc>
</ap:Properties>
</file>

<file path=docProps/core.xml><?xml version="1.0" encoding="utf-8"?>
<coreProperties xmlns:dc="http://purl.org/dc/elements/1.1/" xmlns:dcterms="http://purl.org/dc/terms/" xmlns:xsi="http://www.w3.org/2001/XMLSchema-instance" xmlns="http://schemas.openxmlformats.org/package/2006/metadata/core-properties">
  <dc:title/>
  <dc:subject/>
  <dc:creator/>
  <keywords/>
  <dc:description/>
  <lastModifiedBy/>
  <revision/>
  <dcterms:created xsi:type="dcterms:W3CDTF">2013-01-27T09:14:16.0000000Z</dcterms:created>
  <dcterms:modified xsi:type="dcterms:W3CDTF">2026-09-05T09:00:39.0000000Z</dcterms:modified>
  <category>------------------------</category>
  <version/>
</coreProperties>
</file>