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764" r:id="rId2"/>
    <p:sldMasterId id="2147483785" r:id="rId3"/>
  </p:sldMasterIdLst>
  <p:notesMasterIdLst>
    <p:notesMasterId r:id="rId37"/>
  </p:notesMasterIdLst>
  <p:handoutMasterIdLst>
    <p:handoutMasterId r:id="rId38"/>
  </p:handoutMasterIdLst>
  <p:sldIdLst>
    <p:sldId id="295" r:id="rId4"/>
    <p:sldId id="292" r:id="rId5"/>
    <p:sldId id="363" r:id="rId6"/>
    <p:sldId id="364" r:id="rId7"/>
    <p:sldId id="365" r:id="rId8"/>
    <p:sldId id="366" r:id="rId9"/>
    <p:sldId id="345" r:id="rId10"/>
    <p:sldId id="367" r:id="rId11"/>
    <p:sldId id="372" r:id="rId12"/>
    <p:sldId id="374" r:id="rId13"/>
    <p:sldId id="373" r:id="rId14"/>
    <p:sldId id="375" r:id="rId15"/>
    <p:sldId id="381" r:id="rId16"/>
    <p:sldId id="361" r:id="rId17"/>
    <p:sldId id="386" r:id="rId18"/>
    <p:sldId id="362" r:id="rId19"/>
    <p:sldId id="387" r:id="rId20"/>
    <p:sldId id="382" r:id="rId21"/>
    <p:sldId id="357" r:id="rId22"/>
    <p:sldId id="376" r:id="rId23"/>
    <p:sldId id="356" r:id="rId24"/>
    <p:sldId id="350" r:id="rId25"/>
    <p:sldId id="355" r:id="rId26"/>
    <p:sldId id="388" r:id="rId27"/>
    <p:sldId id="389" r:id="rId28"/>
    <p:sldId id="391" r:id="rId29"/>
    <p:sldId id="256" r:id="rId30"/>
    <p:sldId id="380" r:id="rId31"/>
    <p:sldId id="351" r:id="rId32"/>
    <p:sldId id="360" r:id="rId33"/>
    <p:sldId id="359" r:id="rId34"/>
    <p:sldId id="384" r:id="rId35"/>
    <p:sldId id="385" r:id="rId36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Willemse, GJW (Gea) (DB/AV)" initials="WG((" lastIdx="4" clrIdx="9">
    <p:extLst>
      <p:ext uri="{19B8F6BF-5375-455C-9EA6-DF929625EA0E}">
        <p15:presenceInfo xmlns:p15="http://schemas.microsoft.com/office/powerpoint/2012/main" userId="S-1-5-21-1381004218-720796238-2004955181-31454" providerId="AD"/>
      </p:ext>
    </p:extLst>
  </p:cmAuthor>
  <p:cmAuthor id="11" name="Vendrig, BW (Bente) (DB/AV)" initials="VB((" lastIdx="3" clrIdx="10">
    <p:extLst>
      <p:ext uri="{19B8F6BF-5375-455C-9EA6-DF929625EA0E}">
        <p15:presenceInfo xmlns:p15="http://schemas.microsoft.com/office/powerpoint/2012/main" userId="S-1-5-21-1381004218-720796238-2004955181-72891" providerId="AD"/>
      </p:ext>
    </p:extLst>
  </p:cmAuthor>
  <p:cmAuthor id="12" name="Janse, KN (Karin) (Cd UHB)" initials="JK((U" lastIdx="8" clrIdx="11">
    <p:extLst>
      <p:ext uri="{19B8F6BF-5375-455C-9EA6-DF929625EA0E}">
        <p15:presenceInfo xmlns:p15="http://schemas.microsoft.com/office/powerpoint/2012/main" userId="S::k.n.janse@minfin.nl::73627d78-3d50-42c2-a09a-03ec358bbc86" providerId="AD"/>
      </p:ext>
    </p:extLst>
  </p:cmAuthor>
  <p:cmAuthor id="13" name="Sonja S.C.A. KOSTER - GEURTSEN" initials="SSK-G" lastIdx="8" clrIdx="12">
    <p:extLst>
      <p:ext uri="{19B8F6BF-5375-455C-9EA6-DF929625EA0E}">
        <p15:presenceInfo xmlns:p15="http://schemas.microsoft.com/office/powerpoint/2012/main" userId="S-1-5-21-1085031214-651377827-839522115-368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FB3"/>
    <a:srgbClr val="00689A"/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82053" autoAdjust="0"/>
  </p:normalViewPr>
  <p:slideViewPr>
    <p:cSldViewPr snapToGrid="0">
      <p:cViewPr varScale="1">
        <p:scale>
          <a:sx n="78" d="100"/>
          <a:sy n="78" d="100"/>
        </p:scale>
        <p:origin x="1176" y="67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9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H:\Mijn%20documenten\cijfers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d.shsdir.nl\orgData\FIN\DGFZ\AFP\Analyse\C06.%20Inkomstenbelasting-niet-winst\Box%203\Rendementen%20box%203\Cijfers%20spreiding%20woningen%20box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Application%20Data\Microsoft%20Office\Outlook\SecureTempFolder\3879c793-303b-4e00-8c9c-24ca6dcb1849_Uitdraai%20vastgo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1499095648814614E-3"/>
          <c:w val="0.99891820035013268"/>
          <c:h val="0.828785733803582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FFFF"/>
                    </a:solidFill>
                    <a:latin typeface="RijksoverheidSansHeading" panose="020B0503040202060203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#,##0</c:formatCode>
                <c:ptCount val="1"/>
                <c:pt idx="0">
                  <c:v>239.2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F-4432-A234-C8E4ED20CF9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FFFF"/>
                    </a:solidFill>
                    <a:latin typeface="RijksoverheidSansHeading" panose="020B0503040202060203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#,##0</c:formatCode>
                <c:ptCount val="1"/>
                <c:pt idx="0">
                  <c:v>1784.5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F-4432-A234-C8E4ED20CF9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rgbClr val="FFFFFF"/>
                      </a:solidFill>
                      <a:latin typeface="RijksoverheidSansHeading" panose="020B0503040202060203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EBF-4432-A234-C8E4ED20C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RijksoverheidSansHeading" panose="020B0503040202060203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#,##0</c:formatCode>
                <c:ptCount val="1"/>
                <c:pt idx="0">
                  <c:v>1661.2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F-4432-A234-C8E4ED20CF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serLines>
        <c:axId val="411169360"/>
        <c:axId val="402470112"/>
      </c:barChart>
      <c:catAx>
        <c:axId val="41116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2470112"/>
        <c:crosses val="autoZero"/>
        <c:auto val="1"/>
        <c:lblAlgn val="ctr"/>
        <c:lblOffset val="100"/>
        <c:noMultiLvlLbl val="0"/>
      </c:catAx>
      <c:valAx>
        <c:axId val="4024701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111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67502297252178"/>
          <c:y val="0.9180478771148961"/>
          <c:w val="0.59136663531807954"/>
          <c:h val="7.2598025015943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ijksoverheidSansHeading" panose="020B0503040202060203" pitchFamily="34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400">
                <a:solidFill>
                  <a:sysClr val="windowText" lastClr="FFFFFF"/>
                </a:solidFill>
              </a:rPr>
              <a:t>Verdeling box</a:t>
            </a:r>
            <a:r>
              <a:rPr lang="nl-NL" sz="2400" baseline="0">
                <a:solidFill>
                  <a:sysClr val="windowText" lastClr="FFFFFF"/>
                </a:solidFill>
              </a:rPr>
              <a:t> 3-vermogen 2022</a:t>
            </a:r>
            <a:endParaRPr lang="nl-NL" sz="2400">
              <a:solidFill>
                <a:sysClr val="windowText" lastClr="FFFF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655555555555556E-2"/>
          <c:y val="0.18097222222222226"/>
          <c:w val="0.60437642169728789"/>
          <c:h val="0.721258019830854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Spaargeld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Blad1!$E$2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3-4F06-93ED-8D5477246103}"/>
            </c:ext>
          </c:extLst>
        </c:ser>
        <c:ser>
          <c:idx val="1"/>
          <c:order val="1"/>
          <c:tx>
            <c:strRef>
              <c:f>Blad1!$B$3</c:f>
              <c:strCache>
                <c:ptCount val="1"/>
                <c:pt idx="0">
                  <c:v>Effecten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Blad1!$E$3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3-4F06-93ED-8D5477246103}"/>
            </c:ext>
          </c:extLst>
        </c:ser>
        <c:ser>
          <c:idx val="2"/>
          <c:order val="2"/>
          <c:tx>
            <c:strRef>
              <c:f>Blad1!$B$4</c:f>
              <c:strCache>
                <c:ptCount val="1"/>
                <c:pt idx="0">
                  <c:v>Onroerend goed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Blad1!$E$4</c:f>
              <c:numCache>
                <c:formatCode>General</c:formatCode>
                <c:ptCount val="1"/>
                <c:pt idx="0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3-4F06-93ED-8D5477246103}"/>
            </c:ext>
          </c:extLst>
        </c:ser>
        <c:ser>
          <c:idx val="3"/>
          <c:order val="3"/>
          <c:tx>
            <c:strRef>
              <c:f>Blad1!$B$5</c:f>
              <c:strCache>
                <c:ptCount val="1"/>
                <c:pt idx="0">
                  <c:v>Vorderingen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Blad1!$E$5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E3-4F06-93ED-8D5477246103}"/>
            </c:ext>
          </c:extLst>
        </c:ser>
        <c:ser>
          <c:idx val="4"/>
          <c:order val="4"/>
          <c:tx>
            <c:strRef>
              <c:f>Blad1!$B$6</c:f>
              <c:strCache>
                <c:ptCount val="1"/>
                <c:pt idx="0">
                  <c:v>Kapitaalverzekeringen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Blad1!$E$6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3-4F06-93ED-8D5477246103}"/>
            </c:ext>
          </c:extLst>
        </c:ser>
        <c:ser>
          <c:idx val="5"/>
          <c:order val="5"/>
          <c:tx>
            <c:strRef>
              <c:f>Blad1!$B$7</c:f>
              <c:strCache>
                <c:ptCount val="1"/>
                <c:pt idx="0">
                  <c:v>Overig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Blad1!$E$7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E3-4F06-93ED-8D5477246103}"/>
            </c:ext>
          </c:extLst>
        </c:ser>
        <c:ser>
          <c:idx val="6"/>
          <c:order val="6"/>
          <c:tx>
            <c:strRef>
              <c:f>Blad1!$B$8</c:f>
              <c:strCache>
                <c:ptCount val="1"/>
                <c:pt idx="0">
                  <c:v>Schulden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Blad1!$E$8</c:f>
              <c:numCache>
                <c:formatCode>General</c:formatCode>
                <c:ptCount val="1"/>
                <c:pt idx="0">
                  <c:v>-85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3-4F06-93ED-8D54772461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0669280"/>
        <c:axId val="1390670240"/>
      </c:barChart>
      <c:catAx>
        <c:axId val="139066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0670240"/>
        <c:crosses val="autoZero"/>
        <c:auto val="1"/>
        <c:lblAlgn val="ctr"/>
        <c:lblOffset val="100"/>
        <c:noMultiLvlLbl val="0"/>
      </c:catAx>
      <c:valAx>
        <c:axId val="139067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066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99453193350826"/>
          <c:y val="6.9361329833770774E-2"/>
          <c:w val="0.26333880139982502"/>
          <c:h val="0.84780475357247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ysClr val="windowText" lastClr="FFFFFF"/>
                </a:solidFill>
              </a:rPr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FFFFFF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4515223798639285"/>
          <c:y val="0.12876717255268647"/>
          <c:w val="0.83691592474829135"/>
          <c:h val="0.548984880478424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Blad1!$B$59:$B$87</c:f>
              <c:strCache>
                <c:ptCount val="29"/>
                <c:pt idx="0">
                  <c:v>&lt; -7%</c:v>
                </c:pt>
                <c:pt idx="1">
                  <c:v>-6%</c:v>
                </c:pt>
                <c:pt idx="2">
                  <c:v>-5%</c:v>
                </c:pt>
                <c:pt idx="3">
                  <c:v>-4%</c:v>
                </c:pt>
                <c:pt idx="4">
                  <c:v>-3%</c:v>
                </c:pt>
                <c:pt idx="5">
                  <c:v>-2%</c:v>
                </c:pt>
                <c:pt idx="6">
                  <c:v>-1%</c:v>
                </c:pt>
                <c:pt idx="7">
                  <c:v>%</c:v>
                </c:pt>
                <c:pt idx="8">
                  <c:v>1%</c:v>
                </c:pt>
                <c:pt idx="9">
                  <c:v>2%</c:v>
                </c:pt>
                <c:pt idx="10">
                  <c:v>3%</c:v>
                </c:pt>
                <c:pt idx="11">
                  <c:v>4%</c:v>
                </c:pt>
                <c:pt idx="12">
                  <c:v>5%</c:v>
                </c:pt>
                <c:pt idx="13">
                  <c:v>6%</c:v>
                </c:pt>
                <c:pt idx="14">
                  <c:v>7%</c:v>
                </c:pt>
                <c:pt idx="15">
                  <c:v>8%</c:v>
                </c:pt>
                <c:pt idx="16">
                  <c:v>9%</c:v>
                </c:pt>
                <c:pt idx="17">
                  <c:v>10%</c:v>
                </c:pt>
                <c:pt idx="18">
                  <c:v>11%</c:v>
                </c:pt>
                <c:pt idx="19">
                  <c:v>12%</c:v>
                </c:pt>
                <c:pt idx="20">
                  <c:v>13%</c:v>
                </c:pt>
                <c:pt idx="21">
                  <c:v>14%</c:v>
                </c:pt>
                <c:pt idx="22">
                  <c:v>15%</c:v>
                </c:pt>
                <c:pt idx="23">
                  <c:v>16%</c:v>
                </c:pt>
                <c:pt idx="24">
                  <c:v>17%</c:v>
                </c:pt>
                <c:pt idx="25">
                  <c:v>18%</c:v>
                </c:pt>
                <c:pt idx="26">
                  <c:v>19%</c:v>
                </c:pt>
                <c:pt idx="27">
                  <c:v>20%</c:v>
                </c:pt>
                <c:pt idx="28">
                  <c:v>&gt; 21%</c:v>
                </c:pt>
              </c:strCache>
            </c:strRef>
          </c:cat>
          <c:val>
            <c:numRef>
              <c:f>Blad1!$D$59:$D$87</c:f>
              <c:numCache>
                <c:formatCode>0%</c:formatCode>
                <c:ptCount val="29"/>
                <c:pt idx="0">
                  <c:v>1.7026444609081898E-2</c:v>
                </c:pt>
                <c:pt idx="1">
                  <c:v>2.8010920199324084E-3</c:v>
                </c:pt>
                <c:pt idx="2">
                  <c:v>3.5182798317991604E-3</c:v>
                </c:pt>
                <c:pt idx="3">
                  <c:v>4.2151698754055323E-3</c:v>
                </c:pt>
                <c:pt idx="4">
                  <c:v>5.1894627519037612E-3</c:v>
                </c:pt>
                <c:pt idx="5">
                  <c:v>6.5764769163630457E-3</c:v>
                </c:pt>
                <c:pt idx="6">
                  <c:v>8.034533269733659E-3</c:v>
                </c:pt>
                <c:pt idx="7">
                  <c:v>1.5825493320342762E-2</c:v>
                </c:pt>
                <c:pt idx="8">
                  <c:v>1.9780175169740087E-2</c:v>
                </c:pt>
                <c:pt idx="9">
                  <c:v>2.6644203803125179E-2</c:v>
                </c:pt>
                <c:pt idx="10">
                  <c:v>3.3569125741291408E-2</c:v>
                </c:pt>
                <c:pt idx="11">
                  <c:v>4.3386479656561762E-2</c:v>
                </c:pt>
                <c:pt idx="12">
                  <c:v>5.6522518682404203E-2</c:v>
                </c:pt>
                <c:pt idx="13">
                  <c:v>6.7747184530394217E-2</c:v>
                </c:pt>
                <c:pt idx="14">
                  <c:v>7.0724190541916587E-2</c:v>
                </c:pt>
                <c:pt idx="15">
                  <c:v>7.4117300802776731E-2</c:v>
                </c:pt>
                <c:pt idx="16">
                  <c:v>7.2483330457816159E-2</c:v>
                </c:pt>
                <c:pt idx="17">
                  <c:v>6.3183569633185499E-2</c:v>
                </c:pt>
                <c:pt idx="18">
                  <c:v>5.7195727996373465E-2</c:v>
                </c:pt>
                <c:pt idx="19">
                  <c:v>4.2256570556733951E-2</c:v>
                </c:pt>
                <c:pt idx="20">
                  <c:v>4.0984577079083491E-2</c:v>
                </c:pt>
                <c:pt idx="21">
                  <c:v>3.2950043809349829E-2</c:v>
                </c:pt>
                <c:pt idx="22">
                  <c:v>2.9577231316750056E-2</c:v>
                </c:pt>
                <c:pt idx="23">
                  <c:v>2.4303194530428045E-2</c:v>
                </c:pt>
                <c:pt idx="24">
                  <c:v>2.4235535302893445E-2</c:v>
                </c:pt>
                <c:pt idx="25">
                  <c:v>2.0493980020230108E-2</c:v>
                </c:pt>
                <c:pt idx="26">
                  <c:v>1.9123880662654476E-2</c:v>
                </c:pt>
                <c:pt idx="27">
                  <c:v>1.5466899414409386E-2</c:v>
                </c:pt>
                <c:pt idx="28">
                  <c:v>0.10206732769731967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5-49E6-A4AD-BB56FA4F7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938648"/>
        <c:axId val="870944528"/>
      </c:barChart>
      <c:catAx>
        <c:axId val="870938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FFFFFF"/>
                    </a:solidFill>
                  </a:rPr>
                  <a:t>Waardeontwikkeling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FFFFFF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FFFF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0944528"/>
        <c:crosses val="autoZero"/>
        <c:auto val="1"/>
        <c:lblAlgn val="ctr"/>
        <c:lblOffset val="100"/>
        <c:noMultiLvlLbl val="0"/>
      </c:catAx>
      <c:valAx>
        <c:axId val="8709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FFFFFF"/>
                    </a:solidFill>
                  </a:rPr>
                  <a:t>Percentage woningen box 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FFFFFF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FFFF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093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NL" sz="1600" dirty="0">
                <a:solidFill>
                  <a:schemeClr val="tx1"/>
                </a:solidFill>
              </a:rPr>
              <a:t>Verdeling onroerend</a:t>
            </a:r>
            <a:r>
              <a:rPr lang="nl-NL" sz="1600" baseline="0" dirty="0">
                <a:solidFill>
                  <a:schemeClr val="tx1"/>
                </a:solidFill>
              </a:rPr>
              <a:t> goed in box 3 (aantal keer gemiddelde woningwaarde)</a:t>
            </a:r>
            <a:endParaRPr lang="nl-NL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Blad1!$J$14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4">
                <a:shade val="41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(Blad1!$K$14,Blad1!$N$14)</c:f>
              <c:numCache>
                <c:formatCode>0</c:formatCode>
                <c:ptCount val="2"/>
                <c:pt idx="0" formatCode="General">
                  <c:v>299222</c:v>
                </c:pt>
                <c:pt idx="1">
                  <c:v>56.921477852999999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3-49CE-88E3-6F6F439F5908}"/>
            </c:ext>
          </c:extLst>
        </c:ser>
        <c:ser>
          <c:idx val="1"/>
          <c:order val="1"/>
          <c:tx>
            <c:strRef>
              <c:f>Blad1!$J$15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(Blad1!$K$15,Blad1!$N$15)</c:f>
              <c:numCache>
                <c:formatCode>0</c:formatCode>
                <c:ptCount val="2"/>
                <c:pt idx="0" formatCode="General">
                  <c:v>77694</c:v>
                </c:pt>
                <c:pt idx="1">
                  <c:v>30.079129203000001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3-49CE-88E3-6F6F439F5908}"/>
            </c:ext>
          </c:extLst>
        </c:ser>
        <c:ser>
          <c:idx val="2"/>
          <c:order val="2"/>
          <c:tx>
            <c:strRef>
              <c:f>Blad1!$J$16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(Blad1!$K$16,Blad1!$N$16)</c:f>
              <c:numCache>
                <c:formatCode>0</c:formatCode>
                <c:ptCount val="2"/>
                <c:pt idx="0" formatCode="General">
                  <c:v>30942</c:v>
                </c:pt>
                <c:pt idx="1">
                  <c:v>18.761727423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A3-49CE-88E3-6F6F439F5908}"/>
            </c:ext>
          </c:extLst>
        </c:ser>
        <c:ser>
          <c:idx val="3"/>
          <c:order val="3"/>
          <c:tx>
            <c:strRef>
              <c:f>Blad1!$J$17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(Blad1!$K$17,Blad1!$N$17)</c:f>
              <c:numCache>
                <c:formatCode>0</c:formatCode>
                <c:ptCount val="2"/>
                <c:pt idx="0" formatCode="General">
                  <c:v>15971</c:v>
                </c:pt>
                <c:pt idx="1">
                  <c:v>12.686700769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A3-49CE-88E3-6F6F439F5908}"/>
            </c:ext>
          </c:extLst>
        </c:ser>
        <c:ser>
          <c:idx val="4"/>
          <c:order val="4"/>
          <c:tx>
            <c:strRef>
              <c:f>Blad1!$J$18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4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(Blad1!$K$18,Blad1!$N$18)</c:f>
              <c:numCache>
                <c:formatCode>0</c:formatCode>
                <c:ptCount val="2"/>
                <c:pt idx="0" formatCode="General">
                  <c:v>8892</c:v>
                </c:pt>
                <c:pt idx="1">
                  <c:v>8.8959956229999992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A3-49CE-88E3-6F6F439F5908}"/>
            </c:ext>
          </c:extLst>
        </c:ser>
        <c:ser>
          <c:idx val="5"/>
          <c:order val="5"/>
          <c:tx>
            <c:strRef>
              <c:f>Blad1!$J$19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(Blad1!$K$19,Blad1!$N$19)</c:f>
              <c:numCache>
                <c:formatCode>0</c:formatCode>
                <c:ptCount val="2"/>
                <c:pt idx="0" formatCode="General">
                  <c:v>5687</c:v>
                </c:pt>
                <c:pt idx="1">
                  <c:v>6.7927991219999999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A3-49CE-88E3-6F6F439F5908}"/>
            </c:ext>
          </c:extLst>
        </c:ser>
        <c:ser>
          <c:idx val="6"/>
          <c:order val="6"/>
          <c:tx>
            <c:strRef>
              <c:f>Blad1!$J$20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(Blad1!$K$20,Blad1!$N$20)</c:f>
              <c:numCache>
                <c:formatCode>0</c:formatCode>
                <c:ptCount val="2"/>
                <c:pt idx="0" formatCode="General">
                  <c:v>3776</c:v>
                </c:pt>
                <c:pt idx="1">
                  <c:v>5.2322948399999998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A3-49CE-88E3-6F6F439F5908}"/>
            </c:ext>
          </c:extLst>
        </c:ser>
        <c:ser>
          <c:idx val="7"/>
          <c:order val="7"/>
          <c:tx>
            <c:strRef>
              <c:f>Blad1!$J$21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(Blad1!$K$21,Blad1!$N$21)</c:f>
              <c:numCache>
                <c:formatCode>0</c:formatCode>
                <c:ptCount val="2"/>
                <c:pt idx="0" formatCode="General">
                  <c:v>2738</c:v>
                </c:pt>
                <c:pt idx="1">
                  <c:v>4.4629367010000003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A3-49CE-88E3-6F6F439F5908}"/>
            </c:ext>
          </c:extLst>
        </c:ser>
        <c:ser>
          <c:idx val="8"/>
          <c:order val="8"/>
          <c:tx>
            <c:strRef>
              <c:f>Blad1!$J$22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(Blad1!$K$22,Blad1!$N$22)</c:f>
              <c:numCache>
                <c:formatCode>0</c:formatCode>
                <c:ptCount val="2"/>
                <c:pt idx="0" formatCode="General">
                  <c:v>2008</c:v>
                </c:pt>
                <c:pt idx="1">
                  <c:v>3.5366934529999998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A3-49CE-88E3-6F6F439F5908}"/>
            </c:ext>
          </c:extLst>
        </c:ser>
        <c:ser>
          <c:idx val="9"/>
          <c:order val="9"/>
          <c:tx>
            <c:strRef>
              <c:f>Blad1!$J$23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(Blad1!$K$23,Blad1!$N$23)</c:f>
              <c:numCache>
                <c:formatCode>0</c:formatCode>
                <c:ptCount val="2"/>
                <c:pt idx="0" formatCode="General">
                  <c:v>1544</c:v>
                </c:pt>
                <c:pt idx="1">
                  <c:v>3.0223657249999998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A3-49CE-88E3-6F6F439F5908}"/>
            </c:ext>
          </c:extLst>
        </c:ser>
        <c:ser>
          <c:idx val="10"/>
          <c:order val="10"/>
          <c:tx>
            <c:strRef>
              <c:f>Blad1!$J$24</c:f>
              <c:strCache>
                <c:ptCount val="1"/>
                <c:pt idx="0">
                  <c:v>&gt;10</c:v>
                </c:pt>
              </c:strCache>
            </c:strRef>
          </c:tx>
          <c:spPr>
            <a:solidFill>
              <a:schemeClr val="accent4">
                <a:tint val="42000"/>
              </a:schemeClr>
            </a:solidFill>
            <a:ln>
              <a:noFill/>
            </a:ln>
            <a:effectLst/>
          </c:spPr>
          <c:invertIfNegative val="0"/>
          <c:cat>
            <c:strRef>
              <c:f>(Blad1!$K$13,Blad1!$N$13)</c:f>
              <c:strCache>
                <c:ptCount val="2"/>
                <c:pt idx="0">
                  <c:v>Aantal huishoudens</c:v>
                </c:pt>
                <c:pt idx="1">
                  <c:v>Waarde onroerend goed (in mld €)</c:v>
                </c:pt>
              </c:strCache>
            </c:strRef>
          </c:cat>
          <c:val>
            <c:numRef>
              <c:f>(Blad1!$K$24,Blad1!$N$24)</c:f>
              <c:numCache>
                <c:formatCode>0</c:formatCode>
                <c:ptCount val="2"/>
                <c:pt idx="0" formatCode="General">
                  <c:v>7571</c:v>
                </c:pt>
                <c:pt idx="1">
                  <c:v>27.430438729999999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A3-49CE-88E3-6F6F439F5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284784"/>
        <c:axId val="1312285264"/>
      </c:barChart>
      <c:catAx>
        <c:axId val="13122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12285264"/>
        <c:crosses val="autoZero"/>
        <c:auto val="1"/>
        <c:lblAlgn val="ctr"/>
        <c:lblOffset val="100"/>
        <c:noMultiLvlLbl val="0"/>
      </c:catAx>
      <c:valAx>
        <c:axId val="131228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12284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9-4-2025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9-4-2025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9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69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07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774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Parameterwijzigingen zijn wel eerder mogelijk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52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45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07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70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66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327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Onderste balk: 0 tot 1 keer gemiddelde woningwaarde in bezit huishouden, daarna 1-2 </a:t>
            </a:r>
            <a:r>
              <a:rPr lang="nl-NL" dirty="0" err="1"/>
              <a:t>etecetera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6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31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50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1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01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72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4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77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7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0" y="0"/>
            <a:ext cx="12192000" cy="1879600"/>
            <a:chOff x="0" y="0"/>
            <a:chExt cx="12192000" cy="1879600"/>
          </a:xfrm>
        </p:grpSpPr>
        <p:pic>
          <p:nvPicPr>
            <p:cNvPr id="13" name="Afbeelding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6409" y="333932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2933" cy="6858000"/>
          </a:xfrm>
          <a:prstGeom prst="rect">
            <a:avLst/>
          </a:prstGeom>
        </p:spPr>
      </p:pic>
      <p:sp>
        <p:nvSpPr>
          <p:cNvPr id="7" name="Rechthoek 6" descr="Placeholder_Color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98" name="TMTitle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571200" y="2725200"/>
            <a:ext cx="5280000" cy="9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aseline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noProof="0"/>
              <a:t>Klik hier om een titel te maken.</a:t>
            </a:r>
            <a:endParaRPr lang="nl-NL" noProof="0" dirty="0"/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71200" y="4770000"/>
            <a:ext cx="5280000" cy="532800"/>
          </a:xfrm>
        </p:spPr>
        <p:txBody>
          <a:bodyPr/>
          <a:lstStyle>
            <a:lvl1pPr marL="0" indent="0">
              <a:buNone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lvl="0"/>
            <a:r>
              <a:rPr lang="nl-NL" noProof="0"/>
              <a:t>Klik hier om de naam van de conferentie in te vullen.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71200" y="3708000"/>
            <a:ext cx="5280000" cy="6084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Klik hier om een subtitel te maken.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71200" y="5317200"/>
            <a:ext cx="5280000" cy="381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Klik hier om de spreker in te vullen.</a:t>
            </a:r>
            <a:endParaRPr lang="nl-NL"/>
          </a:p>
        </p:txBody>
      </p:sp>
      <p:sp>
        <p:nvSpPr>
          <p:cNvPr id="14" name="Text Placehold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1200" y="6379200"/>
            <a:ext cx="4953600" cy="363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Thema | Datum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A9A1-E100-4D8A-BB0E-F79452ABE5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9-4-2025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2F4-85CB-47B4-BA67-BB245215600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0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gels | 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8"/>
            <a:ext cx="121920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 | Titeldia verticaal met afbeelding En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6"/>
            <a:ext cx="121920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0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 | 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0"/>
            <a:ext cx="121920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 | 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Contents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afbeelding 2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18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 |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Contents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65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17945-6912-EF8F-79C0-08A33D46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55F299-857C-667F-8EA5-AC54278B6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517514-E53B-6E5B-980B-B9AA7250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470EE7-1B84-3A14-2CE2-0827E839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E94DA-B1E3-184C-5563-E0D8AA8F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19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8B16C-1FBF-F07C-BA8C-D8DECBD6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5CA40B-F5ED-9018-E984-988647DA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CCD651-00B6-539A-5563-67FD930F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01F0CC-1E45-BCB2-0294-FC9CDB9F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916AFF-3FD4-F838-C3FD-0887D4CA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572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0BD23-C33C-085C-08E1-6FB658CF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B5B9E-B48C-0B3F-B883-D4D51A091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ED9BC7-2D66-2395-8A38-A79A5B7C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785D8-E58D-0046-2298-55281436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0BA3B7-6959-4C1C-35DF-E7EB5D6C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82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grpSp>
        <p:nvGrpSpPr>
          <p:cNvPr id="23" name="Groep 22"/>
          <p:cNvGrpSpPr/>
          <p:nvPr userDrawn="1"/>
        </p:nvGrpSpPr>
        <p:grpSpPr>
          <a:xfrm>
            <a:off x="0" y="1"/>
            <a:ext cx="12192000" cy="1879600"/>
            <a:chOff x="0" y="0"/>
            <a:chExt cx="12192000" cy="1879600"/>
          </a:xfrm>
        </p:grpSpPr>
        <p:pic>
          <p:nvPicPr>
            <p:cNvPr id="14" name="Afbeelding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4" y="334791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7EBE4-7138-273C-F388-F0FE4854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2A8DD5-BD1E-2C8F-A174-B02570CD2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E84256-164E-B24E-65AE-4F8BCFAC7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215CCB-1259-0B3E-FCC0-1BB6EC2E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3DD181-8768-EF04-20BA-D2521900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9894EF-D1E7-F301-DAA4-20D52013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602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27040-F3A0-13A6-098C-FAC8C6E4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980A97-FDEC-C89C-9280-3F07FB43E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056879-3111-1801-7FA8-7D746D68B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A5C854-4074-C6A1-FA79-346F81D51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75E004-92DF-4FBB-4BA2-CA514D596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8A09DE-07D5-DDAB-F67E-BE5B958F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467B6C-695E-2367-F287-B7DE7D11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37A37C-A713-F1AF-30B0-5CFE9208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12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A8155-E681-0354-8ED8-61F98F67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E8734E-E68E-B019-C94D-44E33983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CFC23A-4EE5-C7F9-2CE5-BBA05D2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E9E418-0489-C5A5-2F10-3A882506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68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BAE7FE-6EA8-1DE0-A195-C7D9D8C2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71EB2A-0A66-5A09-11B2-4A6F7BCA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6B2D3-6034-8015-01F1-C463DE56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38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CE9EC-263C-C61E-5754-BB8969AD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CBEF7-7469-3BDB-465E-71D4CC10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D3564-0961-32AC-E651-0449443D9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ADC620-286C-36EC-2006-E0C9C3B5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BA7050-0757-2534-555D-488958F0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D685DF-CA7D-4E6D-F83C-D9D41324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68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4460E-9F9C-A4B2-D18B-410CD7D1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589D68-9D01-4A78-E47E-E81E8ED03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7ED390-EDEC-17FD-79B8-1F900EA12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B4DBCA-23DD-1846-99A2-FE166ADB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9D305B-BA76-FDF9-A3CD-66EB50DA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F2B27D-E2ED-0853-BA8F-D9B89FB0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63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54828-1F30-36CE-3266-37C6C469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702D39-1A25-400F-6AF2-891D09C74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71D8F-63DF-9988-8028-3653B19B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1C099-1ACE-ABB2-F056-838ED7E7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F8262-FF76-B8F6-AB67-7976EB20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847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2E3C16-B3EF-DE46-A679-7B6EF2BEE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49D09A-0C5A-FA94-2D94-91605F9D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45E23C-723C-8C9A-093D-1133F03C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DA7783-80FD-9E17-8FF9-CCCBEA8D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42D72D-8CF6-B080-3AEE-7942AD3E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7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0" y="0"/>
            <a:ext cx="12192000" cy="1879600"/>
            <a:chOff x="0" y="0"/>
            <a:chExt cx="12192000" cy="1879600"/>
          </a:xfrm>
        </p:grpSpPr>
        <p:pic>
          <p:nvPicPr>
            <p:cNvPr id="11" name="Afbeelding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4" y="334791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afbeelding 2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424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32737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272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4992077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31"/>
          <p:cNvSpPr>
            <a:spLocks noGrp="1"/>
          </p:cNvSpPr>
          <p:nvPr>
            <p:ph type="pic" sz="quarter" idx="23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14600"/>
            <a:ext cx="5000314" cy="3627000"/>
          </a:xfrm>
        </p:spPr>
        <p:txBody>
          <a:bodyPr/>
          <a:lstStyle>
            <a:lvl1pPr marL="40575" indent="0">
              <a:buClr>
                <a:srgbClr val="FFFFFF"/>
              </a:buClr>
              <a:buFontTx/>
              <a:buNone/>
              <a:defRPr sz="2000" baseline="0">
                <a:solidFill>
                  <a:schemeClr val="bg1"/>
                </a:solidFill>
                <a:latin typeface="Verdana" pitchFamily="34" charset="0"/>
              </a:defRPr>
            </a:lvl1pPr>
            <a:lvl2pPr marL="631825" indent="-631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315913" indent="-31591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746125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316800" lvl="0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</p:txBody>
      </p:sp>
      <p:sp>
        <p:nvSpPr>
          <p:cNvPr id="6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14600"/>
            <a:ext cx="5000314" cy="3627000"/>
          </a:xfrm>
        </p:spPr>
        <p:txBody>
          <a:bodyPr>
            <a:normAutofit/>
          </a:bodyPr>
          <a:lstStyle>
            <a:lvl1pPr marL="405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None/>
              <a:defRPr lang="nl-NL" sz="2000" kern="1200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buSzPct val="80000"/>
            </a:pPr>
            <a:r>
              <a:rPr lang="nl-NL" noProof="0" dirty="0"/>
              <a:t>Klik om tekst toe te voegen</a:t>
            </a:r>
          </a:p>
          <a:p>
            <a:pPr marL="316800" lvl="0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</p:txBody>
      </p:sp>
      <p:sp>
        <p:nvSpPr>
          <p:cNvPr id="6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78" r:id="rId4"/>
    <p:sldLayoutId id="2147483777" r:id="rId5"/>
    <p:sldLayoutId id="2147483702" r:id="rId6"/>
    <p:sldLayoutId id="2147483652" r:id="rId7"/>
    <p:sldLayoutId id="2147483779" r:id="rId8"/>
    <p:sldLayoutId id="2147483780" r:id="rId9"/>
    <p:sldLayoutId id="2147483783" r:id="rId10"/>
    <p:sldLayoutId id="21474837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4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81" r:id="rId4"/>
    <p:sldLayoutId id="214748378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09FF58-6A17-5FF2-A116-83BE97B0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EFA2BC-D3E6-6002-0D6E-22C69FBF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5A837-51EE-4089-5815-5CC5F3A0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9EABDC-7FE4-4E97-8502-322BDFFD5E1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880C6B-9ACE-5F6A-A7EA-3870A8716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DED8D0-CB59-132F-F25E-F7F475FC6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FB616-D920-45E4-A275-2C6EA9CA53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36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nl-NL" sz="3100" dirty="0"/>
              <a:t>Technische briefing</a:t>
            </a:r>
            <a:br>
              <a:rPr lang="nl-NL" sz="3100" dirty="0"/>
            </a:br>
            <a:r>
              <a:rPr lang="nl-NL" sz="3100" dirty="0"/>
              <a:t>Tegenbewijsregeling box 3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8 april 2025</a:t>
            </a:r>
          </a:p>
        </p:txBody>
      </p:sp>
    </p:spTree>
    <p:extLst>
      <p:ext uri="{BB962C8B-B14F-4D97-AF65-F5344CB8AC3E}">
        <p14:creationId xmlns:p14="http://schemas.microsoft.com/office/powerpoint/2010/main" val="3910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Wetsvoorstel tegenbewijsregeling box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sz="2000" dirty="0"/>
              <a:t>Toepassen schuldendrempel</a:t>
            </a:r>
          </a:p>
          <a:p>
            <a:pPr marL="313200" lvl="1" indent="0">
              <a:buNone/>
            </a:pPr>
            <a:endParaRPr lang="nl-NL" dirty="0"/>
          </a:p>
          <a:p>
            <a:r>
              <a:rPr lang="nl-NL" sz="2000" dirty="0"/>
              <a:t>Toepassen vrijstelling groene beleggingen </a:t>
            </a:r>
          </a:p>
          <a:p>
            <a:pPr marL="313200" lvl="1" indent="0">
              <a:buNone/>
            </a:pPr>
            <a:endParaRPr lang="nl-NL" dirty="0"/>
          </a:p>
          <a:p>
            <a:r>
              <a:rPr lang="nl-NL" sz="2000" dirty="0"/>
              <a:t>Genietingstijdstip (kasstelsel) 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Voorkoming van dubbele belasting</a:t>
            </a:r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02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Wetsvoorstel tegenbewijsregeling box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sz="2200" dirty="0"/>
              <a:t>Waardering van vermogensbestanddelen: aansluiten bij de huidige wettelijke bepalingen in box 3</a:t>
            </a:r>
          </a:p>
          <a:p>
            <a:pPr lvl="1"/>
            <a:r>
              <a:rPr lang="nl-NL" dirty="0"/>
              <a:t>Herkenbaar voor belastingplichtigen en de Belastingdienst</a:t>
            </a:r>
          </a:p>
          <a:p>
            <a:pPr lvl="1"/>
            <a:r>
              <a:rPr lang="nl-NL" dirty="0"/>
              <a:t>Overzichtelijk voor invullen formulier ‘Opgaaf werkelijk rendement’</a:t>
            </a:r>
          </a:p>
          <a:p>
            <a:pPr lvl="1"/>
            <a:r>
              <a:rPr lang="nl-NL" dirty="0"/>
              <a:t>Zuivere vergelijking forfaitair rendement en werkelijk rendement</a:t>
            </a:r>
          </a:p>
          <a:p>
            <a:r>
              <a:rPr lang="nl-NL" sz="2200" dirty="0"/>
              <a:t>Voordeel eigen gebruik onroerende zaken</a:t>
            </a:r>
          </a:p>
          <a:p>
            <a:pPr lvl="1"/>
            <a:r>
              <a:rPr lang="nl-NL" dirty="0"/>
              <a:t>HR: hoort in beginsel bij rendementsbegrip in box 3, keuze aan wetgever hoe omvang te bepalen</a:t>
            </a:r>
          </a:p>
          <a:p>
            <a:pPr lvl="1"/>
            <a:r>
              <a:rPr lang="nl-NL" dirty="0"/>
              <a:t>Wetsvoorstel:</a:t>
            </a:r>
          </a:p>
          <a:p>
            <a:pPr lvl="1"/>
            <a:r>
              <a:rPr lang="nl-NL" dirty="0"/>
              <a:t>2017 t/m 2025: nihil</a:t>
            </a:r>
          </a:p>
          <a:p>
            <a:pPr lvl="1"/>
            <a:r>
              <a:rPr lang="nl-NL" dirty="0"/>
              <a:t>2026 en 2027: economische huurwaarde</a:t>
            </a:r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07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dirty="0"/>
              <a:t>Ruime benadering doelgroep</a:t>
            </a:r>
          </a:p>
          <a:p>
            <a:pPr lvl="1"/>
            <a:r>
              <a:rPr lang="nl-NL" dirty="0"/>
              <a:t>hele doelgroep van Wet rechtsherstel box 3 </a:t>
            </a:r>
          </a:p>
          <a:p>
            <a:pPr lvl="1"/>
            <a:r>
              <a:rPr lang="nl-NL" dirty="0"/>
              <a:t>hele doelgroep van Overbruggingswet box 3</a:t>
            </a:r>
          </a:p>
          <a:p>
            <a:pPr marL="313200" lvl="1" indent="0">
              <a:buNone/>
            </a:pPr>
            <a:r>
              <a:rPr lang="nl-NL" dirty="0"/>
              <a:t>Wel tijdig bezwaar of verzoek tot ambtshalve vermindering nodig (vijfjaarstermijn)</a:t>
            </a:r>
          </a:p>
          <a:p>
            <a:pPr marL="313200" lvl="1" indent="0">
              <a:buNone/>
            </a:pPr>
            <a:endParaRPr lang="nl-NL" sz="2400" dirty="0"/>
          </a:p>
          <a:p>
            <a:r>
              <a:rPr lang="nl-NL" dirty="0"/>
              <a:t>Niet-bezwaarmakers (2017-2020): Procedure ‘massaal bezwaar plus’ loopt nog</a:t>
            </a:r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80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B7557-3839-E247-729F-14556D3E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3527"/>
          </a:xfrm>
        </p:spPr>
        <p:txBody>
          <a:bodyPr>
            <a:normAutofit/>
          </a:bodyPr>
          <a:lstStyle/>
          <a:p>
            <a:r>
              <a:rPr lang="nl-NL" dirty="0"/>
              <a:t>Opgave voor de 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39E94-5AB4-5011-1107-BC3C7E5F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417" y="1817777"/>
            <a:ext cx="4498874" cy="3851504"/>
          </a:xfrm>
        </p:spPr>
        <p:txBody>
          <a:bodyPr/>
          <a:lstStyle/>
          <a:p>
            <a:r>
              <a:rPr lang="nl-NL" sz="2000" dirty="0"/>
              <a:t>Aantal openstaande bezwaren en verzoeken box 3: 802.000</a:t>
            </a:r>
          </a:p>
          <a:p>
            <a:r>
              <a:rPr lang="nl-NL" sz="2000" dirty="0"/>
              <a:t>Aantal nog te behandelen aangiften met box 3: 3,7 miljoen</a:t>
            </a:r>
          </a:p>
          <a:p>
            <a:r>
              <a:rPr lang="nl-NL" sz="2000" dirty="0"/>
              <a:t>Aantal tegenbewijzen: onbekend, maar schatting: 2,8 miljoen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EF5C9B-6D2B-4177-CDD4-CEE76501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ED3447-643C-984E-20CE-08C00308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535038-4FEE-A548-391E-08F01363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912F4-85CB-47B4-BA67-BB245215600D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17733CA-0473-3DB1-9717-DE7027857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87234"/>
              </p:ext>
            </p:extLst>
          </p:nvPr>
        </p:nvGraphicFramePr>
        <p:xfrm>
          <a:off x="655128" y="1817776"/>
          <a:ext cx="2184998" cy="4389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92499">
                  <a:extLst>
                    <a:ext uri="{9D8B030D-6E8A-4147-A177-3AD203B41FA5}">
                      <a16:colId xmlns:a16="http://schemas.microsoft.com/office/drawing/2014/main" val="986481650"/>
                    </a:ext>
                  </a:extLst>
                </a:gridCol>
                <a:gridCol w="1092499">
                  <a:extLst>
                    <a:ext uri="{9D8B030D-6E8A-4147-A177-3AD203B41FA5}">
                      <a16:colId xmlns:a16="http://schemas.microsoft.com/office/drawing/2014/main" val="71543078"/>
                    </a:ext>
                  </a:extLst>
                </a:gridCol>
              </a:tblGrid>
              <a:tr h="429459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Schatting aantal tegenbewijzen</a:t>
                      </a:r>
                    </a:p>
                    <a:p>
                      <a:pPr algn="r"/>
                      <a:endParaRPr lang="nl-N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1509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77951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65234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33.800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85596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229.400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84853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195.000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637506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400.800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79644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317.200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34410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377.900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08373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361.200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48159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427.900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91569"/>
                  </a:ext>
                </a:extLst>
              </a:tr>
              <a:tr h="216053">
                <a:tc>
                  <a:txBody>
                    <a:bodyPr/>
                    <a:lstStyle/>
                    <a:p>
                      <a:r>
                        <a:rPr lang="nl-NL" sz="14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429.100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71191"/>
                  </a:ext>
                </a:extLst>
              </a:tr>
              <a:tr h="192243">
                <a:tc>
                  <a:txBody>
                    <a:bodyPr/>
                    <a:lstStyle/>
                    <a:p>
                      <a:r>
                        <a:rPr lang="nl-NL" sz="1400" b="1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2.775.500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83122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9214A647-9191-94F7-CEB9-6FD786DB8BE3}"/>
              </a:ext>
            </a:extLst>
          </p:cNvPr>
          <p:cNvSpPr txBox="1"/>
          <p:nvPr/>
        </p:nvSpPr>
        <p:spPr>
          <a:xfrm>
            <a:off x="3049793" y="3247023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A710C4B1-6E72-3E1A-93AB-49506C368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106507"/>
              </p:ext>
            </p:extLst>
          </p:nvPr>
        </p:nvGraphicFramePr>
        <p:xfrm>
          <a:off x="7548667" y="1696040"/>
          <a:ext cx="4277319" cy="311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kstvak 20">
            <a:extLst>
              <a:ext uri="{FF2B5EF4-FFF2-40B4-BE49-F238E27FC236}">
                <a16:creationId xmlns:a16="http://schemas.microsoft.com/office/drawing/2014/main" id="{38347226-CCAB-2611-E651-3FF259381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667" y="5072227"/>
            <a:ext cx="4277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3142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6286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9430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2571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5713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8858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999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5141" algn="l" defTabSz="1166286" rtl="0" eaLnBrk="1" latinLnBrk="0" hangingPunct="1">
              <a:defRPr sz="2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nl-NL" altLang="nl-NL" sz="1600" b="1" dirty="0">
                <a:solidFill>
                  <a:srgbClr val="0C4273"/>
                </a:solidFill>
                <a:latin typeface="RijksoverheidSansHeading" panose="020B0503040202060203" pitchFamily="34" charset="0"/>
              </a:rPr>
              <a:t>Aangiften (anders dan alleen bank- en spaartegoed) nog te behandelen naar belastingjaar (x duizend)</a:t>
            </a:r>
          </a:p>
        </p:txBody>
      </p:sp>
    </p:spTree>
    <p:extLst>
      <p:ext uri="{BB962C8B-B14F-4D97-AF65-F5344CB8AC3E}">
        <p14:creationId xmlns:p14="http://schemas.microsoft.com/office/powerpoint/2010/main" val="329127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1BA77-ACE1-FFD3-8E8B-3EAB37E5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90226"/>
          </a:xfrm>
        </p:spPr>
        <p:txBody>
          <a:bodyPr/>
          <a:lstStyle/>
          <a:p>
            <a:r>
              <a:rPr lang="nl-NL" dirty="0"/>
              <a:t>Uitvoeringsgevolgen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F36756-EF15-0A8E-5E86-DFE96262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45F91-A0ED-01BE-470B-CBF79616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1E3BD-E7E5-94EE-63D4-349376FE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912F4-85CB-47B4-BA67-BB245215600D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7D045A-493E-D511-DE63-E06228F313A9}"/>
              </a:ext>
            </a:extLst>
          </p:cNvPr>
          <p:cNvSpPr txBox="1"/>
          <p:nvPr/>
        </p:nvSpPr>
        <p:spPr>
          <a:xfrm>
            <a:off x="453613" y="2064815"/>
            <a:ext cx="1092358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Uitvoering Herstel kost voor eerste drie jaar circa € 193 miljoen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985 fte’s nodig voor de werkzaamheden tijdens de verwachte piek in 2026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Eerste herijking </a:t>
            </a:r>
            <a:r>
              <a:rPr lang="nl-NL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kumimoji="0" lang="nl-NL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itvoeringstoets</a:t>
            </a:r>
            <a:r>
              <a:rPr kumimoji="0" lang="nl-NL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 na invoering van de wet gepland voor eind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kern="10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Veel directies van de Belastingdienst betrokken bij de opgave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Werving van start</a:t>
            </a:r>
            <a:endParaRPr kumimoji="0" lang="nl-NL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Interne opleiding wordt opgezet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8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1BA77-ACE1-FFD3-8E8B-3EAB37E5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90226"/>
          </a:xfrm>
        </p:spPr>
        <p:txBody>
          <a:bodyPr/>
          <a:lstStyle/>
          <a:p>
            <a:r>
              <a:rPr lang="nl-NL" dirty="0"/>
              <a:t>Impact op ICT-planning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4860120-41E4-CC04-F214-547A6E5C2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574607"/>
              </p:ext>
            </p:extLst>
          </p:nvPr>
        </p:nvGraphicFramePr>
        <p:xfrm>
          <a:off x="635000" y="2039573"/>
          <a:ext cx="5461000" cy="4206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0090">
                  <a:extLst>
                    <a:ext uri="{9D8B030D-6E8A-4147-A177-3AD203B41FA5}">
                      <a16:colId xmlns:a16="http://schemas.microsoft.com/office/drawing/2014/main" val="2563949908"/>
                    </a:ext>
                  </a:extLst>
                </a:gridCol>
                <a:gridCol w="1820090">
                  <a:extLst>
                    <a:ext uri="{9D8B030D-6E8A-4147-A177-3AD203B41FA5}">
                      <a16:colId xmlns:a16="http://schemas.microsoft.com/office/drawing/2014/main" val="3551313975"/>
                    </a:ext>
                  </a:extLst>
                </a:gridCol>
                <a:gridCol w="1820820">
                  <a:extLst>
                    <a:ext uri="{9D8B030D-6E8A-4147-A177-3AD203B41FA5}">
                      <a16:colId xmlns:a16="http://schemas.microsoft.com/office/drawing/2014/main" val="1277024639"/>
                    </a:ext>
                  </a:extLst>
                </a:gridCol>
              </a:tblGrid>
              <a:tr h="2586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u="none" dirty="0">
                          <a:effectLst/>
                        </a:rPr>
                        <a:t>Traject</a:t>
                      </a:r>
                      <a:endParaRPr lang="nl-NL" sz="1200" u="non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u="none">
                          <a:effectLst/>
                        </a:rPr>
                        <a:t>Planning vóór arresten Hoge Raad</a:t>
                      </a:r>
                      <a:endParaRPr lang="nl-NL" sz="1200" u="non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u="none" dirty="0">
                          <a:effectLst/>
                        </a:rPr>
                        <a:t>Planning ná arresten Hoge Raad</a:t>
                      </a:r>
                      <a:endParaRPr lang="nl-NL" sz="1200" u="non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803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b="0" dirty="0">
                          <a:effectLst/>
                        </a:rPr>
                        <a:t>Implementatie herstel box 3 n.a.v. arresten HR in de keten IH</a:t>
                      </a:r>
                      <a:endParaRPr lang="nl-NL" sz="12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dirty="0">
                          <a:effectLst/>
                        </a:rPr>
                        <a:t>Niet van toepassing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>
                          <a:effectLst/>
                        </a:rPr>
                        <a:t>Tot de zomer van 2026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679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b="0">
                          <a:effectLst/>
                        </a:rPr>
                        <a:t>Uitfasering Cool:Gen / Afronding modernisering keten IH</a:t>
                      </a:r>
                      <a:endParaRPr lang="nl-NL" sz="1200" b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>
                          <a:effectLst/>
                        </a:rPr>
                        <a:t>Uiterlijk eind 2026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dirty="0">
                          <a:effectLst/>
                        </a:rPr>
                        <a:t>Uiterlijk eind 2027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670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b="0">
                          <a:effectLst/>
                        </a:rPr>
                        <a:t>Inwerkingtreding nieuw stelsel box 3</a:t>
                      </a:r>
                      <a:endParaRPr lang="nl-NL" sz="1200" b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dirty="0">
                          <a:effectLst/>
                        </a:rPr>
                        <a:t>Per 2027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dirty="0">
                          <a:effectLst/>
                        </a:rPr>
                        <a:t>Per 2028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94903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b="0">
                          <a:effectLst/>
                        </a:rPr>
                        <a:t>Beoogde inwerkingtreding maatregel alleen-verdienersproblematiek</a:t>
                      </a:r>
                      <a:endParaRPr lang="nl-NL" sz="1200" b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>
                          <a:effectLst/>
                        </a:rPr>
                        <a:t>Per 2028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>
                          <a:effectLst/>
                        </a:rPr>
                        <a:t>Per 2028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19079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b="0" dirty="0">
                          <a:effectLst/>
                        </a:rPr>
                        <a:t>Ruimte voor overige beleidswensen in keten IH (structuurwijzigingen zonder impact op Voorlopige Aanslag)</a:t>
                      </a:r>
                      <a:endParaRPr lang="nl-NL" sz="12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dirty="0">
                          <a:effectLst/>
                        </a:rPr>
                        <a:t>Vanaf belastingjaar 2028 (2029)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200" dirty="0">
                          <a:effectLst/>
                        </a:rPr>
                        <a:t>Naar verwachting vanaf belastingjaar 2029 (2030)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DejaVu Sans"/>
                        <a:cs typeface="Lohit Hind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06323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F36756-EF15-0A8E-5E86-DFE96262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6048A-7D83-4A2F-BA91-7DDD7C58E52E}" type="datetime1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9-4-2025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45F91-A0ED-01BE-470B-CBF79616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1E3BD-E7E5-94EE-63D4-349376FE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2" y="6188797"/>
            <a:ext cx="5005389" cy="3220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912F4-85CB-47B4-BA67-BB245215600D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14A9-AFFB-38EB-0CC9-4F259482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615193" cy="948047"/>
          </a:xfrm>
        </p:spPr>
        <p:txBody>
          <a:bodyPr>
            <a:noAutofit/>
          </a:bodyPr>
          <a:lstStyle/>
          <a:p>
            <a:r>
              <a:rPr lang="nl-NL" dirty="0"/>
              <a:t>Formulier Opgaaf werkelijk rendement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61445-E7F0-82DF-C330-7026BB2D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5779362" cy="3931928"/>
          </a:xfrm>
        </p:spPr>
        <p:txBody>
          <a:bodyPr/>
          <a:lstStyle/>
          <a:p>
            <a:r>
              <a:rPr lang="nl-NL" dirty="0"/>
              <a:t>In ontwikkeling en meermaals getest</a:t>
            </a:r>
          </a:p>
          <a:p>
            <a:r>
              <a:rPr lang="nl-NL" dirty="0"/>
              <a:t>Werkbezoek 14 april 9:30-11:30</a:t>
            </a:r>
          </a:p>
          <a:p>
            <a:r>
              <a:rPr lang="nl-NL" dirty="0"/>
              <a:t>Prinses Beatrixlaan 512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FF107C-BBAA-E462-6CE7-E55A08ED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0D07F-FD4C-4D21-B076-7C65650BD232}" type="datetime1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9-4-2025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F59654-8323-3CF9-5897-A4262B94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6F3355-FB03-EAE3-8420-F132BF28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912F4-85CB-47B4-BA67-BB245215600D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681DA3-41CC-943C-EAF0-E6B1B158E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19" y="1052513"/>
            <a:ext cx="3880597" cy="51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14A9-AFFB-38EB-0CC9-4F259482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076543" cy="52591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61445-E7F0-82DF-C330-7026BB2D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5779362" cy="393192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FF107C-BBAA-E462-6CE7-E55A08ED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0D07F-FD4C-4D21-B076-7C65650BD232}" type="datetime1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9-4-2025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F59654-8323-3CF9-5897-A4262B94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6F3355-FB03-EAE3-8420-F132BF28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912F4-85CB-47B4-BA67-BB245215600D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C44475A-E60D-1CFD-4981-76AC0D47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1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5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AD96C-F2A5-3944-DB72-1D087BF9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2513"/>
            <a:ext cx="10923588" cy="948047"/>
          </a:xfrm>
        </p:spPr>
        <p:txBody>
          <a:bodyPr/>
          <a:lstStyle/>
          <a:p>
            <a:r>
              <a:rPr lang="nl-NL" dirty="0"/>
              <a:t>Planning formulier OWR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2759BD-FF3B-6D42-7CC3-725E203F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5" y="2289485"/>
            <a:ext cx="5003799" cy="3931928"/>
          </a:xfrm>
        </p:spPr>
        <p:txBody>
          <a:bodyPr>
            <a:normAutofit/>
          </a:bodyPr>
          <a:lstStyle/>
          <a:p>
            <a:r>
              <a:rPr lang="nl-NL" sz="2000" dirty="0"/>
              <a:t>Openstellen formulier Opgaaf Werkelijk Rendement: 8 juli</a:t>
            </a:r>
          </a:p>
          <a:p>
            <a:r>
              <a:rPr lang="nl-NL" sz="2000" dirty="0"/>
              <a:t>Formulier OWR opgenomen in aangifte: vanaf aangifte over 2025</a:t>
            </a:r>
          </a:p>
          <a:p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4CB57C-7C5E-33A9-5BAD-0EAE0D38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235D-4F54-4FE3-B15E-62588F9EC7D9}" type="datetime1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9-4-2025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AA2380-D6F4-F3A2-4250-3C0649D1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6A5151-1DFF-2A81-36D9-52A2B5F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912F4-85CB-47B4-BA67-BB245215600D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7B67DAE3-7F19-79FE-E2BA-0BC477FC9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9258"/>
              </p:ext>
            </p:extLst>
          </p:nvPr>
        </p:nvGraphicFramePr>
        <p:xfrm>
          <a:off x="5736219" y="2221570"/>
          <a:ext cx="5509110" cy="2941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0616">
                  <a:extLst>
                    <a:ext uri="{9D8B030D-6E8A-4147-A177-3AD203B41FA5}">
                      <a16:colId xmlns:a16="http://schemas.microsoft.com/office/drawing/2014/main" val="499420558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488627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Activiteit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51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Verzending individuele informatiebrieven met duidelijk handelingsperspectief en globaal tijdpad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Oktober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3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Aangiftecampagne inkomstenbelasting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Maart en april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65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Verzending individuele attentiebrieven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Vanaf juli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9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Formulier OWR beschikbaar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Juli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4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Vaststellen definitieve aanslagen (2021 t/m 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Vanaf vierde kwartaal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Vaststellen verminderingsbeschikkingen (2017 t/m 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Vanaf tweede kwartaal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8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77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47ABB-6F93-085B-F91F-79CAB49C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Budgettair - het box 3-vermogen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CB0139-6EF4-1510-9042-604F19E3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CA7-9EC7-4881-B89B-FA259CE6414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9-4-2025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8A631F-00CA-D819-D900-74769A08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F4749C-82A6-0D84-93A9-861381A7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2F4-85CB-47B4-BA67-BB245215600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ijdelijke aanduiding voor inhoud 7">
            <a:extLst>
              <a:ext uri="{FF2B5EF4-FFF2-40B4-BE49-F238E27FC236}">
                <a16:creationId xmlns:a16="http://schemas.microsoft.com/office/drawing/2014/main" id="{71C061EE-994B-09C7-6E6B-66EA6BACC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679980"/>
              </p:ext>
            </p:extLst>
          </p:nvPr>
        </p:nvGraphicFramePr>
        <p:xfrm>
          <a:off x="635000" y="2289175"/>
          <a:ext cx="10923588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45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Achtergrond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Arresten Hoge Raad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Wetsvoorstel tegenbewijsregeling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Uitvoeringsgevolgen en formulier ‘opgaaf werkelijk rendement’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Planning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Budgettaire gevolgen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Fiches mogelijke maatregelen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054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47ABB-6F93-085B-F91F-79CAB49C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Budgettair - rendementen per jaar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CB0139-6EF4-1510-9042-604F19E3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CA7-9EC7-4881-B89B-FA259CE6414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9-4-2025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8A631F-00CA-D819-D900-74769A08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F4749C-82A6-0D84-93A9-861381A7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2F4-85CB-47B4-BA67-BB245215600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A46804E1-11C2-F932-D95B-6FCC46857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933" y="2502542"/>
            <a:ext cx="7687722" cy="3505504"/>
          </a:xfrm>
        </p:spPr>
      </p:pic>
    </p:spTree>
    <p:extLst>
      <p:ext uri="{BB962C8B-B14F-4D97-AF65-F5344CB8AC3E}">
        <p14:creationId xmlns:p14="http://schemas.microsoft.com/office/powerpoint/2010/main" val="312250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F03DA-DAF2-69F8-CC31-51C955E8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Budgettair - spreiding rendementen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4CEF7-1ED4-A9B4-D833-52F20797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AAF9-3816-441D-B34A-FC4693EFF27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9-4-2025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FD4E3D-CDBE-690F-F8E4-7301CDE8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4AAE6E-8ABD-D48D-DFBB-958B6496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2F4-85CB-47B4-BA67-BB245215600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92BC06A7-89D9-80AA-EC71-7E8E4896E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373889"/>
              </p:ext>
            </p:extLst>
          </p:nvPr>
        </p:nvGraphicFramePr>
        <p:xfrm>
          <a:off x="1469571" y="2114387"/>
          <a:ext cx="8338457" cy="428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89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58E8-5E28-DCE5-41D3-CA4C048B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Budgettair – derving per jaar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C74AE5-0750-4D4A-0413-C931886BB6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D7655-79D9-56CC-9D23-89F047CFFA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7E599-0F7F-4524-7252-BDC46B4EE6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8C2C2E-3A24-8A88-F0D8-0B347E9E58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6375400" cy="3944938"/>
          </a:xfrm>
        </p:spPr>
        <p:txBody>
          <a:bodyPr/>
          <a:lstStyle/>
          <a:p>
            <a:r>
              <a:rPr lang="nl-NL" dirty="0"/>
              <a:t>Grote spreiding =&gt; grote derving</a:t>
            </a:r>
          </a:p>
          <a:p>
            <a:r>
              <a:rPr lang="nl-NL" dirty="0"/>
              <a:t>2017 t/m 2020: kleinere doelgroep</a:t>
            </a:r>
          </a:p>
          <a:p>
            <a:r>
              <a:rPr lang="nl-NL" dirty="0"/>
              <a:t>2017 t/m 2022: eerder rechtsherstel geboden</a:t>
            </a:r>
          </a:p>
          <a:p>
            <a:r>
              <a:rPr lang="nl-NL" dirty="0"/>
              <a:t>2017 t/m 2024: in saldo</a:t>
            </a:r>
          </a:p>
          <a:p>
            <a:r>
              <a:rPr lang="nl-NL" dirty="0"/>
              <a:t>2027: derving inclusief langer voortzetten overbrugging</a:t>
            </a:r>
          </a:p>
          <a:p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29954760-0918-84EA-0400-470CE0FE2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74956"/>
              </p:ext>
            </p:extLst>
          </p:nvPr>
        </p:nvGraphicFramePr>
        <p:xfrm>
          <a:off x="7962712" y="1913303"/>
          <a:ext cx="3418113" cy="420972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291150">
                  <a:extLst>
                    <a:ext uri="{9D8B030D-6E8A-4147-A177-3AD203B41FA5}">
                      <a16:colId xmlns:a16="http://schemas.microsoft.com/office/drawing/2014/main" val="2698341163"/>
                    </a:ext>
                  </a:extLst>
                </a:gridCol>
                <a:gridCol w="2126963">
                  <a:extLst>
                    <a:ext uri="{9D8B030D-6E8A-4147-A177-3AD203B41FA5}">
                      <a16:colId xmlns:a16="http://schemas.microsoft.com/office/drawing/2014/main" val="1611928140"/>
                    </a:ext>
                  </a:extLst>
                </a:gridCol>
              </a:tblGrid>
              <a:tr h="32015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Jaar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Budgettair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394035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2017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-3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999436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2018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-21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699107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2019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-112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334008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2020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-735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853323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2021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-489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991889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2022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-1.485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819974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2023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-1.483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887031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2024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-2.136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05095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2025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-1.570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298053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2026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-1.999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000280"/>
                  </a:ext>
                </a:extLst>
              </a:tr>
              <a:tr h="3535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>
                          <a:effectLst/>
                        </a:rPr>
                        <a:t>2027</a:t>
                      </a:r>
                      <a:endParaRPr lang="nl-NL" sz="1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l-NL" sz="1800" dirty="0">
                          <a:effectLst/>
                        </a:rPr>
                        <a:t>-2.382*</a:t>
                      </a:r>
                      <a:endParaRPr lang="nl-NL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61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1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E0113-A90F-7ED6-3AEE-5CB9191B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Fiches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4596D8-E6E6-FDB7-C824-B86E875E43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09B925-DF57-A257-3B43-CEA1AA3EC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68B24F-E7BF-37EE-064C-303DC0B048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C20A36B-D60F-88FB-0B41-E8BDDFE3D9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411" y="2192392"/>
            <a:ext cx="10923588" cy="3944938"/>
          </a:xfrm>
        </p:spPr>
        <p:txBody>
          <a:bodyPr/>
          <a:lstStyle/>
          <a:p>
            <a:pPr marL="0" indent="0">
              <a:buFont typeface="Verdana" panose="020B0604030504040204" pitchFamily="34" charset="0"/>
              <a:buNone/>
            </a:pPr>
            <a:r>
              <a:rPr lang="nl-NL" dirty="0"/>
              <a:t>1. Niet of beperkt verhogen forfait overige bezittingen</a:t>
            </a:r>
          </a:p>
          <a:p>
            <a:r>
              <a:rPr lang="nl-NL" dirty="0"/>
              <a:t>Parameteraanpassing voor Belastingdienst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3D86102-1AFE-3224-8985-862DE3B2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79673"/>
              </p:ext>
            </p:extLst>
          </p:nvPr>
        </p:nvGraphicFramePr>
        <p:xfrm>
          <a:off x="633411" y="3429000"/>
          <a:ext cx="10773654" cy="1244421"/>
        </p:xfrm>
        <a:graphic>
          <a:graphicData uri="http://schemas.openxmlformats.org/drawingml/2006/table">
            <a:tbl>
              <a:tblPr firstRow="1" firstCol="1" bandRow="1"/>
              <a:tblGrid>
                <a:gridCol w="491378">
                  <a:extLst>
                    <a:ext uri="{9D8B030D-6E8A-4147-A177-3AD203B41FA5}">
                      <a16:colId xmlns:a16="http://schemas.microsoft.com/office/drawing/2014/main" val="980039667"/>
                    </a:ext>
                  </a:extLst>
                </a:gridCol>
                <a:gridCol w="3495671">
                  <a:extLst>
                    <a:ext uri="{9D8B030D-6E8A-4147-A177-3AD203B41FA5}">
                      <a16:colId xmlns:a16="http://schemas.microsoft.com/office/drawing/2014/main" val="3901130851"/>
                    </a:ext>
                  </a:extLst>
                </a:gridCol>
                <a:gridCol w="1088357">
                  <a:extLst>
                    <a:ext uri="{9D8B030D-6E8A-4147-A177-3AD203B41FA5}">
                      <a16:colId xmlns:a16="http://schemas.microsoft.com/office/drawing/2014/main" val="3916171756"/>
                    </a:ext>
                  </a:extLst>
                </a:gridCol>
                <a:gridCol w="1215510">
                  <a:extLst>
                    <a:ext uri="{9D8B030D-6E8A-4147-A177-3AD203B41FA5}">
                      <a16:colId xmlns:a16="http://schemas.microsoft.com/office/drawing/2014/main" val="1213455664"/>
                    </a:ext>
                  </a:extLst>
                </a:gridCol>
                <a:gridCol w="1359907">
                  <a:extLst>
                    <a:ext uri="{9D8B030D-6E8A-4147-A177-3AD203B41FA5}">
                      <a16:colId xmlns:a16="http://schemas.microsoft.com/office/drawing/2014/main" val="1190693821"/>
                    </a:ext>
                  </a:extLst>
                </a:gridCol>
                <a:gridCol w="780169">
                  <a:extLst>
                    <a:ext uri="{9D8B030D-6E8A-4147-A177-3AD203B41FA5}">
                      <a16:colId xmlns:a16="http://schemas.microsoft.com/office/drawing/2014/main" val="1706515921"/>
                    </a:ext>
                  </a:extLst>
                </a:gridCol>
                <a:gridCol w="780169">
                  <a:extLst>
                    <a:ext uri="{9D8B030D-6E8A-4147-A177-3AD203B41FA5}">
                      <a16:colId xmlns:a16="http://schemas.microsoft.com/office/drawing/2014/main" val="797376153"/>
                    </a:ext>
                  </a:extLst>
                </a:gridCol>
                <a:gridCol w="780169">
                  <a:extLst>
                    <a:ext uri="{9D8B030D-6E8A-4147-A177-3AD203B41FA5}">
                      <a16:colId xmlns:a16="http://schemas.microsoft.com/office/drawing/2014/main" val="1021229263"/>
                    </a:ext>
                  </a:extLst>
                </a:gridCol>
                <a:gridCol w="782324">
                  <a:extLst>
                    <a:ext uri="{9D8B030D-6E8A-4147-A177-3AD203B41FA5}">
                      <a16:colId xmlns:a16="http://schemas.microsoft.com/office/drawing/2014/main" val="1740969735"/>
                    </a:ext>
                  </a:extLst>
                </a:gridCol>
              </a:tblGrid>
              <a:tr h="41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Standen in € mln. (+ = </a:t>
                      </a:r>
                      <a:r>
                        <a:rPr lang="nl-NL" sz="1400" kern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saldoverbeterend</a:t>
                      </a:r>
                      <a:r>
                        <a:rPr lang="nl-NL" sz="1400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2029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struc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33402"/>
                  </a:ext>
                </a:extLst>
              </a:tr>
              <a:tr h="4148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1a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Niet verhogen forfait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jaVu Sans"/>
                          <a:cs typeface="Calibri" panose="020F0502020204030204" pitchFamily="34" charset="0"/>
                        </a:rPr>
                        <a:t>-1.129</a:t>
                      </a:r>
                      <a:endParaRPr lang="nl-NL" sz="1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-1.129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-2.258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81023"/>
                  </a:ext>
                </a:extLst>
              </a:tr>
              <a:tr h="4148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Beperkt verhogen forfait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-611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-611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-1222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7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04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E0113-A90F-7ED6-3AEE-5CB9191B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Fiches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4596D8-E6E6-FDB7-C824-B86E875E43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09B925-DF57-A257-3B43-CEA1AA3EC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68B24F-E7BF-37EE-064C-303DC0B048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C20A36B-D60F-88FB-0B41-E8BDDFE3D9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411" y="2192392"/>
            <a:ext cx="10923588" cy="39449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2. Toevoegen kostenaftrek in de tegenbewijsregeling</a:t>
            </a:r>
          </a:p>
          <a:p>
            <a:r>
              <a:rPr lang="nl-NL" dirty="0"/>
              <a:t>Structuurwijziging voor Belastingdienst</a:t>
            </a:r>
          </a:p>
          <a:p>
            <a:r>
              <a:rPr lang="nl-NL" dirty="0"/>
              <a:t>Leidt tot vertraging op modernisering en Wet werkelijk rendement</a:t>
            </a:r>
          </a:p>
          <a:p>
            <a:r>
              <a:rPr lang="nl-NL" dirty="0"/>
              <a:t>Forfaitaire kostenaftrek juridisch kwetsbaar, alleen voor vastgoed naar verwachting onhoudbaar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259F08-E940-DD7D-CA5F-354ABA95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4505761"/>
            <a:ext cx="1094936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E0113-A90F-7ED6-3AEE-5CB9191B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Fiches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4596D8-E6E6-FDB7-C824-B86E875E43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09B925-DF57-A257-3B43-CEA1AA3EC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68B24F-E7BF-37EE-064C-303DC0B048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C20A36B-D60F-88FB-0B41-E8BDDFE3D9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411" y="2192392"/>
            <a:ext cx="10923588" cy="39449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+mj-lt"/>
              </a:rPr>
              <a:t>3. Actualiseren </a:t>
            </a:r>
            <a:r>
              <a:rPr lang="nl-NL" dirty="0" err="1">
                <a:latin typeface="+mj-lt"/>
              </a:rPr>
              <a:t>leegwaarderatio</a:t>
            </a:r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Nieuw onderzoek nodig, uitkomst onzeker (kan omhoog of omlaag)</a:t>
            </a:r>
          </a:p>
          <a:p>
            <a:r>
              <a:rPr lang="nl-NL" dirty="0">
                <a:latin typeface="+mj-lt"/>
              </a:rPr>
              <a:t>Verlaging aankondigen vóór 1 januari 2027 in strijd met Herstel en Veerkrachtplan</a:t>
            </a:r>
          </a:p>
          <a:p>
            <a:r>
              <a:rPr lang="nl-NL" dirty="0">
                <a:latin typeface="+mj-lt"/>
              </a:rPr>
              <a:t>Potentiële boete van </a:t>
            </a:r>
            <a:r>
              <a:rPr lang="nl-NL" b="0" i="0" dirty="0">
                <a:solidFill>
                  <a:srgbClr val="040C28"/>
                </a:solidFill>
                <a:effectLst/>
                <a:latin typeface="+mj-lt"/>
              </a:rPr>
              <a:t>€ 600 miljoen</a:t>
            </a:r>
            <a:endParaRPr lang="nl-NL" dirty="0">
              <a:latin typeface="+mj-lt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4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E4AAC3-4AEA-FAB9-C974-50A3F4B64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3BD087-B326-D474-50CF-639560A07B4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D105A8-27CD-BCD0-657B-6982E149018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D1D2D-7B30-E90C-AAFB-C47C9155140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68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AD65F-429D-DAF1-3B91-976C53427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9CF532-26CA-638F-B48F-7B3439F30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57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E6E7F-4983-534C-D334-B7A1B70E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Bijlage: extra slides met cijfervoorbeelden en budgettaire informatie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8B0F1B-7523-DB76-01C9-0EA143C646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991865-8B65-78AC-01C5-020CC1717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4FC2A9-AB37-C1E2-AF9A-4F1A176BC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22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94C8-6EAE-BFAF-498A-C006C151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Budgettair – kenmerken ontvangers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76C7E53-D601-105F-2BFC-F59C1072E4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51134" y="2322635"/>
            <a:ext cx="7905523" cy="389877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A01310-12CC-DBFF-2A1D-BDF1A17EE4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DD9AA4-F72F-5687-0E46-442C749F31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077E85-423E-9F84-99AD-AAFF5B0B4A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7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/>
          <a:lstStyle/>
          <a:p>
            <a:r>
              <a:rPr lang="nl-NL" dirty="0"/>
              <a:t>Achtergrond – Kerstarrest 24 december 2021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sz="2000" dirty="0"/>
              <a:t>Box 3 niet in overeenstemming met EVRM</a:t>
            </a:r>
          </a:p>
          <a:p>
            <a:r>
              <a:rPr lang="nl-NL" sz="2000" dirty="0"/>
              <a:t>Rechtsherstel door nieuwe forfaitaire berekening </a:t>
            </a:r>
          </a:p>
          <a:p>
            <a:r>
              <a:rPr lang="nl-NL" sz="2000" dirty="0"/>
              <a:t>Aansluiten bij werkelijke verdeling:</a:t>
            </a:r>
          </a:p>
          <a:p>
            <a:pPr lvl="1"/>
            <a:r>
              <a:rPr lang="nl-NL" dirty="0"/>
              <a:t>Spaargeld</a:t>
            </a:r>
          </a:p>
          <a:p>
            <a:pPr lvl="1"/>
            <a:r>
              <a:rPr lang="nl-NL" dirty="0"/>
              <a:t>Overige bezittingen</a:t>
            </a:r>
          </a:p>
          <a:p>
            <a:pPr lvl="1"/>
            <a:r>
              <a:rPr lang="nl-NL" dirty="0"/>
              <a:t>Schulden</a:t>
            </a:r>
          </a:p>
          <a:p>
            <a:r>
              <a:rPr lang="nl-NL" sz="2000" dirty="0"/>
              <a:t>Wet rechtsherstel (2017-2022) </a:t>
            </a:r>
          </a:p>
          <a:p>
            <a:r>
              <a:rPr lang="nl-NL" sz="2000" dirty="0"/>
              <a:t>Overbruggingswet box 3 (2023 en verder)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008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9689F8-F89A-BFED-B819-8D71CD408F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D148D-0968-3646-76C1-629B1E67A7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0AD602-244D-1644-BA1C-411D5132F9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30</a:t>
            </a:fld>
            <a:endParaRPr lang="nl-NL" dirty="0"/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365F529C-FEC0-F5D1-72E7-2BAA19831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268795"/>
              </p:ext>
            </p:extLst>
          </p:nvPr>
        </p:nvGraphicFramePr>
        <p:xfrm>
          <a:off x="2645228" y="631372"/>
          <a:ext cx="7021285" cy="591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7253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4EF8A-CC3B-B190-DEB0-E8C60BB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tijdsevenredige WOZ-waarde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BC347-A706-E5E4-596F-20155C1495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WOZ-waarde 2023 € 300.000</a:t>
            </a:r>
          </a:p>
          <a:p>
            <a:r>
              <a:rPr lang="nl-NL" dirty="0"/>
              <a:t>WOZ-waarde 2024 € 320.000</a:t>
            </a:r>
          </a:p>
          <a:p>
            <a:r>
              <a:rPr lang="nl-NL" dirty="0"/>
              <a:t>Waardestijging over het hele belastingjaar 2023 = € 20.000</a:t>
            </a:r>
          </a:p>
          <a:p>
            <a:r>
              <a:rPr lang="nl-NL" dirty="0"/>
              <a:t>Verkoop op 15 maart 2023 (73/365</a:t>
            </a:r>
            <a:r>
              <a:rPr lang="nl-NL" baseline="30000" dirty="0"/>
              <a:t>e</a:t>
            </a:r>
            <a:r>
              <a:rPr lang="nl-NL" dirty="0"/>
              <a:t> van het jaar)</a:t>
            </a:r>
          </a:p>
          <a:p>
            <a:r>
              <a:rPr lang="nl-NL" dirty="0"/>
              <a:t>73/365</a:t>
            </a:r>
            <a:r>
              <a:rPr lang="nl-NL" baseline="30000" dirty="0"/>
              <a:t>e  </a:t>
            </a:r>
            <a:r>
              <a:rPr lang="nl-NL" dirty="0"/>
              <a:t>* € 20.000 = € 4.000 </a:t>
            </a:r>
          </a:p>
          <a:p>
            <a:r>
              <a:rPr lang="nl-NL" dirty="0"/>
              <a:t>Waardestijging verkoper = € 4.000 </a:t>
            </a:r>
          </a:p>
          <a:p>
            <a:r>
              <a:rPr lang="nl-NL" dirty="0"/>
              <a:t>Waardestijging koper = € 16.000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9AC20F-0A43-B7F7-8A8F-4EE7BD4100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ECBF24-B912-043B-2253-8E030C41D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9CAD0D-7C52-85D8-757E-AE1856F1AE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78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BDD9B-834E-E8CA-1C3C-88D14818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Partnerverdeling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788BBB-2313-24C9-62BC-0BF625A6BB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206" y="2276475"/>
            <a:ext cx="10923588" cy="3944938"/>
          </a:xfrm>
        </p:spPr>
        <p:txBody>
          <a:bodyPr/>
          <a:lstStyle/>
          <a:p>
            <a:r>
              <a:rPr lang="nl-NL" dirty="0"/>
              <a:t>Partners A en B hebben een gezamenlijk box 3-vermogen van € 500.000. </a:t>
            </a:r>
          </a:p>
          <a:p>
            <a:r>
              <a:rPr lang="nl-NL" dirty="0"/>
              <a:t>40% toegerekend aan A (€ 200.000) en 60% aan B (€ 300.000)</a:t>
            </a:r>
          </a:p>
          <a:p>
            <a:r>
              <a:rPr lang="nl-NL" dirty="0"/>
              <a:t>Gezamenlijk werkelijk rendement is  € 10.000 </a:t>
            </a:r>
          </a:p>
          <a:p>
            <a:r>
              <a:rPr lang="nl-NL" dirty="0"/>
              <a:t>Werkelijk rendement van A is 40% * € 10.000 = € 4.000</a:t>
            </a:r>
          </a:p>
          <a:p>
            <a:r>
              <a:rPr lang="nl-NL" dirty="0"/>
              <a:t>Werkelijk rendement van B is 60% * € 10.000 = € 6.000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B8466C-DCA2-62DC-2C13-6D64A9182B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E9B687-08CF-3AA5-C3B3-D639C39B02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CFD86-559B-A37B-9DBC-57DEBD9668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659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2351A-3269-A442-D4B5-40F9B06D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Investeringskosten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2A194-32BC-3EAA-E268-BBB981E15A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Waardestijging als gevolg van investeringen telt niet mee als rendement (onder bepaalde voorwaarden)</a:t>
            </a:r>
          </a:p>
          <a:p>
            <a:endParaRPr lang="nl-NL" dirty="0"/>
          </a:p>
          <a:p>
            <a:r>
              <a:rPr lang="nl-NL" dirty="0"/>
              <a:t>WOZ-waarde 2023 € 300.000</a:t>
            </a:r>
          </a:p>
          <a:p>
            <a:r>
              <a:rPr lang="nl-NL" dirty="0"/>
              <a:t>WOZ-waarde 2024 € 330.000</a:t>
            </a:r>
          </a:p>
          <a:p>
            <a:r>
              <a:rPr lang="nl-NL" dirty="0"/>
              <a:t>Waardestijging € 30.000</a:t>
            </a:r>
          </a:p>
          <a:p>
            <a:r>
              <a:rPr lang="nl-NL" dirty="0"/>
              <a:t>Waardestijging als gevolg van investering € 20.000</a:t>
            </a:r>
          </a:p>
          <a:p>
            <a:r>
              <a:rPr lang="nl-NL" dirty="0"/>
              <a:t>Werkelijk rendement is € 10.000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BA06F9-5E96-89E5-1D25-A10B9A724D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A8E68A-DB45-4FA6-BA3E-56A8CCBBA1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21308A-2E3E-8B3D-6572-CD861C090B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44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/>
          <a:lstStyle/>
          <a:p>
            <a:r>
              <a:rPr lang="nl-NL" dirty="0"/>
              <a:t>Arresten Hoge Raad 2024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sz="2000" dirty="0"/>
              <a:t>Nog steeds schending van het EVRM als het werkelijke rendement lager is dan het forfaitaire rendement</a:t>
            </a:r>
          </a:p>
          <a:p>
            <a:r>
              <a:rPr lang="nl-NL" sz="2000" dirty="0"/>
              <a:t>In dat geval wordt de belasting gebaseerd op het werkelijke rendement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Arresten Hoge Raad van 6 juni 2024, 14 juni 2024, 2 augustus 2024 en </a:t>
            </a:r>
          </a:p>
          <a:p>
            <a:pPr marL="0" indent="0">
              <a:buNone/>
            </a:pPr>
            <a:r>
              <a:rPr lang="nl-NL" sz="2000" dirty="0"/>
              <a:t>   20 december 2024: regels voor het bepalen van het werkelijke rendement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42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Arresten HR 2024 - werkelijk rendement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dirty="0"/>
              <a:t>Aansluiten bij het rendementsbegrip dat de wetgever voor ogen heeft gestaan bij het forfaitaire stelsel</a:t>
            </a:r>
          </a:p>
          <a:p>
            <a:endParaRPr lang="nl-NL" dirty="0"/>
          </a:p>
          <a:p>
            <a:r>
              <a:rPr lang="nl-NL" sz="2000" dirty="0"/>
              <a:t>Reguliere voordelen (huur, rente, dividend) en waardeveranderingen</a:t>
            </a:r>
          </a:p>
          <a:p>
            <a:r>
              <a:rPr lang="nl-NL" sz="2000" dirty="0"/>
              <a:t>Waardeverandering: zowel gerealiseerde als ongerealiseerde </a:t>
            </a:r>
          </a:p>
          <a:p>
            <a:r>
              <a:rPr lang="nl-NL" sz="2000" dirty="0"/>
              <a:t>Per jaar bepaald (geen verliesverrekening, per jaar kiezen voor forfaitair of werkelijk rendement)</a:t>
            </a:r>
          </a:p>
          <a:p>
            <a:r>
              <a:rPr lang="nl-NL" sz="2000" dirty="0"/>
              <a:t>Alle vermogensbestanddelen in de loop van het jaar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63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Arresten HR 2024 - werkelijk rendement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Volledig box 3-vermogen (geen heffingsvrij vermogen)</a:t>
            </a:r>
          </a:p>
          <a:p>
            <a:r>
              <a:rPr lang="nl-NL" sz="2000" dirty="0"/>
              <a:t>Geen kostenaftrek, wel aftrek rente op schulden</a:t>
            </a:r>
          </a:p>
          <a:p>
            <a:r>
              <a:rPr lang="nl-NL" sz="2000" dirty="0"/>
              <a:t>Maar: Waardestijging als gevolg van investeringen telt niet mee als rendement</a:t>
            </a:r>
          </a:p>
          <a:p>
            <a:r>
              <a:rPr lang="nl-NL" sz="2000" dirty="0"/>
              <a:t>Waardebepaling woning op basis van WOZ-waarde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69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FCCA48-60DD-71EF-D662-AF58420D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9C787-49A0-64B8-7428-185EED96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2F4-85CB-47B4-BA67-BB245215600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80E5282F-F38B-5829-43A2-79796D22C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711" y="803266"/>
            <a:ext cx="10984579" cy="5251468"/>
          </a:xfrm>
        </p:spPr>
      </p:pic>
    </p:spTree>
    <p:extLst>
      <p:ext uri="{BB962C8B-B14F-4D97-AF65-F5344CB8AC3E}">
        <p14:creationId xmlns:p14="http://schemas.microsoft.com/office/powerpoint/2010/main" val="13367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Werking heffingsvrij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Anton heeft €</a:t>
            </a:r>
            <a:r>
              <a:rPr lang="nl-NL" sz="2000" dirty="0">
                <a:ea typeface="Calibri" panose="020F0502020204030204" pitchFamily="34" charset="0"/>
                <a:cs typeface="Aptos" panose="020B0004020202020204" pitchFamily="34" charset="0"/>
              </a:rPr>
              <a:t> 1</a:t>
            </a:r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00.000 spaargeld. Over dit spaargeld heeft hij in 2023 0,5% rente ontvangen. Dit is lager dan het forfait van 0,92%. </a:t>
            </a:r>
          </a:p>
          <a:p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Berekening forfaitair rendement: </a:t>
            </a:r>
          </a:p>
          <a:p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€ 100.000 – heffingsvrij vermogen van € 57.000 = € 43.000</a:t>
            </a:r>
          </a:p>
          <a:p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€ 43.000 X 0,92% = € 395 </a:t>
            </a:r>
          </a:p>
          <a:p>
            <a:endParaRPr lang="nl-NL" sz="2000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Bij het berekenen van het werkelijk rendement wordt geen rekening gehouden met het heffingsvrij vermogen</a:t>
            </a:r>
          </a:p>
          <a:p>
            <a:r>
              <a:rPr lang="nl-NL" sz="2000" dirty="0">
                <a:ea typeface="Calibri" panose="020F0502020204030204" pitchFamily="34" charset="0"/>
                <a:cs typeface="Aptos" panose="020B0004020202020204" pitchFamily="34" charset="0"/>
              </a:rPr>
              <a:t>Werkelijk rendement: </a:t>
            </a:r>
            <a:r>
              <a:rPr lang="nl-NL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€ 100.000 X 0,5% = € 500 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88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808039"/>
            <a:ext cx="10923588" cy="695418"/>
          </a:xfrm>
        </p:spPr>
        <p:txBody>
          <a:bodyPr>
            <a:normAutofit/>
          </a:bodyPr>
          <a:lstStyle/>
          <a:p>
            <a:r>
              <a:rPr lang="nl-NL" dirty="0"/>
              <a:t>Wetsvoorstel tegenbewijsregeling box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692166"/>
            <a:ext cx="10923588" cy="4264975"/>
          </a:xfrm>
        </p:spPr>
        <p:txBody>
          <a:bodyPr>
            <a:normAutofit/>
          </a:bodyPr>
          <a:lstStyle/>
          <a:p>
            <a:r>
              <a:rPr lang="nl-NL" sz="2000" dirty="0"/>
              <a:t>Arresten Hoge Raad zijn geldend recht, wetsvoorstel is codificatie van de arresten</a:t>
            </a:r>
          </a:p>
          <a:p>
            <a:r>
              <a:rPr lang="nl-NL" sz="2000" dirty="0"/>
              <a:t>Hoge Raad heeft duidelijke regels gegeven, maar niet op alle details</a:t>
            </a:r>
          </a:p>
          <a:p>
            <a:r>
              <a:rPr lang="nl-NL" sz="2000" dirty="0"/>
              <a:t>Het wetsvoorstel voorziet hierin</a:t>
            </a:r>
          </a:p>
          <a:p>
            <a:endParaRPr lang="nl-NL" sz="2000" dirty="0"/>
          </a:p>
          <a:p>
            <a:r>
              <a:rPr lang="nl-NL" sz="2000" dirty="0"/>
              <a:t>Doel: duidelijk en uniform rendementsbegrip voor burgers en Belastingdienst</a:t>
            </a:r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1858280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ën - 16x9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1F862852-E130-FD40-9A6A-A3AF458D6A75}" vid="{834BF983-AAF9-D848-A932-53ECF19A9806}"/>
    </a:ext>
  </a:extLst>
</a:theme>
</file>

<file path=ppt/theme/theme2.xml><?xml version="1.0" encoding="utf-8"?>
<a:theme xmlns:a="http://schemas.openxmlformats.org/drawingml/2006/main" name="Financiën Engelstalig - 16x9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1F862852-E130-FD40-9A6A-A3AF458D6A75}" vid="{834BF983-AAF9-D848-A932-53ECF19A980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FFFFFF"/>
      </a:dk1>
      <a:lt1>
        <a:sysClr val="window" lastClr="2D3236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FFFFFF"/>
      </a:dk1>
      <a:lt1>
        <a:sysClr val="window" lastClr="2D323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FFFFFF"/>
      </a:dk1>
      <a:lt1>
        <a:sysClr val="window" lastClr="2D323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FFFFFF"/>
    </a:dk1>
    <a:lt1>
      <a:sysClr val="window" lastClr="2D3236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ap:Properties xmlns:vt="http://schemas.openxmlformats.org/officeDocument/2006/docPropsVTypes" xmlns:ap="http://schemas.openxmlformats.org/officeDocument/2006/extended-properties">
  <ap:Words>1298</ap:Words>
  <ap:PresentationFormat>Breedbeeld</ap:PresentationFormat>
  <ap:Paragraphs>327</ap:Paragraphs>
  <ap:Slides>33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33</vt:i4>
      </vt:variant>
    </vt:vector>
  </ap:HeadingPairs>
  <ap:TitlesOfParts>
    <vt:vector baseType="lpstr" size="44">
      <vt:lpstr>Aptos</vt:lpstr>
      <vt:lpstr>Aptos Display</vt:lpstr>
      <vt:lpstr>Arial</vt:lpstr>
      <vt:lpstr>Calibri</vt:lpstr>
      <vt:lpstr>RijksoverheidSansHeading</vt:lpstr>
      <vt:lpstr>Times New Roman</vt:lpstr>
      <vt:lpstr>Verdana</vt:lpstr>
      <vt:lpstr>Wingdings</vt:lpstr>
      <vt:lpstr>Financiën - 16x9 Donkerblauw</vt:lpstr>
      <vt:lpstr>Financiën Engelstalig - 16x9 Donkerblauw</vt:lpstr>
      <vt:lpstr>Kantoorthema</vt:lpstr>
      <vt:lpstr>Technische briefing Tegenbewijsregeling box 3</vt:lpstr>
      <vt:lpstr>Agenda</vt:lpstr>
      <vt:lpstr>Achtergrond – Kerstarrest 24 december 2021</vt:lpstr>
      <vt:lpstr>Arresten Hoge Raad 2024</vt:lpstr>
      <vt:lpstr>Arresten HR 2024 - werkelijk rendement</vt:lpstr>
      <vt:lpstr>Arresten HR 2024 - werkelijk rendement</vt:lpstr>
      <vt:lpstr>PowerPoint-presentatie</vt:lpstr>
      <vt:lpstr>Werking heffingsvrij vermogen</vt:lpstr>
      <vt:lpstr>Wetsvoorstel tegenbewijsregeling box 3</vt:lpstr>
      <vt:lpstr>Wetsvoorstel tegenbewijsregeling box 3</vt:lpstr>
      <vt:lpstr>Wetsvoorstel tegenbewijsregeling box 3</vt:lpstr>
      <vt:lpstr>Doelgroep</vt:lpstr>
      <vt:lpstr>Opgave voor de uitvoering</vt:lpstr>
      <vt:lpstr>Uitvoeringsgevolgen</vt:lpstr>
      <vt:lpstr>Impact op ICT-planning</vt:lpstr>
      <vt:lpstr>Formulier Opgaaf werkelijk rendement</vt:lpstr>
      <vt:lpstr>PowerPoint-presentatie</vt:lpstr>
      <vt:lpstr>Planning formulier OWR</vt:lpstr>
      <vt:lpstr>Budgettair - het box 3-vermogen</vt:lpstr>
      <vt:lpstr>Budgettair - rendementen per jaar</vt:lpstr>
      <vt:lpstr>Budgettair - spreiding rendementen</vt:lpstr>
      <vt:lpstr>Budgettair – derving per jaar</vt:lpstr>
      <vt:lpstr>Fiches</vt:lpstr>
      <vt:lpstr>Fiches</vt:lpstr>
      <vt:lpstr>Fiches</vt:lpstr>
      <vt:lpstr>PowerPoint-presentatie</vt:lpstr>
      <vt:lpstr>PowerPoint-presentatie</vt:lpstr>
      <vt:lpstr>Bijlage: extra slides met cijfervoorbeelden en budgettaire informatie</vt:lpstr>
      <vt:lpstr>Budgettair – kenmerken ontvangers</vt:lpstr>
      <vt:lpstr>PowerPoint-presentatie</vt:lpstr>
      <vt:lpstr>Voorbeeld tijdsevenredige WOZ-waarde</vt:lpstr>
      <vt:lpstr>Partnerverdeling</vt:lpstr>
      <vt:lpstr>Investeringskosten 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2021-10-28T07:14:54.0000000Z</lastPrinted>
  <dcterms:created xsi:type="dcterms:W3CDTF">2017-08-07T06:15:39.0000000Z</dcterms:created>
  <dcterms:modified xsi:type="dcterms:W3CDTF">2025-04-09T14:33:52.0000000Z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aa6e22-2c82-48c6-bf24-1790f4b9c128_Enabled">
    <vt:lpwstr>true</vt:lpwstr>
  </property>
  <property fmtid="{D5CDD505-2E9C-101B-9397-08002B2CF9AE}" pid="3" name="MSIP_Label_b2aa6e22-2c82-48c6-bf24-1790f4b9c128_SetDate">
    <vt:lpwstr>2022-04-14T13:02:26Z</vt:lpwstr>
  </property>
  <property fmtid="{D5CDD505-2E9C-101B-9397-08002B2CF9AE}" pid="4" name="MSIP_Label_b2aa6e22-2c82-48c6-bf24-1790f4b9c128_Method">
    <vt:lpwstr>Standard</vt:lpwstr>
  </property>
  <property fmtid="{D5CDD505-2E9C-101B-9397-08002B2CF9AE}" pid="5" name="MSIP_Label_b2aa6e22-2c82-48c6-bf24-1790f4b9c128_Name">
    <vt:lpwstr>FIN-DGFZ-Rijksoverheid</vt:lpwstr>
  </property>
  <property fmtid="{D5CDD505-2E9C-101B-9397-08002B2CF9AE}" pid="6" name="MSIP_Label_b2aa6e22-2c82-48c6-bf24-1790f4b9c128_SiteId">
    <vt:lpwstr>84712536-f524-40a0-913b-5d25ba502732</vt:lpwstr>
  </property>
  <property fmtid="{D5CDD505-2E9C-101B-9397-08002B2CF9AE}" pid="7" name="MSIP_Label_b2aa6e22-2c82-48c6-bf24-1790f4b9c128_ActionId">
    <vt:lpwstr>1fa46471-bda5-4478-a8fe-b689f86baa9c</vt:lpwstr>
  </property>
  <property fmtid="{D5CDD505-2E9C-101B-9397-08002B2CF9AE}" pid="8" name="MSIP_Label_b2aa6e22-2c82-48c6-bf24-1790f4b9c128_ContentBits">
    <vt:lpwstr>0</vt:lpwstr>
  </property>
</Properties>
</file>