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omments/modernComment_14C_105BD73.xml" ContentType="application/vnd.ms-powerpoint.comment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omments/modernComment_123_533283D.xml" ContentType="application/vnd.ms-powerpoint.comment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omments/modernComment_14D_E17936F9.xml" ContentType="application/vnd.ms-powerpoint.comments+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omments/modernComment_14E_AFA68808.xml" ContentType="application/vnd.ms-powerpoint.comments+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omments/modernComment_150_B6C1530F.xml" ContentType="application/vnd.ms-powerpoint.comments+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omments/modernComment_152_64E61D01.xml" ContentType="application/vnd.ms-powerpoint.comments+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2"/>
  </p:notesMasterIdLst>
  <p:sldIdLst>
    <p:sldId id="275" r:id="rId5"/>
    <p:sldId id="257" r:id="rId6"/>
    <p:sldId id="267" r:id="rId7"/>
    <p:sldId id="308" r:id="rId8"/>
    <p:sldId id="327" r:id="rId9"/>
    <p:sldId id="311" r:id="rId10"/>
    <p:sldId id="332" r:id="rId11"/>
    <p:sldId id="331" r:id="rId12"/>
    <p:sldId id="291" r:id="rId13"/>
    <p:sldId id="333" r:id="rId14"/>
    <p:sldId id="334" r:id="rId15"/>
    <p:sldId id="336" r:id="rId16"/>
    <p:sldId id="337" r:id="rId17"/>
    <p:sldId id="338" r:id="rId18"/>
    <p:sldId id="273" r:id="rId19"/>
    <p:sldId id="290" r:id="rId20"/>
    <p:sldId id="272" r:id="rId21"/>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AB5845E-9D4B-4DF8-B1F3-30BBFD0E8EBF}" name="Shanice Menting" initials="SM" userId="S::s.menting@veh.nl::212e13da-b34a-40cc-b7d9-840b601c815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2171"/>
    <a:srgbClr val="AFABAB"/>
    <a:srgbClr val="FDDFBB"/>
    <a:srgbClr val="F7931E"/>
    <a:srgbClr val="9A90B8"/>
    <a:srgbClr val="E1DEEA"/>
    <a:srgbClr val="ED1C24"/>
    <a:srgbClr val="F68A8F"/>
    <a:srgbClr val="F9A9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193"/>
    <p:restoredTop sz="94292" autoAdjust="0"/>
  </p:normalViewPr>
  <p:slideViewPr>
    <p:cSldViewPr snapToGrid="0">
      <p:cViewPr varScale="1">
        <p:scale>
          <a:sx n="78" d="100"/>
          <a:sy n="78" d="100"/>
        </p:scale>
        <p:origin x="1349" y="58"/>
      </p:cViewPr>
      <p:guideLst/>
    </p:cSldViewPr>
  </p:slideViewPr>
  <p:notesTextViewPr>
    <p:cViewPr>
      <p:scale>
        <a:sx n="1" d="1"/>
        <a:sy n="1" d="1"/>
      </p:scale>
      <p:origin x="0" y="0"/>
    </p:cViewPr>
  </p:notesTextViewPr>
  <p:gridSpacing cx="72010" cy="72010"/>
</p:viewPr>
</file>

<file path=ppt/_rels/presentation.xml.rels>&#65279;<?xml version="1.0" encoding="utf-8"?><Relationships xmlns="http://schemas.openxmlformats.org/package/2006/relationships"><Relationship Type="http://schemas.openxmlformats.org/officeDocument/2006/relationships/slide" Target="slides/slide4.xml" Id="rId8" /><Relationship Type="http://schemas.openxmlformats.org/officeDocument/2006/relationships/slide" Target="slides/slide9.xml" Id="rId13" /><Relationship Type="http://schemas.openxmlformats.org/officeDocument/2006/relationships/slide" Target="slides/slide14.xml" Id="rId18" /><Relationship Type="http://schemas.openxmlformats.org/officeDocument/2006/relationships/tableStyles" Target="tableStyles.xml" Id="rId26" /><Relationship Type="http://schemas.openxmlformats.org/officeDocument/2006/relationships/slide" Target="slides/slide17.xml" Id="rId21" /><Relationship Type="http://schemas.openxmlformats.org/officeDocument/2006/relationships/slide" Target="slides/slide3.xml" Id="rId7" /><Relationship Type="http://schemas.openxmlformats.org/officeDocument/2006/relationships/slide" Target="slides/slide8.xml" Id="rId12" /><Relationship Type="http://schemas.openxmlformats.org/officeDocument/2006/relationships/slide" Target="slides/slide13.xml" Id="rId17" /><Relationship Type="http://schemas.openxmlformats.org/officeDocument/2006/relationships/theme" Target="theme/theme1.xml" Id="rId25" /><Relationship Type="http://schemas.openxmlformats.org/officeDocument/2006/relationships/slide" Target="slides/slide12.xml" Id="rId16" /><Relationship Type="http://schemas.openxmlformats.org/officeDocument/2006/relationships/slide" Target="slides/slide16.xml" Id="rId20" /><Relationship Type="http://schemas.openxmlformats.org/officeDocument/2006/relationships/slide" Target="slides/slide2.xml" Id="rId6" /><Relationship Type="http://schemas.openxmlformats.org/officeDocument/2006/relationships/slide" Target="slides/slide7.xml" Id="rId11" /><Relationship Type="http://schemas.openxmlformats.org/officeDocument/2006/relationships/viewProps" Target="viewProps.xml" Id="rId24" /><Relationship Type="http://schemas.openxmlformats.org/officeDocument/2006/relationships/slide" Target="slides/slide1.xml" Id="rId5" /><Relationship Type="http://schemas.openxmlformats.org/officeDocument/2006/relationships/slide" Target="slides/slide11.xml" Id="rId15" /><Relationship Type="http://schemas.openxmlformats.org/officeDocument/2006/relationships/presProps" Target="presProps.xml" Id="rId23" /><Relationship Type="http://schemas.microsoft.com/office/2018/10/relationships/authors" Target="authors.xml" Id="rId28" /><Relationship Type="http://schemas.openxmlformats.org/officeDocument/2006/relationships/slide" Target="slides/slide6.xml" Id="rId10" /><Relationship Type="http://schemas.openxmlformats.org/officeDocument/2006/relationships/slide" Target="slides/slide15.xml" Id="rId19" /><Relationship Type="http://schemas.openxmlformats.org/officeDocument/2006/relationships/slideMaster" Target="slideMasters/slideMaster1.xml" Id="rId4" /><Relationship Type="http://schemas.openxmlformats.org/officeDocument/2006/relationships/slide" Target="slides/slide5.xml" Id="rId9" /><Relationship Type="http://schemas.openxmlformats.org/officeDocument/2006/relationships/slide" Target="slides/slide10.xml" Id="rId14" /><Relationship Type="http://schemas.openxmlformats.org/officeDocument/2006/relationships/notesMaster" Target="notesMasters/notesMaster1.xml" Id="rId22" /><Relationship Type="http://schemas.microsoft.com/office/2016/11/relationships/changesInfo" Target="changesInfos/changesInfo1.xml" Id="rId27" /></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len Visser" userId="a55404d8-1ecc-4cbf-936b-ac2c4c98086d" providerId="ADAL" clId="{509E75E3-1513-4906-9457-09BFAB6DC6FE}"/>
    <pc:docChg chg="modSld">
      <pc:chgData name="Helen Visser" userId="a55404d8-1ecc-4cbf-936b-ac2c4c98086d" providerId="ADAL" clId="{509E75E3-1513-4906-9457-09BFAB6DC6FE}" dt="2024-10-07T08:55:39.954" v="1" actId="6549"/>
      <pc:docMkLst>
        <pc:docMk/>
      </pc:docMkLst>
      <pc:sldChg chg="modSp mod">
        <pc:chgData name="Helen Visser" userId="a55404d8-1ecc-4cbf-936b-ac2c4c98086d" providerId="ADAL" clId="{509E75E3-1513-4906-9457-09BFAB6DC6FE}" dt="2024-10-07T08:55:39.954" v="1" actId="6549"/>
        <pc:sldMkLst>
          <pc:docMk/>
          <pc:sldMk cId="934447700" sldId="257"/>
        </pc:sldMkLst>
        <pc:spChg chg="mod">
          <ac:chgData name="Helen Visser" userId="a55404d8-1ecc-4cbf-936b-ac2c4c98086d" providerId="ADAL" clId="{509E75E3-1513-4906-9457-09BFAB6DC6FE}" dt="2024-10-07T08:55:39.954" v="1" actId="6549"/>
          <ac:spMkLst>
            <pc:docMk/>
            <pc:sldMk cId="934447700" sldId="257"/>
            <ac:spMk id="3" creationId="{5A5D8D75-94F9-C7C2-156A-EF518374CFF1}"/>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azureeigenhuis.sharepoint.com/sites/AFD-Data/Gedeelde%20documenten/Onderzoek/Eigen%20Huis%20Ledenpanel/Panelronden/2024/Data/Sprint%2077/2024%2008%20Panelvragenlijst%20(sprint%2077).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https://azureeigenhuis.sharepoint.com/sites/AFD-Data/Gedeelde%20documenten/Onderzoek/Eigen%20Huis%20Ledenpanel/Panelronden/2024/Sprint%2077/2024%2008%20Panelvragenlijst%20(sprint%2077).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https://azureeigenhuis.sharepoint.com/sites/AFD-Data/Gedeelde%20documenten/Onderzoek/Eigen%20Huis%20Ledenpanel/Panelronden/2024/Data/Sprint%2077/2024%2008%20Panelvragenlijst%20(sprint%2077).xlsx" TargetMode="External"/><Relationship Id="rId2" Type="http://schemas.microsoft.com/office/2011/relationships/chartColorStyle" Target="colors11.xml"/><Relationship Id="rId1" Type="http://schemas.microsoft.com/office/2011/relationships/chartStyle" Target="style11.xml"/></Relationships>
</file>

<file path=ppt/charts/_rels/chart2.xml.rels><?xml version="1.0" encoding="UTF-8" standalone="yes"?>
<Relationships xmlns="http://schemas.openxmlformats.org/package/2006/relationships"><Relationship Id="rId3" Type="http://schemas.openxmlformats.org/officeDocument/2006/relationships/oleObject" Target="https://azureeigenhuis.sharepoint.com/sites/AFD-Data/Gedeelde%20documenten/Onderzoek/Eigen%20Huis%20Ledenpanel/Panelronden/2024/Data/Sprint%2077/2024%2008%20Panelvragenlijst%20(sprint%2077).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azureeigenhuis.sharepoint.com/sites/AFD-Data/Gedeelde%20documenten/Onderzoek/Eigen%20Huis%20Ledenpanel/Panelronden/2024/Data/Sprint%2077/2024%2008%20Panelvragenlijst%20(sprint%2077).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azureeigenhuis.sharepoint.com/sites/AFD-Data/Gedeelde%20documenten/Onderzoek/Eigen%20Huis%20Ledenpanel/Panelronden/2024/Data/Sprint%2077/2024%2008%20Panelvragenlijst%20(sprint%2077).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azureeigenhuis.sharepoint.com/sites/AFD-Data/Gedeelde%20documenten/Onderzoek/Eigen%20Huis%20Ledenpanel/Panelronden/2024/Data/Sprint%2077/2024%2008%20Panelvragenlijst%20(sprint%2077).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azureeigenhuis.sharepoint.com/sites/AFD-Data/Gedeelde%20documenten/Onderzoek/Eigen%20Huis%20Ledenpanel/Panelronden/2024/Data/Sprint%2077/2024%2008%20Panelvragenlijst%20(sprint%2077).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https://azureeigenhuis.sharepoint.com/sites/AFD-Data/Gedeelde%20documenten/Onderzoek/Eigen%20Huis%20Ledenpanel/Panelronden/2024/Data/Sprint%2077/2024%2008%20Panelvragenlijst%20(sprint%2077).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https://azureeigenhuis.sharepoint.com/sites/AFD-Data/Gedeelde%20documenten/Onderzoek/Eigen%20Huis%20Ledenpanel/Panelronden/2024/Data/Sprint%2077/2024%2008%20Panelvragenlijst%20(sprint%2077).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https://azureeigenhuis.sharepoint.com/sites/AFD-Data/Gedeelde%20documenten/Onderzoek/Eigen%20Huis%20Ledenpanel/Panelronden/2024/Data/Sprint%2077/2024%2008%20Panelvragenlijst%20(sprint%2077).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US" sz="1200" b="0" i="0" u="none" strike="noStrike" kern="1200" spc="0" baseline="0">
                <a:solidFill>
                  <a:srgbClr val="352171"/>
                </a:solidFill>
                <a:latin typeface="Franklin Gothic Book" panose="020B0503020102020204" pitchFamily="34" charset="0"/>
                <a:ea typeface="+mn-ea"/>
                <a:cs typeface="+mn-cs"/>
              </a:defRPr>
            </a:pPr>
            <a:r>
              <a:rPr lang="nl-NL" dirty="0"/>
              <a:t>Wat is uw algemene beeld bij stadsverwarming?</a:t>
            </a:r>
          </a:p>
          <a:p>
            <a:pPr>
              <a:defRPr/>
            </a:pPr>
            <a:r>
              <a:rPr lang="nl-NL" sz="1000" dirty="0"/>
              <a:t>n = 1.574</a:t>
            </a:r>
          </a:p>
        </c:rich>
      </c:tx>
      <c:overlay val="0"/>
      <c:spPr>
        <a:noFill/>
        <a:ln>
          <a:noFill/>
        </a:ln>
        <a:effectLst/>
      </c:spPr>
      <c:txPr>
        <a:bodyPr rot="0" spcFirstLastPara="1" vertOverflow="ellipsis" vert="horz" wrap="square" anchor="ctr" anchorCtr="1"/>
        <a:lstStyle/>
        <a:p>
          <a:pPr>
            <a:defRPr lang="en-US" sz="1200" b="0" i="0" u="none" strike="noStrike" kern="1200" spc="0" baseline="0">
              <a:solidFill>
                <a:srgbClr val="352171"/>
              </a:solidFill>
              <a:latin typeface="Franklin Gothic Book" panose="020B0503020102020204" pitchFamily="34" charset="0"/>
              <a:ea typeface="+mn-ea"/>
              <a:cs typeface="+mn-cs"/>
            </a:defRPr>
          </a:pPr>
          <a:endParaRPr lang="nl-NL"/>
        </a:p>
      </c:txPr>
    </c:title>
    <c:autoTitleDeleted val="0"/>
    <c:plotArea>
      <c:layout/>
      <c:barChart>
        <c:barDir val="bar"/>
        <c:grouping val="clustered"/>
        <c:varyColors val="0"/>
        <c:ser>
          <c:idx val="0"/>
          <c:order val="0"/>
          <c:tx>
            <c:strRef>
              <c:f>'Warmtenetten grafieken'!$B$12:$G$12</c:f>
              <c:strCache>
                <c:ptCount val="6"/>
                <c:pt idx="0">
                  <c:v>11%</c:v>
                </c:pt>
                <c:pt idx="1">
                  <c:v>22%</c:v>
                </c:pt>
                <c:pt idx="2">
                  <c:v>29%</c:v>
                </c:pt>
                <c:pt idx="3">
                  <c:v>25%</c:v>
                </c:pt>
                <c:pt idx="4">
                  <c:v>10%</c:v>
                </c:pt>
                <c:pt idx="5">
                  <c:v>2%</c:v>
                </c:pt>
              </c:strCache>
            </c:strRef>
          </c:tx>
          <c:spPr>
            <a:solidFill>
              <a:srgbClr val="352171"/>
            </a:solidFill>
            <a:ln>
              <a:noFill/>
            </a:ln>
            <a:effectLst/>
          </c:spPr>
          <c:invertIfNegative val="0"/>
          <c:dLbls>
            <c:dLbl>
              <c:idx val="5"/>
              <c:spPr>
                <a:noFill/>
                <a:ln>
                  <a:noFill/>
                </a:ln>
                <a:effectLst/>
              </c:spPr>
              <c:txPr>
                <a:bodyPr rot="0" spcFirstLastPara="1" vertOverflow="ellipsis" vert="horz" wrap="square" anchor="ctr" anchorCtr="1"/>
                <a:lstStyle/>
                <a:p>
                  <a:pPr>
                    <a:defRPr lang="en-US" sz="1000" b="0" i="0" u="none" strike="noStrike" kern="1200" baseline="0">
                      <a:solidFill>
                        <a:srgbClr val="352171"/>
                      </a:solidFill>
                      <a:latin typeface="Franklin Gothic Book" panose="020B0503020102020204" pitchFamily="34" charset="0"/>
                      <a:ea typeface="+mn-ea"/>
                      <a:cs typeface="+mn-cs"/>
                    </a:defRPr>
                  </a:pPr>
                  <a:endParaRPr lang="nl-NL"/>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602-4321-954A-1DAC175C0FD5}"/>
                </c:ext>
              </c:extLst>
            </c:dLbl>
            <c:spPr>
              <a:noFill/>
              <a:ln>
                <a:noFill/>
              </a:ln>
              <a:effectLst/>
            </c:spPr>
            <c:txPr>
              <a:bodyPr rot="0" spcFirstLastPara="1" vertOverflow="ellipsis" vert="horz" wrap="square" anchor="ctr" anchorCtr="1"/>
              <a:lstStyle/>
              <a:p>
                <a:pPr>
                  <a:defRPr lang="en-US" sz="1000" b="0" i="0" u="none" strike="noStrike" kern="1200" baseline="0">
                    <a:solidFill>
                      <a:schemeClr val="bg1"/>
                    </a:solidFill>
                    <a:latin typeface="Franklin Gothic Book" panose="020B0503020102020204" pitchFamily="34" charset="0"/>
                    <a:ea typeface="+mn-ea"/>
                    <a:cs typeface="+mn-cs"/>
                  </a:defRPr>
                </a:pPr>
                <a:endParaRPr lang="nl-NL"/>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'Warmtenetten grafieken'!$B$9:$G$9</c:f>
              <c:strCache>
                <c:ptCount val="6"/>
                <c:pt idx="0">
                  <c:v>Weet ik niet</c:v>
                </c:pt>
                <c:pt idx="1">
                  <c:v>Zeer negatief</c:v>
                </c:pt>
                <c:pt idx="2">
                  <c:v>Negatief</c:v>
                </c:pt>
                <c:pt idx="3">
                  <c:v>Niet positief, niet negatief</c:v>
                </c:pt>
                <c:pt idx="4">
                  <c:v>Positief</c:v>
                </c:pt>
                <c:pt idx="5">
                  <c:v>Zeer positief</c:v>
                </c:pt>
              </c:strCache>
            </c:strRef>
          </c:cat>
          <c:val>
            <c:numRef>
              <c:f>'Warmtenetten grafieken'!$B$12:$G$12</c:f>
              <c:numCache>
                <c:formatCode>0%</c:formatCode>
                <c:ptCount val="6"/>
                <c:pt idx="0">
                  <c:v>0.1072243744395418</c:v>
                </c:pt>
                <c:pt idx="1">
                  <c:v>0.22378058236345391</c:v>
                </c:pt>
                <c:pt idx="2">
                  <c:v>0.29232958099029382</c:v>
                </c:pt>
                <c:pt idx="3">
                  <c:v>0.25207851594167408</c:v>
                </c:pt>
                <c:pt idx="4">
                  <c:v>0.10332811203843914</c:v>
                </c:pt>
                <c:pt idx="5">
                  <c:v>2.1258834226597197E-2</c:v>
                </c:pt>
              </c:numCache>
            </c:numRef>
          </c:val>
          <c:extLst>
            <c:ext xmlns:c16="http://schemas.microsoft.com/office/drawing/2014/chart" uri="{C3380CC4-5D6E-409C-BE32-E72D297353CC}">
              <c16:uniqueId val="{00000001-A602-4321-954A-1DAC175C0FD5}"/>
            </c:ext>
          </c:extLst>
        </c:ser>
        <c:dLbls>
          <c:dLblPos val="inEnd"/>
          <c:showLegendKey val="0"/>
          <c:showVal val="1"/>
          <c:showCatName val="0"/>
          <c:showSerName val="0"/>
          <c:showPercent val="0"/>
          <c:showBubbleSize val="0"/>
        </c:dLbls>
        <c:gapWidth val="50"/>
        <c:axId val="485281215"/>
        <c:axId val="485283615"/>
      </c:barChart>
      <c:catAx>
        <c:axId val="48528121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1000" b="0" i="0" u="none" strike="noStrike" kern="1200" baseline="0">
                <a:solidFill>
                  <a:srgbClr val="352171"/>
                </a:solidFill>
                <a:latin typeface="Franklin Gothic Book" panose="020B0503020102020204" pitchFamily="34" charset="0"/>
                <a:ea typeface="+mn-ea"/>
                <a:cs typeface="+mn-cs"/>
              </a:defRPr>
            </a:pPr>
            <a:endParaRPr lang="nl-NL"/>
          </a:p>
        </c:txPr>
        <c:crossAx val="485283615"/>
        <c:crosses val="autoZero"/>
        <c:auto val="1"/>
        <c:lblAlgn val="ctr"/>
        <c:lblOffset val="100"/>
        <c:noMultiLvlLbl val="0"/>
      </c:catAx>
      <c:valAx>
        <c:axId val="485283615"/>
        <c:scaling>
          <c:orientation val="minMax"/>
          <c:max val="0.4"/>
        </c:scaling>
        <c:delete val="0"/>
        <c:axPos val="b"/>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lang="en-US" sz="1000" b="0" i="0" u="none" strike="noStrike" kern="1200" baseline="0">
                <a:solidFill>
                  <a:srgbClr val="352171"/>
                </a:solidFill>
                <a:latin typeface="Franklin Gothic Book" panose="020B0503020102020204" pitchFamily="34" charset="0"/>
                <a:ea typeface="+mn-ea"/>
                <a:cs typeface="+mn-cs"/>
              </a:defRPr>
            </a:pPr>
            <a:endParaRPr lang="nl-NL"/>
          </a:p>
        </c:txPr>
        <c:crossAx val="485281215"/>
        <c:crosses val="autoZero"/>
        <c:crossBetween val="between"/>
        <c:majorUnit val="0.1"/>
      </c:valAx>
      <c:spPr>
        <a:noFill/>
        <a:ln>
          <a:noFill/>
        </a:ln>
        <a:effectLst/>
      </c:spPr>
    </c:plotArea>
    <c:plotVisOnly val="1"/>
    <c:dispBlanksAs val="gap"/>
    <c:showDLblsOverMax val="0"/>
  </c:chart>
  <c:spPr>
    <a:noFill/>
    <a:ln>
      <a:noFill/>
    </a:ln>
    <a:effectLst/>
  </c:spPr>
  <c:txPr>
    <a:bodyPr/>
    <a:lstStyle/>
    <a:p>
      <a:pPr>
        <a:defRPr lang="en-US" sz="1000" b="0" i="0" u="none" strike="noStrike" kern="1200" baseline="0">
          <a:solidFill>
            <a:srgbClr val="352171"/>
          </a:solidFill>
          <a:latin typeface="Franklin Gothic Book" panose="020B0503020102020204" pitchFamily="34" charset="0"/>
          <a:ea typeface="+mn-ea"/>
          <a:cs typeface="+mn-cs"/>
        </a:defRPr>
      </a:pPr>
      <a:endParaRPr lang="nl-NL"/>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US" sz="1200" b="0" i="0" u="none" strike="noStrike" kern="1200" spc="0" baseline="0">
                <a:solidFill>
                  <a:srgbClr val="352171"/>
                </a:solidFill>
                <a:latin typeface="Franklin Gothic Book" panose="020B0503020102020204" pitchFamily="34" charset="0"/>
                <a:ea typeface="+mn-ea"/>
                <a:cs typeface="+mn-cs"/>
              </a:defRPr>
            </a:pPr>
            <a:r>
              <a:rPr lang="nl-NL" dirty="0"/>
              <a:t>Wat zouden voor u redenen zijn om niet voor stadsverwarming te kiezen?* </a:t>
            </a:r>
          </a:p>
          <a:p>
            <a:pPr>
              <a:defRPr/>
            </a:pPr>
            <a:r>
              <a:rPr lang="nl-NL" sz="1000" dirty="0"/>
              <a:t>n = 202</a:t>
            </a:r>
          </a:p>
        </c:rich>
      </c:tx>
      <c:overlay val="0"/>
      <c:spPr>
        <a:noFill/>
        <a:ln>
          <a:noFill/>
        </a:ln>
        <a:effectLst/>
      </c:spPr>
      <c:txPr>
        <a:bodyPr rot="0" spcFirstLastPara="1" vertOverflow="ellipsis" vert="horz" wrap="square" anchor="ctr" anchorCtr="1"/>
        <a:lstStyle/>
        <a:p>
          <a:pPr>
            <a:defRPr lang="en-US" sz="1200" b="0" i="0" u="none" strike="noStrike" kern="1200" spc="0" baseline="0">
              <a:solidFill>
                <a:srgbClr val="352171"/>
              </a:solidFill>
              <a:latin typeface="Franklin Gothic Book" panose="020B0503020102020204" pitchFamily="34" charset="0"/>
              <a:ea typeface="+mn-ea"/>
              <a:cs typeface="+mn-cs"/>
            </a:defRPr>
          </a:pPr>
          <a:endParaRPr lang="nl-NL"/>
        </a:p>
      </c:txPr>
    </c:title>
    <c:autoTitleDeleted val="0"/>
    <c:plotArea>
      <c:layout/>
      <c:barChart>
        <c:barDir val="bar"/>
        <c:grouping val="clustered"/>
        <c:varyColors val="0"/>
        <c:ser>
          <c:idx val="0"/>
          <c:order val="0"/>
          <c:spPr>
            <a:solidFill>
              <a:srgbClr val="352171"/>
            </a:solidFill>
            <a:ln>
              <a:noFill/>
            </a:ln>
            <a:effectLst/>
          </c:spPr>
          <c:invertIfNegative val="0"/>
          <c:dLbls>
            <c:spPr>
              <a:noFill/>
              <a:ln>
                <a:noFill/>
              </a:ln>
              <a:effectLst/>
            </c:spPr>
            <c:txPr>
              <a:bodyPr rot="0" spcFirstLastPara="1" vertOverflow="ellipsis" vert="horz" wrap="square" anchor="ctr" anchorCtr="1"/>
              <a:lstStyle/>
              <a:p>
                <a:pPr>
                  <a:defRPr lang="en-US" sz="1000" b="0" i="0" u="none" strike="noStrike" kern="1200" baseline="0">
                    <a:solidFill>
                      <a:schemeClr val="bg1"/>
                    </a:solidFill>
                    <a:latin typeface="Franklin Gothic Book" panose="020B0503020102020204" pitchFamily="34" charset="0"/>
                    <a:ea typeface="+mn-ea"/>
                    <a:cs typeface="+mn-cs"/>
                  </a:defRPr>
                </a:pPr>
                <a:endParaRPr lang="nl-NL"/>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'Warmtenetten grafieken'!$CS$4:$CS$11</c:f>
              <c:strCache>
                <c:ptCount val="8"/>
                <c:pt idx="0">
                  <c:v>Anders</c:v>
                </c:pt>
                <c:pt idx="1">
                  <c:v>Onduidelijke uitleg over de mate van duurzaamheid van het warmtenet waar ik op aangesloten kan worden</c:v>
                </c:pt>
                <c:pt idx="2">
                  <c:v>Onduidelijkheid over compensatie bij eventuele storingen</c:v>
                </c:pt>
                <c:pt idx="3">
                  <c:v>Onduidelijkheid over de mate van duurzaamheid van het warmtenet waar ik op aangesloten kan worden</c:v>
                </c:pt>
                <c:pt idx="4">
                  <c:v>Ik regel liever zelf een alternatief</c:v>
                </c:pt>
                <c:pt idx="5">
                  <c:v>Gebonden zijn aan één aanbieder</c:v>
                </c:pt>
                <c:pt idx="6">
                  <c:v>Onduidelijkheid over kosten op lange termijn</c:v>
                </c:pt>
                <c:pt idx="7">
                  <c:v>Als de kosten in het aanbod niet aantrekkelijk zijn</c:v>
                </c:pt>
              </c:strCache>
            </c:strRef>
          </c:cat>
          <c:val>
            <c:numRef>
              <c:f>'Warmtenetten grafieken'!$CT$4:$CT$11</c:f>
              <c:numCache>
                <c:formatCode>0%</c:formatCode>
                <c:ptCount val="8"/>
                <c:pt idx="0">
                  <c:v>0.17483794117760354</c:v>
                </c:pt>
                <c:pt idx="1">
                  <c:v>0.1749493838577387</c:v>
                </c:pt>
                <c:pt idx="2">
                  <c:v>0.18036233546006031</c:v>
                </c:pt>
                <c:pt idx="3">
                  <c:v>0.18256529828942861</c:v>
                </c:pt>
                <c:pt idx="4">
                  <c:v>0.14942501991353502</c:v>
                </c:pt>
                <c:pt idx="5">
                  <c:v>0.49089846876567578</c:v>
                </c:pt>
                <c:pt idx="6">
                  <c:v>0.50079031517995609</c:v>
                </c:pt>
                <c:pt idx="7">
                  <c:v>0.47535693403404389</c:v>
                </c:pt>
              </c:numCache>
            </c:numRef>
          </c:val>
          <c:extLst>
            <c:ext xmlns:c16="http://schemas.microsoft.com/office/drawing/2014/chart" uri="{C3380CC4-5D6E-409C-BE32-E72D297353CC}">
              <c16:uniqueId val="{00000000-E70B-4387-8D4F-98DAC81E52D4}"/>
            </c:ext>
          </c:extLst>
        </c:ser>
        <c:dLbls>
          <c:dLblPos val="inEnd"/>
          <c:showLegendKey val="0"/>
          <c:showVal val="1"/>
          <c:showCatName val="0"/>
          <c:showSerName val="0"/>
          <c:showPercent val="0"/>
          <c:showBubbleSize val="0"/>
        </c:dLbls>
        <c:gapWidth val="50"/>
        <c:axId val="331669807"/>
        <c:axId val="331662127"/>
      </c:barChart>
      <c:catAx>
        <c:axId val="33166980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1000" b="0" i="0" u="none" strike="noStrike" kern="1200" baseline="0">
                <a:solidFill>
                  <a:srgbClr val="352171"/>
                </a:solidFill>
                <a:latin typeface="Franklin Gothic Book" panose="020B0503020102020204" pitchFamily="34" charset="0"/>
                <a:ea typeface="+mn-ea"/>
                <a:cs typeface="+mn-cs"/>
              </a:defRPr>
            </a:pPr>
            <a:endParaRPr lang="nl-NL"/>
          </a:p>
        </c:txPr>
        <c:crossAx val="331662127"/>
        <c:crosses val="autoZero"/>
        <c:auto val="1"/>
        <c:lblAlgn val="ctr"/>
        <c:lblOffset val="100"/>
        <c:noMultiLvlLbl val="0"/>
      </c:catAx>
      <c:valAx>
        <c:axId val="331662127"/>
        <c:scaling>
          <c:orientation val="minMax"/>
          <c:max val="0.55000000000000004"/>
          <c:min val="0"/>
        </c:scaling>
        <c:delete val="0"/>
        <c:axPos val="b"/>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lang="en-US" sz="1000" b="0" i="0" u="none" strike="noStrike" kern="1200" baseline="0">
                <a:solidFill>
                  <a:srgbClr val="352171"/>
                </a:solidFill>
                <a:latin typeface="Franklin Gothic Book" panose="020B0503020102020204" pitchFamily="34" charset="0"/>
                <a:ea typeface="+mn-ea"/>
                <a:cs typeface="+mn-cs"/>
              </a:defRPr>
            </a:pPr>
            <a:endParaRPr lang="nl-NL"/>
          </a:p>
        </c:txPr>
        <c:crossAx val="331669807"/>
        <c:crosses val="autoZero"/>
        <c:crossBetween val="between"/>
      </c:valAx>
      <c:spPr>
        <a:noFill/>
        <a:ln>
          <a:noFill/>
        </a:ln>
        <a:effectLst/>
      </c:spPr>
    </c:plotArea>
    <c:plotVisOnly val="1"/>
    <c:dispBlanksAs val="gap"/>
    <c:showDLblsOverMax val="0"/>
  </c:chart>
  <c:spPr>
    <a:noFill/>
    <a:ln>
      <a:noFill/>
    </a:ln>
    <a:effectLst/>
  </c:spPr>
  <c:txPr>
    <a:bodyPr/>
    <a:lstStyle/>
    <a:p>
      <a:pPr>
        <a:defRPr lang="en-US" sz="1000" b="0" i="0" u="none" strike="noStrike" kern="1200" baseline="0">
          <a:solidFill>
            <a:srgbClr val="352171"/>
          </a:solidFill>
          <a:latin typeface="Franklin Gothic Book" panose="020B0503020102020204" pitchFamily="34" charset="0"/>
          <a:ea typeface="+mn-ea"/>
          <a:cs typeface="+mn-cs"/>
        </a:defRPr>
      </a:pPr>
      <a:endParaRPr lang="nl-NL"/>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US" sz="1200" b="0" i="0" u="none" strike="noStrike" kern="1200" spc="0" baseline="0">
                <a:solidFill>
                  <a:srgbClr val="352171"/>
                </a:solidFill>
                <a:latin typeface="Franklin Gothic Book" panose="020B0503020102020204" pitchFamily="34" charset="0"/>
                <a:ea typeface="+mn-ea"/>
                <a:cs typeface="+mn-cs"/>
              </a:defRPr>
            </a:pPr>
            <a:r>
              <a:rPr lang="nl-NL" dirty="0"/>
              <a:t>Wat zouden voor u redenen zijn om niet voor stadsverwarming te kiezen?* </a:t>
            </a:r>
          </a:p>
          <a:p>
            <a:pPr>
              <a:defRPr/>
            </a:pPr>
            <a:r>
              <a:rPr lang="nl-NL" sz="1000" dirty="0"/>
              <a:t>VvE | n = 51</a:t>
            </a:r>
          </a:p>
          <a:p>
            <a:pPr>
              <a:defRPr/>
            </a:pPr>
            <a:endParaRPr lang="nl-NL" dirty="0"/>
          </a:p>
        </c:rich>
      </c:tx>
      <c:overlay val="0"/>
      <c:spPr>
        <a:noFill/>
        <a:ln>
          <a:noFill/>
        </a:ln>
        <a:effectLst/>
      </c:spPr>
      <c:txPr>
        <a:bodyPr rot="0" spcFirstLastPara="1" vertOverflow="ellipsis" vert="horz" wrap="square" anchor="ctr" anchorCtr="1"/>
        <a:lstStyle/>
        <a:p>
          <a:pPr>
            <a:defRPr lang="en-US" sz="1200" b="0" i="0" u="none" strike="noStrike" kern="1200" spc="0" baseline="0">
              <a:solidFill>
                <a:srgbClr val="352171"/>
              </a:solidFill>
              <a:latin typeface="Franklin Gothic Book" panose="020B0503020102020204" pitchFamily="34" charset="0"/>
              <a:ea typeface="+mn-ea"/>
              <a:cs typeface="+mn-cs"/>
            </a:defRPr>
          </a:pPr>
          <a:endParaRPr lang="nl-NL"/>
        </a:p>
      </c:txPr>
    </c:title>
    <c:autoTitleDeleted val="0"/>
    <c:plotArea>
      <c:layout/>
      <c:barChart>
        <c:barDir val="bar"/>
        <c:grouping val="clustered"/>
        <c:varyColors val="0"/>
        <c:ser>
          <c:idx val="0"/>
          <c:order val="0"/>
          <c:spPr>
            <a:solidFill>
              <a:srgbClr val="352171"/>
            </a:solidFill>
            <a:ln>
              <a:noFill/>
            </a:ln>
            <a:effectLst/>
          </c:spPr>
          <c:invertIfNegative val="0"/>
          <c:dLbls>
            <c:dLbl>
              <c:idx val="4"/>
              <c:spPr>
                <a:noFill/>
                <a:ln>
                  <a:noFill/>
                </a:ln>
                <a:effectLst/>
              </c:spPr>
              <c:txPr>
                <a:bodyPr rot="0" spcFirstLastPara="1" vertOverflow="ellipsis" vert="horz" wrap="square" anchor="ctr" anchorCtr="1"/>
                <a:lstStyle/>
                <a:p>
                  <a:pPr>
                    <a:defRPr lang="en-US" sz="1000" b="0" i="0" u="none" strike="noStrike" kern="1200" baseline="0">
                      <a:solidFill>
                        <a:srgbClr val="352171"/>
                      </a:solidFill>
                      <a:latin typeface="Franklin Gothic Book" panose="020B0503020102020204" pitchFamily="34" charset="0"/>
                      <a:ea typeface="+mn-ea"/>
                      <a:cs typeface="+mn-cs"/>
                    </a:defRPr>
                  </a:pPr>
                  <a:endParaRPr lang="nl-NL"/>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C4D-454B-9CAA-32D32DA5C31E}"/>
                </c:ext>
              </c:extLst>
            </c:dLbl>
            <c:spPr>
              <a:noFill/>
              <a:ln>
                <a:noFill/>
              </a:ln>
              <a:effectLst/>
            </c:spPr>
            <c:txPr>
              <a:bodyPr rot="0" spcFirstLastPara="1" vertOverflow="ellipsis" vert="horz" wrap="square" anchor="ctr" anchorCtr="1"/>
              <a:lstStyle/>
              <a:p>
                <a:pPr>
                  <a:defRPr lang="en-US" sz="1000" b="0" i="0" u="none" strike="noStrike" kern="1200" baseline="0">
                    <a:solidFill>
                      <a:schemeClr val="bg1"/>
                    </a:solidFill>
                    <a:latin typeface="Franklin Gothic Book" panose="020B0503020102020204" pitchFamily="34" charset="0"/>
                    <a:ea typeface="+mn-ea"/>
                    <a:cs typeface="+mn-cs"/>
                  </a:defRPr>
                </a:pPr>
                <a:endParaRPr lang="nl-NL"/>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'Warmtenetten grafieken'!$CP$34:$CP$41</c:f>
              <c:strCache>
                <c:ptCount val="8"/>
                <c:pt idx="0">
                  <c:v>Anders</c:v>
                </c:pt>
                <c:pt idx="1">
                  <c:v>Onduidelijke uitleg over de mate van duurzaamheid van het warmtenet waar ik op aangesloten kan worden</c:v>
                </c:pt>
                <c:pt idx="2">
                  <c:v>Onduidelijkheid over compensatie bij eventuele storingen</c:v>
                </c:pt>
                <c:pt idx="3">
                  <c:v>Onduidelijkheid over de mate van duurzaamheid van het warmtenet waar ik op aangesloten kan worden</c:v>
                </c:pt>
                <c:pt idx="4">
                  <c:v>Ik regel liever zelf een alternatief</c:v>
                </c:pt>
                <c:pt idx="5">
                  <c:v>Gebonden zijn aan één aanbieder</c:v>
                </c:pt>
                <c:pt idx="6">
                  <c:v>Onduidelijkheid over kosten op lange termijn</c:v>
                </c:pt>
                <c:pt idx="7">
                  <c:v>Als de kosten in het aanbod niet aantrekkelijk zijn</c:v>
                </c:pt>
              </c:strCache>
            </c:strRef>
          </c:cat>
          <c:val>
            <c:numRef>
              <c:f>'Warmtenetten grafieken'!$CQ$34:$CQ$41</c:f>
              <c:numCache>
                <c:formatCode>0%</c:formatCode>
                <c:ptCount val="8"/>
                <c:pt idx="0">
                  <c:v>0.2062563714594455</c:v>
                </c:pt>
                <c:pt idx="1">
                  <c:v>0.20217562892287202</c:v>
                </c:pt>
                <c:pt idx="2">
                  <c:v>0.16835059076840031</c:v>
                </c:pt>
                <c:pt idx="3">
                  <c:v>0.17878637998715885</c:v>
                </c:pt>
                <c:pt idx="4">
                  <c:v>2.8328120386936852E-2</c:v>
                </c:pt>
                <c:pt idx="5">
                  <c:v>0.39286614801977426</c:v>
                </c:pt>
                <c:pt idx="6">
                  <c:v>0.33697814408437071</c:v>
                </c:pt>
                <c:pt idx="7">
                  <c:v>0.35532951335145024</c:v>
                </c:pt>
              </c:numCache>
            </c:numRef>
          </c:val>
          <c:extLst>
            <c:ext xmlns:c16="http://schemas.microsoft.com/office/drawing/2014/chart" uri="{C3380CC4-5D6E-409C-BE32-E72D297353CC}">
              <c16:uniqueId val="{00000000-CC4D-454B-9CAA-32D32DA5C31E}"/>
            </c:ext>
          </c:extLst>
        </c:ser>
        <c:dLbls>
          <c:dLblPos val="inEnd"/>
          <c:showLegendKey val="0"/>
          <c:showVal val="1"/>
          <c:showCatName val="0"/>
          <c:showSerName val="0"/>
          <c:showPercent val="0"/>
          <c:showBubbleSize val="0"/>
        </c:dLbls>
        <c:gapWidth val="50"/>
        <c:axId val="2096882479"/>
        <c:axId val="2096883919"/>
      </c:barChart>
      <c:catAx>
        <c:axId val="209688247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1000" b="0" i="0" u="none" strike="noStrike" kern="1200" baseline="0">
                <a:solidFill>
                  <a:srgbClr val="352171"/>
                </a:solidFill>
                <a:latin typeface="Franklin Gothic Book" panose="020B0503020102020204" pitchFamily="34" charset="0"/>
                <a:ea typeface="+mn-ea"/>
                <a:cs typeface="+mn-cs"/>
              </a:defRPr>
            </a:pPr>
            <a:endParaRPr lang="nl-NL"/>
          </a:p>
        </c:txPr>
        <c:crossAx val="2096883919"/>
        <c:crosses val="autoZero"/>
        <c:auto val="1"/>
        <c:lblAlgn val="ctr"/>
        <c:lblOffset val="100"/>
        <c:noMultiLvlLbl val="0"/>
      </c:catAx>
      <c:valAx>
        <c:axId val="2096883919"/>
        <c:scaling>
          <c:orientation val="minMax"/>
        </c:scaling>
        <c:delete val="0"/>
        <c:axPos val="b"/>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lang="en-US" sz="1000" b="0" i="0" u="none" strike="noStrike" kern="1200" baseline="0">
                <a:solidFill>
                  <a:srgbClr val="352171"/>
                </a:solidFill>
                <a:latin typeface="Franklin Gothic Book" panose="020B0503020102020204" pitchFamily="34" charset="0"/>
                <a:ea typeface="+mn-ea"/>
                <a:cs typeface="+mn-cs"/>
              </a:defRPr>
            </a:pPr>
            <a:endParaRPr lang="nl-NL"/>
          </a:p>
        </c:txPr>
        <c:crossAx val="2096882479"/>
        <c:crosses val="autoZero"/>
        <c:crossBetween val="between"/>
        <c:majorUnit val="0.1"/>
      </c:valAx>
      <c:spPr>
        <a:noFill/>
        <a:ln>
          <a:noFill/>
        </a:ln>
        <a:effectLst/>
      </c:spPr>
    </c:plotArea>
    <c:plotVisOnly val="1"/>
    <c:dispBlanksAs val="gap"/>
    <c:showDLblsOverMax val="0"/>
  </c:chart>
  <c:spPr>
    <a:noFill/>
    <a:ln>
      <a:noFill/>
    </a:ln>
    <a:effectLst/>
  </c:spPr>
  <c:txPr>
    <a:bodyPr/>
    <a:lstStyle/>
    <a:p>
      <a:pPr>
        <a:defRPr lang="en-US" sz="1000" b="0" i="0" u="none" strike="noStrike" kern="1200" baseline="0">
          <a:solidFill>
            <a:srgbClr val="352171"/>
          </a:solidFill>
          <a:latin typeface="Franklin Gothic Book" panose="020B0503020102020204" pitchFamily="34" charset="0"/>
          <a:ea typeface="+mn-ea"/>
          <a:cs typeface="+mn-cs"/>
        </a:defRPr>
      </a:pPr>
      <a:endParaRPr lang="nl-N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US" sz="1200" b="0" i="0" u="none" strike="noStrike" kern="1200" spc="0" baseline="0">
                <a:solidFill>
                  <a:srgbClr val="352171"/>
                </a:solidFill>
                <a:latin typeface="Franklin Gothic Book" panose="020B0503020102020204" pitchFamily="34" charset="0"/>
                <a:ea typeface="+mn-ea"/>
                <a:cs typeface="+mn-cs"/>
              </a:defRPr>
            </a:pPr>
            <a:r>
              <a:rPr lang="nl-NL" dirty="0"/>
              <a:t>Welke situatie is op uw woning van toepassing?  </a:t>
            </a:r>
          </a:p>
          <a:p>
            <a:pPr>
              <a:defRPr/>
            </a:pPr>
            <a:r>
              <a:rPr lang="nl-NL" sz="1000" dirty="0"/>
              <a:t>n = 1.574</a:t>
            </a:r>
          </a:p>
        </c:rich>
      </c:tx>
      <c:overlay val="0"/>
      <c:spPr>
        <a:noFill/>
        <a:ln>
          <a:noFill/>
        </a:ln>
        <a:effectLst/>
      </c:spPr>
      <c:txPr>
        <a:bodyPr rot="0" spcFirstLastPara="1" vertOverflow="ellipsis" vert="horz" wrap="square" anchor="ctr" anchorCtr="1"/>
        <a:lstStyle/>
        <a:p>
          <a:pPr>
            <a:defRPr lang="en-US" sz="1200" b="0" i="0" u="none" strike="noStrike" kern="1200" spc="0" baseline="0">
              <a:solidFill>
                <a:srgbClr val="352171"/>
              </a:solidFill>
              <a:latin typeface="Franklin Gothic Book" panose="020B0503020102020204" pitchFamily="34" charset="0"/>
              <a:ea typeface="+mn-ea"/>
              <a:cs typeface="+mn-cs"/>
            </a:defRPr>
          </a:pPr>
          <a:endParaRPr lang="nl-NL"/>
        </a:p>
      </c:txPr>
    </c:title>
    <c:autoTitleDeleted val="0"/>
    <c:plotArea>
      <c:layout/>
      <c:pieChart>
        <c:varyColors val="1"/>
        <c:ser>
          <c:idx val="0"/>
          <c:order val="0"/>
          <c:spPr>
            <a:ln>
              <a:solidFill>
                <a:srgbClr val="E1DEEA"/>
              </a:solidFill>
            </a:ln>
          </c:spPr>
          <c:dPt>
            <c:idx val="0"/>
            <c:bubble3D val="0"/>
            <c:spPr>
              <a:solidFill>
                <a:srgbClr val="9A90B8"/>
              </a:solidFill>
              <a:ln w="19050">
                <a:solidFill>
                  <a:srgbClr val="E1DEEA"/>
                </a:solidFill>
              </a:ln>
              <a:effectLst/>
            </c:spPr>
            <c:extLst>
              <c:ext xmlns:c16="http://schemas.microsoft.com/office/drawing/2014/chart" uri="{C3380CC4-5D6E-409C-BE32-E72D297353CC}">
                <c16:uniqueId val="{00000001-A125-4FE0-8AF3-670D96267401}"/>
              </c:ext>
            </c:extLst>
          </c:dPt>
          <c:dPt>
            <c:idx val="1"/>
            <c:bubble3D val="0"/>
            <c:spPr>
              <a:solidFill>
                <a:srgbClr val="F7931E"/>
              </a:solidFill>
              <a:ln w="19050">
                <a:solidFill>
                  <a:srgbClr val="E1DEEA"/>
                </a:solidFill>
              </a:ln>
              <a:effectLst/>
            </c:spPr>
            <c:extLst>
              <c:ext xmlns:c16="http://schemas.microsoft.com/office/drawing/2014/chart" uri="{C3380CC4-5D6E-409C-BE32-E72D297353CC}">
                <c16:uniqueId val="{00000003-A125-4FE0-8AF3-670D96267401}"/>
              </c:ext>
            </c:extLst>
          </c:dPt>
          <c:dPt>
            <c:idx val="2"/>
            <c:bubble3D val="0"/>
            <c:spPr>
              <a:solidFill>
                <a:srgbClr val="ED1C24"/>
              </a:solidFill>
              <a:ln w="19050">
                <a:solidFill>
                  <a:srgbClr val="E1DEEA"/>
                </a:solidFill>
              </a:ln>
              <a:effectLst/>
            </c:spPr>
            <c:extLst>
              <c:ext xmlns:c16="http://schemas.microsoft.com/office/drawing/2014/chart" uri="{C3380CC4-5D6E-409C-BE32-E72D297353CC}">
                <c16:uniqueId val="{00000005-A125-4FE0-8AF3-670D96267401}"/>
              </c:ext>
            </c:extLst>
          </c:dPt>
          <c:dPt>
            <c:idx val="3"/>
            <c:bubble3D val="0"/>
            <c:spPr>
              <a:solidFill>
                <a:srgbClr val="352171"/>
              </a:solidFill>
              <a:ln w="19050">
                <a:solidFill>
                  <a:srgbClr val="E1DEEA"/>
                </a:solidFill>
              </a:ln>
              <a:effectLst/>
            </c:spPr>
            <c:extLst>
              <c:ext xmlns:c16="http://schemas.microsoft.com/office/drawing/2014/chart" uri="{C3380CC4-5D6E-409C-BE32-E72D297353CC}">
                <c16:uniqueId val="{00000007-A125-4FE0-8AF3-670D96267401}"/>
              </c:ext>
            </c:extLst>
          </c:dPt>
          <c:dLbls>
            <c:dLbl>
              <c:idx val="1"/>
              <c:delete val="1"/>
              <c:extLst>
                <c:ext xmlns:c15="http://schemas.microsoft.com/office/drawing/2012/chart" uri="{CE6537A1-D6FC-4f65-9D91-7224C49458BB}"/>
                <c:ext xmlns:c16="http://schemas.microsoft.com/office/drawing/2014/chart" uri="{C3380CC4-5D6E-409C-BE32-E72D297353CC}">
                  <c16:uniqueId val="{00000003-A125-4FE0-8AF3-670D96267401}"/>
                </c:ext>
              </c:extLst>
            </c:dLbl>
            <c:dLbl>
              <c:idx val="2"/>
              <c:delete val="1"/>
              <c:extLst>
                <c:ext xmlns:c15="http://schemas.microsoft.com/office/drawing/2012/chart" uri="{CE6537A1-D6FC-4f65-9D91-7224C49458BB}"/>
                <c:ext xmlns:c16="http://schemas.microsoft.com/office/drawing/2014/chart" uri="{C3380CC4-5D6E-409C-BE32-E72D297353CC}">
                  <c16:uniqueId val="{00000005-A125-4FE0-8AF3-670D96267401}"/>
                </c:ext>
              </c:extLst>
            </c:dLbl>
            <c:dLbl>
              <c:idx val="3"/>
              <c:spPr>
                <a:noFill/>
                <a:ln>
                  <a:noFill/>
                </a:ln>
                <a:effectLst/>
              </c:spPr>
              <c:txPr>
                <a:bodyPr rot="0" spcFirstLastPara="1" vertOverflow="ellipsis" vert="horz" wrap="square" anchor="ctr" anchorCtr="1"/>
                <a:lstStyle/>
                <a:p>
                  <a:pPr>
                    <a:defRPr lang="en-US" sz="1000" b="0" i="0" u="none" strike="noStrike" kern="1200" baseline="0">
                      <a:solidFill>
                        <a:schemeClr val="bg1"/>
                      </a:solidFill>
                      <a:latin typeface="Franklin Gothic Book" panose="020B0503020102020204" pitchFamily="34" charset="0"/>
                      <a:ea typeface="+mn-ea"/>
                      <a:cs typeface="+mn-cs"/>
                    </a:defRPr>
                  </a:pPr>
                  <a:endParaRPr lang="nl-NL"/>
                </a:p>
              </c:txPr>
              <c:dLblPos val="inEnd"/>
              <c:showLegendKey val="0"/>
              <c:showVal val="1"/>
              <c:showCatName val="0"/>
              <c:showSerName val="0"/>
              <c:showPercent val="0"/>
              <c:showBubbleSize val="0"/>
              <c:extLst>
                <c:ext xmlns:c16="http://schemas.microsoft.com/office/drawing/2014/chart" uri="{C3380CC4-5D6E-409C-BE32-E72D297353CC}">
                  <c16:uniqueId val="{00000007-A125-4FE0-8AF3-670D96267401}"/>
                </c:ext>
              </c:extLst>
            </c:dLbl>
            <c:spPr>
              <a:noFill/>
              <a:ln>
                <a:noFill/>
              </a:ln>
              <a:effectLst/>
            </c:spPr>
            <c:txPr>
              <a:bodyPr rot="0" spcFirstLastPara="1" vertOverflow="ellipsis" vert="horz" wrap="square" anchor="ctr" anchorCtr="1"/>
              <a:lstStyle/>
              <a:p>
                <a:pPr>
                  <a:defRPr lang="en-US" sz="1000" b="0" i="0" u="none" strike="noStrike" kern="1200" baseline="0">
                    <a:solidFill>
                      <a:srgbClr val="352171"/>
                    </a:solidFill>
                    <a:latin typeface="Franklin Gothic Book" panose="020B0503020102020204" pitchFamily="34" charset="0"/>
                    <a:ea typeface="+mn-ea"/>
                    <a:cs typeface="+mn-cs"/>
                  </a:defRPr>
                </a:pPr>
                <a:endParaRPr lang="nl-NL"/>
              </a:p>
            </c:txPr>
            <c:dLblPos val="in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'Warmtenetten grafieken'!$K$3:$N$3</c:f>
              <c:strCache>
                <c:ptCount val="4"/>
                <c:pt idx="0">
                  <c:v>Aangesloten</c:v>
                </c:pt>
                <c:pt idx="1">
                  <c:v>Niet aangesloten, overweegt aanbod</c:v>
                </c:pt>
                <c:pt idx="2">
                  <c:v>Niet aangesloten, aanbod afgewezen</c:v>
                </c:pt>
                <c:pt idx="3">
                  <c:v>Niet aangesloten*</c:v>
                </c:pt>
              </c:strCache>
            </c:strRef>
          </c:cat>
          <c:val>
            <c:numRef>
              <c:f>'Warmtenetten grafieken'!$K$4:$N$4</c:f>
              <c:numCache>
                <c:formatCode>0%</c:formatCode>
                <c:ptCount val="4"/>
                <c:pt idx="0">
                  <c:v>6.1351976036666991E-2</c:v>
                </c:pt>
                <c:pt idx="1">
                  <c:v>2.8526783078955194E-3</c:v>
                </c:pt>
                <c:pt idx="2">
                  <c:v>4.5761674978410461E-3</c:v>
                </c:pt>
                <c:pt idx="3">
                  <c:v>0.93121917815759647</c:v>
                </c:pt>
              </c:numCache>
            </c:numRef>
          </c:val>
          <c:extLst>
            <c:ext xmlns:c16="http://schemas.microsoft.com/office/drawing/2014/chart" uri="{C3380CC4-5D6E-409C-BE32-E72D297353CC}">
              <c16:uniqueId val="{00000008-A125-4FE0-8AF3-670D96267401}"/>
            </c:ext>
          </c:extLst>
        </c:ser>
        <c:dLbls>
          <c:dLblPos val="inEnd"/>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lang="en-US" sz="1000" b="0" i="0" u="none" strike="noStrike" kern="1200" baseline="0">
              <a:solidFill>
                <a:srgbClr val="352171"/>
              </a:solidFill>
              <a:latin typeface="Franklin Gothic Book" panose="020B0503020102020204" pitchFamily="34" charset="0"/>
              <a:ea typeface="+mn-ea"/>
              <a:cs typeface="+mn-cs"/>
            </a:defRPr>
          </a:pPr>
          <a:endParaRPr lang="nl-NL"/>
        </a:p>
      </c:txPr>
    </c:legend>
    <c:plotVisOnly val="1"/>
    <c:dispBlanksAs val="gap"/>
    <c:showDLblsOverMax val="0"/>
  </c:chart>
  <c:spPr>
    <a:noFill/>
    <a:ln>
      <a:solidFill>
        <a:srgbClr val="E1DEEA"/>
      </a:solidFill>
    </a:ln>
    <a:effectLst/>
  </c:spPr>
  <c:txPr>
    <a:bodyPr/>
    <a:lstStyle/>
    <a:p>
      <a:pPr>
        <a:defRPr lang="en-US" sz="1000" b="0" i="0" u="none" strike="noStrike" kern="1200" baseline="0">
          <a:solidFill>
            <a:srgbClr val="352171"/>
          </a:solidFill>
          <a:latin typeface="Franklin Gothic Book" panose="020B0503020102020204" pitchFamily="34" charset="0"/>
          <a:ea typeface="+mn-ea"/>
          <a:cs typeface="+mn-cs"/>
        </a:defRPr>
      </a:pPr>
      <a:endParaRPr lang="nl-NL"/>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US" sz="1200" b="0" i="0" u="none" strike="noStrike" kern="1200" spc="0" baseline="0">
                <a:solidFill>
                  <a:srgbClr val="352171"/>
                </a:solidFill>
                <a:latin typeface="Franklin Gothic Book" panose="020B0503020102020204" pitchFamily="34" charset="0"/>
                <a:ea typeface="+mn-ea"/>
                <a:cs typeface="+mn-cs"/>
              </a:defRPr>
            </a:pPr>
            <a:r>
              <a:rPr lang="nl-NL" dirty="0"/>
              <a:t>U geeft aan dat u geen keuze had om uw woning aan te sluiten op stadsverwarming. Kunt u aangeven waarom u destijds geen keuze had?*</a:t>
            </a:r>
          </a:p>
          <a:p>
            <a:pPr>
              <a:defRPr/>
            </a:pPr>
            <a:r>
              <a:rPr lang="nl-NL" sz="1000" dirty="0"/>
              <a:t>n = 97</a:t>
            </a:r>
          </a:p>
        </c:rich>
      </c:tx>
      <c:overlay val="0"/>
      <c:spPr>
        <a:noFill/>
        <a:ln>
          <a:noFill/>
        </a:ln>
        <a:effectLst/>
      </c:spPr>
      <c:txPr>
        <a:bodyPr rot="0" spcFirstLastPara="1" vertOverflow="ellipsis" vert="horz" wrap="square" anchor="ctr" anchorCtr="1"/>
        <a:lstStyle/>
        <a:p>
          <a:pPr>
            <a:defRPr lang="en-US" sz="1200" b="0" i="0" u="none" strike="noStrike" kern="1200" spc="0" baseline="0">
              <a:solidFill>
                <a:srgbClr val="352171"/>
              </a:solidFill>
              <a:latin typeface="Franklin Gothic Book" panose="020B0503020102020204" pitchFamily="34" charset="0"/>
              <a:ea typeface="+mn-ea"/>
              <a:cs typeface="+mn-cs"/>
            </a:defRPr>
          </a:pPr>
          <a:endParaRPr lang="nl-NL"/>
        </a:p>
      </c:txPr>
    </c:title>
    <c:autoTitleDeleted val="0"/>
    <c:plotArea>
      <c:layout/>
      <c:barChart>
        <c:barDir val="bar"/>
        <c:grouping val="clustered"/>
        <c:varyColors val="0"/>
        <c:ser>
          <c:idx val="0"/>
          <c:order val="0"/>
          <c:spPr>
            <a:solidFill>
              <a:srgbClr val="352171"/>
            </a:solidFill>
            <a:ln>
              <a:noFill/>
            </a:ln>
            <a:effectLst/>
          </c:spPr>
          <c:invertIfNegative val="0"/>
          <c:dLbls>
            <c:spPr>
              <a:noFill/>
              <a:ln>
                <a:noFill/>
              </a:ln>
              <a:effectLst/>
            </c:spPr>
            <c:txPr>
              <a:bodyPr rot="0" spcFirstLastPara="1" vertOverflow="ellipsis" vert="horz" wrap="square" anchor="ctr" anchorCtr="1"/>
              <a:lstStyle/>
              <a:p>
                <a:pPr>
                  <a:defRPr lang="en-US" sz="1000" b="0" i="0" u="none" strike="noStrike" kern="1200" baseline="0">
                    <a:solidFill>
                      <a:schemeClr val="bg1"/>
                    </a:solidFill>
                    <a:latin typeface="Franklin Gothic Book" panose="020B0503020102020204" pitchFamily="34" charset="0"/>
                    <a:ea typeface="+mn-ea"/>
                    <a:cs typeface="+mn-cs"/>
                  </a:defRPr>
                </a:pPr>
                <a:endParaRPr lang="nl-NL"/>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'Warmtenetten grafieken'!$AY$4:$AY$7</c:f>
              <c:strCache>
                <c:ptCount val="4"/>
                <c:pt idx="0">
                  <c:v>Anders, namelijk</c:v>
                </c:pt>
                <c:pt idx="1">
                  <c:v>Ik ben lid van een VvE die de keuze heeft gemaakt</c:v>
                </c:pt>
                <c:pt idx="2">
                  <c:v>Voor de woning die ik kocht was al besloten dat deze op stadsverwarming zou worden aangesloten</c:v>
                </c:pt>
                <c:pt idx="3">
                  <c:v>De woning die ik kocht was al aangesloten op stadsverwarming</c:v>
                </c:pt>
              </c:strCache>
            </c:strRef>
          </c:cat>
          <c:val>
            <c:numRef>
              <c:f>'Warmtenetten grafieken'!$AZ$4:$AZ$7</c:f>
              <c:numCache>
                <c:formatCode>0%</c:formatCode>
                <c:ptCount val="4"/>
                <c:pt idx="0">
                  <c:v>0.11823448998170186</c:v>
                </c:pt>
                <c:pt idx="1">
                  <c:v>6.499233265032521E-2</c:v>
                </c:pt>
                <c:pt idx="2">
                  <c:v>0.25966486933029687</c:v>
                </c:pt>
                <c:pt idx="3">
                  <c:v>0.72020212168911046</c:v>
                </c:pt>
              </c:numCache>
            </c:numRef>
          </c:val>
          <c:extLst>
            <c:ext xmlns:c16="http://schemas.microsoft.com/office/drawing/2014/chart" uri="{C3380CC4-5D6E-409C-BE32-E72D297353CC}">
              <c16:uniqueId val="{00000000-18B7-4144-A216-34946562DC51}"/>
            </c:ext>
          </c:extLst>
        </c:ser>
        <c:dLbls>
          <c:showLegendKey val="0"/>
          <c:showVal val="0"/>
          <c:showCatName val="0"/>
          <c:showSerName val="0"/>
          <c:showPercent val="0"/>
          <c:showBubbleSize val="0"/>
        </c:dLbls>
        <c:gapWidth val="50"/>
        <c:axId val="402977695"/>
        <c:axId val="402975295"/>
      </c:barChart>
      <c:catAx>
        <c:axId val="40297769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1000" b="0" i="0" u="none" strike="noStrike" kern="1200" baseline="0">
                <a:solidFill>
                  <a:srgbClr val="352171"/>
                </a:solidFill>
                <a:latin typeface="Franklin Gothic Book" panose="020B0503020102020204" pitchFamily="34" charset="0"/>
                <a:ea typeface="+mn-ea"/>
                <a:cs typeface="+mn-cs"/>
              </a:defRPr>
            </a:pPr>
            <a:endParaRPr lang="nl-NL"/>
          </a:p>
        </c:txPr>
        <c:crossAx val="402975295"/>
        <c:crosses val="autoZero"/>
        <c:auto val="1"/>
        <c:lblAlgn val="ctr"/>
        <c:lblOffset val="100"/>
        <c:noMultiLvlLbl val="0"/>
      </c:catAx>
      <c:valAx>
        <c:axId val="402975295"/>
        <c:scaling>
          <c:orientation val="minMax"/>
        </c:scaling>
        <c:delete val="0"/>
        <c:axPos val="b"/>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lang="en-US" sz="1000" b="0" i="0" u="none" strike="noStrike" kern="1200" baseline="0">
                <a:solidFill>
                  <a:srgbClr val="352171"/>
                </a:solidFill>
                <a:latin typeface="Franklin Gothic Book" panose="020B0503020102020204" pitchFamily="34" charset="0"/>
                <a:ea typeface="+mn-ea"/>
                <a:cs typeface="+mn-cs"/>
              </a:defRPr>
            </a:pPr>
            <a:endParaRPr lang="nl-NL"/>
          </a:p>
        </c:txPr>
        <c:crossAx val="402977695"/>
        <c:crosses val="autoZero"/>
        <c:crossBetween val="between"/>
      </c:valAx>
      <c:spPr>
        <a:noFill/>
        <a:ln>
          <a:noFill/>
        </a:ln>
        <a:effectLst/>
      </c:spPr>
    </c:plotArea>
    <c:plotVisOnly val="1"/>
    <c:dispBlanksAs val="gap"/>
    <c:showDLblsOverMax val="0"/>
  </c:chart>
  <c:spPr>
    <a:noFill/>
    <a:ln>
      <a:noFill/>
    </a:ln>
    <a:effectLst/>
  </c:spPr>
  <c:txPr>
    <a:bodyPr/>
    <a:lstStyle/>
    <a:p>
      <a:pPr>
        <a:defRPr lang="en-US" sz="1000" b="0" i="0" u="none" strike="noStrike" kern="1200" baseline="0">
          <a:solidFill>
            <a:srgbClr val="352171"/>
          </a:solidFill>
          <a:latin typeface="Franklin Gothic Book" panose="020B0503020102020204" pitchFamily="34" charset="0"/>
          <a:ea typeface="+mn-ea"/>
          <a:cs typeface="+mn-cs"/>
        </a:defRPr>
      </a:pPr>
      <a:endParaRPr lang="nl-NL"/>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US" sz="1200" b="0" i="0" u="none" strike="noStrike" kern="1200" spc="0" baseline="0">
                <a:solidFill>
                  <a:srgbClr val="352171"/>
                </a:solidFill>
                <a:latin typeface="Franklin Gothic Book" panose="020B0503020102020204" pitchFamily="34" charset="0"/>
                <a:ea typeface="+mn-ea"/>
                <a:cs typeface="+mn-cs"/>
              </a:defRPr>
            </a:pPr>
            <a:r>
              <a:rPr lang="nl-NL" dirty="0"/>
              <a:t>Was de aansluiting op stadsverwarming destijds uw eigen beslissing? </a:t>
            </a:r>
          </a:p>
          <a:p>
            <a:pPr>
              <a:defRPr/>
            </a:pPr>
            <a:r>
              <a:rPr lang="nl-NL" sz="1000" dirty="0"/>
              <a:t>n = 98</a:t>
            </a:r>
          </a:p>
          <a:p>
            <a:pPr>
              <a:defRPr/>
            </a:pPr>
            <a:endParaRPr lang="nl-NL" dirty="0"/>
          </a:p>
        </c:rich>
      </c:tx>
      <c:overlay val="0"/>
      <c:spPr>
        <a:noFill/>
        <a:ln>
          <a:noFill/>
        </a:ln>
        <a:effectLst/>
      </c:spPr>
      <c:txPr>
        <a:bodyPr rot="0" spcFirstLastPara="1" vertOverflow="ellipsis" vert="horz" wrap="square" anchor="ctr" anchorCtr="1"/>
        <a:lstStyle/>
        <a:p>
          <a:pPr>
            <a:defRPr lang="en-US" sz="1200" b="0" i="0" u="none" strike="noStrike" kern="1200" spc="0" baseline="0">
              <a:solidFill>
                <a:srgbClr val="352171"/>
              </a:solidFill>
              <a:latin typeface="Franklin Gothic Book" panose="020B0503020102020204" pitchFamily="34" charset="0"/>
              <a:ea typeface="+mn-ea"/>
              <a:cs typeface="+mn-cs"/>
            </a:defRPr>
          </a:pPr>
          <a:endParaRPr lang="nl-NL"/>
        </a:p>
      </c:txPr>
    </c:title>
    <c:autoTitleDeleted val="0"/>
    <c:plotArea>
      <c:layout>
        <c:manualLayout>
          <c:layoutTarget val="inner"/>
          <c:xMode val="edge"/>
          <c:yMode val="edge"/>
          <c:x val="0.49099224403033676"/>
          <c:y val="0.31880849610797102"/>
          <c:w val="0.31421554009080044"/>
          <c:h val="0.4724053678507148"/>
        </c:manualLayout>
      </c:layout>
      <c:pieChart>
        <c:varyColors val="1"/>
        <c:ser>
          <c:idx val="0"/>
          <c:order val="0"/>
          <c:spPr>
            <a:ln>
              <a:solidFill>
                <a:srgbClr val="E1DEEA"/>
              </a:solidFill>
            </a:ln>
          </c:spPr>
          <c:dPt>
            <c:idx val="0"/>
            <c:bubble3D val="0"/>
            <c:spPr>
              <a:solidFill>
                <a:srgbClr val="352171"/>
              </a:solidFill>
              <a:ln w="19050">
                <a:solidFill>
                  <a:srgbClr val="E1DEEA"/>
                </a:solidFill>
              </a:ln>
              <a:effectLst/>
            </c:spPr>
            <c:extLst>
              <c:ext xmlns:c16="http://schemas.microsoft.com/office/drawing/2014/chart" uri="{C3380CC4-5D6E-409C-BE32-E72D297353CC}">
                <c16:uniqueId val="{00000001-8BB1-4D26-95C1-E20813D4F1D6}"/>
              </c:ext>
            </c:extLst>
          </c:dPt>
          <c:dPt>
            <c:idx val="1"/>
            <c:bubble3D val="0"/>
            <c:spPr>
              <a:solidFill>
                <a:srgbClr val="9A90B8"/>
              </a:solidFill>
              <a:ln w="19050">
                <a:solidFill>
                  <a:srgbClr val="E1DEEA"/>
                </a:solidFill>
              </a:ln>
              <a:effectLst/>
            </c:spPr>
            <c:extLst>
              <c:ext xmlns:c16="http://schemas.microsoft.com/office/drawing/2014/chart" uri="{C3380CC4-5D6E-409C-BE32-E72D297353CC}">
                <c16:uniqueId val="{00000003-8BB1-4D26-95C1-E20813D4F1D6}"/>
              </c:ext>
            </c:extLst>
          </c:dPt>
          <c:dLbls>
            <c:dLbl>
              <c:idx val="0"/>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BB1-4D26-95C1-E20813D4F1D6}"/>
                </c:ext>
              </c:extLst>
            </c:dLbl>
            <c:dLbl>
              <c:idx val="1"/>
              <c:spPr>
                <a:noFill/>
                <a:ln>
                  <a:noFill/>
                </a:ln>
                <a:effectLst/>
              </c:spPr>
              <c:txPr>
                <a:bodyPr rot="0" spcFirstLastPara="1" vertOverflow="ellipsis" vert="horz" wrap="square" anchor="ctr" anchorCtr="1"/>
                <a:lstStyle/>
                <a:p>
                  <a:pPr>
                    <a:defRPr lang="en-US" sz="1000" b="0" i="0" u="none" strike="noStrike" kern="1200" baseline="0">
                      <a:solidFill>
                        <a:schemeClr val="bg1"/>
                      </a:solidFill>
                      <a:latin typeface="Franklin Gothic Book" panose="020B0503020102020204" pitchFamily="34" charset="0"/>
                      <a:ea typeface="+mn-ea"/>
                      <a:cs typeface="+mn-cs"/>
                    </a:defRPr>
                  </a:pPr>
                  <a:endParaRPr lang="nl-NL"/>
                </a:p>
              </c:txPr>
              <c:dLblPos val="inEnd"/>
              <c:showLegendKey val="0"/>
              <c:showVal val="1"/>
              <c:showCatName val="0"/>
              <c:showSerName val="0"/>
              <c:showPercent val="0"/>
              <c:showBubbleSize val="0"/>
              <c:extLst>
                <c:ext xmlns:c16="http://schemas.microsoft.com/office/drawing/2014/chart" uri="{C3380CC4-5D6E-409C-BE32-E72D297353CC}">
                  <c16:uniqueId val="{00000003-8BB1-4D26-95C1-E20813D4F1D6}"/>
                </c:ext>
              </c:extLst>
            </c:dLbl>
            <c:spPr>
              <a:noFill/>
              <a:ln>
                <a:noFill/>
              </a:ln>
              <a:effectLst/>
            </c:spPr>
            <c:txPr>
              <a:bodyPr rot="0" spcFirstLastPara="1" vertOverflow="ellipsis" vert="horz" wrap="square" anchor="ctr" anchorCtr="1"/>
              <a:lstStyle/>
              <a:p>
                <a:pPr>
                  <a:defRPr lang="en-US" sz="1000" b="0" i="0" u="none" strike="noStrike" kern="1200" baseline="0">
                    <a:solidFill>
                      <a:srgbClr val="352171"/>
                    </a:solidFill>
                    <a:latin typeface="Franklin Gothic Book" panose="020B0503020102020204" pitchFamily="34" charset="0"/>
                    <a:ea typeface="+mn-ea"/>
                    <a:cs typeface="+mn-cs"/>
                  </a:defRPr>
                </a:pPr>
                <a:endParaRPr lang="nl-NL"/>
              </a:p>
            </c:txPr>
            <c:dLblPos val="in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'Warmtenetten grafieken'!$AC$3:$AD$3</c:f>
              <c:strCache>
                <c:ptCount val="2"/>
                <c:pt idx="0">
                  <c:v>Was eigen beslissing</c:v>
                </c:pt>
                <c:pt idx="1">
                  <c:v>Ik had geen keuze</c:v>
                </c:pt>
              </c:strCache>
            </c:strRef>
          </c:cat>
          <c:val>
            <c:numRef>
              <c:f>'Warmtenetten grafieken'!$AC$4:$AD$4</c:f>
              <c:numCache>
                <c:formatCode>0%</c:formatCode>
                <c:ptCount val="2"/>
                <c:pt idx="0">
                  <c:v>5.8798900295104276E-3</c:v>
                </c:pt>
                <c:pt idx="1">
                  <c:v>0.9941201099704895</c:v>
                </c:pt>
              </c:numCache>
            </c:numRef>
          </c:val>
          <c:extLst>
            <c:ext xmlns:c16="http://schemas.microsoft.com/office/drawing/2014/chart" uri="{C3380CC4-5D6E-409C-BE32-E72D297353CC}">
              <c16:uniqueId val="{00000004-8BB1-4D26-95C1-E20813D4F1D6}"/>
            </c:ext>
          </c:extLst>
        </c:ser>
        <c:dLbls>
          <c:dLblPos val="inEnd"/>
          <c:showLegendKey val="0"/>
          <c:showVal val="1"/>
          <c:showCatName val="0"/>
          <c:showSerName val="0"/>
          <c:showPercent val="0"/>
          <c:showBubbleSize val="0"/>
          <c:showLeaderLines val="1"/>
        </c:dLbls>
        <c:firstSliceAng val="0"/>
      </c:pieChart>
      <c:spPr>
        <a:noFill/>
        <a:ln>
          <a:noFill/>
        </a:ln>
        <a:effectLst/>
      </c:spPr>
    </c:plotArea>
    <c:legend>
      <c:legendPos val="l"/>
      <c:overlay val="0"/>
      <c:spPr>
        <a:noFill/>
        <a:ln>
          <a:noFill/>
        </a:ln>
        <a:effectLst/>
      </c:spPr>
      <c:txPr>
        <a:bodyPr rot="0" spcFirstLastPara="1" vertOverflow="ellipsis" vert="horz" wrap="square" anchor="ctr" anchorCtr="1"/>
        <a:lstStyle/>
        <a:p>
          <a:pPr>
            <a:defRPr lang="en-US" sz="1000" b="0" i="0" u="none" strike="noStrike" kern="1200" baseline="0">
              <a:solidFill>
                <a:srgbClr val="352171"/>
              </a:solidFill>
              <a:latin typeface="Franklin Gothic Book" panose="020B0503020102020204" pitchFamily="34" charset="0"/>
              <a:ea typeface="+mn-ea"/>
              <a:cs typeface="+mn-cs"/>
            </a:defRPr>
          </a:pPr>
          <a:endParaRPr lang="nl-NL"/>
        </a:p>
      </c:txPr>
    </c:legend>
    <c:plotVisOnly val="1"/>
    <c:dispBlanksAs val="gap"/>
    <c:showDLblsOverMax val="0"/>
  </c:chart>
  <c:spPr>
    <a:noFill/>
    <a:ln>
      <a:noFill/>
    </a:ln>
    <a:effectLst/>
  </c:spPr>
  <c:txPr>
    <a:bodyPr/>
    <a:lstStyle/>
    <a:p>
      <a:pPr>
        <a:defRPr lang="en-US" sz="1000" b="0" i="0" u="none" strike="noStrike" kern="1200" baseline="0">
          <a:solidFill>
            <a:srgbClr val="352171"/>
          </a:solidFill>
          <a:latin typeface="Franklin Gothic Book" panose="020B0503020102020204" pitchFamily="34" charset="0"/>
          <a:ea typeface="+mn-ea"/>
          <a:cs typeface="+mn-cs"/>
        </a:defRPr>
      </a:pPr>
      <a:endParaRPr lang="nl-NL"/>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US" sz="1200" b="0" i="0" u="none" strike="noStrike" kern="1200" spc="0" baseline="0">
                <a:solidFill>
                  <a:srgbClr val="352171"/>
                </a:solidFill>
                <a:latin typeface="Franklin Gothic Book" panose="020B0503020102020204" pitchFamily="34" charset="0"/>
                <a:ea typeface="+mn-ea"/>
                <a:cs typeface="+mn-cs"/>
              </a:defRPr>
            </a:pPr>
            <a:r>
              <a:rPr lang="nl-NL" dirty="0"/>
              <a:t>Bent u tevreden over de stadsverwarming waar uw woning op is aangesloten? </a:t>
            </a:r>
          </a:p>
          <a:p>
            <a:pPr>
              <a:defRPr/>
            </a:pPr>
            <a:r>
              <a:rPr lang="nl-NL" sz="1000" dirty="0"/>
              <a:t>n = 97</a:t>
            </a:r>
          </a:p>
        </c:rich>
      </c:tx>
      <c:overlay val="0"/>
      <c:spPr>
        <a:noFill/>
        <a:ln>
          <a:noFill/>
        </a:ln>
        <a:effectLst/>
      </c:spPr>
      <c:txPr>
        <a:bodyPr rot="0" spcFirstLastPara="1" vertOverflow="ellipsis" vert="horz" wrap="square" anchor="ctr" anchorCtr="1"/>
        <a:lstStyle/>
        <a:p>
          <a:pPr>
            <a:defRPr lang="en-US" sz="1200" b="0" i="0" u="none" strike="noStrike" kern="1200" spc="0" baseline="0">
              <a:solidFill>
                <a:srgbClr val="352171"/>
              </a:solidFill>
              <a:latin typeface="Franklin Gothic Book" panose="020B0503020102020204" pitchFamily="34" charset="0"/>
              <a:ea typeface="+mn-ea"/>
              <a:cs typeface="+mn-cs"/>
            </a:defRPr>
          </a:pPr>
          <a:endParaRPr lang="nl-NL"/>
        </a:p>
      </c:txPr>
    </c:title>
    <c:autoTitleDeleted val="0"/>
    <c:plotArea>
      <c:layout>
        <c:manualLayout>
          <c:layoutTarget val="inner"/>
          <c:xMode val="edge"/>
          <c:yMode val="edge"/>
          <c:x val="0.23033009976826682"/>
          <c:y val="0.16739186036425749"/>
          <c:w val="0.51649114679717267"/>
          <c:h val="0.65561787881955491"/>
        </c:manualLayout>
      </c:layout>
      <c:pieChart>
        <c:varyColors val="1"/>
        <c:ser>
          <c:idx val="0"/>
          <c:order val="0"/>
          <c:spPr>
            <a:ln>
              <a:solidFill>
                <a:srgbClr val="E1DEEA"/>
              </a:solidFill>
            </a:ln>
          </c:spPr>
          <c:dPt>
            <c:idx val="0"/>
            <c:bubble3D val="0"/>
            <c:spPr>
              <a:solidFill>
                <a:srgbClr val="352171"/>
              </a:solidFill>
              <a:ln w="19050">
                <a:solidFill>
                  <a:srgbClr val="E1DEEA"/>
                </a:solidFill>
              </a:ln>
              <a:effectLst/>
            </c:spPr>
            <c:extLst>
              <c:ext xmlns:c16="http://schemas.microsoft.com/office/drawing/2014/chart" uri="{C3380CC4-5D6E-409C-BE32-E72D297353CC}">
                <c16:uniqueId val="{00000001-F3DD-4C52-A477-C8EF3E0259C1}"/>
              </c:ext>
            </c:extLst>
          </c:dPt>
          <c:dPt>
            <c:idx val="1"/>
            <c:bubble3D val="0"/>
            <c:spPr>
              <a:solidFill>
                <a:srgbClr val="9A90B8"/>
              </a:solidFill>
              <a:ln w="19050">
                <a:solidFill>
                  <a:srgbClr val="E1DEEA"/>
                </a:solidFill>
              </a:ln>
              <a:effectLst/>
            </c:spPr>
            <c:extLst>
              <c:ext xmlns:c16="http://schemas.microsoft.com/office/drawing/2014/chart" uri="{C3380CC4-5D6E-409C-BE32-E72D297353CC}">
                <c16:uniqueId val="{00000003-F3DD-4C52-A477-C8EF3E0259C1}"/>
              </c:ext>
            </c:extLst>
          </c:dPt>
          <c:dPt>
            <c:idx val="2"/>
            <c:bubble3D val="0"/>
            <c:spPr>
              <a:solidFill>
                <a:srgbClr val="FDDFBB"/>
              </a:solidFill>
              <a:ln w="19050">
                <a:solidFill>
                  <a:srgbClr val="E1DEEA"/>
                </a:solidFill>
              </a:ln>
              <a:effectLst/>
            </c:spPr>
            <c:extLst>
              <c:ext xmlns:c16="http://schemas.microsoft.com/office/drawing/2014/chart" uri="{C3380CC4-5D6E-409C-BE32-E72D297353CC}">
                <c16:uniqueId val="{00000005-F3DD-4C52-A477-C8EF3E0259C1}"/>
              </c:ext>
            </c:extLst>
          </c:dPt>
          <c:dLbls>
            <c:dLbl>
              <c:idx val="0"/>
              <c:spPr>
                <a:noFill/>
                <a:ln>
                  <a:noFill/>
                </a:ln>
                <a:effectLst/>
              </c:spPr>
              <c:txPr>
                <a:bodyPr rot="0" spcFirstLastPara="1" vertOverflow="ellipsis" vert="horz" wrap="square" anchor="ctr" anchorCtr="1"/>
                <a:lstStyle/>
                <a:p>
                  <a:pPr>
                    <a:defRPr lang="en-US" sz="1000" b="0" i="0" u="none" strike="noStrike" kern="1200" baseline="0">
                      <a:solidFill>
                        <a:schemeClr val="bg1"/>
                      </a:solidFill>
                      <a:latin typeface="Franklin Gothic Book" panose="020B0503020102020204" pitchFamily="34" charset="0"/>
                      <a:ea typeface="+mn-ea"/>
                      <a:cs typeface="+mn-cs"/>
                    </a:defRPr>
                  </a:pPr>
                  <a:endParaRPr lang="nl-NL"/>
                </a:p>
              </c:txPr>
              <c:dLblPos val="inEnd"/>
              <c:showLegendKey val="0"/>
              <c:showVal val="1"/>
              <c:showCatName val="0"/>
              <c:showSerName val="0"/>
              <c:showPercent val="0"/>
              <c:showBubbleSize val="0"/>
              <c:extLst>
                <c:ext xmlns:c16="http://schemas.microsoft.com/office/drawing/2014/chart" uri="{C3380CC4-5D6E-409C-BE32-E72D297353CC}">
                  <c16:uniqueId val="{00000001-F3DD-4C52-A477-C8EF3E0259C1}"/>
                </c:ext>
              </c:extLst>
            </c:dLbl>
            <c:spPr>
              <a:noFill/>
              <a:ln>
                <a:noFill/>
              </a:ln>
              <a:effectLst/>
            </c:spPr>
            <c:txPr>
              <a:bodyPr rot="0" spcFirstLastPara="1" vertOverflow="ellipsis" vert="horz" wrap="square" anchor="ctr" anchorCtr="1"/>
              <a:lstStyle/>
              <a:p>
                <a:pPr>
                  <a:defRPr lang="en-US" sz="1000" b="0" i="0" u="none" strike="noStrike" kern="1200" baseline="0">
                    <a:solidFill>
                      <a:srgbClr val="352171"/>
                    </a:solidFill>
                    <a:latin typeface="Franklin Gothic Book" panose="020B0503020102020204" pitchFamily="34" charset="0"/>
                    <a:ea typeface="+mn-ea"/>
                    <a:cs typeface="+mn-cs"/>
                  </a:defRPr>
                </a:pPr>
                <a:endParaRPr lang="nl-NL"/>
              </a:p>
            </c:txPr>
            <c:dLblPos val="in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'Warmtenetten grafieken'!$AL$3:$AN$3</c:f>
              <c:strCache>
                <c:ptCount val="3"/>
                <c:pt idx="0">
                  <c:v>Ja</c:v>
                </c:pt>
                <c:pt idx="1">
                  <c:v>Nee</c:v>
                </c:pt>
                <c:pt idx="2">
                  <c:v>Heb ik (nog) geen mening over</c:v>
                </c:pt>
              </c:strCache>
            </c:strRef>
          </c:cat>
          <c:val>
            <c:numRef>
              <c:f>'Warmtenetten grafieken'!$AL$4:$AN$4</c:f>
              <c:numCache>
                <c:formatCode>0%</c:formatCode>
                <c:ptCount val="3"/>
                <c:pt idx="0">
                  <c:v>0.51268308931737061</c:v>
                </c:pt>
                <c:pt idx="1">
                  <c:v>0.44868858393052535</c:v>
                </c:pt>
                <c:pt idx="2">
                  <c:v>3.8628326752104057E-2</c:v>
                </c:pt>
              </c:numCache>
            </c:numRef>
          </c:val>
          <c:extLst>
            <c:ext xmlns:c16="http://schemas.microsoft.com/office/drawing/2014/chart" uri="{C3380CC4-5D6E-409C-BE32-E72D297353CC}">
              <c16:uniqueId val="{00000006-F3DD-4C52-A477-C8EF3E0259C1}"/>
            </c:ext>
          </c:extLst>
        </c:ser>
        <c:dLbls>
          <c:dLblPos val="inEnd"/>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lang="en-US" sz="1000" b="0" i="0" u="none" strike="noStrike" kern="1200" baseline="0">
              <a:solidFill>
                <a:srgbClr val="352171"/>
              </a:solidFill>
              <a:latin typeface="Franklin Gothic Book" panose="020B0503020102020204" pitchFamily="34" charset="0"/>
              <a:ea typeface="+mn-ea"/>
              <a:cs typeface="+mn-cs"/>
            </a:defRPr>
          </a:pPr>
          <a:endParaRPr lang="nl-NL"/>
        </a:p>
      </c:txPr>
    </c:legend>
    <c:plotVisOnly val="1"/>
    <c:dispBlanksAs val="gap"/>
    <c:showDLblsOverMax val="0"/>
  </c:chart>
  <c:spPr>
    <a:noFill/>
    <a:ln>
      <a:noFill/>
    </a:ln>
    <a:effectLst/>
  </c:spPr>
  <c:txPr>
    <a:bodyPr/>
    <a:lstStyle/>
    <a:p>
      <a:pPr>
        <a:defRPr lang="en-US" sz="1000" b="0" i="0" u="none" strike="noStrike" kern="1200" baseline="0">
          <a:solidFill>
            <a:srgbClr val="352171"/>
          </a:solidFill>
          <a:latin typeface="Franklin Gothic Book" panose="020B0503020102020204" pitchFamily="34" charset="0"/>
          <a:ea typeface="+mn-ea"/>
          <a:cs typeface="+mn-cs"/>
        </a:defRPr>
      </a:pPr>
      <a:endParaRPr lang="nl-NL"/>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US" sz="1200" b="0" i="0" u="none" strike="noStrike" kern="1200" spc="0" baseline="0">
                <a:solidFill>
                  <a:srgbClr val="352171"/>
                </a:solidFill>
                <a:latin typeface="Franklin Gothic Book" panose="020B0503020102020204" pitchFamily="34" charset="0"/>
                <a:ea typeface="+mn-ea"/>
                <a:cs typeface="+mn-cs"/>
              </a:defRPr>
            </a:pPr>
            <a:r>
              <a:rPr lang="nl-NL" dirty="0"/>
              <a:t>Verwacht u dat er in uw wijk in de toekomst stadsverwarming zal worden aangelegd?</a:t>
            </a:r>
          </a:p>
          <a:p>
            <a:pPr>
              <a:defRPr/>
            </a:pPr>
            <a:r>
              <a:rPr lang="nl-NL" sz="1000" dirty="0"/>
              <a:t>n = 1.468</a:t>
            </a:r>
          </a:p>
        </c:rich>
      </c:tx>
      <c:layout>
        <c:manualLayout>
          <c:xMode val="edge"/>
          <c:yMode val="edge"/>
          <c:x val="0.14581233595800525"/>
          <c:y val="0"/>
        </c:manualLayout>
      </c:layout>
      <c:overlay val="0"/>
      <c:spPr>
        <a:noFill/>
        <a:ln>
          <a:noFill/>
        </a:ln>
        <a:effectLst/>
      </c:spPr>
      <c:txPr>
        <a:bodyPr rot="0" spcFirstLastPara="1" vertOverflow="ellipsis" vert="horz" wrap="square" anchor="ctr" anchorCtr="1"/>
        <a:lstStyle/>
        <a:p>
          <a:pPr>
            <a:defRPr lang="en-US" sz="1200" b="0" i="0" u="none" strike="noStrike" kern="1200" spc="0" baseline="0">
              <a:solidFill>
                <a:srgbClr val="352171"/>
              </a:solidFill>
              <a:latin typeface="Franklin Gothic Book" panose="020B0503020102020204" pitchFamily="34" charset="0"/>
              <a:ea typeface="+mn-ea"/>
              <a:cs typeface="+mn-cs"/>
            </a:defRPr>
          </a:pPr>
          <a:endParaRPr lang="nl-NL"/>
        </a:p>
      </c:txPr>
    </c:title>
    <c:autoTitleDeleted val="0"/>
    <c:plotArea>
      <c:layout/>
      <c:barChart>
        <c:barDir val="bar"/>
        <c:grouping val="clustered"/>
        <c:varyColors val="0"/>
        <c:ser>
          <c:idx val="0"/>
          <c:order val="0"/>
          <c:spPr>
            <a:solidFill>
              <a:srgbClr val="352171"/>
            </a:solidFill>
            <a:ln>
              <a:noFill/>
            </a:ln>
            <a:effectLst/>
          </c:spPr>
          <c:invertIfNegative val="0"/>
          <c:dLbls>
            <c:dLbl>
              <c:idx val="4"/>
              <c:spPr>
                <a:noFill/>
                <a:ln>
                  <a:noFill/>
                </a:ln>
                <a:effectLst/>
              </c:spPr>
              <c:txPr>
                <a:bodyPr rot="0" spcFirstLastPara="1" vertOverflow="ellipsis" vert="horz" wrap="square" anchor="ctr" anchorCtr="1"/>
                <a:lstStyle/>
                <a:p>
                  <a:pPr>
                    <a:defRPr lang="en-US" sz="1000" b="0" i="0" u="none" strike="noStrike" kern="1200" baseline="0">
                      <a:solidFill>
                        <a:srgbClr val="352171"/>
                      </a:solidFill>
                      <a:latin typeface="Franklin Gothic Book" panose="020B0503020102020204" pitchFamily="34" charset="0"/>
                      <a:ea typeface="+mn-ea"/>
                      <a:cs typeface="+mn-cs"/>
                    </a:defRPr>
                  </a:pPr>
                  <a:endParaRPr lang="nl-NL"/>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94C-4DB3-B882-A85F6C027FAA}"/>
                </c:ext>
              </c:extLst>
            </c:dLbl>
            <c:spPr>
              <a:noFill/>
              <a:ln>
                <a:noFill/>
              </a:ln>
              <a:effectLst/>
            </c:spPr>
            <c:txPr>
              <a:bodyPr rot="0" spcFirstLastPara="1" vertOverflow="ellipsis" vert="horz" wrap="square" anchor="ctr" anchorCtr="1"/>
              <a:lstStyle/>
              <a:p>
                <a:pPr>
                  <a:defRPr lang="en-US" sz="1000" b="0" i="0" u="none" strike="noStrike" kern="1200" baseline="0">
                    <a:solidFill>
                      <a:schemeClr val="bg1"/>
                    </a:solidFill>
                    <a:latin typeface="Franklin Gothic Book" panose="020B0503020102020204" pitchFamily="34" charset="0"/>
                    <a:ea typeface="+mn-ea"/>
                    <a:cs typeface="+mn-cs"/>
                  </a:defRPr>
                </a:pPr>
                <a:endParaRPr lang="nl-NL"/>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'Warmtenetten grafieken'!$T$12:$X$12</c:f>
              <c:strCache>
                <c:ptCount val="5"/>
                <c:pt idx="0">
                  <c:v>Niet van toepassing, ik woon niet in een wijk</c:v>
                </c:pt>
                <c:pt idx="1">
                  <c:v>Nee, zeker niet</c:v>
                </c:pt>
                <c:pt idx="2">
                  <c:v>Nee, dat verwacht ik niet</c:v>
                </c:pt>
                <c:pt idx="3">
                  <c:v>Ja, dat verwacht ik</c:v>
                </c:pt>
                <c:pt idx="4">
                  <c:v>Ja, daar ben ik zeker van</c:v>
                </c:pt>
              </c:strCache>
            </c:strRef>
          </c:cat>
          <c:val>
            <c:numRef>
              <c:f>'Warmtenetten grafieken'!$T$13:$X$13</c:f>
              <c:numCache>
                <c:formatCode>0%</c:formatCode>
                <c:ptCount val="5"/>
                <c:pt idx="0">
                  <c:v>5.9004191857946441E-2</c:v>
                </c:pt>
                <c:pt idx="1">
                  <c:v>0.25635192582498662</c:v>
                </c:pt>
                <c:pt idx="2">
                  <c:v>0.53444721232206216</c:v>
                </c:pt>
                <c:pt idx="3">
                  <c:v>0.1383228872073867</c:v>
                </c:pt>
                <c:pt idx="4">
                  <c:v>1.1873782787618144E-2</c:v>
                </c:pt>
              </c:numCache>
            </c:numRef>
          </c:val>
          <c:extLst>
            <c:ext xmlns:c16="http://schemas.microsoft.com/office/drawing/2014/chart" uri="{C3380CC4-5D6E-409C-BE32-E72D297353CC}">
              <c16:uniqueId val="{00000001-E94C-4DB3-B882-A85F6C027FAA}"/>
            </c:ext>
          </c:extLst>
        </c:ser>
        <c:dLbls>
          <c:dLblPos val="inEnd"/>
          <c:showLegendKey val="0"/>
          <c:showVal val="1"/>
          <c:showCatName val="0"/>
          <c:showSerName val="0"/>
          <c:showPercent val="0"/>
          <c:showBubbleSize val="0"/>
        </c:dLbls>
        <c:gapWidth val="50"/>
        <c:axId val="2009889775"/>
        <c:axId val="679334127"/>
      </c:barChart>
      <c:catAx>
        <c:axId val="200988977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1000" b="0" i="0" u="none" strike="noStrike" kern="1200" baseline="0">
                <a:solidFill>
                  <a:srgbClr val="352171"/>
                </a:solidFill>
                <a:latin typeface="Franklin Gothic Book" panose="020B0503020102020204" pitchFamily="34" charset="0"/>
                <a:ea typeface="+mn-ea"/>
                <a:cs typeface="+mn-cs"/>
              </a:defRPr>
            </a:pPr>
            <a:endParaRPr lang="nl-NL"/>
          </a:p>
        </c:txPr>
        <c:crossAx val="679334127"/>
        <c:crosses val="autoZero"/>
        <c:auto val="1"/>
        <c:lblAlgn val="ctr"/>
        <c:lblOffset val="100"/>
        <c:noMultiLvlLbl val="0"/>
      </c:catAx>
      <c:valAx>
        <c:axId val="679334127"/>
        <c:scaling>
          <c:orientation val="minMax"/>
        </c:scaling>
        <c:delete val="0"/>
        <c:axPos val="b"/>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lang="en-US" sz="1000" b="0" i="0" u="none" strike="noStrike" kern="1200" baseline="0">
                <a:solidFill>
                  <a:srgbClr val="352171"/>
                </a:solidFill>
                <a:latin typeface="Franklin Gothic Book" panose="020B0503020102020204" pitchFamily="34" charset="0"/>
                <a:ea typeface="+mn-ea"/>
                <a:cs typeface="+mn-cs"/>
              </a:defRPr>
            </a:pPr>
            <a:endParaRPr lang="nl-NL"/>
          </a:p>
        </c:txPr>
        <c:crossAx val="2009889775"/>
        <c:crosses val="autoZero"/>
        <c:crossBetween val="between"/>
      </c:valAx>
      <c:spPr>
        <a:noFill/>
        <a:ln>
          <a:noFill/>
        </a:ln>
        <a:effectLst/>
      </c:spPr>
    </c:plotArea>
    <c:plotVisOnly val="1"/>
    <c:dispBlanksAs val="gap"/>
    <c:showDLblsOverMax val="0"/>
  </c:chart>
  <c:spPr>
    <a:noFill/>
    <a:ln>
      <a:noFill/>
    </a:ln>
    <a:effectLst/>
  </c:spPr>
  <c:txPr>
    <a:bodyPr/>
    <a:lstStyle/>
    <a:p>
      <a:pPr>
        <a:defRPr lang="en-US" sz="1000" b="0" i="0" u="none" strike="noStrike" kern="1200" baseline="0">
          <a:solidFill>
            <a:srgbClr val="352171"/>
          </a:solidFill>
          <a:latin typeface="Franklin Gothic Book" panose="020B0503020102020204" pitchFamily="34" charset="0"/>
          <a:ea typeface="+mn-ea"/>
          <a:cs typeface="+mn-cs"/>
        </a:defRPr>
      </a:pPr>
      <a:endParaRPr lang="nl-NL"/>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US" sz="1200" b="0" i="0" u="none" strike="noStrike" kern="1200" spc="0" baseline="0">
                <a:solidFill>
                  <a:srgbClr val="352171"/>
                </a:solidFill>
                <a:latin typeface="Franklin Gothic Book" panose="020B0503020102020204" pitchFamily="34" charset="0"/>
                <a:ea typeface="+mn-ea"/>
                <a:cs typeface="+mn-cs"/>
              </a:defRPr>
            </a:pPr>
            <a:r>
              <a:rPr lang="nl-NL" dirty="0"/>
              <a:t>Stel dat u een aanbod krijgt om aangesloten te worden op stadsverwarming, verwacht u dan dat u dit aanbod accepteert of gaat u zelf voor een alternatief zonder aardgas zorgen?</a:t>
            </a:r>
          </a:p>
        </c:rich>
      </c:tx>
      <c:layout>
        <c:manualLayout>
          <c:xMode val="edge"/>
          <c:yMode val="edge"/>
          <c:x val="0.15577159374968791"/>
          <c:y val="1.6947377059790214E-2"/>
        </c:manualLayout>
      </c:layout>
      <c:overlay val="0"/>
      <c:spPr>
        <a:noFill/>
        <a:ln>
          <a:noFill/>
        </a:ln>
        <a:effectLst/>
      </c:spPr>
      <c:txPr>
        <a:bodyPr rot="0" spcFirstLastPara="1" vertOverflow="ellipsis" vert="horz" wrap="square" anchor="ctr" anchorCtr="1"/>
        <a:lstStyle/>
        <a:p>
          <a:pPr>
            <a:defRPr lang="en-US" sz="1200" b="0" i="0" u="none" strike="noStrike" kern="1200" spc="0" baseline="0">
              <a:solidFill>
                <a:srgbClr val="352171"/>
              </a:solidFill>
              <a:latin typeface="Franklin Gothic Book" panose="020B0503020102020204" pitchFamily="34" charset="0"/>
              <a:ea typeface="+mn-ea"/>
              <a:cs typeface="+mn-cs"/>
            </a:defRPr>
          </a:pPr>
          <a:endParaRPr lang="nl-NL"/>
        </a:p>
      </c:txPr>
    </c:title>
    <c:autoTitleDeleted val="0"/>
    <c:plotArea>
      <c:layout/>
      <c:barChart>
        <c:barDir val="bar"/>
        <c:grouping val="percentStacked"/>
        <c:varyColors val="0"/>
        <c:ser>
          <c:idx val="0"/>
          <c:order val="0"/>
          <c:tx>
            <c:strRef>
              <c:f>'Warmtenetten grafieken'!$BI$11</c:f>
              <c:strCache>
                <c:ptCount val="1"/>
                <c:pt idx="0">
                  <c:v>Ik accepteer zeker het aanbod voor stadsverwarming</c:v>
                </c:pt>
              </c:strCache>
            </c:strRef>
          </c:tx>
          <c:spPr>
            <a:solidFill>
              <a:srgbClr val="352171"/>
            </a:solidFill>
            <a:ln>
              <a:noFill/>
            </a:ln>
            <a:effectLst/>
          </c:spPr>
          <c:invertIfNegative val="0"/>
          <c:dLbls>
            <c:dLbl>
              <c:idx val="1"/>
              <c:layout>
                <c:manualLayout>
                  <c:x val="1.1125854084511286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969-4707-A641-C24EDC647692}"/>
                </c:ext>
              </c:extLst>
            </c:dLbl>
            <c:spPr>
              <a:noFill/>
              <a:ln>
                <a:noFill/>
              </a:ln>
              <a:effectLst/>
            </c:spPr>
            <c:txPr>
              <a:bodyPr rot="0" spcFirstLastPara="1" vertOverflow="ellipsis" vert="horz" wrap="square" anchor="ctr" anchorCtr="1"/>
              <a:lstStyle/>
              <a:p>
                <a:pPr>
                  <a:defRPr lang="en-US" sz="1000" b="0" i="0" u="none" strike="noStrike" kern="1200" baseline="0">
                    <a:solidFill>
                      <a:schemeClr val="bg1"/>
                    </a:solidFill>
                    <a:latin typeface="Franklin Gothic Book" panose="020B0503020102020204" pitchFamily="34" charset="0"/>
                    <a:ea typeface="+mn-ea"/>
                    <a:cs typeface="+mn-cs"/>
                  </a:defRPr>
                </a:pPr>
                <a:endParaRPr lang="nl-N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'Warmtenetten grafieken'!$BH$13:$BH$14</c:f>
              <c:strCache>
                <c:ptCount val="2"/>
                <c:pt idx="0">
                  <c:v>VvE (n = 51)</c:v>
                </c:pt>
                <c:pt idx="1">
                  <c:v>Totaal (n = 1.468)</c:v>
                </c:pt>
              </c:strCache>
              <c:extLst/>
            </c:strRef>
          </c:cat>
          <c:val>
            <c:numRef>
              <c:f>'Warmtenetten grafieken'!$BI$13:$BI$14</c:f>
              <c:numCache>
                <c:formatCode>0%</c:formatCode>
                <c:ptCount val="2"/>
                <c:pt idx="0">
                  <c:v>5.3668303362233272E-2</c:v>
                </c:pt>
                <c:pt idx="1">
                  <c:v>1.9516692667892428E-2</c:v>
                </c:pt>
              </c:numCache>
              <c:extLst/>
            </c:numRef>
          </c:val>
          <c:extLst>
            <c:ext xmlns:c16="http://schemas.microsoft.com/office/drawing/2014/chart" uri="{C3380CC4-5D6E-409C-BE32-E72D297353CC}">
              <c16:uniqueId val="{00000000-1969-4707-A641-C24EDC647692}"/>
            </c:ext>
          </c:extLst>
        </c:ser>
        <c:ser>
          <c:idx val="1"/>
          <c:order val="1"/>
          <c:tx>
            <c:strRef>
              <c:f>'Warmtenetten grafieken'!$BJ$11</c:f>
              <c:strCache>
                <c:ptCount val="1"/>
                <c:pt idx="0">
                  <c:v>Ik accepteer waarschijnlijk het aanbod voor stadsverwarming</c:v>
                </c:pt>
              </c:strCache>
            </c:strRef>
          </c:tx>
          <c:spPr>
            <a:solidFill>
              <a:srgbClr val="9A90B8"/>
            </a:solidFill>
            <a:ln>
              <a:noFill/>
            </a:ln>
            <a:effectLst/>
          </c:spPr>
          <c:invertIfNegative val="0"/>
          <c:dLbls>
            <c:spPr>
              <a:noFill/>
              <a:ln>
                <a:noFill/>
              </a:ln>
              <a:effectLst/>
            </c:spPr>
            <c:txPr>
              <a:bodyPr rot="0" spcFirstLastPara="1" vertOverflow="ellipsis" vert="horz" wrap="square" anchor="ctr" anchorCtr="1"/>
              <a:lstStyle/>
              <a:p>
                <a:pPr>
                  <a:defRPr lang="en-US" sz="1000" b="0" i="0" u="none" strike="noStrike" kern="1200" baseline="0">
                    <a:solidFill>
                      <a:srgbClr val="352171"/>
                    </a:solidFill>
                    <a:latin typeface="Franklin Gothic Book" panose="020B0503020102020204" pitchFamily="34" charset="0"/>
                    <a:ea typeface="+mn-ea"/>
                    <a:cs typeface="+mn-cs"/>
                  </a:defRPr>
                </a:pPr>
                <a:endParaRPr lang="nl-N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'Warmtenetten grafieken'!$BH$13:$BH$14</c:f>
              <c:strCache>
                <c:ptCount val="2"/>
                <c:pt idx="0">
                  <c:v>VvE (n = 51)</c:v>
                </c:pt>
                <c:pt idx="1">
                  <c:v>Totaal (n = 1.468)</c:v>
                </c:pt>
              </c:strCache>
              <c:extLst/>
            </c:strRef>
          </c:cat>
          <c:val>
            <c:numRef>
              <c:f>'Warmtenetten grafieken'!$BJ$13:$BJ$14</c:f>
              <c:numCache>
                <c:formatCode>0%</c:formatCode>
                <c:ptCount val="2"/>
                <c:pt idx="0">
                  <c:v>0.47988827746898088</c:v>
                </c:pt>
                <c:pt idx="1">
                  <c:v>0.3049797952321629</c:v>
                </c:pt>
              </c:numCache>
              <c:extLst/>
            </c:numRef>
          </c:val>
          <c:extLst>
            <c:ext xmlns:c16="http://schemas.microsoft.com/office/drawing/2014/chart" uri="{C3380CC4-5D6E-409C-BE32-E72D297353CC}">
              <c16:uniqueId val="{00000001-1969-4707-A641-C24EDC647692}"/>
            </c:ext>
          </c:extLst>
        </c:ser>
        <c:ser>
          <c:idx val="2"/>
          <c:order val="2"/>
          <c:tx>
            <c:strRef>
              <c:f>'Warmtenetten grafieken'!$BK$11</c:f>
              <c:strCache>
                <c:ptCount val="1"/>
                <c:pt idx="0">
                  <c:v>Ik ga dan waarschijnlijk zelf voor een alternatief zonder aardgas zorgen</c:v>
                </c:pt>
              </c:strCache>
            </c:strRef>
          </c:tx>
          <c:spPr>
            <a:solidFill>
              <a:srgbClr val="F7931E"/>
            </a:solidFill>
            <a:ln>
              <a:noFill/>
            </a:ln>
            <a:effectLst/>
          </c:spPr>
          <c:invertIfNegative val="0"/>
          <c:dLbls>
            <c:spPr>
              <a:noFill/>
              <a:ln>
                <a:noFill/>
              </a:ln>
              <a:effectLst/>
            </c:spPr>
            <c:txPr>
              <a:bodyPr rot="0" spcFirstLastPara="1" vertOverflow="ellipsis" vert="horz" wrap="square" anchor="ctr" anchorCtr="1"/>
              <a:lstStyle/>
              <a:p>
                <a:pPr>
                  <a:defRPr lang="en-US" sz="1000" b="0" i="0" u="none" strike="noStrike" kern="1200" baseline="0">
                    <a:solidFill>
                      <a:srgbClr val="352171"/>
                    </a:solidFill>
                    <a:latin typeface="Franklin Gothic Book" panose="020B0503020102020204" pitchFamily="34" charset="0"/>
                    <a:ea typeface="+mn-ea"/>
                    <a:cs typeface="+mn-cs"/>
                  </a:defRPr>
                </a:pPr>
                <a:endParaRPr lang="nl-N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'Warmtenetten grafieken'!$BH$13:$BH$14</c:f>
              <c:strCache>
                <c:ptCount val="2"/>
                <c:pt idx="0">
                  <c:v>VvE (n = 51)</c:v>
                </c:pt>
                <c:pt idx="1">
                  <c:v>Totaal (n = 1.468)</c:v>
                </c:pt>
              </c:strCache>
              <c:extLst/>
            </c:strRef>
          </c:cat>
          <c:val>
            <c:numRef>
              <c:f>'Warmtenetten grafieken'!$BK$13:$BK$14</c:f>
              <c:numCache>
                <c:formatCode>0%</c:formatCode>
                <c:ptCount val="2"/>
                <c:pt idx="0">
                  <c:v>0.10344335804737465</c:v>
                </c:pt>
                <c:pt idx="1">
                  <c:v>0.30092396114637138</c:v>
                </c:pt>
              </c:numCache>
              <c:extLst/>
            </c:numRef>
          </c:val>
          <c:extLst>
            <c:ext xmlns:c16="http://schemas.microsoft.com/office/drawing/2014/chart" uri="{C3380CC4-5D6E-409C-BE32-E72D297353CC}">
              <c16:uniqueId val="{00000002-1969-4707-A641-C24EDC647692}"/>
            </c:ext>
          </c:extLst>
        </c:ser>
        <c:ser>
          <c:idx val="3"/>
          <c:order val="3"/>
          <c:tx>
            <c:strRef>
              <c:f>'Warmtenetten grafieken'!$BL$11</c:f>
              <c:strCache>
                <c:ptCount val="1"/>
                <c:pt idx="0">
                  <c:v>Ik ga dan zeker zelf voor een alternatief zonder aardgas zorgen</c:v>
                </c:pt>
              </c:strCache>
            </c:strRef>
          </c:tx>
          <c:spPr>
            <a:solidFill>
              <a:srgbClr val="FDDFBB"/>
            </a:solidFill>
            <a:ln>
              <a:noFill/>
            </a:ln>
            <a:effectLst/>
          </c:spPr>
          <c:invertIfNegative val="0"/>
          <c:dLbls>
            <c:spPr>
              <a:noFill/>
              <a:ln>
                <a:noFill/>
              </a:ln>
              <a:effectLst/>
            </c:spPr>
            <c:txPr>
              <a:bodyPr rot="0" spcFirstLastPara="1" vertOverflow="ellipsis" vert="horz" wrap="square" anchor="ctr" anchorCtr="1"/>
              <a:lstStyle/>
              <a:p>
                <a:pPr>
                  <a:defRPr lang="en-US" sz="1000" b="0" i="0" u="none" strike="noStrike" kern="1200" baseline="0">
                    <a:solidFill>
                      <a:srgbClr val="352171"/>
                    </a:solidFill>
                    <a:latin typeface="Franklin Gothic Book" panose="020B0503020102020204" pitchFamily="34" charset="0"/>
                    <a:ea typeface="+mn-ea"/>
                    <a:cs typeface="+mn-cs"/>
                  </a:defRPr>
                </a:pPr>
                <a:endParaRPr lang="nl-N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'Warmtenetten grafieken'!$BH$13:$BH$14</c:f>
              <c:strCache>
                <c:ptCount val="2"/>
                <c:pt idx="0">
                  <c:v>VvE (n = 51)</c:v>
                </c:pt>
                <c:pt idx="1">
                  <c:v>Totaal (n = 1.468)</c:v>
                </c:pt>
              </c:strCache>
              <c:extLst/>
            </c:strRef>
          </c:cat>
          <c:val>
            <c:numRef>
              <c:f>'Warmtenetten grafieken'!$BL$13:$BL$14</c:f>
              <c:numCache>
                <c:formatCode>0%</c:formatCode>
                <c:ptCount val="2"/>
                <c:pt idx="0">
                  <c:v>2.3570638755790328E-2</c:v>
                </c:pt>
                <c:pt idx="1">
                  <c:v>0.18231551579745592</c:v>
                </c:pt>
              </c:numCache>
              <c:extLst/>
            </c:numRef>
          </c:val>
          <c:extLst>
            <c:ext xmlns:c16="http://schemas.microsoft.com/office/drawing/2014/chart" uri="{C3380CC4-5D6E-409C-BE32-E72D297353CC}">
              <c16:uniqueId val="{00000003-1969-4707-A641-C24EDC647692}"/>
            </c:ext>
          </c:extLst>
        </c:ser>
        <c:ser>
          <c:idx val="4"/>
          <c:order val="4"/>
          <c:tx>
            <c:strRef>
              <c:f>'Warmtenetten grafieken'!$BM$11</c:f>
              <c:strCache>
                <c:ptCount val="1"/>
                <c:pt idx="0">
                  <c:v>Weet ik niet</c:v>
                </c:pt>
              </c:strCache>
            </c:strRef>
          </c:tx>
          <c:spPr>
            <a:solidFill>
              <a:srgbClr val="AFABAB"/>
            </a:solidFill>
            <a:ln>
              <a:noFill/>
            </a:ln>
            <a:effectLst/>
          </c:spPr>
          <c:invertIfNegative val="0"/>
          <c:dLbls>
            <c:spPr>
              <a:noFill/>
              <a:ln>
                <a:noFill/>
              </a:ln>
              <a:effectLst/>
            </c:spPr>
            <c:txPr>
              <a:bodyPr rot="0" spcFirstLastPara="1" vertOverflow="ellipsis" vert="horz" wrap="square" anchor="ctr" anchorCtr="1"/>
              <a:lstStyle/>
              <a:p>
                <a:pPr>
                  <a:defRPr lang="en-US" sz="1000" b="0" i="0" u="none" strike="noStrike" kern="1200" baseline="0">
                    <a:solidFill>
                      <a:srgbClr val="352171"/>
                    </a:solidFill>
                    <a:latin typeface="Franklin Gothic Book" panose="020B0503020102020204" pitchFamily="34" charset="0"/>
                    <a:ea typeface="+mn-ea"/>
                    <a:cs typeface="+mn-cs"/>
                  </a:defRPr>
                </a:pPr>
                <a:endParaRPr lang="nl-N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'Warmtenetten grafieken'!$BH$13:$BH$14</c:f>
              <c:strCache>
                <c:ptCount val="2"/>
                <c:pt idx="0">
                  <c:v>VvE (n = 51)</c:v>
                </c:pt>
                <c:pt idx="1">
                  <c:v>Totaal (n = 1.468)</c:v>
                </c:pt>
              </c:strCache>
              <c:extLst/>
            </c:strRef>
          </c:cat>
          <c:val>
            <c:numRef>
              <c:f>'Warmtenetten grafieken'!$BM$13:$BM$14</c:f>
              <c:numCache>
                <c:formatCode>0%</c:formatCode>
                <c:ptCount val="2"/>
                <c:pt idx="0">
                  <c:v>0.3394294223656209</c:v>
                </c:pt>
                <c:pt idx="1">
                  <c:v>0.19226403515611751</c:v>
                </c:pt>
              </c:numCache>
              <c:extLst/>
            </c:numRef>
          </c:val>
          <c:extLst>
            <c:ext xmlns:c16="http://schemas.microsoft.com/office/drawing/2014/chart" uri="{C3380CC4-5D6E-409C-BE32-E72D297353CC}">
              <c16:uniqueId val="{00000004-1969-4707-A641-C24EDC647692}"/>
            </c:ext>
          </c:extLst>
        </c:ser>
        <c:dLbls>
          <c:dLblPos val="ctr"/>
          <c:showLegendKey val="0"/>
          <c:showVal val="1"/>
          <c:showCatName val="0"/>
          <c:showSerName val="0"/>
          <c:showPercent val="0"/>
          <c:showBubbleSize val="0"/>
        </c:dLbls>
        <c:gapWidth val="50"/>
        <c:overlap val="100"/>
        <c:axId val="2085594591"/>
        <c:axId val="2085606591"/>
      </c:barChart>
      <c:catAx>
        <c:axId val="208559459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1000" b="0" i="0" u="none" strike="noStrike" kern="1200" baseline="0">
                <a:solidFill>
                  <a:srgbClr val="352171"/>
                </a:solidFill>
                <a:latin typeface="Franklin Gothic Book" panose="020B0503020102020204" pitchFamily="34" charset="0"/>
                <a:ea typeface="+mn-ea"/>
                <a:cs typeface="+mn-cs"/>
              </a:defRPr>
            </a:pPr>
            <a:endParaRPr lang="nl-NL"/>
          </a:p>
        </c:txPr>
        <c:crossAx val="2085606591"/>
        <c:crosses val="autoZero"/>
        <c:auto val="1"/>
        <c:lblAlgn val="ctr"/>
        <c:lblOffset val="100"/>
        <c:noMultiLvlLbl val="0"/>
      </c:catAx>
      <c:valAx>
        <c:axId val="2085606591"/>
        <c:scaling>
          <c:orientation val="minMax"/>
        </c:scaling>
        <c:delete val="0"/>
        <c:axPos val="b"/>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lang="en-US" sz="1000" b="0" i="0" u="none" strike="noStrike" kern="1200" baseline="0">
                <a:solidFill>
                  <a:srgbClr val="352171"/>
                </a:solidFill>
                <a:latin typeface="Franklin Gothic Book" panose="020B0503020102020204" pitchFamily="34" charset="0"/>
                <a:ea typeface="+mn-ea"/>
                <a:cs typeface="+mn-cs"/>
              </a:defRPr>
            </a:pPr>
            <a:endParaRPr lang="nl-NL"/>
          </a:p>
        </c:txPr>
        <c:crossAx val="208559459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lang="en-US" sz="1000" b="0" i="0" u="none" strike="noStrike" kern="1200" baseline="0">
              <a:solidFill>
                <a:srgbClr val="352171"/>
              </a:solidFill>
              <a:latin typeface="Franklin Gothic Book" panose="020B0503020102020204" pitchFamily="34" charset="0"/>
              <a:ea typeface="+mn-ea"/>
              <a:cs typeface="+mn-cs"/>
            </a:defRPr>
          </a:pPr>
          <a:endParaRPr lang="nl-NL"/>
        </a:p>
      </c:txPr>
    </c:legend>
    <c:plotVisOnly val="1"/>
    <c:dispBlanksAs val="gap"/>
    <c:showDLblsOverMax val="0"/>
  </c:chart>
  <c:spPr>
    <a:noFill/>
    <a:ln>
      <a:noFill/>
    </a:ln>
    <a:effectLst/>
  </c:spPr>
  <c:txPr>
    <a:bodyPr/>
    <a:lstStyle/>
    <a:p>
      <a:pPr>
        <a:defRPr lang="en-US" sz="1000" b="0" i="0" u="none" strike="noStrike" kern="1200" baseline="0">
          <a:solidFill>
            <a:srgbClr val="352171"/>
          </a:solidFill>
          <a:latin typeface="Franklin Gothic Book" panose="020B0503020102020204" pitchFamily="34" charset="0"/>
          <a:ea typeface="+mn-ea"/>
          <a:cs typeface="+mn-cs"/>
        </a:defRPr>
      </a:pPr>
      <a:endParaRPr lang="nl-NL"/>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US" sz="1200" b="0" i="0" u="none" strike="noStrike" kern="1200" spc="0" baseline="0">
                <a:solidFill>
                  <a:srgbClr val="352171"/>
                </a:solidFill>
                <a:latin typeface="Franklin Gothic Book" panose="020B0503020102020204" pitchFamily="34" charset="0"/>
                <a:ea typeface="+mn-ea"/>
                <a:cs typeface="+mn-cs"/>
              </a:defRPr>
            </a:pPr>
            <a:r>
              <a:rPr lang="nl-NL" dirty="0"/>
              <a:t>Wat zouden voor u redenen zijn om voor stadsverwarming te kiezen?*  </a:t>
            </a:r>
          </a:p>
          <a:p>
            <a:pPr>
              <a:defRPr/>
            </a:pPr>
            <a:r>
              <a:rPr lang="nl-NL" sz="1000" dirty="0"/>
              <a:t>n = 202</a:t>
            </a:r>
          </a:p>
        </c:rich>
      </c:tx>
      <c:overlay val="0"/>
      <c:spPr>
        <a:noFill/>
        <a:ln>
          <a:noFill/>
        </a:ln>
        <a:effectLst/>
      </c:spPr>
      <c:txPr>
        <a:bodyPr rot="0" spcFirstLastPara="1" vertOverflow="ellipsis" vert="horz" wrap="square" anchor="ctr" anchorCtr="1"/>
        <a:lstStyle/>
        <a:p>
          <a:pPr>
            <a:defRPr lang="en-US" sz="1200" b="0" i="0" u="none" strike="noStrike" kern="1200" spc="0" baseline="0">
              <a:solidFill>
                <a:srgbClr val="352171"/>
              </a:solidFill>
              <a:latin typeface="Franklin Gothic Book" panose="020B0503020102020204" pitchFamily="34" charset="0"/>
              <a:ea typeface="+mn-ea"/>
              <a:cs typeface="+mn-cs"/>
            </a:defRPr>
          </a:pPr>
          <a:endParaRPr lang="nl-NL"/>
        </a:p>
      </c:txPr>
    </c:title>
    <c:autoTitleDeleted val="0"/>
    <c:plotArea>
      <c:layout/>
      <c:barChart>
        <c:barDir val="bar"/>
        <c:grouping val="clustered"/>
        <c:varyColors val="0"/>
        <c:ser>
          <c:idx val="0"/>
          <c:order val="0"/>
          <c:spPr>
            <a:solidFill>
              <a:srgbClr val="352171"/>
            </a:solidFill>
            <a:ln>
              <a:noFill/>
            </a:ln>
            <a:effectLst/>
          </c:spPr>
          <c:invertIfNegative val="0"/>
          <c:dLbls>
            <c:spPr>
              <a:noFill/>
              <a:ln>
                <a:noFill/>
              </a:ln>
              <a:effectLst/>
            </c:spPr>
            <c:txPr>
              <a:bodyPr rot="0" spcFirstLastPara="1" vertOverflow="ellipsis" vert="horz" wrap="square" anchor="ctr" anchorCtr="1"/>
              <a:lstStyle/>
              <a:p>
                <a:pPr>
                  <a:defRPr lang="en-US" sz="1000" b="0" i="0" u="none" strike="noStrike" kern="1200" baseline="0">
                    <a:solidFill>
                      <a:schemeClr val="bg1"/>
                    </a:solidFill>
                    <a:latin typeface="Franklin Gothic Book" panose="020B0503020102020204" pitchFamily="34" charset="0"/>
                    <a:ea typeface="+mn-ea"/>
                    <a:cs typeface="+mn-cs"/>
                  </a:defRPr>
                </a:pPr>
                <a:endParaRPr lang="nl-NL"/>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'Warmtenetten grafieken'!$CH$4:$CH$12</c:f>
              <c:strCache>
                <c:ptCount val="9"/>
                <c:pt idx="0">
                  <c:v>Anders</c:v>
                </c:pt>
                <c:pt idx="1">
                  <c:v>Als mijn VvE ervoor kiest heb ik geen keuze</c:v>
                </c:pt>
                <c:pt idx="2">
                  <c:v>Duidelijke uitleg over de mate van duurzaamheid van het warmtenet waar ik op aangesloten kan worden</c:v>
                </c:pt>
                <c:pt idx="3">
                  <c:v>Duidelijkheid over compensatie bij eventuele storingen</c:v>
                </c:pt>
                <c:pt idx="4">
                  <c:v>Duidelijkheid over garanties op warmtelevering</c:v>
                </c:pt>
                <c:pt idx="5">
                  <c:v>Zelf een alternatief regelen is teveel werk</c:v>
                </c:pt>
                <c:pt idx="6">
                  <c:v>Zelf een alternatief regelen is te duur</c:v>
                </c:pt>
                <c:pt idx="7">
                  <c:v>Duidelijkheid over de kosten op lange termijn</c:v>
                </c:pt>
                <c:pt idx="8">
                  <c:v>Redelijke kosten</c:v>
                </c:pt>
              </c:strCache>
            </c:strRef>
          </c:cat>
          <c:val>
            <c:numRef>
              <c:f>'Warmtenetten grafieken'!$CI$4:$CI$12</c:f>
              <c:numCache>
                <c:formatCode>0%</c:formatCode>
                <c:ptCount val="9"/>
                <c:pt idx="0">
                  <c:v>0.30657613448757998</c:v>
                </c:pt>
                <c:pt idx="1">
                  <c:v>0.1642195059422463</c:v>
                </c:pt>
                <c:pt idx="2">
                  <c:v>0.15227979194787838</c:v>
                </c:pt>
                <c:pt idx="3">
                  <c:v>0.10614626064523278</c:v>
                </c:pt>
                <c:pt idx="4">
                  <c:v>0.25505662619716185</c:v>
                </c:pt>
                <c:pt idx="5">
                  <c:v>0.12192663088676516</c:v>
                </c:pt>
                <c:pt idx="6">
                  <c:v>0.18038424955920535</c:v>
                </c:pt>
                <c:pt idx="7">
                  <c:v>0.34531958017603387</c:v>
                </c:pt>
                <c:pt idx="8">
                  <c:v>0.30601002250479997</c:v>
                </c:pt>
              </c:numCache>
            </c:numRef>
          </c:val>
          <c:extLst>
            <c:ext xmlns:c16="http://schemas.microsoft.com/office/drawing/2014/chart" uri="{C3380CC4-5D6E-409C-BE32-E72D297353CC}">
              <c16:uniqueId val="{00000000-40DC-4F66-A5CA-5919754BFB72}"/>
            </c:ext>
          </c:extLst>
        </c:ser>
        <c:dLbls>
          <c:dLblPos val="inEnd"/>
          <c:showLegendKey val="0"/>
          <c:showVal val="1"/>
          <c:showCatName val="0"/>
          <c:showSerName val="0"/>
          <c:showPercent val="0"/>
          <c:showBubbleSize val="0"/>
        </c:dLbls>
        <c:gapWidth val="50"/>
        <c:axId val="665848287"/>
        <c:axId val="665848767"/>
      </c:barChart>
      <c:catAx>
        <c:axId val="66584828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1000" b="0" i="0" u="none" strike="noStrike" kern="1200" baseline="0">
                <a:solidFill>
                  <a:srgbClr val="352171"/>
                </a:solidFill>
                <a:latin typeface="Franklin Gothic Book" panose="020B0503020102020204" pitchFamily="34" charset="0"/>
                <a:ea typeface="+mn-ea"/>
                <a:cs typeface="+mn-cs"/>
              </a:defRPr>
            </a:pPr>
            <a:endParaRPr lang="nl-NL"/>
          </a:p>
        </c:txPr>
        <c:crossAx val="665848767"/>
        <c:crosses val="autoZero"/>
        <c:auto val="1"/>
        <c:lblAlgn val="ctr"/>
        <c:lblOffset val="100"/>
        <c:noMultiLvlLbl val="0"/>
      </c:catAx>
      <c:valAx>
        <c:axId val="665848767"/>
        <c:scaling>
          <c:orientation val="minMax"/>
          <c:max val="0.5"/>
        </c:scaling>
        <c:delete val="0"/>
        <c:axPos val="b"/>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lang="en-US" sz="1000" b="0" i="0" u="none" strike="noStrike" kern="1200" baseline="0">
                <a:solidFill>
                  <a:srgbClr val="352171"/>
                </a:solidFill>
                <a:latin typeface="Franklin Gothic Book" panose="020B0503020102020204" pitchFamily="34" charset="0"/>
                <a:ea typeface="+mn-ea"/>
                <a:cs typeface="+mn-cs"/>
              </a:defRPr>
            </a:pPr>
            <a:endParaRPr lang="nl-NL"/>
          </a:p>
        </c:txPr>
        <c:crossAx val="665848287"/>
        <c:crosses val="autoZero"/>
        <c:crossBetween val="between"/>
        <c:majorUnit val="0.1"/>
      </c:valAx>
      <c:spPr>
        <a:noFill/>
        <a:ln>
          <a:noFill/>
        </a:ln>
        <a:effectLst/>
      </c:spPr>
    </c:plotArea>
    <c:plotVisOnly val="1"/>
    <c:dispBlanksAs val="gap"/>
    <c:showDLblsOverMax val="0"/>
  </c:chart>
  <c:spPr>
    <a:noFill/>
    <a:ln>
      <a:noFill/>
    </a:ln>
    <a:effectLst/>
  </c:spPr>
  <c:txPr>
    <a:bodyPr/>
    <a:lstStyle/>
    <a:p>
      <a:pPr>
        <a:defRPr lang="en-US" sz="1000" b="0" i="0" u="none" strike="noStrike" kern="1200" baseline="0">
          <a:solidFill>
            <a:srgbClr val="352171"/>
          </a:solidFill>
          <a:latin typeface="Franklin Gothic Book" panose="020B0503020102020204" pitchFamily="34" charset="0"/>
          <a:ea typeface="+mn-ea"/>
          <a:cs typeface="+mn-cs"/>
        </a:defRPr>
      </a:pPr>
      <a:endParaRPr lang="nl-NL"/>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US" sz="1200" b="0" i="0" u="none" strike="noStrike" kern="1200" spc="0" baseline="0">
                <a:solidFill>
                  <a:srgbClr val="352171"/>
                </a:solidFill>
                <a:latin typeface="Franklin Gothic Book" panose="020B0503020102020204" pitchFamily="34" charset="0"/>
                <a:ea typeface="+mn-ea"/>
                <a:cs typeface="+mn-cs"/>
              </a:defRPr>
            </a:pPr>
            <a:r>
              <a:rPr lang="nl-NL" dirty="0"/>
              <a:t>Wat zouden voor u redenen zijn om voor stadsverwarming te kiezen?*  </a:t>
            </a:r>
          </a:p>
          <a:p>
            <a:pPr>
              <a:defRPr/>
            </a:pPr>
            <a:r>
              <a:rPr lang="nl-NL" sz="1000" dirty="0"/>
              <a:t>VvE | n = 51</a:t>
            </a:r>
          </a:p>
          <a:p>
            <a:pPr>
              <a:defRPr/>
            </a:pPr>
            <a:endParaRPr lang="nl-NL" dirty="0"/>
          </a:p>
        </c:rich>
      </c:tx>
      <c:overlay val="0"/>
      <c:spPr>
        <a:noFill/>
        <a:ln>
          <a:noFill/>
        </a:ln>
        <a:effectLst/>
      </c:spPr>
      <c:txPr>
        <a:bodyPr rot="0" spcFirstLastPara="1" vertOverflow="ellipsis" vert="horz" wrap="square" anchor="ctr" anchorCtr="1"/>
        <a:lstStyle/>
        <a:p>
          <a:pPr>
            <a:defRPr lang="en-US" sz="1200" b="0" i="0" u="none" strike="noStrike" kern="1200" spc="0" baseline="0">
              <a:solidFill>
                <a:srgbClr val="352171"/>
              </a:solidFill>
              <a:latin typeface="Franklin Gothic Book" panose="020B0503020102020204" pitchFamily="34" charset="0"/>
              <a:ea typeface="+mn-ea"/>
              <a:cs typeface="+mn-cs"/>
            </a:defRPr>
          </a:pPr>
          <a:endParaRPr lang="nl-NL"/>
        </a:p>
      </c:txPr>
    </c:title>
    <c:autoTitleDeleted val="0"/>
    <c:plotArea>
      <c:layout/>
      <c:barChart>
        <c:barDir val="bar"/>
        <c:grouping val="clustered"/>
        <c:varyColors val="0"/>
        <c:ser>
          <c:idx val="0"/>
          <c:order val="0"/>
          <c:tx>
            <c:strRef>
              <c:f>'Warmtenetten grafieken'!$CF$33</c:f>
              <c:strCache>
                <c:ptCount val="1"/>
                <c:pt idx="0">
                  <c:v>Ja</c:v>
                </c:pt>
              </c:strCache>
            </c:strRef>
          </c:tx>
          <c:spPr>
            <a:solidFill>
              <a:srgbClr val="352171"/>
            </a:solidFill>
            <a:ln>
              <a:noFill/>
            </a:ln>
            <a:effectLst/>
          </c:spPr>
          <c:invertIfNegative val="0"/>
          <c:dLbls>
            <c:spPr>
              <a:noFill/>
              <a:ln>
                <a:noFill/>
              </a:ln>
              <a:effectLst/>
            </c:spPr>
            <c:txPr>
              <a:bodyPr rot="0" spcFirstLastPara="1" vertOverflow="ellipsis" vert="horz" wrap="square" anchor="ctr" anchorCtr="1"/>
              <a:lstStyle/>
              <a:p>
                <a:pPr>
                  <a:defRPr lang="en-US" sz="1000" b="0" i="0" u="none" strike="noStrike" kern="1200" baseline="0">
                    <a:solidFill>
                      <a:schemeClr val="bg1"/>
                    </a:solidFill>
                    <a:latin typeface="Franklin Gothic Book" panose="020B0503020102020204" pitchFamily="34" charset="0"/>
                    <a:ea typeface="+mn-ea"/>
                    <a:cs typeface="+mn-cs"/>
                  </a:defRPr>
                </a:pPr>
                <a:endParaRPr lang="nl-NL"/>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'Warmtenetten grafieken'!$CE$34:$CE$42</c:f>
              <c:strCache>
                <c:ptCount val="9"/>
                <c:pt idx="0">
                  <c:v>Anders</c:v>
                </c:pt>
                <c:pt idx="1">
                  <c:v>Als mijn VvE ervoor kiest heb ik geen keuze</c:v>
                </c:pt>
                <c:pt idx="2">
                  <c:v>Duidelijke uitleg over de mate van duurzaamheid van het warmtenet waar ik op aangesloten kan worden</c:v>
                </c:pt>
                <c:pt idx="3">
                  <c:v>Duidelijkheid over compensatie bij eventuele storingen</c:v>
                </c:pt>
                <c:pt idx="4">
                  <c:v>Duidelijkheid over garanties op warmtelevering</c:v>
                </c:pt>
                <c:pt idx="5">
                  <c:v>Zelf een alternatief regelen is teveel werk</c:v>
                </c:pt>
                <c:pt idx="6">
                  <c:v>Zelf een alternatief regelen is te duur</c:v>
                </c:pt>
                <c:pt idx="7">
                  <c:v>Duidelijkheid over de kosten op lange termijn</c:v>
                </c:pt>
                <c:pt idx="8">
                  <c:v>Redelijke kosten</c:v>
                </c:pt>
              </c:strCache>
            </c:strRef>
          </c:cat>
          <c:val>
            <c:numRef>
              <c:f>'Warmtenetten grafieken'!$CF$34:$CF$42</c:f>
              <c:numCache>
                <c:formatCode>0%</c:formatCode>
                <c:ptCount val="9"/>
                <c:pt idx="0">
                  <c:v>0.12586348061582334</c:v>
                </c:pt>
                <c:pt idx="1">
                  <c:v>0.73558525519934381</c:v>
                </c:pt>
                <c:pt idx="2">
                  <c:v>0.1791927365670615</c:v>
                </c:pt>
                <c:pt idx="3">
                  <c:v>0.11437473571988641</c:v>
                </c:pt>
                <c:pt idx="4">
                  <c:v>0.21758808154967504</c:v>
                </c:pt>
                <c:pt idx="5">
                  <c:v>0.27440340402588559</c:v>
                </c:pt>
                <c:pt idx="6">
                  <c:v>0.11337668278073579</c:v>
                </c:pt>
                <c:pt idx="7">
                  <c:v>0.30788056209281339</c:v>
                </c:pt>
                <c:pt idx="8">
                  <c:v>0.19472493774298694</c:v>
                </c:pt>
              </c:numCache>
            </c:numRef>
          </c:val>
          <c:extLst>
            <c:ext xmlns:c16="http://schemas.microsoft.com/office/drawing/2014/chart" uri="{C3380CC4-5D6E-409C-BE32-E72D297353CC}">
              <c16:uniqueId val="{00000000-9C1A-46C1-A048-17727ADE5240}"/>
            </c:ext>
          </c:extLst>
        </c:ser>
        <c:dLbls>
          <c:showLegendKey val="0"/>
          <c:showVal val="0"/>
          <c:showCatName val="0"/>
          <c:showSerName val="0"/>
          <c:showPercent val="0"/>
          <c:showBubbleSize val="0"/>
        </c:dLbls>
        <c:gapWidth val="50"/>
        <c:axId val="2124362175"/>
        <c:axId val="2124366495"/>
      </c:barChart>
      <c:catAx>
        <c:axId val="212436217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1000" b="0" i="0" u="none" strike="noStrike" kern="1200" baseline="0">
                <a:solidFill>
                  <a:srgbClr val="352171"/>
                </a:solidFill>
                <a:latin typeface="Franklin Gothic Book" panose="020B0503020102020204" pitchFamily="34" charset="0"/>
                <a:ea typeface="+mn-ea"/>
                <a:cs typeface="+mn-cs"/>
              </a:defRPr>
            </a:pPr>
            <a:endParaRPr lang="nl-NL"/>
          </a:p>
        </c:txPr>
        <c:crossAx val="2124366495"/>
        <c:crosses val="autoZero"/>
        <c:auto val="1"/>
        <c:lblAlgn val="ctr"/>
        <c:lblOffset val="100"/>
        <c:noMultiLvlLbl val="0"/>
      </c:catAx>
      <c:valAx>
        <c:axId val="2124366495"/>
        <c:scaling>
          <c:orientation val="minMax"/>
        </c:scaling>
        <c:delete val="0"/>
        <c:axPos val="b"/>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lang="en-US" sz="1000" b="0" i="0" u="none" strike="noStrike" kern="1200" baseline="0">
                <a:solidFill>
                  <a:srgbClr val="352171"/>
                </a:solidFill>
                <a:latin typeface="Franklin Gothic Book" panose="020B0503020102020204" pitchFamily="34" charset="0"/>
                <a:ea typeface="+mn-ea"/>
                <a:cs typeface="+mn-cs"/>
              </a:defRPr>
            </a:pPr>
            <a:endParaRPr lang="nl-NL"/>
          </a:p>
        </c:txPr>
        <c:crossAx val="212436217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lang="en-US" sz="1000" b="0" i="0" u="none" strike="noStrike" kern="1200" baseline="0">
          <a:solidFill>
            <a:srgbClr val="352171"/>
          </a:solidFill>
          <a:latin typeface="Franklin Gothic Book" panose="020B0503020102020204" pitchFamily="34" charset="0"/>
          <a:ea typeface="+mn-ea"/>
          <a:cs typeface="+mn-cs"/>
        </a:defRPr>
      </a:pPr>
      <a:endParaRPr lang="nl-N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123_533283D.xml><?xml version="1.0" encoding="utf-8"?>
<p188:cmLst xmlns:a="http://schemas.openxmlformats.org/drawingml/2006/main" xmlns:r="http://schemas.openxmlformats.org/officeDocument/2006/relationships" xmlns:p188="http://schemas.microsoft.com/office/powerpoint/2018/8/main">
  <p188:cm id="{8394BB6E-4F1F-4EFB-BDB0-61FD60C9E908}" authorId="{CAB5845E-9D4B-4DF8-B1F3-30BBFD0E8EBF}" created="2024-01-09T12:39:30.840">
    <pc:sldMkLst xmlns:pc="http://schemas.microsoft.com/office/powerpoint/2013/main/command">
      <pc:docMk/>
      <pc:sldMk cId="87238717" sldId="291"/>
    </pc:sldMkLst>
    <p188:txBody>
      <a:bodyPr/>
      <a:lstStyle/>
      <a:p>
        <a:r>
          <a:rPr lang="nl-NL"/>
          <a:t>Uitsplitsing maken tussen bank en tussenpersoon</a:t>
        </a:r>
      </a:p>
    </p188:txBody>
  </p188:cm>
</p188:cmLst>
</file>

<file path=ppt/comments/modernComment_14C_105BD73.xml><?xml version="1.0" encoding="utf-8"?>
<p188:cmLst xmlns:a="http://schemas.openxmlformats.org/drawingml/2006/main" xmlns:r="http://schemas.openxmlformats.org/officeDocument/2006/relationships" xmlns:p188="http://schemas.microsoft.com/office/powerpoint/2018/8/main">
  <p188:cm id="{9983071D-9040-4A31-AA8C-92CE2EC2D50F}" authorId="{CAB5845E-9D4B-4DF8-B1F3-30BBFD0E8EBF}" created="2024-01-09T12:39:30.840">
    <pc:sldMkLst xmlns:pc="http://schemas.microsoft.com/office/powerpoint/2013/main/command">
      <pc:docMk/>
      <pc:sldMk cId="87238717" sldId="291"/>
    </pc:sldMkLst>
    <p188:txBody>
      <a:bodyPr/>
      <a:lstStyle/>
      <a:p>
        <a:r>
          <a:rPr lang="nl-NL"/>
          <a:t>Uitsplitsing maken tussen bank en tussenpersoon</a:t>
        </a:r>
      </a:p>
    </p188:txBody>
  </p188:cm>
</p188:cmLst>
</file>

<file path=ppt/comments/modernComment_14D_E17936F9.xml><?xml version="1.0" encoding="utf-8"?>
<p188:cmLst xmlns:a="http://schemas.openxmlformats.org/drawingml/2006/main" xmlns:r="http://schemas.openxmlformats.org/officeDocument/2006/relationships" xmlns:p188="http://schemas.microsoft.com/office/powerpoint/2018/8/main">
  <p188:cm id="{5990F984-6923-45C0-A6BD-F576FBEF2255}" authorId="{CAB5845E-9D4B-4DF8-B1F3-30BBFD0E8EBF}" created="2024-01-09T12:39:30.840">
    <pc:sldMkLst xmlns:pc="http://schemas.microsoft.com/office/powerpoint/2013/main/command">
      <pc:docMk/>
      <pc:sldMk cId="87238717" sldId="291"/>
    </pc:sldMkLst>
    <p188:txBody>
      <a:bodyPr/>
      <a:lstStyle/>
      <a:p>
        <a:r>
          <a:rPr lang="nl-NL"/>
          <a:t>Uitsplitsing maken tussen bank en tussenpersoon</a:t>
        </a:r>
      </a:p>
    </p188:txBody>
  </p188:cm>
</p188:cmLst>
</file>

<file path=ppt/comments/modernComment_14E_AFA68808.xml><?xml version="1.0" encoding="utf-8"?>
<p188:cmLst xmlns:a="http://schemas.openxmlformats.org/drawingml/2006/main" xmlns:r="http://schemas.openxmlformats.org/officeDocument/2006/relationships" xmlns:p188="http://schemas.microsoft.com/office/powerpoint/2018/8/main">
  <p188:cm id="{70DEA8FC-F6D6-4A33-B53C-1628839B8554}" authorId="{CAB5845E-9D4B-4DF8-B1F3-30BBFD0E8EBF}" created="2024-01-09T12:39:30.840">
    <pc:sldMkLst xmlns:pc="http://schemas.microsoft.com/office/powerpoint/2013/main/command">
      <pc:docMk/>
      <pc:sldMk cId="87238717" sldId="291"/>
    </pc:sldMkLst>
    <p188:txBody>
      <a:bodyPr/>
      <a:lstStyle/>
      <a:p>
        <a:r>
          <a:rPr lang="nl-NL"/>
          <a:t>Uitsplitsing maken tussen bank en tussenpersoon</a:t>
        </a:r>
      </a:p>
    </p188:txBody>
  </p188:cm>
</p188:cmLst>
</file>

<file path=ppt/comments/modernComment_150_B6C1530F.xml><?xml version="1.0" encoding="utf-8"?>
<p188:cmLst xmlns:a="http://schemas.openxmlformats.org/drawingml/2006/main" xmlns:r="http://schemas.openxmlformats.org/officeDocument/2006/relationships" xmlns:p188="http://schemas.microsoft.com/office/powerpoint/2018/8/main">
  <p188:cm id="{404BBB51-7BBE-4F6B-B149-3ABBECB31AD7}" authorId="{CAB5845E-9D4B-4DF8-B1F3-30BBFD0E8EBF}" created="2024-01-09T12:39:30.840">
    <pc:sldMkLst xmlns:pc="http://schemas.microsoft.com/office/powerpoint/2013/main/command">
      <pc:docMk/>
      <pc:sldMk cId="87238717" sldId="291"/>
    </pc:sldMkLst>
    <p188:txBody>
      <a:bodyPr/>
      <a:lstStyle/>
      <a:p>
        <a:r>
          <a:rPr lang="nl-NL"/>
          <a:t>Uitsplitsing maken tussen bank en tussenpersoon</a:t>
        </a:r>
      </a:p>
    </p188:txBody>
  </p188:cm>
</p188:cmLst>
</file>

<file path=ppt/comments/modernComment_152_64E61D01.xml><?xml version="1.0" encoding="utf-8"?>
<p188:cmLst xmlns:a="http://schemas.openxmlformats.org/drawingml/2006/main" xmlns:r="http://schemas.openxmlformats.org/officeDocument/2006/relationships" xmlns:p188="http://schemas.microsoft.com/office/powerpoint/2018/8/main">
  <p188:cm id="{A89460D7-88CF-40D4-BF03-05A4C732C563}" authorId="{CAB5845E-9D4B-4DF8-B1F3-30BBFD0E8EBF}" created="2024-01-09T12:39:30.840">
    <pc:sldMkLst xmlns:pc="http://schemas.microsoft.com/office/powerpoint/2013/main/command">
      <pc:docMk/>
      <pc:sldMk cId="87238717" sldId="291"/>
    </pc:sldMkLst>
    <p188:txBody>
      <a:bodyPr/>
      <a:lstStyle/>
      <a:p>
        <a:r>
          <a:rPr lang="nl-NL"/>
          <a:t>Uitsplitsing maken tussen bank en tussenpersoon</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EF670A-D0CA-EF47-9852-0BEB57FF776F}" type="datetimeFigureOut">
              <a:rPr lang="nl-NL" smtClean="0"/>
              <a:t>7-10-2024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6ED5E7-9FC1-ED49-9C0C-674AA5D4E57B}" type="slidenum">
              <a:rPr lang="nl-NL" smtClean="0"/>
              <a:t>‹nr.›</a:t>
            </a:fld>
            <a:endParaRPr lang="nl-NL"/>
          </a:p>
        </p:txBody>
      </p:sp>
    </p:spTree>
    <p:extLst>
      <p:ext uri="{BB962C8B-B14F-4D97-AF65-F5344CB8AC3E}">
        <p14:creationId xmlns:p14="http://schemas.microsoft.com/office/powerpoint/2010/main" val="2634685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56ED5E7-9FC1-ED49-9C0C-674AA5D4E57B}" type="slidenum">
              <a:rPr lang="nl-NL" smtClean="0"/>
              <a:t>1</a:t>
            </a:fld>
            <a:endParaRPr lang="nl-NL"/>
          </a:p>
        </p:txBody>
      </p:sp>
    </p:spTree>
    <p:extLst>
      <p:ext uri="{BB962C8B-B14F-4D97-AF65-F5344CB8AC3E}">
        <p14:creationId xmlns:p14="http://schemas.microsoft.com/office/powerpoint/2010/main" val="16775232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Voorblad">
    <p:bg>
      <p:bgPr>
        <a:solidFill>
          <a:schemeClr val="bg1"/>
        </a:solidFill>
        <a:effectLst/>
      </p:bgPr>
    </p:bg>
    <p:spTree>
      <p:nvGrpSpPr>
        <p:cNvPr id="1" name=""/>
        <p:cNvGrpSpPr/>
        <p:nvPr/>
      </p:nvGrpSpPr>
      <p:grpSpPr>
        <a:xfrm>
          <a:off x="0" y="0"/>
          <a:ext cx="0" cy="0"/>
          <a:chOff x="0" y="0"/>
          <a:chExt cx="0" cy="0"/>
        </a:xfrm>
      </p:grpSpPr>
      <p:sp>
        <p:nvSpPr>
          <p:cNvPr id="7" name="Vrije vorm 6">
            <a:extLst>
              <a:ext uri="{FF2B5EF4-FFF2-40B4-BE49-F238E27FC236}">
                <a16:creationId xmlns:a16="http://schemas.microsoft.com/office/drawing/2014/main" id="{3F5F1F5C-59C3-775E-F9BE-37A26FE0D00B}"/>
              </a:ext>
            </a:extLst>
          </p:cNvPr>
          <p:cNvSpPr>
            <a:spLocks noGrp="1"/>
          </p:cNvSpPr>
          <p:nvPr>
            <p:ph type="pic" sz="quarter" idx="10"/>
          </p:nvPr>
        </p:nvSpPr>
        <p:spPr>
          <a:xfrm>
            <a:off x="315051" y="315679"/>
            <a:ext cx="11570848" cy="6230456"/>
          </a:xfrm>
          <a:custGeom>
            <a:avLst/>
            <a:gdLst>
              <a:gd name="connsiteX0" fmla="*/ 190728 w 11570848"/>
              <a:gd name="connsiteY0" fmla="*/ 0 h 6230456"/>
              <a:gd name="connsiteX1" fmla="*/ 11380120 w 11570848"/>
              <a:gd name="connsiteY1" fmla="*/ 0 h 6230456"/>
              <a:gd name="connsiteX2" fmla="*/ 11570848 w 11570848"/>
              <a:gd name="connsiteY2" fmla="*/ 190728 h 6230456"/>
              <a:gd name="connsiteX3" fmla="*/ 11570848 w 11570848"/>
              <a:gd name="connsiteY3" fmla="*/ 5045525 h 6230456"/>
              <a:gd name="connsiteX4" fmla="*/ 11365180 w 11570848"/>
              <a:gd name="connsiteY4" fmla="*/ 5235681 h 6230456"/>
              <a:gd name="connsiteX5" fmla="*/ 2988076 w 11570848"/>
              <a:gd name="connsiteY5" fmla="*/ 4577478 h 6230456"/>
              <a:gd name="connsiteX6" fmla="*/ 1495055 w 11570848"/>
              <a:gd name="connsiteY6" fmla="*/ 6230456 h 6230456"/>
              <a:gd name="connsiteX7" fmla="*/ 190728 w 11570848"/>
              <a:gd name="connsiteY7" fmla="*/ 6230456 h 6230456"/>
              <a:gd name="connsiteX8" fmla="*/ 0 w 11570848"/>
              <a:gd name="connsiteY8" fmla="*/ 6039728 h 6230456"/>
              <a:gd name="connsiteX9" fmla="*/ 0 w 11570848"/>
              <a:gd name="connsiteY9" fmla="*/ 190728 h 6230456"/>
              <a:gd name="connsiteX10" fmla="*/ 190728 w 11570848"/>
              <a:gd name="connsiteY10" fmla="*/ 0 h 6230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70848" h="6230456">
                <a:moveTo>
                  <a:pt x="190728" y="0"/>
                </a:moveTo>
                <a:lnTo>
                  <a:pt x="11380120" y="0"/>
                </a:lnTo>
                <a:cubicBezTo>
                  <a:pt x="11485465" y="0"/>
                  <a:pt x="11570848" y="85383"/>
                  <a:pt x="11570848" y="190728"/>
                </a:cubicBezTo>
                <a:lnTo>
                  <a:pt x="11570848" y="5045525"/>
                </a:lnTo>
                <a:cubicBezTo>
                  <a:pt x="11570848" y="5156720"/>
                  <a:pt x="11476056" y="5244391"/>
                  <a:pt x="11365180" y="5235681"/>
                </a:cubicBezTo>
                <a:lnTo>
                  <a:pt x="2988076" y="4577478"/>
                </a:lnTo>
                <a:lnTo>
                  <a:pt x="1495055" y="6230456"/>
                </a:lnTo>
                <a:lnTo>
                  <a:pt x="190728" y="6230456"/>
                </a:lnTo>
                <a:cubicBezTo>
                  <a:pt x="85383" y="6230456"/>
                  <a:pt x="0" y="6145074"/>
                  <a:pt x="0" y="6039728"/>
                </a:cubicBezTo>
                <a:lnTo>
                  <a:pt x="0" y="190728"/>
                </a:lnTo>
                <a:cubicBezTo>
                  <a:pt x="0" y="85383"/>
                  <a:pt x="85383" y="0"/>
                  <a:pt x="190728" y="0"/>
                </a:cubicBezTo>
                <a:close/>
              </a:path>
            </a:pathLst>
          </a:custGeom>
          <a:solidFill>
            <a:schemeClr val="bg1">
              <a:lumMod val="85000"/>
            </a:schemeClr>
          </a:solidFill>
        </p:spPr>
        <p:txBody>
          <a:bodyPr wrap="square">
            <a:noAutofit/>
          </a:bodyPr>
          <a:lstStyle/>
          <a:p>
            <a:endParaRPr lang="nl-NL"/>
          </a:p>
        </p:txBody>
      </p:sp>
      <p:sp>
        <p:nvSpPr>
          <p:cNvPr id="2" name="Titel 1">
            <a:extLst>
              <a:ext uri="{FF2B5EF4-FFF2-40B4-BE49-F238E27FC236}">
                <a16:creationId xmlns:a16="http://schemas.microsoft.com/office/drawing/2014/main" id="{DBF1D403-F9CF-5BEF-5D33-056C0EDF9077}"/>
              </a:ext>
            </a:extLst>
          </p:cNvPr>
          <p:cNvSpPr>
            <a:spLocks noGrp="1"/>
          </p:cNvSpPr>
          <p:nvPr>
            <p:ph type="ctrTitle"/>
          </p:nvPr>
        </p:nvSpPr>
        <p:spPr>
          <a:xfrm>
            <a:off x="622800" y="1440000"/>
            <a:ext cx="8137025" cy="2592000"/>
          </a:xfrm>
        </p:spPr>
        <p:txBody>
          <a:bodyPr wrap="square" lIns="0" tIns="0" rIns="0" bIns="0" anchor="b">
            <a:noAutofit/>
          </a:bodyPr>
          <a:lstStyle>
            <a:lvl1pPr algn="l">
              <a:lnSpc>
                <a:spcPct val="75000"/>
              </a:lnSpc>
              <a:defRPr sz="6200">
                <a:solidFill>
                  <a:schemeClr val="bg1"/>
                </a:solidFill>
                <a:effectLst>
                  <a:outerShdw blurRad="63500" algn="ctr" rotWithShape="0">
                    <a:srgbClr val="352171">
                      <a:alpha val="90000"/>
                    </a:srgbClr>
                  </a:outerShdw>
                </a:effectLst>
              </a:defRPr>
            </a:lvl1pPr>
          </a:lstStyle>
          <a:p>
            <a:endParaRPr lang="nl-NL" dirty="0"/>
          </a:p>
        </p:txBody>
      </p:sp>
      <p:sp>
        <p:nvSpPr>
          <p:cNvPr id="3" name="Ondertitel 2">
            <a:extLst>
              <a:ext uri="{FF2B5EF4-FFF2-40B4-BE49-F238E27FC236}">
                <a16:creationId xmlns:a16="http://schemas.microsoft.com/office/drawing/2014/main" id="{D6081D6C-54C4-28AA-87DA-8325FBCC7C79}"/>
              </a:ext>
            </a:extLst>
          </p:cNvPr>
          <p:cNvSpPr>
            <a:spLocks noGrp="1"/>
          </p:cNvSpPr>
          <p:nvPr>
            <p:ph type="subTitle" idx="1"/>
          </p:nvPr>
        </p:nvSpPr>
        <p:spPr>
          <a:xfrm>
            <a:off x="623888" y="4140000"/>
            <a:ext cx="6454927" cy="476914"/>
          </a:xfrm>
          <a:prstGeom prst="roundRect">
            <a:avLst/>
          </a:prstGeom>
          <a:solidFill>
            <a:srgbClr val="352171"/>
          </a:solidFill>
        </p:spPr>
        <p:txBody>
          <a:bodyPr wrap="none" lIns="180000" tIns="90000" rIns="180000" bIns="90000">
            <a:spAutoFit/>
          </a:bodyPr>
          <a:lstStyle>
            <a:lvl1pPr marL="0" indent="0" algn="l">
              <a:buNone/>
              <a:defRPr sz="18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om de ondertitelstijl van het model te bewerken</a:t>
            </a:r>
          </a:p>
        </p:txBody>
      </p:sp>
      <p:pic>
        <p:nvPicPr>
          <p:cNvPr id="8" name="Graphic 7">
            <a:extLst>
              <a:ext uri="{FF2B5EF4-FFF2-40B4-BE49-F238E27FC236}">
                <a16:creationId xmlns:a16="http://schemas.microsoft.com/office/drawing/2014/main" id="{13D05CAA-86A9-2CCB-5AC1-0AD413778BD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978708" y="5706709"/>
            <a:ext cx="2864974" cy="620603"/>
          </a:xfrm>
          <a:prstGeom prst="rect">
            <a:avLst/>
          </a:prstGeom>
        </p:spPr>
      </p:pic>
    </p:spTree>
    <p:extLst>
      <p:ext uri="{BB962C8B-B14F-4D97-AF65-F5344CB8AC3E}">
        <p14:creationId xmlns:p14="http://schemas.microsoft.com/office/powerpoint/2010/main" val="224068036"/>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Tekst">
    <p:bg>
      <p:bgPr>
        <a:solidFill>
          <a:schemeClr val="bg1"/>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5D86669E-20E9-C352-D788-A70CADCF455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04698" y="5830286"/>
            <a:ext cx="1469202" cy="489734"/>
          </a:xfrm>
          <a:prstGeom prst="rect">
            <a:avLst/>
          </a:prstGeom>
        </p:spPr>
      </p:pic>
      <p:sp>
        <p:nvSpPr>
          <p:cNvPr id="5" name="Graphic 4">
            <a:extLst>
              <a:ext uri="{FF2B5EF4-FFF2-40B4-BE49-F238E27FC236}">
                <a16:creationId xmlns:a16="http://schemas.microsoft.com/office/drawing/2014/main" id="{D8FC99CF-E1D8-601E-ACCF-80C3CE1EDFF2}"/>
              </a:ext>
            </a:extLst>
          </p:cNvPr>
          <p:cNvSpPr/>
          <p:nvPr userDrawn="1"/>
        </p:nvSpPr>
        <p:spPr>
          <a:xfrm>
            <a:off x="311370" y="318792"/>
            <a:ext cx="11575829" cy="6233138"/>
          </a:xfrm>
          <a:custGeom>
            <a:avLst/>
            <a:gdLst>
              <a:gd name="connsiteX0" fmla="*/ 9759696 w 11575829"/>
              <a:gd name="connsiteY0" fmla="*/ 5111428 h 6233138"/>
              <a:gd name="connsiteX1" fmla="*/ 11370072 w 11575829"/>
              <a:gd name="connsiteY1" fmla="*/ 5237935 h 6233138"/>
              <a:gd name="connsiteX2" fmla="*/ 11575829 w 11575829"/>
              <a:gd name="connsiteY2" fmla="*/ 5047697 h 6233138"/>
              <a:gd name="connsiteX3" fmla="*/ 11575829 w 11575829"/>
              <a:gd name="connsiteY3" fmla="*/ 190810 h 6233138"/>
              <a:gd name="connsiteX4" fmla="*/ 11385019 w 11575829"/>
              <a:gd name="connsiteY4" fmla="*/ 0 h 6233138"/>
              <a:gd name="connsiteX5" fmla="*/ 190810 w 11575829"/>
              <a:gd name="connsiteY5" fmla="*/ 0 h 6233138"/>
              <a:gd name="connsiteX6" fmla="*/ 0 w 11575829"/>
              <a:gd name="connsiteY6" fmla="*/ 190810 h 6233138"/>
              <a:gd name="connsiteX7" fmla="*/ 0 w 11575829"/>
              <a:gd name="connsiteY7" fmla="*/ 6042328 h 6233138"/>
              <a:gd name="connsiteX8" fmla="*/ 190810 w 11575829"/>
              <a:gd name="connsiteY8" fmla="*/ 6233138 h 6233138"/>
              <a:gd name="connsiteX9" fmla="*/ 8746493 w 11575829"/>
              <a:gd name="connsiteY9" fmla="*/ 6233138 h 6233138"/>
              <a:gd name="connsiteX10" fmla="*/ 9759696 w 11575829"/>
              <a:gd name="connsiteY10" fmla="*/ 5111428 h 6233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75829" h="6233138">
                <a:moveTo>
                  <a:pt x="9759696" y="5111428"/>
                </a:moveTo>
                <a:lnTo>
                  <a:pt x="11370072" y="5237935"/>
                </a:lnTo>
                <a:cubicBezTo>
                  <a:pt x="11480996" y="5246649"/>
                  <a:pt x="11575829" y="5159003"/>
                  <a:pt x="11575829" y="5047697"/>
                </a:cubicBezTo>
                <a:lnTo>
                  <a:pt x="11575829" y="190810"/>
                </a:lnTo>
                <a:cubicBezTo>
                  <a:pt x="11575829" y="85419"/>
                  <a:pt x="11490409" y="0"/>
                  <a:pt x="11385019" y="0"/>
                </a:cubicBezTo>
                <a:lnTo>
                  <a:pt x="190810" y="0"/>
                </a:lnTo>
                <a:cubicBezTo>
                  <a:pt x="85419" y="0"/>
                  <a:pt x="0" y="85419"/>
                  <a:pt x="0" y="190810"/>
                </a:cubicBezTo>
                <a:lnTo>
                  <a:pt x="0" y="6042328"/>
                </a:lnTo>
                <a:cubicBezTo>
                  <a:pt x="0" y="6147719"/>
                  <a:pt x="85419" y="6233138"/>
                  <a:pt x="190810" y="6233138"/>
                </a:cubicBezTo>
                <a:lnTo>
                  <a:pt x="8746493" y="6233138"/>
                </a:lnTo>
                <a:lnTo>
                  <a:pt x="9759696" y="5111428"/>
                </a:lnTo>
                <a:close/>
              </a:path>
            </a:pathLst>
          </a:custGeom>
          <a:solidFill>
            <a:srgbClr val="E1DEEA"/>
          </a:solidFill>
          <a:ln w="0" cap="flat">
            <a:noFill/>
            <a:prstDash val="solid"/>
            <a:miter/>
          </a:ln>
        </p:spPr>
        <p:txBody>
          <a:bodyPr rtlCol="0" anchor="ctr"/>
          <a:lstStyle/>
          <a:p>
            <a:endParaRPr lang="nl-NL"/>
          </a:p>
        </p:txBody>
      </p:sp>
      <p:sp>
        <p:nvSpPr>
          <p:cNvPr id="2" name="Titel 1">
            <a:extLst>
              <a:ext uri="{FF2B5EF4-FFF2-40B4-BE49-F238E27FC236}">
                <a16:creationId xmlns:a16="http://schemas.microsoft.com/office/drawing/2014/main" id="{FBB6A522-B775-4D7E-667D-A94BCFBE358E}"/>
              </a:ext>
            </a:extLst>
          </p:cNvPr>
          <p:cNvSpPr>
            <a:spLocks noGrp="1"/>
          </p:cNvSpPr>
          <p:nvPr>
            <p:ph type="title"/>
          </p:nvPr>
        </p:nvSpPr>
        <p:spPr>
          <a:xfrm>
            <a:off x="623887" y="620714"/>
            <a:ext cx="10944225" cy="1440000"/>
          </a:xfrm>
        </p:spPr>
        <p:txBody>
          <a:bodyPr anchor="b">
            <a:normAutofit/>
          </a:bodyPr>
          <a:lstStyle>
            <a:lvl1pPr>
              <a:lnSpc>
                <a:spcPct val="75000"/>
              </a:lnSpc>
              <a:defRPr sz="4500" baseline="0"/>
            </a:lvl1pPr>
          </a:lstStyle>
          <a:p>
            <a:r>
              <a:rPr lang="nl-NL" dirty="0"/>
              <a:t>Klik om stijl te bewerken</a:t>
            </a:r>
          </a:p>
        </p:txBody>
      </p:sp>
      <p:sp>
        <p:nvSpPr>
          <p:cNvPr id="3" name="Tijdelijke aanduiding voor tekst 2">
            <a:extLst>
              <a:ext uri="{FF2B5EF4-FFF2-40B4-BE49-F238E27FC236}">
                <a16:creationId xmlns:a16="http://schemas.microsoft.com/office/drawing/2014/main" id="{C87E4902-E664-D3E5-438C-FA05AD44F933}"/>
              </a:ext>
            </a:extLst>
          </p:cNvPr>
          <p:cNvSpPr>
            <a:spLocks noGrp="1"/>
          </p:cNvSpPr>
          <p:nvPr>
            <p:ph type="body" idx="1"/>
          </p:nvPr>
        </p:nvSpPr>
        <p:spPr>
          <a:xfrm>
            <a:off x="623889" y="2340000"/>
            <a:ext cx="8135936" cy="3060000"/>
          </a:xfrm>
        </p:spPr>
        <p:txBody>
          <a:bodyPr/>
          <a:lstStyle>
            <a:lvl1pPr marL="0" indent="0">
              <a:buNone/>
              <a:defRPr sz="1700" baseline="0">
                <a:solidFill>
                  <a:srgbClr val="35217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dirty="0"/>
              <a:t>Klikken om de tekststijl van het model te bewerken</a:t>
            </a:r>
          </a:p>
        </p:txBody>
      </p:sp>
    </p:spTree>
    <p:extLst>
      <p:ext uri="{BB962C8B-B14F-4D97-AF65-F5344CB8AC3E}">
        <p14:creationId xmlns:p14="http://schemas.microsoft.com/office/powerpoint/2010/main" val="1441226671"/>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ekst - Kolommen">
    <p:bg>
      <p:bgPr>
        <a:solidFill>
          <a:schemeClr val="bg1"/>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12A662EF-2D26-2F36-1E6A-B1CCE583D6E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04698" y="5830286"/>
            <a:ext cx="1469202" cy="489734"/>
          </a:xfrm>
          <a:prstGeom prst="rect">
            <a:avLst/>
          </a:prstGeom>
        </p:spPr>
      </p:pic>
      <p:sp>
        <p:nvSpPr>
          <p:cNvPr id="6" name="Graphic 4">
            <a:extLst>
              <a:ext uri="{FF2B5EF4-FFF2-40B4-BE49-F238E27FC236}">
                <a16:creationId xmlns:a16="http://schemas.microsoft.com/office/drawing/2014/main" id="{7B2F3BD5-FC9C-A6B5-F152-340006268E4D}"/>
              </a:ext>
            </a:extLst>
          </p:cNvPr>
          <p:cNvSpPr/>
          <p:nvPr userDrawn="1"/>
        </p:nvSpPr>
        <p:spPr>
          <a:xfrm>
            <a:off x="311370" y="318792"/>
            <a:ext cx="11575829" cy="6233138"/>
          </a:xfrm>
          <a:custGeom>
            <a:avLst/>
            <a:gdLst>
              <a:gd name="connsiteX0" fmla="*/ 9759696 w 11575829"/>
              <a:gd name="connsiteY0" fmla="*/ 5111428 h 6233138"/>
              <a:gd name="connsiteX1" fmla="*/ 11370072 w 11575829"/>
              <a:gd name="connsiteY1" fmla="*/ 5237935 h 6233138"/>
              <a:gd name="connsiteX2" fmla="*/ 11575829 w 11575829"/>
              <a:gd name="connsiteY2" fmla="*/ 5047697 h 6233138"/>
              <a:gd name="connsiteX3" fmla="*/ 11575829 w 11575829"/>
              <a:gd name="connsiteY3" fmla="*/ 190810 h 6233138"/>
              <a:gd name="connsiteX4" fmla="*/ 11385019 w 11575829"/>
              <a:gd name="connsiteY4" fmla="*/ 0 h 6233138"/>
              <a:gd name="connsiteX5" fmla="*/ 190810 w 11575829"/>
              <a:gd name="connsiteY5" fmla="*/ 0 h 6233138"/>
              <a:gd name="connsiteX6" fmla="*/ 0 w 11575829"/>
              <a:gd name="connsiteY6" fmla="*/ 190810 h 6233138"/>
              <a:gd name="connsiteX7" fmla="*/ 0 w 11575829"/>
              <a:gd name="connsiteY7" fmla="*/ 6042328 h 6233138"/>
              <a:gd name="connsiteX8" fmla="*/ 190810 w 11575829"/>
              <a:gd name="connsiteY8" fmla="*/ 6233138 h 6233138"/>
              <a:gd name="connsiteX9" fmla="*/ 8746493 w 11575829"/>
              <a:gd name="connsiteY9" fmla="*/ 6233138 h 6233138"/>
              <a:gd name="connsiteX10" fmla="*/ 9759696 w 11575829"/>
              <a:gd name="connsiteY10" fmla="*/ 5111428 h 6233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75829" h="6233138">
                <a:moveTo>
                  <a:pt x="9759696" y="5111428"/>
                </a:moveTo>
                <a:lnTo>
                  <a:pt x="11370072" y="5237935"/>
                </a:lnTo>
                <a:cubicBezTo>
                  <a:pt x="11480996" y="5246649"/>
                  <a:pt x="11575829" y="5159003"/>
                  <a:pt x="11575829" y="5047697"/>
                </a:cubicBezTo>
                <a:lnTo>
                  <a:pt x="11575829" y="190810"/>
                </a:lnTo>
                <a:cubicBezTo>
                  <a:pt x="11575829" y="85419"/>
                  <a:pt x="11490409" y="0"/>
                  <a:pt x="11385019" y="0"/>
                </a:cubicBezTo>
                <a:lnTo>
                  <a:pt x="190810" y="0"/>
                </a:lnTo>
                <a:cubicBezTo>
                  <a:pt x="85419" y="0"/>
                  <a:pt x="0" y="85419"/>
                  <a:pt x="0" y="190810"/>
                </a:cubicBezTo>
                <a:lnTo>
                  <a:pt x="0" y="6042328"/>
                </a:lnTo>
                <a:cubicBezTo>
                  <a:pt x="0" y="6147719"/>
                  <a:pt x="85419" y="6233138"/>
                  <a:pt x="190810" y="6233138"/>
                </a:cubicBezTo>
                <a:lnTo>
                  <a:pt x="8746493" y="6233138"/>
                </a:lnTo>
                <a:lnTo>
                  <a:pt x="9759696" y="5111428"/>
                </a:lnTo>
                <a:close/>
              </a:path>
            </a:pathLst>
          </a:custGeom>
          <a:solidFill>
            <a:srgbClr val="E1DEEA"/>
          </a:solidFill>
          <a:ln w="0" cap="flat">
            <a:noFill/>
            <a:prstDash val="solid"/>
            <a:miter/>
          </a:ln>
        </p:spPr>
        <p:txBody>
          <a:bodyPr rtlCol="0" anchor="ctr"/>
          <a:lstStyle/>
          <a:p>
            <a:endParaRPr lang="nl-NL"/>
          </a:p>
        </p:txBody>
      </p:sp>
      <p:sp>
        <p:nvSpPr>
          <p:cNvPr id="2" name="Titel 1">
            <a:extLst>
              <a:ext uri="{FF2B5EF4-FFF2-40B4-BE49-F238E27FC236}">
                <a16:creationId xmlns:a16="http://schemas.microsoft.com/office/drawing/2014/main" id="{A036FC0C-7612-1C8E-9AD3-13BC628281DE}"/>
              </a:ext>
            </a:extLst>
          </p:cNvPr>
          <p:cNvSpPr>
            <a:spLocks noGrp="1"/>
          </p:cNvSpPr>
          <p:nvPr>
            <p:ph type="title"/>
          </p:nvPr>
        </p:nvSpPr>
        <p:spPr>
          <a:xfrm>
            <a:off x="626411" y="620711"/>
            <a:ext cx="10941702" cy="1440000"/>
          </a:xfrm>
        </p:spPr>
        <p:txBody>
          <a:bodyPr anchor="b" anchorCtr="0"/>
          <a:lstStyle>
            <a:lvl1pPr>
              <a:lnSpc>
                <a:spcPct val="75000"/>
              </a:lnSpc>
              <a:defRPr/>
            </a:lvl1pPr>
          </a:lstStyle>
          <a:p>
            <a:r>
              <a:rPr lang="nl-NL" dirty="0"/>
              <a:t>Klik om stijl te bewerken</a:t>
            </a:r>
          </a:p>
        </p:txBody>
      </p:sp>
      <p:sp>
        <p:nvSpPr>
          <p:cNvPr id="3" name="Tijdelijke aanduiding voor inhoud 2">
            <a:extLst>
              <a:ext uri="{FF2B5EF4-FFF2-40B4-BE49-F238E27FC236}">
                <a16:creationId xmlns:a16="http://schemas.microsoft.com/office/drawing/2014/main" id="{833D247A-86EB-2584-3448-4B37604E73F3}"/>
              </a:ext>
            </a:extLst>
          </p:cNvPr>
          <p:cNvSpPr>
            <a:spLocks noGrp="1"/>
          </p:cNvSpPr>
          <p:nvPr>
            <p:ph sz="half" idx="1"/>
          </p:nvPr>
        </p:nvSpPr>
        <p:spPr>
          <a:xfrm>
            <a:off x="630000" y="2340000"/>
            <a:ext cx="5321538" cy="30600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2699C815-28F0-F0E3-A97A-742E6D91A72A}"/>
              </a:ext>
            </a:extLst>
          </p:cNvPr>
          <p:cNvSpPr>
            <a:spLocks noGrp="1"/>
          </p:cNvSpPr>
          <p:nvPr>
            <p:ph sz="half" idx="2"/>
          </p:nvPr>
        </p:nvSpPr>
        <p:spPr>
          <a:xfrm>
            <a:off x="6240464" y="2340000"/>
            <a:ext cx="5327648" cy="30600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252033557"/>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okverdeling">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4CF1039-FB48-D2A0-490B-883298DCB56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04698" y="5830286"/>
            <a:ext cx="1469202" cy="489734"/>
          </a:xfrm>
          <a:prstGeom prst="rect">
            <a:avLst/>
          </a:prstGeom>
        </p:spPr>
      </p:pic>
      <p:sp>
        <p:nvSpPr>
          <p:cNvPr id="5" name="Graphic 4">
            <a:extLst>
              <a:ext uri="{FF2B5EF4-FFF2-40B4-BE49-F238E27FC236}">
                <a16:creationId xmlns:a16="http://schemas.microsoft.com/office/drawing/2014/main" id="{94264B8B-9F20-68FE-642F-5AA9202D0F85}"/>
              </a:ext>
            </a:extLst>
          </p:cNvPr>
          <p:cNvSpPr/>
          <p:nvPr userDrawn="1"/>
        </p:nvSpPr>
        <p:spPr>
          <a:xfrm>
            <a:off x="311370" y="318792"/>
            <a:ext cx="11575829" cy="6233138"/>
          </a:xfrm>
          <a:custGeom>
            <a:avLst/>
            <a:gdLst>
              <a:gd name="connsiteX0" fmla="*/ 9759696 w 11575829"/>
              <a:gd name="connsiteY0" fmla="*/ 5111428 h 6233138"/>
              <a:gd name="connsiteX1" fmla="*/ 11370072 w 11575829"/>
              <a:gd name="connsiteY1" fmla="*/ 5237935 h 6233138"/>
              <a:gd name="connsiteX2" fmla="*/ 11575829 w 11575829"/>
              <a:gd name="connsiteY2" fmla="*/ 5047697 h 6233138"/>
              <a:gd name="connsiteX3" fmla="*/ 11575829 w 11575829"/>
              <a:gd name="connsiteY3" fmla="*/ 190810 h 6233138"/>
              <a:gd name="connsiteX4" fmla="*/ 11385019 w 11575829"/>
              <a:gd name="connsiteY4" fmla="*/ 0 h 6233138"/>
              <a:gd name="connsiteX5" fmla="*/ 190810 w 11575829"/>
              <a:gd name="connsiteY5" fmla="*/ 0 h 6233138"/>
              <a:gd name="connsiteX6" fmla="*/ 0 w 11575829"/>
              <a:gd name="connsiteY6" fmla="*/ 190810 h 6233138"/>
              <a:gd name="connsiteX7" fmla="*/ 0 w 11575829"/>
              <a:gd name="connsiteY7" fmla="*/ 6042328 h 6233138"/>
              <a:gd name="connsiteX8" fmla="*/ 190810 w 11575829"/>
              <a:gd name="connsiteY8" fmla="*/ 6233138 h 6233138"/>
              <a:gd name="connsiteX9" fmla="*/ 8746493 w 11575829"/>
              <a:gd name="connsiteY9" fmla="*/ 6233138 h 6233138"/>
              <a:gd name="connsiteX10" fmla="*/ 9759696 w 11575829"/>
              <a:gd name="connsiteY10" fmla="*/ 5111428 h 6233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75829" h="6233138">
                <a:moveTo>
                  <a:pt x="9759696" y="5111428"/>
                </a:moveTo>
                <a:lnTo>
                  <a:pt x="11370072" y="5237935"/>
                </a:lnTo>
                <a:cubicBezTo>
                  <a:pt x="11480996" y="5246649"/>
                  <a:pt x="11575829" y="5159003"/>
                  <a:pt x="11575829" y="5047697"/>
                </a:cubicBezTo>
                <a:lnTo>
                  <a:pt x="11575829" y="190810"/>
                </a:lnTo>
                <a:cubicBezTo>
                  <a:pt x="11575829" y="85419"/>
                  <a:pt x="11490409" y="0"/>
                  <a:pt x="11385019" y="0"/>
                </a:cubicBezTo>
                <a:lnTo>
                  <a:pt x="190810" y="0"/>
                </a:lnTo>
                <a:cubicBezTo>
                  <a:pt x="85419" y="0"/>
                  <a:pt x="0" y="85419"/>
                  <a:pt x="0" y="190810"/>
                </a:cubicBezTo>
                <a:lnTo>
                  <a:pt x="0" y="6042328"/>
                </a:lnTo>
                <a:cubicBezTo>
                  <a:pt x="0" y="6147719"/>
                  <a:pt x="85419" y="6233138"/>
                  <a:pt x="190810" y="6233138"/>
                </a:cubicBezTo>
                <a:lnTo>
                  <a:pt x="8746493" y="6233138"/>
                </a:lnTo>
                <a:lnTo>
                  <a:pt x="9759696" y="5111428"/>
                </a:lnTo>
                <a:close/>
              </a:path>
            </a:pathLst>
          </a:custGeom>
          <a:solidFill>
            <a:srgbClr val="E1DEEA"/>
          </a:solidFill>
          <a:ln w="0" cap="flat">
            <a:noFill/>
            <a:prstDash val="solid"/>
            <a:miter/>
          </a:ln>
        </p:spPr>
        <p:txBody>
          <a:bodyPr rtlCol="0" anchor="ctr"/>
          <a:lstStyle/>
          <a:p>
            <a:endParaRPr lang="nl-NL"/>
          </a:p>
        </p:txBody>
      </p:sp>
      <p:sp>
        <p:nvSpPr>
          <p:cNvPr id="2" name="Titel 1">
            <a:extLst>
              <a:ext uri="{FF2B5EF4-FFF2-40B4-BE49-F238E27FC236}">
                <a16:creationId xmlns:a16="http://schemas.microsoft.com/office/drawing/2014/main" id="{FBB6A522-B775-4D7E-667D-A94BCFBE358E}"/>
              </a:ext>
            </a:extLst>
          </p:cNvPr>
          <p:cNvSpPr>
            <a:spLocks noGrp="1"/>
          </p:cNvSpPr>
          <p:nvPr>
            <p:ph type="title"/>
          </p:nvPr>
        </p:nvSpPr>
        <p:spPr>
          <a:xfrm>
            <a:off x="623888" y="5369522"/>
            <a:ext cx="10723562" cy="934381"/>
          </a:xfrm>
        </p:spPr>
        <p:txBody>
          <a:bodyPr wrap="none" anchor="b">
            <a:normAutofit/>
          </a:bodyPr>
          <a:lstStyle>
            <a:lvl1pPr>
              <a:lnSpc>
                <a:spcPct val="75000"/>
              </a:lnSpc>
              <a:defRPr sz="3000" baseline="0"/>
            </a:lvl1pPr>
          </a:lstStyle>
          <a:p>
            <a:r>
              <a:rPr lang="nl-NL" dirty="0"/>
              <a:t>Klik om stijl te bewerken</a:t>
            </a:r>
          </a:p>
        </p:txBody>
      </p:sp>
      <p:sp>
        <p:nvSpPr>
          <p:cNvPr id="4" name="Afgeronde rechthoek 3">
            <a:extLst>
              <a:ext uri="{FF2B5EF4-FFF2-40B4-BE49-F238E27FC236}">
                <a16:creationId xmlns:a16="http://schemas.microsoft.com/office/drawing/2014/main" id="{274A75A7-B9C5-F534-A054-5BD779B10FB4}"/>
              </a:ext>
            </a:extLst>
          </p:cNvPr>
          <p:cNvSpPr/>
          <p:nvPr userDrawn="1"/>
        </p:nvSpPr>
        <p:spPr>
          <a:xfrm>
            <a:off x="623888" y="1080000"/>
            <a:ext cx="2520000" cy="3780000"/>
          </a:xfrm>
          <a:prstGeom prst="roundRect">
            <a:avLst>
              <a:gd name="adj" fmla="val 9135"/>
            </a:avLst>
          </a:prstGeom>
          <a:solidFill>
            <a:schemeClr val="bg1"/>
          </a:solidFill>
          <a:ln>
            <a:noFill/>
          </a:ln>
          <a:effectLst>
            <a:outerShdw blurRad="50800" dir="5400000" algn="ctr" rotWithShape="0">
              <a:srgbClr val="352171">
                <a:alpha val="60000"/>
              </a:srgbClr>
            </a:outerShdw>
          </a:effectLst>
        </p:spPr>
        <p:style>
          <a:lnRef idx="2">
            <a:schemeClr val="accent1">
              <a:shade val="15000"/>
            </a:schemeClr>
          </a:lnRef>
          <a:fillRef idx="1">
            <a:schemeClr val="accent1"/>
          </a:fillRef>
          <a:effectRef idx="0">
            <a:schemeClr val="accent1"/>
          </a:effectRef>
          <a:fontRef idx="minor">
            <a:schemeClr val="lt1"/>
          </a:fontRef>
        </p:style>
        <p:txBody>
          <a:bodyPr lIns="90000" rtlCol="0" anchor="ctr"/>
          <a:lstStyle/>
          <a:p>
            <a:pPr algn="ctr"/>
            <a:endParaRPr lang="nl-NL" dirty="0"/>
          </a:p>
        </p:txBody>
      </p:sp>
      <p:sp>
        <p:nvSpPr>
          <p:cNvPr id="11" name="Tijdelijke aanduiding voor tekst 10">
            <a:extLst>
              <a:ext uri="{FF2B5EF4-FFF2-40B4-BE49-F238E27FC236}">
                <a16:creationId xmlns:a16="http://schemas.microsoft.com/office/drawing/2014/main" id="{46071F68-1B8F-CA9C-5BC3-A8DFC0063A7D}"/>
              </a:ext>
            </a:extLst>
          </p:cNvPr>
          <p:cNvSpPr>
            <a:spLocks noGrp="1"/>
          </p:cNvSpPr>
          <p:nvPr>
            <p:ph type="body" sz="quarter" idx="10"/>
          </p:nvPr>
        </p:nvSpPr>
        <p:spPr>
          <a:xfrm>
            <a:off x="810000" y="2132096"/>
            <a:ext cx="2159999" cy="638605"/>
          </a:xfrm>
        </p:spPr>
        <p:txBody>
          <a:bodyPr anchor="b" anchorCtr="0"/>
          <a:lstStyle>
            <a:lvl1pPr>
              <a:defRPr b="1"/>
            </a:lvl1pPr>
          </a:lstStyle>
          <a:p>
            <a:pPr lvl="0"/>
            <a:endParaRPr lang="nl-NL" dirty="0"/>
          </a:p>
        </p:txBody>
      </p:sp>
      <p:sp>
        <p:nvSpPr>
          <p:cNvPr id="12" name="Tijdelijke aanduiding voor tekst 10">
            <a:extLst>
              <a:ext uri="{FF2B5EF4-FFF2-40B4-BE49-F238E27FC236}">
                <a16:creationId xmlns:a16="http://schemas.microsoft.com/office/drawing/2014/main" id="{440EAA53-0873-9C8B-8B21-EF6B0A42F572}"/>
              </a:ext>
            </a:extLst>
          </p:cNvPr>
          <p:cNvSpPr>
            <a:spLocks noGrp="1"/>
          </p:cNvSpPr>
          <p:nvPr>
            <p:ph type="body" sz="quarter" idx="11"/>
          </p:nvPr>
        </p:nvSpPr>
        <p:spPr>
          <a:xfrm>
            <a:off x="810000" y="2876142"/>
            <a:ext cx="2150078" cy="1800000"/>
          </a:xfrm>
        </p:spPr>
        <p:txBody>
          <a:bodyPr/>
          <a:lstStyle>
            <a:lvl1pPr>
              <a:defRPr sz="1300"/>
            </a:lvl1pPr>
          </a:lstStyle>
          <a:p>
            <a:pPr lvl="0"/>
            <a:endParaRPr lang="nl-NL" dirty="0"/>
          </a:p>
        </p:txBody>
      </p:sp>
      <p:sp>
        <p:nvSpPr>
          <p:cNvPr id="14" name="Tijdelijke aanduiding voor afbeelding 13">
            <a:extLst>
              <a:ext uri="{FF2B5EF4-FFF2-40B4-BE49-F238E27FC236}">
                <a16:creationId xmlns:a16="http://schemas.microsoft.com/office/drawing/2014/main" id="{2D9103BD-0E93-FCB1-9583-19601077F24B}"/>
              </a:ext>
            </a:extLst>
          </p:cNvPr>
          <p:cNvSpPr>
            <a:spLocks noGrp="1"/>
          </p:cNvSpPr>
          <p:nvPr>
            <p:ph type="pic" sz="quarter" idx="12"/>
          </p:nvPr>
        </p:nvSpPr>
        <p:spPr>
          <a:xfrm>
            <a:off x="800078" y="1350000"/>
            <a:ext cx="2160000" cy="720000"/>
          </a:xfrm>
        </p:spPr>
        <p:txBody>
          <a:bodyPr anchor="ctr" anchorCtr="0">
            <a:normAutofit/>
          </a:bodyPr>
          <a:lstStyle>
            <a:lvl1pPr>
              <a:defRPr sz="1200"/>
            </a:lvl1pPr>
          </a:lstStyle>
          <a:p>
            <a:endParaRPr lang="nl-NL"/>
          </a:p>
        </p:txBody>
      </p:sp>
      <p:sp>
        <p:nvSpPr>
          <p:cNvPr id="15" name="Afgeronde rechthoek 14">
            <a:extLst>
              <a:ext uri="{FF2B5EF4-FFF2-40B4-BE49-F238E27FC236}">
                <a16:creationId xmlns:a16="http://schemas.microsoft.com/office/drawing/2014/main" id="{6F3C7C72-6D55-1659-DF25-CD775FB53538}"/>
              </a:ext>
            </a:extLst>
          </p:cNvPr>
          <p:cNvSpPr/>
          <p:nvPr userDrawn="1"/>
        </p:nvSpPr>
        <p:spPr>
          <a:xfrm>
            <a:off x="3432175" y="1080000"/>
            <a:ext cx="2520000" cy="3780000"/>
          </a:xfrm>
          <a:prstGeom prst="roundRect">
            <a:avLst>
              <a:gd name="adj" fmla="val 9135"/>
            </a:avLst>
          </a:prstGeom>
          <a:solidFill>
            <a:schemeClr val="bg1"/>
          </a:solidFill>
          <a:ln>
            <a:noFill/>
          </a:ln>
          <a:effectLst>
            <a:outerShdw blurRad="50800" dir="5400000" algn="ctr" rotWithShape="0">
              <a:srgbClr val="352171">
                <a:alpha val="60000"/>
              </a:srgbClr>
            </a:outerShdw>
          </a:effectLst>
        </p:spPr>
        <p:style>
          <a:lnRef idx="2">
            <a:schemeClr val="accent1">
              <a:shade val="15000"/>
            </a:schemeClr>
          </a:lnRef>
          <a:fillRef idx="1">
            <a:schemeClr val="accent1"/>
          </a:fillRef>
          <a:effectRef idx="0">
            <a:schemeClr val="accent1"/>
          </a:effectRef>
          <a:fontRef idx="minor">
            <a:schemeClr val="lt1"/>
          </a:fontRef>
        </p:style>
        <p:txBody>
          <a:bodyPr lIns="90000" rtlCol="0" anchor="ctr"/>
          <a:lstStyle/>
          <a:p>
            <a:pPr algn="ctr"/>
            <a:endParaRPr lang="nl-NL" dirty="0"/>
          </a:p>
        </p:txBody>
      </p:sp>
      <p:sp>
        <p:nvSpPr>
          <p:cNvPr id="16" name="Tijdelijke aanduiding voor tekst 10">
            <a:extLst>
              <a:ext uri="{FF2B5EF4-FFF2-40B4-BE49-F238E27FC236}">
                <a16:creationId xmlns:a16="http://schemas.microsoft.com/office/drawing/2014/main" id="{75B90F4D-AB21-EC7A-0FC3-86D7A8A64101}"/>
              </a:ext>
            </a:extLst>
          </p:cNvPr>
          <p:cNvSpPr>
            <a:spLocks noGrp="1"/>
          </p:cNvSpPr>
          <p:nvPr>
            <p:ph type="body" sz="quarter" idx="13"/>
          </p:nvPr>
        </p:nvSpPr>
        <p:spPr>
          <a:xfrm>
            <a:off x="3618287" y="2132096"/>
            <a:ext cx="2159999" cy="638605"/>
          </a:xfrm>
        </p:spPr>
        <p:txBody>
          <a:bodyPr anchor="b" anchorCtr="0"/>
          <a:lstStyle>
            <a:lvl1pPr>
              <a:defRPr b="1"/>
            </a:lvl1pPr>
          </a:lstStyle>
          <a:p>
            <a:pPr lvl="0"/>
            <a:endParaRPr lang="nl-NL" dirty="0"/>
          </a:p>
        </p:txBody>
      </p:sp>
      <p:sp>
        <p:nvSpPr>
          <p:cNvPr id="17" name="Tijdelijke aanduiding voor tekst 10">
            <a:extLst>
              <a:ext uri="{FF2B5EF4-FFF2-40B4-BE49-F238E27FC236}">
                <a16:creationId xmlns:a16="http://schemas.microsoft.com/office/drawing/2014/main" id="{D20117F5-32AC-27A5-C37C-7507E9D567C6}"/>
              </a:ext>
            </a:extLst>
          </p:cNvPr>
          <p:cNvSpPr>
            <a:spLocks noGrp="1"/>
          </p:cNvSpPr>
          <p:nvPr>
            <p:ph type="body" sz="quarter" idx="14"/>
          </p:nvPr>
        </p:nvSpPr>
        <p:spPr>
          <a:xfrm>
            <a:off x="3618287" y="2876142"/>
            <a:ext cx="2150078" cy="1800000"/>
          </a:xfrm>
        </p:spPr>
        <p:txBody>
          <a:bodyPr/>
          <a:lstStyle>
            <a:lvl1pPr>
              <a:defRPr sz="1300"/>
            </a:lvl1pPr>
          </a:lstStyle>
          <a:p>
            <a:pPr lvl="0"/>
            <a:endParaRPr lang="nl-NL" dirty="0"/>
          </a:p>
        </p:txBody>
      </p:sp>
      <p:sp>
        <p:nvSpPr>
          <p:cNvPr id="18" name="Tijdelijke aanduiding voor afbeelding 13">
            <a:extLst>
              <a:ext uri="{FF2B5EF4-FFF2-40B4-BE49-F238E27FC236}">
                <a16:creationId xmlns:a16="http://schemas.microsoft.com/office/drawing/2014/main" id="{56BFCED6-3B12-0D86-7250-911EC60F97F7}"/>
              </a:ext>
            </a:extLst>
          </p:cNvPr>
          <p:cNvSpPr>
            <a:spLocks noGrp="1"/>
          </p:cNvSpPr>
          <p:nvPr>
            <p:ph type="pic" sz="quarter" idx="15"/>
          </p:nvPr>
        </p:nvSpPr>
        <p:spPr>
          <a:xfrm>
            <a:off x="3608365" y="1350000"/>
            <a:ext cx="2160000" cy="720000"/>
          </a:xfrm>
        </p:spPr>
        <p:txBody>
          <a:bodyPr anchor="ctr" anchorCtr="0">
            <a:normAutofit/>
          </a:bodyPr>
          <a:lstStyle>
            <a:lvl1pPr>
              <a:defRPr sz="1200"/>
            </a:lvl1pPr>
          </a:lstStyle>
          <a:p>
            <a:endParaRPr lang="nl-NL"/>
          </a:p>
        </p:txBody>
      </p:sp>
      <p:sp>
        <p:nvSpPr>
          <p:cNvPr id="19" name="Afgeronde rechthoek 18">
            <a:extLst>
              <a:ext uri="{FF2B5EF4-FFF2-40B4-BE49-F238E27FC236}">
                <a16:creationId xmlns:a16="http://schemas.microsoft.com/office/drawing/2014/main" id="{CCD8A7B4-0892-3846-4DA1-FB47E4923A01}"/>
              </a:ext>
            </a:extLst>
          </p:cNvPr>
          <p:cNvSpPr/>
          <p:nvPr userDrawn="1"/>
        </p:nvSpPr>
        <p:spPr>
          <a:xfrm>
            <a:off x="6240463" y="1080000"/>
            <a:ext cx="2520000" cy="3780000"/>
          </a:xfrm>
          <a:prstGeom prst="roundRect">
            <a:avLst>
              <a:gd name="adj" fmla="val 9135"/>
            </a:avLst>
          </a:prstGeom>
          <a:solidFill>
            <a:schemeClr val="bg1"/>
          </a:solidFill>
          <a:ln>
            <a:noFill/>
          </a:ln>
          <a:effectLst>
            <a:outerShdw blurRad="50800" dir="5400000" algn="ctr" rotWithShape="0">
              <a:srgbClr val="352171">
                <a:alpha val="60000"/>
              </a:srgbClr>
            </a:outerShdw>
          </a:effectLst>
        </p:spPr>
        <p:style>
          <a:lnRef idx="2">
            <a:schemeClr val="accent1">
              <a:shade val="15000"/>
            </a:schemeClr>
          </a:lnRef>
          <a:fillRef idx="1">
            <a:schemeClr val="accent1"/>
          </a:fillRef>
          <a:effectRef idx="0">
            <a:schemeClr val="accent1"/>
          </a:effectRef>
          <a:fontRef idx="minor">
            <a:schemeClr val="lt1"/>
          </a:fontRef>
        </p:style>
        <p:txBody>
          <a:bodyPr lIns="90000" rtlCol="0" anchor="ctr"/>
          <a:lstStyle/>
          <a:p>
            <a:pPr algn="ctr"/>
            <a:endParaRPr lang="nl-NL" dirty="0"/>
          </a:p>
        </p:txBody>
      </p:sp>
      <p:sp>
        <p:nvSpPr>
          <p:cNvPr id="20" name="Tijdelijke aanduiding voor tekst 10">
            <a:extLst>
              <a:ext uri="{FF2B5EF4-FFF2-40B4-BE49-F238E27FC236}">
                <a16:creationId xmlns:a16="http://schemas.microsoft.com/office/drawing/2014/main" id="{13835DE3-C421-D7BC-BFCC-90FF72AA184B}"/>
              </a:ext>
            </a:extLst>
          </p:cNvPr>
          <p:cNvSpPr>
            <a:spLocks noGrp="1"/>
          </p:cNvSpPr>
          <p:nvPr>
            <p:ph type="body" sz="quarter" idx="16"/>
          </p:nvPr>
        </p:nvSpPr>
        <p:spPr>
          <a:xfrm>
            <a:off x="6426575" y="2132096"/>
            <a:ext cx="2159999" cy="638605"/>
          </a:xfrm>
        </p:spPr>
        <p:txBody>
          <a:bodyPr anchor="b" anchorCtr="0"/>
          <a:lstStyle>
            <a:lvl1pPr>
              <a:defRPr b="1"/>
            </a:lvl1pPr>
          </a:lstStyle>
          <a:p>
            <a:pPr lvl="0"/>
            <a:endParaRPr lang="nl-NL" dirty="0"/>
          </a:p>
        </p:txBody>
      </p:sp>
      <p:sp>
        <p:nvSpPr>
          <p:cNvPr id="21" name="Tijdelijke aanduiding voor tekst 10">
            <a:extLst>
              <a:ext uri="{FF2B5EF4-FFF2-40B4-BE49-F238E27FC236}">
                <a16:creationId xmlns:a16="http://schemas.microsoft.com/office/drawing/2014/main" id="{0400DEB5-7C33-F0E2-29B1-864D074B1DEC}"/>
              </a:ext>
            </a:extLst>
          </p:cNvPr>
          <p:cNvSpPr>
            <a:spLocks noGrp="1"/>
          </p:cNvSpPr>
          <p:nvPr>
            <p:ph type="body" sz="quarter" idx="17"/>
          </p:nvPr>
        </p:nvSpPr>
        <p:spPr>
          <a:xfrm>
            <a:off x="6426575" y="2876142"/>
            <a:ext cx="2150078" cy="1800000"/>
          </a:xfrm>
        </p:spPr>
        <p:txBody>
          <a:bodyPr/>
          <a:lstStyle>
            <a:lvl1pPr>
              <a:defRPr sz="1300"/>
            </a:lvl1pPr>
          </a:lstStyle>
          <a:p>
            <a:pPr lvl="0"/>
            <a:endParaRPr lang="nl-NL" dirty="0"/>
          </a:p>
        </p:txBody>
      </p:sp>
      <p:sp>
        <p:nvSpPr>
          <p:cNvPr id="22" name="Tijdelijke aanduiding voor afbeelding 13">
            <a:extLst>
              <a:ext uri="{FF2B5EF4-FFF2-40B4-BE49-F238E27FC236}">
                <a16:creationId xmlns:a16="http://schemas.microsoft.com/office/drawing/2014/main" id="{B71C5034-307B-E924-F0D7-8B993776FC2D}"/>
              </a:ext>
            </a:extLst>
          </p:cNvPr>
          <p:cNvSpPr>
            <a:spLocks noGrp="1"/>
          </p:cNvSpPr>
          <p:nvPr>
            <p:ph type="pic" sz="quarter" idx="18"/>
          </p:nvPr>
        </p:nvSpPr>
        <p:spPr>
          <a:xfrm>
            <a:off x="6416653" y="1350000"/>
            <a:ext cx="2160000" cy="720000"/>
          </a:xfrm>
        </p:spPr>
        <p:txBody>
          <a:bodyPr anchor="ctr" anchorCtr="0">
            <a:normAutofit/>
          </a:bodyPr>
          <a:lstStyle>
            <a:lvl1pPr>
              <a:defRPr sz="1200"/>
            </a:lvl1pPr>
          </a:lstStyle>
          <a:p>
            <a:endParaRPr lang="nl-NL"/>
          </a:p>
        </p:txBody>
      </p:sp>
      <p:sp>
        <p:nvSpPr>
          <p:cNvPr id="23" name="Afgeronde rechthoek 22">
            <a:extLst>
              <a:ext uri="{FF2B5EF4-FFF2-40B4-BE49-F238E27FC236}">
                <a16:creationId xmlns:a16="http://schemas.microsoft.com/office/drawing/2014/main" id="{8D46991A-3DB7-CB05-35F7-9C44963113DF}"/>
              </a:ext>
            </a:extLst>
          </p:cNvPr>
          <p:cNvSpPr/>
          <p:nvPr userDrawn="1"/>
        </p:nvSpPr>
        <p:spPr>
          <a:xfrm>
            <a:off x="9048112" y="1080000"/>
            <a:ext cx="2520000" cy="3780000"/>
          </a:xfrm>
          <a:prstGeom prst="roundRect">
            <a:avLst>
              <a:gd name="adj" fmla="val 9135"/>
            </a:avLst>
          </a:prstGeom>
          <a:solidFill>
            <a:schemeClr val="bg1"/>
          </a:solidFill>
          <a:ln>
            <a:noFill/>
          </a:ln>
          <a:effectLst>
            <a:outerShdw blurRad="50800" dir="5400000" algn="ctr" rotWithShape="0">
              <a:srgbClr val="352171">
                <a:alpha val="60000"/>
              </a:srgbClr>
            </a:outerShdw>
          </a:effectLst>
        </p:spPr>
        <p:style>
          <a:lnRef idx="2">
            <a:schemeClr val="accent1">
              <a:shade val="15000"/>
            </a:schemeClr>
          </a:lnRef>
          <a:fillRef idx="1">
            <a:schemeClr val="accent1"/>
          </a:fillRef>
          <a:effectRef idx="0">
            <a:schemeClr val="accent1"/>
          </a:effectRef>
          <a:fontRef idx="minor">
            <a:schemeClr val="lt1"/>
          </a:fontRef>
        </p:style>
        <p:txBody>
          <a:bodyPr lIns="90000" rtlCol="0" anchor="ctr"/>
          <a:lstStyle/>
          <a:p>
            <a:pPr algn="ctr"/>
            <a:endParaRPr lang="nl-NL" dirty="0"/>
          </a:p>
        </p:txBody>
      </p:sp>
      <p:sp>
        <p:nvSpPr>
          <p:cNvPr id="24" name="Tijdelijke aanduiding voor tekst 10">
            <a:extLst>
              <a:ext uri="{FF2B5EF4-FFF2-40B4-BE49-F238E27FC236}">
                <a16:creationId xmlns:a16="http://schemas.microsoft.com/office/drawing/2014/main" id="{F1C50944-CBCF-7A30-1A4C-FF32EF63E12B}"/>
              </a:ext>
            </a:extLst>
          </p:cNvPr>
          <p:cNvSpPr>
            <a:spLocks noGrp="1"/>
          </p:cNvSpPr>
          <p:nvPr>
            <p:ph type="body" sz="quarter" idx="19"/>
          </p:nvPr>
        </p:nvSpPr>
        <p:spPr>
          <a:xfrm>
            <a:off x="9234224" y="2132096"/>
            <a:ext cx="2159999" cy="638605"/>
          </a:xfrm>
        </p:spPr>
        <p:txBody>
          <a:bodyPr anchor="b" anchorCtr="0"/>
          <a:lstStyle>
            <a:lvl1pPr>
              <a:defRPr b="1"/>
            </a:lvl1pPr>
          </a:lstStyle>
          <a:p>
            <a:pPr lvl="0"/>
            <a:endParaRPr lang="nl-NL" dirty="0"/>
          </a:p>
        </p:txBody>
      </p:sp>
      <p:sp>
        <p:nvSpPr>
          <p:cNvPr id="25" name="Tijdelijke aanduiding voor tekst 10">
            <a:extLst>
              <a:ext uri="{FF2B5EF4-FFF2-40B4-BE49-F238E27FC236}">
                <a16:creationId xmlns:a16="http://schemas.microsoft.com/office/drawing/2014/main" id="{55CD298C-3CB5-C17D-6D1C-89278EC29BC2}"/>
              </a:ext>
            </a:extLst>
          </p:cNvPr>
          <p:cNvSpPr>
            <a:spLocks noGrp="1"/>
          </p:cNvSpPr>
          <p:nvPr>
            <p:ph type="body" sz="quarter" idx="20"/>
          </p:nvPr>
        </p:nvSpPr>
        <p:spPr>
          <a:xfrm>
            <a:off x="9234224" y="2876142"/>
            <a:ext cx="2150078" cy="1800000"/>
          </a:xfrm>
        </p:spPr>
        <p:txBody>
          <a:bodyPr/>
          <a:lstStyle>
            <a:lvl1pPr>
              <a:defRPr sz="1300"/>
            </a:lvl1pPr>
          </a:lstStyle>
          <a:p>
            <a:pPr lvl="0"/>
            <a:endParaRPr lang="nl-NL" dirty="0"/>
          </a:p>
        </p:txBody>
      </p:sp>
      <p:sp>
        <p:nvSpPr>
          <p:cNvPr id="26" name="Tijdelijke aanduiding voor afbeelding 13">
            <a:extLst>
              <a:ext uri="{FF2B5EF4-FFF2-40B4-BE49-F238E27FC236}">
                <a16:creationId xmlns:a16="http://schemas.microsoft.com/office/drawing/2014/main" id="{F2D3361E-4BB2-B115-43A7-D3BD5F6CAE2D}"/>
              </a:ext>
            </a:extLst>
          </p:cNvPr>
          <p:cNvSpPr>
            <a:spLocks noGrp="1"/>
          </p:cNvSpPr>
          <p:nvPr>
            <p:ph type="pic" sz="quarter" idx="21"/>
          </p:nvPr>
        </p:nvSpPr>
        <p:spPr>
          <a:xfrm>
            <a:off x="9224302" y="1350000"/>
            <a:ext cx="2160000" cy="720000"/>
          </a:xfrm>
        </p:spPr>
        <p:txBody>
          <a:bodyPr anchor="ctr" anchorCtr="0">
            <a:normAutofit/>
          </a:bodyPr>
          <a:lstStyle>
            <a:lvl1pPr>
              <a:defRPr sz="1200"/>
            </a:lvl1pPr>
          </a:lstStyle>
          <a:p>
            <a:endParaRPr lang="nl-NL"/>
          </a:p>
        </p:txBody>
      </p:sp>
    </p:spTree>
    <p:extLst>
      <p:ext uri="{BB962C8B-B14F-4D97-AF65-F5344CB8AC3E}">
        <p14:creationId xmlns:p14="http://schemas.microsoft.com/office/powerpoint/2010/main" val="1084290572"/>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Vergelijking">
    <p:bg>
      <p:bgPr>
        <a:solidFill>
          <a:schemeClr val="bg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DC1CBBC3-24E3-9164-4DBE-1B31980245E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04698" y="5830286"/>
            <a:ext cx="1469202" cy="489734"/>
          </a:xfrm>
          <a:prstGeom prst="rect">
            <a:avLst/>
          </a:prstGeom>
        </p:spPr>
      </p:pic>
      <p:sp>
        <p:nvSpPr>
          <p:cNvPr id="8" name="Graphic 4">
            <a:extLst>
              <a:ext uri="{FF2B5EF4-FFF2-40B4-BE49-F238E27FC236}">
                <a16:creationId xmlns:a16="http://schemas.microsoft.com/office/drawing/2014/main" id="{C11E466D-128F-5FAD-B6CD-FF07894AF20B}"/>
              </a:ext>
            </a:extLst>
          </p:cNvPr>
          <p:cNvSpPr/>
          <p:nvPr userDrawn="1"/>
        </p:nvSpPr>
        <p:spPr>
          <a:xfrm>
            <a:off x="311370" y="318792"/>
            <a:ext cx="11575829" cy="6233138"/>
          </a:xfrm>
          <a:custGeom>
            <a:avLst/>
            <a:gdLst>
              <a:gd name="connsiteX0" fmla="*/ 9759696 w 11575829"/>
              <a:gd name="connsiteY0" fmla="*/ 5111428 h 6233138"/>
              <a:gd name="connsiteX1" fmla="*/ 11370072 w 11575829"/>
              <a:gd name="connsiteY1" fmla="*/ 5237935 h 6233138"/>
              <a:gd name="connsiteX2" fmla="*/ 11575829 w 11575829"/>
              <a:gd name="connsiteY2" fmla="*/ 5047697 h 6233138"/>
              <a:gd name="connsiteX3" fmla="*/ 11575829 w 11575829"/>
              <a:gd name="connsiteY3" fmla="*/ 190810 h 6233138"/>
              <a:gd name="connsiteX4" fmla="*/ 11385019 w 11575829"/>
              <a:gd name="connsiteY4" fmla="*/ 0 h 6233138"/>
              <a:gd name="connsiteX5" fmla="*/ 190810 w 11575829"/>
              <a:gd name="connsiteY5" fmla="*/ 0 h 6233138"/>
              <a:gd name="connsiteX6" fmla="*/ 0 w 11575829"/>
              <a:gd name="connsiteY6" fmla="*/ 190810 h 6233138"/>
              <a:gd name="connsiteX7" fmla="*/ 0 w 11575829"/>
              <a:gd name="connsiteY7" fmla="*/ 6042328 h 6233138"/>
              <a:gd name="connsiteX8" fmla="*/ 190810 w 11575829"/>
              <a:gd name="connsiteY8" fmla="*/ 6233138 h 6233138"/>
              <a:gd name="connsiteX9" fmla="*/ 8746493 w 11575829"/>
              <a:gd name="connsiteY9" fmla="*/ 6233138 h 6233138"/>
              <a:gd name="connsiteX10" fmla="*/ 9759696 w 11575829"/>
              <a:gd name="connsiteY10" fmla="*/ 5111428 h 6233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75829" h="6233138">
                <a:moveTo>
                  <a:pt x="9759696" y="5111428"/>
                </a:moveTo>
                <a:lnTo>
                  <a:pt x="11370072" y="5237935"/>
                </a:lnTo>
                <a:cubicBezTo>
                  <a:pt x="11480996" y="5246649"/>
                  <a:pt x="11575829" y="5159003"/>
                  <a:pt x="11575829" y="5047697"/>
                </a:cubicBezTo>
                <a:lnTo>
                  <a:pt x="11575829" y="190810"/>
                </a:lnTo>
                <a:cubicBezTo>
                  <a:pt x="11575829" y="85419"/>
                  <a:pt x="11490409" y="0"/>
                  <a:pt x="11385019" y="0"/>
                </a:cubicBezTo>
                <a:lnTo>
                  <a:pt x="190810" y="0"/>
                </a:lnTo>
                <a:cubicBezTo>
                  <a:pt x="85419" y="0"/>
                  <a:pt x="0" y="85419"/>
                  <a:pt x="0" y="190810"/>
                </a:cubicBezTo>
                <a:lnTo>
                  <a:pt x="0" y="6042328"/>
                </a:lnTo>
                <a:cubicBezTo>
                  <a:pt x="0" y="6147719"/>
                  <a:pt x="85419" y="6233138"/>
                  <a:pt x="190810" y="6233138"/>
                </a:cubicBezTo>
                <a:lnTo>
                  <a:pt x="8746493" y="6233138"/>
                </a:lnTo>
                <a:lnTo>
                  <a:pt x="9759696" y="5111428"/>
                </a:lnTo>
                <a:close/>
              </a:path>
            </a:pathLst>
          </a:custGeom>
          <a:solidFill>
            <a:srgbClr val="E1DEEA"/>
          </a:solidFill>
          <a:ln w="0" cap="flat">
            <a:noFill/>
            <a:prstDash val="solid"/>
            <a:miter/>
          </a:ln>
        </p:spPr>
        <p:txBody>
          <a:bodyPr rtlCol="0" anchor="ctr"/>
          <a:lstStyle/>
          <a:p>
            <a:endParaRPr lang="nl-NL"/>
          </a:p>
        </p:txBody>
      </p:sp>
      <p:sp>
        <p:nvSpPr>
          <p:cNvPr id="2" name="Titel 1">
            <a:extLst>
              <a:ext uri="{FF2B5EF4-FFF2-40B4-BE49-F238E27FC236}">
                <a16:creationId xmlns:a16="http://schemas.microsoft.com/office/drawing/2014/main" id="{6F3E2262-0F8B-C397-4C06-523A53D72644}"/>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495935C4-83E8-90AC-C0B4-F465983F88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EC3DB571-81F7-A513-2ACE-70F6D1A05920}"/>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98F20222-87CE-E7CB-02FF-1652D1CCBA9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9B00B5AB-BEDF-37E0-5DEE-9DEE58B8842D}"/>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382572005"/>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lleen titel - Oranje">
    <p:bg>
      <p:bgPr>
        <a:solidFill>
          <a:schemeClr val="bg1"/>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4274DC74-2362-B5E0-73E1-6AECC80209E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04698" y="5830286"/>
            <a:ext cx="1469202" cy="489734"/>
          </a:xfrm>
          <a:prstGeom prst="rect">
            <a:avLst/>
          </a:prstGeom>
        </p:spPr>
      </p:pic>
      <p:sp>
        <p:nvSpPr>
          <p:cNvPr id="3" name="Graphic 4">
            <a:extLst>
              <a:ext uri="{FF2B5EF4-FFF2-40B4-BE49-F238E27FC236}">
                <a16:creationId xmlns:a16="http://schemas.microsoft.com/office/drawing/2014/main" id="{E05F089C-03F3-5596-0E7F-EEC9E7D73DAF}"/>
              </a:ext>
            </a:extLst>
          </p:cNvPr>
          <p:cNvSpPr/>
          <p:nvPr userDrawn="1"/>
        </p:nvSpPr>
        <p:spPr>
          <a:xfrm>
            <a:off x="311370" y="318792"/>
            <a:ext cx="11575829" cy="6233138"/>
          </a:xfrm>
          <a:custGeom>
            <a:avLst/>
            <a:gdLst>
              <a:gd name="connsiteX0" fmla="*/ 9759696 w 11575829"/>
              <a:gd name="connsiteY0" fmla="*/ 5111428 h 6233138"/>
              <a:gd name="connsiteX1" fmla="*/ 11370072 w 11575829"/>
              <a:gd name="connsiteY1" fmla="*/ 5237935 h 6233138"/>
              <a:gd name="connsiteX2" fmla="*/ 11575829 w 11575829"/>
              <a:gd name="connsiteY2" fmla="*/ 5047697 h 6233138"/>
              <a:gd name="connsiteX3" fmla="*/ 11575829 w 11575829"/>
              <a:gd name="connsiteY3" fmla="*/ 190810 h 6233138"/>
              <a:gd name="connsiteX4" fmla="*/ 11385019 w 11575829"/>
              <a:gd name="connsiteY4" fmla="*/ 0 h 6233138"/>
              <a:gd name="connsiteX5" fmla="*/ 190810 w 11575829"/>
              <a:gd name="connsiteY5" fmla="*/ 0 h 6233138"/>
              <a:gd name="connsiteX6" fmla="*/ 0 w 11575829"/>
              <a:gd name="connsiteY6" fmla="*/ 190810 h 6233138"/>
              <a:gd name="connsiteX7" fmla="*/ 0 w 11575829"/>
              <a:gd name="connsiteY7" fmla="*/ 6042328 h 6233138"/>
              <a:gd name="connsiteX8" fmla="*/ 190810 w 11575829"/>
              <a:gd name="connsiteY8" fmla="*/ 6233138 h 6233138"/>
              <a:gd name="connsiteX9" fmla="*/ 8746493 w 11575829"/>
              <a:gd name="connsiteY9" fmla="*/ 6233138 h 6233138"/>
              <a:gd name="connsiteX10" fmla="*/ 9759696 w 11575829"/>
              <a:gd name="connsiteY10" fmla="*/ 5111428 h 6233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75829" h="6233138">
                <a:moveTo>
                  <a:pt x="9759696" y="5111428"/>
                </a:moveTo>
                <a:lnTo>
                  <a:pt x="11370072" y="5237935"/>
                </a:lnTo>
                <a:cubicBezTo>
                  <a:pt x="11480996" y="5246649"/>
                  <a:pt x="11575829" y="5159003"/>
                  <a:pt x="11575829" y="5047697"/>
                </a:cubicBezTo>
                <a:lnTo>
                  <a:pt x="11575829" y="190810"/>
                </a:lnTo>
                <a:cubicBezTo>
                  <a:pt x="11575829" y="85419"/>
                  <a:pt x="11490409" y="0"/>
                  <a:pt x="11385019" y="0"/>
                </a:cubicBezTo>
                <a:lnTo>
                  <a:pt x="190810" y="0"/>
                </a:lnTo>
                <a:cubicBezTo>
                  <a:pt x="85419" y="0"/>
                  <a:pt x="0" y="85419"/>
                  <a:pt x="0" y="190810"/>
                </a:cubicBezTo>
                <a:lnTo>
                  <a:pt x="0" y="6042328"/>
                </a:lnTo>
                <a:cubicBezTo>
                  <a:pt x="0" y="6147719"/>
                  <a:pt x="85419" y="6233138"/>
                  <a:pt x="190810" y="6233138"/>
                </a:cubicBezTo>
                <a:lnTo>
                  <a:pt x="8746493" y="6233138"/>
                </a:lnTo>
                <a:lnTo>
                  <a:pt x="9759696" y="5111428"/>
                </a:lnTo>
                <a:close/>
              </a:path>
            </a:pathLst>
          </a:custGeom>
          <a:solidFill>
            <a:srgbClr val="FDDFBB"/>
          </a:solidFill>
          <a:ln w="0" cap="flat">
            <a:noFill/>
            <a:prstDash val="solid"/>
            <a:miter/>
          </a:ln>
        </p:spPr>
        <p:txBody>
          <a:bodyPr rtlCol="0" anchor="ctr"/>
          <a:lstStyle/>
          <a:p>
            <a:endParaRPr lang="nl-NL"/>
          </a:p>
        </p:txBody>
      </p:sp>
      <p:sp>
        <p:nvSpPr>
          <p:cNvPr id="7" name="Titel 1">
            <a:extLst>
              <a:ext uri="{FF2B5EF4-FFF2-40B4-BE49-F238E27FC236}">
                <a16:creationId xmlns:a16="http://schemas.microsoft.com/office/drawing/2014/main" id="{2D68D5CF-0F0A-ABB5-66FD-1B05D5545A2C}"/>
              </a:ext>
            </a:extLst>
          </p:cNvPr>
          <p:cNvSpPr>
            <a:spLocks noGrp="1"/>
          </p:cNvSpPr>
          <p:nvPr>
            <p:ph type="title"/>
          </p:nvPr>
        </p:nvSpPr>
        <p:spPr>
          <a:xfrm>
            <a:off x="626411" y="5369522"/>
            <a:ext cx="10515600" cy="934381"/>
          </a:xfrm>
        </p:spPr>
        <p:txBody>
          <a:bodyPr wrap="none" anchor="b" anchorCtr="0"/>
          <a:lstStyle>
            <a:lvl1pPr>
              <a:defRPr sz="3000" baseline="0"/>
            </a:lvl1pPr>
          </a:lstStyle>
          <a:p>
            <a:r>
              <a:rPr lang="nl-NL" dirty="0"/>
              <a:t>Klik om stijl te bewerken</a:t>
            </a:r>
          </a:p>
        </p:txBody>
      </p:sp>
    </p:spTree>
    <p:extLst>
      <p:ext uri="{BB962C8B-B14F-4D97-AF65-F5344CB8AC3E}">
        <p14:creationId xmlns:p14="http://schemas.microsoft.com/office/powerpoint/2010/main" val="2516595486"/>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lleen titel - Paars">
    <p:bg>
      <p:bgPr>
        <a:solidFill>
          <a:schemeClr val="bg1"/>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5F0413BF-297D-D987-DEA1-0D78D471B99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04698" y="5830286"/>
            <a:ext cx="1469202" cy="489734"/>
          </a:xfrm>
          <a:prstGeom prst="rect">
            <a:avLst/>
          </a:prstGeom>
        </p:spPr>
      </p:pic>
      <p:sp>
        <p:nvSpPr>
          <p:cNvPr id="3" name="Graphic 4">
            <a:extLst>
              <a:ext uri="{FF2B5EF4-FFF2-40B4-BE49-F238E27FC236}">
                <a16:creationId xmlns:a16="http://schemas.microsoft.com/office/drawing/2014/main" id="{3366DD89-1736-FEF3-9AB7-891A2C462953}"/>
              </a:ext>
            </a:extLst>
          </p:cNvPr>
          <p:cNvSpPr/>
          <p:nvPr userDrawn="1"/>
        </p:nvSpPr>
        <p:spPr>
          <a:xfrm>
            <a:off x="311370" y="318792"/>
            <a:ext cx="11575829" cy="6233138"/>
          </a:xfrm>
          <a:custGeom>
            <a:avLst/>
            <a:gdLst>
              <a:gd name="connsiteX0" fmla="*/ 9759696 w 11575829"/>
              <a:gd name="connsiteY0" fmla="*/ 5111428 h 6233138"/>
              <a:gd name="connsiteX1" fmla="*/ 11370072 w 11575829"/>
              <a:gd name="connsiteY1" fmla="*/ 5237935 h 6233138"/>
              <a:gd name="connsiteX2" fmla="*/ 11575829 w 11575829"/>
              <a:gd name="connsiteY2" fmla="*/ 5047697 h 6233138"/>
              <a:gd name="connsiteX3" fmla="*/ 11575829 w 11575829"/>
              <a:gd name="connsiteY3" fmla="*/ 190810 h 6233138"/>
              <a:gd name="connsiteX4" fmla="*/ 11385019 w 11575829"/>
              <a:gd name="connsiteY4" fmla="*/ 0 h 6233138"/>
              <a:gd name="connsiteX5" fmla="*/ 190810 w 11575829"/>
              <a:gd name="connsiteY5" fmla="*/ 0 h 6233138"/>
              <a:gd name="connsiteX6" fmla="*/ 0 w 11575829"/>
              <a:gd name="connsiteY6" fmla="*/ 190810 h 6233138"/>
              <a:gd name="connsiteX7" fmla="*/ 0 w 11575829"/>
              <a:gd name="connsiteY7" fmla="*/ 6042328 h 6233138"/>
              <a:gd name="connsiteX8" fmla="*/ 190810 w 11575829"/>
              <a:gd name="connsiteY8" fmla="*/ 6233138 h 6233138"/>
              <a:gd name="connsiteX9" fmla="*/ 8746493 w 11575829"/>
              <a:gd name="connsiteY9" fmla="*/ 6233138 h 6233138"/>
              <a:gd name="connsiteX10" fmla="*/ 9759696 w 11575829"/>
              <a:gd name="connsiteY10" fmla="*/ 5111428 h 6233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75829" h="6233138">
                <a:moveTo>
                  <a:pt x="9759696" y="5111428"/>
                </a:moveTo>
                <a:lnTo>
                  <a:pt x="11370072" y="5237935"/>
                </a:lnTo>
                <a:cubicBezTo>
                  <a:pt x="11480996" y="5246649"/>
                  <a:pt x="11575829" y="5159003"/>
                  <a:pt x="11575829" y="5047697"/>
                </a:cubicBezTo>
                <a:lnTo>
                  <a:pt x="11575829" y="190810"/>
                </a:lnTo>
                <a:cubicBezTo>
                  <a:pt x="11575829" y="85419"/>
                  <a:pt x="11490409" y="0"/>
                  <a:pt x="11385019" y="0"/>
                </a:cubicBezTo>
                <a:lnTo>
                  <a:pt x="190810" y="0"/>
                </a:lnTo>
                <a:cubicBezTo>
                  <a:pt x="85419" y="0"/>
                  <a:pt x="0" y="85419"/>
                  <a:pt x="0" y="190810"/>
                </a:cubicBezTo>
                <a:lnTo>
                  <a:pt x="0" y="6042328"/>
                </a:lnTo>
                <a:cubicBezTo>
                  <a:pt x="0" y="6147719"/>
                  <a:pt x="85419" y="6233138"/>
                  <a:pt x="190810" y="6233138"/>
                </a:cubicBezTo>
                <a:lnTo>
                  <a:pt x="8746493" y="6233138"/>
                </a:lnTo>
                <a:lnTo>
                  <a:pt x="9759696" y="5111428"/>
                </a:lnTo>
                <a:close/>
              </a:path>
            </a:pathLst>
          </a:custGeom>
          <a:solidFill>
            <a:srgbClr val="E1DEEA"/>
          </a:solidFill>
          <a:ln w="0" cap="flat">
            <a:noFill/>
            <a:prstDash val="solid"/>
            <a:miter/>
          </a:ln>
        </p:spPr>
        <p:txBody>
          <a:bodyPr rtlCol="0" anchor="ctr"/>
          <a:lstStyle/>
          <a:p>
            <a:endParaRPr lang="nl-NL" dirty="0"/>
          </a:p>
        </p:txBody>
      </p:sp>
      <p:sp>
        <p:nvSpPr>
          <p:cNvPr id="7" name="Titel 1">
            <a:extLst>
              <a:ext uri="{FF2B5EF4-FFF2-40B4-BE49-F238E27FC236}">
                <a16:creationId xmlns:a16="http://schemas.microsoft.com/office/drawing/2014/main" id="{2D68D5CF-0F0A-ABB5-66FD-1B05D5545A2C}"/>
              </a:ext>
            </a:extLst>
          </p:cNvPr>
          <p:cNvSpPr>
            <a:spLocks noGrp="1"/>
          </p:cNvSpPr>
          <p:nvPr>
            <p:ph type="title"/>
          </p:nvPr>
        </p:nvSpPr>
        <p:spPr>
          <a:xfrm>
            <a:off x="626411" y="5369522"/>
            <a:ext cx="10515600" cy="934381"/>
          </a:xfrm>
        </p:spPr>
        <p:txBody>
          <a:bodyPr wrap="none" anchor="b" anchorCtr="0"/>
          <a:lstStyle>
            <a:lvl1pPr>
              <a:defRPr sz="3000" baseline="0"/>
            </a:lvl1pPr>
          </a:lstStyle>
          <a:p>
            <a:r>
              <a:rPr lang="nl-NL" dirty="0"/>
              <a:t>Klik om stijl te bewerken</a:t>
            </a:r>
          </a:p>
        </p:txBody>
      </p:sp>
    </p:spTree>
    <p:extLst>
      <p:ext uri="{BB962C8B-B14F-4D97-AF65-F5344CB8AC3E}">
        <p14:creationId xmlns:p14="http://schemas.microsoft.com/office/powerpoint/2010/main" val="4134088533"/>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Alleen titel - Paars">
    <p:bg>
      <p:bgPr>
        <a:solidFill>
          <a:schemeClr val="bg1"/>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5F0413BF-297D-D987-DEA1-0D78D471B99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04698" y="5830286"/>
            <a:ext cx="1469202" cy="489734"/>
          </a:xfrm>
          <a:prstGeom prst="rect">
            <a:avLst/>
          </a:prstGeom>
        </p:spPr>
      </p:pic>
      <p:sp>
        <p:nvSpPr>
          <p:cNvPr id="3" name="Graphic 4">
            <a:extLst>
              <a:ext uri="{FF2B5EF4-FFF2-40B4-BE49-F238E27FC236}">
                <a16:creationId xmlns:a16="http://schemas.microsoft.com/office/drawing/2014/main" id="{3366DD89-1736-FEF3-9AB7-891A2C462953}"/>
              </a:ext>
            </a:extLst>
          </p:cNvPr>
          <p:cNvSpPr/>
          <p:nvPr userDrawn="1"/>
        </p:nvSpPr>
        <p:spPr>
          <a:xfrm>
            <a:off x="311370" y="318792"/>
            <a:ext cx="11575829" cy="6233138"/>
          </a:xfrm>
          <a:custGeom>
            <a:avLst/>
            <a:gdLst>
              <a:gd name="connsiteX0" fmla="*/ 9759696 w 11575829"/>
              <a:gd name="connsiteY0" fmla="*/ 5111428 h 6233138"/>
              <a:gd name="connsiteX1" fmla="*/ 11370072 w 11575829"/>
              <a:gd name="connsiteY1" fmla="*/ 5237935 h 6233138"/>
              <a:gd name="connsiteX2" fmla="*/ 11575829 w 11575829"/>
              <a:gd name="connsiteY2" fmla="*/ 5047697 h 6233138"/>
              <a:gd name="connsiteX3" fmla="*/ 11575829 w 11575829"/>
              <a:gd name="connsiteY3" fmla="*/ 190810 h 6233138"/>
              <a:gd name="connsiteX4" fmla="*/ 11385019 w 11575829"/>
              <a:gd name="connsiteY4" fmla="*/ 0 h 6233138"/>
              <a:gd name="connsiteX5" fmla="*/ 190810 w 11575829"/>
              <a:gd name="connsiteY5" fmla="*/ 0 h 6233138"/>
              <a:gd name="connsiteX6" fmla="*/ 0 w 11575829"/>
              <a:gd name="connsiteY6" fmla="*/ 190810 h 6233138"/>
              <a:gd name="connsiteX7" fmla="*/ 0 w 11575829"/>
              <a:gd name="connsiteY7" fmla="*/ 6042328 h 6233138"/>
              <a:gd name="connsiteX8" fmla="*/ 190810 w 11575829"/>
              <a:gd name="connsiteY8" fmla="*/ 6233138 h 6233138"/>
              <a:gd name="connsiteX9" fmla="*/ 8746493 w 11575829"/>
              <a:gd name="connsiteY9" fmla="*/ 6233138 h 6233138"/>
              <a:gd name="connsiteX10" fmla="*/ 9759696 w 11575829"/>
              <a:gd name="connsiteY10" fmla="*/ 5111428 h 6233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75829" h="6233138">
                <a:moveTo>
                  <a:pt x="9759696" y="5111428"/>
                </a:moveTo>
                <a:lnTo>
                  <a:pt x="11370072" y="5237935"/>
                </a:lnTo>
                <a:cubicBezTo>
                  <a:pt x="11480996" y="5246649"/>
                  <a:pt x="11575829" y="5159003"/>
                  <a:pt x="11575829" y="5047697"/>
                </a:cubicBezTo>
                <a:lnTo>
                  <a:pt x="11575829" y="190810"/>
                </a:lnTo>
                <a:cubicBezTo>
                  <a:pt x="11575829" y="85419"/>
                  <a:pt x="11490409" y="0"/>
                  <a:pt x="11385019" y="0"/>
                </a:cubicBezTo>
                <a:lnTo>
                  <a:pt x="190810" y="0"/>
                </a:lnTo>
                <a:cubicBezTo>
                  <a:pt x="85419" y="0"/>
                  <a:pt x="0" y="85419"/>
                  <a:pt x="0" y="190810"/>
                </a:cubicBezTo>
                <a:lnTo>
                  <a:pt x="0" y="6042328"/>
                </a:lnTo>
                <a:cubicBezTo>
                  <a:pt x="0" y="6147719"/>
                  <a:pt x="85419" y="6233138"/>
                  <a:pt x="190810" y="6233138"/>
                </a:cubicBezTo>
                <a:lnTo>
                  <a:pt x="8746493" y="6233138"/>
                </a:lnTo>
                <a:lnTo>
                  <a:pt x="9759696" y="5111428"/>
                </a:lnTo>
                <a:close/>
              </a:path>
            </a:pathLst>
          </a:custGeom>
          <a:solidFill>
            <a:srgbClr val="E1DEEA"/>
          </a:solidFill>
          <a:ln w="0" cap="flat">
            <a:noFill/>
            <a:prstDash val="solid"/>
            <a:miter/>
          </a:ln>
        </p:spPr>
        <p:txBody>
          <a:bodyPr rtlCol="0" anchor="ctr"/>
          <a:lstStyle/>
          <a:p>
            <a:endParaRPr lang="nl-NL"/>
          </a:p>
        </p:txBody>
      </p:sp>
      <p:sp>
        <p:nvSpPr>
          <p:cNvPr id="7" name="Titel 1">
            <a:extLst>
              <a:ext uri="{FF2B5EF4-FFF2-40B4-BE49-F238E27FC236}">
                <a16:creationId xmlns:a16="http://schemas.microsoft.com/office/drawing/2014/main" id="{2D68D5CF-0F0A-ABB5-66FD-1B05D5545A2C}"/>
              </a:ext>
            </a:extLst>
          </p:cNvPr>
          <p:cNvSpPr>
            <a:spLocks noGrp="1"/>
          </p:cNvSpPr>
          <p:nvPr>
            <p:ph type="title"/>
          </p:nvPr>
        </p:nvSpPr>
        <p:spPr>
          <a:xfrm>
            <a:off x="626411" y="5369522"/>
            <a:ext cx="10515600" cy="934381"/>
          </a:xfrm>
        </p:spPr>
        <p:txBody>
          <a:bodyPr wrap="none" anchor="b" anchorCtr="0"/>
          <a:lstStyle>
            <a:lvl1pPr>
              <a:defRPr sz="3000" baseline="0"/>
            </a:lvl1pPr>
          </a:lstStyle>
          <a:p>
            <a:r>
              <a:rPr lang="nl-NL" dirty="0"/>
              <a:t>Klik om stijl te bewerken</a:t>
            </a:r>
          </a:p>
        </p:txBody>
      </p:sp>
      <p:sp>
        <p:nvSpPr>
          <p:cNvPr id="4" name="Afgeronde rechthoek 3">
            <a:extLst>
              <a:ext uri="{FF2B5EF4-FFF2-40B4-BE49-F238E27FC236}">
                <a16:creationId xmlns:a16="http://schemas.microsoft.com/office/drawing/2014/main" id="{F995D6A6-2863-521E-E754-42F7B88EDD01}"/>
              </a:ext>
            </a:extLst>
          </p:cNvPr>
          <p:cNvSpPr/>
          <p:nvPr userDrawn="1"/>
        </p:nvSpPr>
        <p:spPr>
          <a:xfrm>
            <a:off x="7584698" y="2832203"/>
            <a:ext cx="3989202" cy="2194437"/>
          </a:xfrm>
          <a:prstGeom prst="roundRect">
            <a:avLst>
              <a:gd name="adj" fmla="val 9135"/>
            </a:avLst>
          </a:prstGeom>
          <a:solidFill>
            <a:schemeClr val="bg1"/>
          </a:solidFill>
          <a:ln>
            <a:noFill/>
          </a:ln>
          <a:effectLst>
            <a:outerShdw blurRad="50800" dir="5400000" algn="ctr" rotWithShape="0">
              <a:srgbClr val="352171">
                <a:alpha val="60000"/>
              </a:srgbClr>
            </a:outerShdw>
          </a:effectLst>
        </p:spPr>
        <p:style>
          <a:lnRef idx="2">
            <a:schemeClr val="accent1">
              <a:shade val="15000"/>
            </a:schemeClr>
          </a:lnRef>
          <a:fillRef idx="1">
            <a:schemeClr val="accent1"/>
          </a:fillRef>
          <a:effectRef idx="0">
            <a:schemeClr val="accent1"/>
          </a:effectRef>
          <a:fontRef idx="minor">
            <a:schemeClr val="lt1"/>
          </a:fontRef>
        </p:style>
        <p:txBody>
          <a:bodyPr lIns="90000" rtlCol="0" anchor="ctr"/>
          <a:lstStyle/>
          <a:p>
            <a:pPr algn="ctr"/>
            <a:endParaRPr lang="nl-NL" dirty="0"/>
          </a:p>
        </p:txBody>
      </p:sp>
    </p:spTree>
    <p:extLst>
      <p:ext uri="{BB962C8B-B14F-4D97-AF65-F5344CB8AC3E}">
        <p14:creationId xmlns:p14="http://schemas.microsoft.com/office/powerpoint/2010/main" val="1630291859"/>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Leeg">
    <p:bg>
      <p:bgPr>
        <a:solidFill>
          <a:schemeClr val="bg1"/>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9825585B-11BB-82AB-7B14-1B5995A94EE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04698" y="5830286"/>
            <a:ext cx="1469202" cy="489734"/>
          </a:xfrm>
          <a:prstGeom prst="rect">
            <a:avLst/>
          </a:prstGeom>
        </p:spPr>
      </p:pic>
    </p:spTree>
    <p:extLst>
      <p:ext uri="{BB962C8B-B14F-4D97-AF65-F5344CB8AC3E}">
        <p14:creationId xmlns:p14="http://schemas.microsoft.com/office/powerpoint/2010/main" val="2475754616"/>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Afsluiter">
    <p:bg>
      <p:bgPr>
        <a:solidFill>
          <a:schemeClr val="bg1"/>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FEF13981-45B9-AD17-0372-DD1408B15A2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54824" y="2667965"/>
            <a:ext cx="5752199" cy="1246026"/>
          </a:xfrm>
          <a:prstGeom prst="rect">
            <a:avLst/>
          </a:prstGeom>
        </p:spPr>
      </p:pic>
    </p:spTree>
    <p:extLst>
      <p:ext uri="{BB962C8B-B14F-4D97-AF65-F5344CB8AC3E}">
        <p14:creationId xmlns:p14="http://schemas.microsoft.com/office/powerpoint/2010/main" val="3512270174"/>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asis A">
    <p:bg>
      <p:bgPr>
        <a:solidFill>
          <a:schemeClr val="bg1"/>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90CDD377-5FCC-64CD-AA55-E775C5B0B5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04698" y="5830286"/>
            <a:ext cx="1469202" cy="489734"/>
          </a:xfrm>
          <a:prstGeom prst="rect">
            <a:avLst/>
          </a:prstGeom>
        </p:spPr>
      </p:pic>
      <p:sp>
        <p:nvSpPr>
          <p:cNvPr id="5" name="Graphic 4">
            <a:extLst>
              <a:ext uri="{FF2B5EF4-FFF2-40B4-BE49-F238E27FC236}">
                <a16:creationId xmlns:a16="http://schemas.microsoft.com/office/drawing/2014/main" id="{411BB39D-DA6B-8A19-0824-8D41ED374336}"/>
              </a:ext>
            </a:extLst>
          </p:cNvPr>
          <p:cNvSpPr/>
          <p:nvPr userDrawn="1"/>
        </p:nvSpPr>
        <p:spPr>
          <a:xfrm>
            <a:off x="311370" y="318792"/>
            <a:ext cx="11575829" cy="6233138"/>
          </a:xfrm>
          <a:custGeom>
            <a:avLst/>
            <a:gdLst>
              <a:gd name="connsiteX0" fmla="*/ 9759696 w 11575829"/>
              <a:gd name="connsiteY0" fmla="*/ 5111428 h 6233138"/>
              <a:gd name="connsiteX1" fmla="*/ 11370072 w 11575829"/>
              <a:gd name="connsiteY1" fmla="*/ 5237935 h 6233138"/>
              <a:gd name="connsiteX2" fmla="*/ 11575829 w 11575829"/>
              <a:gd name="connsiteY2" fmla="*/ 5047697 h 6233138"/>
              <a:gd name="connsiteX3" fmla="*/ 11575829 w 11575829"/>
              <a:gd name="connsiteY3" fmla="*/ 190810 h 6233138"/>
              <a:gd name="connsiteX4" fmla="*/ 11385019 w 11575829"/>
              <a:gd name="connsiteY4" fmla="*/ 0 h 6233138"/>
              <a:gd name="connsiteX5" fmla="*/ 190810 w 11575829"/>
              <a:gd name="connsiteY5" fmla="*/ 0 h 6233138"/>
              <a:gd name="connsiteX6" fmla="*/ 0 w 11575829"/>
              <a:gd name="connsiteY6" fmla="*/ 190810 h 6233138"/>
              <a:gd name="connsiteX7" fmla="*/ 0 w 11575829"/>
              <a:gd name="connsiteY7" fmla="*/ 6042328 h 6233138"/>
              <a:gd name="connsiteX8" fmla="*/ 190810 w 11575829"/>
              <a:gd name="connsiteY8" fmla="*/ 6233138 h 6233138"/>
              <a:gd name="connsiteX9" fmla="*/ 8746493 w 11575829"/>
              <a:gd name="connsiteY9" fmla="*/ 6233138 h 6233138"/>
              <a:gd name="connsiteX10" fmla="*/ 9759696 w 11575829"/>
              <a:gd name="connsiteY10" fmla="*/ 5111428 h 6233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75829" h="6233138">
                <a:moveTo>
                  <a:pt x="9759696" y="5111428"/>
                </a:moveTo>
                <a:lnTo>
                  <a:pt x="11370072" y="5237935"/>
                </a:lnTo>
                <a:cubicBezTo>
                  <a:pt x="11480996" y="5246649"/>
                  <a:pt x="11575829" y="5159003"/>
                  <a:pt x="11575829" y="5047697"/>
                </a:cubicBezTo>
                <a:lnTo>
                  <a:pt x="11575829" y="190810"/>
                </a:lnTo>
                <a:cubicBezTo>
                  <a:pt x="11575829" y="85419"/>
                  <a:pt x="11490409" y="0"/>
                  <a:pt x="11385019" y="0"/>
                </a:cubicBezTo>
                <a:lnTo>
                  <a:pt x="190810" y="0"/>
                </a:lnTo>
                <a:cubicBezTo>
                  <a:pt x="85419" y="0"/>
                  <a:pt x="0" y="85419"/>
                  <a:pt x="0" y="190810"/>
                </a:cubicBezTo>
                <a:lnTo>
                  <a:pt x="0" y="6042328"/>
                </a:lnTo>
                <a:cubicBezTo>
                  <a:pt x="0" y="6147719"/>
                  <a:pt x="85419" y="6233138"/>
                  <a:pt x="190810" y="6233138"/>
                </a:cubicBezTo>
                <a:lnTo>
                  <a:pt x="8746493" y="6233138"/>
                </a:lnTo>
                <a:lnTo>
                  <a:pt x="9759696" y="5111428"/>
                </a:lnTo>
                <a:close/>
              </a:path>
            </a:pathLst>
          </a:custGeom>
          <a:solidFill>
            <a:srgbClr val="352171"/>
          </a:solidFill>
          <a:ln w="0" cap="flat">
            <a:noFill/>
            <a:prstDash val="solid"/>
            <a:miter/>
          </a:ln>
        </p:spPr>
        <p:txBody>
          <a:bodyPr rtlCol="0" anchor="ctr"/>
          <a:lstStyle/>
          <a:p>
            <a:endParaRPr lang="nl-NL"/>
          </a:p>
        </p:txBody>
      </p:sp>
      <p:sp>
        <p:nvSpPr>
          <p:cNvPr id="2" name="Titel 1">
            <a:extLst>
              <a:ext uri="{FF2B5EF4-FFF2-40B4-BE49-F238E27FC236}">
                <a16:creationId xmlns:a16="http://schemas.microsoft.com/office/drawing/2014/main" id="{85038912-9AEA-D9F9-B907-8AEA23EB4613}"/>
              </a:ext>
            </a:extLst>
          </p:cNvPr>
          <p:cNvSpPr>
            <a:spLocks noGrp="1"/>
          </p:cNvSpPr>
          <p:nvPr>
            <p:ph type="title"/>
          </p:nvPr>
        </p:nvSpPr>
        <p:spPr>
          <a:xfrm>
            <a:off x="3430799" y="620712"/>
            <a:ext cx="8137313" cy="2079287"/>
          </a:xfrm>
        </p:spPr>
        <p:txBody>
          <a:bodyPr lIns="0" tIns="0" rIns="0" bIns="0" anchor="b" anchorCtr="0"/>
          <a:lstStyle>
            <a:lvl1pPr>
              <a:lnSpc>
                <a:spcPct val="75000"/>
              </a:lnSpc>
              <a:defRPr>
                <a:solidFill>
                  <a:schemeClr val="bg1"/>
                </a:solidFill>
              </a:defRPr>
            </a:lvl1pPr>
          </a:lstStyle>
          <a:p>
            <a:endParaRPr lang="nl-NL" dirty="0"/>
          </a:p>
        </p:txBody>
      </p:sp>
      <p:sp>
        <p:nvSpPr>
          <p:cNvPr id="3" name="Tijdelijke aanduiding voor inhoud 2">
            <a:extLst>
              <a:ext uri="{FF2B5EF4-FFF2-40B4-BE49-F238E27FC236}">
                <a16:creationId xmlns:a16="http://schemas.microsoft.com/office/drawing/2014/main" id="{D7347B60-E536-8EE5-D8F8-E13B5569EB90}"/>
              </a:ext>
            </a:extLst>
          </p:cNvPr>
          <p:cNvSpPr>
            <a:spLocks noGrp="1"/>
          </p:cNvSpPr>
          <p:nvPr>
            <p:ph idx="1"/>
          </p:nvPr>
        </p:nvSpPr>
        <p:spPr>
          <a:xfrm>
            <a:off x="3430800" y="2879999"/>
            <a:ext cx="6957609" cy="3320776"/>
          </a:xfrm>
        </p:spPr>
        <p:txBody>
          <a:bodyPr lIns="0" tIns="0" rIns="0" bIns="0">
            <a:noAutofit/>
          </a:bodyPr>
          <a:lstStyle>
            <a:lvl1pPr marL="0" indent="0" algn="l">
              <a:buNone/>
              <a:defRPr>
                <a:solidFill>
                  <a:schemeClr val="bg1"/>
                </a:solidFill>
              </a:defRPr>
            </a:lvl1pPr>
            <a:lvl2pPr marL="457200" indent="0" algn="l">
              <a:buNone/>
              <a:defRPr>
                <a:solidFill>
                  <a:schemeClr val="bg1"/>
                </a:solidFill>
              </a:defRPr>
            </a:lvl2pPr>
            <a:lvl3pPr marL="914400" indent="0" algn="l">
              <a:buNone/>
              <a:defRPr>
                <a:solidFill>
                  <a:schemeClr val="bg1"/>
                </a:solidFill>
              </a:defRPr>
            </a:lvl3pPr>
            <a:lvl4pPr marL="1371600" indent="0" algn="l">
              <a:buNone/>
              <a:defRPr>
                <a:solidFill>
                  <a:schemeClr val="bg1"/>
                </a:solidFill>
              </a:defRPr>
            </a:lvl4pPr>
            <a:lvl5pPr marL="1828800" indent="0" algn="l">
              <a:buNone/>
              <a:defRPr>
                <a:solidFill>
                  <a:schemeClr val="bg1"/>
                </a:solidFill>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afbeelding 8">
            <a:extLst>
              <a:ext uri="{FF2B5EF4-FFF2-40B4-BE49-F238E27FC236}">
                <a16:creationId xmlns:a16="http://schemas.microsoft.com/office/drawing/2014/main" id="{3F1EFBB4-A90C-0DAD-C1D6-2BA5A481F20F}"/>
              </a:ext>
            </a:extLst>
          </p:cNvPr>
          <p:cNvSpPr>
            <a:spLocks noGrp="1"/>
          </p:cNvSpPr>
          <p:nvPr>
            <p:ph type="pic" sz="quarter" idx="10"/>
          </p:nvPr>
        </p:nvSpPr>
        <p:spPr>
          <a:xfrm>
            <a:off x="1170000" y="1674000"/>
            <a:ext cx="1440000" cy="1440000"/>
          </a:xfrm>
          <a:prstGeom prst="ellipse">
            <a:avLst/>
          </a:prstGeom>
          <a:solidFill>
            <a:schemeClr val="bg1"/>
          </a:solidFill>
          <a:effectLst>
            <a:outerShdw blurRad="50800" dir="5400000" algn="ctr" rotWithShape="0">
              <a:srgbClr val="352171">
                <a:alpha val="59926"/>
              </a:srgbClr>
            </a:outerShdw>
          </a:effectLst>
        </p:spPr>
        <p:txBody>
          <a:bodyPr anchor="ctr" anchorCtr="0"/>
          <a:lstStyle>
            <a:lvl1pPr algn="ctr">
              <a:defRPr sz="1200"/>
            </a:lvl1pPr>
          </a:lstStyle>
          <a:p>
            <a:endParaRPr lang="nl-NL" dirty="0"/>
          </a:p>
        </p:txBody>
      </p:sp>
    </p:spTree>
    <p:extLst>
      <p:ext uri="{BB962C8B-B14F-4D97-AF65-F5344CB8AC3E}">
        <p14:creationId xmlns:p14="http://schemas.microsoft.com/office/powerpoint/2010/main" val="2423058200"/>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sis B">
    <p:bg>
      <p:bgPr>
        <a:solidFill>
          <a:schemeClr val="bg1"/>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E0B2B8B2-4892-DEFA-CA31-0F5172A986D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04698" y="5830286"/>
            <a:ext cx="1469202" cy="489734"/>
          </a:xfrm>
          <a:prstGeom prst="rect">
            <a:avLst/>
          </a:prstGeom>
        </p:spPr>
      </p:pic>
      <p:sp>
        <p:nvSpPr>
          <p:cNvPr id="6" name="Graphic 4">
            <a:extLst>
              <a:ext uri="{FF2B5EF4-FFF2-40B4-BE49-F238E27FC236}">
                <a16:creationId xmlns:a16="http://schemas.microsoft.com/office/drawing/2014/main" id="{EB5CC362-326D-D4BB-C254-EC0997F4B42F}"/>
              </a:ext>
            </a:extLst>
          </p:cNvPr>
          <p:cNvSpPr/>
          <p:nvPr userDrawn="1"/>
        </p:nvSpPr>
        <p:spPr>
          <a:xfrm>
            <a:off x="311370" y="318792"/>
            <a:ext cx="11575829" cy="6233138"/>
          </a:xfrm>
          <a:custGeom>
            <a:avLst/>
            <a:gdLst>
              <a:gd name="connsiteX0" fmla="*/ 9759696 w 11575829"/>
              <a:gd name="connsiteY0" fmla="*/ 5111428 h 6233138"/>
              <a:gd name="connsiteX1" fmla="*/ 11370072 w 11575829"/>
              <a:gd name="connsiteY1" fmla="*/ 5237935 h 6233138"/>
              <a:gd name="connsiteX2" fmla="*/ 11575829 w 11575829"/>
              <a:gd name="connsiteY2" fmla="*/ 5047697 h 6233138"/>
              <a:gd name="connsiteX3" fmla="*/ 11575829 w 11575829"/>
              <a:gd name="connsiteY3" fmla="*/ 190810 h 6233138"/>
              <a:gd name="connsiteX4" fmla="*/ 11385019 w 11575829"/>
              <a:gd name="connsiteY4" fmla="*/ 0 h 6233138"/>
              <a:gd name="connsiteX5" fmla="*/ 190810 w 11575829"/>
              <a:gd name="connsiteY5" fmla="*/ 0 h 6233138"/>
              <a:gd name="connsiteX6" fmla="*/ 0 w 11575829"/>
              <a:gd name="connsiteY6" fmla="*/ 190810 h 6233138"/>
              <a:gd name="connsiteX7" fmla="*/ 0 w 11575829"/>
              <a:gd name="connsiteY7" fmla="*/ 6042328 h 6233138"/>
              <a:gd name="connsiteX8" fmla="*/ 190810 w 11575829"/>
              <a:gd name="connsiteY8" fmla="*/ 6233138 h 6233138"/>
              <a:gd name="connsiteX9" fmla="*/ 8746493 w 11575829"/>
              <a:gd name="connsiteY9" fmla="*/ 6233138 h 6233138"/>
              <a:gd name="connsiteX10" fmla="*/ 9759696 w 11575829"/>
              <a:gd name="connsiteY10" fmla="*/ 5111428 h 6233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75829" h="6233138">
                <a:moveTo>
                  <a:pt x="9759696" y="5111428"/>
                </a:moveTo>
                <a:lnTo>
                  <a:pt x="11370072" y="5237935"/>
                </a:lnTo>
                <a:cubicBezTo>
                  <a:pt x="11480996" y="5246649"/>
                  <a:pt x="11575829" y="5159003"/>
                  <a:pt x="11575829" y="5047697"/>
                </a:cubicBezTo>
                <a:lnTo>
                  <a:pt x="11575829" y="190810"/>
                </a:lnTo>
                <a:cubicBezTo>
                  <a:pt x="11575829" y="85419"/>
                  <a:pt x="11490409" y="0"/>
                  <a:pt x="11385019" y="0"/>
                </a:cubicBezTo>
                <a:lnTo>
                  <a:pt x="190810" y="0"/>
                </a:lnTo>
                <a:cubicBezTo>
                  <a:pt x="85419" y="0"/>
                  <a:pt x="0" y="85419"/>
                  <a:pt x="0" y="190810"/>
                </a:cubicBezTo>
                <a:lnTo>
                  <a:pt x="0" y="6042328"/>
                </a:lnTo>
                <a:cubicBezTo>
                  <a:pt x="0" y="6147719"/>
                  <a:pt x="85419" y="6233138"/>
                  <a:pt x="190810" y="6233138"/>
                </a:cubicBezTo>
                <a:lnTo>
                  <a:pt x="8746493" y="6233138"/>
                </a:lnTo>
                <a:lnTo>
                  <a:pt x="9759696" y="5111428"/>
                </a:lnTo>
                <a:close/>
              </a:path>
            </a:pathLst>
          </a:custGeom>
          <a:solidFill>
            <a:srgbClr val="9A90B8"/>
          </a:solidFill>
          <a:ln w="0" cap="flat">
            <a:noFill/>
            <a:prstDash val="solid"/>
            <a:miter/>
          </a:ln>
        </p:spPr>
        <p:txBody>
          <a:bodyPr rtlCol="0" anchor="ctr"/>
          <a:lstStyle/>
          <a:p>
            <a:endParaRPr lang="nl-NL"/>
          </a:p>
        </p:txBody>
      </p:sp>
      <p:sp>
        <p:nvSpPr>
          <p:cNvPr id="2" name="Titel 1">
            <a:extLst>
              <a:ext uri="{FF2B5EF4-FFF2-40B4-BE49-F238E27FC236}">
                <a16:creationId xmlns:a16="http://schemas.microsoft.com/office/drawing/2014/main" id="{85038912-9AEA-D9F9-B907-8AEA23EB4613}"/>
              </a:ext>
            </a:extLst>
          </p:cNvPr>
          <p:cNvSpPr>
            <a:spLocks noGrp="1"/>
          </p:cNvSpPr>
          <p:nvPr>
            <p:ph type="title"/>
          </p:nvPr>
        </p:nvSpPr>
        <p:spPr>
          <a:xfrm>
            <a:off x="3430799" y="620711"/>
            <a:ext cx="8137313" cy="2080800"/>
          </a:xfrm>
        </p:spPr>
        <p:txBody>
          <a:bodyPr lIns="0" tIns="0" rIns="0" bIns="0" anchor="b" anchorCtr="0"/>
          <a:lstStyle>
            <a:lvl1pPr>
              <a:lnSpc>
                <a:spcPct val="75000"/>
              </a:lnSpc>
              <a:defRPr>
                <a:solidFill>
                  <a:schemeClr val="bg1"/>
                </a:solidFill>
              </a:defRPr>
            </a:lvl1pPr>
          </a:lstStyle>
          <a:p>
            <a:endParaRPr lang="nl-NL" dirty="0"/>
          </a:p>
        </p:txBody>
      </p:sp>
      <p:sp>
        <p:nvSpPr>
          <p:cNvPr id="3" name="Tijdelijke aanduiding voor inhoud 2">
            <a:extLst>
              <a:ext uri="{FF2B5EF4-FFF2-40B4-BE49-F238E27FC236}">
                <a16:creationId xmlns:a16="http://schemas.microsoft.com/office/drawing/2014/main" id="{D7347B60-E536-8EE5-D8F8-E13B5569EB90}"/>
              </a:ext>
            </a:extLst>
          </p:cNvPr>
          <p:cNvSpPr>
            <a:spLocks noGrp="1"/>
          </p:cNvSpPr>
          <p:nvPr>
            <p:ph idx="1"/>
          </p:nvPr>
        </p:nvSpPr>
        <p:spPr>
          <a:xfrm>
            <a:off x="3430800" y="2879999"/>
            <a:ext cx="6957609" cy="3320776"/>
          </a:xfrm>
        </p:spPr>
        <p:txBody>
          <a:bodyPr lIns="0" tIns="0" rIns="0" bIns="0">
            <a:noAutofit/>
          </a:bodyPr>
          <a:lstStyle>
            <a:lvl1pPr marL="0" indent="0" algn="l">
              <a:buNone/>
              <a:defRPr>
                <a:solidFill>
                  <a:schemeClr val="bg1"/>
                </a:solidFill>
              </a:defRPr>
            </a:lvl1pPr>
            <a:lvl2pPr marL="457200" indent="0" algn="l">
              <a:buNone/>
              <a:defRPr>
                <a:solidFill>
                  <a:schemeClr val="bg1"/>
                </a:solidFill>
              </a:defRPr>
            </a:lvl2pPr>
            <a:lvl3pPr marL="914400" indent="0" algn="l">
              <a:buNone/>
              <a:defRPr>
                <a:solidFill>
                  <a:schemeClr val="bg1"/>
                </a:solidFill>
              </a:defRPr>
            </a:lvl3pPr>
            <a:lvl4pPr marL="1371600" indent="0" algn="l">
              <a:buNone/>
              <a:defRPr>
                <a:solidFill>
                  <a:schemeClr val="bg1"/>
                </a:solidFill>
              </a:defRPr>
            </a:lvl4pPr>
            <a:lvl5pPr marL="1828800" indent="0" algn="l">
              <a:buNone/>
              <a:defRPr>
                <a:solidFill>
                  <a:schemeClr val="bg1"/>
                </a:solidFill>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afbeelding 8">
            <a:extLst>
              <a:ext uri="{FF2B5EF4-FFF2-40B4-BE49-F238E27FC236}">
                <a16:creationId xmlns:a16="http://schemas.microsoft.com/office/drawing/2014/main" id="{3F1EFBB4-A90C-0DAD-C1D6-2BA5A481F20F}"/>
              </a:ext>
            </a:extLst>
          </p:cNvPr>
          <p:cNvSpPr>
            <a:spLocks noGrp="1"/>
          </p:cNvSpPr>
          <p:nvPr>
            <p:ph type="pic" sz="quarter" idx="10"/>
          </p:nvPr>
        </p:nvSpPr>
        <p:spPr>
          <a:xfrm>
            <a:off x="1170000" y="1674000"/>
            <a:ext cx="1440000" cy="1440000"/>
          </a:xfrm>
          <a:prstGeom prst="ellipse">
            <a:avLst/>
          </a:prstGeom>
          <a:solidFill>
            <a:schemeClr val="bg1"/>
          </a:solidFill>
          <a:effectLst>
            <a:outerShdw blurRad="50800" dir="5400000" algn="ctr" rotWithShape="0">
              <a:srgbClr val="352171">
                <a:alpha val="59926"/>
              </a:srgbClr>
            </a:outerShdw>
          </a:effectLst>
        </p:spPr>
        <p:txBody>
          <a:bodyPr anchor="ctr" anchorCtr="0"/>
          <a:lstStyle>
            <a:lvl1pPr algn="ctr">
              <a:defRPr sz="1200"/>
            </a:lvl1pPr>
          </a:lstStyle>
          <a:p>
            <a:endParaRPr lang="nl-NL" dirty="0"/>
          </a:p>
        </p:txBody>
      </p:sp>
    </p:spTree>
    <p:extLst>
      <p:ext uri="{BB962C8B-B14F-4D97-AF65-F5344CB8AC3E}">
        <p14:creationId xmlns:p14="http://schemas.microsoft.com/office/powerpoint/2010/main" val="1091914282"/>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asis C">
    <p:bg>
      <p:bgPr>
        <a:solidFill>
          <a:schemeClr val="bg1"/>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41E51E1B-03AA-F5A9-46E5-6CC34138EDC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04698" y="5830286"/>
            <a:ext cx="1469202" cy="489734"/>
          </a:xfrm>
          <a:prstGeom prst="rect">
            <a:avLst/>
          </a:prstGeom>
        </p:spPr>
      </p:pic>
      <p:sp>
        <p:nvSpPr>
          <p:cNvPr id="5" name="Graphic 4">
            <a:extLst>
              <a:ext uri="{FF2B5EF4-FFF2-40B4-BE49-F238E27FC236}">
                <a16:creationId xmlns:a16="http://schemas.microsoft.com/office/drawing/2014/main" id="{A70D703D-C2A3-BACE-45C8-60DA0A693B0D}"/>
              </a:ext>
            </a:extLst>
          </p:cNvPr>
          <p:cNvSpPr/>
          <p:nvPr userDrawn="1"/>
        </p:nvSpPr>
        <p:spPr>
          <a:xfrm>
            <a:off x="311370" y="318792"/>
            <a:ext cx="11575829" cy="6233138"/>
          </a:xfrm>
          <a:custGeom>
            <a:avLst/>
            <a:gdLst>
              <a:gd name="connsiteX0" fmla="*/ 9759696 w 11575829"/>
              <a:gd name="connsiteY0" fmla="*/ 5111428 h 6233138"/>
              <a:gd name="connsiteX1" fmla="*/ 11370072 w 11575829"/>
              <a:gd name="connsiteY1" fmla="*/ 5237935 h 6233138"/>
              <a:gd name="connsiteX2" fmla="*/ 11575829 w 11575829"/>
              <a:gd name="connsiteY2" fmla="*/ 5047697 h 6233138"/>
              <a:gd name="connsiteX3" fmla="*/ 11575829 w 11575829"/>
              <a:gd name="connsiteY3" fmla="*/ 190810 h 6233138"/>
              <a:gd name="connsiteX4" fmla="*/ 11385019 w 11575829"/>
              <a:gd name="connsiteY4" fmla="*/ 0 h 6233138"/>
              <a:gd name="connsiteX5" fmla="*/ 190810 w 11575829"/>
              <a:gd name="connsiteY5" fmla="*/ 0 h 6233138"/>
              <a:gd name="connsiteX6" fmla="*/ 0 w 11575829"/>
              <a:gd name="connsiteY6" fmla="*/ 190810 h 6233138"/>
              <a:gd name="connsiteX7" fmla="*/ 0 w 11575829"/>
              <a:gd name="connsiteY7" fmla="*/ 6042328 h 6233138"/>
              <a:gd name="connsiteX8" fmla="*/ 190810 w 11575829"/>
              <a:gd name="connsiteY8" fmla="*/ 6233138 h 6233138"/>
              <a:gd name="connsiteX9" fmla="*/ 8746493 w 11575829"/>
              <a:gd name="connsiteY9" fmla="*/ 6233138 h 6233138"/>
              <a:gd name="connsiteX10" fmla="*/ 9759696 w 11575829"/>
              <a:gd name="connsiteY10" fmla="*/ 5111428 h 6233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75829" h="6233138">
                <a:moveTo>
                  <a:pt x="9759696" y="5111428"/>
                </a:moveTo>
                <a:lnTo>
                  <a:pt x="11370072" y="5237935"/>
                </a:lnTo>
                <a:cubicBezTo>
                  <a:pt x="11480996" y="5246649"/>
                  <a:pt x="11575829" y="5159003"/>
                  <a:pt x="11575829" y="5047697"/>
                </a:cubicBezTo>
                <a:lnTo>
                  <a:pt x="11575829" y="190810"/>
                </a:lnTo>
                <a:cubicBezTo>
                  <a:pt x="11575829" y="85419"/>
                  <a:pt x="11490409" y="0"/>
                  <a:pt x="11385019" y="0"/>
                </a:cubicBezTo>
                <a:lnTo>
                  <a:pt x="190810" y="0"/>
                </a:lnTo>
                <a:cubicBezTo>
                  <a:pt x="85419" y="0"/>
                  <a:pt x="0" y="85419"/>
                  <a:pt x="0" y="190810"/>
                </a:cubicBezTo>
                <a:lnTo>
                  <a:pt x="0" y="6042328"/>
                </a:lnTo>
                <a:cubicBezTo>
                  <a:pt x="0" y="6147719"/>
                  <a:pt x="85419" y="6233138"/>
                  <a:pt x="190810" y="6233138"/>
                </a:cubicBezTo>
                <a:lnTo>
                  <a:pt x="8746493" y="6233138"/>
                </a:lnTo>
                <a:lnTo>
                  <a:pt x="9759696" y="5111428"/>
                </a:lnTo>
                <a:close/>
              </a:path>
            </a:pathLst>
          </a:custGeom>
          <a:solidFill>
            <a:srgbClr val="E1DEEA"/>
          </a:solidFill>
          <a:ln w="0" cap="flat">
            <a:noFill/>
            <a:prstDash val="solid"/>
            <a:miter/>
          </a:ln>
        </p:spPr>
        <p:txBody>
          <a:bodyPr rtlCol="0" anchor="ctr"/>
          <a:lstStyle/>
          <a:p>
            <a:endParaRPr lang="nl-NL"/>
          </a:p>
        </p:txBody>
      </p:sp>
      <p:sp>
        <p:nvSpPr>
          <p:cNvPr id="2" name="Titel 1">
            <a:extLst>
              <a:ext uri="{FF2B5EF4-FFF2-40B4-BE49-F238E27FC236}">
                <a16:creationId xmlns:a16="http://schemas.microsoft.com/office/drawing/2014/main" id="{85038912-9AEA-D9F9-B907-8AEA23EB4613}"/>
              </a:ext>
            </a:extLst>
          </p:cNvPr>
          <p:cNvSpPr>
            <a:spLocks noGrp="1"/>
          </p:cNvSpPr>
          <p:nvPr>
            <p:ph type="title"/>
          </p:nvPr>
        </p:nvSpPr>
        <p:spPr>
          <a:xfrm>
            <a:off x="3430799" y="620712"/>
            <a:ext cx="8137313" cy="2079287"/>
          </a:xfrm>
        </p:spPr>
        <p:txBody>
          <a:bodyPr lIns="0" tIns="0" rIns="0" bIns="0" anchor="b" anchorCtr="0"/>
          <a:lstStyle>
            <a:lvl1pPr>
              <a:lnSpc>
                <a:spcPct val="75000"/>
              </a:lnSpc>
              <a:defRPr>
                <a:solidFill>
                  <a:srgbClr val="352171"/>
                </a:solidFill>
              </a:defRPr>
            </a:lvl1pPr>
          </a:lstStyle>
          <a:p>
            <a:endParaRPr lang="nl-NL" dirty="0"/>
          </a:p>
        </p:txBody>
      </p:sp>
      <p:sp>
        <p:nvSpPr>
          <p:cNvPr id="3" name="Tijdelijke aanduiding voor inhoud 2">
            <a:extLst>
              <a:ext uri="{FF2B5EF4-FFF2-40B4-BE49-F238E27FC236}">
                <a16:creationId xmlns:a16="http://schemas.microsoft.com/office/drawing/2014/main" id="{D7347B60-E536-8EE5-D8F8-E13B5569EB90}"/>
              </a:ext>
            </a:extLst>
          </p:cNvPr>
          <p:cNvSpPr>
            <a:spLocks noGrp="1"/>
          </p:cNvSpPr>
          <p:nvPr>
            <p:ph idx="1"/>
          </p:nvPr>
        </p:nvSpPr>
        <p:spPr>
          <a:xfrm>
            <a:off x="3430800" y="2879999"/>
            <a:ext cx="6957609" cy="3320776"/>
          </a:xfrm>
        </p:spPr>
        <p:txBody>
          <a:bodyPr lIns="0" tIns="0" rIns="0" bIns="0">
            <a:noAutofit/>
          </a:bodyPr>
          <a:lstStyle>
            <a:lvl1pPr marL="0" indent="0" algn="l">
              <a:buNone/>
              <a:defRPr>
                <a:solidFill>
                  <a:srgbClr val="352171"/>
                </a:solidFill>
              </a:defRPr>
            </a:lvl1pPr>
            <a:lvl2pPr marL="457200" indent="0" algn="l">
              <a:buNone/>
              <a:defRPr>
                <a:solidFill>
                  <a:srgbClr val="352171"/>
                </a:solidFill>
              </a:defRPr>
            </a:lvl2pPr>
            <a:lvl3pPr marL="914400" indent="0" algn="l">
              <a:buNone/>
              <a:defRPr>
                <a:solidFill>
                  <a:srgbClr val="352171"/>
                </a:solidFill>
              </a:defRPr>
            </a:lvl3pPr>
            <a:lvl4pPr marL="1371600" indent="0" algn="l">
              <a:buNone/>
              <a:defRPr>
                <a:solidFill>
                  <a:srgbClr val="352171"/>
                </a:solidFill>
              </a:defRPr>
            </a:lvl4pPr>
            <a:lvl5pPr marL="1828800" indent="0" algn="l">
              <a:buNone/>
              <a:defRPr>
                <a:solidFill>
                  <a:srgbClr val="352171"/>
                </a:solidFill>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afbeelding 8">
            <a:extLst>
              <a:ext uri="{FF2B5EF4-FFF2-40B4-BE49-F238E27FC236}">
                <a16:creationId xmlns:a16="http://schemas.microsoft.com/office/drawing/2014/main" id="{3F1EFBB4-A90C-0DAD-C1D6-2BA5A481F20F}"/>
              </a:ext>
            </a:extLst>
          </p:cNvPr>
          <p:cNvSpPr>
            <a:spLocks noGrp="1"/>
          </p:cNvSpPr>
          <p:nvPr>
            <p:ph type="pic" sz="quarter" idx="10"/>
          </p:nvPr>
        </p:nvSpPr>
        <p:spPr>
          <a:xfrm>
            <a:off x="1170000" y="1674000"/>
            <a:ext cx="1440000" cy="1440000"/>
          </a:xfrm>
          <a:prstGeom prst="ellipse">
            <a:avLst/>
          </a:prstGeom>
          <a:solidFill>
            <a:schemeClr val="bg1"/>
          </a:solidFill>
          <a:effectLst>
            <a:outerShdw blurRad="50800" dir="5400000" algn="ctr" rotWithShape="0">
              <a:srgbClr val="352171">
                <a:alpha val="59926"/>
              </a:srgbClr>
            </a:outerShdw>
          </a:effectLst>
        </p:spPr>
        <p:txBody>
          <a:bodyPr anchor="ctr" anchorCtr="0"/>
          <a:lstStyle>
            <a:lvl1pPr algn="ctr">
              <a:defRPr sz="1200"/>
            </a:lvl1pPr>
          </a:lstStyle>
          <a:p>
            <a:endParaRPr lang="nl-NL" dirty="0"/>
          </a:p>
        </p:txBody>
      </p:sp>
    </p:spTree>
    <p:extLst>
      <p:ext uri="{BB962C8B-B14F-4D97-AF65-F5344CB8AC3E}">
        <p14:creationId xmlns:p14="http://schemas.microsoft.com/office/powerpoint/2010/main" val="3412416710"/>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asis D">
    <p:bg>
      <p:bgPr>
        <a:solidFill>
          <a:schemeClr val="bg1"/>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5E3844D7-9FED-EC93-30B5-6AC540AF259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04698" y="5830286"/>
            <a:ext cx="1469202" cy="489734"/>
          </a:xfrm>
          <a:prstGeom prst="rect">
            <a:avLst/>
          </a:prstGeom>
        </p:spPr>
      </p:pic>
      <p:sp>
        <p:nvSpPr>
          <p:cNvPr id="5" name="Graphic 4">
            <a:extLst>
              <a:ext uri="{FF2B5EF4-FFF2-40B4-BE49-F238E27FC236}">
                <a16:creationId xmlns:a16="http://schemas.microsoft.com/office/drawing/2014/main" id="{C75BFF4D-B57D-2147-1286-52EC8AC23741}"/>
              </a:ext>
            </a:extLst>
          </p:cNvPr>
          <p:cNvSpPr/>
          <p:nvPr userDrawn="1"/>
        </p:nvSpPr>
        <p:spPr>
          <a:xfrm>
            <a:off x="311370" y="318792"/>
            <a:ext cx="11575829" cy="6233138"/>
          </a:xfrm>
          <a:custGeom>
            <a:avLst/>
            <a:gdLst>
              <a:gd name="connsiteX0" fmla="*/ 9759696 w 11575829"/>
              <a:gd name="connsiteY0" fmla="*/ 5111428 h 6233138"/>
              <a:gd name="connsiteX1" fmla="*/ 11370072 w 11575829"/>
              <a:gd name="connsiteY1" fmla="*/ 5237935 h 6233138"/>
              <a:gd name="connsiteX2" fmla="*/ 11575829 w 11575829"/>
              <a:gd name="connsiteY2" fmla="*/ 5047697 h 6233138"/>
              <a:gd name="connsiteX3" fmla="*/ 11575829 w 11575829"/>
              <a:gd name="connsiteY3" fmla="*/ 190810 h 6233138"/>
              <a:gd name="connsiteX4" fmla="*/ 11385019 w 11575829"/>
              <a:gd name="connsiteY4" fmla="*/ 0 h 6233138"/>
              <a:gd name="connsiteX5" fmla="*/ 190810 w 11575829"/>
              <a:gd name="connsiteY5" fmla="*/ 0 h 6233138"/>
              <a:gd name="connsiteX6" fmla="*/ 0 w 11575829"/>
              <a:gd name="connsiteY6" fmla="*/ 190810 h 6233138"/>
              <a:gd name="connsiteX7" fmla="*/ 0 w 11575829"/>
              <a:gd name="connsiteY7" fmla="*/ 6042328 h 6233138"/>
              <a:gd name="connsiteX8" fmla="*/ 190810 w 11575829"/>
              <a:gd name="connsiteY8" fmla="*/ 6233138 h 6233138"/>
              <a:gd name="connsiteX9" fmla="*/ 8746493 w 11575829"/>
              <a:gd name="connsiteY9" fmla="*/ 6233138 h 6233138"/>
              <a:gd name="connsiteX10" fmla="*/ 9759696 w 11575829"/>
              <a:gd name="connsiteY10" fmla="*/ 5111428 h 6233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75829" h="6233138">
                <a:moveTo>
                  <a:pt x="9759696" y="5111428"/>
                </a:moveTo>
                <a:lnTo>
                  <a:pt x="11370072" y="5237935"/>
                </a:lnTo>
                <a:cubicBezTo>
                  <a:pt x="11480996" y="5246649"/>
                  <a:pt x="11575829" y="5159003"/>
                  <a:pt x="11575829" y="5047697"/>
                </a:cubicBezTo>
                <a:lnTo>
                  <a:pt x="11575829" y="190810"/>
                </a:lnTo>
                <a:cubicBezTo>
                  <a:pt x="11575829" y="85419"/>
                  <a:pt x="11490409" y="0"/>
                  <a:pt x="11385019" y="0"/>
                </a:cubicBezTo>
                <a:lnTo>
                  <a:pt x="190810" y="0"/>
                </a:lnTo>
                <a:cubicBezTo>
                  <a:pt x="85419" y="0"/>
                  <a:pt x="0" y="85419"/>
                  <a:pt x="0" y="190810"/>
                </a:cubicBezTo>
                <a:lnTo>
                  <a:pt x="0" y="6042328"/>
                </a:lnTo>
                <a:cubicBezTo>
                  <a:pt x="0" y="6147719"/>
                  <a:pt x="85419" y="6233138"/>
                  <a:pt x="190810" y="6233138"/>
                </a:cubicBezTo>
                <a:lnTo>
                  <a:pt x="8746493" y="6233138"/>
                </a:lnTo>
                <a:lnTo>
                  <a:pt x="9759696" y="5111428"/>
                </a:lnTo>
                <a:close/>
              </a:path>
            </a:pathLst>
          </a:custGeom>
          <a:solidFill>
            <a:srgbClr val="F9A94B"/>
          </a:solidFill>
          <a:ln w="0" cap="flat">
            <a:noFill/>
            <a:prstDash val="solid"/>
            <a:miter/>
          </a:ln>
        </p:spPr>
        <p:txBody>
          <a:bodyPr rtlCol="0" anchor="ctr"/>
          <a:lstStyle/>
          <a:p>
            <a:endParaRPr lang="nl-NL"/>
          </a:p>
        </p:txBody>
      </p:sp>
      <p:sp>
        <p:nvSpPr>
          <p:cNvPr id="2" name="Titel 1">
            <a:extLst>
              <a:ext uri="{FF2B5EF4-FFF2-40B4-BE49-F238E27FC236}">
                <a16:creationId xmlns:a16="http://schemas.microsoft.com/office/drawing/2014/main" id="{85038912-9AEA-D9F9-B907-8AEA23EB4613}"/>
              </a:ext>
            </a:extLst>
          </p:cNvPr>
          <p:cNvSpPr>
            <a:spLocks noGrp="1"/>
          </p:cNvSpPr>
          <p:nvPr>
            <p:ph type="title"/>
          </p:nvPr>
        </p:nvSpPr>
        <p:spPr>
          <a:xfrm>
            <a:off x="3430799" y="620712"/>
            <a:ext cx="8137313" cy="2079287"/>
          </a:xfrm>
        </p:spPr>
        <p:txBody>
          <a:bodyPr lIns="0" tIns="0" rIns="0" bIns="0" anchor="b" anchorCtr="0"/>
          <a:lstStyle>
            <a:lvl1pPr>
              <a:lnSpc>
                <a:spcPct val="75000"/>
              </a:lnSpc>
              <a:defRPr>
                <a:solidFill>
                  <a:srgbClr val="352171"/>
                </a:solidFill>
              </a:defRPr>
            </a:lvl1pPr>
          </a:lstStyle>
          <a:p>
            <a:endParaRPr lang="nl-NL" dirty="0"/>
          </a:p>
        </p:txBody>
      </p:sp>
      <p:sp>
        <p:nvSpPr>
          <p:cNvPr id="3" name="Tijdelijke aanduiding voor inhoud 2">
            <a:extLst>
              <a:ext uri="{FF2B5EF4-FFF2-40B4-BE49-F238E27FC236}">
                <a16:creationId xmlns:a16="http://schemas.microsoft.com/office/drawing/2014/main" id="{D7347B60-E536-8EE5-D8F8-E13B5569EB90}"/>
              </a:ext>
            </a:extLst>
          </p:cNvPr>
          <p:cNvSpPr>
            <a:spLocks noGrp="1"/>
          </p:cNvSpPr>
          <p:nvPr>
            <p:ph idx="1"/>
          </p:nvPr>
        </p:nvSpPr>
        <p:spPr>
          <a:xfrm>
            <a:off x="3430800" y="2879999"/>
            <a:ext cx="6957609" cy="3320776"/>
          </a:xfrm>
        </p:spPr>
        <p:txBody>
          <a:bodyPr lIns="0" tIns="0" rIns="0" bIns="0">
            <a:noAutofit/>
          </a:bodyPr>
          <a:lstStyle>
            <a:lvl1pPr marL="0" indent="0" algn="l">
              <a:buNone/>
              <a:defRPr>
                <a:solidFill>
                  <a:schemeClr val="bg1"/>
                </a:solidFill>
              </a:defRPr>
            </a:lvl1pPr>
            <a:lvl2pPr marL="457200" indent="0" algn="l">
              <a:buNone/>
              <a:defRPr>
                <a:solidFill>
                  <a:schemeClr val="bg1"/>
                </a:solidFill>
              </a:defRPr>
            </a:lvl2pPr>
            <a:lvl3pPr marL="914400" indent="0" algn="l">
              <a:buNone/>
              <a:defRPr>
                <a:solidFill>
                  <a:schemeClr val="bg1"/>
                </a:solidFill>
              </a:defRPr>
            </a:lvl3pPr>
            <a:lvl4pPr marL="1371600" indent="0" algn="l">
              <a:buNone/>
              <a:defRPr>
                <a:solidFill>
                  <a:schemeClr val="bg1"/>
                </a:solidFill>
              </a:defRPr>
            </a:lvl4pPr>
            <a:lvl5pPr marL="1828800" indent="0" algn="l">
              <a:buNone/>
              <a:defRPr>
                <a:solidFill>
                  <a:schemeClr val="bg1"/>
                </a:solidFill>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afbeelding 8">
            <a:extLst>
              <a:ext uri="{FF2B5EF4-FFF2-40B4-BE49-F238E27FC236}">
                <a16:creationId xmlns:a16="http://schemas.microsoft.com/office/drawing/2014/main" id="{3F1EFBB4-A90C-0DAD-C1D6-2BA5A481F20F}"/>
              </a:ext>
            </a:extLst>
          </p:cNvPr>
          <p:cNvSpPr>
            <a:spLocks noGrp="1"/>
          </p:cNvSpPr>
          <p:nvPr>
            <p:ph type="pic" sz="quarter" idx="10"/>
          </p:nvPr>
        </p:nvSpPr>
        <p:spPr>
          <a:xfrm>
            <a:off x="1170000" y="1674000"/>
            <a:ext cx="1440000" cy="1440000"/>
          </a:xfrm>
          <a:prstGeom prst="ellipse">
            <a:avLst/>
          </a:prstGeom>
          <a:solidFill>
            <a:schemeClr val="bg1"/>
          </a:solidFill>
          <a:effectLst>
            <a:outerShdw blurRad="50800" dir="5400000" algn="ctr" rotWithShape="0">
              <a:srgbClr val="F7931E">
                <a:alpha val="60000"/>
              </a:srgbClr>
            </a:outerShdw>
          </a:effectLst>
        </p:spPr>
        <p:txBody>
          <a:bodyPr anchor="ctr" anchorCtr="0"/>
          <a:lstStyle>
            <a:lvl1pPr algn="ctr">
              <a:defRPr sz="1200"/>
            </a:lvl1pPr>
          </a:lstStyle>
          <a:p>
            <a:endParaRPr lang="nl-NL" dirty="0"/>
          </a:p>
        </p:txBody>
      </p:sp>
    </p:spTree>
    <p:extLst>
      <p:ext uri="{BB962C8B-B14F-4D97-AF65-F5344CB8AC3E}">
        <p14:creationId xmlns:p14="http://schemas.microsoft.com/office/powerpoint/2010/main" val="391854360"/>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Basis D">
    <p:bg>
      <p:bgPr>
        <a:solidFill>
          <a:schemeClr val="bg1"/>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3470F04E-BDB0-8554-2B85-3726C063E1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04698" y="5830286"/>
            <a:ext cx="1469202" cy="489734"/>
          </a:xfrm>
          <a:prstGeom prst="rect">
            <a:avLst/>
          </a:prstGeom>
        </p:spPr>
      </p:pic>
      <p:sp>
        <p:nvSpPr>
          <p:cNvPr id="5" name="Graphic 4">
            <a:extLst>
              <a:ext uri="{FF2B5EF4-FFF2-40B4-BE49-F238E27FC236}">
                <a16:creationId xmlns:a16="http://schemas.microsoft.com/office/drawing/2014/main" id="{6C3E19F6-EA46-6295-787C-6DFAAF1DB0EB}"/>
              </a:ext>
            </a:extLst>
          </p:cNvPr>
          <p:cNvSpPr/>
          <p:nvPr userDrawn="1"/>
        </p:nvSpPr>
        <p:spPr>
          <a:xfrm>
            <a:off x="311370" y="318792"/>
            <a:ext cx="11575829" cy="6233138"/>
          </a:xfrm>
          <a:custGeom>
            <a:avLst/>
            <a:gdLst>
              <a:gd name="connsiteX0" fmla="*/ 9759696 w 11575829"/>
              <a:gd name="connsiteY0" fmla="*/ 5111428 h 6233138"/>
              <a:gd name="connsiteX1" fmla="*/ 11370072 w 11575829"/>
              <a:gd name="connsiteY1" fmla="*/ 5237935 h 6233138"/>
              <a:gd name="connsiteX2" fmla="*/ 11575829 w 11575829"/>
              <a:gd name="connsiteY2" fmla="*/ 5047697 h 6233138"/>
              <a:gd name="connsiteX3" fmla="*/ 11575829 w 11575829"/>
              <a:gd name="connsiteY3" fmla="*/ 190810 h 6233138"/>
              <a:gd name="connsiteX4" fmla="*/ 11385019 w 11575829"/>
              <a:gd name="connsiteY4" fmla="*/ 0 h 6233138"/>
              <a:gd name="connsiteX5" fmla="*/ 190810 w 11575829"/>
              <a:gd name="connsiteY5" fmla="*/ 0 h 6233138"/>
              <a:gd name="connsiteX6" fmla="*/ 0 w 11575829"/>
              <a:gd name="connsiteY6" fmla="*/ 190810 h 6233138"/>
              <a:gd name="connsiteX7" fmla="*/ 0 w 11575829"/>
              <a:gd name="connsiteY7" fmla="*/ 6042328 h 6233138"/>
              <a:gd name="connsiteX8" fmla="*/ 190810 w 11575829"/>
              <a:gd name="connsiteY8" fmla="*/ 6233138 h 6233138"/>
              <a:gd name="connsiteX9" fmla="*/ 8746493 w 11575829"/>
              <a:gd name="connsiteY9" fmla="*/ 6233138 h 6233138"/>
              <a:gd name="connsiteX10" fmla="*/ 9759696 w 11575829"/>
              <a:gd name="connsiteY10" fmla="*/ 5111428 h 6233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75829" h="6233138">
                <a:moveTo>
                  <a:pt x="9759696" y="5111428"/>
                </a:moveTo>
                <a:lnTo>
                  <a:pt x="11370072" y="5237935"/>
                </a:lnTo>
                <a:cubicBezTo>
                  <a:pt x="11480996" y="5246649"/>
                  <a:pt x="11575829" y="5159003"/>
                  <a:pt x="11575829" y="5047697"/>
                </a:cubicBezTo>
                <a:lnTo>
                  <a:pt x="11575829" y="190810"/>
                </a:lnTo>
                <a:cubicBezTo>
                  <a:pt x="11575829" y="85419"/>
                  <a:pt x="11490409" y="0"/>
                  <a:pt x="11385019" y="0"/>
                </a:cubicBezTo>
                <a:lnTo>
                  <a:pt x="190810" y="0"/>
                </a:lnTo>
                <a:cubicBezTo>
                  <a:pt x="85419" y="0"/>
                  <a:pt x="0" y="85419"/>
                  <a:pt x="0" y="190810"/>
                </a:cubicBezTo>
                <a:lnTo>
                  <a:pt x="0" y="6042328"/>
                </a:lnTo>
                <a:cubicBezTo>
                  <a:pt x="0" y="6147719"/>
                  <a:pt x="85419" y="6233138"/>
                  <a:pt x="190810" y="6233138"/>
                </a:cubicBezTo>
                <a:lnTo>
                  <a:pt x="8746493" y="6233138"/>
                </a:lnTo>
                <a:lnTo>
                  <a:pt x="9759696" y="5111428"/>
                </a:lnTo>
                <a:close/>
              </a:path>
            </a:pathLst>
          </a:custGeom>
          <a:solidFill>
            <a:srgbClr val="FDDFBB"/>
          </a:solidFill>
          <a:ln w="0" cap="flat">
            <a:noFill/>
            <a:prstDash val="solid"/>
            <a:miter/>
          </a:ln>
        </p:spPr>
        <p:txBody>
          <a:bodyPr rtlCol="0" anchor="ctr"/>
          <a:lstStyle/>
          <a:p>
            <a:endParaRPr lang="nl-NL"/>
          </a:p>
        </p:txBody>
      </p:sp>
      <p:sp>
        <p:nvSpPr>
          <p:cNvPr id="2" name="Titel 1">
            <a:extLst>
              <a:ext uri="{FF2B5EF4-FFF2-40B4-BE49-F238E27FC236}">
                <a16:creationId xmlns:a16="http://schemas.microsoft.com/office/drawing/2014/main" id="{85038912-9AEA-D9F9-B907-8AEA23EB4613}"/>
              </a:ext>
            </a:extLst>
          </p:cNvPr>
          <p:cNvSpPr>
            <a:spLocks noGrp="1"/>
          </p:cNvSpPr>
          <p:nvPr>
            <p:ph type="title"/>
          </p:nvPr>
        </p:nvSpPr>
        <p:spPr>
          <a:xfrm>
            <a:off x="3430799" y="620712"/>
            <a:ext cx="8137313" cy="2079287"/>
          </a:xfrm>
        </p:spPr>
        <p:txBody>
          <a:bodyPr lIns="0" tIns="0" rIns="0" bIns="0" anchor="b" anchorCtr="0"/>
          <a:lstStyle>
            <a:lvl1pPr>
              <a:lnSpc>
                <a:spcPct val="75000"/>
              </a:lnSpc>
              <a:defRPr>
                <a:solidFill>
                  <a:srgbClr val="352171"/>
                </a:solidFill>
              </a:defRPr>
            </a:lvl1pPr>
          </a:lstStyle>
          <a:p>
            <a:endParaRPr lang="nl-NL" dirty="0"/>
          </a:p>
        </p:txBody>
      </p:sp>
      <p:sp>
        <p:nvSpPr>
          <p:cNvPr id="3" name="Tijdelijke aanduiding voor inhoud 2">
            <a:extLst>
              <a:ext uri="{FF2B5EF4-FFF2-40B4-BE49-F238E27FC236}">
                <a16:creationId xmlns:a16="http://schemas.microsoft.com/office/drawing/2014/main" id="{D7347B60-E536-8EE5-D8F8-E13B5569EB90}"/>
              </a:ext>
            </a:extLst>
          </p:cNvPr>
          <p:cNvSpPr>
            <a:spLocks noGrp="1"/>
          </p:cNvSpPr>
          <p:nvPr>
            <p:ph idx="1"/>
          </p:nvPr>
        </p:nvSpPr>
        <p:spPr>
          <a:xfrm>
            <a:off x="3430800" y="2879999"/>
            <a:ext cx="6957609" cy="3320776"/>
          </a:xfrm>
        </p:spPr>
        <p:txBody>
          <a:bodyPr lIns="0" tIns="0" rIns="0" bIns="0">
            <a:noAutofit/>
          </a:bodyPr>
          <a:lstStyle>
            <a:lvl1pPr marL="0" indent="0" algn="l">
              <a:buNone/>
              <a:defRPr>
                <a:solidFill>
                  <a:srgbClr val="F7931E"/>
                </a:solidFill>
              </a:defRPr>
            </a:lvl1pPr>
            <a:lvl2pPr marL="457200" indent="0" algn="l">
              <a:buNone/>
              <a:defRPr>
                <a:solidFill>
                  <a:srgbClr val="F7931E"/>
                </a:solidFill>
              </a:defRPr>
            </a:lvl2pPr>
            <a:lvl3pPr marL="914400" indent="0" algn="l">
              <a:buNone/>
              <a:defRPr>
                <a:solidFill>
                  <a:srgbClr val="F7931E"/>
                </a:solidFill>
              </a:defRPr>
            </a:lvl3pPr>
            <a:lvl4pPr marL="1371600" indent="0" algn="l">
              <a:buNone/>
              <a:defRPr>
                <a:solidFill>
                  <a:srgbClr val="F7931E"/>
                </a:solidFill>
              </a:defRPr>
            </a:lvl4pPr>
            <a:lvl5pPr marL="1828800" indent="0" algn="l">
              <a:buNone/>
              <a:defRPr>
                <a:solidFill>
                  <a:srgbClr val="F7931E"/>
                </a:solidFill>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afbeelding 8">
            <a:extLst>
              <a:ext uri="{FF2B5EF4-FFF2-40B4-BE49-F238E27FC236}">
                <a16:creationId xmlns:a16="http://schemas.microsoft.com/office/drawing/2014/main" id="{3F1EFBB4-A90C-0DAD-C1D6-2BA5A481F20F}"/>
              </a:ext>
            </a:extLst>
          </p:cNvPr>
          <p:cNvSpPr>
            <a:spLocks noGrp="1"/>
          </p:cNvSpPr>
          <p:nvPr>
            <p:ph type="pic" sz="quarter" idx="10"/>
          </p:nvPr>
        </p:nvSpPr>
        <p:spPr>
          <a:xfrm>
            <a:off x="1170000" y="1674000"/>
            <a:ext cx="1440000" cy="1440000"/>
          </a:xfrm>
          <a:prstGeom prst="ellipse">
            <a:avLst/>
          </a:prstGeom>
          <a:solidFill>
            <a:schemeClr val="bg1"/>
          </a:solidFill>
          <a:effectLst>
            <a:outerShdw blurRad="50800" dir="5400000" algn="ctr" rotWithShape="0">
              <a:srgbClr val="F7931E">
                <a:alpha val="60000"/>
              </a:srgbClr>
            </a:outerShdw>
          </a:effectLst>
        </p:spPr>
        <p:txBody>
          <a:bodyPr anchor="ctr" anchorCtr="0"/>
          <a:lstStyle>
            <a:lvl1pPr algn="ctr">
              <a:defRPr sz="1200"/>
            </a:lvl1pPr>
          </a:lstStyle>
          <a:p>
            <a:endParaRPr lang="nl-NL" dirty="0"/>
          </a:p>
        </p:txBody>
      </p:sp>
    </p:spTree>
    <p:extLst>
      <p:ext uri="{BB962C8B-B14F-4D97-AF65-F5344CB8AC3E}">
        <p14:creationId xmlns:p14="http://schemas.microsoft.com/office/powerpoint/2010/main" val="1005250397"/>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eeld + Tekst">
    <p:bg>
      <p:bgPr>
        <a:solidFill>
          <a:schemeClr val="bg1"/>
        </a:solidFill>
        <a:effectLst/>
      </p:bgPr>
    </p:bg>
    <p:spTree>
      <p:nvGrpSpPr>
        <p:cNvPr id="1" name=""/>
        <p:cNvGrpSpPr/>
        <p:nvPr/>
      </p:nvGrpSpPr>
      <p:grpSpPr>
        <a:xfrm>
          <a:off x="0" y="0"/>
          <a:ext cx="0" cy="0"/>
          <a:chOff x="0" y="0"/>
          <a:chExt cx="0" cy="0"/>
        </a:xfrm>
      </p:grpSpPr>
      <p:sp>
        <p:nvSpPr>
          <p:cNvPr id="7" name="Tijdelijke aanduiding voor afbeelding 6">
            <a:extLst>
              <a:ext uri="{FF2B5EF4-FFF2-40B4-BE49-F238E27FC236}">
                <a16:creationId xmlns:a16="http://schemas.microsoft.com/office/drawing/2014/main" id="{B00FD874-1E04-5B31-4A4D-4002338A4814}"/>
              </a:ext>
            </a:extLst>
          </p:cNvPr>
          <p:cNvSpPr>
            <a:spLocks noGrp="1"/>
          </p:cNvSpPr>
          <p:nvPr>
            <p:ph type="pic" sz="quarter" idx="10"/>
          </p:nvPr>
        </p:nvSpPr>
        <p:spPr>
          <a:xfrm>
            <a:off x="319117" y="317687"/>
            <a:ext cx="4764577" cy="6231253"/>
          </a:xfrm>
          <a:custGeom>
            <a:avLst/>
            <a:gdLst>
              <a:gd name="connsiteX0" fmla="*/ 190583 w 4764577"/>
              <a:gd name="connsiteY0" fmla="*/ 0 h 6231253"/>
              <a:gd name="connsiteX1" fmla="*/ 4573994 w 4764577"/>
              <a:gd name="connsiteY1" fmla="*/ 0 h 6231253"/>
              <a:gd name="connsiteX2" fmla="*/ 4764577 w 4764577"/>
              <a:gd name="connsiteY2" fmla="*/ 190753 h 6231253"/>
              <a:gd name="connsiteX3" fmla="*/ 4764577 w 4764577"/>
              <a:gd name="connsiteY3" fmla="*/ 2359229 h 6231253"/>
              <a:gd name="connsiteX4" fmla="*/ 3805944 w 4764577"/>
              <a:gd name="connsiteY4" fmla="*/ 4025835 h 6231253"/>
              <a:gd name="connsiteX5" fmla="*/ 4038710 w 4764577"/>
              <a:gd name="connsiteY5" fmla="*/ 6231253 h 6231253"/>
              <a:gd name="connsiteX6" fmla="*/ 190583 w 4764577"/>
              <a:gd name="connsiteY6" fmla="*/ 6231253 h 6231253"/>
              <a:gd name="connsiteX7" fmla="*/ 0 w 4764577"/>
              <a:gd name="connsiteY7" fmla="*/ 6040501 h 6231253"/>
              <a:gd name="connsiteX8" fmla="*/ 0 w 4764577"/>
              <a:gd name="connsiteY8" fmla="*/ 190753 h 6231253"/>
              <a:gd name="connsiteX9" fmla="*/ 190583 w 4764577"/>
              <a:gd name="connsiteY9" fmla="*/ 0 h 6231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64577" h="6231253">
                <a:moveTo>
                  <a:pt x="190583" y="0"/>
                </a:moveTo>
                <a:lnTo>
                  <a:pt x="4573994" y="0"/>
                </a:lnTo>
                <a:cubicBezTo>
                  <a:pt x="4679260" y="0"/>
                  <a:pt x="4764577" y="85394"/>
                  <a:pt x="4764577" y="190753"/>
                </a:cubicBezTo>
                <a:lnTo>
                  <a:pt x="4764577" y="2359229"/>
                </a:lnTo>
                <a:lnTo>
                  <a:pt x="3805944" y="4025835"/>
                </a:lnTo>
                <a:lnTo>
                  <a:pt x="4038710" y="6231253"/>
                </a:lnTo>
                <a:lnTo>
                  <a:pt x="190583" y="6231253"/>
                </a:lnTo>
                <a:cubicBezTo>
                  <a:pt x="85318" y="6231253"/>
                  <a:pt x="0" y="6145860"/>
                  <a:pt x="0" y="6040501"/>
                </a:cubicBezTo>
                <a:lnTo>
                  <a:pt x="0" y="190753"/>
                </a:lnTo>
                <a:cubicBezTo>
                  <a:pt x="0" y="85394"/>
                  <a:pt x="85318" y="0"/>
                  <a:pt x="190583" y="0"/>
                </a:cubicBezTo>
                <a:close/>
              </a:path>
            </a:pathLst>
          </a:custGeom>
          <a:solidFill>
            <a:schemeClr val="bg1">
              <a:lumMod val="85000"/>
            </a:schemeClr>
          </a:solidFill>
        </p:spPr>
        <p:txBody>
          <a:bodyPr wrap="square">
            <a:noAutofit/>
          </a:bodyPr>
          <a:lstStyle/>
          <a:p>
            <a:endParaRPr lang="nl-NL"/>
          </a:p>
        </p:txBody>
      </p:sp>
      <p:sp>
        <p:nvSpPr>
          <p:cNvPr id="2" name="Titel 1">
            <a:extLst>
              <a:ext uri="{FF2B5EF4-FFF2-40B4-BE49-F238E27FC236}">
                <a16:creationId xmlns:a16="http://schemas.microsoft.com/office/drawing/2014/main" id="{FBB6A522-B775-4D7E-667D-A94BCFBE358E}"/>
              </a:ext>
            </a:extLst>
          </p:cNvPr>
          <p:cNvSpPr>
            <a:spLocks noGrp="1"/>
          </p:cNvSpPr>
          <p:nvPr>
            <p:ph type="title"/>
          </p:nvPr>
        </p:nvSpPr>
        <p:spPr>
          <a:xfrm>
            <a:off x="6240462" y="620714"/>
            <a:ext cx="5327649" cy="1440000"/>
          </a:xfrm>
        </p:spPr>
        <p:txBody>
          <a:bodyPr anchor="b">
            <a:normAutofit/>
          </a:bodyPr>
          <a:lstStyle>
            <a:lvl1pPr>
              <a:lnSpc>
                <a:spcPct val="75000"/>
              </a:lnSpc>
              <a:defRPr sz="4500" baseline="0"/>
            </a:lvl1pPr>
          </a:lstStyle>
          <a:p>
            <a:r>
              <a:rPr lang="nl-NL"/>
              <a:t>Klik om stijl te bewerken</a:t>
            </a:r>
          </a:p>
        </p:txBody>
      </p:sp>
      <p:sp>
        <p:nvSpPr>
          <p:cNvPr id="3" name="Tijdelijke aanduiding voor tekst 2">
            <a:extLst>
              <a:ext uri="{FF2B5EF4-FFF2-40B4-BE49-F238E27FC236}">
                <a16:creationId xmlns:a16="http://schemas.microsoft.com/office/drawing/2014/main" id="{C87E4902-E664-D3E5-438C-FA05AD44F933}"/>
              </a:ext>
            </a:extLst>
          </p:cNvPr>
          <p:cNvSpPr>
            <a:spLocks noGrp="1"/>
          </p:cNvSpPr>
          <p:nvPr>
            <p:ph type="body" idx="1"/>
          </p:nvPr>
        </p:nvSpPr>
        <p:spPr>
          <a:xfrm>
            <a:off x="6240463" y="2160000"/>
            <a:ext cx="5326500" cy="3240000"/>
          </a:xfrm>
        </p:spPr>
        <p:txBody>
          <a:bodyPr/>
          <a:lstStyle>
            <a:lvl1pPr marL="0" indent="0">
              <a:buNone/>
              <a:defRPr sz="1700" baseline="0">
                <a:solidFill>
                  <a:srgbClr val="35217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dirty="0"/>
              <a:t>Klikken om de tekststijl van het model te bewerken</a:t>
            </a:r>
          </a:p>
        </p:txBody>
      </p:sp>
      <p:pic>
        <p:nvPicPr>
          <p:cNvPr id="4" name="Graphic 3">
            <a:extLst>
              <a:ext uri="{FF2B5EF4-FFF2-40B4-BE49-F238E27FC236}">
                <a16:creationId xmlns:a16="http://schemas.microsoft.com/office/drawing/2014/main" id="{32B83D3D-931E-7D85-E5B0-46143CDBE33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04698" y="5830286"/>
            <a:ext cx="1469202" cy="489734"/>
          </a:xfrm>
          <a:prstGeom prst="rect">
            <a:avLst/>
          </a:prstGeom>
        </p:spPr>
      </p:pic>
    </p:spTree>
    <p:extLst>
      <p:ext uri="{BB962C8B-B14F-4D97-AF65-F5344CB8AC3E}">
        <p14:creationId xmlns:p14="http://schemas.microsoft.com/office/powerpoint/2010/main" val="3570421930"/>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rechts">
    <p:bg>
      <p:bgPr>
        <a:solidFill>
          <a:schemeClr val="bg1"/>
        </a:solidFill>
        <a:effectLst/>
      </p:bgPr>
    </p:bg>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6B633BA8-8FF0-56F4-9484-F49D27297E76}"/>
              </a:ext>
            </a:extLst>
          </p:cNvPr>
          <p:cNvSpPr>
            <a:spLocks noGrp="1"/>
          </p:cNvSpPr>
          <p:nvPr>
            <p:ph type="title"/>
          </p:nvPr>
        </p:nvSpPr>
        <p:spPr>
          <a:xfrm>
            <a:off x="6240463" y="620714"/>
            <a:ext cx="5327648" cy="4779286"/>
          </a:xfrm>
        </p:spPr>
        <p:txBody>
          <a:bodyPr anchor="ctr" anchorCtr="0">
            <a:normAutofit/>
          </a:bodyPr>
          <a:lstStyle>
            <a:lvl1pPr algn="r">
              <a:lnSpc>
                <a:spcPct val="75000"/>
              </a:lnSpc>
              <a:defRPr sz="4500" baseline="0">
                <a:solidFill>
                  <a:srgbClr val="ED1C24"/>
                </a:solidFill>
              </a:defRPr>
            </a:lvl1pPr>
          </a:lstStyle>
          <a:p>
            <a:r>
              <a:rPr lang="nl-NL" dirty="0"/>
              <a:t>Klik om stijl te bewerken</a:t>
            </a:r>
          </a:p>
        </p:txBody>
      </p:sp>
      <p:sp>
        <p:nvSpPr>
          <p:cNvPr id="2" name="Tijdelijke aanduiding voor afbeelding 6">
            <a:extLst>
              <a:ext uri="{FF2B5EF4-FFF2-40B4-BE49-F238E27FC236}">
                <a16:creationId xmlns:a16="http://schemas.microsoft.com/office/drawing/2014/main" id="{A2CF32DC-6FA0-BFF2-7F1B-C10D0E815C5E}"/>
              </a:ext>
            </a:extLst>
          </p:cNvPr>
          <p:cNvSpPr>
            <a:spLocks noGrp="1"/>
          </p:cNvSpPr>
          <p:nvPr>
            <p:ph type="pic" sz="quarter" idx="10"/>
          </p:nvPr>
        </p:nvSpPr>
        <p:spPr>
          <a:xfrm>
            <a:off x="319117" y="317687"/>
            <a:ext cx="4764577" cy="6231253"/>
          </a:xfrm>
          <a:custGeom>
            <a:avLst/>
            <a:gdLst>
              <a:gd name="connsiteX0" fmla="*/ 190583 w 4764577"/>
              <a:gd name="connsiteY0" fmla="*/ 0 h 6231253"/>
              <a:gd name="connsiteX1" fmla="*/ 4573994 w 4764577"/>
              <a:gd name="connsiteY1" fmla="*/ 0 h 6231253"/>
              <a:gd name="connsiteX2" fmla="*/ 4764577 w 4764577"/>
              <a:gd name="connsiteY2" fmla="*/ 190753 h 6231253"/>
              <a:gd name="connsiteX3" fmla="*/ 4764577 w 4764577"/>
              <a:gd name="connsiteY3" fmla="*/ 2359229 h 6231253"/>
              <a:gd name="connsiteX4" fmla="*/ 3805944 w 4764577"/>
              <a:gd name="connsiteY4" fmla="*/ 4025835 h 6231253"/>
              <a:gd name="connsiteX5" fmla="*/ 4038710 w 4764577"/>
              <a:gd name="connsiteY5" fmla="*/ 6231253 h 6231253"/>
              <a:gd name="connsiteX6" fmla="*/ 190583 w 4764577"/>
              <a:gd name="connsiteY6" fmla="*/ 6231253 h 6231253"/>
              <a:gd name="connsiteX7" fmla="*/ 0 w 4764577"/>
              <a:gd name="connsiteY7" fmla="*/ 6040501 h 6231253"/>
              <a:gd name="connsiteX8" fmla="*/ 0 w 4764577"/>
              <a:gd name="connsiteY8" fmla="*/ 190753 h 6231253"/>
              <a:gd name="connsiteX9" fmla="*/ 190583 w 4764577"/>
              <a:gd name="connsiteY9" fmla="*/ 0 h 6231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64577" h="6231253">
                <a:moveTo>
                  <a:pt x="190583" y="0"/>
                </a:moveTo>
                <a:lnTo>
                  <a:pt x="4573994" y="0"/>
                </a:lnTo>
                <a:cubicBezTo>
                  <a:pt x="4679260" y="0"/>
                  <a:pt x="4764577" y="85394"/>
                  <a:pt x="4764577" y="190753"/>
                </a:cubicBezTo>
                <a:lnTo>
                  <a:pt x="4764577" y="2359229"/>
                </a:lnTo>
                <a:lnTo>
                  <a:pt x="3805944" y="4025835"/>
                </a:lnTo>
                <a:lnTo>
                  <a:pt x="4038710" y="6231253"/>
                </a:lnTo>
                <a:lnTo>
                  <a:pt x="190583" y="6231253"/>
                </a:lnTo>
                <a:cubicBezTo>
                  <a:pt x="85318" y="6231253"/>
                  <a:pt x="0" y="6145860"/>
                  <a:pt x="0" y="6040501"/>
                </a:cubicBezTo>
                <a:lnTo>
                  <a:pt x="0" y="190753"/>
                </a:lnTo>
                <a:cubicBezTo>
                  <a:pt x="0" y="85394"/>
                  <a:pt x="85318" y="0"/>
                  <a:pt x="190583" y="0"/>
                </a:cubicBezTo>
                <a:close/>
              </a:path>
            </a:pathLst>
          </a:custGeom>
          <a:solidFill>
            <a:schemeClr val="bg1">
              <a:lumMod val="85000"/>
            </a:schemeClr>
          </a:solidFill>
        </p:spPr>
        <p:txBody>
          <a:bodyPr wrap="square">
            <a:noAutofit/>
          </a:bodyPr>
          <a:lstStyle/>
          <a:p>
            <a:endParaRPr lang="nl-NL"/>
          </a:p>
        </p:txBody>
      </p:sp>
      <p:pic>
        <p:nvPicPr>
          <p:cNvPr id="3" name="Graphic 2">
            <a:extLst>
              <a:ext uri="{FF2B5EF4-FFF2-40B4-BE49-F238E27FC236}">
                <a16:creationId xmlns:a16="http://schemas.microsoft.com/office/drawing/2014/main" id="{A88482AB-F6AA-924E-31EE-423BEE2C1F8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04698" y="5830286"/>
            <a:ext cx="1469202" cy="489734"/>
          </a:xfrm>
          <a:prstGeom prst="rect">
            <a:avLst/>
          </a:prstGeom>
        </p:spPr>
      </p:pic>
    </p:spTree>
    <p:extLst>
      <p:ext uri="{BB962C8B-B14F-4D97-AF65-F5344CB8AC3E}">
        <p14:creationId xmlns:p14="http://schemas.microsoft.com/office/powerpoint/2010/main" val="184026833"/>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 links">
    <p:bg>
      <p:bgPr>
        <a:solidFill>
          <a:schemeClr val="bg1"/>
        </a:solidFill>
        <a:effectLst/>
      </p:bgPr>
    </p:bg>
    <p:spTree>
      <p:nvGrpSpPr>
        <p:cNvPr id="1" name=""/>
        <p:cNvGrpSpPr/>
        <p:nvPr/>
      </p:nvGrpSpPr>
      <p:grpSpPr>
        <a:xfrm>
          <a:off x="0" y="0"/>
          <a:ext cx="0" cy="0"/>
          <a:chOff x="0" y="0"/>
          <a:chExt cx="0" cy="0"/>
        </a:xfrm>
      </p:grpSpPr>
      <p:sp>
        <p:nvSpPr>
          <p:cNvPr id="8" name="Vrije vorm 7">
            <a:extLst>
              <a:ext uri="{FF2B5EF4-FFF2-40B4-BE49-F238E27FC236}">
                <a16:creationId xmlns:a16="http://schemas.microsoft.com/office/drawing/2014/main" id="{B28C3A5E-25B3-1C0D-DFC7-3B14C4FD651F}"/>
              </a:ext>
            </a:extLst>
          </p:cNvPr>
          <p:cNvSpPr>
            <a:spLocks noGrp="1"/>
          </p:cNvSpPr>
          <p:nvPr>
            <p:ph type="pic" sz="quarter" idx="10"/>
          </p:nvPr>
        </p:nvSpPr>
        <p:spPr>
          <a:xfrm>
            <a:off x="7112651" y="315049"/>
            <a:ext cx="4764577" cy="6231253"/>
          </a:xfrm>
          <a:custGeom>
            <a:avLst/>
            <a:gdLst>
              <a:gd name="connsiteX0" fmla="*/ 190583 w 4764577"/>
              <a:gd name="connsiteY0" fmla="*/ 0 h 6231253"/>
              <a:gd name="connsiteX1" fmla="*/ 4573994 w 4764577"/>
              <a:gd name="connsiteY1" fmla="*/ 0 h 6231253"/>
              <a:gd name="connsiteX2" fmla="*/ 4764577 w 4764577"/>
              <a:gd name="connsiteY2" fmla="*/ 190753 h 6231253"/>
              <a:gd name="connsiteX3" fmla="*/ 4764577 w 4764577"/>
              <a:gd name="connsiteY3" fmla="*/ 6040501 h 6231253"/>
              <a:gd name="connsiteX4" fmla="*/ 4573994 w 4764577"/>
              <a:gd name="connsiteY4" fmla="*/ 6231253 h 6231253"/>
              <a:gd name="connsiteX5" fmla="*/ 725867 w 4764577"/>
              <a:gd name="connsiteY5" fmla="*/ 6231253 h 6231253"/>
              <a:gd name="connsiteX6" fmla="*/ 958633 w 4764577"/>
              <a:gd name="connsiteY6" fmla="*/ 4025835 h 6231253"/>
              <a:gd name="connsiteX7" fmla="*/ 0 w 4764577"/>
              <a:gd name="connsiteY7" fmla="*/ 2359229 h 6231253"/>
              <a:gd name="connsiteX8" fmla="*/ 0 w 4764577"/>
              <a:gd name="connsiteY8" fmla="*/ 190753 h 6231253"/>
              <a:gd name="connsiteX9" fmla="*/ 190583 w 4764577"/>
              <a:gd name="connsiteY9" fmla="*/ 0 h 6231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64577" h="6231253">
                <a:moveTo>
                  <a:pt x="190583" y="0"/>
                </a:moveTo>
                <a:lnTo>
                  <a:pt x="4573994" y="0"/>
                </a:lnTo>
                <a:cubicBezTo>
                  <a:pt x="4679260" y="0"/>
                  <a:pt x="4764577" y="85394"/>
                  <a:pt x="4764577" y="190753"/>
                </a:cubicBezTo>
                <a:lnTo>
                  <a:pt x="4764577" y="6040501"/>
                </a:lnTo>
                <a:cubicBezTo>
                  <a:pt x="4764577" y="6145860"/>
                  <a:pt x="4679260" y="6231253"/>
                  <a:pt x="4573994" y="6231253"/>
                </a:cubicBezTo>
                <a:lnTo>
                  <a:pt x="725867" y="6231253"/>
                </a:lnTo>
                <a:cubicBezTo>
                  <a:pt x="725867" y="6231253"/>
                  <a:pt x="958633" y="4025835"/>
                  <a:pt x="958633" y="4025835"/>
                </a:cubicBezTo>
                <a:lnTo>
                  <a:pt x="0" y="2359229"/>
                </a:lnTo>
                <a:lnTo>
                  <a:pt x="0" y="190753"/>
                </a:lnTo>
                <a:cubicBezTo>
                  <a:pt x="0" y="85394"/>
                  <a:pt x="85318" y="0"/>
                  <a:pt x="190583" y="0"/>
                </a:cubicBezTo>
                <a:close/>
              </a:path>
            </a:pathLst>
          </a:custGeom>
          <a:solidFill>
            <a:schemeClr val="bg1">
              <a:lumMod val="85000"/>
            </a:schemeClr>
          </a:solidFill>
        </p:spPr>
        <p:txBody>
          <a:bodyPr wrap="square">
            <a:noAutofit/>
          </a:bodyPr>
          <a:lstStyle/>
          <a:p>
            <a:endParaRPr lang="nl-NL" dirty="0"/>
          </a:p>
        </p:txBody>
      </p:sp>
      <p:sp>
        <p:nvSpPr>
          <p:cNvPr id="4" name="Titel 1">
            <a:extLst>
              <a:ext uri="{FF2B5EF4-FFF2-40B4-BE49-F238E27FC236}">
                <a16:creationId xmlns:a16="http://schemas.microsoft.com/office/drawing/2014/main" id="{6B633BA8-8FF0-56F4-9484-F49D27297E76}"/>
              </a:ext>
            </a:extLst>
          </p:cNvPr>
          <p:cNvSpPr>
            <a:spLocks noGrp="1"/>
          </p:cNvSpPr>
          <p:nvPr>
            <p:ph type="title"/>
          </p:nvPr>
        </p:nvSpPr>
        <p:spPr>
          <a:xfrm>
            <a:off x="623890" y="620714"/>
            <a:ext cx="5327648" cy="4779286"/>
          </a:xfrm>
        </p:spPr>
        <p:txBody>
          <a:bodyPr anchor="ctr" anchorCtr="0">
            <a:normAutofit/>
          </a:bodyPr>
          <a:lstStyle>
            <a:lvl1pPr algn="l">
              <a:lnSpc>
                <a:spcPct val="75000"/>
              </a:lnSpc>
              <a:defRPr sz="4500" baseline="0">
                <a:solidFill>
                  <a:srgbClr val="ED1C24"/>
                </a:solidFill>
              </a:defRPr>
            </a:lvl1pPr>
          </a:lstStyle>
          <a:p>
            <a:r>
              <a:rPr lang="nl-NL" dirty="0"/>
              <a:t>Klik om stijl te bewerken</a:t>
            </a:r>
          </a:p>
        </p:txBody>
      </p:sp>
      <p:pic>
        <p:nvPicPr>
          <p:cNvPr id="2" name="Graphic 1">
            <a:extLst>
              <a:ext uri="{FF2B5EF4-FFF2-40B4-BE49-F238E27FC236}">
                <a16:creationId xmlns:a16="http://schemas.microsoft.com/office/drawing/2014/main" id="{1E75F58A-5E76-6688-4322-F6BB7831750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51538" y="5830286"/>
            <a:ext cx="1469202" cy="489734"/>
          </a:xfrm>
          <a:prstGeom prst="rect">
            <a:avLst/>
          </a:prstGeom>
        </p:spPr>
      </p:pic>
    </p:spTree>
    <p:extLst>
      <p:ext uri="{BB962C8B-B14F-4D97-AF65-F5344CB8AC3E}">
        <p14:creationId xmlns:p14="http://schemas.microsoft.com/office/powerpoint/2010/main" val="3577040497"/>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7945974F-74DB-B0D5-2AB2-AE8002D1CA5A}"/>
              </a:ext>
            </a:extLst>
          </p:cNvPr>
          <p:cNvSpPr>
            <a:spLocks noGrp="1"/>
          </p:cNvSpPr>
          <p:nvPr>
            <p:ph type="title"/>
          </p:nvPr>
        </p:nvSpPr>
        <p:spPr>
          <a:xfrm>
            <a:off x="626411" y="365125"/>
            <a:ext cx="10515600" cy="1325563"/>
          </a:xfrm>
          <a:prstGeom prst="rect">
            <a:avLst/>
          </a:prstGeom>
        </p:spPr>
        <p:txBody>
          <a:bodyPr vert="horz" lIns="0" tIns="0" rIns="0" bIns="0" rtlCol="0" anchor="ctr">
            <a:noAutofit/>
          </a:bodyPr>
          <a:lstStyle/>
          <a:p>
            <a:r>
              <a:rPr lang="nl-NL" dirty="0"/>
              <a:t>Klik om stijl te bewerken</a:t>
            </a:r>
          </a:p>
        </p:txBody>
      </p:sp>
      <p:sp>
        <p:nvSpPr>
          <p:cNvPr id="3" name="Tijdelijke aanduiding voor tekst 2">
            <a:extLst>
              <a:ext uri="{FF2B5EF4-FFF2-40B4-BE49-F238E27FC236}">
                <a16:creationId xmlns:a16="http://schemas.microsoft.com/office/drawing/2014/main" id="{2F0DDBBE-55FA-8C9B-DE34-E9B8E7E61EF1}"/>
              </a:ext>
            </a:extLst>
          </p:cNvPr>
          <p:cNvSpPr>
            <a:spLocks noGrp="1"/>
          </p:cNvSpPr>
          <p:nvPr>
            <p:ph type="body" idx="1"/>
          </p:nvPr>
        </p:nvSpPr>
        <p:spPr>
          <a:xfrm>
            <a:off x="623887" y="1825625"/>
            <a:ext cx="10944225" cy="4375150"/>
          </a:xfrm>
          <a:prstGeom prst="rect">
            <a:avLst/>
          </a:prstGeom>
        </p:spPr>
        <p:txBody>
          <a:bodyPr vert="horz" lIns="0" tIns="0" rIns="0" bIns="0" rtlCol="0">
            <a:no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27207819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62" r:id="rId5"/>
    <p:sldLayoutId id="2147483663" r:id="rId6"/>
    <p:sldLayoutId id="2147483651" r:id="rId7"/>
    <p:sldLayoutId id="2147483667" r:id="rId8"/>
    <p:sldLayoutId id="2147483668" r:id="rId9"/>
    <p:sldLayoutId id="2147483664" r:id="rId10"/>
    <p:sldLayoutId id="2147483652" r:id="rId11"/>
    <p:sldLayoutId id="2147483665" r:id="rId12"/>
    <p:sldLayoutId id="2147483653" r:id="rId13"/>
    <p:sldLayoutId id="2147483654" r:id="rId14"/>
    <p:sldLayoutId id="2147483669" r:id="rId15"/>
    <p:sldLayoutId id="2147483672" r:id="rId16"/>
    <p:sldLayoutId id="2147483655" r:id="rId17"/>
    <p:sldLayoutId id="2147483671" r:id="rId18"/>
  </p:sldLayoutIdLst>
  <p:transition>
    <p:fade/>
  </p:transition>
  <p:txStyles>
    <p:titleStyle>
      <a:lvl1pPr algn="l" defTabSz="914400" rtl="0" eaLnBrk="1" latinLnBrk="0" hangingPunct="1">
        <a:lnSpc>
          <a:spcPct val="90000"/>
        </a:lnSpc>
        <a:spcBef>
          <a:spcPct val="0"/>
        </a:spcBef>
        <a:buNone/>
        <a:defRPr sz="4500" b="1" i="0" kern="1200" baseline="0">
          <a:solidFill>
            <a:srgbClr val="352171"/>
          </a:solidFill>
          <a:latin typeface="VEH" panose="02000803000000020004" pitchFamily="2" charset="77"/>
          <a:ea typeface="+mj-ea"/>
          <a:cs typeface="+mj-cs"/>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700" kern="1200" baseline="0">
          <a:solidFill>
            <a:srgbClr val="352171"/>
          </a:solidFill>
          <a:latin typeface="Arial" panose="020B0604020202020204" pitchFamily="34" charset="0"/>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700" kern="1200" baseline="0">
          <a:solidFill>
            <a:srgbClr val="352171"/>
          </a:solidFill>
          <a:latin typeface="Arial" panose="020B0604020202020204" pitchFamily="34" charset="0"/>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700" kern="1200" baseline="0">
          <a:solidFill>
            <a:srgbClr val="352171"/>
          </a:solidFill>
          <a:latin typeface="Arial" panose="020B0604020202020204" pitchFamily="34" charset="0"/>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700" kern="1200" baseline="0">
          <a:solidFill>
            <a:srgbClr val="352171"/>
          </a:solidFill>
          <a:latin typeface="Arial" panose="020B0604020202020204" pitchFamily="34" charset="0"/>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700" kern="1200" baseline="0">
          <a:solidFill>
            <a:srgbClr val="35217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1" userDrawn="1">
          <p15:clr>
            <a:srgbClr val="F26B43"/>
          </p15:clr>
        </p15:guide>
        <p15:guide id="2" pos="393" userDrawn="1">
          <p15:clr>
            <a:srgbClr val="F26B43"/>
          </p15:clr>
        </p15:guide>
        <p15:guide id="3" pos="1980" userDrawn="1">
          <p15:clr>
            <a:srgbClr val="F26B43"/>
          </p15:clr>
        </p15:guide>
        <p15:guide id="4" pos="2162" userDrawn="1">
          <p15:clr>
            <a:srgbClr val="F26B43"/>
          </p15:clr>
        </p15:guide>
        <p15:guide id="5" pos="3749" userDrawn="1">
          <p15:clr>
            <a:srgbClr val="F26B43"/>
          </p15:clr>
        </p15:guide>
        <p15:guide id="6" pos="3931" userDrawn="1">
          <p15:clr>
            <a:srgbClr val="F26B43"/>
          </p15:clr>
        </p15:guide>
        <p15:guide id="7" pos="5518" userDrawn="1">
          <p15:clr>
            <a:srgbClr val="F26B43"/>
          </p15:clr>
        </p15:guide>
        <p15:guide id="8" pos="5700" userDrawn="1">
          <p15:clr>
            <a:srgbClr val="F26B43"/>
          </p15:clr>
        </p15:guide>
        <p15:guide id="9" pos="7287" userDrawn="1">
          <p15:clr>
            <a:srgbClr val="F26B43"/>
          </p15:clr>
        </p15:guide>
        <p15:guide id="10" orient="horz" pos="390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jpg"/></Relationships>
</file>

<file path=ppt/slides/_rels/slide10.xml.rels><?xml version="1.0" encoding="UTF-8" standalone="yes"?>
<Relationships xmlns="http://schemas.openxmlformats.org/package/2006/relationships"><Relationship Id="rId3" Type="http://schemas.openxmlformats.org/officeDocument/2006/relationships/chart" Target="../charts/chart7.xml"/><Relationship Id="rId2" Type="http://schemas.microsoft.com/office/2018/10/relationships/comments" Target="../comments/modernComment_14D_E17936F9.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chart" Target="../charts/chart8.xml"/><Relationship Id="rId2" Type="http://schemas.microsoft.com/office/2018/10/relationships/comments" Target="../comments/modernComment_14E_AFA68808.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chart" Target="../charts/chart9.xml"/><Relationship Id="rId2" Type="http://schemas.microsoft.com/office/2018/10/relationships/comments" Target="../comments/modernComment_150_B6C1530F.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chart" Target="../charts/chart11.xml"/><Relationship Id="rId2" Type="http://schemas.microsoft.com/office/2018/10/relationships/comments" Target="../comments/modernComment_152_64E61D01.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3.xml"/><Relationship Id="rId5" Type="http://schemas.openxmlformats.org/officeDocument/2006/relationships/image" Target="../media/image17.sv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chart" Target="../charts/chart5.xml"/><Relationship Id="rId2" Type="http://schemas.microsoft.com/office/2018/10/relationships/comments" Target="../comments/modernComment_14C_105BD73.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chart" Target="../charts/chart6.xml"/><Relationship Id="rId2" Type="http://schemas.microsoft.com/office/2018/10/relationships/comments" Target="../comments/modernComment_123_533283D.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Tijdelijke aanduiding voor afbeelding 10" descr="Kleurrijke huizen Oude Stad Keulen, Duitsland">
            <a:extLst>
              <a:ext uri="{FF2B5EF4-FFF2-40B4-BE49-F238E27FC236}">
                <a16:creationId xmlns:a16="http://schemas.microsoft.com/office/drawing/2014/main" id="{8244278D-6801-D190-02DD-B4DF56AB6096}"/>
              </a:ext>
            </a:extLst>
          </p:cNvPr>
          <p:cNvPicPr>
            <a:picLocks noGrp="1" noChangeAspect="1"/>
          </p:cNvPicPr>
          <p:nvPr>
            <p:ph type="pic" sz="quarter" idx="10"/>
          </p:nvPr>
        </p:nvPicPr>
        <p:blipFill>
          <a:blip r:embed="rId4"/>
          <a:srcRect t="4186" b="4186"/>
          <a:stretch/>
        </p:blipFill>
        <p:spPr>
          <a:xfrm>
            <a:off x="315051" y="315679"/>
            <a:ext cx="11570848" cy="6230456"/>
          </a:xfrm>
        </p:spPr>
      </p:pic>
      <p:sp>
        <p:nvSpPr>
          <p:cNvPr id="7" name="Tijdelijke aanduiding voor tekst 11">
            <a:extLst>
              <a:ext uri="{FF2B5EF4-FFF2-40B4-BE49-F238E27FC236}">
                <a16:creationId xmlns:a16="http://schemas.microsoft.com/office/drawing/2014/main" id="{07396896-E293-5971-DB14-EEEA22B2A6D2}"/>
              </a:ext>
            </a:extLst>
          </p:cNvPr>
          <p:cNvSpPr txBox="1">
            <a:spLocks/>
          </p:cNvSpPr>
          <p:nvPr/>
        </p:nvSpPr>
        <p:spPr>
          <a:xfrm>
            <a:off x="6203950" y="5792161"/>
            <a:ext cx="5363074" cy="221599"/>
          </a:xfrm>
          <a:prstGeom prst="rect">
            <a:avLst/>
          </a:prstGeom>
        </p:spPr>
        <p:txBody>
          <a:bodyPr wrap="none" lIns="0" tIns="0" rIns="0" bIns="0" anchor="b" anchorCtr="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baseline="0">
                <a:solidFill>
                  <a:srgbClr val="35217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35217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35217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35217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35217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Augustus 2024</a:t>
            </a:r>
          </a:p>
        </p:txBody>
      </p:sp>
      <p:sp>
        <p:nvSpPr>
          <p:cNvPr id="8" name="Tijdelijke aanduiding voor tekst 11">
            <a:extLst>
              <a:ext uri="{FF2B5EF4-FFF2-40B4-BE49-F238E27FC236}">
                <a16:creationId xmlns:a16="http://schemas.microsoft.com/office/drawing/2014/main" id="{1E7DA8A0-EC83-16EA-60C5-BAAA268E7BEC}"/>
              </a:ext>
            </a:extLst>
          </p:cNvPr>
          <p:cNvSpPr txBox="1">
            <a:spLocks noChangeAspect="1"/>
          </p:cNvSpPr>
          <p:nvPr/>
        </p:nvSpPr>
        <p:spPr>
          <a:xfrm>
            <a:off x="6203950" y="6030788"/>
            <a:ext cx="5364000" cy="360000"/>
          </a:xfrm>
          <a:prstGeom prst="rect">
            <a:avLst/>
          </a:prstGeom>
        </p:spPr>
        <p:txBody>
          <a:bodyPr wrap="none" lIns="0" tIns="0" rIns="0" bIns="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1600" b="0" kern="1200" baseline="0">
                <a:solidFill>
                  <a:srgbClr val="35217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35217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35217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35217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35217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Kernteam Verduurzamen</a:t>
            </a:r>
          </a:p>
        </p:txBody>
      </p:sp>
      <p:pic>
        <p:nvPicPr>
          <p:cNvPr id="9" name="Graphic 8">
            <a:extLst>
              <a:ext uri="{FF2B5EF4-FFF2-40B4-BE49-F238E27FC236}">
                <a16:creationId xmlns:a16="http://schemas.microsoft.com/office/drawing/2014/main" id="{A9CACEAF-48D7-E186-2DA3-688AD265069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6101" y="302676"/>
            <a:ext cx="2992684" cy="6248928"/>
          </a:xfrm>
          <a:prstGeom prst="rect">
            <a:avLst/>
          </a:prstGeom>
        </p:spPr>
      </p:pic>
      <p:sp>
        <p:nvSpPr>
          <p:cNvPr id="3" name="Ondertitel 2">
            <a:extLst>
              <a:ext uri="{FF2B5EF4-FFF2-40B4-BE49-F238E27FC236}">
                <a16:creationId xmlns:a16="http://schemas.microsoft.com/office/drawing/2014/main" id="{878B79C6-E22F-4553-C5C5-C05D0FFCFC21}"/>
              </a:ext>
            </a:extLst>
          </p:cNvPr>
          <p:cNvSpPr>
            <a:spLocks noGrp="1"/>
          </p:cNvSpPr>
          <p:nvPr>
            <p:ph type="subTitle" idx="1"/>
          </p:nvPr>
        </p:nvSpPr>
        <p:spPr>
          <a:xfrm>
            <a:off x="623888" y="4140000"/>
            <a:ext cx="7275664" cy="507561"/>
          </a:xfrm>
        </p:spPr>
        <p:txBody>
          <a:bodyPr/>
          <a:lstStyle/>
          <a:p>
            <a:r>
              <a:rPr lang="nl-NL" dirty="0"/>
              <a:t>Overwegingen over het wel of niet aansluiten stadsverwarming</a:t>
            </a:r>
          </a:p>
        </p:txBody>
      </p:sp>
      <p:sp>
        <p:nvSpPr>
          <p:cNvPr id="2" name="Titel 1">
            <a:extLst>
              <a:ext uri="{FF2B5EF4-FFF2-40B4-BE49-F238E27FC236}">
                <a16:creationId xmlns:a16="http://schemas.microsoft.com/office/drawing/2014/main" id="{2BD622D3-3E23-A101-A1B6-3E42937AD5AC}"/>
              </a:ext>
            </a:extLst>
          </p:cNvPr>
          <p:cNvSpPr>
            <a:spLocks noGrp="1"/>
          </p:cNvSpPr>
          <p:nvPr>
            <p:ph type="ctrTitle"/>
          </p:nvPr>
        </p:nvSpPr>
        <p:spPr/>
        <p:txBody>
          <a:bodyPr/>
          <a:lstStyle/>
          <a:p>
            <a:r>
              <a:rPr lang="nl-NL" dirty="0"/>
              <a:t>Warmtenetten</a:t>
            </a:r>
          </a:p>
        </p:txBody>
      </p:sp>
    </p:spTree>
    <p:extLst>
      <p:ext uri="{BB962C8B-B14F-4D97-AF65-F5344CB8AC3E}">
        <p14:creationId xmlns:p14="http://schemas.microsoft.com/office/powerpoint/2010/main" val="3076587905"/>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afiek 2">
            <a:extLst>
              <a:ext uri="{FF2B5EF4-FFF2-40B4-BE49-F238E27FC236}">
                <a16:creationId xmlns:a16="http://schemas.microsoft.com/office/drawing/2014/main" id="{7A366C92-3129-E1DE-7271-4E96B583FBA4}"/>
              </a:ext>
            </a:extLst>
          </p:cNvPr>
          <p:cNvGraphicFramePr>
            <a:graphicFrameLocks/>
          </p:cNvGraphicFramePr>
          <p:nvPr>
            <p:extLst>
              <p:ext uri="{D42A27DB-BD31-4B8C-83A1-F6EECF244321}">
                <p14:modId xmlns:p14="http://schemas.microsoft.com/office/powerpoint/2010/main" val="991245853"/>
              </p:ext>
            </p:extLst>
          </p:nvPr>
        </p:nvGraphicFramePr>
        <p:xfrm>
          <a:off x="857961" y="873251"/>
          <a:ext cx="5707427" cy="4496271"/>
        </p:xfrm>
        <a:graphic>
          <a:graphicData uri="http://schemas.openxmlformats.org/drawingml/2006/chart">
            <c:chart xmlns:c="http://schemas.openxmlformats.org/drawingml/2006/chart" xmlns:r="http://schemas.openxmlformats.org/officeDocument/2006/relationships" r:id="rId3"/>
          </a:graphicData>
        </a:graphic>
      </p:graphicFrame>
      <p:sp>
        <p:nvSpPr>
          <p:cNvPr id="2" name="Titel 1">
            <a:extLst>
              <a:ext uri="{FF2B5EF4-FFF2-40B4-BE49-F238E27FC236}">
                <a16:creationId xmlns:a16="http://schemas.microsoft.com/office/drawing/2014/main" id="{F9E90EF0-AFFB-D84A-195F-8E9C90501B02}"/>
              </a:ext>
            </a:extLst>
          </p:cNvPr>
          <p:cNvSpPr>
            <a:spLocks noGrp="1"/>
          </p:cNvSpPr>
          <p:nvPr>
            <p:ph type="title"/>
          </p:nvPr>
        </p:nvSpPr>
        <p:spPr/>
        <p:txBody>
          <a:bodyPr/>
          <a:lstStyle/>
          <a:p>
            <a:r>
              <a:rPr lang="nl-NL" dirty="0"/>
              <a:t>Aanbod</a:t>
            </a:r>
          </a:p>
        </p:txBody>
      </p:sp>
      <p:sp>
        <p:nvSpPr>
          <p:cNvPr id="4" name="Tijdelijke aanduiding voor inhoud 2">
            <a:extLst>
              <a:ext uri="{FF2B5EF4-FFF2-40B4-BE49-F238E27FC236}">
                <a16:creationId xmlns:a16="http://schemas.microsoft.com/office/drawing/2014/main" id="{DDC24FE1-437E-61D4-B292-23EB5122773F}"/>
              </a:ext>
            </a:extLst>
          </p:cNvPr>
          <p:cNvSpPr txBox="1">
            <a:spLocks/>
          </p:cNvSpPr>
          <p:nvPr/>
        </p:nvSpPr>
        <p:spPr>
          <a:xfrm>
            <a:off x="7010494" y="1316736"/>
            <a:ext cx="4131517" cy="3568153"/>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700" kern="1200" baseline="0">
                <a:solidFill>
                  <a:srgbClr val="352171"/>
                </a:solidFill>
                <a:latin typeface="Arial" panose="020B0604020202020204" pitchFamily="34" charset="0"/>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700" kern="1200" baseline="0">
                <a:solidFill>
                  <a:srgbClr val="352171"/>
                </a:solidFill>
                <a:latin typeface="Arial" panose="020B0604020202020204" pitchFamily="34" charset="0"/>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700" kern="1200" baseline="0">
                <a:solidFill>
                  <a:srgbClr val="352171"/>
                </a:solidFill>
                <a:latin typeface="Arial" panose="020B0604020202020204" pitchFamily="34" charset="0"/>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700" kern="1200" baseline="0">
                <a:solidFill>
                  <a:srgbClr val="352171"/>
                </a:solidFill>
                <a:latin typeface="Arial" panose="020B0604020202020204" pitchFamily="34" charset="0"/>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700" kern="1200" baseline="0">
                <a:solidFill>
                  <a:srgbClr val="35217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1400" dirty="0"/>
              <a:t>32% van de leden zal (waarschijnlijk) het aanbod van stadsverwarming accepteren en 48% gaat (waarschijnlijk) zelf voor een alternatief voor aardgas zorgen. </a:t>
            </a:r>
          </a:p>
          <a:p>
            <a:r>
              <a:rPr lang="nl-NL" sz="1400" dirty="0"/>
              <a:t>Leden die lid zijn van een VvE accepteren het aanbod (waarschijnlijk) vaker (53%) dan andere leden en zijn minder geneigd om (waarschijnlijk) zelf voor een alternatief te zorgen (12%).   </a:t>
            </a:r>
          </a:p>
        </p:txBody>
      </p:sp>
    </p:spTree>
    <p:extLst>
      <p:ext uri="{BB962C8B-B14F-4D97-AF65-F5344CB8AC3E}">
        <p14:creationId xmlns:p14="http://schemas.microsoft.com/office/powerpoint/2010/main" val="3782817529"/>
      </p:ext>
    </p:extLst>
  </p:cSld>
  <p:clrMapOvr>
    <a:masterClrMapping/>
  </p:clrMapOvr>
  <p:transition>
    <p:fade/>
  </p:transition>
  <p:extLst>
    <p:ext uri="{6950BFC3-D8DA-4A85-94F7-54DA5524770B}">
      <p188:commentRel xmlns:p188="http://schemas.microsoft.com/office/powerpoint/2018/8/main" r:id="rId2"/>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afiek 4">
            <a:extLst>
              <a:ext uri="{FF2B5EF4-FFF2-40B4-BE49-F238E27FC236}">
                <a16:creationId xmlns:a16="http://schemas.microsoft.com/office/drawing/2014/main" id="{689801BF-9BFA-4C87-BDA4-62B12DC0FB18}"/>
              </a:ext>
            </a:extLst>
          </p:cNvPr>
          <p:cNvGraphicFramePr>
            <a:graphicFrameLocks/>
          </p:cNvGraphicFramePr>
          <p:nvPr>
            <p:extLst>
              <p:ext uri="{D42A27DB-BD31-4B8C-83A1-F6EECF244321}">
                <p14:modId xmlns:p14="http://schemas.microsoft.com/office/powerpoint/2010/main" val="4035506261"/>
              </p:ext>
            </p:extLst>
          </p:nvPr>
        </p:nvGraphicFramePr>
        <p:xfrm>
          <a:off x="626411" y="873251"/>
          <a:ext cx="5938977" cy="449627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el 1">
            <a:extLst>
              <a:ext uri="{FF2B5EF4-FFF2-40B4-BE49-F238E27FC236}">
                <a16:creationId xmlns:a16="http://schemas.microsoft.com/office/drawing/2014/main" id="{F9E90EF0-AFFB-D84A-195F-8E9C90501B02}"/>
              </a:ext>
            </a:extLst>
          </p:cNvPr>
          <p:cNvSpPr>
            <a:spLocks noGrp="1"/>
          </p:cNvSpPr>
          <p:nvPr>
            <p:ph type="title"/>
          </p:nvPr>
        </p:nvSpPr>
        <p:spPr/>
        <p:txBody>
          <a:bodyPr/>
          <a:lstStyle/>
          <a:p>
            <a:r>
              <a:rPr lang="nl-NL" dirty="0"/>
              <a:t>Redenen voor stadsverwarming</a:t>
            </a:r>
          </a:p>
        </p:txBody>
      </p:sp>
      <p:sp>
        <p:nvSpPr>
          <p:cNvPr id="4" name="Tijdelijke aanduiding voor inhoud 2">
            <a:extLst>
              <a:ext uri="{FF2B5EF4-FFF2-40B4-BE49-F238E27FC236}">
                <a16:creationId xmlns:a16="http://schemas.microsoft.com/office/drawing/2014/main" id="{DDC24FE1-437E-61D4-B292-23EB5122773F}"/>
              </a:ext>
            </a:extLst>
          </p:cNvPr>
          <p:cNvSpPr txBox="1">
            <a:spLocks/>
          </p:cNvSpPr>
          <p:nvPr/>
        </p:nvSpPr>
        <p:spPr>
          <a:xfrm>
            <a:off x="7010494" y="1316736"/>
            <a:ext cx="4131517" cy="3568153"/>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700" kern="1200" baseline="0">
                <a:solidFill>
                  <a:srgbClr val="352171"/>
                </a:solidFill>
                <a:latin typeface="Arial" panose="020B0604020202020204" pitchFamily="34" charset="0"/>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700" kern="1200" baseline="0">
                <a:solidFill>
                  <a:srgbClr val="352171"/>
                </a:solidFill>
                <a:latin typeface="Arial" panose="020B0604020202020204" pitchFamily="34" charset="0"/>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700" kern="1200" baseline="0">
                <a:solidFill>
                  <a:srgbClr val="352171"/>
                </a:solidFill>
                <a:latin typeface="Arial" panose="020B0604020202020204" pitchFamily="34" charset="0"/>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700" kern="1200" baseline="0">
                <a:solidFill>
                  <a:srgbClr val="352171"/>
                </a:solidFill>
                <a:latin typeface="Arial" panose="020B0604020202020204" pitchFamily="34" charset="0"/>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700" kern="1200" baseline="0">
                <a:solidFill>
                  <a:srgbClr val="35217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1400" dirty="0"/>
              <a:t>De meest genoemde redenen om voor stadsverwarming te kiezen zijn duidelijkheid over de kosten op lange termijn, dat de kosten redelijk zijn en dat er duidelijkheid is over garanties op warmtelevering. </a:t>
            </a:r>
          </a:p>
          <a:p>
            <a:endParaRPr lang="nl-NL" sz="1400" dirty="0"/>
          </a:p>
          <a:p>
            <a:endParaRPr lang="nl-NL" sz="1400" dirty="0"/>
          </a:p>
          <a:p>
            <a:endParaRPr lang="nl-NL" sz="1400" dirty="0"/>
          </a:p>
          <a:p>
            <a:endParaRPr lang="nl-NL" sz="1400" dirty="0"/>
          </a:p>
          <a:p>
            <a:endParaRPr lang="nl-NL" sz="1400" dirty="0"/>
          </a:p>
          <a:p>
            <a:r>
              <a:rPr lang="nl-NL" sz="1000" dirty="0"/>
              <a:t>*Meerdere antwoorden mogelijk, gewogen data</a:t>
            </a:r>
          </a:p>
        </p:txBody>
      </p:sp>
    </p:spTree>
    <p:extLst>
      <p:ext uri="{BB962C8B-B14F-4D97-AF65-F5344CB8AC3E}">
        <p14:creationId xmlns:p14="http://schemas.microsoft.com/office/powerpoint/2010/main" val="2946926600"/>
      </p:ext>
    </p:extLst>
  </p:cSld>
  <p:clrMapOvr>
    <a:masterClrMapping/>
  </p:clrMapOvr>
  <p:transition>
    <p:fade/>
  </p:transition>
  <p:extLst>
    <p:ext uri="{6950BFC3-D8DA-4A85-94F7-54DA5524770B}">
      <p188:commentRel xmlns:p188="http://schemas.microsoft.com/office/powerpoint/2018/8/main" r:id="rId2"/>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afiek 2">
            <a:extLst>
              <a:ext uri="{FF2B5EF4-FFF2-40B4-BE49-F238E27FC236}">
                <a16:creationId xmlns:a16="http://schemas.microsoft.com/office/drawing/2014/main" id="{6C0F8712-6664-E2C3-9B89-7F8AAECB8A35}"/>
              </a:ext>
            </a:extLst>
          </p:cNvPr>
          <p:cNvGraphicFramePr>
            <a:graphicFrameLocks/>
          </p:cNvGraphicFramePr>
          <p:nvPr>
            <p:extLst>
              <p:ext uri="{D42A27DB-BD31-4B8C-83A1-F6EECF244321}">
                <p14:modId xmlns:p14="http://schemas.microsoft.com/office/powerpoint/2010/main" val="4145343145"/>
              </p:ext>
            </p:extLst>
          </p:nvPr>
        </p:nvGraphicFramePr>
        <p:xfrm>
          <a:off x="626411" y="873251"/>
          <a:ext cx="5938977" cy="449627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el 1">
            <a:extLst>
              <a:ext uri="{FF2B5EF4-FFF2-40B4-BE49-F238E27FC236}">
                <a16:creationId xmlns:a16="http://schemas.microsoft.com/office/drawing/2014/main" id="{F9E90EF0-AFFB-D84A-195F-8E9C90501B02}"/>
              </a:ext>
            </a:extLst>
          </p:cNvPr>
          <p:cNvSpPr>
            <a:spLocks noGrp="1"/>
          </p:cNvSpPr>
          <p:nvPr>
            <p:ph type="title"/>
          </p:nvPr>
        </p:nvSpPr>
        <p:spPr/>
        <p:txBody>
          <a:bodyPr/>
          <a:lstStyle/>
          <a:p>
            <a:r>
              <a:rPr lang="nl-NL" dirty="0"/>
              <a:t>Redenen voor stadsverwarming | VvE</a:t>
            </a:r>
          </a:p>
        </p:txBody>
      </p:sp>
      <p:sp>
        <p:nvSpPr>
          <p:cNvPr id="4" name="Tijdelijke aanduiding voor inhoud 2">
            <a:extLst>
              <a:ext uri="{FF2B5EF4-FFF2-40B4-BE49-F238E27FC236}">
                <a16:creationId xmlns:a16="http://schemas.microsoft.com/office/drawing/2014/main" id="{DDC24FE1-437E-61D4-B292-23EB5122773F}"/>
              </a:ext>
            </a:extLst>
          </p:cNvPr>
          <p:cNvSpPr txBox="1">
            <a:spLocks/>
          </p:cNvSpPr>
          <p:nvPr/>
        </p:nvSpPr>
        <p:spPr>
          <a:xfrm>
            <a:off x="7010494" y="1316736"/>
            <a:ext cx="4131517" cy="3568153"/>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700" kern="1200" baseline="0">
                <a:solidFill>
                  <a:srgbClr val="352171"/>
                </a:solidFill>
                <a:latin typeface="Arial" panose="020B0604020202020204" pitchFamily="34" charset="0"/>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700" kern="1200" baseline="0">
                <a:solidFill>
                  <a:srgbClr val="352171"/>
                </a:solidFill>
                <a:latin typeface="Arial" panose="020B0604020202020204" pitchFamily="34" charset="0"/>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700" kern="1200" baseline="0">
                <a:solidFill>
                  <a:srgbClr val="352171"/>
                </a:solidFill>
                <a:latin typeface="Arial" panose="020B0604020202020204" pitchFamily="34" charset="0"/>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700" kern="1200" baseline="0">
                <a:solidFill>
                  <a:srgbClr val="352171"/>
                </a:solidFill>
                <a:latin typeface="Arial" panose="020B0604020202020204" pitchFamily="34" charset="0"/>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700" kern="1200" baseline="0">
                <a:solidFill>
                  <a:srgbClr val="35217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1400" dirty="0"/>
              <a:t>Leden van VvE’s hebben als belangrijkste reden dat als de VvE ervoor kiest er geen keuze is. Daarnaast zien we dat duidelijkheid over de kosten op lange termijn een vaak genoemde reden is. Net als dat een alternatief regelen te veel werk is. Deze laatste reden zien we minder sterk terug over alle leden. </a:t>
            </a:r>
          </a:p>
          <a:p>
            <a:endParaRPr lang="nl-NL" sz="1400" dirty="0"/>
          </a:p>
          <a:p>
            <a:endParaRPr lang="nl-NL" sz="1400" dirty="0"/>
          </a:p>
          <a:p>
            <a:endParaRPr lang="nl-NL" sz="1400" dirty="0"/>
          </a:p>
          <a:p>
            <a:endParaRPr lang="nl-NL" sz="1400" dirty="0"/>
          </a:p>
          <a:p>
            <a:r>
              <a:rPr lang="nl-NL" sz="1000" dirty="0"/>
              <a:t>*Meerdere antwoorden mogelijk, gewogen data</a:t>
            </a:r>
          </a:p>
        </p:txBody>
      </p:sp>
    </p:spTree>
    <p:extLst>
      <p:ext uri="{BB962C8B-B14F-4D97-AF65-F5344CB8AC3E}">
        <p14:creationId xmlns:p14="http://schemas.microsoft.com/office/powerpoint/2010/main" val="3066123023"/>
      </p:ext>
    </p:extLst>
  </p:cSld>
  <p:clrMapOvr>
    <a:masterClrMapping/>
  </p:clrMapOvr>
  <p:transition>
    <p:fade/>
  </p:transition>
  <p:extLst>
    <p:ext uri="{6950BFC3-D8DA-4A85-94F7-54DA5524770B}">
      <p188:commentRel xmlns:p188="http://schemas.microsoft.com/office/powerpoint/2018/8/main" r:id="rId2"/>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afiek 4">
            <a:extLst>
              <a:ext uri="{FF2B5EF4-FFF2-40B4-BE49-F238E27FC236}">
                <a16:creationId xmlns:a16="http://schemas.microsoft.com/office/drawing/2014/main" id="{73F5027B-731D-42EC-CC5D-81C3DBE299A1}"/>
              </a:ext>
            </a:extLst>
          </p:cNvPr>
          <p:cNvGraphicFramePr>
            <a:graphicFrameLocks/>
          </p:cNvGraphicFramePr>
          <p:nvPr>
            <p:extLst>
              <p:ext uri="{D42A27DB-BD31-4B8C-83A1-F6EECF244321}">
                <p14:modId xmlns:p14="http://schemas.microsoft.com/office/powerpoint/2010/main" val="2245682498"/>
              </p:ext>
            </p:extLst>
          </p:nvPr>
        </p:nvGraphicFramePr>
        <p:xfrm>
          <a:off x="626410" y="873251"/>
          <a:ext cx="5938976" cy="449627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el 1">
            <a:extLst>
              <a:ext uri="{FF2B5EF4-FFF2-40B4-BE49-F238E27FC236}">
                <a16:creationId xmlns:a16="http://schemas.microsoft.com/office/drawing/2014/main" id="{F9E90EF0-AFFB-D84A-195F-8E9C90501B02}"/>
              </a:ext>
            </a:extLst>
          </p:cNvPr>
          <p:cNvSpPr>
            <a:spLocks noGrp="1"/>
          </p:cNvSpPr>
          <p:nvPr>
            <p:ph type="title"/>
          </p:nvPr>
        </p:nvSpPr>
        <p:spPr/>
        <p:txBody>
          <a:bodyPr/>
          <a:lstStyle/>
          <a:p>
            <a:r>
              <a:rPr lang="nl-NL" dirty="0"/>
              <a:t>Redenen tegen stadsverwarming</a:t>
            </a:r>
          </a:p>
        </p:txBody>
      </p:sp>
      <p:sp>
        <p:nvSpPr>
          <p:cNvPr id="4" name="Tijdelijke aanduiding voor inhoud 2">
            <a:extLst>
              <a:ext uri="{FF2B5EF4-FFF2-40B4-BE49-F238E27FC236}">
                <a16:creationId xmlns:a16="http://schemas.microsoft.com/office/drawing/2014/main" id="{DDC24FE1-437E-61D4-B292-23EB5122773F}"/>
              </a:ext>
            </a:extLst>
          </p:cNvPr>
          <p:cNvSpPr txBox="1">
            <a:spLocks/>
          </p:cNvSpPr>
          <p:nvPr/>
        </p:nvSpPr>
        <p:spPr>
          <a:xfrm>
            <a:off x="7010494" y="1316736"/>
            <a:ext cx="4131517" cy="3568153"/>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700" kern="1200" baseline="0">
                <a:solidFill>
                  <a:srgbClr val="352171"/>
                </a:solidFill>
                <a:latin typeface="Arial" panose="020B0604020202020204" pitchFamily="34" charset="0"/>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700" kern="1200" baseline="0">
                <a:solidFill>
                  <a:srgbClr val="352171"/>
                </a:solidFill>
                <a:latin typeface="Arial" panose="020B0604020202020204" pitchFamily="34" charset="0"/>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700" kern="1200" baseline="0">
                <a:solidFill>
                  <a:srgbClr val="352171"/>
                </a:solidFill>
                <a:latin typeface="Arial" panose="020B0604020202020204" pitchFamily="34" charset="0"/>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700" kern="1200" baseline="0">
                <a:solidFill>
                  <a:srgbClr val="352171"/>
                </a:solidFill>
                <a:latin typeface="Arial" panose="020B0604020202020204" pitchFamily="34" charset="0"/>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700" kern="1200" baseline="0">
                <a:solidFill>
                  <a:srgbClr val="35217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1400" dirty="0"/>
              <a:t>De meest genoemde redenen om niet voor stadsverwarming te kiezen zijn onduidelijkheid over de kosten op lange termijn, gebonden zijn aan één aanbieder en als de kosten in het aanbod niet aantrekkelijk zijn. </a:t>
            </a:r>
          </a:p>
          <a:p>
            <a:endParaRPr lang="nl-NL" sz="1400" dirty="0"/>
          </a:p>
          <a:p>
            <a:endParaRPr lang="nl-NL" sz="1400" dirty="0"/>
          </a:p>
          <a:p>
            <a:endParaRPr lang="nl-NL" sz="1400" dirty="0"/>
          </a:p>
          <a:p>
            <a:endParaRPr lang="nl-NL" sz="1400" dirty="0"/>
          </a:p>
          <a:p>
            <a:endParaRPr lang="nl-NL" sz="1400" dirty="0"/>
          </a:p>
          <a:p>
            <a:endParaRPr lang="nl-NL" sz="1400" dirty="0"/>
          </a:p>
          <a:p>
            <a:r>
              <a:rPr lang="nl-NL" sz="1000" dirty="0"/>
              <a:t>*Meerdere antwoorden mogelijk, gewogen data</a:t>
            </a:r>
          </a:p>
        </p:txBody>
      </p:sp>
    </p:spTree>
    <p:extLst>
      <p:ext uri="{BB962C8B-B14F-4D97-AF65-F5344CB8AC3E}">
        <p14:creationId xmlns:p14="http://schemas.microsoft.com/office/powerpoint/2010/main" val="4194355512"/>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afiek 4">
            <a:extLst>
              <a:ext uri="{FF2B5EF4-FFF2-40B4-BE49-F238E27FC236}">
                <a16:creationId xmlns:a16="http://schemas.microsoft.com/office/drawing/2014/main" id="{EDF97185-A13A-00CD-821D-02458F6CEA84}"/>
              </a:ext>
            </a:extLst>
          </p:cNvPr>
          <p:cNvGraphicFramePr>
            <a:graphicFrameLocks/>
          </p:cNvGraphicFramePr>
          <p:nvPr>
            <p:extLst>
              <p:ext uri="{D42A27DB-BD31-4B8C-83A1-F6EECF244321}">
                <p14:modId xmlns:p14="http://schemas.microsoft.com/office/powerpoint/2010/main" val="1072013337"/>
              </p:ext>
            </p:extLst>
          </p:nvPr>
        </p:nvGraphicFramePr>
        <p:xfrm>
          <a:off x="626410" y="873252"/>
          <a:ext cx="5938977" cy="449627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el 1">
            <a:extLst>
              <a:ext uri="{FF2B5EF4-FFF2-40B4-BE49-F238E27FC236}">
                <a16:creationId xmlns:a16="http://schemas.microsoft.com/office/drawing/2014/main" id="{F9E90EF0-AFFB-D84A-195F-8E9C90501B02}"/>
              </a:ext>
            </a:extLst>
          </p:cNvPr>
          <p:cNvSpPr>
            <a:spLocks noGrp="1"/>
          </p:cNvSpPr>
          <p:nvPr>
            <p:ph type="title"/>
          </p:nvPr>
        </p:nvSpPr>
        <p:spPr/>
        <p:txBody>
          <a:bodyPr/>
          <a:lstStyle/>
          <a:p>
            <a:r>
              <a:rPr lang="nl-NL" dirty="0"/>
              <a:t>Redenen tegen stadsverwarming | VvE</a:t>
            </a:r>
          </a:p>
        </p:txBody>
      </p:sp>
      <p:sp>
        <p:nvSpPr>
          <p:cNvPr id="4" name="Tijdelijke aanduiding voor inhoud 2">
            <a:extLst>
              <a:ext uri="{FF2B5EF4-FFF2-40B4-BE49-F238E27FC236}">
                <a16:creationId xmlns:a16="http://schemas.microsoft.com/office/drawing/2014/main" id="{DDC24FE1-437E-61D4-B292-23EB5122773F}"/>
              </a:ext>
            </a:extLst>
          </p:cNvPr>
          <p:cNvSpPr txBox="1">
            <a:spLocks/>
          </p:cNvSpPr>
          <p:nvPr/>
        </p:nvSpPr>
        <p:spPr>
          <a:xfrm>
            <a:off x="7010494" y="1316736"/>
            <a:ext cx="4131517" cy="3568153"/>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700" kern="1200" baseline="0">
                <a:solidFill>
                  <a:srgbClr val="352171"/>
                </a:solidFill>
                <a:latin typeface="Arial" panose="020B0604020202020204" pitchFamily="34" charset="0"/>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700" kern="1200" baseline="0">
                <a:solidFill>
                  <a:srgbClr val="352171"/>
                </a:solidFill>
                <a:latin typeface="Arial" panose="020B0604020202020204" pitchFamily="34" charset="0"/>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700" kern="1200" baseline="0">
                <a:solidFill>
                  <a:srgbClr val="352171"/>
                </a:solidFill>
                <a:latin typeface="Arial" panose="020B0604020202020204" pitchFamily="34" charset="0"/>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700" kern="1200" baseline="0">
                <a:solidFill>
                  <a:srgbClr val="352171"/>
                </a:solidFill>
                <a:latin typeface="Arial" panose="020B0604020202020204" pitchFamily="34" charset="0"/>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700" kern="1200" baseline="0">
                <a:solidFill>
                  <a:srgbClr val="35217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1400" dirty="0"/>
              <a:t>Leden van VvE’s, hebben net als de rest van de respondenten, dezelfde drie redenen die het vaakst worden genoemd als een reden om niet voor stadsverwarming te kiezen. De belangrijkste is gebonden zijn aan één aanbieder, gevolgd door kosten in het aanbod die niet aantrekkelijk zijn en onduidelijkheid over kosten op lange termijn. </a:t>
            </a:r>
          </a:p>
          <a:p>
            <a:r>
              <a:rPr lang="nl-NL" sz="1400" dirty="0"/>
              <a:t>VvE leden kiezen minder vaak ‘ik regel liever zelf een alternatief’ (3%) als reden om niet voor stadsverwarming te kiezen dan we gemiddeld onder leden zien (15%) hebben als belangrijkste reden.</a:t>
            </a:r>
          </a:p>
          <a:p>
            <a:endParaRPr lang="nl-NL" sz="1400" dirty="0"/>
          </a:p>
          <a:p>
            <a:r>
              <a:rPr lang="nl-NL" sz="1000" dirty="0"/>
              <a:t>*Meerdere antwoorden mogelijk, gewogen data</a:t>
            </a:r>
          </a:p>
        </p:txBody>
      </p:sp>
    </p:spTree>
    <p:extLst>
      <p:ext uri="{BB962C8B-B14F-4D97-AF65-F5344CB8AC3E}">
        <p14:creationId xmlns:p14="http://schemas.microsoft.com/office/powerpoint/2010/main" val="1692802305"/>
      </p:ext>
    </p:extLst>
  </p:cSld>
  <p:clrMapOvr>
    <a:masterClrMapping/>
  </p:clrMapOvr>
  <p:transition>
    <p:fade/>
  </p:transition>
  <p:extLst>
    <p:ext uri="{6950BFC3-D8DA-4A85-94F7-54DA5524770B}">
      <p188:commentRel xmlns:p188="http://schemas.microsoft.com/office/powerpoint/2018/8/main" r:id="rId2"/>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24609C58-02BE-EB75-9D5D-79AECF889AE6}"/>
              </a:ext>
            </a:extLst>
          </p:cNvPr>
          <p:cNvSpPr>
            <a:spLocks noGrp="1"/>
          </p:cNvSpPr>
          <p:nvPr>
            <p:ph type="title"/>
          </p:nvPr>
        </p:nvSpPr>
        <p:spPr>
          <a:xfrm>
            <a:off x="3430799" y="620713"/>
            <a:ext cx="8137313" cy="1590860"/>
          </a:xfrm>
        </p:spPr>
        <p:txBody>
          <a:bodyPr/>
          <a:lstStyle/>
          <a:p>
            <a:r>
              <a:rPr lang="nl-NL" dirty="0"/>
              <a:t>In het kort</a:t>
            </a:r>
          </a:p>
        </p:txBody>
      </p:sp>
      <p:pic>
        <p:nvPicPr>
          <p:cNvPr id="17" name="Tijdelijke aanduiding voor afbeelding 17">
            <a:extLst>
              <a:ext uri="{FF2B5EF4-FFF2-40B4-BE49-F238E27FC236}">
                <a16:creationId xmlns:a16="http://schemas.microsoft.com/office/drawing/2014/main" id="{2ABCB698-46FC-82A9-A98A-125202359157}"/>
              </a:ext>
            </a:extLst>
          </p:cNvPr>
          <p:cNvPicPr>
            <a:picLocks noChangeAspect="1"/>
          </p:cNvPicPr>
          <p:nvPr/>
        </p:nvPicPr>
        <p:blipFill>
          <a:blip r:embed="rId2">
            <a:extLst>
              <a:ext uri="{96DAC541-7B7A-43D3-8B79-37D633B846F1}">
                <asvg:svgBlip xmlns:asvg="http://schemas.microsoft.com/office/drawing/2016/SVG/main" r:embed="rId3"/>
              </a:ext>
            </a:extLst>
          </a:blip>
          <a:srcRect l="55" r="55"/>
          <a:stretch>
            <a:fillRect/>
          </a:stretch>
        </p:blipFill>
        <p:spPr>
          <a:xfrm>
            <a:off x="1170000" y="2430463"/>
            <a:ext cx="1440000" cy="1440000"/>
          </a:xfrm>
          <a:prstGeom prst="ellipse">
            <a:avLst/>
          </a:prstGeom>
          <a:solidFill>
            <a:schemeClr val="bg1"/>
          </a:solidFill>
          <a:effectLst>
            <a:outerShdw blurRad="50800" dir="5400000" algn="ctr" rotWithShape="0">
              <a:srgbClr val="352171">
                <a:alpha val="59926"/>
              </a:srgbClr>
            </a:outerShdw>
          </a:effectLst>
        </p:spPr>
      </p:pic>
      <p:grpSp>
        <p:nvGrpSpPr>
          <p:cNvPr id="27" name="Groep 26">
            <a:extLst>
              <a:ext uri="{FF2B5EF4-FFF2-40B4-BE49-F238E27FC236}">
                <a16:creationId xmlns:a16="http://schemas.microsoft.com/office/drawing/2014/main" id="{128F83EA-11BE-BB43-3A12-496842FBF275}"/>
              </a:ext>
            </a:extLst>
          </p:cNvPr>
          <p:cNvGrpSpPr/>
          <p:nvPr/>
        </p:nvGrpSpPr>
        <p:grpSpPr>
          <a:xfrm>
            <a:off x="3432175" y="2414573"/>
            <a:ext cx="6956234" cy="529154"/>
            <a:chOff x="3432175" y="3307707"/>
            <a:chExt cx="6956234" cy="532140"/>
          </a:xfrm>
        </p:grpSpPr>
        <p:sp>
          <p:nvSpPr>
            <p:cNvPr id="28" name="Tijdelijke aanduiding voor inhoud 5">
              <a:extLst>
                <a:ext uri="{FF2B5EF4-FFF2-40B4-BE49-F238E27FC236}">
                  <a16:creationId xmlns:a16="http://schemas.microsoft.com/office/drawing/2014/main" id="{18C92937-D900-6F22-DBB7-8F496FE0BE4A}"/>
                </a:ext>
              </a:extLst>
            </p:cNvPr>
            <p:cNvSpPr txBox="1">
              <a:spLocks/>
            </p:cNvSpPr>
            <p:nvPr/>
          </p:nvSpPr>
          <p:spPr>
            <a:xfrm>
              <a:off x="4118238" y="3310363"/>
              <a:ext cx="6270171" cy="529484"/>
            </a:xfrm>
            <a:prstGeom prst="rect">
              <a:avLst/>
            </a:prstGeom>
          </p:spPr>
          <p:txBody>
            <a:bodyPr vert="horz" lIns="0" tIns="0" rIns="0" bIns="0" rtlCol="0" anchor="ctr" anchorCtr="0">
              <a:noAutofit/>
            </a:bodyPr>
            <a:lstStyle>
              <a:lvl1pPr marL="0" indent="0" algn="l" defTabSz="914400" rtl="0" eaLnBrk="1" latinLnBrk="0" hangingPunct="1">
                <a:lnSpc>
                  <a:spcPct val="100000"/>
                </a:lnSpc>
                <a:spcBef>
                  <a:spcPts val="1000"/>
                </a:spcBef>
                <a:buFont typeface="Arial" panose="020B0604020202020204" pitchFamily="34" charset="0"/>
                <a:buNone/>
                <a:defRPr sz="1700" kern="1200" baseline="0">
                  <a:solidFill>
                    <a:schemeClr val="bg1"/>
                  </a:solidFill>
                  <a:latin typeface="Arial" panose="020B0604020202020204" pitchFamily="34" charset="0"/>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700" kern="1200" baseline="0">
                  <a:solidFill>
                    <a:schemeClr val="bg1"/>
                  </a:solidFill>
                  <a:latin typeface="Arial" panose="020B0604020202020204" pitchFamily="34" charset="0"/>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700" kern="1200" baseline="0">
                  <a:solidFill>
                    <a:schemeClr val="bg1"/>
                  </a:solidFill>
                  <a:latin typeface="Arial" panose="020B0604020202020204" pitchFamily="34" charset="0"/>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700" kern="1200" baseline="0">
                  <a:solidFill>
                    <a:schemeClr val="bg1"/>
                  </a:solidFill>
                  <a:latin typeface="Arial" panose="020B0604020202020204" pitchFamily="34" charset="0"/>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700" kern="1200" baseline="0">
                  <a:solidFill>
                    <a:schemeClr val="bg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1400" dirty="0"/>
                <a:t>Het algemene beeld over stadsverwarming is niet louter positief, 51% kijkt zelfs (zeer) negatief naar stadsverwarming. </a:t>
              </a:r>
            </a:p>
          </p:txBody>
        </p:sp>
        <p:sp>
          <p:nvSpPr>
            <p:cNvPr id="29" name="Tijdelijke aanduiding voor tekst 7">
              <a:extLst>
                <a:ext uri="{FF2B5EF4-FFF2-40B4-BE49-F238E27FC236}">
                  <a16:creationId xmlns:a16="http://schemas.microsoft.com/office/drawing/2014/main" id="{33415E21-C421-4AAD-5389-C71AA5816F5B}"/>
                </a:ext>
              </a:extLst>
            </p:cNvPr>
            <p:cNvSpPr txBox="1">
              <a:spLocks/>
            </p:cNvSpPr>
            <p:nvPr/>
          </p:nvSpPr>
          <p:spPr>
            <a:xfrm>
              <a:off x="3432175" y="3307707"/>
              <a:ext cx="509587" cy="473313"/>
            </a:xfrm>
            <a:prstGeom prst="ellipse">
              <a:avLst/>
            </a:prstGeom>
            <a:solidFill>
              <a:srgbClr val="F7931E"/>
            </a:solidFill>
          </p:spPr>
          <p:txBody>
            <a:bodyPr anchor="ctr" anchorCtr="0"/>
            <a:lstStyle>
              <a:lvl1pPr marL="0" indent="0" algn="l" defTabSz="914400" rtl="0" eaLnBrk="1" latinLnBrk="0" hangingPunct="1">
                <a:lnSpc>
                  <a:spcPct val="100000"/>
                </a:lnSpc>
                <a:spcBef>
                  <a:spcPts val="1000"/>
                </a:spcBef>
                <a:buFont typeface="Arial" panose="020B0604020202020204" pitchFamily="34" charset="0"/>
                <a:buNone/>
                <a:defRPr sz="1700" kern="1200" baseline="0">
                  <a:solidFill>
                    <a:srgbClr val="352171"/>
                  </a:solidFill>
                  <a:latin typeface="Arial" panose="020B0604020202020204" pitchFamily="34" charset="0"/>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700" kern="1200" baseline="0">
                  <a:solidFill>
                    <a:srgbClr val="352171"/>
                  </a:solidFill>
                  <a:latin typeface="Arial" panose="020B0604020202020204" pitchFamily="34" charset="0"/>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700" kern="1200" baseline="0">
                  <a:solidFill>
                    <a:srgbClr val="352171"/>
                  </a:solidFill>
                  <a:latin typeface="Arial" panose="020B0604020202020204" pitchFamily="34" charset="0"/>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700" kern="1200" baseline="0">
                  <a:solidFill>
                    <a:srgbClr val="352171"/>
                  </a:solidFill>
                  <a:latin typeface="Arial" panose="020B0604020202020204" pitchFamily="34" charset="0"/>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700" kern="1200" baseline="0">
                  <a:solidFill>
                    <a:srgbClr val="35217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nl-NL" b="1" dirty="0">
                  <a:solidFill>
                    <a:schemeClr val="bg1"/>
                  </a:solidFill>
                </a:rPr>
                <a:t>1</a:t>
              </a:r>
            </a:p>
          </p:txBody>
        </p:sp>
      </p:grpSp>
      <p:grpSp>
        <p:nvGrpSpPr>
          <p:cNvPr id="33" name="Groep 32">
            <a:extLst>
              <a:ext uri="{FF2B5EF4-FFF2-40B4-BE49-F238E27FC236}">
                <a16:creationId xmlns:a16="http://schemas.microsoft.com/office/drawing/2014/main" id="{986E344C-C0E7-2333-3632-9FCDB4E20C3F}"/>
              </a:ext>
            </a:extLst>
          </p:cNvPr>
          <p:cNvGrpSpPr/>
          <p:nvPr/>
        </p:nvGrpSpPr>
        <p:grpSpPr>
          <a:xfrm>
            <a:off x="3430799" y="3029311"/>
            <a:ext cx="6956234" cy="473313"/>
            <a:chOff x="3432175" y="3307707"/>
            <a:chExt cx="6956234" cy="473313"/>
          </a:xfrm>
        </p:grpSpPr>
        <p:sp>
          <p:nvSpPr>
            <p:cNvPr id="34" name="Tijdelijke aanduiding voor inhoud 5">
              <a:extLst>
                <a:ext uri="{FF2B5EF4-FFF2-40B4-BE49-F238E27FC236}">
                  <a16:creationId xmlns:a16="http://schemas.microsoft.com/office/drawing/2014/main" id="{A048C213-F231-5F21-1F25-01EE11D523CE}"/>
                </a:ext>
              </a:extLst>
            </p:cNvPr>
            <p:cNvSpPr txBox="1">
              <a:spLocks/>
            </p:cNvSpPr>
            <p:nvPr/>
          </p:nvSpPr>
          <p:spPr>
            <a:xfrm>
              <a:off x="4118238" y="3310363"/>
              <a:ext cx="6270171" cy="470657"/>
            </a:xfrm>
            <a:prstGeom prst="rect">
              <a:avLst/>
            </a:prstGeom>
          </p:spPr>
          <p:txBody>
            <a:bodyPr vert="horz" lIns="0" tIns="0" rIns="0" bIns="0" rtlCol="0" anchor="ctr" anchorCtr="0">
              <a:noAutofit/>
            </a:bodyPr>
            <a:lstStyle>
              <a:lvl1pPr marL="0" indent="0" algn="l" defTabSz="914400" rtl="0" eaLnBrk="1" latinLnBrk="0" hangingPunct="1">
                <a:lnSpc>
                  <a:spcPct val="100000"/>
                </a:lnSpc>
                <a:spcBef>
                  <a:spcPts val="1000"/>
                </a:spcBef>
                <a:buFont typeface="Arial" panose="020B0604020202020204" pitchFamily="34" charset="0"/>
                <a:buNone/>
                <a:defRPr sz="1700" kern="1200" baseline="0">
                  <a:solidFill>
                    <a:schemeClr val="bg1"/>
                  </a:solidFill>
                  <a:latin typeface="Arial" panose="020B0604020202020204" pitchFamily="34" charset="0"/>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700" kern="1200" baseline="0">
                  <a:solidFill>
                    <a:schemeClr val="bg1"/>
                  </a:solidFill>
                  <a:latin typeface="Arial" panose="020B0604020202020204" pitchFamily="34" charset="0"/>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700" kern="1200" baseline="0">
                  <a:solidFill>
                    <a:schemeClr val="bg1"/>
                  </a:solidFill>
                  <a:latin typeface="Arial" panose="020B0604020202020204" pitchFamily="34" charset="0"/>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700" kern="1200" baseline="0">
                  <a:solidFill>
                    <a:schemeClr val="bg1"/>
                  </a:solidFill>
                  <a:latin typeface="Arial" panose="020B0604020202020204" pitchFamily="34" charset="0"/>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700" kern="1200" baseline="0">
                  <a:solidFill>
                    <a:schemeClr val="bg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1400" dirty="0"/>
                <a:t>De meeste leden zijn niet aangesloten op stadsverwarming en hebben ook geen aanbod gehad tot dusver. Ook verwacht meer dan drie kwart niet of zeker niet op stadsverwarming te worden aangesloten in de toekomst. </a:t>
              </a:r>
            </a:p>
          </p:txBody>
        </p:sp>
        <p:sp>
          <p:nvSpPr>
            <p:cNvPr id="35" name="Tijdelijke aanduiding voor tekst 7">
              <a:extLst>
                <a:ext uri="{FF2B5EF4-FFF2-40B4-BE49-F238E27FC236}">
                  <a16:creationId xmlns:a16="http://schemas.microsoft.com/office/drawing/2014/main" id="{431DE192-83DE-6EB6-4C46-773A0E1E4B1E}"/>
                </a:ext>
              </a:extLst>
            </p:cNvPr>
            <p:cNvSpPr txBox="1">
              <a:spLocks/>
            </p:cNvSpPr>
            <p:nvPr/>
          </p:nvSpPr>
          <p:spPr>
            <a:xfrm>
              <a:off x="3432175" y="3307707"/>
              <a:ext cx="509587" cy="473313"/>
            </a:xfrm>
            <a:prstGeom prst="ellipse">
              <a:avLst/>
            </a:prstGeom>
            <a:solidFill>
              <a:srgbClr val="F7931E"/>
            </a:solidFill>
          </p:spPr>
          <p:txBody>
            <a:bodyPr anchor="ctr" anchorCtr="0"/>
            <a:lstStyle>
              <a:lvl1pPr marL="0" indent="0" algn="l" defTabSz="914400" rtl="0" eaLnBrk="1" latinLnBrk="0" hangingPunct="1">
                <a:lnSpc>
                  <a:spcPct val="100000"/>
                </a:lnSpc>
                <a:spcBef>
                  <a:spcPts val="1000"/>
                </a:spcBef>
                <a:buFont typeface="Arial" panose="020B0604020202020204" pitchFamily="34" charset="0"/>
                <a:buNone/>
                <a:defRPr sz="1700" kern="1200" baseline="0">
                  <a:solidFill>
                    <a:srgbClr val="352171"/>
                  </a:solidFill>
                  <a:latin typeface="Arial" panose="020B0604020202020204" pitchFamily="34" charset="0"/>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700" kern="1200" baseline="0">
                  <a:solidFill>
                    <a:srgbClr val="352171"/>
                  </a:solidFill>
                  <a:latin typeface="Arial" panose="020B0604020202020204" pitchFamily="34" charset="0"/>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700" kern="1200" baseline="0">
                  <a:solidFill>
                    <a:srgbClr val="352171"/>
                  </a:solidFill>
                  <a:latin typeface="Arial" panose="020B0604020202020204" pitchFamily="34" charset="0"/>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700" kern="1200" baseline="0">
                  <a:solidFill>
                    <a:srgbClr val="352171"/>
                  </a:solidFill>
                  <a:latin typeface="Arial" panose="020B0604020202020204" pitchFamily="34" charset="0"/>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700" kern="1200" baseline="0">
                  <a:solidFill>
                    <a:srgbClr val="35217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nl-NL" b="1" dirty="0">
                  <a:solidFill>
                    <a:schemeClr val="bg1"/>
                  </a:solidFill>
                </a:rPr>
                <a:t>2</a:t>
              </a:r>
            </a:p>
          </p:txBody>
        </p:sp>
      </p:grpSp>
      <p:grpSp>
        <p:nvGrpSpPr>
          <p:cNvPr id="36" name="Groep 35">
            <a:extLst>
              <a:ext uri="{FF2B5EF4-FFF2-40B4-BE49-F238E27FC236}">
                <a16:creationId xmlns:a16="http://schemas.microsoft.com/office/drawing/2014/main" id="{25BEED51-0E10-8B68-6CCB-831FA41ED007}"/>
              </a:ext>
            </a:extLst>
          </p:cNvPr>
          <p:cNvGrpSpPr/>
          <p:nvPr/>
        </p:nvGrpSpPr>
        <p:grpSpPr>
          <a:xfrm>
            <a:off x="3430799" y="3676427"/>
            <a:ext cx="6956234" cy="569495"/>
            <a:chOff x="3432175" y="3307707"/>
            <a:chExt cx="6956234" cy="569495"/>
          </a:xfrm>
        </p:grpSpPr>
        <p:sp>
          <p:nvSpPr>
            <p:cNvPr id="37" name="Tijdelijke aanduiding voor inhoud 5">
              <a:extLst>
                <a:ext uri="{FF2B5EF4-FFF2-40B4-BE49-F238E27FC236}">
                  <a16:creationId xmlns:a16="http://schemas.microsoft.com/office/drawing/2014/main" id="{4D2A9D26-C0BF-CE92-FF88-5622FFDB30E0}"/>
                </a:ext>
              </a:extLst>
            </p:cNvPr>
            <p:cNvSpPr txBox="1">
              <a:spLocks/>
            </p:cNvSpPr>
            <p:nvPr/>
          </p:nvSpPr>
          <p:spPr>
            <a:xfrm>
              <a:off x="4118238" y="3310364"/>
              <a:ext cx="6270171" cy="566838"/>
            </a:xfrm>
            <a:prstGeom prst="rect">
              <a:avLst/>
            </a:prstGeom>
          </p:spPr>
          <p:txBody>
            <a:bodyPr vert="horz" lIns="0" tIns="0" rIns="0" bIns="0" rtlCol="0" anchor="ctr" anchorCtr="0">
              <a:noAutofit/>
            </a:bodyPr>
            <a:lstStyle>
              <a:lvl1pPr marL="0" indent="0" algn="l" defTabSz="914400" rtl="0" eaLnBrk="1" latinLnBrk="0" hangingPunct="1">
                <a:lnSpc>
                  <a:spcPct val="100000"/>
                </a:lnSpc>
                <a:spcBef>
                  <a:spcPts val="1000"/>
                </a:spcBef>
                <a:buFont typeface="Arial" panose="020B0604020202020204" pitchFamily="34" charset="0"/>
                <a:buNone/>
                <a:defRPr sz="1700" kern="1200" baseline="0">
                  <a:solidFill>
                    <a:schemeClr val="bg1"/>
                  </a:solidFill>
                  <a:latin typeface="Arial" panose="020B0604020202020204" pitchFamily="34" charset="0"/>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700" kern="1200" baseline="0">
                  <a:solidFill>
                    <a:schemeClr val="bg1"/>
                  </a:solidFill>
                  <a:latin typeface="Arial" panose="020B0604020202020204" pitchFamily="34" charset="0"/>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700" kern="1200" baseline="0">
                  <a:solidFill>
                    <a:schemeClr val="bg1"/>
                  </a:solidFill>
                  <a:latin typeface="Arial" panose="020B0604020202020204" pitchFamily="34" charset="0"/>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700" kern="1200" baseline="0">
                  <a:solidFill>
                    <a:schemeClr val="bg1"/>
                  </a:solidFill>
                  <a:latin typeface="Arial" panose="020B0604020202020204" pitchFamily="34" charset="0"/>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700" kern="1200" baseline="0">
                  <a:solidFill>
                    <a:schemeClr val="bg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1400" dirty="0"/>
                <a:t>Een kleine meerderheid van de leden die is aangesloten op stadsverwarming is hier tevreden over. 45% geeft aan niet tevreden te zijn over hun aansluiting. </a:t>
              </a:r>
            </a:p>
          </p:txBody>
        </p:sp>
        <p:sp>
          <p:nvSpPr>
            <p:cNvPr id="38" name="Tijdelijke aanduiding voor tekst 7">
              <a:extLst>
                <a:ext uri="{FF2B5EF4-FFF2-40B4-BE49-F238E27FC236}">
                  <a16:creationId xmlns:a16="http://schemas.microsoft.com/office/drawing/2014/main" id="{B7C07B98-B719-5287-9DC2-B2BCCC9A875E}"/>
                </a:ext>
              </a:extLst>
            </p:cNvPr>
            <p:cNvSpPr txBox="1">
              <a:spLocks/>
            </p:cNvSpPr>
            <p:nvPr/>
          </p:nvSpPr>
          <p:spPr>
            <a:xfrm>
              <a:off x="3432175" y="3307707"/>
              <a:ext cx="509587" cy="473313"/>
            </a:xfrm>
            <a:prstGeom prst="ellipse">
              <a:avLst/>
            </a:prstGeom>
            <a:solidFill>
              <a:srgbClr val="F7931E"/>
            </a:solidFill>
          </p:spPr>
          <p:txBody>
            <a:bodyPr anchor="ctr" anchorCtr="0"/>
            <a:lstStyle>
              <a:lvl1pPr marL="0" indent="0" algn="l" defTabSz="914400" rtl="0" eaLnBrk="1" latinLnBrk="0" hangingPunct="1">
                <a:lnSpc>
                  <a:spcPct val="100000"/>
                </a:lnSpc>
                <a:spcBef>
                  <a:spcPts val="1000"/>
                </a:spcBef>
                <a:buFont typeface="Arial" panose="020B0604020202020204" pitchFamily="34" charset="0"/>
                <a:buNone/>
                <a:defRPr sz="1700" kern="1200" baseline="0">
                  <a:solidFill>
                    <a:srgbClr val="352171"/>
                  </a:solidFill>
                  <a:latin typeface="Arial" panose="020B0604020202020204" pitchFamily="34" charset="0"/>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700" kern="1200" baseline="0">
                  <a:solidFill>
                    <a:srgbClr val="352171"/>
                  </a:solidFill>
                  <a:latin typeface="Arial" panose="020B0604020202020204" pitchFamily="34" charset="0"/>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700" kern="1200" baseline="0">
                  <a:solidFill>
                    <a:srgbClr val="352171"/>
                  </a:solidFill>
                  <a:latin typeface="Arial" panose="020B0604020202020204" pitchFamily="34" charset="0"/>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700" kern="1200" baseline="0">
                  <a:solidFill>
                    <a:srgbClr val="352171"/>
                  </a:solidFill>
                  <a:latin typeface="Arial" panose="020B0604020202020204" pitchFamily="34" charset="0"/>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700" kern="1200" baseline="0">
                  <a:solidFill>
                    <a:srgbClr val="35217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nl-NL" b="1" dirty="0">
                  <a:solidFill>
                    <a:schemeClr val="bg1"/>
                  </a:solidFill>
                </a:rPr>
                <a:t>3</a:t>
              </a:r>
            </a:p>
          </p:txBody>
        </p:sp>
      </p:grpSp>
      <p:grpSp>
        <p:nvGrpSpPr>
          <p:cNvPr id="2" name="Groep 1">
            <a:extLst>
              <a:ext uri="{FF2B5EF4-FFF2-40B4-BE49-F238E27FC236}">
                <a16:creationId xmlns:a16="http://schemas.microsoft.com/office/drawing/2014/main" id="{B66F688E-50B7-38F4-9A45-1242E843E706}"/>
              </a:ext>
            </a:extLst>
          </p:cNvPr>
          <p:cNvGrpSpPr/>
          <p:nvPr/>
        </p:nvGrpSpPr>
        <p:grpSpPr>
          <a:xfrm>
            <a:off x="3430799" y="4324133"/>
            <a:ext cx="6956234" cy="569495"/>
            <a:chOff x="3432175" y="3307707"/>
            <a:chExt cx="6956234" cy="569495"/>
          </a:xfrm>
        </p:grpSpPr>
        <p:sp>
          <p:nvSpPr>
            <p:cNvPr id="3" name="Tijdelijke aanduiding voor inhoud 5">
              <a:extLst>
                <a:ext uri="{FF2B5EF4-FFF2-40B4-BE49-F238E27FC236}">
                  <a16:creationId xmlns:a16="http://schemas.microsoft.com/office/drawing/2014/main" id="{A0E7915F-80FF-A325-5745-0DB7B6870A57}"/>
                </a:ext>
              </a:extLst>
            </p:cNvPr>
            <p:cNvSpPr txBox="1">
              <a:spLocks/>
            </p:cNvSpPr>
            <p:nvPr/>
          </p:nvSpPr>
          <p:spPr>
            <a:xfrm>
              <a:off x="4118238" y="3310364"/>
              <a:ext cx="6270171" cy="566838"/>
            </a:xfrm>
            <a:prstGeom prst="rect">
              <a:avLst/>
            </a:prstGeom>
          </p:spPr>
          <p:txBody>
            <a:bodyPr vert="horz" lIns="0" tIns="0" rIns="0" bIns="0" rtlCol="0" anchor="ctr" anchorCtr="0">
              <a:noAutofit/>
            </a:bodyPr>
            <a:lstStyle>
              <a:lvl1pPr marL="0" indent="0" algn="l" defTabSz="914400" rtl="0" eaLnBrk="1" latinLnBrk="0" hangingPunct="1">
                <a:lnSpc>
                  <a:spcPct val="100000"/>
                </a:lnSpc>
                <a:spcBef>
                  <a:spcPts val="1000"/>
                </a:spcBef>
                <a:buFont typeface="Arial" panose="020B0604020202020204" pitchFamily="34" charset="0"/>
                <a:buNone/>
                <a:defRPr sz="1700" kern="1200" baseline="0">
                  <a:solidFill>
                    <a:schemeClr val="bg1"/>
                  </a:solidFill>
                  <a:latin typeface="Arial" panose="020B0604020202020204" pitchFamily="34" charset="0"/>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700" kern="1200" baseline="0">
                  <a:solidFill>
                    <a:schemeClr val="bg1"/>
                  </a:solidFill>
                  <a:latin typeface="Arial" panose="020B0604020202020204" pitchFamily="34" charset="0"/>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700" kern="1200" baseline="0">
                  <a:solidFill>
                    <a:schemeClr val="bg1"/>
                  </a:solidFill>
                  <a:latin typeface="Arial" panose="020B0604020202020204" pitchFamily="34" charset="0"/>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700" kern="1200" baseline="0">
                  <a:solidFill>
                    <a:schemeClr val="bg1"/>
                  </a:solidFill>
                  <a:latin typeface="Arial" panose="020B0604020202020204" pitchFamily="34" charset="0"/>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700" kern="1200" baseline="0">
                  <a:solidFill>
                    <a:schemeClr val="bg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1400" dirty="0"/>
                <a:t>Het aantal leden welke een aanbod voor het aansluiten op stadsverwarming in de toekomst zal accepteren of afwijzen is ongeveer gelijk aan elkaar. Wel zien we dat leden van een VvE vaker denken een aanbod te zullen accepteren. </a:t>
              </a:r>
            </a:p>
          </p:txBody>
        </p:sp>
        <p:sp>
          <p:nvSpPr>
            <p:cNvPr id="4" name="Tijdelijke aanduiding voor tekst 7">
              <a:extLst>
                <a:ext uri="{FF2B5EF4-FFF2-40B4-BE49-F238E27FC236}">
                  <a16:creationId xmlns:a16="http://schemas.microsoft.com/office/drawing/2014/main" id="{3A026818-4F38-AB25-E421-754FDA9C9E6A}"/>
                </a:ext>
              </a:extLst>
            </p:cNvPr>
            <p:cNvSpPr txBox="1">
              <a:spLocks/>
            </p:cNvSpPr>
            <p:nvPr/>
          </p:nvSpPr>
          <p:spPr>
            <a:xfrm>
              <a:off x="3432175" y="3307707"/>
              <a:ext cx="509587" cy="473313"/>
            </a:xfrm>
            <a:prstGeom prst="ellipse">
              <a:avLst/>
            </a:prstGeom>
            <a:solidFill>
              <a:srgbClr val="F7931E"/>
            </a:solidFill>
          </p:spPr>
          <p:txBody>
            <a:bodyPr anchor="ctr" anchorCtr="0"/>
            <a:lstStyle>
              <a:lvl1pPr marL="0" indent="0" algn="l" defTabSz="914400" rtl="0" eaLnBrk="1" latinLnBrk="0" hangingPunct="1">
                <a:lnSpc>
                  <a:spcPct val="100000"/>
                </a:lnSpc>
                <a:spcBef>
                  <a:spcPts val="1000"/>
                </a:spcBef>
                <a:buFont typeface="Arial" panose="020B0604020202020204" pitchFamily="34" charset="0"/>
                <a:buNone/>
                <a:defRPr sz="1700" kern="1200" baseline="0">
                  <a:solidFill>
                    <a:srgbClr val="352171"/>
                  </a:solidFill>
                  <a:latin typeface="Arial" panose="020B0604020202020204" pitchFamily="34" charset="0"/>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700" kern="1200" baseline="0">
                  <a:solidFill>
                    <a:srgbClr val="352171"/>
                  </a:solidFill>
                  <a:latin typeface="Arial" panose="020B0604020202020204" pitchFamily="34" charset="0"/>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700" kern="1200" baseline="0">
                  <a:solidFill>
                    <a:srgbClr val="352171"/>
                  </a:solidFill>
                  <a:latin typeface="Arial" panose="020B0604020202020204" pitchFamily="34" charset="0"/>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700" kern="1200" baseline="0">
                  <a:solidFill>
                    <a:srgbClr val="352171"/>
                  </a:solidFill>
                  <a:latin typeface="Arial" panose="020B0604020202020204" pitchFamily="34" charset="0"/>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700" kern="1200" baseline="0">
                  <a:solidFill>
                    <a:srgbClr val="35217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nl-NL" b="1" dirty="0">
                  <a:solidFill>
                    <a:schemeClr val="bg1"/>
                  </a:solidFill>
                </a:rPr>
                <a:t>4</a:t>
              </a:r>
            </a:p>
          </p:txBody>
        </p:sp>
      </p:grpSp>
      <p:grpSp>
        <p:nvGrpSpPr>
          <p:cNvPr id="6" name="Groep 5">
            <a:extLst>
              <a:ext uri="{FF2B5EF4-FFF2-40B4-BE49-F238E27FC236}">
                <a16:creationId xmlns:a16="http://schemas.microsoft.com/office/drawing/2014/main" id="{F2462F5E-D10D-A6F9-C415-6189426AE280}"/>
              </a:ext>
            </a:extLst>
          </p:cNvPr>
          <p:cNvGrpSpPr/>
          <p:nvPr/>
        </p:nvGrpSpPr>
        <p:grpSpPr>
          <a:xfrm>
            <a:off x="3430799" y="4971839"/>
            <a:ext cx="6956234" cy="960787"/>
            <a:chOff x="3432175" y="3307707"/>
            <a:chExt cx="6956234" cy="960787"/>
          </a:xfrm>
        </p:grpSpPr>
        <p:sp>
          <p:nvSpPr>
            <p:cNvPr id="7" name="Tijdelijke aanduiding voor inhoud 5">
              <a:extLst>
                <a:ext uri="{FF2B5EF4-FFF2-40B4-BE49-F238E27FC236}">
                  <a16:creationId xmlns:a16="http://schemas.microsoft.com/office/drawing/2014/main" id="{E2848A54-023A-9AD0-46D7-0B1E20AC58C5}"/>
                </a:ext>
              </a:extLst>
            </p:cNvPr>
            <p:cNvSpPr txBox="1">
              <a:spLocks/>
            </p:cNvSpPr>
            <p:nvPr/>
          </p:nvSpPr>
          <p:spPr>
            <a:xfrm>
              <a:off x="4118238" y="3310363"/>
              <a:ext cx="6270171" cy="958131"/>
            </a:xfrm>
            <a:prstGeom prst="rect">
              <a:avLst/>
            </a:prstGeom>
          </p:spPr>
          <p:txBody>
            <a:bodyPr vert="horz" lIns="0" tIns="0" rIns="0" bIns="0" rtlCol="0" anchor="ctr" anchorCtr="0">
              <a:noAutofit/>
            </a:bodyPr>
            <a:lstStyle>
              <a:lvl1pPr marL="0" indent="0" algn="l" defTabSz="914400" rtl="0" eaLnBrk="1" latinLnBrk="0" hangingPunct="1">
                <a:lnSpc>
                  <a:spcPct val="100000"/>
                </a:lnSpc>
                <a:spcBef>
                  <a:spcPts val="1000"/>
                </a:spcBef>
                <a:buFont typeface="Arial" panose="020B0604020202020204" pitchFamily="34" charset="0"/>
                <a:buNone/>
                <a:defRPr sz="1700" kern="1200" baseline="0">
                  <a:solidFill>
                    <a:schemeClr val="bg1"/>
                  </a:solidFill>
                  <a:latin typeface="Arial" panose="020B0604020202020204" pitchFamily="34" charset="0"/>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700" kern="1200" baseline="0">
                  <a:solidFill>
                    <a:schemeClr val="bg1"/>
                  </a:solidFill>
                  <a:latin typeface="Arial" panose="020B0604020202020204" pitchFamily="34" charset="0"/>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700" kern="1200" baseline="0">
                  <a:solidFill>
                    <a:schemeClr val="bg1"/>
                  </a:solidFill>
                  <a:latin typeface="Arial" panose="020B0604020202020204" pitchFamily="34" charset="0"/>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700" kern="1200" baseline="0">
                  <a:solidFill>
                    <a:schemeClr val="bg1"/>
                  </a:solidFill>
                  <a:latin typeface="Arial" panose="020B0604020202020204" pitchFamily="34" charset="0"/>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700" kern="1200" baseline="0">
                  <a:solidFill>
                    <a:schemeClr val="bg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1400" dirty="0"/>
                <a:t>Kosten en duidelijkheid over kosten en levering zijn belangrijke redenen om voor stadsverwarming te gaan, terwijl onduidelijkheid over kosten, te hoge kosten en een gebonden zijn aan één aanbieder redenen zijn om niet op       een aanbod van stadsverwarming in te gaan. </a:t>
              </a:r>
            </a:p>
          </p:txBody>
        </p:sp>
        <p:sp>
          <p:nvSpPr>
            <p:cNvPr id="8" name="Tijdelijke aanduiding voor tekst 7">
              <a:extLst>
                <a:ext uri="{FF2B5EF4-FFF2-40B4-BE49-F238E27FC236}">
                  <a16:creationId xmlns:a16="http://schemas.microsoft.com/office/drawing/2014/main" id="{E541187A-A3AE-533B-32CC-4F589144C186}"/>
                </a:ext>
              </a:extLst>
            </p:cNvPr>
            <p:cNvSpPr txBox="1">
              <a:spLocks/>
            </p:cNvSpPr>
            <p:nvPr/>
          </p:nvSpPr>
          <p:spPr>
            <a:xfrm>
              <a:off x="3432175" y="3307707"/>
              <a:ext cx="509587" cy="473313"/>
            </a:xfrm>
            <a:prstGeom prst="ellipse">
              <a:avLst/>
            </a:prstGeom>
            <a:solidFill>
              <a:srgbClr val="F7931E"/>
            </a:solidFill>
          </p:spPr>
          <p:txBody>
            <a:bodyPr anchor="ctr" anchorCtr="0"/>
            <a:lstStyle>
              <a:lvl1pPr marL="0" indent="0" algn="l" defTabSz="914400" rtl="0" eaLnBrk="1" latinLnBrk="0" hangingPunct="1">
                <a:lnSpc>
                  <a:spcPct val="100000"/>
                </a:lnSpc>
                <a:spcBef>
                  <a:spcPts val="1000"/>
                </a:spcBef>
                <a:buFont typeface="Arial" panose="020B0604020202020204" pitchFamily="34" charset="0"/>
                <a:buNone/>
                <a:defRPr sz="1700" kern="1200" baseline="0">
                  <a:solidFill>
                    <a:srgbClr val="352171"/>
                  </a:solidFill>
                  <a:latin typeface="Arial" panose="020B0604020202020204" pitchFamily="34" charset="0"/>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700" kern="1200" baseline="0">
                  <a:solidFill>
                    <a:srgbClr val="352171"/>
                  </a:solidFill>
                  <a:latin typeface="Arial" panose="020B0604020202020204" pitchFamily="34" charset="0"/>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700" kern="1200" baseline="0">
                  <a:solidFill>
                    <a:srgbClr val="352171"/>
                  </a:solidFill>
                  <a:latin typeface="Arial" panose="020B0604020202020204" pitchFamily="34" charset="0"/>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700" kern="1200" baseline="0">
                  <a:solidFill>
                    <a:srgbClr val="352171"/>
                  </a:solidFill>
                  <a:latin typeface="Arial" panose="020B0604020202020204" pitchFamily="34" charset="0"/>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700" kern="1200" baseline="0">
                  <a:solidFill>
                    <a:srgbClr val="35217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nl-NL" b="1" dirty="0">
                  <a:solidFill>
                    <a:schemeClr val="bg1"/>
                  </a:solidFill>
                </a:rPr>
                <a:t>5</a:t>
              </a:r>
            </a:p>
          </p:txBody>
        </p:sp>
      </p:grpSp>
    </p:spTree>
    <p:extLst>
      <p:ext uri="{BB962C8B-B14F-4D97-AF65-F5344CB8AC3E}">
        <p14:creationId xmlns:p14="http://schemas.microsoft.com/office/powerpoint/2010/main" val="39586557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p:tgtEl>
                                          <p:spTgt spid="27"/>
                                        </p:tgtEl>
                                        <p:attrNameLst>
                                          <p:attrName>ppt_y</p:attrName>
                                        </p:attrNameLst>
                                      </p:cBhvr>
                                      <p:tavLst>
                                        <p:tav tm="0">
                                          <p:val>
                                            <p:strVal val="#ppt_y+#ppt_h*1.125000"/>
                                          </p:val>
                                        </p:tav>
                                        <p:tav tm="100000">
                                          <p:val>
                                            <p:strVal val="#ppt_y"/>
                                          </p:val>
                                        </p:tav>
                                      </p:tavLst>
                                    </p:anim>
                                    <p:animEffect transition="in" filter="wipe(up)">
                                      <p:cBhvr>
                                        <p:cTn id="8" dur="500"/>
                                        <p:tgtEl>
                                          <p:spTgt spid="27"/>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additive="base">
                                        <p:cTn id="13" dur="500"/>
                                        <p:tgtEl>
                                          <p:spTgt spid="33"/>
                                        </p:tgtEl>
                                        <p:attrNameLst>
                                          <p:attrName>ppt_y</p:attrName>
                                        </p:attrNameLst>
                                      </p:cBhvr>
                                      <p:tavLst>
                                        <p:tav tm="0">
                                          <p:val>
                                            <p:strVal val="#ppt_y+#ppt_h*1.125000"/>
                                          </p:val>
                                        </p:tav>
                                        <p:tav tm="100000">
                                          <p:val>
                                            <p:strVal val="#ppt_y"/>
                                          </p:val>
                                        </p:tav>
                                      </p:tavLst>
                                    </p:anim>
                                    <p:animEffect transition="in" filter="wipe(up)">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anim calcmode="lin" valueType="num">
                                      <p:cBhvr additive="base">
                                        <p:cTn id="19" dur="500"/>
                                        <p:tgtEl>
                                          <p:spTgt spid="36"/>
                                        </p:tgtEl>
                                        <p:attrNameLst>
                                          <p:attrName>ppt_y</p:attrName>
                                        </p:attrNameLst>
                                      </p:cBhvr>
                                      <p:tavLst>
                                        <p:tav tm="0">
                                          <p:val>
                                            <p:strVal val="#ppt_y+#ppt_h*1.125000"/>
                                          </p:val>
                                        </p:tav>
                                        <p:tav tm="100000">
                                          <p:val>
                                            <p:strVal val="#ppt_y"/>
                                          </p:val>
                                        </p:tav>
                                      </p:tavLst>
                                    </p:anim>
                                    <p:animEffect transition="in" filter="wipe(up)">
                                      <p:cBhvr>
                                        <p:cTn id="20" dur="500"/>
                                        <p:tgtEl>
                                          <p:spTgt spid="36"/>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p:tgtEl>
                                          <p:spTgt spid="2"/>
                                        </p:tgtEl>
                                        <p:attrNameLst>
                                          <p:attrName>ppt_y</p:attrName>
                                        </p:attrNameLst>
                                      </p:cBhvr>
                                      <p:tavLst>
                                        <p:tav tm="0">
                                          <p:val>
                                            <p:strVal val="#ppt_y+#ppt_h*1.125000"/>
                                          </p:val>
                                        </p:tav>
                                        <p:tav tm="100000">
                                          <p:val>
                                            <p:strVal val="#ppt_y"/>
                                          </p:val>
                                        </p:tav>
                                      </p:tavLst>
                                    </p:anim>
                                    <p:animEffect transition="in" filter="wipe(up)">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p:tgtEl>
                                          <p:spTgt spid="6"/>
                                        </p:tgtEl>
                                        <p:attrNameLst>
                                          <p:attrName>ppt_y</p:attrName>
                                        </p:attrNameLst>
                                      </p:cBhvr>
                                      <p:tavLst>
                                        <p:tav tm="0">
                                          <p:val>
                                            <p:strVal val="#ppt_y+#ppt_h*1.125000"/>
                                          </p:val>
                                        </p:tav>
                                        <p:tav tm="100000">
                                          <p:val>
                                            <p:strVal val="#ppt_y"/>
                                          </p:val>
                                        </p:tav>
                                      </p:tavLst>
                                    </p:anim>
                                    <p:animEffect transition="in" filter="wipe(up)">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17">
            <a:extLst>
              <a:ext uri="{FF2B5EF4-FFF2-40B4-BE49-F238E27FC236}">
                <a16:creationId xmlns:a16="http://schemas.microsoft.com/office/drawing/2014/main" id="{DB5975FD-BA45-B471-EE43-FB4CA0921B10}"/>
              </a:ext>
            </a:extLst>
          </p:cNvPr>
          <p:cNvPicPr>
            <a:picLocks noChangeAspect="1"/>
          </p:cNvPicPr>
          <p:nvPr/>
        </p:nvPicPr>
        <p:blipFill>
          <a:blip r:embed="rId2">
            <a:extLst>
              <a:ext uri="{96DAC541-7B7A-43D3-8B79-37D633B846F1}">
                <asvg:svgBlip xmlns:asvg="http://schemas.microsoft.com/office/drawing/2016/SVG/main" r:embed="rId3"/>
              </a:ext>
            </a:extLst>
          </a:blip>
          <a:srcRect l="55" r="55"/>
          <a:stretch>
            <a:fillRect/>
          </a:stretch>
        </p:blipFill>
        <p:spPr>
          <a:xfrm>
            <a:off x="1170000" y="2430463"/>
            <a:ext cx="1440000" cy="1440000"/>
          </a:xfrm>
          <a:prstGeom prst="ellipse">
            <a:avLst/>
          </a:prstGeom>
          <a:solidFill>
            <a:schemeClr val="bg1"/>
          </a:solidFill>
          <a:effectLst>
            <a:outerShdw blurRad="50800" dir="5400000" algn="ctr" rotWithShape="0">
              <a:srgbClr val="352171">
                <a:alpha val="59926"/>
              </a:srgbClr>
            </a:outerShdw>
          </a:effectLst>
        </p:spPr>
      </p:pic>
      <p:sp>
        <p:nvSpPr>
          <p:cNvPr id="5" name="Titel 4">
            <a:extLst>
              <a:ext uri="{FF2B5EF4-FFF2-40B4-BE49-F238E27FC236}">
                <a16:creationId xmlns:a16="http://schemas.microsoft.com/office/drawing/2014/main" id="{E9701478-45CD-FA01-5C33-3B9C28C1D75F}"/>
              </a:ext>
            </a:extLst>
          </p:cNvPr>
          <p:cNvSpPr txBox="1">
            <a:spLocks/>
          </p:cNvSpPr>
          <p:nvPr/>
        </p:nvSpPr>
        <p:spPr>
          <a:xfrm>
            <a:off x="3430799" y="620713"/>
            <a:ext cx="8137313" cy="1590860"/>
          </a:xfrm>
          <a:prstGeom prst="rect">
            <a:avLst/>
          </a:prstGeom>
        </p:spPr>
        <p:txBody>
          <a:bodyPr vert="horz" lIns="0" tIns="0" rIns="0" bIns="0" rtlCol="0" anchor="b" anchorCtr="0">
            <a:noAutofit/>
          </a:bodyPr>
          <a:lstStyle>
            <a:lvl1pPr algn="l" defTabSz="914400" rtl="0" eaLnBrk="1" latinLnBrk="0" hangingPunct="1">
              <a:lnSpc>
                <a:spcPct val="75000"/>
              </a:lnSpc>
              <a:spcBef>
                <a:spcPct val="0"/>
              </a:spcBef>
              <a:buNone/>
              <a:defRPr sz="4500" b="1" i="0" kern="1200" baseline="0">
                <a:solidFill>
                  <a:schemeClr val="bg1"/>
                </a:solidFill>
                <a:latin typeface="VEH" panose="02000803000000020004" pitchFamily="2" charset="77"/>
                <a:ea typeface="+mj-ea"/>
                <a:cs typeface="+mj-cs"/>
              </a:defRPr>
            </a:lvl1pPr>
          </a:lstStyle>
          <a:p>
            <a:r>
              <a:rPr lang="nl-NL"/>
              <a:t>Onderzoeksverantwoording</a:t>
            </a:r>
            <a:endParaRPr lang="nl-NL" dirty="0"/>
          </a:p>
        </p:txBody>
      </p:sp>
      <p:sp>
        <p:nvSpPr>
          <p:cNvPr id="8" name="Ovaal 7">
            <a:extLst>
              <a:ext uri="{FF2B5EF4-FFF2-40B4-BE49-F238E27FC236}">
                <a16:creationId xmlns:a16="http://schemas.microsoft.com/office/drawing/2014/main" id="{B45DD175-5CFB-F39E-3881-70CBE56F4DB1}"/>
              </a:ext>
            </a:extLst>
          </p:cNvPr>
          <p:cNvSpPr/>
          <p:nvPr/>
        </p:nvSpPr>
        <p:spPr>
          <a:xfrm>
            <a:off x="1277227" y="2562939"/>
            <a:ext cx="1225543" cy="117504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Graphic 6" descr="Onderzoek met effen opvulling">
            <a:extLst>
              <a:ext uri="{FF2B5EF4-FFF2-40B4-BE49-F238E27FC236}">
                <a16:creationId xmlns:a16="http://schemas.microsoft.com/office/drawing/2014/main" id="{96A073CE-20F1-2A59-206E-1FDFC8FEB36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32799" y="2693263"/>
            <a:ext cx="914400" cy="914400"/>
          </a:xfrm>
          <a:prstGeom prst="rect">
            <a:avLst/>
          </a:prstGeom>
        </p:spPr>
      </p:pic>
      <p:grpSp>
        <p:nvGrpSpPr>
          <p:cNvPr id="9" name="Groep 8">
            <a:extLst>
              <a:ext uri="{FF2B5EF4-FFF2-40B4-BE49-F238E27FC236}">
                <a16:creationId xmlns:a16="http://schemas.microsoft.com/office/drawing/2014/main" id="{799237CE-6BB0-F843-C7D2-561C7EAFB797}"/>
              </a:ext>
            </a:extLst>
          </p:cNvPr>
          <p:cNvGrpSpPr/>
          <p:nvPr/>
        </p:nvGrpSpPr>
        <p:grpSpPr>
          <a:xfrm>
            <a:off x="3432175" y="2414572"/>
            <a:ext cx="6956234" cy="473313"/>
            <a:chOff x="3432175" y="3307707"/>
            <a:chExt cx="6956234" cy="473313"/>
          </a:xfrm>
        </p:grpSpPr>
        <p:sp>
          <p:nvSpPr>
            <p:cNvPr id="10" name="Tijdelijke aanduiding voor inhoud 5">
              <a:extLst>
                <a:ext uri="{FF2B5EF4-FFF2-40B4-BE49-F238E27FC236}">
                  <a16:creationId xmlns:a16="http://schemas.microsoft.com/office/drawing/2014/main" id="{49AAEAC7-1716-AFED-8371-F146DCD8423A}"/>
                </a:ext>
              </a:extLst>
            </p:cNvPr>
            <p:cNvSpPr txBox="1">
              <a:spLocks/>
            </p:cNvSpPr>
            <p:nvPr/>
          </p:nvSpPr>
          <p:spPr>
            <a:xfrm>
              <a:off x="4118238" y="3310363"/>
              <a:ext cx="6270171" cy="470657"/>
            </a:xfrm>
            <a:prstGeom prst="rect">
              <a:avLst/>
            </a:prstGeom>
          </p:spPr>
          <p:txBody>
            <a:bodyPr vert="horz" lIns="0" tIns="0" rIns="0" bIns="0" rtlCol="0" anchor="ctr" anchorCtr="0">
              <a:noAutofit/>
            </a:bodyPr>
            <a:lstStyle>
              <a:lvl1pPr marL="0" indent="0" algn="l" defTabSz="914400" rtl="0" eaLnBrk="1" latinLnBrk="0" hangingPunct="1">
                <a:lnSpc>
                  <a:spcPct val="100000"/>
                </a:lnSpc>
                <a:spcBef>
                  <a:spcPts val="1000"/>
                </a:spcBef>
                <a:buFont typeface="Arial" panose="020B0604020202020204" pitchFamily="34" charset="0"/>
                <a:buNone/>
                <a:defRPr sz="1700" kern="1200" baseline="0">
                  <a:solidFill>
                    <a:schemeClr val="bg1"/>
                  </a:solidFill>
                  <a:latin typeface="Arial" panose="020B0604020202020204" pitchFamily="34" charset="0"/>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700" kern="1200" baseline="0">
                  <a:solidFill>
                    <a:schemeClr val="bg1"/>
                  </a:solidFill>
                  <a:latin typeface="Arial" panose="020B0604020202020204" pitchFamily="34" charset="0"/>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700" kern="1200" baseline="0">
                  <a:solidFill>
                    <a:schemeClr val="bg1"/>
                  </a:solidFill>
                  <a:latin typeface="Arial" panose="020B0604020202020204" pitchFamily="34" charset="0"/>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700" kern="1200" baseline="0">
                  <a:solidFill>
                    <a:schemeClr val="bg1"/>
                  </a:solidFill>
                  <a:latin typeface="Arial" panose="020B0604020202020204" pitchFamily="34" charset="0"/>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700" kern="1200" baseline="0">
                  <a:solidFill>
                    <a:schemeClr val="bg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1574 respondenten</a:t>
              </a:r>
            </a:p>
          </p:txBody>
        </p:sp>
        <p:sp>
          <p:nvSpPr>
            <p:cNvPr id="11" name="Tijdelijke aanduiding voor tekst 7">
              <a:extLst>
                <a:ext uri="{FF2B5EF4-FFF2-40B4-BE49-F238E27FC236}">
                  <a16:creationId xmlns:a16="http://schemas.microsoft.com/office/drawing/2014/main" id="{751EA9A4-B3D9-F540-A7FB-79B626399D75}"/>
                </a:ext>
              </a:extLst>
            </p:cNvPr>
            <p:cNvSpPr txBox="1">
              <a:spLocks/>
            </p:cNvSpPr>
            <p:nvPr/>
          </p:nvSpPr>
          <p:spPr>
            <a:xfrm>
              <a:off x="3432175" y="3307707"/>
              <a:ext cx="509587" cy="473313"/>
            </a:xfrm>
            <a:prstGeom prst="ellipse">
              <a:avLst/>
            </a:prstGeom>
            <a:solidFill>
              <a:srgbClr val="352171"/>
            </a:solidFill>
          </p:spPr>
          <p:txBody>
            <a:bodyPr anchor="ctr" anchorCtr="0"/>
            <a:lstStyle>
              <a:lvl1pPr marL="0" indent="0" algn="l" defTabSz="914400" rtl="0" eaLnBrk="1" latinLnBrk="0" hangingPunct="1">
                <a:lnSpc>
                  <a:spcPct val="100000"/>
                </a:lnSpc>
                <a:spcBef>
                  <a:spcPts val="1000"/>
                </a:spcBef>
                <a:buFont typeface="Arial" panose="020B0604020202020204" pitchFamily="34" charset="0"/>
                <a:buNone/>
                <a:defRPr sz="1700" kern="1200" baseline="0">
                  <a:solidFill>
                    <a:srgbClr val="352171"/>
                  </a:solidFill>
                  <a:latin typeface="Arial" panose="020B0604020202020204" pitchFamily="34" charset="0"/>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700" kern="1200" baseline="0">
                  <a:solidFill>
                    <a:srgbClr val="352171"/>
                  </a:solidFill>
                  <a:latin typeface="Arial" panose="020B0604020202020204" pitchFamily="34" charset="0"/>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700" kern="1200" baseline="0">
                  <a:solidFill>
                    <a:srgbClr val="352171"/>
                  </a:solidFill>
                  <a:latin typeface="Arial" panose="020B0604020202020204" pitchFamily="34" charset="0"/>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700" kern="1200" baseline="0">
                  <a:solidFill>
                    <a:srgbClr val="352171"/>
                  </a:solidFill>
                  <a:latin typeface="Arial" panose="020B0604020202020204" pitchFamily="34" charset="0"/>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700" kern="1200" baseline="0">
                  <a:solidFill>
                    <a:srgbClr val="35217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nl-NL" b="1" dirty="0">
                <a:solidFill>
                  <a:schemeClr val="bg1"/>
                </a:solidFill>
              </a:endParaRPr>
            </a:p>
          </p:txBody>
        </p:sp>
      </p:grpSp>
      <p:grpSp>
        <p:nvGrpSpPr>
          <p:cNvPr id="12" name="Groep 11">
            <a:extLst>
              <a:ext uri="{FF2B5EF4-FFF2-40B4-BE49-F238E27FC236}">
                <a16:creationId xmlns:a16="http://schemas.microsoft.com/office/drawing/2014/main" id="{DBD539E3-B5A9-9E25-D08D-5862096ADEBC}"/>
              </a:ext>
            </a:extLst>
          </p:cNvPr>
          <p:cNvGrpSpPr/>
          <p:nvPr/>
        </p:nvGrpSpPr>
        <p:grpSpPr>
          <a:xfrm>
            <a:off x="3432175" y="3057147"/>
            <a:ext cx="6956234" cy="473313"/>
            <a:chOff x="3432175" y="3307707"/>
            <a:chExt cx="6956234" cy="473313"/>
          </a:xfrm>
        </p:grpSpPr>
        <p:sp>
          <p:nvSpPr>
            <p:cNvPr id="13" name="Tijdelijke aanduiding voor inhoud 5">
              <a:extLst>
                <a:ext uri="{FF2B5EF4-FFF2-40B4-BE49-F238E27FC236}">
                  <a16:creationId xmlns:a16="http://schemas.microsoft.com/office/drawing/2014/main" id="{E0656FD0-55C4-2193-02C3-CBD3D51C3036}"/>
                </a:ext>
              </a:extLst>
            </p:cNvPr>
            <p:cNvSpPr txBox="1">
              <a:spLocks/>
            </p:cNvSpPr>
            <p:nvPr/>
          </p:nvSpPr>
          <p:spPr>
            <a:xfrm>
              <a:off x="4118238" y="3310363"/>
              <a:ext cx="6270171" cy="470657"/>
            </a:xfrm>
            <a:prstGeom prst="rect">
              <a:avLst/>
            </a:prstGeom>
          </p:spPr>
          <p:txBody>
            <a:bodyPr vert="horz" lIns="0" tIns="0" rIns="0" bIns="0" rtlCol="0" anchor="ctr" anchorCtr="0">
              <a:noAutofit/>
            </a:bodyPr>
            <a:lstStyle>
              <a:lvl1pPr marL="0" indent="0" algn="l" defTabSz="914400" rtl="0" eaLnBrk="1" latinLnBrk="0" hangingPunct="1">
                <a:lnSpc>
                  <a:spcPct val="100000"/>
                </a:lnSpc>
                <a:spcBef>
                  <a:spcPts val="1000"/>
                </a:spcBef>
                <a:buFont typeface="Arial" panose="020B0604020202020204" pitchFamily="34" charset="0"/>
                <a:buNone/>
                <a:defRPr sz="1700" kern="1200" baseline="0">
                  <a:solidFill>
                    <a:schemeClr val="bg1"/>
                  </a:solidFill>
                  <a:latin typeface="Arial" panose="020B0604020202020204" pitchFamily="34" charset="0"/>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700" kern="1200" baseline="0">
                  <a:solidFill>
                    <a:schemeClr val="bg1"/>
                  </a:solidFill>
                  <a:latin typeface="Arial" panose="020B0604020202020204" pitchFamily="34" charset="0"/>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700" kern="1200" baseline="0">
                  <a:solidFill>
                    <a:schemeClr val="bg1"/>
                  </a:solidFill>
                  <a:latin typeface="Arial" panose="020B0604020202020204" pitchFamily="34" charset="0"/>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700" kern="1200" baseline="0">
                  <a:solidFill>
                    <a:schemeClr val="bg1"/>
                  </a:solidFill>
                  <a:latin typeface="Arial" panose="020B0604020202020204" pitchFamily="34" charset="0"/>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700" kern="1200" baseline="0">
                  <a:solidFill>
                    <a:schemeClr val="bg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Onderzoek via Eigen Huis Ledenpanel</a:t>
              </a:r>
            </a:p>
          </p:txBody>
        </p:sp>
        <p:sp>
          <p:nvSpPr>
            <p:cNvPr id="14" name="Tijdelijke aanduiding voor tekst 7">
              <a:extLst>
                <a:ext uri="{FF2B5EF4-FFF2-40B4-BE49-F238E27FC236}">
                  <a16:creationId xmlns:a16="http://schemas.microsoft.com/office/drawing/2014/main" id="{6FEC218E-8257-DE07-3C25-CF29CD03283B}"/>
                </a:ext>
              </a:extLst>
            </p:cNvPr>
            <p:cNvSpPr txBox="1">
              <a:spLocks/>
            </p:cNvSpPr>
            <p:nvPr/>
          </p:nvSpPr>
          <p:spPr>
            <a:xfrm>
              <a:off x="3432175" y="3307707"/>
              <a:ext cx="509587" cy="473313"/>
            </a:xfrm>
            <a:prstGeom prst="ellipse">
              <a:avLst/>
            </a:prstGeom>
            <a:solidFill>
              <a:srgbClr val="352171"/>
            </a:solidFill>
          </p:spPr>
          <p:txBody>
            <a:bodyPr anchor="ctr" anchorCtr="0"/>
            <a:lstStyle>
              <a:lvl1pPr marL="0" indent="0" algn="l" defTabSz="914400" rtl="0" eaLnBrk="1" latinLnBrk="0" hangingPunct="1">
                <a:lnSpc>
                  <a:spcPct val="100000"/>
                </a:lnSpc>
                <a:spcBef>
                  <a:spcPts val="1000"/>
                </a:spcBef>
                <a:buFont typeface="Arial" panose="020B0604020202020204" pitchFamily="34" charset="0"/>
                <a:buNone/>
                <a:defRPr sz="1700" kern="1200" baseline="0">
                  <a:solidFill>
                    <a:srgbClr val="352171"/>
                  </a:solidFill>
                  <a:latin typeface="Arial" panose="020B0604020202020204" pitchFamily="34" charset="0"/>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700" kern="1200" baseline="0">
                  <a:solidFill>
                    <a:srgbClr val="352171"/>
                  </a:solidFill>
                  <a:latin typeface="Arial" panose="020B0604020202020204" pitchFamily="34" charset="0"/>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700" kern="1200" baseline="0">
                  <a:solidFill>
                    <a:srgbClr val="352171"/>
                  </a:solidFill>
                  <a:latin typeface="Arial" panose="020B0604020202020204" pitchFamily="34" charset="0"/>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700" kern="1200" baseline="0">
                  <a:solidFill>
                    <a:srgbClr val="352171"/>
                  </a:solidFill>
                  <a:latin typeface="Arial" panose="020B0604020202020204" pitchFamily="34" charset="0"/>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700" kern="1200" baseline="0">
                  <a:solidFill>
                    <a:srgbClr val="35217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nl-NL" b="1" dirty="0">
                <a:solidFill>
                  <a:schemeClr val="bg1"/>
                </a:solidFill>
              </a:endParaRPr>
            </a:p>
          </p:txBody>
        </p:sp>
      </p:grpSp>
      <p:grpSp>
        <p:nvGrpSpPr>
          <p:cNvPr id="15" name="Groep 14">
            <a:extLst>
              <a:ext uri="{FF2B5EF4-FFF2-40B4-BE49-F238E27FC236}">
                <a16:creationId xmlns:a16="http://schemas.microsoft.com/office/drawing/2014/main" id="{C6199075-5131-0EA7-9F39-21C94DF14CFD}"/>
              </a:ext>
            </a:extLst>
          </p:cNvPr>
          <p:cNvGrpSpPr/>
          <p:nvPr/>
        </p:nvGrpSpPr>
        <p:grpSpPr>
          <a:xfrm>
            <a:off x="3430799" y="3733459"/>
            <a:ext cx="6956234" cy="473313"/>
            <a:chOff x="3432175" y="3307707"/>
            <a:chExt cx="6956234" cy="473313"/>
          </a:xfrm>
        </p:grpSpPr>
        <p:sp>
          <p:nvSpPr>
            <p:cNvPr id="16" name="Tijdelijke aanduiding voor inhoud 5">
              <a:extLst>
                <a:ext uri="{FF2B5EF4-FFF2-40B4-BE49-F238E27FC236}">
                  <a16:creationId xmlns:a16="http://schemas.microsoft.com/office/drawing/2014/main" id="{53A09867-C046-3908-BD70-45923C070264}"/>
                </a:ext>
              </a:extLst>
            </p:cNvPr>
            <p:cNvSpPr txBox="1">
              <a:spLocks/>
            </p:cNvSpPr>
            <p:nvPr/>
          </p:nvSpPr>
          <p:spPr>
            <a:xfrm>
              <a:off x="4118238" y="3310363"/>
              <a:ext cx="6270171" cy="470657"/>
            </a:xfrm>
            <a:prstGeom prst="rect">
              <a:avLst/>
            </a:prstGeom>
          </p:spPr>
          <p:txBody>
            <a:bodyPr vert="horz" lIns="0" tIns="0" rIns="0" bIns="0" rtlCol="0" anchor="ctr" anchorCtr="0">
              <a:noAutofit/>
            </a:bodyPr>
            <a:lstStyle>
              <a:lvl1pPr marL="0" indent="0" algn="l" defTabSz="914400" rtl="0" eaLnBrk="1" latinLnBrk="0" hangingPunct="1">
                <a:lnSpc>
                  <a:spcPct val="100000"/>
                </a:lnSpc>
                <a:spcBef>
                  <a:spcPts val="1000"/>
                </a:spcBef>
                <a:buFont typeface="Arial" panose="020B0604020202020204" pitchFamily="34" charset="0"/>
                <a:buNone/>
                <a:defRPr sz="1700" kern="1200" baseline="0">
                  <a:solidFill>
                    <a:schemeClr val="bg1"/>
                  </a:solidFill>
                  <a:latin typeface="Arial" panose="020B0604020202020204" pitchFamily="34" charset="0"/>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700" kern="1200" baseline="0">
                  <a:solidFill>
                    <a:schemeClr val="bg1"/>
                  </a:solidFill>
                  <a:latin typeface="Arial" panose="020B0604020202020204" pitchFamily="34" charset="0"/>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700" kern="1200" baseline="0">
                  <a:solidFill>
                    <a:schemeClr val="bg1"/>
                  </a:solidFill>
                  <a:latin typeface="Arial" panose="020B0604020202020204" pitchFamily="34" charset="0"/>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700" kern="1200" baseline="0">
                  <a:solidFill>
                    <a:schemeClr val="bg1"/>
                  </a:solidFill>
                  <a:latin typeface="Arial" panose="020B0604020202020204" pitchFamily="34" charset="0"/>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700" kern="1200" baseline="0">
                  <a:solidFill>
                    <a:schemeClr val="bg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Looptijd van 22 t/m 27 augustus 2024</a:t>
              </a:r>
            </a:p>
          </p:txBody>
        </p:sp>
        <p:sp>
          <p:nvSpPr>
            <p:cNvPr id="17" name="Tijdelijke aanduiding voor tekst 7">
              <a:extLst>
                <a:ext uri="{FF2B5EF4-FFF2-40B4-BE49-F238E27FC236}">
                  <a16:creationId xmlns:a16="http://schemas.microsoft.com/office/drawing/2014/main" id="{A6D528D0-E087-0381-72F3-6A78F9EFED16}"/>
                </a:ext>
              </a:extLst>
            </p:cNvPr>
            <p:cNvSpPr txBox="1">
              <a:spLocks/>
            </p:cNvSpPr>
            <p:nvPr/>
          </p:nvSpPr>
          <p:spPr>
            <a:xfrm>
              <a:off x="3432175" y="3307707"/>
              <a:ext cx="509587" cy="473313"/>
            </a:xfrm>
            <a:prstGeom prst="ellipse">
              <a:avLst/>
            </a:prstGeom>
            <a:solidFill>
              <a:srgbClr val="352171"/>
            </a:solidFill>
          </p:spPr>
          <p:txBody>
            <a:bodyPr anchor="ctr" anchorCtr="0"/>
            <a:lstStyle>
              <a:lvl1pPr marL="0" indent="0" algn="l" defTabSz="914400" rtl="0" eaLnBrk="1" latinLnBrk="0" hangingPunct="1">
                <a:lnSpc>
                  <a:spcPct val="100000"/>
                </a:lnSpc>
                <a:spcBef>
                  <a:spcPts val="1000"/>
                </a:spcBef>
                <a:buFont typeface="Arial" panose="020B0604020202020204" pitchFamily="34" charset="0"/>
                <a:buNone/>
                <a:defRPr sz="1700" kern="1200" baseline="0">
                  <a:solidFill>
                    <a:srgbClr val="352171"/>
                  </a:solidFill>
                  <a:latin typeface="Arial" panose="020B0604020202020204" pitchFamily="34" charset="0"/>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700" kern="1200" baseline="0">
                  <a:solidFill>
                    <a:srgbClr val="352171"/>
                  </a:solidFill>
                  <a:latin typeface="Arial" panose="020B0604020202020204" pitchFamily="34" charset="0"/>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700" kern="1200" baseline="0">
                  <a:solidFill>
                    <a:srgbClr val="352171"/>
                  </a:solidFill>
                  <a:latin typeface="Arial" panose="020B0604020202020204" pitchFamily="34" charset="0"/>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700" kern="1200" baseline="0">
                  <a:solidFill>
                    <a:srgbClr val="352171"/>
                  </a:solidFill>
                  <a:latin typeface="Arial" panose="020B0604020202020204" pitchFamily="34" charset="0"/>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700" kern="1200" baseline="0">
                  <a:solidFill>
                    <a:srgbClr val="35217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nl-NL" b="1" dirty="0">
                <a:solidFill>
                  <a:schemeClr val="bg1"/>
                </a:solidFill>
              </a:endParaRPr>
            </a:p>
          </p:txBody>
        </p:sp>
      </p:grpSp>
      <p:grpSp>
        <p:nvGrpSpPr>
          <p:cNvPr id="18" name="Groep 17">
            <a:extLst>
              <a:ext uri="{FF2B5EF4-FFF2-40B4-BE49-F238E27FC236}">
                <a16:creationId xmlns:a16="http://schemas.microsoft.com/office/drawing/2014/main" id="{32F73BBE-3EB0-416E-0464-8757400CB729}"/>
              </a:ext>
            </a:extLst>
          </p:cNvPr>
          <p:cNvGrpSpPr/>
          <p:nvPr/>
        </p:nvGrpSpPr>
        <p:grpSpPr>
          <a:xfrm>
            <a:off x="3430799" y="4459021"/>
            <a:ext cx="6956234" cy="473313"/>
            <a:chOff x="3432175" y="3307707"/>
            <a:chExt cx="6956234" cy="473313"/>
          </a:xfrm>
        </p:grpSpPr>
        <p:sp>
          <p:nvSpPr>
            <p:cNvPr id="19" name="Tijdelijke aanduiding voor inhoud 5">
              <a:extLst>
                <a:ext uri="{FF2B5EF4-FFF2-40B4-BE49-F238E27FC236}">
                  <a16:creationId xmlns:a16="http://schemas.microsoft.com/office/drawing/2014/main" id="{A354ECB6-9075-3F63-BB83-07A507E79103}"/>
                </a:ext>
              </a:extLst>
            </p:cNvPr>
            <p:cNvSpPr txBox="1">
              <a:spLocks/>
            </p:cNvSpPr>
            <p:nvPr/>
          </p:nvSpPr>
          <p:spPr>
            <a:xfrm>
              <a:off x="4118238" y="3310363"/>
              <a:ext cx="6270171" cy="470657"/>
            </a:xfrm>
            <a:prstGeom prst="rect">
              <a:avLst/>
            </a:prstGeom>
          </p:spPr>
          <p:txBody>
            <a:bodyPr vert="horz" lIns="0" tIns="0" rIns="0" bIns="0" rtlCol="0" anchor="ctr" anchorCtr="0">
              <a:noAutofit/>
            </a:bodyPr>
            <a:lstStyle>
              <a:lvl1pPr marL="0" indent="0" algn="l" defTabSz="914400" rtl="0" eaLnBrk="1" latinLnBrk="0" hangingPunct="1">
                <a:lnSpc>
                  <a:spcPct val="100000"/>
                </a:lnSpc>
                <a:spcBef>
                  <a:spcPts val="1000"/>
                </a:spcBef>
                <a:buFont typeface="Arial" panose="020B0604020202020204" pitchFamily="34" charset="0"/>
                <a:buNone/>
                <a:defRPr sz="1700" kern="1200" baseline="0">
                  <a:solidFill>
                    <a:schemeClr val="bg1"/>
                  </a:solidFill>
                  <a:latin typeface="Arial" panose="020B0604020202020204" pitchFamily="34" charset="0"/>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700" kern="1200" baseline="0">
                  <a:solidFill>
                    <a:schemeClr val="bg1"/>
                  </a:solidFill>
                  <a:latin typeface="Arial" panose="020B0604020202020204" pitchFamily="34" charset="0"/>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700" kern="1200" baseline="0">
                  <a:solidFill>
                    <a:schemeClr val="bg1"/>
                  </a:solidFill>
                  <a:latin typeface="Arial" panose="020B0604020202020204" pitchFamily="34" charset="0"/>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700" kern="1200" baseline="0">
                  <a:solidFill>
                    <a:schemeClr val="bg1"/>
                  </a:solidFill>
                  <a:latin typeface="Arial" panose="020B0604020202020204" pitchFamily="34" charset="0"/>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700" kern="1200" baseline="0">
                  <a:solidFill>
                    <a:schemeClr val="bg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Data gewogen op leeftijd, geslacht, provincie en lidmaatschapsduur</a:t>
              </a:r>
            </a:p>
          </p:txBody>
        </p:sp>
        <p:sp>
          <p:nvSpPr>
            <p:cNvPr id="20" name="Tijdelijke aanduiding voor tekst 7">
              <a:extLst>
                <a:ext uri="{FF2B5EF4-FFF2-40B4-BE49-F238E27FC236}">
                  <a16:creationId xmlns:a16="http://schemas.microsoft.com/office/drawing/2014/main" id="{49EBDB01-3F09-1515-4FDD-D30E1EB8F6FB}"/>
                </a:ext>
              </a:extLst>
            </p:cNvPr>
            <p:cNvSpPr txBox="1">
              <a:spLocks/>
            </p:cNvSpPr>
            <p:nvPr/>
          </p:nvSpPr>
          <p:spPr>
            <a:xfrm>
              <a:off x="3432175" y="3307707"/>
              <a:ext cx="509587" cy="473313"/>
            </a:xfrm>
            <a:prstGeom prst="ellipse">
              <a:avLst/>
            </a:prstGeom>
            <a:solidFill>
              <a:srgbClr val="352171"/>
            </a:solidFill>
          </p:spPr>
          <p:txBody>
            <a:bodyPr anchor="ctr" anchorCtr="0"/>
            <a:lstStyle>
              <a:lvl1pPr marL="0" indent="0" algn="l" defTabSz="914400" rtl="0" eaLnBrk="1" latinLnBrk="0" hangingPunct="1">
                <a:lnSpc>
                  <a:spcPct val="100000"/>
                </a:lnSpc>
                <a:spcBef>
                  <a:spcPts val="1000"/>
                </a:spcBef>
                <a:buFont typeface="Arial" panose="020B0604020202020204" pitchFamily="34" charset="0"/>
                <a:buNone/>
                <a:defRPr sz="1700" kern="1200" baseline="0">
                  <a:solidFill>
                    <a:srgbClr val="352171"/>
                  </a:solidFill>
                  <a:latin typeface="Arial" panose="020B0604020202020204" pitchFamily="34" charset="0"/>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700" kern="1200" baseline="0">
                  <a:solidFill>
                    <a:srgbClr val="352171"/>
                  </a:solidFill>
                  <a:latin typeface="Arial" panose="020B0604020202020204" pitchFamily="34" charset="0"/>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700" kern="1200" baseline="0">
                  <a:solidFill>
                    <a:srgbClr val="352171"/>
                  </a:solidFill>
                  <a:latin typeface="Arial" panose="020B0604020202020204" pitchFamily="34" charset="0"/>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700" kern="1200" baseline="0">
                  <a:solidFill>
                    <a:srgbClr val="352171"/>
                  </a:solidFill>
                  <a:latin typeface="Arial" panose="020B0604020202020204" pitchFamily="34" charset="0"/>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700" kern="1200" baseline="0">
                  <a:solidFill>
                    <a:srgbClr val="35217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nl-NL" b="1" dirty="0">
                <a:solidFill>
                  <a:schemeClr val="bg1"/>
                </a:solidFill>
              </a:endParaRPr>
            </a:p>
          </p:txBody>
        </p:sp>
      </p:grpSp>
    </p:spTree>
    <p:extLst>
      <p:ext uri="{BB962C8B-B14F-4D97-AF65-F5344CB8AC3E}">
        <p14:creationId xmlns:p14="http://schemas.microsoft.com/office/powerpoint/2010/main" val="23916589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up)">
                                      <p:cBhvr>
                                        <p:cTn id="8" dur="500"/>
                                        <p:tgtEl>
                                          <p:spTgt spid="9"/>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p:tgtEl>
                                          <p:spTgt spid="12"/>
                                        </p:tgtEl>
                                        <p:attrNameLst>
                                          <p:attrName>ppt_y</p:attrName>
                                        </p:attrNameLst>
                                      </p:cBhvr>
                                      <p:tavLst>
                                        <p:tav tm="0">
                                          <p:val>
                                            <p:strVal val="#ppt_y+#ppt_h*1.125000"/>
                                          </p:val>
                                        </p:tav>
                                        <p:tav tm="100000">
                                          <p:val>
                                            <p:strVal val="#ppt_y"/>
                                          </p:val>
                                        </p:tav>
                                      </p:tavLst>
                                    </p:anim>
                                    <p:animEffect transition="in" filter="wipe(up)">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p:tgtEl>
                                          <p:spTgt spid="15"/>
                                        </p:tgtEl>
                                        <p:attrNameLst>
                                          <p:attrName>ppt_y</p:attrName>
                                        </p:attrNameLst>
                                      </p:cBhvr>
                                      <p:tavLst>
                                        <p:tav tm="0">
                                          <p:val>
                                            <p:strVal val="#ppt_y+#ppt_h*1.125000"/>
                                          </p:val>
                                        </p:tav>
                                        <p:tav tm="100000">
                                          <p:val>
                                            <p:strVal val="#ppt_y"/>
                                          </p:val>
                                        </p:tav>
                                      </p:tavLst>
                                    </p:anim>
                                    <p:animEffect transition="in" filter="wipe(up)">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p:tgtEl>
                                          <p:spTgt spid="18"/>
                                        </p:tgtEl>
                                        <p:attrNameLst>
                                          <p:attrName>ppt_y</p:attrName>
                                        </p:attrNameLst>
                                      </p:cBhvr>
                                      <p:tavLst>
                                        <p:tav tm="0">
                                          <p:val>
                                            <p:strVal val="#ppt_y+#ppt_h*1.125000"/>
                                          </p:val>
                                        </p:tav>
                                        <p:tav tm="100000">
                                          <p:val>
                                            <p:strVal val="#ppt_y"/>
                                          </p:val>
                                        </p:tav>
                                      </p:tavLst>
                                    </p:anim>
                                    <p:animEffect transition="in" filter="wipe(up)">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2125376"/>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747B1B-66B7-091A-B8B5-ED008BAD02B7}"/>
              </a:ext>
            </a:extLst>
          </p:cNvPr>
          <p:cNvSpPr>
            <a:spLocks noGrp="1"/>
          </p:cNvSpPr>
          <p:nvPr>
            <p:ph type="title"/>
          </p:nvPr>
        </p:nvSpPr>
        <p:spPr>
          <a:xfrm>
            <a:off x="3430799" y="620711"/>
            <a:ext cx="8137313" cy="2080800"/>
          </a:xfrm>
        </p:spPr>
        <p:txBody>
          <a:bodyPr/>
          <a:lstStyle/>
          <a:p>
            <a:r>
              <a:rPr lang="nl-NL" dirty="0"/>
              <a:t>Inleiding</a:t>
            </a:r>
          </a:p>
        </p:txBody>
      </p:sp>
      <p:sp>
        <p:nvSpPr>
          <p:cNvPr id="3" name="Tijdelijke aanduiding voor inhoud 2">
            <a:extLst>
              <a:ext uri="{FF2B5EF4-FFF2-40B4-BE49-F238E27FC236}">
                <a16:creationId xmlns:a16="http://schemas.microsoft.com/office/drawing/2014/main" id="{5A5D8D75-94F9-C7C2-156A-EF518374CFF1}"/>
              </a:ext>
            </a:extLst>
          </p:cNvPr>
          <p:cNvSpPr>
            <a:spLocks noGrp="1"/>
          </p:cNvSpPr>
          <p:nvPr>
            <p:ph idx="1"/>
          </p:nvPr>
        </p:nvSpPr>
        <p:spPr>
          <a:xfrm>
            <a:off x="3430800" y="2879999"/>
            <a:ext cx="6957609" cy="3320776"/>
          </a:xfrm>
          <a:noFill/>
        </p:spPr>
        <p:txBody>
          <a:bodyPr/>
          <a:lstStyle/>
          <a:p>
            <a:r>
              <a:rPr lang="nl-NL" dirty="0"/>
              <a:t>In het klimaatakkoord is afgesproken dat er in 2030 1,5 miljoen woningen van het aardgas af zijn. In 2050 moet dat gelden voor bijna alle Nederlandse woningen. Het Rijk ziet stadsverwarming voor één derde van de woningen als geschikte aardgasvrije optie. </a:t>
            </a:r>
          </a:p>
          <a:p>
            <a:r>
              <a:rPr lang="nl-NL" dirty="0"/>
              <a:t>In dit onderzoek is er gekeken naar hoe huiseigenaren kijken naar de aansluiting op stadsverwarming en welke overwegingen zij maken om wel of niet te kiezen voor een aansluiting op stadsverwarming, mocht de situatie zich voordoen. </a:t>
            </a:r>
          </a:p>
        </p:txBody>
      </p:sp>
      <p:pic>
        <p:nvPicPr>
          <p:cNvPr id="17" name="Tijdelijke aanduiding voor afbeelding 16">
            <a:extLst>
              <a:ext uri="{FF2B5EF4-FFF2-40B4-BE49-F238E27FC236}">
                <a16:creationId xmlns:a16="http://schemas.microsoft.com/office/drawing/2014/main" id="{1140233C-4BF7-A2FA-A9D9-FC5ECE68600F}"/>
              </a:ext>
            </a:extLst>
          </p:cNvPr>
          <p:cNvPicPr>
            <a:picLocks noGrp="1" noChangeAspect="1"/>
          </p:cNvPicPr>
          <p:nvPr>
            <p:ph type="pic" sz="quarter" idx="10"/>
          </p:nvPr>
        </p:nvPicPr>
        <p:blipFill>
          <a:blip r:embed="rId2">
            <a:extLst>
              <a:ext uri="{96DAC541-7B7A-43D3-8B79-37D633B846F1}">
                <asvg:svgBlip xmlns:asvg="http://schemas.microsoft.com/office/drawing/2016/SVG/main" r:embed="rId3"/>
              </a:ext>
            </a:extLst>
          </a:blip>
          <a:srcRect l="55" r="55"/>
          <a:stretch/>
        </p:blipFill>
        <p:spPr>
          <a:xfrm>
            <a:off x="1170000" y="1674000"/>
            <a:ext cx="1440000" cy="1440000"/>
          </a:xfrm>
        </p:spPr>
      </p:pic>
    </p:spTree>
    <p:extLst>
      <p:ext uri="{BB962C8B-B14F-4D97-AF65-F5344CB8AC3E}">
        <p14:creationId xmlns:p14="http://schemas.microsoft.com/office/powerpoint/2010/main" val="934447700"/>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Grafiek 8">
            <a:extLst>
              <a:ext uri="{FF2B5EF4-FFF2-40B4-BE49-F238E27FC236}">
                <a16:creationId xmlns:a16="http://schemas.microsoft.com/office/drawing/2014/main" id="{4AE1B82F-1B9D-D406-409B-4B535E778E49}"/>
              </a:ext>
            </a:extLst>
          </p:cNvPr>
          <p:cNvGraphicFramePr>
            <a:graphicFrameLocks/>
          </p:cNvGraphicFramePr>
          <p:nvPr>
            <p:extLst>
              <p:ext uri="{D42A27DB-BD31-4B8C-83A1-F6EECF244321}">
                <p14:modId xmlns:p14="http://schemas.microsoft.com/office/powerpoint/2010/main" val="1348430388"/>
              </p:ext>
            </p:extLst>
          </p:nvPr>
        </p:nvGraphicFramePr>
        <p:xfrm>
          <a:off x="984504" y="873250"/>
          <a:ext cx="5111496" cy="4496272"/>
        </p:xfrm>
        <a:graphic>
          <a:graphicData uri="http://schemas.openxmlformats.org/drawingml/2006/chart">
            <c:chart xmlns:c="http://schemas.openxmlformats.org/drawingml/2006/chart" xmlns:r="http://schemas.openxmlformats.org/officeDocument/2006/relationships" r:id="rId2"/>
          </a:graphicData>
        </a:graphic>
      </p:graphicFrame>
      <p:sp>
        <p:nvSpPr>
          <p:cNvPr id="2" name="Titel 1">
            <a:extLst>
              <a:ext uri="{FF2B5EF4-FFF2-40B4-BE49-F238E27FC236}">
                <a16:creationId xmlns:a16="http://schemas.microsoft.com/office/drawing/2014/main" id="{F9E90EF0-AFFB-D84A-195F-8E9C90501B02}"/>
              </a:ext>
            </a:extLst>
          </p:cNvPr>
          <p:cNvSpPr>
            <a:spLocks noGrp="1"/>
          </p:cNvSpPr>
          <p:nvPr>
            <p:ph type="title"/>
          </p:nvPr>
        </p:nvSpPr>
        <p:spPr/>
        <p:txBody>
          <a:bodyPr/>
          <a:lstStyle/>
          <a:p>
            <a:r>
              <a:rPr lang="nl-NL" dirty="0"/>
              <a:t>Stadsverwarming</a:t>
            </a:r>
          </a:p>
        </p:txBody>
      </p:sp>
      <p:sp>
        <p:nvSpPr>
          <p:cNvPr id="4" name="Tijdelijke aanduiding voor inhoud 2">
            <a:extLst>
              <a:ext uri="{FF2B5EF4-FFF2-40B4-BE49-F238E27FC236}">
                <a16:creationId xmlns:a16="http://schemas.microsoft.com/office/drawing/2014/main" id="{DDC24FE1-437E-61D4-B292-23EB5122773F}"/>
              </a:ext>
            </a:extLst>
          </p:cNvPr>
          <p:cNvSpPr txBox="1">
            <a:spLocks/>
          </p:cNvSpPr>
          <p:nvPr/>
        </p:nvSpPr>
        <p:spPr>
          <a:xfrm>
            <a:off x="7010494" y="1316736"/>
            <a:ext cx="4131517" cy="3568153"/>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700" kern="1200" baseline="0">
                <a:solidFill>
                  <a:srgbClr val="352171"/>
                </a:solidFill>
                <a:latin typeface="Arial" panose="020B0604020202020204" pitchFamily="34" charset="0"/>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700" kern="1200" baseline="0">
                <a:solidFill>
                  <a:srgbClr val="352171"/>
                </a:solidFill>
                <a:latin typeface="Arial" panose="020B0604020202020204" pitchFamily="34" charset="0"/>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700" kern="1200" baseline="0">
                <a:solidFill>
                  <a:srgbClr val="352171"/>
                </a:solidFill>
                <a:latin typeface="Arial" panose="020B0604020202020204" pitchFamily="34" charset="0"/>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700" kern="1200" baseline="0">
                <a:solidFill>
                  <a:srgbClr val="352171"/>
                </a:solidFill>
                <a:latin typeface="Arial" panose="020B0604020202020204" pitchFamily="34" charset="0"/>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700" kern="1200" baseline="0">
                <a:solidFill>
                  <a:srgbClr val="35217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1400" dirty="0"/>
              <a:t>Het algemene beeld dat leden van stadsverwarming hebben is negatief. 29% van de leden kijkt er negatief naar en 22% zelfs zeer negatief. Slechts 12% heeft een (zeer) positief beeld. </a:t>
            </a:r>
          </a:p>
          <a:p>
            <a:r>
              <a:rPr lang="nl-NL" sz="1400" dirty="0"/>
              <a:t>Bewoners van VvE’s (n = 51) hebben een iets positiever beeld. 24% heeft een (zeer) positief beeld. 25% heeft een negatief beeld en 12% een zeer negatief beeld. </a:t>
            </a:r>
          </a:p>
          <a:p>
            <a:endParaRPr lang="nl-NL" sz="1400" dirty="0"/>
          </a:p>
          <a:p>
            <a:endParaRPr lang="nl-NL" sz="1400" dirty="0"/>
          </a:p>
          <a:p>
            <a:endParaRPr lang="nl-NL" sz="1400" dirty="0"/>
          </a:p>
        </p:txBody>
      </p:sp>
    </p:spTree>
    <p:extLst>
      <p:ext uri="{BB962C8B-B14F-4D97-AF65-F5344CB8AC3E}">
        <p14:creationId xmlns:p14="http://schemas.microsoft.com/office/powerpoint/2010/main" val="1496994782"/>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Grafiek 8">
            <a:extLst>
              <a:ext uri="{FF2B5EF4-FFF2-40B4-BE49-F238E27FC236}">
                <a16:creationId xmlns:a16="http://schemas.microsoft.com/office/drawing/2014/main" id="{1D456527-45F2-2FC8-567C-DD47B8916D87}"/>
              </a:ext>
            </a:extLst>
          </p:cNvPr>
          <p:cNvGraphicFramePr>
            <a:graphicFrameLocks/>
          </p:cNvGraphicFramePr>
          <p:nvPr>
            <p:extLst>
              <p:ext uri="{D42A27DB-BD31-4B8C-83A1-F6EECF244321}">
                <p14:modId xmlns:p14="http://schemas.microsoft.com/office/powerpoint/2010/main" val="3070713004"/>
              </p:ext>
            </p:extLst>
          </p:nvPr>
        </p:nvGraphicFramePr>
        <p:xfrm>
          <a:off x="626411" y="873251"/>
          <a:ext cx="5707426" cy="4496271"/>
        </p:xfrm>
        <a:graphic>
          <a:graphicData uri="http://schemas.openxmlformats.org/drawingml/2006/chart">
            <c:chart xmlns:c="http://schemas.openxmlformats.org/drawingml/2006/chart" xmlns:r="http://schemas.openxmlformats.org/officeDocument/2006/relationships" r:id="rId2"/>
          </a:graphicData>
        </a:graphic>
      </p:graphicFrame>
      <p:sp>
        <p:nvSpPr>
          <p:cNvPr id="2" name="Titel 1">
            <a:extLst>
              <a:ext uri="{FF2B5EF4-FFF2-40B4-BE49-F238E27FC236}">
                <a16:creationId xmlns:a16="http://schemas.microsoft.com/office/drawing/2014/main" id="{F9E90EF0-AFFB-D84A-195F-8E9C90501B02}"/>
              </a:ext>
            </a:extLst>
          </p:cNvPr>
          <p:cNvSpPr>
            <a:spLocks noGrp="1"/>
          </p:cNvSpPr>
          <p:nvPr>
            <p:ph type="title"/>
          </p:nvPr>
        </p:nvSpPr>
        <p:spPr/>
        <p:txBody>
          <a:bodyPr/>
          <a:lstStyle/>
          <a:p>
            <a:r>
              <a:rPr lang="nl-NL" dirty="0"/>
              <a:t>Situatie</a:t>
            </a:r>
          </a:p>
        </p:txBody>
      </p:sp>
      <p:sp>
        <p:nvSpPr>
          <p:cNvPr id="4" name="Tijdelijke aanduiding voor inhoud 2">
            <a:extLst>
              <a:ext uri="{FF2B5EF4-FFF2-40B4-BE49-F238E27FC236}">
                <a16:creationId xmlns:a16="http://schemas.microsoft.com/office/drawing/2014/main" id="{DDC24FE1-437E-61D4-B292-23EB5122773F}"/>
              </a:ext>
            </a:extLst>
          </p:cNvPr>
          <p:cNvSpPr txBox="1">
            <a:spLocks/>
          </p:cNvSpPr>
          <p:nvPr/>
        </p:nvSpPr>
        <p:spPr>
          <a:xfrm>
            <a:off x="7010494" y="1316736"/>
            <a:ext cx="4131517" cy="3568153"/>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700" kern="1200" baseline="0">
                <a:solidFill>
                  <a:srgbClr val="352171"/>
                </a:solidFill>
                <a:latin typeface="Arial" panose="020B0604020202020204" pitchFamily="34" charset="0"/>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700" kern="1200" baseline="0">
                <a:solidFill>
                  <a:srgbClr val="352171"/>
                </a:solidFill>
                <a:latin typeface="Arial" panose="020B0604020202020204" pitchFamily="34" charset="0"/>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700" kern="1200" baseline="0">
                <a:solidFill>
                  <a:srgbClr val="352171"/>
                </a:solidFill>
                <a:latin typeface="Arial" panose="020B0604020202020204" pitchFamily="34" charset="0"/>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700" kern="1200" baseline="0">
                <a:solidFill>
                  <a:srgbClr val="352171"/>
                </a:solidFill>
                <a:latin typeface="Arial" panose="020B0604020202020204" pitchFamily="34" charset="0"/>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700" kern="1200" baseline="0">
                <a:solidFill>
                  <a:srgbClr val="35217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1400" dirty="0"/>
              <a:t>93% van de leden is niet aangesloten op stadsverwarming en heeft ook geen aanbod gehad. 6% is aangesloten op stadsverwarming. </a:t>
            </a:r>
          </a:p>
          <a:p>
            <a:r>
              <a:rPr lang="nl-NL" sz="1400" dirty="0"/>
              <a:t>De groepen die niet zijn aangesloten, maar wel een aanbod hebben gehad zijn te klein om in verdere analyses mee te nemen. </a:t>
            </a:r>
          </a:p>
          <a:p>
            <a:endParaRPr lang="nl-NL" sz="1400" dirty="0"/>
          </a:p>
          <a:p>
            <a:endParaRPr lang="nl-NL" sz="1400" dirty="0"/>
          </a:p>
          <a:p>
            <a:endParaRPr lang="nl-NL" sz="1400" dirty="0"/>
          </a:p>
          <a:p>
            <a:endParaRPr lang="nl-NL" sz="1400" dirty="0"/>
          </a:p>
          <a:p>
            <a:endParaRPr lang="nl-NL" sz="1400" dirty="0"/>
          </a:p>
        </p:txBody>
      </p:sp>
    </p:spTree>
    <p:extLst>
      <p:ext uri="{BB962C8B-B14F-4D97-AF65-F5344CB8AC3E}">
        <p14:creationId xmlns:p14="http://schemas.microsoft.com/office/powerpoint/2010/main" val="4078203295"/>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1441BB-E985-45BC-2B55-2E70A24A0508}"/>
              </a:ext>
            </a:extLst>
          </p:cNvPr>
          <p:cNvSpPr>
            <a:spLocks noGrp="1"/>
          </p:cNvSpPr>
          <p:nvPr>
            <p:ph type="title"/>
          </p:nvPr>
        </p:nvSpPr>
        <p:spPr/>
        <p:txBody>
          <a:bodyPr/>
          <a:lstStyle/>
          <a:p>
            <a:r>
              <a:rPr lang="nl-NL" dirty="0"/>
              <a:t>Aangesloten op warmtenet</a:t>
            </a:r>
          </a:p>
        </p:txBody>
      </p:sp>
      <p:sp>
        <p:nvSpPr>
          <p:cNvPr id="3" name="Tijdelijke aanduiding voor inhoud 2">
            <a:extLst>
              <a:ext uri="{FF2B5EF4-FFF2-40B4-BE49-F238E27FC236}">
                <a16:creationId xmlns:a16="http://schemas.microsoft.com/office/drawing/2014/main" id="{33055230-7783-6611-4787-671374E37906}"/>
              </a:ext>
            </a:extLst>
          </p:cNvPr>
          <p:cNvSpPr>
            <a:spLocks noGrp="1"/>
          </p:cNvSpPr>
          <p:nvPr>
            <p:ph idx="1"/>
          </p:nvPr>
        </p:nvSpPr>
        <p:spPr/>
        <p:txBody>
          <a:bodyPr/>
          <a:lstStyle/>
          <a:p>
            <a:r>
              <a:rPr lang="nl-NL" sz="1800" dirty="0"/>
              <a:t> </a:t>
            </a:r>
          </a:p>
          <a:p>
            <a:endParaRPr lang="nl-NL" dirty="0"/>
          </a:p>
        </p:txBody>
      </p:sp>
      <p:sp>
        <p:nvSpPr>
          <p:cNvPr id="4" name="Tijdelijke aanduiding voor afbeelding 3">
            <a:extLst>
              <a:ext uri="{FF2B5EF4-FFF2-40B4-BE49-F238E27FC236}">
                <a16:creationId xmlns:a16="http://schemas.microsoft.com/office/drawing/2014/main" id="{AC0772BF-B7E5-80EC-F880-FC8B2F7ADBAC}"/>
              </a:ext>
            </a:extLst>
          </p:cNvPr>
          <p:cNvSpPr>
            <a:spLocks noGrp="1"/>
          </p:cNvSpPr>
          <p:nvPr>
            <p:ph type="pic" sz="quarter" idx="10"/>
          </p:nvPr>
        </p:nvSpPr>
        <p:spPr/>
        <p:txBody>
          <a:bodyPr/>
          <a:lstStyle/>
          <a:p>
            <a:endParaRPr lang="nl-NL"/>
          </a:p>
        </p:txBody>
      </p:sp>
      <p:sp>
        <p:nvSpPr>
          <p:cNvPr id="5" name="Ovaal 4">
            <a:extLst>
              <a:ext uri="{FF2B5EF4-FFF2-40B4-BE49-F238E27FC236}">
                <a16:creationId xmlns:a16="http://schemas.microsoft.com/office/drawing/2014/main" id="{9EA63CC8-9A4E-1F66-DF24-3222AE303C67}"/>
              </a:ext>
            </a:extLst>
          </p:cNvPr>
          <p:cNvSpPr/>
          <p:nvPr/>
        </p:nvSpPr>
        <p:spPr>
          <a:xfrm>
            <a:off x="1170000" y="1674000"/>
            <a:ext cx="1440000" cy="144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Graphic 6" descr="Hernieuwbare energie silhouet">
            <a:extLst>
              <a:ext uri="{FF2B5EF4-FFF2-40B4-BE49-F238E27FC236}">
                <a16:creationId xmlns:a16="http://schemas.microsoft.com/office/drawing/2014/main" id="{8A4209E9-647A-F5EF-E81B-663BF8313CC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97655" y="1801655"/>
            <a:ext cx="1184689" cy="1184689"/>
          </a:xfrm>
          <a:prstGeom prst="rect">
            <a:avLst/>
          </a:prstGeom>
        </p:spPr>
      </p:pic>
    </p:spTree>
    <p:extLst>
      <p:ext uri="{BB962C8B-B14F-4D97-AF65-F5344CB8AC3E}">
        <p14:creationId xmlns:p14="http://schemas.microsoft.com/office/powerpoint/2010/main" val="1345203097"/>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Grafiek 11">
            <a:extLst>
              <a:ext uri="{FF2B5EF4-FFF2-40B4-BE49-F238E27FC236}">
                <a16:creationId xmlns:a16="http://schemas.microsoft.com/office/drawing/2014/main" id="{029973DD-263A-AF72-D610-D6F3DEA70FA6}"/>
              </a:ext>
            </a:extLst>
          </p:cNvPr>
          <p:cNvGraphicFramePr>
            <a:graphicFrameLocks/>
          </p:cNvGraphicFramePr>
          <p:nvPr>
            <p:extLst>
              <p:ext uri="{D42A27DB-BD31-4B8C-83A1-F6EECF244321}">
                <p14:modId xmlns:p14="http://schemas.microsoft.com/office/powerpoint/2010/main" val="2321987036"/>
              </p:ext>
            </p:extLst>
          </p:nvPr>
        </p:nvGraphicFramePr>
        <p:xfrm>
          <a:off x="626763" y="873252"/>
          <a:ext cx="5707425" cy="449627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Grafiek 6">
            <a:extLst>
              <a:ext uri="{FF2B5EF4-FFF2-40B4-BE49-F238E27FC236}">
                <a16:creationId xmlns:a16="http://schemas.microsoft.com/office/drawing/2014/main" id="{00FEB022-253F-4525-A7C9-5252FB09E6B5}"/>
              </a:ext>
            </a:extLst>
          </p:cNvPr>
          <p:cNvGraphicFramePr>
            <a:graphicFrameLocks/>
          </p:cNvGraphicFramePr>
          <p:nvPr>
            <p:extLst>
              <p:ext uri="{D42A27DB-BD31-4B8C-83A1-F6EECF244321}">
                <p14:modId xmlns:p14="http://schemas.microsoft.com/office/powerpoint/2010/main" val="3961361068"/>
              </p:ext>
            </p:extLst>
          </p:nvPr>
        </p:nvGraphicFramePr>
        <p:xfrm>
          <a:off x="7010494" y="3232404"/>
          <a:ext cx="4191610" cy="2663647"/>
        </p:xfrm>
        <a:graphic>
          <a:graphicData uri="http://schemas.openxmlformats.org/drawingml/2006/chart">
            <c:chart xmlns:c="http://schemas.openxmlformats.org/drawingml/2006/chart" xmlns:r="http://schemas.openxmlformats.org/officeDocument/2006/relationships" r:id="rId3"/>
          </a:graphicData>
        </a:graphic>
      </p:graphicFrame>
      <p:sp>
        <p:nvSpPr>
          <p:cNvPr id="2" name="Titel 1">
            <a:extLst>
              <a:ext uri="{FF2B5EF4-FFF2-40B4-BE49-F238E27FC236}">
                <a16:creationId xmlns:a16="http://schemas.microsoft.com/office/drawing/2014/main" id="{F9E90EF0-AFFB-D84A-195F-8E9C90501B02}"/>
              </a:ext>
            </a:extLst>
          </p:cNvPr>
          <p:cNvSpPr>
            <a:spLocks noGrp="1"/>
          </p:cNvSpPr>
          <p:nvPr>
            <p:ph type="title"/>
          </p:nvPr>
        </p:nvSpPr>
        <p:spPr/>
        <p:txBody>
          <a:bodyPr/>
          <a:lstStyle/>
          <a:p>
            <a:r>
              <a:rPr lang="nl-NL" dirty="0"/>
              <a:t>Aansluiting stadsverwarming</a:t>
            </a:r>
          </a:p>
        </p:txBody>
      </p:sp>
      <p:sp>
        <p:nvSpPr>
          <p:cNvPr id="4" name="Tijdelijke aanduiding voor inhoud 2">
            <a:extLst>
              <a:ext uri="{FF2B5EF4-FFF2-40B4-BE49-F238E27FC236}">
                <a16:creationId xmlns:a16="http://schemas.microsoft.com/office/drawing/2014/main" id="{DDC24FE1-437E-61D4-B292-23EB5122773F}"/>
              </a:ext>
            </a:extLst>
          </p:cNvPr>
          <p:cNvSpPr txBox="1">
            <a:spLocks/>
          </p:cNvSpPr>
          <p:nvPr/>
        </p:nvSpPr>
        <p:spPr>
          <a:xfrm>
            <a:off x="7010494" y="1316736"/>
            <a:ext cx="4131517" cy="3568153"/>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700" kern="1200" baseline="0">
                <a:solidFill>
                  <a:srgbClr val="352171"/>
                </a:solidFill>
                <a:latin typeface="Arial" panose="020B0604020202020204" pitchFamily="34" charset="0"/>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700" kern="1200" baseline="0">
                <a:solidFill>
                  <a:srgbClr val="352171"/>
                </a:solidFill>
                <a:latin typeface="Arial" panose="020B0604020202020204" pitchFamily="34" charset="0"/>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700" kern="1200" baseline="0">
                <a:solidFill>
                  <a:srgbClr val="352171"/>
                </a:solidFill>
                <a:latin typeface="Arial" panose="020B0604020202020204" pitchFamily="34" charset="0"/>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700" kern="1200" baseline="0">
                <a:solidFill>
                  <a:srgbClr val="352171"/>
                </a:solidFill>
                <a:latin typeface="Arial" panose="020B0604020202020204" pitchFamily="34" charset="0"/>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700" kern="1200" baseline="0">
                <a:solidFill>
                  <a:srgbClr val="35217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1400" dirty="0"/>
              <a:t>Van de leden die op stadsverwarming zijn aangesloten was het slechts in 1% van de gevallen een eigen beslissing. </a:t>
            </a:r>
          </a:p>
          <a:p>
            <a:r>
              <a:rPr lang="nl-NL" sz="1400" dirty="0"/>
              <a:t>In de meeste gevallen had de woning als stadsverwarming toen deze gekocht werd of was de beslissing al genomen. </a:t>
            </a:r>
          </a:p>
        </p:txBody>
      </p:sp>
    </p:spTree>
    <p:extLst>
      <p:ext uri="{BB962C8B-B14F-4D97-AF65-F5344CB8AC3E}">
        <p14:creationId xmlns:p14="http://schemas.microsoft.com/office/powerpoint/2010/main" val="1397814326"/>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Grafiek 8">
            <a:extLst>
              <a:ext uri="{FF2B5EF4-FFF2-40B4-BE49-F238E27FC236}">
                <a16:creationId xmlns:a16="http://schemas.microsoft.com/office/drawing/2014/main" id="{80E3EC99-91F0-A997-E734-F3E13CC4A84F}"/>
              </a:ext>
            </a:extLst>
          </p:cNvPr>
          <p:cNvGraphicFramePr>
            <a:graphicFrameLocks/>
          </p:cNvGraphicFramePr>
          <p:nvPr>
            <p:extLst>
              <p:ext uri="{D42A27DB-BD31-4B8C-83A1-F6EECF244321}">
                <p14:modId xmlns:p14="http://schemas.microsoft.com/office/powerpoint/2010/main" val="2268675343"/>
              </p:ext>
            </p:extLst>
          </p:nvPr>
        </p:nvGraphicFramePr>
        <p:xfrm>
          <a:off x="626412" y="873252"/>
          <a:ext cx="5707426" cy="449627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el 1">
            <a:extLst>
              <a:ext uri="{FF2B5EF4-FFF2-40B4-BE49-F238E27FC236}">
                <a16:creationId xmlns:a16="http://schemas.microsoft.com/office/drawing/2014/main" id="{F9E90EF0-AFFB-D84A-195F-8E9C90501B02}"/>
              </a:ext>
            </a:extLst>
          </p:cNvPr>
          <p:cNvSpPr>
            <a:spLocks noGrp="1"/>
          </p:cNvSpPr>
          <p:nvPr>
            <p:ph type="title"/>
          </p:nvPr>
        </p:nvSpPr>
        <p:spPr/>
        <p:txBody>
          <a:bodyPr/>
          <a:lstStyle/>
          <a:p>
            <a:r>
              <a:rPr lang="nl-NL" dirty="0"/>
              <a:t>Tevredenheid</a:t>
            </a:r>
          </a:p>
        </p:txBody>
      </p:sp>
      <p:sp>
        <p:nvSpPr>
          <p:cNvPr id="4" name="Tijdelijke aanduiding voor inhoud 2">
            <a:extLst>
              <a:ext uri="{FF2B5EF4-FFF2-40B4-BE49-F238E27FC236}">
                <a16:creationId xmlns:a16="http://schemas.microsoft.com/office/drawing/2014/main" id="{DDC24FE1-437E-61D4-B292-23EB5122773F}"/>
              </a:ext>
            </a:extLst>
          </p:cNvPr>
          <p:cNvSpPr txBox="1">
            <a:spLocks/>
          </p:cNvSpPr>
          <p:nvPr/>
        </p:nvSpPr>
        <p:spPr>
          <a:xfrm>
            <a:off x="7010494" y="1316736"/>
            <a:ext cx="4131517" cy="3568153"/>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700" kern="1200" baseline="0">
                <a:solidFill>
                  <a:srgbClr val="352171"/>
                </a:solidFill>
                <a:latin typeface="Arial" panose="020B0604020202020204" pitchFamily="34" charset="0"/>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700" kern="1200" baseline="0">
                <a:solidFill>
                  <a:srgbClr val="352171"/>
                </a:solidFill>
                <a:latin typeface="Arial" panose="020B0604020202020204" pitchFamily="34" charset="0"/>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700" kern="1200" baseline="0">
                <a:solidFill>
                  <a:srgbClr val="352171"/>
                </a:solidFill>
                <a:latin typeface="Arial" panose="020B0604020202020204" pitchFamily="34" charset="0"/>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700" kern="1200" baseline="0">
                <a:solidFill>
                  <a:srgbClr val="352171"/>
                </a:solidFill>
                <a:latin typeface="Arial" panose="020B0604020202020204" pitchFamily="34" charset="0"/>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700" kern="1200" baseline="0">
                <a:solidFill>
                  <a:srgbClr val="35217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1400" dirty="0"/>
              <a:t>Leden zijn ook niet allemaal tevreden met de stadsverwarming waarop zij zijn aangesloten. 51% is tevreden tegenover 45% die niet tevreden is. </a:t>
            </a:r>
          </a:p>
          <a:p>
            <a:endParaRPr lang="nl-NL" sz="1400" dirty="0"/>
          </a:p>
          <a:p>
            <a:endParaRPr lang="nl-NL" sz="1400" dirty="0"/>
          </a:p>
          <a:p>
            <a:endParaRPr lang="nl-NL" sz="1400" dirty="0"/>
          </a:p>
          <a:p>
            <a:endParaRPr lang="nl-NL" sz="1400" dirty="0"/>
          </a:p>
        </p:txBody>
      </p:sp>
    </p:spTree>
    <p:extLst>
      <p:ext uri="{BB962C8B-B14F-4D97-AF65-F5344CB8AC3E}">
        <p14:creationId xmlns:p14="http://schemas.microsoft.com/office/powerpoint/2010/main" val="17153395"/>
      </p:ext>
    </p:extLst>
  </p:cSld>
  <p:clrMapOvr>
    <a:masterClrMapping/>
  </p:clrMapOvr>
  <p:transition>
    <p:fade/>
  </p:transition>
  <p:extLst>
    <p:ext uri="{6950BFC3-D8DA-4A85-94F7-54DA5524770B}">
      <p188:commentRel xmlns:p188="http://schemas.microsoft.com/office/powerpoint/2018/8/main" r:id="rId2"/>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1441BB-E985-45BC-2B55-2E70A24A0508}"/>
              </a:ext>
            </a:extLst>
          </p:cNvPr>
          <p:cNvSpPr>
            <a:spLocks noGrp="1"/>
          </p:cNvSpPr>
          <p:nvPr>
            <p:ph type="title"/>
          </p:nvPr>
        </p:nvSpPr>
        <p:spPr/>
        <p:txBody>
          <a:bodyPr/>
          <a:lstStyle/>
          <a:p>
            <a:r>
              <a:rPr lang="nl-NL" dirty="0"/>
              <a:t>Niet aangesloten op warmtenet</a:t>
            </a:r>
          </a:p>
        </p:txBody>
      </p:sp>
      <p:sp>
        <p:nvSpPr>
          <p:cNvPr id="3" name="Tijdelijke aanduiding voor inhoud 2">
            <a:extLst>
              <a:ext uri="{FF2B5EF4-FFF2-40B4-BE49-F238E27FC236}">
                <a16:creationId xmlns:a16="http://schemas.microsoft.com/office/drawing/2014/main" id="{33055230-7783-6611-4787-671374E37906}"/>
              </a:ext>
            </a:extLst>
          </p:cNvPr>
          <p:cNvSpPr>
            <a:spLocks noGrp="1"/>
          </p:cNvSpPr>
          <p:nvPr>
            <p:ph idx="1"/>
          </p:nvPr>
        </p:nvSpPr>
        <p:spPr/>
        <p:txBody>
          <a:bodyPr/>
          <a:lstStyle/>
          <a:p>
            <a:r>
              <a:rPr lang="nl-NL" sz="1800" dirty="0"/>
              <a:t> </a:t>
            </a:r>
          </a:p>
          <a:p>
            <a:endParaRPr lang="nl-NL" dirty="0"/>
          </a:p>
        </p:txBody>
      </p:sp>
      <p:sp>
        <p:nvSpPr>
          <p:cNvPr id="4" name="Tijdelijke aanduiding voor afbeelding 3">
            <a:extLst>
              <a:ext uri="{FF2B5EF4-FFF2-40B4-BE49-F238E27FC236}">
                <a16:creationId xmlns:a16="http://schemas.microsoft.com/office/drawing/2014/main" id="{AC0772BF-B7E5-80EC-F880-FC8B2F7ADBAC}"/>
              </a:ext>
            </a:extLst>
          </p:cNvPr>
          <p:cNvSpPr>
            <a:spLocks noGrp="1"/>
          </p:cNvSpPr>
          <p:nvPr>
            <p:ph type="pic" sz="quarter" idx="10"/>
          </p:nvPr>
        </p:nvSpPr>
        <p:spPr/>
        <p:txBody>
          <a:bodyPr/>
          <a:lstStyle/>
          <a:p>
            <a:endParaRPr lang="nl-NL"/>
          </a:p>
        </p:txBody>
      </p:sp>
      <p:sp>
        <p:nvSpPr>
          <p:cNvPr id="5" name="Ovaal 4">
            <a:extLst>
              <a:ext uri="{FF2B5EF4-FFF2-40B4-BE49-F238E27FC236}">
                <a16:creationId xmlns:a16="http://schemas.microsoft.com/office/drawing/2014/main" id="{9EA63CC8-9A4E-1F66-DF24-3222AE303C67}"/>
              </a:ext>
            </a:extLst>
          </p:cNvPr>
          <p:cNvSpPr/>
          <p:nvPr/>
        </p:nvSpPr>
        <p:spPr>
          <a:xfrm>
            <a:off x="1170000" y="1674000"/>
            <a:ext cx="1440000" cy="144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Graphic 6" descr="Hernieuwbare energie silhouet">
            <a:extLst>
              <a:ext uri="{FF2B5EF4-FFF2-40B4-BE49-F238E27FC236}">
                <a16:creationId xmlns:a16="http://schemas.microsoft.com/office/drawing/2014/main" id="{8A4209E9-647A-F5EF-E81B-663BF8313CC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97655" y="1801655"/>
            <a:ext cx="1184689" cy="1184689"/>
          </a:xfrm>
          <a:prstGeom prst="rect">
            <a:avLst/>
          </a:prstGeom>
        </p:spPr>
      </p:pic>
    </p:spTree>
    <p:extLst>
      <p:ext uri="{BB962C8B-B14F-4D97-AF65-F5344CB8AC3E}">
        <p14:creationId xmlns:p14="http://schemas.microsoft.com/office/powerpoint/2010/main" val="3723338820"/>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Grafiek 10">
            <a:extLst>
              <a:ext uri="{FF2B5EF4-FFF2-40B4-BE49-F238E27FC236}">
                <a16:creationId xmlns:a16="http://schemas.microsoft.com/office/drawing/2014/main" id="{E8673EC8-A98D-2877-0755-0073C7898EF7}"/>
              </a:ext>
            </a:extLst>
          </p:cNvPr>
          <p:cNvGraphicFramePr>
            <a:graphicFrameLocks/>
          </p:cNvGraphicFramePr>
          <p:nvPr>
            <p:extLst>
              <p:ext uri="{D42A27DB-BD31-4B8C-83A1-F6EECF244321}">
                <p14:modId xmlns:p14="http://schemas.microsoft.com/office/powerpoint/2010/main" val="1006712969"/>
              </p:ext>
            </p:extLst>
          </p:nvPr>
        </p:nvGraphicFramePr>
        <p:xfrm>
          <a:off x="857961" y="873251"/>
          <a:ext cx="5707427" cy="4496271"/>
        </p:xfrm>
        <a:graphic>
          <a:graphicData uri="http://schemas.openxmlformats.org/drawingml/2006/chart">
            <c:chart xmlns:c="http://schemas.openxmlformats.org/drawingml/2006/chart" xmlns:r="http://schemas.openxmlformats.org/officeDocument/2006/relationships" r:id="rId3"/>
          </a:graphicData>
        </a:graphic>
      </p:graphicFrame>
      <p:sp>
        <p:nvSpPr>
          <p:cNvPr id="2" name="Titel 1">
            <a:extLst>
              <a:ext uri="{FF2B5EF4-FFF2-40B4-BE49-F238E27FC236}">
                <a16:creationId xmlns:a16="http://schemas.microsoft.com/office/drawing/2014/main" id="{F9E90EF0-AFFB-D84A-195F-8E9C90501B02}"/>
              </a:ext>
            </a:extLst>
          </p:cNvPr>
          <p:cNvSpPr>
            <a:spLocks noGrp="1"/>
          </p:cNvSpPr>
          <p:nvPr>
            <p:ph type="title"/>
          </p:nvPr>
        </p:nvSpPr>
        <p:spPr/>
        <p:txBody>
          <a:bodyPr/>
          <a:lstStyle/>
          <a:p>
            <a:r>
              <a:rPr lang="nl-NL" dirty="0"/>
              <a:t>Toekomstige aansluiting</a:t>
            </a:r>
          </a:p>
        </p:txBody>
      </p:sp>
      <p:sp>
        <p:nvSpPr>
          <p:cNvPr id="4" name="Tijdelijke aanduiding voor inhoud 2">
            <a:extLst>
              <a:ext uri="{FF2B5EF4-FFF2-40B4-BE49-F238E27FC236}">
                <a16:creationId xmlns:a16="http://schemas.microsoft.com/office/drawing/2014/main" id="{DDC24FE1-437E-61D4-B292-23EB5122773F}"/>
              </a:ext>
            </a:extLst>
          </p:cNvPr>
          <p:cNvSpPr txBox="1">
            <a:spLocks/>
          </p:cNvSpPr>
          <p:nvPr/>
        </p:nvSpPr>
        <p:spPr>
          <a:xfrm>
            <a:off x="7010494" y="1316736"/>
            <a:ext cx="4131517" cy="3568153"/>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700" kern="1200" baseline="0">
                <a:solidFill>
                  <a:srgbClr val="352171"/>
                </a:solidFill>
                <a:latin typeface="Arial" panose="020B0604020202020204" pitchFamily="34" charset="0"/>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700" kern="1200" baseline="0">
                <a:solidFill>
                  <a:srgbClr val="352171"/>
                </a:solidFill>
                <a:latin typeface="Arial" panose="020B0604020202020204" pitchFamily="34" charset="0"/>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700" kern="1200" baseline="0">
                <a:solidFill>
                  <a:srgbClr val="352171"/>
                </a:solidFill>
                <a:latin typeface="Arial" panose="020B0604020202020204" pitchFamily="34" charset="0"/>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700" kern="1200" baseline="0">
                <a:solidFill>
                  <a:srgbClr val="352171"/>
                </a:solidFill>
                <a:latin typeface="Arial" panose="020B0604020202020204" pitchFamily="34" charset="0"/>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700" kern="1200" baseline="0">
                <a:solidFill>
                  <a:srgbClr val="35217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1400" dirty="0"/>
              <a:t>De meeste leden verwachten niet dat zij in de toekomst worden aangesloten op stadsverwarming. Slechts 15% verwacht dat dit wel zal gebeuren.  </a:t>
            </a:r>
          </a:p>
        </p:txBody>
      </p:sp>
    </p:spTree>
    <p:extLst>
      <p:ext uri="{BB962C8B-B14F-4D97-AF65-F5344CB8AC3E}">
        <p14:creationId xmlns:p14="http://schemas.microsoft.com/office/powerpoint/2010/main" val="87238717"/>
      </p:ext>
    </p:extLst>
  </p:cSld>
  <p:clrMapOvr>
    <a:masterClrMapping/>
  </p:clrMapOvr>
  <p:transition>
    <p:fade/>
  </p:transition>
  <p:extLst>
    <p:ext uri="{6950BFC3-D8DA-4A85-94F7-54DA5524770B}">
      <p188:commentRel xmlns:p188="http://schemas.microsoft.com/office/powerpoint/2018/8/main" r:id="rId2"/>
    </p:ext>
  </p:extLst>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ap:Properties xmlns:vt="http://schemas.openxmlformats.org/officeDocument/2006/docPropsVTypes" xmlns:ap="http://schemas.openxmlformats.org/officeDocument/2006/extended-properties">
  <ap:Words>1065</ap:Words>
  <ap:PresentationFormat>Breedbeeld</ap:PresentationFormat>
  <ap:Paragraphs>101</ap:Paragraphs>
  <ap:Slides>17</ap:Slides>
  <ap:HiddenSlides>0</ap:HiddenSlides>
  <ap:MMClips>0</ap:MMClips>
  <ap:ScaleCrop>false</ap:ScaleCrop>
  <ap:HeadingPairs>
    <vt:vector baseType="variant" size="6">
      <vt:variant>
        <vt:lpstr>Gebruikte lettertypen</vt:lpstr>
      </vt:variant>
      <vt:variant>
        <vt:i4>3</vt:i4>
      </vt:variant>
      <vt:variant>
        <vt:lpstr>Thema</vt:lpstr>
      </vt:variant>
      <vt:variant>
        <vt:i4>1</vt:i4>
      </vt:variant>
      <vt:variant>
        <vt:lpstr>Diatitels</vt:lpstr>
      </vt:variant>
      <vt:variant>
        <vt:i4>17</vt:i4>
      </vt:variant>
    </vt:vector>
  </ap:HeadingPairs>
  <ap:TitlesOfParts>
    <vt:vector baseType="lpstr" size="21">
      <vt:lpstr>Arial</vt:lpstr>
      <vt:lpstr>Calibri</vt:lpstr>
      <vt:lpstr>VEH</vt:lpstr>
      <vt:lpstr>Kantoorthema</vt:lpstr>
      <vt:lpstr>Warmtenetten</vt:lpstr>
      <vt:lpstr>Inleiding</vt:lpstr>
      <vt:lpstr>Stadsverwarming</vt:lpstr>
      <vt:lpstr>Situatie</vt:lpstr>
      <vt:lpstr>Aangesloten op warmtenet</vt:lpstr>
      <vt:lpstr>Aansluiting stadsverwarming</vt:lpstr>
      <vt:lpstr>Tevredenheid</vt:lpstr>
      <vt:lpstr>Niet aangesloten op warmtenet</vt:lpstr>
      <vt:lpstr>Toekomstige aansluiting</vt:lpstr>
      <vt:lpstr>Aanbod</vt:lpstr>
      <vt:lpstr>Redenen voor stadsverwarming</vt:lpstr>
      <vt:lpstr>Redenen voor stadsverwarming | VvE</vt:lpstr>
      <vt:lpstr>Redenen tegen stadsverwarming</vt:lpstr>
      <vt:lpstr>Redenen tegen stadsverwarming | VvE</vt:lpstr>
      <vt:lpstr>In het kort</vt:lpstr>
      <vt:lpstr>PowerPoint-presentatie</vt:lpstr>
      <vt:lpstr>PowerPoint-presentatie</vt:lpstr>
    </vt:vector>
  </ap:TitlesOfParts>
  <ap:LinksUpToDate>false</ap:LinksUpToDate>
  <ap:SharedDoc>false</ap:SharedDoc>
</ap:Properties>
</file>

<file path=docProps/core.xml><?xml version="1.0" encoding="utf-8"?>
<coreProperties xmlns:dc="http://purl.org/dc/elements/1.1/" xmlns:dcterms="http://purl.org/dc/terms/" xmlns:xsi="http://www.w3.org/2001/XMLSchema-instance" xmlns="http://schemas.openxmlformats.org/package/2006/metadata/core-properties">
  <dc:title/>
  <dc:creator/>
  <lastModifiedBy/>
  <revision/>
  <dcterms:created xsi:type="dcterms:W3CDTF">2023-11-03T09:37:16.0000000Z</dcterms:created>
  <dcterms:modified xsi:type="dcterms:W3CDTF">2024-10-07T08:55:43.0000000Z</dcterms:modified>
  <dc:description/>
  <dc:subject/>
  <keywords/>
  <version/>
  <category>------------------------</category>
</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0x0101006EE68BA78603514A93346AC32A8C658F</vt:lpwstr>
  </property>
  <property fmtid="{D5CDD505-2E9C-101B-9397-08002B2CF9AE}" pid="3" name="MediaServiceImageTags">
    <vt:lpwstr/>
  </property>
</Properties>
</file>