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5"/>
  </p:sldMasterIdLst>
  <p:notesMasterIdLst>
    <p:notesMasterId r:id="rId14"/>
  </p:notesMasterIdLst>
  <p:handoutMasterIdLst>
    <p:handoutMasterId r:id="rId15"/>
  </p:handoutMasterIdLst>
  <p:sldIdLst>
    <p:sldId id="258" r:id="rId6"/>
    <p:sldId id="269" r:id="rId7"/>
    <p:sldId id="276" r:id="rId8"/>
    <p:sldId id="275" r:id="rId9"/>
    <p:sldId id="274" r:id="rId10"/>
    <p:sldId id="266" r:id="rId11"/>
    <p:sldId id="267" r:id="rId12"/>
    <p:sldId id="270" r:id="rId13"/>
  </p:sldIdLst>
  <p:sldSz cx="12192000" cy="6858000"/>
  <p:notesSz cx="6805613" cy="99441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kker, R. de" initials="BRd" lastIdx="1" clrIdx="0">
    <p:extLst>
      <p:ext uri="{19B8F6BF-5375-455C-9EA6-DF929625EA0E}">
        <p15:presenceInfo xmlns:p15="http://schemas.microsoft.com/office/powerpoint/2012/main" userId="S-1-5-21-1935655697-1645522239-682003330-194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79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3.xml" Id="rId8" /><Relationship Type="http://schemas.openxmlformats.org/officeDocument/2006/relationships/slide" Target="slides/slide8.xml" Id="rId13" /><Relationship Type="http://schemas.openxmlformats.org/officeDocument/2006/relationships/viewProps" Target="viewProps.xml" Id="rId18" /><Relationship Type="http://schemas.openxmlformats.org/officeDocument/2006/relationships/slide" Target="slides/slide2.xml" Id="rId7" /><Relationship Type="http://schemas.openxmlformats.org/officeDocument/2006/relationships/slide" Target="slides/slide7.xml" Id="rId12" /><Relationship Type="http://schemas.openxmlformats.org/officeDocument/2006/relationships/presProps" Target="presProps.xml" Id="rId17" /><Relationship Type="http://schemas.openxmlformats.org/officeDocument/2006/relationships/commentAuthors" Target="commentAuthors.xml" Id="rId16" /><Relationship Type="http://schemas.openxmlformats.org/officeDocument/2006/relationships/tableStyles" Target="tableStyles.xml" Id="rId20" /><Relationship Type="http://schemas.openxmlformats.org/officeDocument/2006/relationships/slide" Target="slides/slide1.xml" Id="rId6" /><Relationship Type="http://schemas.openxmlformats.org/officeDocument/2006/relationships/slide" Target="slides/slide6.xml" Id="rId11" /><Relationship Type="http://schemas.openxmlformats.org/officeDocument/2006/relationships/slideMaster" Target="slideMasters/slideMaster1.xml" Id="rId5" /><Relationship Type="http://schemas.openxmlformats.org/officeDocument/2006/relationships/handoutMaster" Target="handoutMasters/handoutMaster1.xml" Id="rId15" /><Relationship Type="http://schemas.openxmlformats.org/officeDocument/2006/relationships/slide" Target="slides/slide5.xml" Id="rId10" /><Relationship Type="http://schemas.openxmlformats.org/officeDocument/2006/relationships/theme" Target="theme/theme1.xml" Id="rId19" /><Relationship Type="http://schemas.openxmlformats.org/officeDocument/2006/relationships/slide" Target="slides/slide4.xml" Id="rId9" /><Relationship Type="http://schemas.openxmlformats.org/officeDocument/2006/relationships/notesMaster" Target="notesMasters/notesMaster1.xml" Id="rId14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E279519-2403-4231-9924-6C2A67FA8707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7111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6125"/>
            <a:ext cx="6627813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1961F4-A1E2-46E6-93C0-5512BFAD18B5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1978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0175" y="2133607"/>
            <a:ext cx="10439025" cy="21621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4463" y="4581525"/>
            <a:ext cx="8595937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 noProof="0"/>
              <a:t>Klik om de ondertitelstijl van het model te bewerken</a:t>
            </a:r>
          </a:p>
        </p:txBody>
      </p:sp>
      <p:pic>
        <p:nvPicPr>
          <p:cNvPr id="10249" name="Picture 9" descr="TK_logo_RGB correspondenti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51" y="358775"/>
            <a:ext cx="2667600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8672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9205384" y="765182"/>
            <a:ext cx="2554816" cy="48863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536703" y="765182"/>
            <a:ext cx="7465484" cy="48863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4919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55756" y="1196752"/>
            <a:ext cx="10204449" cy="11430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36703" y="2564904"/>
            <a:ext cx="10223500" cy="3590925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27360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8385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536705" y="2060581"/>
            <a:ext cx="5010151" cy="359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50052" y="2060581"/>
            <a:ext cx="5010149" cy="359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0077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4943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02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932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1706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3869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55756" y="765175"/>
            <a:ext cx="10204449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36703" y="2060581"/>
            <a:ext cx="10223500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89572" y="6337300"/>
            <a:ext cx="1037801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defRPr sz="1200">
                <a:solidFill>
                  <a:schemeClr val="bg2"/>
                </a:solidFill>
              </a:defRPr>
            </a:lvl1pPr>
          </a:lstStyle>
          <a:p>
            <a:endParaRPr lang="nl-NL"/>
          </a:p>
        </p:txBody>
      </p:sp>
      <p:pic>
        <p:nvPicPr>
          <p:cNvPr id="9226" name="Picture 10" descr="footer-TK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901" y="6429382"/>
            <a:ext cx="3196800" cy="16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8" name="Picture 12" descr="TK_logo_RGB correspondentie"/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440"/>
          <a:stretch>
            <a:fillRect/>
          </a:stretch>
        </p:blipFill>
        <p:spPr bwMode="auto">
          <a:xfrm>
            <a:off x="958851" y="358775"/>
            <a:ext cx="468000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72797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3200">
          <a:solidFill>
            <a:srgbClr val="72797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72797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3200">
          <a:solidFill>
            <a:srgbClr val="72797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3200">
          <a:solidFill>
            <a:srgbClr val="72797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3200">
          <a:solidFill>
            <a:srgbClr val="72797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3200">
          <a:solidFill>
            <a:srgbClr val="72797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3200">
          <a:solidFill>
            <a:srgbClr val="72797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3200">
          <a:solidFill>
            <a:srgbClr val="72797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55440" y="2132856"/>
            <a:ext cx="10439025" cy="2162175"/>
          </a:xfrm>
        </p:spPr>
        <p:txBody>
          <a:bodyPr/>
          <a:lstStyle/>
          <a:p>
            <a:pPr algn="ctr"/>
            <a:r>
              <a:rPr lang="nl-NL" dirty="0"/>
              <a:t>Kennisagenda 2024</a:t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/>
              <a:t>Commissie voor Infrastructuur en Waterstaat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31504" y="476672"/>
            <a:ext cx="10204449" cy="1143000"/>
          </a:xfrm>
        </p:spPr>
        <p:txBody>
          <a:bodyPr/>
          <a:lstStyle/>
          <a:p>
            <a:r>
              <a:rPr lang="nl-NL" sz="3200" dirty="0"/>
              <a:t>Introductie kennisagenda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59496" y="1700808"/>
            <a:ext cx="10223500" cy="3590925"/>
          </a:xfrm>
        </p:spPr>
        <p:txBody>
          <a:bodyPr/>
          <a:lstStyle/>
          <a:p>
            <a:r>
              <a:rPr lang="nl-NL" sz="2400" dirty="0"/>
              <a:t>Doel: versterking kennispositie commissie</a:t>
            </a:r>
          </a:p>
          <a:p>
            <a:endParaRPr lang="nl-NL" sz="2400" dirty="0"/>
          </a:p>
          <a:p>
            <a:r>
              <a:rPr lang="nl-NL" sz="2400" dirty="0"/>
              <a:t>Kern: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400" dirty="0"/>
              <a:t>Vooruitdenken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400" dirty="0"/>
              <a:t>Vraagsturing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400" dirty="0"/>
              <a:t>Kennis van buiten naar binnen en eigen analyses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400" dirty="0"/>
              <a:t>Betrokkenheid leden in samenwerking met staf</a:t>
            </a:r>
          </a:p>
          <a:p>
            <a:pPr marL="457200" lvl="1" indent="0">
              <a:buNone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159612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31504" y="476672"/>
            <a:ext cx="10204449" cy="1143000"/>
          </a:xfrm>
        </p:spPr>
        <p:txBody>
          <a:bodyPr/>
          <a:lstStyle/>
          <a:p>
            <a:r>
              <a:rPr lang="nl-NL" sz="3200" dirty="0"/>
              <a:t>Kennisagenda is flexibel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59496" y="1700808"/>
            <a:ext cx="10223500" cy="3590925"/>
          </a:xfrm>
        </p:spPr>
        <p:txBody>
          <a:bodyPr/>
          <a:lstStyle/>
          <a:p>
            <a:r>
              <a:rPr lang="nl-NL" sz="2400" dirty="0"/>
              <a:t>Aanpassingen zijn mogelijk – onderwerpen toevoegen of verwijderen</a:t>
            </a:r>
          </a:p>
          <a:p>
            <a:endParaRPr lang="nl-NL" sz="2400" dirty="0"/>
          </a:p>
          <a:p>
            <a:r>
              <a:rPr lang="nl-NL" sz="2400" dirty="0"/>
              <a:t>Actuele kennisbehoefte regelen via procedurevergaderingen (</a:t>
            </a:r>
            <a:r>
              <a:rPr lang="nl-NL" sz="2400" dirty="0" err="1"/>
              <a:t>bvb</a:t>
            </a:r>
            <a:r>
              <a:rPr lang="nl-NL" sz="2400" dirty="0"/>
              <a:t>. voorstellen voor briefings, rondetafelgesprekken, stafanalyses, extern advies)</a:t>
            </a:r>
          </a:p>
          <a:p>
            <a:pPr marL="0" indent="0">
              <a:buNone/>
            </a:pPr>
            <a:endParaRPr lang="nl-NL" sz="2400" dirty="0"/>
          </a:p>
          <a:p>
            <a:r>
              <a:rPr lang="nl-NL" sz="2400" dirty="0"/>
              <a:t>Staf doet zelf ook proactief voorstellen</a:t>
            </a:r>
          </a:p>
          <a:p>
            <a:pPr lvl="0">
              <a:buFontTx/>
              <a:buChar char="-"/>
            </a:pP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411989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31504" y="476672"/>
            <a:ext cx="10204449" cy="1143000"/>
          </a:xfrm>
        </p:spPr>
        <p:txBody>
          <a:bodyPr/>
          <a:lstStyle/>
          <a:p>
            <a:r>
              <a:rPr lang="nl-NL" sz="3200" dirty="0"/>
              <a:t>Kennisinstrumenten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87488" y="1556792"/>
            <a:ext cx="10223500" cy="3590925"/>
          </a:xfrm>
        </p:spPr>
        <p:txBody>
          <a:bodyPr/>
          <a:lstStyle/>
          <a:p>
            <a:r>
              <a:rPr lang="nl-NL" sz="2000" dirty="0"/>
              <a:t>Analyse/advisering door commissiestaf</a:t>
            </a:r>
          </a:p>
          <a:p>
            <a:r>
              <a:rPr lang="nl-NL" sz="2000" dirty="0"/>
              <a:t>Technische briefings</a:t>
            </a:r>
          </a:p>
          <a:p>
            <a:r>
              <a:rPr lang="nl-NL" sz="2000" dirty="0"/>
              <a:t>Rondetafelgesprekken en hoorzittingen</a:t>
            </a:r>
          </a:p>
          <a:p>
            <a:r>
              <a:rPr lang="nl-NL" sz="2000" dirty="0"/>
              <a:t>Wetenschappelijke </a:t>
            </a:r>
            <a:r>
              <a:rPr lang="nl-NL" sz="2000" dirty="0" err="1"/>
              <a:t>factsheets</a:t>
            </a:r>
            <a:endParaRPr lang="nl-NL" sz="2000" dirty="0"/>
          </a:p>
          <a:p>
            <a:r>
              <a:rPr lang="nl-NL" sz="2000" dirty="0"/>
              <a:t>Parlementaire verkenningen</a:t>
            </a:r>
          </a:p>
          <a:p>
            <a:r>
              <a:rPr lang="nl-NL" sz="2000" dirty="0"/>
              <a:t>Wetgevingsrapporteurs</a:t>
            </a:r>
          </a:p>
          <a:p>
            <a:r>
              <a:rPr lang="nl-NL" sz="2000" dirty="0"/>
              <a:t>Juridisch </a:t>
            </a:r>
            <a:r>
              <a:rPr lang="nl-NL" sz="2000" dirty="0" smtClean="0"/>
              <a:t>advies</a:t>
            </a:r>
            <a:endParaRPr lang="nl-NL" sz="2000" dirty="0"/>
          </a:p>
          <a:p>
            <a:r>
              <a:rPr lang="nl-NL" sz="2000" dirty="0"/>
              <a:t>Verzoeken aan </a:t>
            </a:r>
            <a:r>
              <a:rPr lang="nl-NL" sz="2000" dirty="0" smtClean="0"/>
              <a:t>adviesorganen en Rekenkamer</a:t>
            </a:r>
            <a:endParaRPr lang="nl-NL" sz="2000" dirty="0"/>
          </a:p>
          <a:p>
            <a:r>
              <a:rPr lang="nl-NL" sz="2000" dirty="0"/>
              <a:t>Onderzoek </a:t>
            </a:r>
            <a:r>
              <a:rPr lang="nl-NL" sz="2000" i="1" dirty="0"/>
              <a:t>voor</a:t>
            </a:r>
            <a:r>
              <a:rPr lang="nl-NL" sz="2000" dirty="0"/>
              <a:t> de Kamer (uitbesteed onderzoek)</a:t>
            </a:r>
          </a:p>
          <a:p>
            <a:r>
              <a:rPr lang="nl-NL" sz="2000" dirty="0"/>
              <a:t>Onderzoek </a:t>
            </a:r>
            <a:r>
              <a:rPr lang="nl-NL" sz="2000" i="1" dirty="0"/>
              <a:t>door</a:t>
            </a:r>
            <a:r>
              <a:rPr lang="nl-NL" sz="2000" dirty="0"/>
              <a:t> de Kamer (parlementair </a:t>
            </a:r>
            <a:r>
              <a:rPr lang="nl-NL" sz="2000" dirty="0" smtClean="0"/>
              <a:t>onderzoek </a:t>
            </a:r>
            <a:r>
              <a:rPr lang="nl-NL" sz="2000" dirty="0"/>
              <a:t>en enquête)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000" dirty="0"/>
              <a:t>(zie ook Onderzoeks- en advieskaart)</a:t>
            </a:r>
          </a:p>
          <a:p>
            <a:pPr lvl="0">
              <a:buFontTx/>
              <a:buChar char="-"/>
            </a:pP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1874084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31504" y="476672"/>
            <a:ext cx="10204449" cy="1143000"/>
          </a:xfrm>
        </p:spPr>
        <p:txBody>
          <a:bodyPr/>
          <a:lstStyle/>
          <a:p>
            <a:r>
              <a:rPr lang="nl-NL" sz="3200" dirty="0"/>
              <a:t>Uitgelicht: rapporteurs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87488" y="1484784"/>
            <a:ext cx="10223500" cy="3590925"/>
          </a:xfrm>
        </p:spPr>
        <p:txBody>
          <a:bodyPr/>
          <a:lstStyle/>
          <a:p>
            <a:r>
              <a:rPr lang="nl-NL" sz="2200" dirty="0"/>
              <a:t>Benoemd en gemandateerd door commissies </a:t>
            </a:r>
          </a:p>
          <a:p>
            <a:r>
              <a:rPr lang="nl-NL" sz="2200" dirty="0" smtClean="0"/>
              <a:t>Afgelopen </a:t>
            </a:r>
            <a:r>
              <a:rPr lang="nl-NL" sz="2200" dirty="0"/>
              <a:t>jaren bij </a:t>
            </a:r>
            <a:r>
              <a:rPr lang="nl-NL" sz="2200" dirty="0" err="1"/>
              <a:t>IenW</a:t>
            </a:r>
            <a:r>
              <a:rPr lang="nl-NL" sz="2200" dirty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200" dirty="0"/>
              <a:t>Begrotingen en jaarverslagen; Woningbouwgelden Mobiliteitsfonds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200" dirty="0"/>
              <a:t>Grote projecten ERTMS en PHS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200" dirty="0"/>
              <a:t>EU-dossiers </a:t>
            </a:r>
            <a:r>
              <a:rPr lang="nl-NL" sz="2200" dirty="0" smtClean="0"/>
              <a:t>Luchtkwaliteit en Circulaire Economie</a:t>
            </a:r>
            <a:endParaRPr lang="nl-NL" sz="2200" dirty="0">
              <a:solidFill>
                <a:srgbClr val="00B0F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200" dirty="0"/>
              <a:t>Wetgevingsrapporteurs Modernisering Spoorwegwet</a:t>
            </a:r>
          </a:p>
          <a:p>
            <a:r>
              <a:rPr lang="nl-NL" sz="2200" dirty="0"/>
              <a:t>Voortouw bij controle en analyse, regelen en bewaken informatievoorziening, adviseren commissie, volgen en rapporteren over ontwikkelingen EU</a:t>
            </a:r>
          </a:p>
          <a:p>
            <a:r>
              <a:rPr lang="nl-NL" sz="2200" dirty="0"/>
              <a:t>Ondersteund door </a:t>
            </a:r>
            <a:r>
              <a:rPr lang="nl-NL" sz="2200" dirty="0" smtClean="0"/>
              <a:t>staf</a:t>
            </a: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767285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31504" y="476672"/>
            <a:ext cx="10204449" cy="1143000"/>
          </a:xfrm>
        </p:spPr>
        <p:txBody>
          <a:bodyPr/>
          <a:lstStyle/>
          <a:p>
            <a:r>
              <a:rPr lang="nl-NL" sz="3200" dirty="0"/>
              <a:t>Enkele eerdere </a:t>
            </a:r>
            <a:r>
              <a:rPr lang="nl-NL" sz="3200"/>
              <a:t>voorbeelden I&amp;W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59496" y="1700808"/>
            <a:ext cx="10223500" cy="4074144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nl-NL" sz="2400" dirty="0"/>
              <a:t>Parlementaire verkenning ‘Betalen naar gebruik’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2400" dirty="0" smtClean="0"/>
              <a:t>Extern </a:t>
            </a:r>
            <a:r>
              <a:rPr lang="nl-NL" sz="2400" dirty="0"/>
              <a:t>advies </a:t>
            </a:r>
            <a:r>
              <a:rPr lang="nl-NL" sz="2400" dirty="0" err="1" smtClean="0"/>
              <a:t>Rli</a:t>
            </a:r>
            <a:r>
              <a:rPr lang="nl-NL" sz="2400" dirty="0" smtClean="0"/>
              <a:t> ‘Naar een integraal bereikbaarheidsbeleid’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2400" dirty="0" smtClean="0"/>
              <a:t>Wetenschappelijk </a:t>
            </a:r>
            <a:r>
              <a:rPr lang="nl-NL" sz="2400" dirty="0" err="1"/>
              <a:t>factsheet</a:t>
            </a:r>
            <a:r>
              <a:rPr lang="nl-NL" sz="2400" dirty="0"/>
              <a:t> ‘Verduurzaming Luchtvaart’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2400" dirty="0" smtClean="0"/>
              <a:t>Rondetafelgesprek ‘Kaderrichtlijn Water’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2400" dirty="0" smtClean="0">
                <a:ea typeface="Verdana"/>
              </a:rPr>
              <a:t>Hoorzittingen Tata Steel en </a:t>
            </a:r>
            <a:r>
              <a:rPr lang="nl-NL" sz="2400" dirty="0" err="1" smtClean="0">
                <a:ea typeface="Verdana"/>
              </a:rPr>
              <a:t>Chemours</a:t>
            </a:r>
            <a:endParaRPr lang="nl-NL" sz="2400" dirty="0">
              <a:ea typeface="Verdan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nl-NL" sz="2400" dirty="0"/>
              <a:t>Werkbezoek </a:t>
            </a:r>
            <a:r>
              <a:rPr lang="nl-NL" sz="2400" dirty="0" smtClean="0"/>
              <a:t>ProRail - 'Flessenhals</a:t>
            </a:r>
            <a:r>
              <a:rPr lang="nl-NL" sz="2400" dirty="0"/>
              <a:t>‘ </a:t>
            </a:r>
            <a:r>
              <a:rPr lang="nl-NL" sz="2400" dirty="0" smtClean="0"/>
              <a:t>Meppel</a:t>
            </a:r>
            <a:r>
              <a:rPr lang="nl-NL" sz="2400" dirty="0"/>
              <a:t> </a:t>
            </a:r>
            <a:endParaRPr lang="nl-NL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nl-NL" sz="2400" dirty="0" smtClean="0">
                <a:ea typeface="Verdana"/>
              </a:rPr>
              <a:t>Werkbezoek Brussel – Luchtkwaliteit en Circulaire Economie</a:t>
            </a:r>
            <a:endParaRPr lang="nl-NL" sz="2400" dirty="0">
              <a:ea typeface="Verdan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nl-NL" sz="2400" dirty="0"/>
              <a:t>Stafnotitie ‘Verduurzaming brandstoffen luchtvaart en zeescheepvaart’ </a:t>
            </a:r>
            <a:endParaRPr lang="nl-NL" sz="2400" dirty="0" smtClean="0"/>
          </a:p>
        </p:txBody>
      </p:sp>
    </p:spTree>
    <p:extLst>
      <p:ext uri="{BB962C8B-B14F-4D97-AF65-F5344CB8AC3E}">
        <p14:creationId xmlns:p14="http://schemas.microsoft.com/office/powerpoint/2010/main" val="108081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31504" y="476672"/>
            <a:ext cx="10204449" cy="1143000"/>
          </a:xfrm>
        </p:spPr>
        <p:txBody>
          <a:bodyPr/>
          <a:lstStyle/>
          <a:p>
            <a:r>
              <a:rPr lang="nl-NL" sz="3200" dirty="0"/>
              <a:t>Aanzet kennisagenda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59496" y="1700808"/>
            <a:ext cx="10223500" cy="3590925"/>
          </a:xfrm>
        </p:spPr>
        <p:txBody>
          <a:bodyPr/>
          <a:lstStyle/>
          <a:p>
            <a:r>
              <a:rPr lang="nl-NL" sz="2400" dirty="0"/>
              <a:t>Reeds opgenomen: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400" dirty="0"/>
              <a:t>Begrotingscyclus en </a:t>
            </a:r>
            <a:r>
              <a:rPr lang="nl-NL" sz="2400" dirty="0" smtClean="0"/>
              <a:t>MIRT</a:t>
            </a:r>
            <a:endParaRPr lang="nl-NL" sz="2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400" dirty="0"/>
              <a:t>Grote </a:t>
            </a:r>
            <a:r>
              <a:rPr lang="nl-NL" sz="2400" dirty="0" smtClean="0"/>
              <a:t>projecten </a:t>
            </a:r>
            <a:r>
              <a:rPr lang="nl-NL" sz="1800" dirty="0" smtClean="0"/>
              <a:t>(ERTMS, PHS en HWBP2)</a:t>
            </a:r>
            <a:endParaRPr lang="nl-NL" sz="18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400" dirty="0" smtClean="0"/>
              <a:t>EU-prioriteiten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nl-NL" sz="1800" dirty="0" smtClean="0"/>
              <a:t>(doorlopend: CE, bodem, CO2 vrachtwagens, luchtkwaliteit; nieuw: </a:t>
            </a:r>
            <a:r>
              <a:rPr lang="nl-NL" sz="1800" dirty="0" err="1" smtClean="0"/>
              <a:t>ntb</a:t>
            </a:r>
            <a:r>
              <a:rPr lang="nl-NL" sz="1800" dirty="0" smtClean="0"/>
              <a:t>)</a:t>
            </a:r>
            <a:endParaRPr lang="nl-NL" sz="18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400" dirty="0" smtClean="0"/>
              <a:t>Doorlopende onderwerpen </a:t>
            </a:r>
            <a:r>
              <a:rPr lang="nl-NL" sz="2400" dirty="0"/>
              <a:t>Kennisagenda </a:t>
            </a:r>
            <a:r>
              <a:rPr lang="nl-NL" sz="2400" dirty="0" smtClean="0"/>
              <a:t>2023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nl-NL" sz="1800" dirty="0" smtClean="0"/>
              <a:t>(Strategische keuzes bereikbaarheid, Woningbouw en Mobiliteit</a:t>
            </a:r>
            <a:r>
              <a:rPr lang="nl-NL" sz="2400" dirty="0" smtClean="0"/>
              <a:t>)</a:t>
            </a:r>
            <a:endParaRPr lang="nl-NL" sz="2400" dirty="0"/>
          </a:p>
          <a:p>
            <a:endParaRPr lang="nl-NL" sz="2400" dirty="0"/>
          </a:p>
          <a:p>
            <a:r>
              <a:rPr lang="nl-NL" sz="2400" dirty="0"/>
              <a:t>Invulling kennisagenda 2024 is aan de commissie</a:t>
            </a:r>
          </a:p>
        </p:txBody>
      </p:sp>
    </p:spTree>
    <p:extLst>
      <p:ext uri="{BB962C8B-B14F-4D97-AF65-F5344CB8AC3E}">
        <p14:creationId xmlns:p14="http://schemas.microsoft.com/office/powerpoint/2010/main" val="1366532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31504" y="476672"/>
            <a:ext cx="10204449" cy="1143000"/>
          </a:xfrm>
        </p:spPr>
        <p:txBody>
          <a:bodyPr/>
          <a:lstStyle/>
          <a:p>
            <a:r>
              <a:rPr lang="nl-NL" sz="3200" dirty="0"/>
              <a:t>U bent aan zet: invulling kennisagenda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59496" y="1700808"/>
            <a:ext cx="10223500" cy="3590925"/>
          </a:xfrm>
        </p:spPr>
        <p:txBody>
          <a:bodyPr/>
          <a:lstStyle/>
          <a:p>
            <a:r>
              <a:rPr lang="nl-NL" sz="2400" dirty="0"/>
              <a:t>Vandaag: uitvraag bij leden per mail</a:t>
            </a:r>
          </a:p>
          <a:p>
            <a:r>
              <a:rPr lang="nl-NL" sz="2400" dirty="0"/>
              <a:t>Uiterlijk 6 februari voorstellen per mail naar staf:</a:t>
            </a:r>
          </a:p>
          <a:p>
            <a:pPr lvl="1"/>
            <a:r>
              <a:rPr lang="nl-NL" sz="2400" i="1" dirty="0"/>
              <a:t>Wat:</a:t>
            </a:r>
            <a:r>
              <a:rPr lang="nl-NL" sz="2400" dirty="0"/>
              <a:t> inhoudelijke verdieping op welke onderwerpen? </a:t>
            </a:r>
          </a:p>
          <a:p>
            <a:pPr lvl="1"/>
            <a:r>
              <a:rPr lang="nl-NL" sz="2400" dirty="0" smtClean="0"/>
              <a:t>(</a:t>
            </a:r>
            <a:r>
              <a:rPr lang="nl-NL" sz="2400" dirty="0" err="1" smtClean="0"/>
              <a:t>evt</a:t>
            </a:r>
            <a:r>
              <a:rPr lang="nl-NL" sz="2400" dirty="0" smtClean="0"/>
              <a:t>) </a:t>
            </a:r>
            <a:r>
              <a:rPr lang="nl-NL" sz="2400" i="1" dirty="0" smtClean="0"/>
              <a:t>Hoe</a:t>
            </a:r>
            <a:r>
              <a:rPr lang="nl-NL" sz="2400" i="1" dirty="0"/>
              <a:t>: </a:t>
            </a:r>
            <a:r>
              <a:rPr lang="nl-NL" sz="2400" dirty="0"/>
              <a:t>welke instrumenten daarbij inzetten?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2400" i="1" dirty="0"/>
              <a:t>De staf denkt graag mee!</a:t>
            </a:r>
            <a:endParaRPr lang="nl-NL" sz="2400" b="1" i="1" dirty="0"/>
          </a:p>
          <a:p>
            <a:pPr lvl="0"/>
            <a:r>
              <a:rPr lang="nl-NL" sz="2400" dirty="0" smtClean="0"/>
              <a:t>Strategische procedurevergadering </a:t>
            </a:r>
            <a:r>
              <a:rPr lang="nl-NL" sz="2400" dirty="0"/>
              <a:t>14 februari: </a:t>
            </a:r>
          </a:p>
          <a:p>
            <a:pPr lvl="1"/>
            <a:r>
              <a:rPr lang="nl-NL" sz="2400" dirty="0" smtClean="0"/>
              <a:t>Selectie </a:t>
            </a:r>
            <a:r>
              <a:rPr lang="nl-NL" sz="2400" dirty="0"/>
              <a:t>voorstellen op basis van draagvlak; vaststellen kennisagenda </a:t>
            </a:r>
          </a:p>
          <a:p>
            <a:pPr lvl="1"/>
            <a:r>
              <a:rPr lang="nl-NL" sz="2400" dirty="0"/>
              <a:t>Vaststellen betrokkenheid </a:t>
            </a:r>
            <a:r>
              <a:rPr lang="nl-NL" sz="2400" dirty="0" smtClean="0"/>
              <a:t>leden </a:t>
            </a:r>
            <a:r>
              <a:rPr lang="nl-NL" sz="2400" dirty="0"/>
              <a:t>(rapporteurs, voorbereidingsgroepen)</a:t>
            </a:r>
            <a:endParaRPr lang="nl-NL" sz="1600" dirty="0"/>
          </a:p>
          <a:p>
            <a:pPr lvl="0"/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1410967500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_Tweede_Kamer_Breedbeeld">
  <a:themeElements>
    <a:clrScheme name="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ap:Properties xmlns:vt="http://schemas.openxmlformats.org/officeDocument/2006/docPropsVTypes" xmlns:ap="http://schemas.openxmlformats.org/officeDocument/2006/extended-properties">
  <ap:Words>353</ap:Words>
  <ap:PresentationFormat>Breedbeeld</ap:PresentationFormat>
  <ap:Paragraphs>65</ap:Paragraphs>
  <ap:Slides>8</ap:Slides>
  <ap:HiddenSlides>0</ap:HiddenSlides>
  <ap:MMClips>0</ap:MMClips>
  <ap:ScaleCrop>false</ap:ScaleCrop>
  <ap:HeadingPairs>
    <vt:vector baseType="variant" size="6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ap:HeadingPairs>
  <ap:TitlesOfParts>
    <vt:vector baseType="lpstr" size="12">
      <vt:lpstr>Arial</vt:lpstr>
      <vt:lpstr>Verdana</vt:lpstr>
      <vt:lpstr>Wingdings</vt:lpstr>
      <vt:lpstr>Presentatie_Tweede_Kamer_Breedbeeld</vt:lpstr>
      <vt:lpstr>Kennisagenda 2024  Commissie voor Infrastructuur en Waterstaat</vt:lpstr>
      <vt:lpstr>Introductie kennisagenda</vt:lpstr>
      <vt:lpstr>Kennisagenda is flexibel</vt:lpstr>
      <vt:lpstr>Kennisinstrumenten</vt:lpstr>
      <vt:lpstr>Uitgelicht: rapporteurs</vt:lpstr>
      <vt:lpstr>Enkele eerdere voorbeelden I&amp;W</vt:lpstr>
      <vt:lpstr>Aanzet kennisagenda</vt:lpstr>
      <vt:lpstr>U bent aan zet: invulling kennisagenda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lastPrinted>2024-01-23T14:12:57.0000000Z</lastPrinted>
  <dcterms:created xsi:type="dcterms:W3CDTF">2015-08-21T07:49:24.0000000Z</dcterms:created>
  <dcterms:modified xsi:type="dcterms:W3CDTF">2024-01-23T14:13:17.0000000Z</dcterms:modified>
  <dc:description/>
  <dc:subject/>
  <keywords/>
  <version/>
  <category>------------------------</category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0x010100607FD7AD965F5946AE79AEEA7639E021</vt:lpwstr>
  </property>
  <property fmtid="{D5CDD505-2E9C-101B-9397-08002B2CF9AE}" pid="3" name="_dlc_DocIdItemGuid">
    <vt:lpwstr>efb82015-f53b-4584-a10b-e83654cb3ec7</vt:lpwstr>
  </property>
</Properties>
</file>