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32" r:id="rId2"/>
    <p:sldId id="333" r:id="rId3"/>
    <p:sldId id="327" r:id="rId4"/>
    <p:sldId id="272" r:id="rId5"/>
    <p:sldId id="273" r:id="rId6"/>
    <p:sldId id="274" r:id="rId7"/>
    <p:sldId id="328" r:id="rId8"/>
    <p:sldId id="330" r:id="rId9"/>
    <p:sldId id="329"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2" autoAdjust="0"/>
    <p:restoredTop sz="89464" autoAdjust="0"/>
  </p:normalViewPr>
  <p:slideViewPr>
    <p:cSldViewPr snapToGrid="0" snapToObjects="1">
      <p:cViewPr varScale="1">
        <p:scale>
          <a:sx n="113" d="100"/>
          <a:sy n="113" d="100"/>
        </p:scale>
        <p:origin x="456"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72" d="100"/>
          <a:sy n="72" d="100"/>
        </p:scale>
        <p:origin x="3592"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van Oploo" userId="fbf39d9b-4b73-4ae7-8890-5030a777eff0" providerId="ADAL" clId="{A8A137DB-E80E-4F50-8E8B-D3764B4957B7}"/>
    <pc:docChg chg="modSld">
      <pc:chgData name="Laura van Oploo" userId="fbf39d9b-4b73-4ae7-8890-5030a777eff0" providerId="ADAL" clId="{A8A137DB-E80E-4F50-8E8B-D3764B4957B7}" dt="2024-05-15T18:13:50.252" v="35" actId="20577"/>
      <pc:docMkLst>
        <pc:docMk/>
      </pc:docMkLst>
      <pc:sldChg chg="modSp mod">
        <pc:chgData name="Laura van Oploo" userId="fbf39d9b-4b73-4ae7-8890-5030a777eff0" providerId="ADAL" clId="{A8A137DB-E80E-4F50-8E8B-D3764B4957B7}" dt="2024-05-15T18:13:50.252" v="35" actId="20577"/>
        <pc:sldMkLst>
          <pc:docMk/>
          <pc:sldMk cId="2881932686" sldId="328"/>
        </pc:sldMkLst>
        <pc:spChg chg="mod">
          <ac:chgData name="Laura van Oploo" userId="fbf39d9b-4b73-4ae7-8890-5030a777eff0" providerId="ADAL" clId="{A8A137DB-E80E-4F50-8E8B-D3764B4957B7}" dt="2024-05-15T18:13:50.252" v="35" actId="20577"/>
          <ac:spMkLst>
            <pc:docMk/>
            <pc:sldMk cId="2881932686" sldId="328"/>
            <ac:spMk id="10243" creationId="{00000000-0000-0000-0000-000000000000}"/>
          </ac:spMkLst>
        </pc:spChg>
      </pc:sldChg>
      <pc:sldChg chg="modSp mod">
        <pc:chgData name="Laura van Oploo" userId="fbf39d9b-4b73-4ae7-8890-5030a777eff0" providerId="ADAL" clId="{A8A137DB-E80E-4F50-8E8B-D3764B4957B7}" dt="2024-05-15T15:17:05.150" v="33" actId="20577"/>
        <pc:sldMkLst>
          <pc:docMk/>
          <pc:sldMk cId="1779544511" sldId="330"/>
        </pc:sldMkLst>
        <pc:spChg chg="mod">
          <ac:chgData name="Laura van Oploo" userId="fbf39d9b-4b73-4ae7-8890-5030a777eff0" providerId="ADAL" clId="{A8A137DB-E80E-4F50-8E8B-D3764B4957B7}" dt="2024-05-15T15:17:05.150" v="33" actId="20577"/>
          <ac:spMkLst>
            <pc:docMk/>
            <pc:sldMk cId="1779544511" sldId="330"/>
            <ac:spMk id="1024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E8653C-DC85-8B42-B487-80AC4994E1E0}" type="datetimeFigureOut">
              <a:rPr lang="nl-NL" smtClean="0"/>
              <a:t>16-5-2024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l-NL"/>
              <a:t>Tekststijl van het model bewerken
Tweede niveau
Derde niveau
Vierde niveau
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B2687D-7DA2-EB4E-9B0D-823BDF014DC1}" type="slidenum">
              <a:rPr lang="nl-NL" smtClean="0"/>
              <a:t>‹nr.›</a:t>
            </a:fld>
            <a:endParaRPr lang="nl-NL"/>
          </a:p>
        </p:txBody>
      </p:sp>
    </p:spTree>
    <p:extLst>
      <p:ext uri="{BB962C8B-B14F-4D97-AF65-F5344CB8AC3E}">
        <p14:creationId xmlns:p14="http://schemas.microsoft.com/office/powerpoint/2010/main" val="2426751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FB2687D-7DA2-EB4E-9B0D-823BDF014DC1}" type="slidenum">
              <a:rPr lang="nl-NL" smtClean="0"/>
              <a:t>1</a:t>
            </a:fld>
            <a:endParaRPr lang="nl-NL"/>
          </a:p>
        </p:txBody>
      </p:sp>
    </p:spTree>
    <p:extLst>
      <p:ext uri="{BB962C8B-B14F-4D97-AF65-F5344CB8AC3E}">
        <p14:creationId xmlns:p14="http://schemas.microsoft.com/office/powerpoint/2010/main" val="4219760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FB2687D-7DA2-EB4E-9B0D-823BDF014DC1}" type="slidenum">
              <a:rPr lang="nl-NL" smtClean="0"/>
              <a:t>2</a:t>
            </a:fld>
            <a:endParaRPr lang="nl-NL"/>
          </a:p>
        </p:txBody>
      </p:sp>
    </p:spTree>
    <p:extLst>
      <p:ext uri="{BB962C8B-B14F-4D97-AF65-F5344CB8AC3E}">
        <p14:creationId xmlns:p14="http://schemas.microsoft.com/office/powerpoint/2010/main" val="493951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dirty="0"/>
              <a:t>Inwerkingtreding januari 2018</a:t>
            </a:r>
          </a:p>
        </p:txBody>
      </p:sp>
      <p:sp>
        <p:nvSpPr>
          <p:cNvPr id="4" name="Tijdelijke aanduiding voor dianummer 3"/>
          <p:cNvSpPr>
            <a:spLocks noGrp="1"/>
          </p:cNvSpPr>
          <p:nvPr>
            <p:ph type="sldNum" sz="quarter" idx="5"/>
          </p:nvPr>
        </p:nvSpPr>
        <p:spPr/>
        <p:txBody>
          <a:bodyPr/>
          <a:lstStyle/>
          <a:p>
            <a:fld id="{1FB2687D-7DA2-EB4E-9B0D-823BDF014DC1}" type="slidenum">
              <a:rPr lang="nl-NL" smtClean="0"/>
              <a:t>3</a:t>
            </a:fld>
            <a:endParaRPr lang="nl-NL"/>
          </a:p>
        </p:txBody>
      </p:sp>
    </p:spTree>
    <p:extLst>
      <p:ext uri="{BB962C8B-B14F-4D97-AF65-F5344CB8AC3E}">
        <p14:creationId xmlns:p14="http://schemas.microsoft.com/office/powerpoint/2010/main" val="4268819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ea typeface="Cambria" panose="02040503050406030204" pitchFamily="18" charset="0"/>
              </a:rPr>
              <a:t>Hulp vragen van wetenschappers: mits het gaat over substantiële budgetten ofwel &gt; € 20 miljoen en/of belangrijke maatschappelijke vraagstukken</a:t>
            </a:r>
            <a:endParaRPr lang="nl-NL" dirty="0"/>
          </a:p>
        </p:txBody>
      </p:sp>
      <p:sp>
        <p:nvSpPr>
          <p:cNvPr id="4" name="Tijdelijke aanduiding voor dianummer 3"/>
          <p:cNvSpPr>
            <a:spLocks noGrp="1"/>
          </p:cNvSpPr>
          <p:nvPr>
            <p:ph type="sldNum" sz="quarter" idx="5"/>
          </p:nvPr>
        </p:nvSpPr>
        <p:spPr/>
        <p:txBody>
          <a:bodyPr/>
          <a:lstStyle/>
          <a:p>
            <a:fld id="{331346F8-9AD2-DD4B-AE89-0D7D22F5E2D9}" type="slidenum">
              <a:rPr lang="nl-NL" smtClean="0"/>
              <a:t>4</a:t>
            </a:fld>
            <a:endParaRPr lang="nl-NL"/>
          </a:p>
        </p:txBody>
      </p:sp>
    </p:spTree>
    <p:extLst>
      <p:ext uri="{BB962C8B-B14F-4D97-AF65-F5344CB8AC3E}">
        <p14:creationId xmlns:p14="http://schemas.microsoft.com/office/powerpoint/2010/main" val="4081797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a:bodyPr>
          <a:lstStyle/>
          <a:p>
            <a:pPr eaLnBrk="1" hangingPunct="1">
              <a:defRPr/>
            </a:pPr>
            <a:endParaRPr lang="nl-NL" cap="none" dirty="0"/>
          </a:p>
        </p:txBody>
      </p:sp>
      <p:sp>
        <p:nvSpPr>
          <p:cNvPr id="36868" name="Tijdelijke aanduiding voor koptekst 3"/>
          <p:cNvSpPr>
            <a:spLocks noGrp="1"/>
          </p:cNvSpPr>
          <p:nvPr>
            <p:ph type="hdr" sz="quarter"/>
          </p:nvPr>
        </p:nvSpPr>
        <p:spPr/>
        <p:txBody>
          <a:bodyPr/>
          <a:lstStyle/>
          <a:p>
            <a:pPr>
              <a:defRPr/>
            </a:pPr>
            <a:r>
              <a:rPr lang="nl-NL"/>
              <a:t>Titel presentatie</a:t>
            </a:r>
          </a:p>
        </p:txBody>
      </p:sp>
      <p:sp>
        <p:nvSpPr>
          <p:cNvPr id="40965" name="Tijdelijke aanduiding voor datum 4"/>
          <p:cNvSpPr>
            <a:spLocks noGrp="1"/>
          </p:cNvSpPr>
          <p:nvPr>
            <p:ph type="dt" sz="quarter" idx="1"/>
          </p:nvPr>
        </p:nvSpPr>
        <p:spPr>
          <a:noFill/>
        </p:spPr>
        <p:txBody>
          <a:bodyPr/>
          <a:lstStyle/>
          <a:p>
            <a:fld id="{0B859890-45C7-4199-904B-5276AF6F1ADA}" type="datetime1">
              <a:rPr lang="nl-NL" altLang="nl-NL" smtClean="0"/>
              <a:pPr/>
              <a:t>16-5-2024</a:t>
            </a:fld>
            <a:endParaRPr lang="nl-NL" altLang="nl-NL"/>
          </a:p>
        </p:txBody>
      </p:sp>
      <p:sp>
        <p:nvSpPr>
          <p:cNvPr id="40966" name="Tijdelijke aanduiding voor voettekst 5"/>
          <p:cNvSpPr>
            <a:spLocks noGrp="1"/>
          </p:cNvSpPr>
          <p:nvPr>
            <p:ph type="ftr" sz="quarter" idx="4"/>
          </p:nvPr>
        </p:nvSpPr>
        <p:spPr>
          <a:noFill/>
        </p:spPr>
        <p:txBody>
          <a:bodyPr/>
          <a:lstStyle/>
          <a:p>
            <a:r>
              <a:rPr lang="nl-NL" altLang="nl-NL"/>
              <a:t>Koninklijke Nederlandse Akademie van Wetenschappen</a:t>
            </a:r>
          </a:p>
          <a:p>
            <a:endParaRPr lang="nl-NL" altLang="nl-NL"/>
          </a:p>
        </p:txBody>
      </p:sp>
      <p:sp>
        <p:nvSpPr>
          <p:cNvPr id="40967" name="Tijdelijke aanduiding voor dianummer 6"/>
          <p:cNvSpPr>
            <a:spLocks noGrp="1"/>
          </p:cNvSpPr>
          <p:nvPr>
            <p:ph type="sldNum" sz="quarter" idx="5"/>
          </p:nvPr>
        </p:nvSpPr>
        <p:spPr>
          <a:noFill/>
        </p:spPr>
        <p:txBody>
          <a:bodyPr/>
          <a:lstStyle/>
          <a:p>
            <a:fld id="{04B44635-772D-402B-9F46-9C5F99EBD42C}" type="slidenum">
              <a:rPr lang="nl-NL" altLang="nl-NL" smtClean="0"/>
              <a:pPr/>
              <a:t>5</a:t>
            </a:fld>
            <a:endParaRPr lang="nl-NL" altLang="nl-NL"/>
          </a:p>
        </p:txBody>
      </p:sp>
    </p:spTree>
    <p:extLst>
      <p:ext uri="{BB962C8B-B14F-4D97-AF65-F5344CB8AC3E}">
        <p14:creationId xmlns:p14="http://schemas.microsoft.com/office/powerpoint/2010/main" val="3116629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a:bodyPr>
          <a:lstStyle/>
          <a:p>
            <a:pPr eaLnBrk="1" hangingPunct="1">
              <a:defRPr/>
            </a:pPr>
            <a:endParaRPr lang="nl-NL" cap="none"/>
          </a:p>
        </p:txBody>
      </p:sp>
      <p:sp>
        <p:nvSpPr>
          <p:cNvPr id="36868" name="Tijdelijke aanduiding voor koptekst 3"/>
          <p:cNvSpPr>
            <a:spLocks noGrp="1"/>
          </p:cNvSpPr>
          <p:nvPr>
            <p:ph type="hdr" sz="quarter"/>
          </p:nvPr>
        </p:nvSpPr>
        <p:spPr/>
        <p:txBody>
          <a:bodyPr/>
          <a:lstStyle/>
          <a:p>
            <a:pPr>
              <a:defRPr/>
            </a:pPr>
            <a:r>
              <a:rPr lang="nl-NL"/>
              <a:t>Titel presentatie</a:t>
            </a:r>
          </a:p>
        </p:txBody>
      </p:sp>
      <p:sp>
        <p:nvSpPr>
          <p:cNvPr id="40965" name="Tijdelijke aanduiding voor datum 4"/>
          <p:cNvSpPr>
            <a:spLocks noGrp="1"/>
          </p:cNvSpPr>
          <p:nvPr>
            <p:ph type="dt" sz="quarter" idx="1"/>
          </p:nvPr>
        </p:nvSpPr>
        <p:spPr>
          <a:noFill/>
        </p:spPr>
        <p:txBody>
          <a:bodyPr/>
          <a:lstStyle/>
          <a:p>
            <a:fld id="{0B859890-45C7-4199-904B-5276AF6F1ADA}" type="datetime1">
              <a:rPr lang="nl-NL" altLang="nl-NL" smtClean="0"/>
              <a:pPr/>
              <a:t>16-5-2024</a:t>
            </a:fld>
            <a:endParaRPr lang="nl-NL" altLang="nl-NL"/>
          </a:p>
        </p:txBody>
      </p:sp>
      <p:sp>
        <p:nvSpPr>
          <p:cNvPr id="40966" name="Tijdelijke aanduiding voor voettekst 5"/>
          <p:cNvSpPr>
            <a:spLocks noGrp="1"/>
          </p:cNvSpPr>
          <p:nvPr>
            <p:ph type="ftr" sz="quarter" idx="4"/>
          </p:nvPr>
        </p:nvSpPr>
        <p:spPr>
          <a:noFill/>
        </p:spPr>
        <p:txBody>
          <a:bodyPr/>
          <a:lstStyle/>
          <a:p>
            <a:r>
              <a:rPr lang="nl-NL" altLang="nl-NL"/>
              <a:t>Koninklijke Nederlandse Akademie van Wetenschappen</a:t>
            </a:r>
          </a:p>
          <a:p>
            <a:endParaRPr lang="nl-NL" altLang="nl-NL"/>
          </a:p>
        </p:txBody>
      </p:sp>
      <p:sp>
        <p:nvSpPr>
          <p:cNvPr id="40967" name="Tijdelijke aanduiding voor dianummer 6"/>
          <p:cNvSpPr>
            <a:spLocks noGrp="1"/>
          </p:cNvSpPr>
          <p:nvPr>
            <p:ph type="sldNum" sz="quarter" idx="5"/>
          </p:nvPr>
        </p:nvSpPr>
        <p:spPr>
          <a:noFill/>
        </p:spPr>
        <p:txBody>
          <a:bodyPr/>
          <a:lstStyle/>
          <a:p>
            <a:fld id="{04B44635-772D-402B-9F46-9C5F99EBD42C}" type="slidenum">
              <a:rPr lang="nl-NL" altLang="nl-NL" smtClean="0"/>
              <a:pPr/>
              <a:t>6</a:t>
            </a:fld>
            <a:endParaRPr lang="nl-NL" altLang="nl-NL"/>
          </a:p>
        </p:txBody>
      </p:sp>
    </p:spTree>
    <p:extLst>
      <p:ext uri="{BB962C8B-B14F-4D97-AF65-F5344CB8AC3E}">
        <p14:creationId xmlns:p14="http://schemas.microsoft.com/office/powerpoint/2010/main" val="4092573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a:bodyPr>
          <a:lstStyle/>
          <a:p>
            <a:pPr eaLnBrk="1" hangingPunct="1">
              <a:defRPr/>
            </a:pPr>
            <a:endParaRPr lang="nl-NL" cap="none"/>
          </a:p>
        </p:txBody>
      </p:sp>
      <p:sp>
        <p:nvSpPr>
          <p:cNvPr id="36868" name="Tijdelijke aanduiding voor koptekst 3"/>
          <p:cNvSpPr>
            <a:spLocks noGrp="1"/>
          </p:cNvSpPr>
          <p:nvPr>
            <p:ph type="hdr" sz="quarter"/>
          </p:nvPr>
        </p:nvSpPr>
        <p:spPr/>
        <p:txBody>
          <a:bodyPr/>
          <a:lstStyle/>
          <a:p>
            <a:pPr>
              <a:defRPr/>
            </a:pPr>
            <a:r>
              <a:rPr lang="nl-NL"/>
              <a:t>Titel presentatie</a:t>
            </a:r>
          </a:p>
        </p:txBody>
      </p:sp>
      <p:sp>
        <p:nvSpPr>
          <p:cNvPr id="40965" name="Tijdelijke aanduiding voor datum 4"/>
          <p:cNvSpPr>
            <a:spLocks noGrp="1"/>
          </p:cNvSpPr>
          <p:nvPr>
            <p:ph type="dt" sz="quarter" idx="1"/>
          </p:nvPr>
        </p:nvSpPr>
        <p:spPr>
          <a:noFill/>
        </p:spPr>
        <p:txBody>
          <a:bodyPr/>
          <a:lstStyle/>
          <a:p>
            <a:fld id="{0B859890-45C7-4199-904B-5276AF6F1ADA}" type="datetime1">
              <a:rPr lang="nl-NL" altLang="nl-NL" smtClean="0"/>
              <a:pPr/>
              <a:t>16-5-2024</a:t>
            </a:fld>
            <a:endParaRPr lang="nl-NL" altLang="nl-NL"/>
          </a:p>
        </p:txBody>
      </p:sp>
      <p:sp>
        <p:nvSpPr>
          <p:cNvPr id="40966" name="Tijdelijke aanduiding voor voettekst 5"/>
          <p:cNvSpPr>
            <a:spLocks noGrp="1"/>
          </p:cNvSpPr>
          <p:nvPr>
            <p:ph type="ftr" sz="quarter" idx="4"/>
          </p:nvPr>
        </p:nvSpPr>
        <p:spPr>
          <a:noFill/>
        </p:spPr>
        <p:txBody>
          <a:bodyPr/>
          <a:lstStyle/>
          <a:p>
            <a:r>
              <a:rPr lang="nl-NL" altLang="nl-NL"/>
              <a:t>Koninklijke Nederlandse Akademie van Wetenschappen</a:t>
            </a:r>
          </a:p>
          <a:p>
            <a:endParaRPr lang="nl-NL" altLang="nl-NL"/>
          </a:p>
        </p:txBody>
      </p:sp>
      <p:sp>
        <p:nvSpPr>
          <p:cNvPr id="40967" name="Tijdelijke aanduiding voor dianummer 6"/>
          <p:cNvSpPr>
            <a:spLocks noGrp="1"/>
          </p:cNvSpPr>
          <p:nvPr>
            <p:ph type="sldNum" sz="quarter" idx="5"/>
          </p:nvPr>
        </p:nvSpPr>
        <p:spPr>
          <a:noFill/>
        </p:spPr>
        <p:txBody>
          <a:bodyPr/>
          <a:lstStyle/>
          <a:p>
            <a:fld id="{04B44635-772D-402B-9F46-9C5F99EBD42C}" type="slidenum">
              <a:rPr lang="nl-NL" altLang="nl-NL" smtClean="0"/>
              <a:pPr/>
              <a:t>7</a:t>
            </a:fld>
            <a:endParaRPr lang="nl-NL" altLang="nl-NL"/>
          </a:p>
        </p:txBody>
      </p:sp>
    </p:spTree>
    <p:extLst>
      <p:ext uri="{BB962C8B-B14F-4D97-AF65-F5344CB8AC3E}">
        <p14:creationId xmlns:p14="http://schemas.microsoft.com/office/powerpoint/2010/main" val="2216099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a:bodyPr>
          <a:lstStyle/>
          <a:p>
            <a:pPr eaLnBrk="1" hangingPunct="1">
              <a:defRPr/>
            </a:pPr>
            <a:endParaRPr lang="nl-NL" cap="none"/>
          </a:p>
        </p:txBody>
      </p:sp>
      <p:sp>
        <p:nvSpPr>
          <p:cNvPr id="36868" name="Tijdelijke aanduiding voor koptekst 3"/>
          <p:cNvSpPr>
            <a:spLocks noGrp="1"/>
          </p:cNvSpPr>
          <p:nvPr>
            <p:ph type="hdr" sz="quarter"/>
          </p:nvPr>
        </p:nvSpPr>
        <p:spPr/>
        <p:txBody>
          <a:bodyPr/>
          <a:lstStyle/>
          <a:p>
            <a:pPr>
              <a:defRPr/>
            </a:pPr>
            <a:r>
              <a:rPr lang="nl-NL"/>
              <a:t>Titel presentatie</a:t>
            </a:r>
          </a:p>
        </p:txBody>
      </p:sp>
      <p:sp>
        <p:nvSpPr>
          <p:cNvPr id="40965" name="Tijdelijke aanduiding voor datum 4"/>
          <p:cNvSpPr>
            <a:spLocks noGrp="1"/>
          </p:cNvSpPr>
          <p:nvPr>
            <p:ph type="dt" sz="quarter" idx="1"/>
          </p:nvPr>
        </p:nvSpPr>
        <p:spPr>
          <a:noFill/>
        </p:spPr>
        <p:txBody>
          <a:bodyPr/>
          <a:lstStyle/>
          <a:p>
            <a:fld id="{0B859890-45C7-4199-904B-5276AF6F1ADA}" type="datetime1">
              <a:rPr lang="nl-NL" altLang="nl-NL" smtClean="0"/>
              <a:pPr/>
              <a:t>16-5-2024</a:t>
            </a:fld>
            <a:endParaRPr lang="nl-NL" altLang="nl-NL"/>
          </a:p>
        </p:txBody>
      </p:sp>
      <p:sp>
        <p:nvSpPr>
          <p:cNvPr id="40966" name="Tijdelijke aanduiding voor voettekst 5"/>
          <p:cNvSpPr>
            <a:spLocks noGrp="1"/>
          </p:cNvSpPr>
          <p:nvPr>
            <p:ph type="ftr" sz="quarter" idx="4"/>
          </p:nvPr>
        </p:nvSpPr>
        <p:spPr>
          <a:noFill/>
        </p:spPr>
        <p:txBody>
          <a:bodyPr/>
          <a:lstStyle/>
          <a:p>
            <a:r>
              <a:rPr lang="nl-NL" altLang="nl-NL"/>
              <a:t>Koninklijke Nederlandse Akademie van Wetenschappen</a:t>
            </a:r>
          </a:p>
          <a:p>
            <a:endParaRPr lang="nl-NL" altLang="nl-NL"/>
          </a:p>
        </p:txBody>
      </p:sp>
      <p:sp>
        <p:nvSpPr>
          <p:cNvPr id="40967" name="Tijdelijke aanduiding voor dianummer 6"/>
          <p:cNvSpPr>
            <a:spLocks noGrp="1"/>
          </p:cNvSpPr>
          <p:nvPr>
            <p:ph type="sldNum" sz="quarter" idx="5"/>
          </p:nvPr>
        </p:nvSpPr>
        <p:spPr>
          <a:noFill/>
        </p:spPr>
        <p:txBody>
          <a:bodyPr/>
          <a:lstStyle/>
          <a:p>
            <a:fld id="{04B44635-772D-402B-9F46-9C5F99EBD42C}" type="slidenum">
              <a:rPr lang="nl-NL" altLang="nl-NL" smtClean="0"/>
              <a:pPr/>
              <a:t>8</a:t>
            </a:fld>
            <a:endParaRPr lang="nl-NL" altLang="nl-NL"/>
          </a:p>
        </p:txBody>
      </p:sp>
    </p:spTree>
    <p:extLst>
      <p:ext uri="{BB962C8B-B14F-4D97-AF65-F5344CB8AC3E}">
        <p14:creationId xmlns:p14="http://schemas.microsoft.com/office/powerpoint/2010/main" val="2242048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a:bodyPr>
          <a:lstStyle/>
          <a:p>
            <a:pPr eaLnBrk="1" hangingPunct="1">
              <a:defRPr/>
            </a:pPr>
            <a:r>
              <a:rPr lang="nl-NL" cap="none" dirty="0"/>
              <a:t>Toe te lichten door </a:t>
            </a:r>
          </a:p>
        </p:txBody>
      </p:sp>
      <p:sp>
        <p:nvSpPr>
          <p:cNvPr id="36868" name="Tijdelijke aanduiding voor koptekst 3"/>
          <p:cNvSpPr>
            <a:spLocks noGrp="1"/>
          </p:cNvSpPr>
          <p:nvPr>
            <p:ph type="hdr" sz="quarter"/>
          </p:nvPr>
        </p:nvSpPr>
        <p:spPr/>
        <p:txBody>
          <a:bodyPr/>
          <a:lstStyle/>
          <a:p>
            <a:pPr>
              <a:defRPr/>
            </a:pPr>
            <a:r>
              <a:rPr lang="nl-NL"/>
              <a:t>Titel presentatie</a:t>
            </a:r>
          </a:p>
        </p:txBody>
      </p:sp>
      <p:sp>
        <p:nvSpPr>
          <p:cNvPr id="40965" name="Tijdelijke aanduiding voor datum 4"/>
          <p:cNvSpPr>
            <a:spLocks noGrp="1"/>
          </p:cNvSpPr>
          <p:nvPr>
            <p:ph type="dt" sz="quarter" idx="1"/>
          </p:nvPr>
        </p:nvSpPr>
        <p:spPr>
          <a:noFill/>
        </p:spPr>
        <p:txBody>
          <a:bodyPr/>
          <a:lstStyle/>
          <a:p>
            <a:fld id="{0B859890-45C7-4199-904B-5276AF6F1ADA}" type="datetime1">
              <a:rPr lang="nl-NL" altLang="nl-NL" smtClean="0"/>
              <a:pPr/>
              <a:t>16-5-2024</a:t>
            </a:fld>
            <a:endParaRPr lang="nl-NL" altLang="nl-NL"/>
          </a:p>
        </p:txBody>
      </p:sp>
      <p:sp>
        <p:nvSpPr>
          <p:cNvPr id="40966" name="Tijdelijke aanduiding voor voettekst 5"/>
          <p:cNvSpPr>
            <a:spLocks noGrp="1"/>
          </p:cNvSpPr>
          <p:nvPr>
            <p:ph type="ftr" sz="quarter" idx="4"/>
          </p:nvPr>
        </p:nvSpPr>
        <p:spPr>
          <a:noFill/>
        </p:spPr>
        <p:txBody>
          <a:bodyPr/>
          <a:lstStyle/>
          <a:p>
            <a:r>
              <a:rPr lang="nl-NL" altLang="nl-NL"/>
              <a:t>Koninklijke Nederlandse Akademie van Wetenschappen</a:t>
            </a:r>
          </a:p>
          <a:p>
            <a:endParaRPr lang="nl-NL" altLang="nl-NL"/>
          </a:p>
        </p:txBody>
      </p:sp>
      <p:sp>
        <p:nvSpPr>
          <p:cNvPr id="40967" name="Tijdelijke aanduiding voor dianummer 6"/>
          <p:cNvSpPr>
            <a:spLocks noGrp="1"/>
          </p:cNvSpPr>
          <p:nvPr>
            <p:ph type="sldNum" sz="quarter" idx="5"/>
          </p:nvPr>
        </p:nvSpPr>
        <p:spPr>
          <a:noFill/>
        </p:spPr>
        <p:txBody>
          <a:bodyPr/>
          <a:lstStyle/>
          <a:p>
            <a:fld id="{04B44635-772D-402B-9F46-9C5F99EBD42C}" type="slidenum">
              <a:rPr lang="nl-NL" altLang="nl-NL" smtClean="0"/>
              <a:pPr/>
              <a:t>9</a:t>
            </a:fld>
            <a:endParaRPr lang="nl-NL" altLang="nl-NL"/>
          </a:p>
        </p:txBody>
      </p:sp>
    </p:spTree>
    <p:extLst>
      <p:ext uri="{BB962C8B-B14F-4D97-AF65-F5344CB8AC3E}">
        <p14:creationId xmlns:p14="http://schemas.microsoft.com/office/powerpoint/2010/main" val="2471535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5DC966-676B-244E-AEFE-0B6A75648E98}"/>
              </a:ext>
            </a:extLst>
          </p:cNvPr>
          <p:cNvSpPr>
            <a:spLocks noGrp="1"/>
          </p:cNvSpPr>
          <p:nvPr>
            <p:ph type="ctrTitle"/>
          </p:nvPr>
        </p:nvSpPr>
        <p:spPr>
          <a:xfrm>
            <a:off x="1524000" y="1600200"/>
            <a:ext cx="9144000" cy="2387600"/>
          </a:xfrm>
        </p:spPr>
        <p:txBody>
          <a:bodyPr anchor="b"/>
          <a:lstStyle>
            <a:lvl1pPr algn="ctr">
              <a:defRPr sz="6000"/>
            </a:lvl1pPr>
          </a:lstStyle>
          <a:p>
            <a:r>
              <a:rPr lang="nl-NL" dirty="0"/>
              <a:t>Klik om stijl te bewerken</a:t>
            </a:r>
          </a:p>
        </p:txBody>
      </p:sp>
      <p:sp>
        <p:nvSpPr>
          <p:cNvPr id="3" name="Ondertitel 2">
            <a:extLst>
              <a:ext uri="{FF2B5EF4-FFF2-40B4-BE49-F238E27FC236}">
                <a16:creationId xmlns:a16="http://schemas.microsoft.com/office/drawing/2014/main" id="{65C46FC5-8930-9A43-9E50-1E8AAB91A260}"/>
              </a:ext>
            </a:extLst>
          </p:cNvPr>
          <p:cNvSpPr>
            <a:spLocks noGrp="1"/>
          </p:cNvSpPr>
          <p:nvPr>
            <p:ph type="subTitle" idx="1"/>
          </p:nvPr>
        </p:nvSpPr>
        <p:spPr>
          <a:xfrm>
            <a:off x="1524000" y="4310324"/>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61DB369-E9DE-6241-BD97-9F7B0C34988D}"/>
              </a:ext>
            </a:extLst>
          </p:cNvPr>
          <p:cNvSpPr>
            <a:spLocks noGrp="1"/>
          </p:cNvSpPr>
          <p:nvPr>
            <p:ph type="dt" sz="half" idx="10"/>
          </p:nvPr>
        </p:nvSpPr>
        <p:spPr/>
        <p:txBody>
          <a:bodyPr/>
          <a:lstStyle/>
          <a:p>
            <a:fld id="{67F03A8F-A79B-A244-9A29-8140F64C2960}" type="datetimeFigureOut">
              <a:rPr lang="nl-NL" smtClean="0"/>
              <a:t>16-5-2024</a:t>
            </a:fld>
            <a:endParaRPr lang="nl-NL"/>
          </a:p>
        </p:txBody>
      </p:sp>
      <p:pic>
        <p:nvPicPr>
          <p:cNvPr id="6" name="Afbeelding 5" descr="Afbeelding met tekst, schermopname, logo, Lettertype&#10;&#10;Automatisch gegenereerde beschrijving">
            <a:extLst>
              <a:ext uri="{FF2B5EF4-FFF2-40B4-BE49-F238E27FC236}">
                <a16:creationId xmlns:a16="http://schemas.microsoft.com/office/drawing/2014/main" id="{C76DFD78-1293-1B3E-10FE-1CDAD9F6E874}"/>
              </a:ext>
            </a:extLst>
          </p:cNvPr>
          <p:cNvPicPr>
            <a:picLocks noChangeAspect="1"/>
          </p:cNvPicPr>
          <p:nvPr userDrawn="1"/>
        </p:nvPicPr>
        <p:blipFill>
          <a:blip r:embed="rId2"/>
          <a:stretch>
            <a:fillRect/>
          </a:stretch>
        </p:blipFill>
        <p:spPr>
          <a:xfrm>
            <a:off x="381" y="0"/>
            <a:ext cx="12191238" cy="6858000"/>
          </a:xfrm>
          <a:prstGeom prst="rect">
            <a:avLst/>
          </a:prstGeom>
        </p:spPr>
      </p:pic>
    </p:spTree>
    <p:extLst>
      <p:ext uri="{BB962C8B-B14F-4D97-AF65-F5344CB8AC3E}">
        <p14:creationId xmlns:p14="http://schemas.microsoft.com/office/powerpoint/2010/main" val="2957004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C42429-321D-5C44-B195-46AFD0B1B68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4A196CB-8240-1D4A-A0C1-D74EEF693994}"/>
              </a:ext>
            </a:extLst>
          </p:cNvPr>
          <p:cNvSpPr>
            <a:spLocks noGrp="1"/>
          </p:cNvSpPr>
          <p:nvPr>
            <p:ph type="body" orient="vert" idx="1"/>
          </p:nvPr>
        </p:nvSpPr>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FF7A1D81-B96E-864C-9137-FB0606FA35DF}"/>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5" name="Tijdelijke aanduiding voor voettekst 4">
            <a:extLst>
              <a:ext uri="{FF2B5EF4-FFF2-40B4-BE49-F238E27FC236}">
                <a16:creationId xmlns:a16="http://schemas.microsoft.com/office/drawing/2014/main" id="{A007B5CA-C51E-C04C-AD1A-31A33167B4A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D9CA39E-FD6A-F345-829E-7057F5C9632E}"/>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38854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1028590-773A-954A-8581-25863324C6D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2E152D5-F732-9D48-9188-8289A1EF9900}"/>
              </a:ext>
            </a:extLst>
          </p:cNvPr>
          <p:cNvSpPr>
            <a:spLocks noGrp="1"/>
          </p:cNvSpPr>
          <p:nvPr>
            <p:ph type="body" orient="vert" idx="1"/>
          </p:nvPr>
        </p:nvSpPr>
        <p:spPr>
          <a:xfrm>
            <a:off x="838200" y="365125"/>
            <a:ext cx="7734300" cy="5811838"/>
          </a:xfrm>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4EA1DE2C-B43D-A44F-BE8E-34B32C9C82EF}"/>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5" name="Tijdelijke aanduiding voor voettekst 4">
            <a:extLst>
              <a:ext uri="{FF2B5EF4-FFF2-40B4-BE49-F238E27FC236}">
                <a16:creationId xmlns:a16="http://schemas.microsoft.com/office/drawing/2014/main" id="{6A424775-70D1-2743-B7BA-E09F3A65389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70CCBA8-57FC-1E40-A557-8B78FE8F15AB}"/>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2343605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9" name="Afbeelding 8" descr="Afbeelding met schermafbeelding&#10;&#10;Automatisch gegenereerde beschrijving">
            <a:extLst>
              <a:ext uri="{FF2B5EF4-FFF2-40B4-BE49-F238E27FC236}">
                <a16:creationId xmlns:a16="http://schemas.microsoft.com/office/drawing/2014/main" id="{CF3C0E65-B25D-4504-A269-3591EDA57DF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F96AC3B6-CFC1-934C-8019-0E2C9DB61079}"/>
              </a:ext>
            </a:extLst>
          </p:cNvPr>
          <p:cNvSpPr>
            <a:spLocks noGrp="1"/>
          </p:cNvSpPr>
          <p:nvPr>
            <p:ph type="title"/>
          </p:nvPr>
        </p:nvSpPr>
        <p:spPr>
          <a:xfrm>
            <a:off x="838200" y="1613911"/>
            <a:ext cx="10515600" cy="1325563"/>
          </a:xfrm>
        </p:spPr>
        <p:txBody>
          <a:bodyPr/>
          <a:lstStyle/>
          <a:p>
            <a:r>
              <a:rPr lang="nl-NL" dirty="0"/>
              <a:t>Klik om stijl te bewerken</a:t>
            </a:r>
          </a:p>
        </p:txBody>
      </p:sp>
      <p:sp>
        <p:nvSpPr>
          <p:cNvPr id="3" name="Tijdelijke aanduiding voor inhoud 2">
            <a:extLst>
              <a:ext uri="{FF2B5EF4-FFF2-40B4-BE49-F238E27FC236}">
                <a16:creationId xmlns:a16="http://schemas.microsoft.com/office/drawing/2014/main" id="{43124D1A-57CB-E14D-90FC-B8C1D5462A68}"/>
              </a:ext>
            </a:extLst>
          </p:cNvPr>
          <p:cNvSpPr>
            <a:spLocks noGrp="1"/>
          </p:cNvSpPr>
          <p:nvPr>
            <p:ph idx="1"/>
          </p:nvPr>
        </p:nvSpPr>
        <p:spPr>
          <a:xfrm>
            <a:off x="838200" y="2801389"/>
            <a:ext cx="10515600" cy="3375574"/>
          </a:xfrm>
        </p:spPr>
        <p:txBody>
          <a:bodyPr/>
          <a:lstStyle/>
          <a:p>
            <a:r>
              <a:rPr lang="nl-NL" dirty="0"/>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F7480E48-0265-C449-ACA5-E83DE4C3D513}"/>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5" name="Tijdelijke aanduiding voor voettekst 4">
            <a:extLst>
              <a:ext uri="{FF2B5EF4-FFF2-40B4-BE49-F238E27FC236}">
                <a16:creationId xmlns:a16="http://schemas.microsoft.com/office/drawing/2014/main" id="{55441DF3-CE7B-4D42-8FE6-965D33A3E9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0772010-D1B0-3942-B206-28FD4A2455E6}"/>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3088425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14FE44-A00A-C144-BCE9-4FEF972CBB74}"/>
              </a:ext>
            </a:extLst>
          </p:cNvPr>
          <p:cNvSpPr>
            <a:spLocks noGrp="1"/>
          </p:cNvSpPr>
          <p:nvPr>
            <p:ph type="title"/>
          </p:nvPr>
        </p:nvSpPr>
        <p:spPr>
          <a:xfrm>
            <a:off x="831850" y="1736726"/>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90B93A7-A917-0046-B02B-401ED725A2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125FBC42-79D8-164E-8337-87819D2B699D}"/>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5" name="Tijdelijke aanduiding voor voettekst 4">
            <a:extLst>
              <a:ext uri="{FF2B5EF4-FFF2-40B4-BE49-F238E27FC236}">
                <a16:creationId xmlns:a16="http://schemas.microsoft.com/office/drawing/2014/main" id="{176439BA-5903-8048-9308-5DD4EF22D06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2D72CC2-ADD7-864D-BA1C-7CD7AEEC5312}"/>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138034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E4AFBA-EFC8-A041-8CEC-CF5776D5977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593C8AB-99D4-A14A-8EFF-73D1DF4DCA5C}"/>
              </a:ext>
            </a:extLst>
          </p:cNvPr>
          <p:cNvSpPr>
            <a:spLocks noGrp="1"/>
          </p:cNvSpPr>
          <p:nvPr>
            <p:ph sz="half" idx="1"/>
          </p:nvPr>
        </p:nvSpPr>
        <p:spPr>
          <a:xfrm>
            <a:off x="838200" y="1825625"/>
            <a:ext cx="5181600" cy="4351338"/>
          </a:xfrm>
        </p:spPr>
        <p:txBody>
          <a:bodyPr/>
          <a:lstStyle/>
          <a:p>
            <a:r>
              <a:rPr lang="nl-NL"/>
              <a:t>Tekststijl van het model bewerken
Tweede niveau
Derde niveau
Vierde niveau
Vijfde niveau</a:t>
            </a:r>
          </a:p>
        </p:txBody>
      </p:sp>
      <p:sp>
        <p:nvSpPr>
          <p:cNvPr id="4" name="Tijdelijke aanduiding voor inhoud 3">
            <a:extLst>
              <a:ext uri="{FF2B5EF4-FFF2-40B4-BE49-F238E27FC236}">
                <a16:creationId xmlns:a16="http://schemas.microsoft.com/office/drawing/2014/main" id="{2EDA080A-8272-2849-BE27-F160664CD766}"/>
              </a:ext>
            </a:extLst>
          </p:cNvPr>
          <p:cNvSpPr>
            <a:spLocks noGrp="1"/>
          </p:cNvSpPr>
          <p:nvPr>
            <p:ph sz="half" idx="2"/>
          </p:nvPr>
        </p:nvSpPr>
        <p:spPr>
          <a:xfrm>
            <a:off x="6172200" y="1825625"/>
            <a:ext cx="5181600" cy="4351338"/>
          </a:xfrm>
        </p:spPr>
        <p:txBody>
          <a:body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1A98B76A-1B5B-1145-8EDD-CF269DAB6BA4}"/>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6" name="Tijdelijke aanduiding voor voettekst 5">
            <a:extLst>
              <a:ext uri="{FF2B5EF4-FFF2-40B4-BE49-F238E27FC236}">
                <a16:creationId xmlns:a16="http://schemas.microsoft.com/office/drawing/2014/main" id="{9013FF4B-285A-CB4C-87B6-F942166F01A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AA2B1F2-AC78-C34D-B7E9-4198AD6110BF}"/>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1739852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D21A96-CC9F-CE49-8006-E3CC7DB6E866}"/>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BFEA2E6-9A76-674A-ADB1-DA69CB941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p>
        </p:txBody>
      </p:sp>
      <p:sp>
        <p:nvSpPr>
          <p:cNvPr id="4" name="Tijdelijke aanduiding voor inhoud 3">
            <a:extLst>
              <a:ext uri="{FF2B5EF4-FFF2-40B4-BE49-F238E27FC236}">
                <a16:creationId xmlns:a16="http://schemas.microsoft.com/office/drawing/2014/main" id="{CE6CD0D2-4A8B-C243-802E-64E19719F650}"/>
              </a:ext>
            </a:extLst>
          </p:cNvPr>
          <p:cNvSpPr>
            <a:spLocks noGrp="1"/>
          </p:cNvSpPr>
          <p:nvPr>
            <p:ph sz="half" idx="2"/>
          </p:nvPr>
        </p:nvSpPr>
        <p:spPr>
          <a:xfrm>
            <a:off x="839788" y="2505075"/>
            <a:ext cx="5157787" cy="3684588"/>
          </a:xfrm>
        </p:spPr>
        <p:txBody>
          <a:bodyPr/>
          <a:lstStyle/>
          <a:p>
            <a:r>
              <a:rPr lang="nl-NL"/>
              <a:t>Tekststijl van het model bewerken
Tweede niveau
Derde niveau
Vierde niveau
Vijfde niveau</a:t>
            </a:r>
          </a:p>
        </p:txBody>
      </p:sp>
      <p:sp>
        <p:nvSpPr>
          <p:cNvPr id="5" name="Tijdelijke aanduiding voor tekst 4">
            <a:extLst>
              <a:ext uri="{FF2B5EF4-FFF2-40B4-BE49-F238E27FC236}">
                <a16:creationId xmlns:a16="http://schemas.microsoft.com/office/drawing/2014/main" id="{D9A10CBC-19DD-C54A-B677-418581DADA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Tekststijl van het model bewerken
Tweede niveau
Derde niveau
Vierde niveau
Vijfde niveau</a:t>
            </a:r>
          </a:p>
        </p:txBody>
      </p:sp>
      <p:sp>
        <p:nvSpPr>
          <p:cNvPr id="6" name="Tijdelijke aanduiding voor inhoud 5">
            <a:extLst>
              <a:ext uri="{FF2B5EF4-FFF2-40B4-BE49-F238E27FC236}">
                <a16:creationId xmlns:a16="http://schemas.microsoft.com/office/drawing/2014/main" id="{9A3ED669-ACE5-E04A-862D-587E1E65DED3}"/>
              </a:ext>
            </a:extLst>
          </p:cNvPr>
          <p:cNvSpPr>
            <a:spLocks noGrp="1"/>
          </p:cNvSpPr>
          <p:nvPr>
            <p:ph sz="quarter" idx="4"/>
          </p:nvPr>
        </p:nvSpPr>
        <p:spPr>
          <a:xfrm>
            <a:off x="6172200" y="2505075"/>
            <a:ext cx="5183188" cy="3684588"/>
          </a:xfrm>
        </p:spPr>
        <p:txBody>
          <a:bodyPr/>
          <a:lstStyle/>
          <a:p>
            <a:r>
              <a:rPr lang="nl-NL"/>
              <a:t>Tekststijl van het model bewerken
Tweede niveau
Derde niveau
Vierde niveau
Vijfde niveau</a:t>
            </a:r>
          </a:p>
        </p:txBody>
      </p:sp>
      <p:sp>
        <p:nvSpPr>
          <p:cNvPr id="7" name="Tijdelijke aanduiding voor datum 6">
            <a:extLst>
              <a:ext uri="{FF2B5EF4-FFF2-40B4-BE49-F238E27FC236}">
                <a16:creationId xmlns:a16="http://schemas.microsoft.com/office/drawing/2014/main" id="{28C55A1E-FD31-8946-9414-EC054AB7CCEC}"/>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8" name="Tijdelijke aanduiding voor voettekst 7">
            <a:extLst>
              <a:ext uri="{FF2B5EF4-FFF2-40B4-BE49-F238E27FC236}">
                <a16:creationId xmlns:a16="http://schemas.microsoft.com/office/drawing/2014/main" id="{B34A9B70-2386-624D-AF45-93C51F6558B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52345A0-C806-F349-A613-EB3BF55C022E}"/>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3131218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1E76B0-294D-D54D-92B3-28AD2064C69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A80BADE-F4C0-3F4D-921D-637145DCF040}"/>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4" name="Tijdelijke aanduiding voor voettekst 3">
            <a:extLst>
              <a:ext uri="{FF2B5EF4-FFF2-40B4-BE49-F238E27FC236}">
                <a16:creationId xmlns:a16="http://schemas.microsoft.com/office/drawing/2014/main" id="{162D7CA3-F079-C44A-A15F-D6C9917005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D254279-061A-4342-8D52-EDECD78A247B}"/>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3023389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2514AA0-BDE0-294D-BB31-F4290FC594B1}"/>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3" name="Tijdelijke aanduiding voor voettekst 2">
            <a:extLst>
              <a:ext uri="{FF2B5EF4-FFF2-40B4-BE49-F238E27FC236}">
                <a16:creationId xmlns:a16="http://schemas.microsoft.com/office/drawing/2014/main" id="{55FE0917-FC6B-CC40-A6DE-3CCC1F3DCF8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A7C7121-7EA0-1A40-B56A-543A7D4E8419}"/>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269261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A7D74-F4C5-CD4E-872C-08C341F93F5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C918935D-406C-AF42-9C3C-D1755AC389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Tekststijl van het model bewerken
Tweede niveau
Derde niveau
Vierde niveau
Vijfde niveau</a:t>
            </a:r>
          </a:p>
        </p:txBody>
      </p:sp>
      <p:sp>
        <p:nvSpPr>
          <p:cNvPr id="4" name="Tijdelijke aanduiding voor tekst 3">
            <a:extLst>
              <a:ext uri="{FF2B5EF4-FFF2-40B4-BE49-F238E27FC236}">
                <a16:creationId xmlns:a16="http://schemas.microsoft.com/office/drawing/2014/main" id="{E1C0FA6F-BCE3-6F42-80C6-6334399A1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F1DA8816-7379-9249-BCC3-BA2D5F30CCF7}"/>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6" name="Tijdelijke aanduiding voor voettekst 5">
            <a:extLst>
              <a:ext uri="{FF2B5EF4-FFF2-40B4-BE49-F238E27FC236}">
                <a16:creationId xmlns:a16="http://schemas.microsoft.com/office/drawing/2014/main" id="{A2724095-D91B-3943-8414-DC24D29A0EF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E567644-C401-2B49-90FA-035B9287C962}"/>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335969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069027-E7CA-CA4C-86C4-C763695C5FD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745BBE1-9DB5-F048-A0BB-CAE301A394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D219E6BF-BE52-434D-AE7E-746D25597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Tekststijl van het model bewerken
Tweede niveau
Derde niveau
Vierde niveau
Vijfde niveau</a:t>
            </a:r>
          </a:p>
        </p:txBody>
      </p:sp>
      <p:sp>
        <p:nvSpPr>
          <p:cNvPr id="5" name="Tijdelijke aanduiding voor datum 4">
            <a:extLst>
              <a:ext uri="{FF2B5EF4-FFF2-40B4-BE49-F238E27FC236}">
                <a16:creationId xmlns:a16="http://schemas.microsoft.com/office/drawing/2014/main" id="{115BE7CF-4907-4A45-89F5-82826A74C999}"/>
              </a:ext>
            </a:extLst>
          </p:cNvPr>
          <p:cNvSpPr>
            <a:spLocks noGrp="1"/>
          </p:cNvSpPr>
          <p:nvPr>
            <p:ph type="dt" sz="half" idx="10"/>
          </p:nvPr>
        </p:nvSpPr>
        <p:spPr/>
        <p:txBody>
          <a:bodyPr/>
          <a:lstStyle/>
          <a:p>
            <a:fld id="{67F03A8F-A79B-A244-9A29-8140F64C2960}" type="datetimeFigureOut">
              <a:rPr lang="nl-NL" smtClean="0"/>
              <a:t>16-5-2024</a:t>
            </a:fld>
            <a:endParaRPr lang="nl-NL"/>
          </a:p>
        </p:txBody>
      </p:sp>
      <p:sp>
        <p:nvSpPr>
          <p:cNvPr id="6" name="Tijdelijke aanduiding voor voettekst 5">
            <a:extLst>
              <a:ext uri="{FF2B5EF4-FFF2-40B4-BE49-F238E27FC236}">
                <a16:creationId xmlns:a16="http://schemas.microsoft.com/office/drawing/2014/main" id="{5FE0D20A-F0DC-244D-B2AF-7F0ACC2C764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E51EA7B-1012-3041-9887-1D001C1B2AAF}"/>
              </a:ext>
            </a:extLst>
          </p:cNvPr>
          <p:cNvSpPr>
            <a:spLocks noGrp="1"/>
          </p:cNvSpPr>
          <p:nvPr>
            <p:ph type="sldNum" sz="quarter" idx="12"/>
          </p:nvPr>
        </p:nvSpPr>
        <p:spPr/>
        <p:txBody>
          <a:bodyPr/>
          <a:lstStyle/>
          <a:p>
            <a:fld id="{07261DF4-3305-9146-A29B-9F4192D9B6A6}" type="slidenum">
              <a:rPr lang="nl-NL" smtClean="0"/>
              <a:t>‹nr.›</a:t>
            </a:fld>
            <a:endParaRPr lang="nl-NL"/>
          </a:p>
        </p:txBody>
      </p:sp>
    </p:spTree>
    <p:extLst>
      <p:ext uri="{BB962C8B-B14F-4D97-AF65-F5344CB8AC3E}">
        <p14:creationId xmlns:p14="http://schemas.microsoft.com/office/powerpoint/2010/main" val="52776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9B52B15-2ED8-914D-9430-4A899DE003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8030AF9-097D-AF4C-ADB1-C997A9F9F6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5C3E9DCB-0A45-A64A-A711-44B834139F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F03A8F-A79B-A244-9A29-8140F64C2960}" type="datetimeFigureOut">
              <a:rPr lang="nl-NL" smtClean="0"/>
              <a:t>16-5-2024</a:t>
            </a:fld>
            <a:endParaRPr lang="nl-NL"/>
          </a:p>
        </p:txBody>
      </p:sp>
      <p:sp>
        <p:nvSpPr>
          <p:cNvPr id="5" name="Tijdelijke aanduiding voor voettekst 4">
            <a:extLst>
              <a:ext uri="{FF2B5EF4-FFF2-40B4-BE49-F238E27FC236}">
                <a16:creationId xmlns:a16="http://schemas.microsoft.com/office/drawing/2014/main" id="{D7B471A1-E03A-0D47-A77E-D2C1E1DBC2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EEACC931-6371-4646-ACA1-7B6399633D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261DF4-3305-9146-A29B-9F4192D9B6A6}" type="slidenum">
              <a:rPr lang="nl-NL" smtClean="0"/>
              <a:t>‹nr.›</a:t>
            </a:fld>
            <a:endParaRPr lang="nl-NL"/>
          </a:p>
        </p:txBody>
      </p:sp>
    </p:spTree>
    <p:extLst>
      <p:ext uri="{BB962C8B-B14F-4D97-AF65-F5344CB8AC3E}">
        <p14:creationId xmlns:p14="http://schemas.microsoft.com/office/powerpoint/2010/main" val="1799282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7905D9-4341-5EC8-4845-8F434851A600}"/>
              </a:ext>
            </a:extLst>
          </p:cNvPr>
          <p:cNvSpPr>
            <a:spLocks noGrp="1"/>
          </p:cNvSpPr>
          <p:nvPr>
            <p:ph type="ctrTitle"/>
          </p:nvPr>
        </p:nvSpPr>
        <p:spPr/>
        <p:txBody>
          <a:bodyPr>
            <a:normAutofit/>
          </a:bodyPr>
          <a:lstStyle/>
          <a:p>
            <a:r>
              <a:rPr lang="nl-NL" sz="5000" dirty="0">
                <a:latin typeface="Cambria" panose="02040503050406030204" pitchFamily="18" charset="0"/>
              </a:rPr>
              <a:t>Wetenschapstoets Seksuele gerichtheid </a:t>
            </a:r>
          </a:p>
        </p:txBody>
      </p:sp>
      <p:sp>
        <p:nvSpPr>
          <p:cNvPr id="4" name="Ondertitel 3">
            <a:extLst>
              <a:ext uri="{FF2B5EF4-FFF2-40B4-BE49-F238E27FC236}">
                <a16:creationId xmlns:a16="http://schemas.microsoft.com/office/drawing/2014/main" id="{FC2C32E3-8AA9-153E-899F-6CEF04FCFC44}"/>
              </a:ext>
            </a:extLst>
          </p:cNvPr>
          <p:cNvSpPr>
            <a:spLocks noGrp="1"/>
          </p:cNvSpPr>
          <p:nvPr>
            <p:ph type="subTitle" idx="1"/>
          </p:nvPr>
        </p:nvSpPr>
        <p:spPr/>
        <p:txBody>
          <a:bodyPr/>
          <a:lstStyle/>
          <a:p>
            <a:r>
              <a:rPr lang="nl-NL" dirty="0">
                <a:latin typeface="Cambria" panose="02040503050406030204" pitchFamily="18" charset="0"/>
              </a:rPr>
              <a:t>Presentatie voor de Vaste commissie voor Binnenlandse Zaken</a:t>
            </a:r>
          </a:p>
          <a:p>
            <a:r>
              <a:rPr lang="nl-NL" dirty="0">
                <a:latin typeface="Cambria" panose="02040503050406030204" pitchFamily="18" charset="0"/>
              </a:rPr>
              <a:t>Laura van Oploo en Marloes van </a:t>
            </a:r>
            <a:r>
              <a:rPr lang="nl-NL" dirty="0" err="1">
                <a:latin typeface="Cambria" panose="02040503050406030204" pitchFamily="18" charset="0"/>
              </a:rPr>
              <a:t>Noorloos</a:t>
            </a:r>
            <a:endParaRPr lang="nl-NL" dirty="0">
              <a:latin typeface="Cambria" panose="02040503050406030204" pitchFamily="18" charset="0"/>
            </a:endParaRPr>
          </a:p>
          <a:p>
            <a:r>
              <a:rPr lang="nl-NL" dirty="0">
                <a:latin typeface="Cambria" panose="02040503050406030204" pitchFamily="18" charset="0"/>
              </a:rPr>
              <a:t>16 mei 2024</a:t>
            </a:r>
          </a:p>
        </p:txBody>
      </p:sp>
    </p:spTree>
    <p:extLst>
      <p:ext uri="{BB962C8B-B14F-4D97-AF65-F5344CB8AC3E}">
        <p14:creationId xmlns:p14="http://schemas.microsoft.com/office/powerpoint/2010/main" val="969802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sz="3600" b="1" dirty="0">
                <a:latin typeface="Cambria" panose="02040503050406030204" pitchFamily="18" charset="0"/>
              </a:rPr>
              <a:t>Programma</a:t>
            </a:r>
          </a:p>
        </p:txBody>
      </p:sp>
      <p:sp>
        <p:nvSpPr>
          <p:cNvPr id="3" name="Content Placeholder 2"/>
          <p:cNvSpPr>
            <a:spLocks noGrp="1"/>
          </p:cNvSpPr>
          <p:nvPr>
            <p:ph idx="1"/>
          </p:nvPr>
        </p:nvSpPr>
        <p:spPr/>
        <p:txBody>
          <a:bodyPr>
            <a:normAutofit/>
          </a:bodyPr>
          <a:lstStyle/>
          <a:p>
            <a:pPr marL="514350" indent="-514350">
              <a:lnSpc>
                <a:spcPct val="110000"/>
              </a:lnSpc>
              <a:buFont typeface="+mj-lt"/>
              <a:buAutoNum type="arabicPeriod"/>
            </a:pPr>
            <a:r>
              <a:rPr lang="nl-NL" dirty="0">
                <a:latin typeface="Cambria" panose="02040503050406030204" pitchFamily="18" charset="0"/>
              </a:rPr>
              <a:t>Introductie: wat is een wetenschapstoets?</a:t>
            </a:r>
          </a:p>
          <a:p>
            <a:pPr marL="514350" indent="-514350">
              <a:lnSpc>
                <a:spcPct val="110000"/>
              </a:lnSpc>
              <a:buFont typeface="+mj-lt"/>
              <a:buAutoNum type="arabicPeriod"/>
            </a:pPr>
            <a:r>
              <a:rPr lang="nl-NL" dirty="0">
                <a:latin typeface="Cambria" panose="02040503050406030204" pitchFamily="18" charset="0"/>
              </a:rPr>
              <a:t>Introductie wetenschappers</a:t>
            </a:r>
          </a:p>
          <a:p>
            <a:pPr marL="514350" indent="-514350">
              <a:lnSpc>
                <a:spcPct val="110000"/>
              </a:lnSpc>
              <a:buFont typeface="+mj-lt"/>
              <a:buAutoNum type="arabicPeriod"/>
            </a:pPr>
            <a:r>
              <a:rPr lang="nl-NL" dirty="0">
                <a:latin typeface="Cambria" panose="02040503050406030204" pitchFamily="18" charset="0"/>
              </a:rPr>
              <a:t>Toelichting wetenschapsperspectief </a:t>
            </a:r>
          </a:p>
          <a:p>
            <a:pPr marL="514350" indent="-514350">
              <a:lnSpc>
                <a:spcPct val="110000"/>
              </a:lnSpc>
              <a:buFont typeface="+mj-lt"/>
              <a:buAutoNum type="arabicPeriod"/>
            </a:pPr>
            <a:r>
              <a:rPr lang="nl-NL" dirty="0">
                <a:latin typeface="Cambria" panose="02040503050406030204" pitchFamily="18" charset="0"/>
              </a:rPr>
              <a:t>Conclusies en aanbevelingen</a:t>
            </a:r>
          </a:p>
          <a:p>
            <a:pPr marL="514350" indent="-514350">
              <a:lnSpc>
                <a:spcPct val="110000"/>
              </a:lnSpc>
              <a:buFont typeface="+mj-lt"/>
              <a:buAutoNum type="arabicPeriod"/>
            </a:pPr>
            <a:r>
              <a:rPr lang="nl-NL" dirty="0">
                <a:latin typeface="Cambria" panose="02040503050406030204" pitchFamily="18" charset="0"/>
              </a:rPr>
              <a:t>Discussie</a:t>
            </a:r>
          </a:p>
        </p:txBody>
      </p:sp>
      <p:sp>
        <p:nvSpPr>
          <p:cNvPr id="4" name="Slide Number Placeholder 3"/>
          <p:cNvSpPr>
            <a:spLocks noGrp="1"/>
          </p:cNvSpPr>
          <p:nvPr>
            <p:ph type="sldNum" sz="quarter" idx="11"/>
          </p:nvPr>
        </p:nvSpPr>
        <p:spPr/>
        <p:txBody>
          <a:bodyPr/>
          <a:lstStyle/>
          <a:p>
            <a:pPr>
              <a:defRPr/>
            </a:pPr>
            <a:r>
              <a:rPr lang="nl-NL" altLang="en-US" dirty="0"/>
              <a:t> | </a:t>
            </a:r>
            <a:fld id="{B18F8068-099E-4524-AB36-FEDD35B5490D}" type="slidenum">
              <a:rPr lang="nl-NL" altLang="en-US" smtClean="0"/>
              <a:pPr>
                <a:defRPr/>
              </a:pPr>
              <a:t>2</a:t>
            </a:fld>
            <a:endParaRPr lang="nl-NL" altLang="en-US" dirty="0"/>
          </a:p>
        </p:txBody>
      </p:sp>
      <p:sp>
        <p:nvSpPr>
          <p:cNvPr id="6" name="Tekstvak 5"/>
          <p:cNvSpPr txBox="1"/>
          <p:nvPr/>
        </p:nvSpPr>
        <p:spPr>
          <a:xfrm>
            <a:off x="9601525" y="2857960"/>
            <a:ext cx="1752275" cy="3262432"/>
          </a:xfrm>
          <a:prstGeom prst="rect">
            <a:avLst/>
          </a:prstGeom>
          <a:noFill/>
        </p:spPr>
        <p:txBody>
          <a:bodyPr wrap="none" rtlCol="0">
            <a:spAutoFit/>
          </a:bodyPr>
          <a:lstStyle/>
          <a:p>
            <a:r>
              <a:rPr lang="nl-NL" dirty="0"/>
              <a:t>Rapporteur</a:t>
            </a:r>
          </a:p>
          <a:p>
            <a:endParaRPr lang="nl-NL" sz="2000" dirty="0"/>
          </a:p>
          <a:p>
            <a:r>
              <a:rPr lang="nl-NL" dirty="0"/>
              <a:t>Wetenschappers</a:t>
            </a:r>
          </a:p>
          <a:p>
            <a:endParaRPr lang="nl-NL" sz="2000" dirty="0"/>
          </a:p>
          <a:p>
            <a:r>
              <a:rPr lang="nl-NL" dirty="0"/>
              <a:t>Wetenschappers</a:t>
            </a:r>
          </a:p>
          <a:p>
            <a:endParaRPr lang="nl-NL" sz="2000" dirty="0"/>
          </a:p>
          <a:p>
            <a:r>
              <a:rPr lang="nl-NL" dirty="0"/>
              <a:t>Wetenschappers</a:t>
            </a:r>
          </a:p>
          <a:p>
            <a:endParaRPr lang="nl-NL" dirty="0"/>
          </a:p>
          <a:p>
            <a:r>
              <a:rPr lang="nl-NL" dirty="0"/>
              <a:t>Allen</a:t>
            </a:r>
          </a:p>
          <a:p>
            <a:endParaRPr lang="nl-NL" sz="2000" dirty="0"/>
          </a:p>
          <a:p>
            <a:endParaRPr lang="nl-NL" dirty="0"/>
          </a:p>
        </p:txBody>
      </p:sp>
    </p:spTree>
    <p:extLst>
      <p:ext uri="{BB962C8B-B14F-4D97-AF65-F5344CB8AC3E}">
        <p14:creationId xmlns:p14="http://schemas.microsoft.com/office/powerpoint/2010/main" val="569168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54F224-17BC-1945-BA48-C8ADD1B2B920}"/>
              </a:ext>
            </a:extLst>
          </p:cNvPr>
          <p:cNvSpPr>
            <a:spLocks noGrp="1"/>
          </p:cNvSpPr>
          <p:nvPr>
            <p:ph type="title"/>
          </p:nvPr>
        </p:nvSpPr>
        <p:spPr>
          <a:xfrm>
            <a:off x="838200" y="1639630"/>
            <a:ext cx="10515600" cy="1124836"/>
          </a:xfrm>
        </p:spPr>
        <p:txBody>
          <a:bodyPr>
            <a:normAutofit/>
          </a:bodyPr>
          <a:lstStyle/>
          <a:p>
            <a:r>
              <a:rPr lang="nl-NL" sz="3600" b="1" dirty="0">
                <a:latin typeface="Cambria" panose="02040503050406030204" pitchFamily="18" charset="0"/>
              </a:rPr>
              <a:t>Artikel 3.1 van de Comptabiliteitswet 2016</a:t>
            </a:r>
          </a:p>
        </p:txBody>
      </p:sp>
      <p:sp>
        <p:nvSpPr>
          <p:cNvPr id="3" name="Tijdelijke aanduiding voor inhoud 2">
            <a:extLst>
              <a:ext uri="{FF2B5EF4-FFF2-40B4-BE49-F238E27FC236}">
                <a16:creationId xmlns:a16="http://schemas.microsoft.com/office/drawing/2014/main" id="{18122E81-F4B6-9D44-9F3C-19100F175569}"/>
              </a:ext>
            </a:extLst>
          </p:cNvPr>
          <p:cNvSpPr>
            <a:spLocks noGrp="1"/>
          </p:cNvSpPr>
          <p:nvPr>
            <p:ph idx="1"/>
          </p:nvPr>
        </p:nvSpPr>
        <p:spPr>
          <a:xfrm>
            <a:off x="838200" y="2990056"/>
            <a:ext cx="10515600" cy="3867944"/>
          </a:xfrm>
        </p:spPr>
        <p:txBody>
          <a:bodyPr>
            <a:normAutofit/>
          </a:bodyPr>
          <a:lstStyle/>
          <a:p>
            <a:pPr marL="0" indent="0">
              <a:buNone/>
            </a:pPr>
            <a:r>
              <a:rPr lang="nl-NL" i="1" dirty="0">
                <a:latin typeface="Cambria" panose="02040503050406030204" pitchFamily="18" charset="0"/>
                <a:ea typeface="Cambria" panose="02040503050406030204" pitchFamily="18" charset="0"/>
              </a:rPr>
              <a:t>“Voorstellen, voornemens en toezeggingen bevatten een toelichting waarin wordt ingegaan op:</a:t>
            </a:r>
          </a:p>
          <a:p>
            <a:pPr marL="457200" indent="-457200">
              <a:lnSpc>
                <a:spcPct val="100000"/>
              </a:lnSpc>
              <a:buFont typeface="+mj-lt"/>
              <a:buAutoNum type="alphaLcPeriod"/>
            </a:pPr>
            <a:r>
              <a:rPr lang="nl-NL" i="1" dirty="0">
                <a:latin typeface="Cambria" panose="02040503050406030204" pitchFamily="18" charset="0"/>
                <a:ea typeface="Cambria" panose="02040503050406030204" pitchFamily="18" charset="0"/>
              </a:rPr>
              <a:t>de doelstellingen, de doeltreffendheid en de doelmatigheid die worden nagestreefd;</a:t>
            </a:r>
          </a:p>
          <a:p>
            <a:pPr marL="457200" indent="-457200">
              <a:lnSpc>
                <a:spcPct val="100000"/>
              </a:lnSpc>
              <a:buFont typeface="+mj-lt"/>
              <a:buAutoNum type="alphaLcPeriod"/>
            </a:pPr>
            <a:r>
              <a:rPr lang="nl-NL" i="1" dirty="0">
                <a:latin typeface="Cambria" panose="02040503050406030204" pitchFamily="18" charset="0"/>
                <a:ea typeface="Cambria" panose="02040503050406030204" pitchFamily="18" charset="0"/>
              </a:rPr>
              <a:t>de beleidsinstrumenten die worden ingezet;</a:t>
            </a:r>
          </a:p>
          <a:p>
            <a:pPr marL="457200" indent="-457200">
              <a:lnSpc>
                <a:spcPct val="100000"/>
              </a:lnSpc>
              <a:buFont typeface="+mj-lt"/>
              <a:buAutoNum type="alphaLcPeriod"/>
            </a:pPr>
            <a:r>
              <a:rPr lang="nl-NL" i="1" dirty="0">
                <a:latin typeface="Cambria" panose="02040503050406030204" pitchFamily="18" charset="0"/>
                <a:ea typeface="Cambria" panose="02040503050406030204" pitchFamily="18" charset="0"/>
              </a:rPr>
              <a:t>de financiële gevolgen voor het Rijk en, waar mogelijk, de financiële gevolgen voor maatschappelijke sectoren</a:t>
            </a:r>
            <a:r>
              <a:rPr lang="nl-NL" dirty="0">
                <a:latin typeface="Cambria" panose="02040503050406030204" pitchFamily="18" charset="0"/>
                <a:ea typeface="Cambria" panose="02040503050406030204" pitchFamily="18" charset="0"/>
              </a:rPr>
              <a:t>.”</a:t>
            </a:r>
            <a:endParaRPr lang="nl-NL" i="1" dirty="0">
              <a:latin typeface="Cambria" panose="02040503050406030204" pitchFamily="18" charset="0"/>
              <a:ea typeface="Cambria" panose="02040503050406030204" pitchFamily="18" charset="0"/>
            </a:endParaRPr>
          </a:p>
          <a:p>
            <a:endParaRPr lang="nl-NL" dirty="0">
              <a:latin typeface="Cambria" panose="02040503050406030204" pitchFamily="18" charset="0"/>
            </a:endParaRPr>
          </a:p>
          <a:p>
            <a:endParaRPr lang="nl-NL" dirty="0">
              <a:latin typeface="Cambria" panose="02040503050406030204" pitchFamily="18" charset="0"/>
            </a:endParaRPr>
          </a:p>
        </p:txBody>
      </p:sp>
    </p:spTree>
    <p:extLst>
      <p:ext uri="{BB962C8B-B14F-4D97-AF65-F5344CB8AC3E}">
        <p14:creationId xmlns:p14="http://schemas.microsoft.com/office/powerpoint/2010/main" val="19723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602A6D-60B3-A746-AAF4-23AAE3C188F2}"/>
              </a:ext>
            </a:extLst>
          </p:cNvPr>
          <p:cNvSpPr>
            <a:spLocks noGrp="1"/>
          </p:cNvSpPr>
          <p:nvPr>
            <p:ph type="title"/>
          </p:nvPr>
        </p:nvSpPr>
        <p:spPr>
          <a:xfrm>
            <a:off x="838200" y="1805297"/>
            <a:ext cx="10515600" cy="1325563"/>
          </a:xfrm>
        </p:spPr>
        <p:txBody>
          <a:bodyPr>
            <a:normAutofit fontScale="90000"/>
          </a:bodyPr>
          <a:lstStyle/>
          <a:p>
            <a:r>
              <a:rPr lang="nl-NL" sz="2700" b="1" dirty="0">
                <a:latin typeface="Cambria" panose="02040503050406030204" pitchFamily="18" charset="0"/>
                <a:ea typeface="Cambria" panose="02040503050406030204" pitchFamily="18" charset="0"/>
              </a:rPr>
              <a:t/>
            </a:r>
            <a:br>
              <a:rPr lang="nl-NL" sz="2700" b="1" dirty="0">
                <a:latin typeface="Cambria" panose="02040503050406030204" pitchFamily="18" charset="0"/>
                <a:ea typeface="Cambria" panose="02040503050406030204" pitchFamily="18" charset="0"/>
              </a:rPr>
            </a:br>
            <a:r>
              <a:rPr lang="nl-NL" sz="4000" b="1" dirty="0">
                <a:latin typeface="Cambria" panose="02040503050406030204" pitchFamily="18" charset="0"/>
                <a:ea typeface="Cambria" panose="02040503050406030204" pitchFamily="18" charset="0"/>
              </a:rPr>
              <a:t>Wetenschapstoets van voorgenomen beleid</a:t>
            </a:r>
            <a:r>
              <a:rPr lang="nl-NL" sz="2400" b="1" dirty="0">
                <a:latin typeface="+mn-lt"/>
                <a:ea typeface="Cambria" panose="02040503050406030204" pitchFamily="18" charset="0"/>
              </a:rPr>
              <a:t/>
            </a:r>
            <a:br>
              <a:rPr lang="nl-NL" sz="2400" b="1" dirty="0">
                <a:latin typeface="+mn-lt"/>
                <a:ea typeface="Cambria" panose="02040503050406030204" pitchFamily="18" charset="0"/>
              </a:rPr>
            </a:br>
            <a:r>
              <a:rPr lang="nl-NL" sz="2400" b="1" dirty="0">
                <a:latin typeface="+mn-lt"/>
                <a:ea typeface="Cambria" panose="02040503050406030204" pitchFamily="18" charset="0"/>
              </a:rPr>
              <a:t/>
            </a:r>
            <a:br>
              <a:rPr lang="nl-NL" sz="2400" b="1" dirty="0">
                <a:latin typeface="+mn-lt"/>
                <a:ea typeface="Cambria" panose="02040503050406030204" pitchFamily="18" charset="0"/>
              </a:rPr>
            </a:br>
            <a:endParaRPr lang="nl-NL" sz="2400" b="1" dirty="0">
              <a:latin typeface="+mn-lt"/>
              <a:ea typeface="Cambria" panose="02040503050406030204" pitchFamily="18" charset="0"/>
            </a:endParaRPr>
          </a:p>
        </p:txBody>
      </p:sp>
      <p:sp>
        <p:nvSpPr>
          <p:cNvPr id="3" name="Ondertitel 2">
            <a:extLst>
              <a:ext uri="{FF2B5EF4-FFF2-40B4-BE49-F238E27FC236}">
                <a16:creationId xmlns:a16="http://schemas.microsoft.com/office/drawing/2014/main" id="{51DF4DB9-4E71-454E-B859-86B9077EC411}"/>
              </a:ext>
            </a:extLst>
          </p:cNvPr>
          <p:cNvSpPr>
            <a:spLocks noGrp="1"/>
          </p:cNvSpPr>
          <p:nvPr>
            <p:ph idx="1"/>
          </p:nvPr>
        </p:nvSpPr>
        <p:spPr>
          <a:xfrm>
            <a:off x="838200" y="2777867"/>
            <a:ext cx="7961312" cy="3910012"/>
          </a:xfrm>
        </p:spPr>
        <p:txBody>
          <a:bodyPr>
            <a:noAutofit/>
          </a:bodyPr>
          <a:lstStyle/>
          <a:p>
            <a:pPr marL="257175" indent="-257175"/>
            <a:r>
              <a:rPr lang="nl-NL" sz="2400" dirty="0">
                <a:latin typeface="Cambria" panose="02040503050406030204" pitchFamily="18" charset="0"/>
                <a:ea typeface="Cambria" panose="02040503050406030204" pitchFamily="18" charset="0"/>
              </a:rPr>
              <a:t>Artikel 3.1 van de Comptabiliteitswet 2016 verplicht de regering om wets- en beleidsvoorstellen goed te onderbouwen</a:t>
            </a:r>
          </a:p>
          <a:p>
            <a:pPr marL="257175" indent="-257175"/>
            <a:r>
              <a:rPr lang="nl-NL" sz="2400" dirty="0">
                <a:latin typeface="Cambria" panose="02040503050406030204" pitchFamily="18" charset="0"/>
                <a:ea typeface="Cambria" panose="02040503050406030204" pitchFamily="18" charset="0"/>
              </a:rPr>
              <a:t>Kamercommissies kunnen de hulp van wetenschappers vragen bij de beoordeling van deze onderbouwing</a:t>
            </a:r>
          </a:p>
          <a:p>
            <a:pPr marL="257175" indent="-257175"/>
            <a:r>
              <a:rPr lang="nl-NL" sz="2400" dirty="0">
                <a:latin typeface="Cambria" panose="02040503050406030204" pitchFamily="18" charset="0"/>
                <a:ea typeface="Cambria" panose="02040503050406030204" pitchFamily="18" charset="0"/>
              </a:rPr>
              <a:t>In 2020 is (pilotfase) een standaardformulier ontwikkeld voor deze wetenschapstoets</a:t>
            </a:r>
          </a:p>
          <a:p>
            <a:pPr marL="257175" indent="-257175"/>
            <a:r>
              <a:rPr lang="nl-NL" sz="2400" dirty="0">
                <a:latin typeface="Cambria" panose="02040503050406030204" pitchFamily="18" charset="0"/>
                <a:ea typeface="Cambria" panose="02040503050406030204" pitchFamily="18" charset="0"/>
              </a:rPr>
              <a:t>In 2021 is de toets geëvalueerd (Vaste commissie voor de Rijksuitgaven) en het instrument geformaliseerd</a:t>
            </a:r>
          </a:p>
          <a:p>
            <a:pPr marL="257175" indent="-257175"/>
            <a:endParaRPr lang="nl-NL" sz="2400" dirty="0">
              <a:latin typeface="Cambria" panose="02040503050406030204" pitchFamily="18" charset="0"/>
              <a:ea typeface="Cambria" panose="02040503050406030204" pitchFamily="18" charset="0"/>
            </a:endParaRPr>
          </a:p>
          <a:p>
            <a:pPr algn="l"/>
            <a:endParaRPr lang="nl-NL" dirty="0">
              <a:latin typeface="Cambria" panose="02040503050406030204" pitchFamily="18" charset="0"/>
              <a:ea typeface="Cambria" panose="02040503050406030204" pitchFamily="18" charset="0"/>
            </a:endParaRPr>
          </a:p>
          <a:p>
            <a:pPr marL="257175" indent="-257175"/>
            <a:endParaRPr lang="nl-NL"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99993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35846" y="1343952"/>
            <a:ext cx="9221932" cy="994172"/>
          </a:xfrm>
        </p:spPr>
        <p:txBody>
          <a:bodyPr>
            <a:normAutofit/>
          </a:bodyPr>
          <a:lstStyle/>
          <a:p>
            <a:pPr>
              <a:defRPr/>
            </a:pPr>
            <a:r>
              <a:rPr lang="nl-NL" sz="3000" b="1" dirty="0">
                <a:latin typeface="Cambria" panose="02040503050406030204" pitchFamily="18" charset="0"/>
              </a:rPr>
              <a:t>Standaardformulier met acht vragen</a:t>
            </a:r>
          </a:p>
        </p:txBody>
      </p:sp>
      <p:sp>
        <p:nvSpPr>
          <p:cNvPr id="10243" name="Tijdelijke aanduiding voor inhoud 2"/>
          <p:cNvSpPr>
            <a:spLocks noGrp="1"/>
          </p:cNvSpPr>
          <p:nvPr>
            <p:ph idx="1"/>
          </p:nvPr>
        </p:nvSpPr>
        <p:spPr/>
        <p:txBody>
          <a:bodyPr>
            <a:noAutofit/>
          </a:bodyPr>
          <a:lstStyle/>
          <a:p>
            <a:pPr marL="0" indent="0">
              <a:buNone/>
            </a:pPr>
            <a:endParaRPr lang="nl-NL" altLang="nl-NL" sz="1800">
              <a:latin typeface="Cambria" panose="02040503050406030204" pitchFamily="18" charset="0"/>
            </a:endParaRPr>
          </a:p>
          <a:p>
            <a:pPr marL="342900" lvl="1" indent="0">
              <a:defRPr/>
            </a:pPr>
            <a:endParaRPr lang="nl-NL" altLang="nl-NL" sz="1500">
              <a:latin typeface="Cambria" panose="02040503050406030204" pitchFamily="18" charset="0"/>
            </a:endParaRPr>
          </a:p>
        </p:txBody>
      </p:sp>
      <p:sp>
        <p:nvSpPr>
          <p:cNvPr id="14340" name="Tijdelijke aanduiding voor dianummer 3"/>
          <p:cNvSpPr>
            <a:spLocks noGrp="1"/>
          </p:cNvSpPr>
          <p:nvPr>
            <p:ph type="sldNum" sz="quarter" idx="10"/>
          </p:nvPr>
        </p:nvSpPr>
        <p:spPr>
          <a:noFill/>
        </p:spPr>
        <p:txBody>
          <a:bodyPr/>
          <a:lstStyle/>
          <a:p>
            <a:fld id="{B652F4DE-011C-4994-A87A-EBA41851253D}" type="slidenum">
              <a:rPr lang="en-US" altLang="nl-NL" smtClean="0"/>
              <a:pPr/>
              <a:t>5</a:t>
            </a:fld>
            <a:endParaRPr lang="en-US" altLang="nl-NL"/>
          </a:p>
        </p:txBody>
      </p:sp>
      <p:graphicFrame>
        <p:nvGraphicFramePr>
          <p:cNvPr id="3" name="Tabel 2">
            <a:extLst>
              <a:ext uri="{FF2B5EF4-FFF2-40B4-BE49-F238E27FC236}">
                <a16:creationId xmlns:a16="http://schemas.microsoft.com/office/drawing/2014/main" id="{60308EB0-D605-48B8-B143-2EF36A6137D9}"/>
              </a:ext>
            </a:extLst>
          </p:cNvPr>
          <p:cNvGraphicFramePr>
            <a:graphicFrameLocks noGrp="1"/>
          </p:cNvGraphicFramePr>
          <p:nvPr>
            <p:extLst>
              <p:ext uri="{D42A27DB-BD31-4B8C-83A1-F6EECF244321}">
                <p14:modId xmlns:p14="http://schemas.microsoft.com/office/powerpoint/2010/main" val="3730062695"/>
              </p:ext>
            </p:extLst>
          </p:nvPr>
        </p:nvGraphicFramePr>
        <p:xfrm>
          <a:off x="1674667" y="2097642"/>
          <a:ext cx="6863195" cy="4082686"/>
        </p:xfrm>
        <a:graphic>
          <a:graphicData uri="http://schemas.openxmlformats.org/drawingml/2006/table">
            <a:tbl>
              <a:tblPr firstRow="1" firstCol="1" bandRow="1">
                <a:tableStyleId>{5940675A-B579-460E-94D1-54222C63F5DA}</a:tableStyleId>
              </a:tblPr>
              <a:tblGrid>
                <a:gridCol w="6863195">
                  <a:extLst>
                    <a:ext uri="{9D8B030D-6E8A-4147-A177-3AD203B41FA5}">
                      <a16:colId xmlns:a16="http://schemas.microsoft.com/office/drawing/2014/main" val="1382812824"/>
                    </a:ext>
                  </a:extLst>
                </a:gridCol>
              </a:tblGrid>
              <a:tr h="244602">
                <a:tc>
                  <a:txBody>
                    <a:bodyPr/>
                    <a:lstStyle/>
                    <a:p>
                      <a:pPr marL="0" lvl="0" indent="0">
                        <a:lnSpc>
                          <a:spcPct val="100000"/>
                        </a:lnSpc>
                        <a:spcAft>
                          <a:spcPts val="0"/>
                        </a:spcAft>
                        <a:buFont typeface="+mj-lt"/>
                        <a:buNone/>
                      </a:pPr>
                      <a:r>
                        <a:rPr lang="nl-NL" sz="2400" dirty="0">
                          <a:effectLst/>
                          <a:latin typeface="Cambria" panose="02040503050406030204" pitchFamily="18" charset="0"/>
                        </a:rPr>
                        <a:t>1. Vindbaarheid van CW3.1-informatie </a:t>
                      </a:r>
                      <a:endParaRPr lang="nl-NL" sz="2400" dirty="0">
                        <a:effectLst/>
                        <a:latin typeface="Cambria" panose="020405030504060302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646305909"/>
                  </a:ext>
                </a:extLst>
              </a:tr>
              <a:tr h="489204">
                <a:tc>
                  <a:txBody>
                    <a:bodyPr/>
                    <a:lstStyle/>
                    <a:p>
                      <a:pPr marL="0" lvl="0" indent="0">
                        <a:lnSpc>
                          <a:spcPct val="100000"/>
                        </a:lnSpc>
                        <a:spcAft>
                          <a:spcPts val="0"/>
                        </a:spcAft>
                        <a:buFont typeface="+mj-lt"/>
                        <a:buNone/>
                      </a:pPr>
                      <a:r>
                        <a:rPr lang="nl-NL" sz="2400" dirty="0">
                          <a:effectLst/>
                          <a:latin typeface="Cambria" panose="02040503050406030204" pitchFamily="18" charset="0"/>
                        </a:rPr>
                        <a:t>2. Maatschappelijke opgave (bedoeling)</a:t>
                      </a:r>
                    </a:p>
                  </a:txBody>
                  <a:tcPr/>
                </a:tc>
                <a:extLst>
                  <a:ext uri="{0D108BD9-81ED-4DB2-BD59-A6C34878D82A}">
                    <a16:rowId xmlns:a16="http://schemas.microsoft.com/office/drawing/2014/main" val="2072517712"/>
                  </a:ext>
                </a:extLst>
              </a:tr>
              <a:tr h="489204">
                <a:tc>
                  <a:txBody>
                    <a:bodyPr/>
                    <a:lstStyle/>
                    <a:p>
                      <a:pPr marL="0" lvl="0" indent="0">
                        <a:lnSpc>
                          <a:spcPct val="100000"/>
                        </a:lnSpc>
                        <a:spcAft>
                          <a:spcPts val="0"/>
                        </a:spcAft>
                        <a:buFont typeface="+mj-lt"/>
                        <a:buNone/>
                      </a:pPr>
                      <a:r>
                        <a:rPr lang="nl-NL" sz="2400" dirty="0">
                          <a:effectLst/>
                          <a:latin typeface="Cambria" panose="02040503050406030204" pitchFamily="18" charset="0"/>
                        </a:rPr>
                        <a:t>3. Ingezette beleidsinstrumenten</a:t>
                      </a:r>
                      <a:endParaRPr lang="nl-NL" sz="2400" dirty="0">
                        <a:effectLst/>
                        <a:latin typeface="Cambria" panose="020405030504060302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638795756"/>
                  </a:ext>
                </a:extLst>
              </a:tr>
              <a:tr h="555516">
                <a:tc>
                  <a:txBody>
                    <a:bodyPr/>
                    <a:lstStyle/>
                    <a:p>
                      <a:pPr marL="0" lvl="0" indent="0">
                        <a:lnSpc>
                          <a:spcPct val="100000"/>
                        </a:lnSpc>
                        <a:spcAft>
                          <a:spcPts val="0"/>
                        </a:spcAft>
                        <a:buFont typeface="+mj-lt"/>
                        <a:buNone/>
                      </a:pPr>
                      <a:r>
                        <a:rPr lang="nl-NL" sz="2400" dirty="0">
                          <a:effectLst/>
                          <a:latin typeface="Cambria" panose="02040503050406030204" pitchFamily="18" charset="0"/>
                        </a:rPr>
                        <a:t>4. Doeltreffendheid</a:t>
                      </a:r>
                    </a:p>
                  </a:txBody>
                  <a:tcPr/>
                </a:tc>
                <a:extLst>
                  <a:ext uri="{0D108BD9-81ED-4DB2-BD59-A6C34878D82A}">
                    <a16:rowId xmlns:a16="http://schemas.microsoft.com/office/drawing/2014/main" val="33181740"/>
                  </a:ext>
                </a:extLst>
              </a:tr>
              <a:tr h="549640">
                <a:tc>
                  <a:txBody>
                    <a:bodyPr/>
                    <a:lstStyle/>
                    <a:p>
                      <a:pPr marL="0" lvl="0" indent="0">
                        <a:lnSpc>
                          <a:spcPct val="100000"/>
                        </a:lnSpc>
                        <a:spcAft>
                          <a:spcPts val="0"/>
                        </a:spcAft>
                        <a:buFont typeface="+mj-lt"/>
                        <a:buNone/>
                      </a:pPr>
                      <a:r>
                        <a:rPr lang="nl-NL" sz="2400" dirty="0">
                          <a:effectLst/>
                          <a:latin typeface="Cambria" panose="02040503050406030204" pitchFamily="18" charset="0"/>
                        </a:rPr>
                        <a:t>5. Doelmatigheid</a:t>
                      </a:r>
                    </a:p>
                  </a:txBody>
                  <a:tcPr/>
                </a:tc>
                <a:extLst>
                  <a:ext uri="{0D108BD9-81ED-4DB2-BD59-A6C34878D82A}">
                    <a16:rowId xmlns:a16="http://schemas.microsoft.com/office/drawing/2014/main" val="1929086873"/>
                  </a:ext>
                </a:extLst>
              </a:tr>
              <a:tr h="500498">
                <a:tc>
                  <a:txBody>
                    <a:bodyPr/>
                    <a:lstStyle/>
                    <a:p>
                      <a:pPr marL="0" lvl="0" indent="0">
                        <a:lnSpc>
                          <a:spcPct val="100000"/>
                        </a:lnSpc>
                        <a:spcAft>
                          <a:spcPts val="0"/>
                        </a:spcAft>
                        <a:buFont typeface="+mj-lt"/>
                        <a:buNone/>
                      </a:pPr>
                      <a:r>
                        <a:rPr lang="nl-NL" sz="2400" dirty="0">
                          <a:effectLst/>
                          <a:latin typeface="Cambria" panose="02040503050406030204" pitchFamily="18" charset="0"/>
                        </a:rPr>
                        <a:t>6. Financiële gevolgen voor het Rijk</a:t>
                      </a:r>
                    </a:p>
                  </a:txBody>
                  <a:tcPr/>
                </a:tc>
                <a:extLst>
                  <a:ext uri="{0D108BD9-81ED-4DB2-BD59-A6C34878D82A}">
                    <a16:rowId xmlns:a16="http://schemas.microsoft.com/office/drawing/2014/main" val="3711266425"/>
                  </a:ext>
                </a:extLst>
              </a:tr>
              <a:tr h="214235">
                <a:tc>
                  <a:txBody>
                    <a:bodyPr/>
                    <a:lstStyle/>
                    <a:p>
                      <a:pPr marL="0" lvl="0" indent="0">
                        <a:lnSpc>
                          <a:spcPct val="100000"/>
                        </a:lnSpc>
                        <a:spcAft>
                          <a:spcPts val="0"/>
                        </a:spcAft>
                        <a:buFont typeface="+mj-lt"/>
                        <a:buNone/>
                      </a:pPr>
                      <a:r>
                        <a:rPr lang="nl-NL" sz="2400" dirty="0">
                          <a:effectLst/>
                          <a:latin typeface="Cambria" panose="02040503050406030204" pitchFamily="18" charset="0"/>
                        </a:rPr>
                        <a:t>7. Financiële gevolgen voor derden</a:t>
                      </a:r>
                      <a:endParaRPr lang="nl-NL" sz="2400" dirty="0">
                        <a:effectLst/>
                        <a:latin typeface="Cambria" panose="02040503050406030204" pitchFamily="18"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0246472"/>
                  </a:ext>
                </a:extLst>
              </a:tr>
              <a:tr h="584224">
                <a:tc>
                  <a:txBody>
                    <a:bodyPr/>
                    <a:lstStyle/>
                    <a:p>
                      <a:pPr marL="0" lvl="0" indent="0">
                        <a:lnSpc>
                          <a:spcPct val="100000"/>
                        </a:lnSpc>
                        <a:spcAft>
                          <a:spcPts val="0"/>
                        </a:spcAft>
                        <a:buFont typeface="+mj-lt"/>
                        <a:buNone/>
                      </a:pPr>
                      <a:r>
                        <a:rPr lang="nl-NL" sz="2400" dirty="0">
                          <a:effectLst/>
                          <a:latin typeface="Cambria" panose="02040503050406030204" pitchFamily="18" charset="0"/>
                        </a:rPr>
                        <a:t>8 . Evaluatieparagraaf</a:t>
                      </a:r>
                    </a:p>
                  </a:txBody>
                  <a:tcPr/>
                </a:tc>
                <a:extLst>
                  <a:ext uri="{0D108BD9-81ED-4DB2-BD59-A6C34878D82A}">
                    <a16:rowId xmlns:a16="http://schemas.microsoft.com/office/drawing/2014/main" val="1332372006"/>
                  </a:ext>
                </a:extLst>
              </a:tr>
            </a:tbl>
          </a:graphicData>
        </a:graphic>
      </p:graphicFrame>
      <p:sp>
        <p:nvSpPr>
          <p:cNvPr id="4" name="Tekstvak 3">
            <a:extLst>
              <a:ext uri="{FF2B5EF4-FFF2-40B4-BE49-F238E27FC236}">
                <a16:creationId xmlns:a16="http://schemas.microsoft.com/office/drawing/2014/main" id="{F73A93C5-FAEC-4BA9-9F5F-013F308C8DB6}"/>
              </a:ext>
            </a:extLst>
          </p:cNvPr>
          <p:cNvSpPr txBox="1"/>
          <p:nvPr/>
        </p:nvSpPr>
        <p:spPr>
          <a:xfrm>
            <a:off x="8576683" y="2097642"/>
            <a:ext cx="1984663" cy="3785652"/>
          </a:xfrm>
          <a:prstGeom prst="rect">
            <a:avLst/>
          </a:prstGeom>
          <a:noFill/>
        </p:spPr>
        <p:txBody>
          <a:bodyPr wrap="square" rtlCol="0">
            <a:spAutoFit/>
          </a:bodyPr>
          <a:lstStyle/>
          <a:p>
            <a:pPr marL="214313" indent="-214313">
              <a:buFont typeface="Arial" panose="020B0604020202020204" pitchFamily="34" charset="0"/>
              <a:buChar char="•"/>
            </a:pPr>
            <a:r>
              <a:rPr lang="nl-NL" sz="2000" b="1" dirty="0">
                <a:latin typeface="Cambria" panose="02040503050406030204" pitchFamily="18" charset="0"/>
                <a:ea typeface="Cambria" panose="02040503050406030204" pitchFamily="18" charset="0"/>
              </a:rPr>
              <a:t>Feitelijk</a:t>
            </a:r>
            <a:r>
              <a:rPr lang="nl-NL" sz="2000" dirty="0">
                <a:latin typeface="Cambria" panose="02040503050406030204" pitchFamily="18" charset="0"/>
                <a:ea typeface="Cambria" panose="02040503050406030204" pitchFamily="18" charset="0"/>
              </a:rPr>
              <a:t>: staat de vereiste informatie in het voorstel?</a:t>
            </a:r>
          </a:p>
          <a:p>
            <a:pPr marL="214313" indent="-214313">
              <a:buFont typeface="Arial" panose="020B0604020202020204" pitchFamily="34" charset="0"/>
              <a:buChar char="•"/>
            </a:pPr>
            <a:endParaRPr lang="nl-NL" sz="2000" dirty="0">
              <a:latin typeface="Cambria" panose="02040503050406030204" pitchFamily="18" charset="0"/>
              <a:ea typeface="Cambria" panose="02040503050406030204" pitchFamily="18" charset="0"/>
            </a:endParaRPr>
          </a:p>
          <a:p>
            <a:pPr marL="214313" indent="-214313">
              <a:buFont typeface="Arial" panose="020B0604020202020204" pitchFamily="34" charset="0"/>
              <a:buChar char="•"/>
            </a:pPr>
            <a:r>
              <a:rPr lang="nl-NL" sz="2000" b="1" dirty="0">
                <a:latin typeface="Cambria" panose="02040503050406030204" pitchFamily="18" charset="0"/>
                <a:ea typeface="Cambria" panose="02040503050406030204" pitchFamily="18" charset="0"/>
              </a:rPr>
              <a:t>Wetenschap</a:t>
            </a:r>
            <a:r>
              <a:rPr lang="nl-NL" sz="2000" dirty="0">
                <a:latin typeface="Cambria" panose="02040503050406030204" pitchFamily="18" charset="0"/>
                <a:ea typeface="Cambria" panose="02040503050406030204" pitchFamily="18" charset="0"/>
              </a:rPr>
              <a:t>: Welke inzichten en suggesties heeft de wetenschap?</a:t>
            </a:r>
          </a:p>
        </p:txBody>
      </p:sp>
    </p:spTree>
    <p:extLst>
      <p:ext uri="{BB962C8B-B14F-4D97-AF65-F5344CB8AC3E}">
        <p14:creationId xmlns:p14="http://schemas.microsoft.com/office/powerpoint/2010/main" val="4018342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defRPr/>
            </a:pPr>
            <a:r>
              <a:rPr lang="nl-NL" sz="3600" dirty="0">
                <a:latin typeface="Cambria" panose="02040503050406030204" pitchFamily="18" charset="0"/>
              </a:rPr>
              <a:t>Wetenschapstoets Seksuele gerichtheid</a:t>
            </a:r>
          </a:p>
        </p:txBody>
      </p:sp>
      <p:sp>
        <p:nvSpPr>
          <p:cNvPr id="10243" name="Tijdelijke aanduiding voor inhoud 2"/>
          <p:cNvSpPr>
            <a:spLocks noGrp="1"/>
          </p:cNvSpPr>
          <p:nvPr>
            <p:ph idx="1"/>
          </p:nvPr>
        </p:nvSpPr>
        <p:spPr>
          <a:xfrm>
            <a:off x="838200" y="2784841"/>
            <a:ext cx="7886700" cy="3263504"/>
          </a:xfrm>
        </p:spPr>
        <p:txBody>
          <a:bodyPr>
            <a:noAutofit/>
          </a:bodyPr>
          <a:lstStyle/>
          <a:p>
            <a:r>
              <a:rPr lang="nl-NL" sz="2400" dirty="0">
                <a:latin typeface="Cambria" panose="02040503050406030204" pitchFamily="18" charset="0"/>
                <a:ea typeface="Cambria" panose="02040503050406030204" pitchFamily="18" charset="0"/>
              </a:rPr>
              <a:t>Laura van Oploo, universitair docent straf- en strafprocesrecht, Tilburg University</a:t>
            </a:r>
          </a:p>
          <a:p>
            <a:r>
              <a:rPr lang="nl-NL" sz="2400" dirty="0">
                <a:latin typeface="Cambria" panose="02040503050406030204" pitchFamily="18" charset="0"/>
                <a:ea typeface="Cambria" panose="02040503050406030204" pitchFamily="18" charset="0"/>
              </a:rPr>
              <a:t>Marloes van </a:t>
            </a:r>
            <a:r>
              <a:rPr lang="nl-NL" sz="2400" dirty="0" err="1">
                <a:latin typeface="Cambria" panose="02040503050406030204" pitchFamily="18" charset="0"/>
                <a:ea typeface="Cambria" panose="02040503050406030204" pitchFamily="18" charset="0"/>
              </a:rPr>
              <a:t>Noorloos</a:t>
            </a:r>
            <a:r>
              <a:rPr lang="nl-NL" sz="2400" dirty="0">
                <a:latin typeface="Cambria" panose="02040503050406030204" pitchFamily="18" charset="0"/>
                <a:ea typeface="Cambria" panose="02040503050406030204" pitchFamily="18" charset="0"/>
              </a:rPr>
              <a:t>, universitair hoofddocent straf- en strafprocesrecht, Universiteit Leiden</a:t>
            </a:r>
            <a:endParaRPr lang="nl-NL" dirty="0">
              <a:latin typeface="Cambria" panose="02040503050406030204" pitchFamily="18" charset="0"/>
              <a:ea typeface="Cambria" panose="02040503050406030204" pitchFamily="18" charset="0"/>
            </a:endParaRPr>
          </a:p>
          <a:p>
            <a:pPr marL="342900" lvl="1" indent="0">
              <a:buNone/>
              <a:defRPr/>
            </a:pPr>
            <a:endParaRPr lang="nl-NL" altLang="nl-NL" sz="2000" dirty="0">
              <a:latin typeface="Cambria" panose="02040503050406030204" pitchFamily="18" charset="0"/>
            </a:endParaRPr>
          </a:p>
        </p:txBody>
      </p:sp>
    </p:spTree>
    <p:extLst>
      <p:ext uri="{BB962C8B-B14F-4D97-AF65-F5344CB8AC3E}">
        <p14:creationId xmlns:p14="http://schemas.microsoft.com/office/powerpoint/2010/main" val="280931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613911"/>
            <a:ext cx="10515600" cy="1064605"/>
          </a:xfrm>
        </p:spPr>
        <p:txBody>
          <a:bodyPr>
            <a:normAutofit/>
          </a:bodyPr>
          <a:lstStyle/>
          <a:p>
            <a:pPr>
              <a:defRPr/>
            </a:pPr>
            <a:r>
              <a:rPr lang="nl-NL" sz="3600" dirty="0">
                <a:latin typeface="Cambria" panose="02040503050406030204" pitchFamily="18" charset="0"/>
              </a:rPr>
              <a:t>Observaties</a:t>
            </a:r>
          </a:p>
        </p:txBody>
      </p:sp>
      <p:sp>
        <p:nvSpPr>
          <p:cNvPr id="10243" name="Tijdelijke aanduiding voor inhoud 2"/>
          <p:cNvSpPr>
            <a:spLocks noGrp="1"/>
          </p:cNvSpPr>
          <p:nvPr>
            <p:ph idx="1"/>
          </p:nvPr>
        </p:nvSpPr>
        <p:spPr>
          <a:xfrm>
            <a:off x="987055" y="2678516"/>
            <a:ext cx="10233717" cy="3263504"/>
          </a:xfrm>
        </p:spPr>
        <p:txBody>
          <a:bodyPr>
            <a:noAutofit/>
          </a:bodyPr>
          <a:lstStyle/>
          <a:p>
            <a:r>
              <a:rPr lang="nl-NL" sz="2400" dirty="0">
                <a:latin typeface="Cambria" panose="02040503050406030204" pitchFamily="18" charset="0"/>
                <a:ea typeface="Cambria" panose="02040503050406030204" pitchFamily="18" charset="0"/>
              </a:rPr>
              <a:t>Algemene indruk: </a:t>
            </a:r>
          </a:p>
          <a:p>
            <a:pPr lvl="1"/>
            <a:r>
              <a:rPr lang="nl-NL" sz="2000" dirty="0">
                <a:latin typeface="Cambria" panose="02040503050406030204" pitchFamily="18" charset="0"/>
                <a:ea typeface="Cambria" panose="02040503050406030204" pitchFamily="18" charset="0"/>
              </a:rPr>
              <a:t>Voorstel ‘seksuele gerichtheid’ goed onderbouwd en bevordert consistentie</a:t>
            </a:r>
          </a:p>
          <a:p>
            <a:pPr lvl="1"/>
            <a:r>
              <a:rPr lang="nl-NL" sz="2000" dirty="0">
                <a:latin typeface="Cambria" panose="02040503050406030204" pitchFamily="18" charset="0"/>
                <a:ea typeface="Cambria" panose="02040503050406030204" pitchFamily="18" charset="0"/>
              </a:rPr>
              <a:t>Voorstel ‘gender’ adresseert belangrijk maatschappelijk probleem, maar enkele aandachtspunten om formulering en onderbouwing te versterken</a:t>
            </a:r>
          </a:p>
          <a:p>
            <a:pPr lvl="1"/>
            <a:endParaRPr lang="nl-NL" sz="2000" dirty="0">
              <a:latin typeface="Cambria" panose="02040503050406030204" pitchFamily="18" charset="0"/>
              <a:ea typeface="Cambria" panose="02040503050406030204" pitchFamily="18" charset="0"/>
            </a:endParaRPr>
          </a:p>
          <a:p>
            <a:r>
              <a:rPr lang="nl-NL" sz="2400" dirty="0">
                <a:latin typeface="Cambria" panose="02040503050406030204" pitchFamily="18" charset="0"/>
                <a:ea typeface="Cambria" panose="02040503050406030204" pitchFamily="18" charset="0"/>
              </a:rPr>
              <a:t>Belangrijkste observaties: </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Doel is bescherming LHBTIQ+, ‘ongemerkt’ effect is dat groepsbelediging van </a:t>
            </a:r>
            <a:r>
              <a:rPr lang="nl-NL" sz="2000">
                <a:latin typeface="Cambria" panose="02040503050406030204" pitchFamily="18" charset="0"/>
                <a:ea typeface="Cambria" panose="02040503050406030204" pitchFamily="18" charset="0"/>
              </a:rPr>
              <a:t>vrouwen en mannen </a:t>
            </a:r>
            <a:r>
              <a:rPr lang="nl-NL" sz="2000" dirty="0">
                <a:latin typeface="Cambria" panose="02040503050406030204" pitchFamily="18" charset="0"/>
                <a:ea typeface="Cambria" panose="02040503050406030204" pitchFamily="18" charset="0"/>
              </a:rPr>
              <a:t>strafbaar wordt</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Gender: nog vrij summiere onderbouwing ‘pressing </a:t>
            </a:r>
            <a:r>
              <a:rPr lang="nl-NL" sz="2000" dirty="0" err="1">
                <a:latin typeface="Cambria" panose="02040503050406030204" pitchFamily="18" charset="0"/>
                <a:ea typeface="Cambria" panose="02040503050406030204" pitchFamily="18" charset="0"/>
              </a:rPr>
              <a:t>social</a:t>
            </a:r>
            <a:r>
              <a:rPr lang="nl-NL" sz="2000" dirty="0">
                <a:latin typeface="Cambria" panose="02040503050406030204" pitchFamily="18" charset="0"/>
                <a:ea typeface="Cambria" panose="02040503050406030204" pitchFamily="18" charset="0"/>
              </a:rPr>
              <a:t> </a:t>
            </a:r>
            <a:r>
              <a:rPr lang="nl-NL" sz="2000" dirty="0" err="1">
                <a:latin typeface="Cambria" panose="02040503050406030204" pitchFamily="18" charset="0"/>
                <a:ea typeface="Cambria" panose="02040503050406030204" pitchFamily="18" charset="0"/>
              </a:rPr>
              <a:t>need</a:t>
            </a:r>
            <a:r>
              <a:rPr lang="nl-NL" sz="2000" dirty="0">
                <a:latin typeface="Cambria" panose="02040503050406030204" pitchFamily="18" charset="0"/>
                <a:ea typeface="Cambria" panose="02040503050406030204" pitchFamily="18" charset="0"/>
              </a:rPr>
              <a:t>’ voor beperking uitingsvrijheid (art. 10 EVRM)</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Seksuele gerichtheid: oplossing voor </a:t>
            </a:r>
            <a:r>
              <a:rPr lang="nl-NL" sz="2000" dirty="0" err="1">
                <a:latin typeface="Cambria" panose="02040503050406030204" pitchFamily="18" charset="0"/>
                <a:ea typeface="Cambria" panose="02040503050406030204" pitchFamily="18" charset="0"/>
              </a:rPr>
              <a:t>overinclusie</a:t>
            </a:r>
            <a:r>
              <a:rPr lang="nl-NL" sz="2000" dirty="0">
                <a:latin typeface="Cambria" panose="02040503050406030204" pitchFamily="18" charset="0"/>
                <a:ea typeface="Cambria" panose="02040503050406030204" pitchFamily="18" charset="0"/>
              </a:rPr>
              <a:t> (1(4) AWGB) problematisch</a:t>
            </a:r>
          </a:p>
          <a:p>
            <a:pPr marL="0" indent="0">
              <a:buNone/>
            </a:pPr>
            <a:endParaRPr lang="nl-NL" sz="2000" i="1" dirty="0">
              <a:latin typeface="Cambria" panose="02040503050406030204" pitchFamily="18" charset="0"/>
              <a:ea typeface="Cambria" panose="02040503050406030204" pitchFamily="18" charset="0"/>
            </a:endParaRPr>
          </a:p>
          <a:p>
            <a:endParaRPr lang="nl-NL" altLang="nl-NL" sz="2000" dirty="0">
              <a:latin typeface="Cambria" panose="02040503050406030204" pitchFamily="18" charset="0"/>
              <a:ea typeface="Cambria" panose="02040503050406030204" pitchFamily="18" charset="0"/>
            </a:endParaRPr>
          </a:p>
          <a:p>
            <a:pPr marL="342900" lvl="1" indent="0">
              <a:defRPr/>
            </a:pPr>
            <a:endParaRPr lang="nl-NL" altLang="nl-NL" sz="2000" dirty="0">
              <a:latin typeface="Cambria" panose="02040503050406030204" pitchFamily="18" charset="0"/>
            </a:endParaRPr>
          </a:p>
        </p:txBody>
      </p:sp>
    </p:spTree>
    <p:extLst>
      <p:ext uri="{BB962C8B-B14F-4D97-AF65-F5344CB8AC3E}">
        <p14:creationId xmlns:p14="http://schemas.microsoft.com/office/powerpoint/2010/main" val="288193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613911"/>
            <a:ext cx="10515600" cy="1064605"/>
          </a:xfrm>
        </p:spPr>
        <p:txBody>
          <a:bodyPr>
            <a:normAutofit/>
          </a:bodyPr>
          <a:lstStyle/>
          <a:p>
            <a:pPr>
              <a:defRPr/>
            </a:pPr>
            <a:r>
              <a:rPr lang="nl-NL" sz="3600" dirty="0">
                <a:latin typeface="Cambria" panose="02040503050406030204" pitchFamily="18" charset="0"/>
              </a:rPr>
              <a:t>Aanbevelingen</a:t>
            </a:r>
          </a:p>
        </p:txBody>
      </p:sp>
      <p:sp>
        <p:nvSpPr>
          <p:cNvPr id="10243" name="Tijdelijke aanduiding voor inhoud 2"/>
          <p:cNvSpPr>
            <a:spLocks noGrp="1"/>
          </p:cNvSpPr>
          <p:nvPr>
            <p:ph idx="1"/>
          </p:nvPr>
        </p:nvSpPr>
        <p:spPr>
          <a:xfrm>
            <a:off x="987056" y="2678516"/>
            <a:ext cx="10366744" cy="3263504"/>
          </a:xfrm>
        </p:spPr>
        <p:txBody>
          <a:bodyPr>
            <a:noAutofit/>
          </a:bodyPr>
          <a:lstStyle/>
          <a:p>
            <a:r>
              <a:rPr lang="nl-NL" sz="2400" dirty="0">
                <a:latin typeface="Cambria" panose="02040503050406030204" pitchFamily="18" charset="0"/>
                <a:ea typeface="Cambria" panose="02040503050406030204" pitchFamily="18" charset="0"/>
              </a:rPr>
              <a:t>Belangrijkste aanbevelingen: </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Motiveer de uitbreiding van art. 137c Sr met groepsbelediging van vrouwen en mannen en onderbouw de noodzaak.</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Gender: versterk onderbouwing van hoe juist deze strafrechtelijke delicten kunnen bijdragen aan het bestrijden van marginalisering op grond van genderexpressie, genderidentiteit en geslachtskenmerken, en ga daarbij uitgebreider in op de uitingsvrijheid en de verwachting t.a.v. vervolging.</a:t>
            </a:r>
          </a:p>
          <a:p>
            <a:pPr marL="914400" lvl="1" indent="-457200">
              <a:buFont typeface="+mj-lt"/>
              <a:buAutoNum type="arabicPeriod"/>
            </a:pPr>
            <a:r>
              <a:rPr lang="nl-NL" sz="2000" dirty="0">
                <a:latin typeface="Cambria" panose="02040503050406030204" pitchFamily="18" charset="0"/>
                <a:ea typeface="Cambria" panose="02040503050406030204" pitchFamily="18" charset="0"/>
              </a:rPr>
              <a:t>Vind een andere oplossing voor </a:t>
            </a:r>
            <a:r>
              <a:rPr lang="nl-NL" sz="2000" dirty="0" err="1">
                <a:latin typeface="Cambria" panose="02040503050406030204" pitchFamily="18" charset="0"/>
                <a:ea typeface="Cambria" panose="02040503050406030204" pitchFamily="18" charset="0"/>
              </a:rPr>
              <a:t>overinclusie</a:t>
            </a:r>
            <a:r>
              <a:rPr lang="nl-NL" sz="2000" dirty="0">
                <a:latin typeface="Cambria" panose="02040503050406030204" pitchFamily="18" charset="0"/>
                <a:ea typeface="Cambria" panose="02040503050406030204" pitchFamily="18" charset="0"/>
              </a:rPr>
              <a:t> (seksuele gerichtheid: voorstel art. 1(4) </a:t>
            </a:r>
            <a:r>
              <a:rPr lang="nl-NL" sz="2000" dirty="0" err="1">
                <a:latin typeface="Cambria" panose="02040503050406030204" pitchFamily="18" charset="0"/>
                <a:ea typeface="Cambria" panose="02040503050406030204" pitchFamily="18" charset="0"/>
              </a:rPr>
              <a:t>Awgb</a:t>
            </a:r>
            <a:r>
              <a:rPr lang="nl-NL" sz="2000" dirty="0">
                <a:latin typeface="Cambria" panose="02040503050406030204" pitchFamily="18" charset="0"/>
                <a:ea typeface="Cambria" panose="02040503050406030204" pitchFamily="18" charset="0"/>
              </a:rPr>
              <a:t>) die niet het nadeel van stereotypering kent.</a:t>
            </a:r>
          </a:p>
          <a:p>
            <a:r>
              <a:rPr lang="nl-NL" sz="2400" dirty="0">
                <a:latin typeface="Cambria" panose="02040503050406030204" pitchFamily="18" charset="0"/>
                <a:ea typeface="Cambria" panose="02040503050406030204" pitchFamily="18" charset="0"/>
              </a:rPr>
              <a:t>Voorbeelden ter illustratie: </a:t>
            </a:r>
          </a:p>
          <a:p>
            <a:pPr lvl="1"/>
            <a:r>
              <a:rPr lang="nl-NL" sz="2000" dirty="0">
                <a:latin typeface="Cambria" panose="02040503050406030204" pitchFamily="18" charset="0"/>
                <a:ea typeface="Cambria" panose="02040503050406030204" pitchFamily="18" charset="0"/>
              </a:rPr>
              <a:t>Openbaar Ministerie, ‘Uitingen over vrouwen tijdens diner Amsterdams Studenten Corps niet strafbaar’, 2 augustus 2023</a:t>
            </a:r>
          </a:p>
          <a:p>
            <a:pPr marL="0" indent="0">
              <a:buNone/>
            </a:pPr>
            <a:endParaRPr lang="nl-NL" sz="2000" i="1" dirty="0">
              <a:latin typeface="Cambria" panose="02040503050406030204" pitchFamily="18" charset="0"/>
              <a:ea typeface="Cambria" panose="02040503050406030204" pitchFamily="18" charset="0"/>
            </a:endParaRPr>
          </a:p>
          <a:p>
            <a:endParaRPr lang="nl-NL" altLang="nl-NL" sz="2000" dirty="0">
              <a:latin typeface="Cambria" panose="02040503050406030204" pitchFamily="18" charset="0"/>
              <a:ea typeface="Cambria" panose="02040503050406030204" pitchFamily="18" charset="0"/>
            </a:endParaRPr>
          </a:p>
          <a:p>
            <a:pPr marL="342900" lvl="1" indent="0">
              <a:defRPr/>
            </a:pPr>
            <a:endParaRPr lang="nl-NL" altLang="nl-NL" sz="2000" dirty="0">
              <a:latin typeface="Cambria" panose="02040503050406030204" pitchFamily="18" charset="0"/>
            </a:endParaRPr>
          </a:p>
        </p:txBody>
      </p:sp>
    </p:spTree>
    <p:extLst>
      <p:ext uri="{BB962C8B-B14F-4D97-AF65-F5344CB8AC3E}">
        <p14:creationId xmlns:p14="http://schemas.microsoft.com/office/powerpoint/2010/main" val="1779544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87056" y="2896697"/>
            <a:ext cx="10515600" cy="1064605"/>
          </a:xfrm>
        </p:spPr>
        <p:txBody>
          <a:bodyPr>
            <a:normAutofit/>
          </a:bodyPr>
          <a:lstStyle/>
          <a:p>
            <a:pPr>
              <a:defRPr/>
            </a:pPr>
            <a:r>
              <a:rPr lang="nl-NL" sz="3600" dirty="0">
                <a:latin typeface="Cambria" panose="02040503050406030204" pitchFamily="18" charset="0"/>
              </a:rPr>
              <a:t>Vragenronde</a:t>
            </a:r>
          </a:p>
        </p:txBody>
      </p:sp>
    </p:spTree>
    <p:extLst>
      <p:ext uri="{BB962C8B-B14F-4D97-AF65-F5344CB8AC3E}">
        <p14:creationId xmlns:p14="http://schemas.microsoft.com/office/powerpoint/2010/main" val="114377545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Words>529</ap:Words>
  <ap:PresentationFormat>Breedbeeld</ap:PresentationFormat>
  <ap:Paragraphs>93</ap:Paragraphs>
  <ap:Slides>9</ap:Slides>
  <ap:HiddenSlides>0</ap:HiddenSlides>
  <ap:MMClips>0</ap:MMClips>
  <ap:ScaleCrop>false</ap:ScaleCrop>
  <ap:HeadingPairs>
    <vt:vector baseType="variant" size="6">
      <vt:variant>
        <vt:lpstr>Gebruikte lettertypen</vt:lpstr>
      </vt:variant>
      <vt:variant>
        <vt:i4>5</vt:i4>
      </vt:variant>
      <vt:variant>
        <vt:lpstr>Thema</vt:lpstr>
      </vt:variant>
      <vt:variant>
        <vt:i4>1</vt:i4>
      </vt:variant>
      <vt:variant>
        <vt:lpstr>Diatitels</vt:lpstr>
      </vt:variant>
      <vt:variant>
        <vt:i4>9</vt:i4>
      </vt:variant>
    </vt:vector>
  </ap:HeadingPairs>
  <ap:TitlesOfParts>
    <vt:vector baseType="lpstr" size="15">
      <vt:lpstr>Arial</vt:lpstr>
      <vt:lpstr>Calibri</vt:lpstr>
      <vt:lpstr>Calibri Light</vt:lpstr>
      <vt:lpstr>Cambria</vt:lpstr>
      <vt:lpstr>Times New Roman</vt:lpstr>
      <vt:lpstr>Kantoorthema</vt:lpstr>
      <vt:lpstr>Wetenschapstoets Seksuele gerichtheid </vt:lpstr>
      <vt:lpstr>Programma</vt:lpstr>
      <vt:lpstr>Artikel 3.1 van de Comptabiliteitswet 2016</vt:lpstr>
      <vt:lpstr> Wetenschapstoets van voorgenomen beleid  </vt:lpstr>
      <vt:lpstr>Standaardformulier met acht vragen</vt:lpstr>
      <vt:lpstr>Wetenschapstoets Seksuele gerichtheid</vt:lpstr>
      <vt:lpstr>Observaties</vt:lpstr>
      <vt:lpstr>Aanbevelingen</vt:lpstr>
      <vt:lpstr>Vragenronde</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lastModifiedBy/>
  <revision/>
  <lastPrinted>2019-12-18T09:41:09.0000000Z</lastPrinted>
  <dcterms:created xsi:type="dcterms:W3CDTF">2019-04-30T13:28:40.0000000Z</dcterms:created>
  <dcterms:modified xsi:type="dcterms:W3CDTF">2024-05-16T08:24:07.0000000Z</dcterms:modified>
  <dc:description/>
  <dc:subject/>
  <keywords/>
  <version/>
  <category>------------------------</category>
</coreProperties>
</file>