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sldIdLst>
    <p:sldId id="262" r:id="rId2"/>
    <p:sldId id="335" r:id="rId3"/>
    <p:sldId id="350" r:id="rId4"/>
    <p:sldId id="356" r:id="rId5"/>
    <p:sldId id="357" r:id="rId6"/>
    <p:sldId id="358" r:id="rId7"/>
    <p:sldId id="345" r:id="rId8"/>
    <p:sldId id="344" r:id="rId9"/>
    <p:sldId id="352" r:id="rId10"/>
    <p:sldId id="346" r:id="rId11"/>
    <p:sldId id="351" r:id="rId12"/>
    <p:sldId id="347" r:id="rId13"/>
    <p:sldId id="349" r:id="rId14"/>
    <p:sldId id="340" r:id="rId15"/>
    <p:sldId id="348" r:id="rId16"/>
  </p:sldIdLst>
  <p:sldSz cx="9144000" cy="6858000" type="screen4x3"/>
  <p:notesSz cx="6858000" cy="9144000"/>
  <p:custDataLst>
    <p:tags r:id="rId18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3" autoAdjust="0"/>
    <p:restoredTop sz="86364" autoAdjust="0"/>
  </p:normalViewPr>
  <p:slideViewPr>
    <p:cSldViewPr>
      <p:cViewPr varScale="1">
        <p:scale>
          <a:sx n="69" d="100"/>
          <a:sy n="69" d="100"/>
        </p:scale>
        <p:origin x="128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tags" Target="tags/tag1.xml" Id="rId18" /><Relationship Type="http://schemas.openxmlformats.org/officeDocument/2006/relationships/slide" Target="slides/slide2.xml" Id="rId3" /><Relationship Type="http://schemas.openxmlformats.org/officeDocument/2006/relationships/theme" Target="theme/theme1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notesMaster" Target="notesMasters/notesMaster1.xml" Id="rId17" /><Relationship Type="http://schemas.openxmlformats.org/officeDocument/2006/relationships/slide" Target="slides/slide1.xml" Id="rId2" /><Relationship Type="http://schemas.openxmlformats.org/officeDocument/2006/relationships/slide" Target="slides/slide15.xml" Id="rId16" /><Relationship Type="http://schemas.openxmlformats.org/officeDocument/2006/relationships/viewProps" Target="viewProps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slide" Target="slides/slide9.xml" Id="rId10" /><Relationship Type="http://schemas.openxmlformats.org/officeDocument/2006/relationships/presProps" Target="presProps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tableStyles" Target="tableStyles.xml" Id="rId22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CC5C8-6312-402B-8DE9-72D8D4401C91}" type="datetimeFigureOut">
              <a:rPr lang="nl-NL" smtClean="0"/>
              <a:pPr/>
              <a:t>6-11-2019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85AC7-D60F-4D17-803B-34D3B8D1E5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285AC7-D60F-4D17-803B-34D3B8D1E568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0737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285AC7-D60F-4D17-803B-34D3B8D1E568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1780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285AC7-D60F-4D17-803B-34D3B8D1E568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4010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562475" y="0"/>
            <a:ext cx="4581525" cy="6858000"/>
          </a:xfrm>
          <a:prstGeom prst="rect">
            <a:avLst/>
          </a:prstGeom>
          <a:solidFill>
            <a:srgbClr val="007B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037138" y="2878138"/>
            <a:ext cx="3598862" cy="857250"/>
          </a:xfrm>
        </p:spPr>
        <p:txBody>
          <a:bodyPr/>
          <a:lstStyle>
            <a:lvl1pPr defTabSz="608013" eaLnBrk="0" hangingPunct="0"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37138" y="3778250"/>
            <a:ext cx="3598862" cy="1752600"/>
          </a:xfrm>
        </p:spPr>
        <p:txBody>
          <a:bodyPr/>
          <a:lstStyle>
            <a:lvl1pPr marL="0" indent="1588" defTabSz="608013" eaLnBrk="0" hangingPunct="0">
              <a:buFont typeface="Arial" charset="0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het opmaakprofiel van de modelondertitel te bewerken</a:t>
            </a:r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5037138" y="6515100"/>
            <a:ext cx="3932237" cy="209550"/>
          </a:xfrm>
        </p:spPr>
        <p:txBody>
          <a:bodyPr anchor="t"/>
          <a:lstStyle>
            <a:lvl1pPr algn="l">
              <a:defRPr/>
            </a:lvl1pPr>
          </a:lstStyle>
          <a:p>
            <a:fld id="{FCFAC434-1C97-45E7-B360-C47DFF80DC04}" type="datetime1">
              <a:rPr lang="nl-NL" smtClean="0"/>
              <a:t>6-11-2019</a:t>
            </a:fld>
            <a:endParaRPr lang="nl-NL" dirty="0"/>
          </a:p>
        </p:txBody>
      </p:sp>
      <p:pic>
        <p:nvPicPr>
          <p:cNvPr id="8" name="Afbeelding 7" descr="IW_Logo_pres_diap_n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4D3DCD-78F2-4C02-80EF-E6C3442401A7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46AF6E6D-E279-418B-A6B3-353A9A4C34C2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67513" y="1341437"/>
            <a:ext cx="2100262" cy="486568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66725" y="1341437"/>
            <a:ext cx="6148388" cy="486568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EBBB1C-FD6D-4964-872D-637C2E61DE2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D0D9B2C-541C-4C37-A342-A8A0ADC613D9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kst en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1341438"/>
            <a:ext cx="8401050" cy="4921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66725" y="2068513"/>
            <a:ext cx="4124325" cy="41386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llustratie 3"/>
          <p:cNvSpPr>
            <a:spLocks noGrp="1"/>
          </p:cNvSpPr>
          <p:nvPr>
            <p:ph type="clipArt" sz="half" idx="2"/>
          </p:nvPr>
        </p:nvSpPr>
        <p:spPr>
          <a:xfrm>
            <a:off x="4743450" y="2068513"/>
            <a:ext cx="4124325" cy="4138612"/>
          </a:xfrm>
        </p:spPr>
        <p:txBody>
          <a:bodyPr/>
          <a:lstStyle/>
          <a:p>
            <a:r>
              <a:rPr lang="nl-NL" smtClean="0"/>
              <a:t>Klik op het pictogram als u een illustratie wilt toevoegen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66725" y="6611938"/>
            <a:ext cx="1905000" cy="119062"/>
          </a:xfrm>
        </p:spPr>
        <p:txBody>
          <a:bodyPr/>
          <a:lstStyle>
            <a:lvl1pPr>
              <a:defRPr/>
            </a:lvl1pPr>
          </a:lstStyle>
          <a:p>
            <a:fld id="{C0E4B359-E2E3-44DC-A349-1126A74EF1B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64400" y="6611938"/>
            <a:ext cx="1508125" cy="119062"/>
          </a:xfrm>
        </p:spPr>
        <p:txBody>
          <a:bodyPr/>
          <a:lstStyle>
            <a:lvl1pPr>
              <a:defRPr/>
            </a:lvl1pPr>
          </a:lstStyle>
          <a:p>
            <a:fld id="{61D7682E-3BA8-4DCE-BC50-6FD8B23A8987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CDB467-7873-4513-AFB0-64C93AB0D52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FDE167A-FC3B-41CD-BD30-919041C25D3C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D84257-ED32-48C1-8368-C36FAEBD5AE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FE5DE33-3506-47A0-920E-9ABB2155B49C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66725" y="2068513"/>
            <a:ext cx="4124325" cy="41386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0" y="2068513"/>
            <a:ext cx="4124325" cy="41386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EFCD2F-3854-4509-94B1-251D221B176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A3D7041-526E-4CAD-831E-816CC4D481ED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2060848"/>
            <a:ext cx="4040188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852935"/>
            <a:ext cx="4040188" cy="327322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2060848"/>
            <a:ext cx="4041775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852935"/>
            <a:ext cx="4041775" cy="327322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8DFE5E-4DF5-4E22-BF27-B57155238CA5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51318C2-8BB9-44E1-8983-D1C7B0DE6987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66725" y="1340768"/>
            <a:ext cx="8281739" cy="492125"/>
          </a:xfrm>
        </p:spPr>
        <p:txBody>
          <a:bodyPr/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2C4F18-1084-43BB-8F0C-8DDEC76DCA47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E5D70E9-F98C-4C7E-B278-2F9AF8543C6B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FF4269-9A2A-402C-95A8-1E64AE3A37F9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1DCB031-D56C-4480-960B-3A94FF34389A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1341438"/>
            <a:ext cx="3008313" cy="719137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1341438"/>
            <a:ext cx="5111750" cy="4784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2204864"/>
            <a:ext cx="3008313" cy="3921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E2487A-4EC9-4160-846D-E5DD7CFD4F63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E5C4C22-8CB9-4BF7-97A1-5E7AE18380D8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341437"/>
            <a:ext cx="5486400" cy="3386137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CDE4C3-FD53-4754-8387-ED0250ADD0E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794E763-7E94-4C5A-BE5B-F892A2359A0A}" type="datetime1">
              <a:rPr lang="nl-NL" smtClean="0"/>
              <a:t>6-11-2019</a:t>
            </a:fld>
            <a:endParaRPr lang="nl-N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1011238"/>
          </a:xfrm>
          <a:prstGeom prst="rect">
            <a:avLst/>
          </a:prstGeom>
          <a:solidFill>
            <a:srgbClr val="007B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6350000"/>
            <a:ext cx="9144000" cy="508000"/>
          </a:xfrm>
          <a:prstGeom prst="rect">
            <a:avLst/>
          </a:prstGeom>
          <a:solidFill>
            <a:srgbClr val="007B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1340768"/>
            <a:ext cx="8401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 smtClean="0"/>
              <a:t>Klik om het opmaakprofiel van de modeltitel te bewerken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2068513"/>
            <a:ext cx="840105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 smtClean="0"/>
              <a:t>Klik om de opmaakprofielen van de modeltekst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6725" y="6611938"/>
            <a:ext cx="1905000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fld id="{A7767DB5-9DBB-4547-9226-1DA966EC9086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64400" y="6611938"/>
            <a:ext cx="1508125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fld id="{D8F643C7-5239-4EB0-83F9-5235240DCABD}" type="datetime1">
              <a:rPr lang="nl-NL" smtClean="0"/>
              <a:t>6-11-2019</a:t>
            </a:fld>
            <a:endParaRPr lang="nl-NL" dirty="0"/>
          </a:p>
        </p:txBody>
      </p:sp>
      <p:pic>
        <p:nvPicPr>
          <p:cNvPr id="9225" name="Picture 9" descr="Z:\KA\Carma\DocSys\Customers\VenW Rijksbreed\Models\Presentaties\background_pictures\logo wit\RO_VW_diap.png"/>
          <p:cNvPicPr>
            <a:picLocks noChangeAspect="1" noChangeArrowheads="1"/>
          </p:cNvPicPr>
          <p:nvPr/>
        </p:nvPicPr>
        <p:blipFill>
          <a:blip r:embed="rId14" cstate="print"/>
          <a:srcRect l="46451" t="15443" r="46289" b="20656"/>
          <a:stretch>
            <a:fillRect/>
          </a:stretch>
        </p:blipFill>
        <p:spPr bwMode="auto">
          <a:xfrm>
            <a:off x="4376738" y="0"/>
            <a:ext cx="3937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6525344"/>
            <a:ext cx="33843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5" Type="http://schemas.openxmlformats.org/officeDocument/2006/relationships/image" Target="../media/image15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2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0.png"/><Relationship Id="rId5" Type="http://schemas.openxmlformats.org/officeDocument/2006/relationships/image" Target="../media/image7.png"/><Relationship Id="rId1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15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01934" y="2842134"/>
            <a:ext cx="4428492" cy="1126926"/>
          </a:xfrm>
        </p:spPr>
        <p:txBody>
          <a:bodyPr/>
          <a:lstStyle/>
          <a:p>
            <a:r>
              <a:rPr lang="nl-NL" sz="2400" dirty="0" smtClean="0"/>
              <a:t>Kosten en baten van vervoersmodaliteiten</a:t>
            </a:r>
            <a:r>
              <a:rPr lang="nl-NL" sz="1800" dirty="0" smtClean="0"/>
              <a:t/>
            </a:r>
            <a:br>
              <a:rPr lang="nl-NL" sz="1800" dirty="0" smtClean="0"/>
            </a:br>
            <a:r>
              <a:rPr lang="nl-NL" sz="1800" dirty="0" smtClean="0"/>
              <a:t/>
            </a:r>
            <a:br>
              <a:rPr lang="nl-NL" sz="1800" dirty="0" smtClean="0"/>
            </a:br>
            <a:r>
              <a:rPr lang="nl-NL" sz="1800" dirty="0" smtClean="0"/>
              <a:t>Rondetafelgesprek Tweede Kamer </a:t>
            </a:r>
            <a:br>
              <a:rPr lang="nl-NL" sz="1800" dirty="0" smtClean="0"/>
            </a:br>
            <a:r>
              <a:rPr lang="nl-NL" sz="1800" dirty="0" smtClean="0"/>
              <a:t>13 november 2019</a:t>
            </a:r>
            <a:r>
              <a:rPr lang="nl-NL" sz="1400" dirty="0" smtClean="0"/>
              <a:t/>
            </a:r>
            <a:br>
              <a:rPr lang="nl-NL" sz="1400" dirty="0" smtClean="0"/>
            </a:br>
            <a:r>
              <a:rPr lang="nl-NL" sz="1400" dirty="0"/>
              <a:t/>
            </a:r>
            <a:br>
              <a:rPr lang="nl-NL" sz="1400" dirty="0"/>
            </a:br>
            <a:endParaRPr lang="nl-NL" sz="1400" dirty="0" smtClean="0"/>
          </a:p>
        </p:txBody>
      </p:sp>
      <p:sp>
        <p:nvSpPr>
          <p:cNvPr id="3078" name="Rectangle 11"/>
          <p:cNvSpPr>
            <a:spLocks noChangeArrowheads="1"/>
          </p:cNvSpPr>
          <p:nvPr/>
        </p:nvSpPr>
        <p:spPr bwMode="auto">
          <a:xfrm>
            <a:off x="4716016" y="5509340"/>
            <a:ext cx="4427984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1588" defTabSz="608013" eaLnBrk="0" hangingPunct="0">
              <a:spcBef>
                <a:spcPct val="20000"/>
              </a:spcBef>
              <a:buFont typeface="Arial" charset="0"/>
              <a:buNone/>
            </a:pPr>
            <a:r>
              <a:rPr lang="nl-NL" sz="1600" dirty="0" smtClean="0">
                <a:solidFill>
                  <a:srgbClr val="FFFFFF"/>
                </a:solidFill>
                <a:latin typeface="Verdana" pitchFamily="34" charset="0"/>
              </a:rPr>
              <a:t>Kennisinstituut voor Mobiliteitsbeleid</a:t>
            </a:r>
            <a:endParaRPr lang="nl-NL" sz="1600" dirty="0">
              <a:solidFill>
                <a:srgbClr val="FFFFFF"/>
              </a:solidFill>
              <a:latin typeface="Verdana" pitchFamily="34" charset="0"/>
            </a:endParaRPr>
          </a:p>
          <a:p>
            <a:pPr indent="1588" defTabSz="608013" eaLnBrk="0" hangingPunct="0">
              <a:spcBef>
                <a:spcPct val="20000"/>
              </a:spcBef>
              <a:buFont typeface="Arial" charset="0"/>
              <a:buNone/>
            </a:pPr>
            <a:r>
              <a:rPr lang="nl-NL" sz="1600" dirty="0">
                <a:solidFill>
                  <a:srgbClr val="FFFFFF"/>
                </a:solidFill>
                <a:latin typeface="Verdana" pitchFamily="34" charset="0"/>
              </a:rPr>
              <a:t>Pauline Wortelboer-van Donselaar</a:t>
            </a:r>
          </a:p>
        </p:txBody>
      </p:sp>
    </p:spTree>
    <p:extLst>
      <p:ext uri="{BB962C8B-B14F-4D97-AF65-F5344CB8AC3E}">
        <p14:creationId xmlns:p14="http://schemas.microsoft.com/office/powerpoint/2010/main" val="167106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175222"/>
            <a:ext cx="8401050" cy="492125"/>
          </a:xfrm>
        </p:spPr>
        <p:txBody>
          <a:bodyPr/>
          <a:lstStyle/>
          <a:p>
            <a:r>
              <a:rPr lang="nl-NL" dirty="0" smtClean="0"/>
              <a:t>Case goederenvervoer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315670" y="1844824"/>
            <a:ext cx="8401050" cy="4138612"/>
          </a:xfrm>
        </p:spPr>
        <p:txBody>
          <a:bodyPr/>
          <a:lstStyle/>
          <a:p>
            <a:r>
              <a:rPr lang="nl-NL" dirty="0" smtClean="0"/>
              <a:t>Bedrijfseconomische kosten vervoerder: in opdracht van KiM momenteel opnieuw berekend voor alle relevante vervoersmodaliteiten. Publicatie medio 2020.</a:t>
            </a:r>
          </a:p>
          <a:p>
            <a:r>
              <a:rPr lang="nl-NL" dirty="0" smtClean="0"/>
              <a:t>Externe- en infrakosten: actuele cijfers (basisjaar 2016) in EU studie.</a:t>
            </a:r>
          </a:p>
        </p:txBody>
      </p:sp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10</a:t>
            </a:fld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32" y="3217580"/>
            <a:ext cx="5795485" cy="2993513"/>
          </a:xfrm>
          <a:prstGeom prst="rect">
            <a:avLst/>
          </a:prstGeom>
        </p:spPr>
      </p:pic>
      <p:sp>
        <p:nvSpPr>
          <p:cNvPr id="8" name="Tijdelijke aanduiding voor inhoud 6"/>
          <p:cNvSpPr txBox="1">
            <a:spLocks/>
          </p:cNvSpPr>
          <p:nvPr/>
        </p:nvSpPr>
        <p:spPr bwMode="auto">
          <a:xfrm>
            <a:off x="5364088" y="6093296"/>
            <a:ext cx="840105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nl-NL" sz="1200" kern="0" dirty="0" smtClean="0"/>
              <a:t>Bron: CE Delft et al., 2019a en 2019b</a:t>
            </a:r>
            <a:endParaRPr lang="nl-NL" sz="1200" kern="0" dirty="0"/>
          </a:p>
        </p:txBody>
      </p:sp>
    </p:spTree>
    <p:extLst>
      <p:ext uri="{BB962C8B-B14F-4D97-AF65-F5344CB8AC3E}">
        <p14:creationId xmlns:p14="http://schemas.microsoft.com/office/powerpoint/2010/main" val="259328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3140968"/>
            <a:ext cx="8784976" cy="492125"/>
          </a:xfrm>
        </p:spPr>
        <p:txBody>
          <a:bodyPr/>
          <a:lstStyle/>
          <a:p>
            <a:r>
              <a:rPr lang="nl-NL" dirty="0" smtClean="0"/>
              <a:t>Invalshoek 2: dynamisch beeld, gevolgen maatregel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5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</p:spTree>
    <p:extLst>
      <p:ext uri="{BB962C8B-B14F-4D97-AF65-F5344CB8AC3E}">
        <p14:creationId xmlns:p14="http://schemas.microsoft.com/office/powerpoint/2010/main" val="313388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1141956"/>
            <a:ext cx="8401050" cy="492125"/>
          </a:xfrm>
        </p:spPr>
        <p:txBody>
          <a:bodyPr/>
          <a:lstStyle/>
          <a:p>
            <a:r>
              <a:rPr lang="nl-NL" dirty="0" smtClean="0"/>
              <a:t>2. Kosten en baten van specifieke maatregelen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179512" y="1928244"/>
            <a:ext cx="8856984" cy="4138612"/>
          </a:xfrm>
        </p:spPr>
        <p:txBody>
          <a:bodyPr/>
          <a:lstStyle/>
          <a:p>
            <a:r>
              <a:rPr lang="nl-NL" dirty="0" smtClean="0"/>
              <a:t>Kosten van vervoersmodaliteiten in een bepaald jaar zijn niet gelijk aan kosten en baten van een maatregel.</a:t>
            </a:r>
          </a:p>
          <a:p>
            <a:r>
              <a:rPr lang="nl-NL" dirty="0" smtClean="0"/>
              <a:t>Een Maatschappelijke Kosten Baten Analyse (MKBA) geeft inzicht in de bijdrage van een maatregel aan de nationale welvaart (en niet alleen de economische effecten!)</a:t>
            </a:r>
          </a:p>
          <a:p>
            <a:r>
              <a:rPr lang="nl-NL" dirty="0" smtClean="0"/>
              <a:t>Gebruikelijke effecten transportinfrastructuur: reistijd- en betrouwbaarheidswinsten, maar ook gevolgen voor veiligheid, milieu en klimaat.</a:t>
            </a:r>
          </a:p>
          <a:p>
            <a:r>
              <a:rPr lang="nl-NL" dirty="0" smtClean="0"/>
              <a:t>Beproefde aanpak. Afspraken over proces en inhoud zijn vastgelegd in leidraden en werkwijzers. Voor transportinfrastructuur zijn (CPB en PBL, 2013) en (RWS, 2018) de huidige, met TK afgestemde, uitgangspunten.  </a:t>
            </a:r>
          </a:p>
        </p:txBody>
      </p:sp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963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943" y="1151087"/>
            <a:ext cx="8677275" cy="492125"/>
          </a:xfrm>
        </p:spPr>
        <p:txBody>
          <a:bodyPr/>
          <a:lstStyle/>
          <a:p>
            <a:r>
              <a:rPr lang="nl-NL" dirty="0" smtClean="0"/>
              <a:t>Welke modaliteitsmaatregel rendeert het beste?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196089" y="1808404"/>
            <a:ext cx="8856984" cy="4138612"/>
          </a:xfrm>
        </p:spPr>
        <p:txBody>
          <a:bodyPr/>
          <a:lstStyle/>
          <a:p>
            <a:r>
              <a:rPr lang="nl-NL" dirty="0" smtClean="0"/>
              <a:t>KiM (2009) en Rienstra (2015) vergelijken het maatschappelijk baten-kosten saldo per modaliteit. 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</a:t>
            </a:r>
          </a:p>
        </p:txBody>
      </p:sp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13</a:t>
            </a:fld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37" y="2406281"/>
            <a:ext cx="4849738" cy="2942857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681509" y="5298559"/>
            <a:ext cx="16764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nl-NL" sz="1100" dirty="0">
                <a:latin typeface="+mn-lt"/>
              </a:rPr>
              <a:t>Bron: Rienstra, 2015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995739" y="3987994"/>
            <a:ext cx="2321469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nl-NL" sz="1100" dirty="0" smtClean="0">
                <a:latin typeface="+mn-lt"/>
              </a:rPr>
              <a:t>Aandeel projecten met een</a:t>
            </a:r>
          </a:p>
          <a:p>
            <a:pPr>
              <a:defRPr/>
            </a:pPr>
            <a:r>
              <a:rPr lang="nl-NL" sz="1100" dirty="0">
                <a:latin typeface="+mn-lt"/>
              </a:rPr>
              <a:t>p</a:t>
            </a:r>
            <a:r>
              <a:rPr lang="nl-NL" sz="1100" dirty="0" smtClean="0">
                <a:latin typeface="+mn-lt"/>
              </a:rPr>
              <a:t>ositief (&gt;1) of negatief (&lt;1) </a:t>
            </a:r>
          </a:p>
          <a:p>
            <a:pPr>
              <a:defRPr/>
            </a:pPr>
            <a:r>
              <a:rPr lang="nl-NL" sz="1100" dirty="0" smtClean="0">
                <a:latin typeface="+mn-lt"/>
              </a:rPr>
              <a:t>baten-kosten saldo</a:t>
            </a:r>
          </a:p>
          <a:p>
            <a:pPr>
              <a:defRPr/>
            </a:pPr>
            <a:r>
              <a:rPr lang="nl-NL" sz="1100" dirty="0" smtClean="0">
                <a:latin typeface="+mn-lt"/>
              </a:rPr>
              <a:t>Hoog groeiscenario</a:t>
            </a:r>
          </a:p>
          <a:p>
            <a:pPr>
              <a:defRPr/>
            </a:pPr>
            <a:r>
              <a:rPr lang="nl-NL" sz="1100" dirty="0" smtClean="0">
                <a:latin typeface="+mn-lt"/>
              </a:rPr>
              <a:t>N totaal = 67</a:t>
            </a:r>
          </a:p>
          <a:p>
            <a:pPr>
              <a:defRPr/>
            </a:pPr>
            <a:r>
              <a:rPr lang="nl-NL" sz="1100" dirty="0" smtClean="0">
                <a:latin typeface="+mn-lt"/>
              </a:rPr>
              <a:t>N wegen= 29</a:t>
            </a:r>
          </a:p>
          <a:p>
            <a:pPr>
              <a:defRPr/>
            </a:pPr>
            <a:r>
              <a:rPr lang="nl-NL" sz="1100" dirty="0" smtClean="0">
                <a:latin typeface="+mn-lt"/>
              </a:rPr>
              <a:t>N spoor = 17</a:t>
            </a:r>
          </a:p>
          <a:p>
            <a:pPr>
              <a:defRPr/>
            </a:pPr>
            <a:endParaRPr lang="nl-NL" sz="1100" dirty="0">
              <a:latin typeface="+mn-lt"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196089" y="5519950"/>
            <a:ext cx="7781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800" dirty="0" smtClean="0">
                <a:latin typeface="+mn-lt"/>
              </a:rPr>
              <a:t>Betreft maatregelen uit de periode 2001-2015. Toekomstige maatregelen hoeven dit gemiddelde niet te volgen...  </a:t>
            </a:r>
            <a:endParaRPr lang="nl-NL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462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1238811"/>
            <a:ext cx="8401050" cy="492125"/>
          </a:xfrm>
        </p:spPr>
        <p:txBody>
          <a:bodyPr/>
          <a:lstStyle/>
          <a:p>
            <a:r>
              <a:rPr lang="nl-NL" dirty="0" smtClean="0"/>
              <a:t>Conclusie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251520" y="1730936"/>
            <a:ext cx="8401050" cy="4138612"/>
          </a:xfrm>
        </p:spPr>
        <p:txBody>
          <a:bodyPr/>
          <a:lstStyle/>
          <a:p>
            <a:r>
              <a:rPr lang="nl-NL" dirty="0" smtClean="0"/>
              <a:t>Gebruik gemiddelde kosten per modaliteit om een beeld te schetsen van de </a:t>
            </a:r>
            <a:r>
              <a:rPr lang="nl-NL" i="1" dirty="0" smtClean="0"/>
              <a:t>huidige</a:t>
            </a:r>
            <a:r>
              <a:rPr lang="nl-NL" dirty="0" smtClean="0"/>
              <a:t> relatieve aantrekkelijkheid van een modaliteit.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400" dirty="0" smtClean="0"/>
              <a:t>Afhankelijk van de (</a:t>
            </a:r>
            <a:r>
              <a:rPr lang="nl-NL" sz="1400" dirty="0" err="1" smtClean="0"/>
              <a:t>beleids</a:t>
            </a:r>
            <a:r>
              <a:rPr lang="nl-NL" sz="1400" dirty="0" smtClean="0"/>
              <a:t>)vraag zijn er vele uitsneden mogelijk. Bijvoorbeeld: per modaliteit, per kostensoort, per actor...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400" dirty="0"/>
              <a:t>Relevant voor beleid gericht op intensiever gebruik bepaalde modaliteiten, op het internaliseren externe- en infrakosten, en in het </a:t>
            </a:r>
            <a:r>
              <a:rPr lang="nl-NL" sz="1400" dirty="0" smtClean="0"/>
              <a:t>algemeen voor </a:t>
            </a:r>
            <a:r>
              <a:rPr lang="nl-NL" sz="1400" dirty="0"/>
              <a:t>het begrijpen van verschillende perspectieven.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400" dirty="0" smtClean="0"/>
              <a:t>Gemiddeld </a:t>
            </a:r>
            <a:r>
              <a:rPr lang="nl-NL" sz="1400" dirty="0"/>
              <a:t>lagere reiskosten, </a:t>
            </a:r>
            <a:r>
              <a:rPr lang="nl-NL" sz="1400" dirty="0" smtClean="0"/>
              <a:t>of lagere </a:t>
            </a:r>
            <a:r>
              <a:rPr lang="nl-NL" sz="1400" dirty="0"/>
              <a:t>infra- en externe kosten betekent niet persé een maatschappelijk rendabele </a:t>
            </a:r>
            <a:r>
              <a:rPr lang="nl-NL" sz="1400" dirty="0" smtClean="0"/>
              <a:t>investering.</a:t>
            </a:r>
            <a:endParaRPr lang="nl-NL" sz="1400" dirty="0"/>
          </a:p>
          <a:p>
            <a:endParaRPr lang="nl-NL" dirty="0" smtClean="0"/>
          </a:p>
          <a:p>
            <a:r>
              <a:rPr lang="nl-NL" dirty="0" smtClean="0"/>
              <a:t>Maatregelen behoren individueel beoordeeld te worden op hun merites.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400" dirty="0" smtClean="0"/>
              <a:t>Vanuit perspectief maatschappelijke welvaart: met behulp van een MKBA.</a:t>
            </a:r>
          </a:p>
          <a:p>
            <a:endParaRPr lang="nl-NL" dirty="0" smtClean="0"/>
          </a:p>
          <a:p>
            <a:r>
              <a:rPr lang="nl-NL" dirty="0" smtClean="0"/>
              <a:t>Voor beide perspectieven geldt: gebaseerd op aannames, te beschouwen als een (zo goed mogelijke) inschatting.</a:t>
            </a:r>
          </a:p>
          <a:p>
            <a:endParaRPr lang="nl-NL" dirty="0" smtClean="0"/>
          </a:p>
          <a:p>
            <a:endParaRPr lang="nl-NL" dirty="0" smtClean="0"/>
          </a:p>
        </p:txBody>
      </p:sp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428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1028" y="1340768"/>
            <a:ext cx="8401050" cy="492125"/>
          </a:xfrm>
        </p:spPr>
        <p:txBody>
          <a:bodyPr/>
          <a:lstStyle/>
          <a:p>
            <a:r>
              <a:rPr lang="nl-NL" dirty="0" smtClean="0"/>
              <a:t>Literatuur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15</a:t>
            </a:fld>
            <a:endParaRPr lang="nl-NL"/>
          </a:p>
        </p:txBody>
      </p:sp>
      <p:sp>
        <p:nvSpPr>
          <p:cNvPr id="5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6" name="Tijdelijke aanduiding voor inhoud 6"/>
          <p:cNvSpPr>
            <a:spLocks noGrp="1"/>
          </p:cNvSpPr>
          <p:nvPr>
            <p:ph idx="1"/>
          </p:nvPr>
        </p:nvSpPr>
        <p:spPr>
          <a:xfrm>
            <a:off x="466725" y="2068513"/>
            <a:ext cx="8401050" cy="4138612"/>
          </a:xfrm>
        </p:spPr>
        <p:txBody>
          <a:bodyPr/>
          <a:lstStyle/>
          <a:p>
            <a:r>
              <a:rPr lang="nl-NL" dirty="0" smtClean="0"/>
              <a:t>CE Delft et al., 2019a. </a:t>
            </a:r>
            <a:r>
              <a:rPr lang="nl-NL" dirty="0" err="1" smtClean="0"/>
              <a:t>Handbook</a:t>
            </a:r>
            <a:r>
              <a:rPr lang="nl-NL" dirty="0" smtClean="0"/>
              <a:t> on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external</a:t>
            </a:r>
            <a:r>
              <a:rPr lang="nl-NL" dirty="0" smtClean="0"/>
              <a:t> </a:t>
            </a:r>
            <a:r>
              <a:rPr lang="nl-NL" dirty="0" err="1" smtClean="0"/>
              <a:t>costs</a:t>
            </a:r>
            <a:r>
              <a:rPr lang="nl-NL" dirty="0" smtClean="0"/>
              <a:t> of transport.</a:t>
            </a:r>
          </a:p>
          <a:p>
            <a:r>
              <a:rPr lang="nl-NL" dirty="0" smtClean="0"/>
              <a:t>CE Delft et al., 2019b. </a:t>
            </a:r>
            <a:r>
              <a:rPr lang="nl-NL" dirty="0" err="1" smtClean="0"/>
              <a:t>Overview</a:t>
            </a:r>
            <a:r>
              <a:rPr lang="nl-NL" dirty="0" smtClean="0"/>
              <a:t> of transport </a:t>
            </a:r>
            <a:r>
              <a:rPr lang="nl-NL" dirty="0" err="1" smtClean="0"/>
              <a:t>infrastructure</a:t>
            </a:r>
            <a:r>
              <a:rPr lang="nl-NL" dirty="0" smtClean="0"/>
              <a:t> </a:t>
            </a:r>
            <a:r>
              <a:rPr lang="nl-NL" dirty="0" err="1" smtClean="0"/>
              <a:t>costs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expenditures</a:t>
            </a:r>
            <a:r>
              <a:rPr lang="nl-NL" dirty="0" smtClean="0"/>
              <a:t>.</a:t>
            </a:r>
          </a:p>
          <a:p>
            <a:r>
              <a:rPr lang="nl-NL" dirty="0" smtClean="0"/>
              <a:t>CPB en PBL, 2013. Algemene Leidraad MKBA.</a:t>
            </a:r>
          </a:p>
          <a:p>
            <a:r>
              <a:rPr lang="nl-NL" dirty="0"/>
              <a:t>KiM, 2009. De rol van kosten-batenanalyse in de besluitvorming.</a:t>
            </a:r>
          </a:p>
          <a:p>
            <a:r>
              <a:rPr lang="nl-NL" dirty="0"/>
              <a:t>KiM, 2018. Substitutiemogelijkheden van luchtvaart naar spoor.</a:t>
            </a:r>
          </a:p>
          <a:p>
            <a:r>
              <a:rPr lang="nl-NL" dirty="0"/>
              <a:t>KiM, 2019. Op reis met vliegtuig, trein, auto of bus. Een vergelijking van infrastructuurkosten voor de overheid en externe kosten.</a:t>
            </a:r>
          </a:p>
          <a:p>
            <a:r>
              <a:rPr lang="nl-NL" dirty="0" smtClean="0"/>
              <a:t>Rienstra, 2015. Inventarisatie </a:t>
            </a:r>
            <a:r>
              <a:rPr lang="nl-NL" dirty="0" err="1" smtClean="0"/>
              <a:t>KBAs</a:t>
            </a:r>
            <a:r>
              <a:rPr lang="nl-NL" dirty="0" smtClean="0"/>
              <a:t> transportinfrastructuur 2001-2014.</a:t>
            </a:r>
          </a:p>
          <a:p>
            <a:r>
              <a:rPr lang="nl-NL" dirty="0" smtClean="0"/>
              <a:t>RWS, 2018. Werkwijzer MKBA bij MIRT verkenningen.</a:t>
            </a:r>
          </a:p>
        </p:txBody>
      </p:sp>
    </p:spTree>
    <p:extLst>
      <p:ext uri="{BB962C8B-B14F-4D97-AF65-F5344CB8AC3E}">
        <p14:creationId xmlns:p14="http://schemas.microsoft.com/office/powerpoint/2010/main" val="418725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1223" y="1417278"/>
            <a:ext cx="8401050" cy="492125"/>
          </a:xfrm>
        </p:spPr>
        <p:txBody>
          <a:bodyPr/>
          <a:lstStyle/>
          <a:p>
            <a:r>
              <a:rPr lang="nl-NL" dirty="0" smtClean="0"/>
              <a:t>Kosten en baten van verschillende vervoersmodaliteiten...twee vragen in één: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323528" y="2372595"/>
            <a:ext cx="8401050" cy="4138612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Een combinatie van:</a:t>
            </a:r>
          </a:p>
          <a:p>
            <a:pPr>
              <a:buFont typeface="+mj-lt"/>
              <a:buAutoNum type="arabicPeriod"/>
            </a:pPr>
            <a:r>
              <a:rPr lang="nl-NL" dirty="0" smtClean="0"/>
              <a:t>Wat is de “aantrekkelijkheid” van een modaliteit: voor de reiziger of verlader, of voor de maatschappij?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 smtClean="0"/>
              <a:t>Statisch beeld, huidige situatie, inzicht relevante aspecten</a:t>
            </a:r>
          </a:p>
          <a:p>
            <a:pPr>
              <a:buFont typeface="+mj-lt"/>
              <a:buAutoNum type="arabicPeriod"/>
            </a:pPr>
            <a:r>
              <a:rPr lang="nl-NL" dirty="0" smtClean="0"/>
              <a:t>Wat zijn de (maatschappelijke) kosten en baten </a:t>
            </a:r>
            <a:r>
              <a:rPr lang="nl-NL" b="1" dirty="0" smtClean="0"/>
              <a:t>van een specifieke maatregel</a:t>
            </a:r>
            <a:r>
              <a:rPr lang="nl-NL" dirty="0" smtClean="0"/>
              <a:t>, voor een bepaalde modaliteit?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Dynamisch beeld, </a:t>
            </a:r>
            <a:r>
              <a:rPr lang="nl-NL" dirty="0" smtClean="0"/>
              <a:t>veranderingen als </a:t>
            </a:r>
            <a:r>
              <a:rPr lang="nl-NL" dirty="0"/>
              <a:t>gevolg van een ingreep</a:t>
            </a:r>
          </a:p>
          <a:p>
            <a:pPr>
              <a:buFont typeface="+mj-lt"/>
              <a:buAutoNum type="arabicPeriod"/>
            </a:pPr>
            <a:endParaRPr lang="nl-NL" dirty="0"/>
          </a:p>
          <a:p>
            <a:pPr>
              <a:buFont typeface="+mj-lt"/>
              <a:buAutoNum type="arabicPeriod"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Doel van deze presentatie: inzichtelijk maken dat deze </a:t>
            </a:r>
            <a:r>
              <a:rPr lang="nl-NL" dirty="0" smtClean="0"/>
              <a:t>vragen leiden tot een </a:t>
            </a:r>
            <a:r>
              <a:rPr lang="nl-NL" dirty="0"/>
              <a:t>verschillend </a:t>
            </a:r>
            <a:r>
              <a:rPr lang="nl-NL" dirty="0" smtClean="0"/>
              <a:t>antwoord </a:t>
            </a:r>
            <a:r>
              <a:rPr lang="nl-NL" dirty="0"/>
              <a:t>(inclusief voorbeelden).</a:t>
            </a:r>
          </a:p>
        </p:txBody>
      </p:sp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838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3140968"/>
            <a:ext cx="8401050" cy="492125"/>
          </a:xfrm>
        </p:spPr>
        <p:txBody>
          <a:bodyPr/>
          <a:lstStyle/>
          <a:p>
            <a:r>
              <a:rPr lang="nl-NL" dirty="0" smtClean="0"/>
              <a:t>Invalshoek 1: Statisch beeld aantrekkelijkheid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5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</p:spTree>
    <p:extLst>
      <p:ext uri="{BB962C8B-B14F-4D97-AF65-F5344CB8AC3E}">
        <p14:creationId xmlns:p14="http://schemas.microsoft.com/office/powerpoint/2010/main" val="189231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1159638"/>
            <a:ext cx="8401050" cy="492125"/>
          </a:xfrm>
        </p:spPr>
        <p:txBody>
          <a:bodyPr/>
          <a:lstStyle/>
          <a:p>
            <a:r>
              <a:rPr lang="nl-NL" dirty="0" smtClean="0"/>
              <a:t>Aantrekkelijkheid van een modaliteit (1)</a:t>
            </a:r>
            <a:endParaRPr lang="nl-NL" dirty="0"/>
          </a:p>
        </p:txBody>
      </p:sp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4</a:t>
            </a:fld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4888968"/>
            <a:ext cx="1123950" cy="895350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9418" y="4891716"/>
            <a:ext cx="838200" cy="847725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9294" y="4835815"/>
            <a:ext cx="1019175" cy="923925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6696" y="4791012"/>
            <a:ext cx="619125" cy="971550"/>
          </a:xfrm>
          <a:prstGeom prst="rect">
            <a:avLst/>
          </a:prstGeom>
        </p:spPr>
      </p:pic>
      <p:sp>
        <p:nvSpPr>
          <p:cNvPr id="14" name="Tekstvak 13"/>
          <p:cNvSpPr txBox="1"/>
          <p:nvPr/>
        </p:nvSpPr>
        <p:spPr>
          <a:xfrm>
            <a:off x="157676" y="4888968"/>
            <a:ext cx="146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800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Reizigers</a:t>
            </a:r>
          </a:p>
          <a:p>
            <a:pPr algn="ctr"/>
            <a:r>
              <a:rPr lang="nl-NL" sz="1800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perspectief</a:t>
            </a:r>
            <a:endParaRPr lang="nl-NL" sz="18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7" name="Rechte verbindingslijn met pijl 16"/>
          <p:cNvCxnSpPr/>
          <p:nvPr/>
        </p:nvCxnSpPr>
        <p:spPr bwMode="auto">
          <a:xfrm>
            <a:off x="3491880" y="5113111"/>
            <a:ext cx="117537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Rechte verbindingslijn met pijl 19"/>
          <p:cNvCxnSpPr/>
          <p:nvPr/>
        </p:nvCxnSpPr>
        <p:spPr bwMode="auto">
          <a:xfrm flipH="1">
            <a:off x="3531126" y="5333705"/>
            <a:ext cx="1136124" cy="1421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kstvak 22"/>
          <p:cNvSpPr txBox="1"/>
          <p:nvPr/>
        </p:nvSpPr>
        <p:spPr>
          <a:xfrm>
            <a:off x="3491880" y="5981643"/>
            <a:ext cx="1542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Bereikbaarheid</a:t>
            </a:r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6" name="Rechthoek 45"/>
          <p:cNvSpPr/>
          <p:nvPr/>
        </p:nvSpPr>
        <p:spPr bwMode="auto">
          <a:xfrm>
            <a:off x="185889" y="4146327"/>
            <a:ext cx="7048687" cy="2143093"/>
          </a:xfrm>
          <a:prstGeom prst="rect">
            <a:avLst/>
          </a:prstGeom>
          <a:noFill/>
          <a:ln w="28575" cap="flat" cmpd="sng" algn="ctr">
            <a:solidFill>
              <a:srgbClr val="00B0F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2057399" y="564581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Reiziger</a:t>
            </a:r>
            <a:endParaRPr lang="nl-NL" sz="1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5530661" y="5666043"/>
            <a:ext cx="10422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Vervoerder</a:t>
            </a:r>
            <a:endParaRPr lang="nl-NL" sz="1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3408394" y="4126114"/>
            <a:ext cx="11532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Reiskosten</a:t>
            </a:r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1" name="Afbeelding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395" y="4479387"/>
            <a:ext cx="600568" cy="600568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3602" y="4611266"/>
            <a:ext cx="469975" cy="388449"/>
          </a:xfrm>
          <a:prstGeom prst="rect">
            <a:avLst/>
          </a:prstGeom>
        </p:spPr>
      </p:pic>
      <p:pic>
        <p:nvPicPr>
          <p:cNvPr id="26" name="Afbeelding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94523" y="5545244"/>
            <a:ext cx="381677" cy="48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74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Afbeelding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407" y="2141087"/>
            <a:ext cx="575701" cy="60632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3885" y="1079212"/>
            <a:ext cx="8401050" cy="492125"/>
          </a:xfrm>
        </p:spPr>
        <p:txBody>
          <a:bodyPr/>
          <a:lstStyle/>
          <a:p>
            <a:r>
              <a:rPr lang="nl-NL" dirty="0" smtClean="0"/>
              <a:t>Aantrekkelijkheid van een modaliteit (2) </a:t>
            </a:r>
            <a:endParaRPr lang="nl-NL" dirty="0"/>
          </a:p>
        </p:txBody>
      </p:sp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5</a:t>
            </a:fld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8" y="4888968"/>
            <a:ext cx="1123950" cy="895350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9418" y="4891716"/>
            <a:ext cx="838200" cy="84772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8395" y="4479387"/>
            <a:ext cx="600568" cy="600568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09294" y="4835815"/>
            <a:ext cx="1019175" cy="923925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56696" y="4791012"/>
            <a:ext cx="619125" cy="971550"/>
          </a:xfrm>
          <a:prstGeom prst="rect">
            <a:avLst/>
          </a:prstGeom>
        </p:spPr>
      </p:pic>
      <p:sp>
        <p:nvSpPr>
          <p:cNvPr id="15" name="Tekstvak 14"/>
          <p:cNvSpPr txBox="1"/>
          <p:nvPr/>
        </p:nvSpPr>
        <p:spPr>
          <a:xfrm>
            <a:off x="139096" y="2002273"/>
            <a:ext cx="2040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800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Maatschappelijk</a:t>
            </a:r>
          </a:p>
          <a:p>
            <a:pPr algn="ctr"/>
            <a:r>
              <a:rPr lang="nl-NL" sz="1800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perspectief</a:t>
            </a:r>
            <a:endParaRPr lang="nl-NL" sz="18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7" name="Rechte verbindingslijn met pijl 16"/>
          <p:cNvCxnSpPr/>
          <p:nvPr/>
        </p:nvCxnSpPr>
        <p:spPr bwMode="auto">
          <a:xfrm>
            <a:off x="3491880" y="5113111"/>
            <a:ext cx="117537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Rechte verbindingslijn met pijl 19"/>
          <p:cNvCxnSpPr/>
          <p:nvPr/>
        </p:nvCxnSpPr>
        <p:spPr bwMode="auto">
          <a:xfrm flipH="1">
            <a:off x="3531126" y="5333705"/>
            <a:ext cx="1136124" cy="1421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kstvak 22"/>
          <p:cNvSpPr txBox="1"/>
          <p:nvPr/>
        </p:nvSpPr>
        <p:spPr>
          <a:xfrm>
            <a:off x="3491880" y="5981643"/>
            <a:ext cx="1542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Bereikbaarheid</a:t>
            </a:r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4" name="Afbeelding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94523" y="5545244"/>
            <a:ext cx="381677" cy="487966"/>
          </a:xfrm>
          <a:prstGeom prst="rect">
            <a:avLst/>
          </a:prstGeom>
        </p:spPr>
      </p:pic>
      <p:pic>
        <p:nvPicPr>
          <p:cNvPr id="25" name="Afbeelding 2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33602" y="4611266"/>
            <a:ext cx="469975" cy="388449"/>
          </a:xfrm>
          <a:prstGeom prst="rect">
            <a:avLst/>
          </a:prstGeom>
        </p:spPr>
      </p:pic>
      <p:pic>
        <p:nvPicPr>
          <p:cNvPr id="27" name="Afbeelding 2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036902" y="2150365"/>
            <a:ext cx="533313" cy="574793"/>
          </a:xfrm>
          <a:prstGeom prst="rect">
            <a:avLst/>
          </a:prstGeom>
        </p:spPr>
      </p:pic>
      <p:pic>
        <p:nvPicPr>
          <p:cNvPr id="26" name="Afbeelding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11339" y="2637815"/>
            <a:ext cx="476239" cy="580417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829200" y="3176940"/>
            <a:ext cx="619274" cy="473563"/>
          </a:xfrm>
          <a:prstGeom prst="rect">
            <a:avLst/>
          </a:prstGeom>
        </p:spPr>
      </p:pic>
      <p:sp>
        <p:nvSpPr>
          <p:cNvPr id="32" name="Tekstvak 31"/>
          <p:cNvSpPr txBox="1"/>
          <p:nvPr/>
        </p:nvSpPr>
        <p:spPr>
          <a:xfrm>
            <a:off x="2438518" y="1809433"/>
            <a:ext cx="1540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Externe kosten</a:t>
            </a:r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36" name="Rechte verbindingslijn met pijl 35"/>
          <p:cNvCxnSpPr/>
          <p:nvPr/>
        </p:nvCxnSpPr>
        <p:spPr bwMode="auto">
          <a:xfrm flipH="1">
            <a:off x="6284818" y="2980333"/>
            <a:ext cx="604188" cy="171131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Pijl-rechts 43"/>
          <p:cNvSpPr/>
          <p:nvPr/>
        </p:nvSpPr>
        <p:spPr bwMode="auto">
          <a:xfrm rot="8548610">
            <a:off x="2126895" y="3186405"/>
            <a:ext cx="876300" cy="587718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7" name="Rechthoek 46"/>
          <p:cNvSpPr/>
          <p:nvPr/>
        </p:nvSpPr>
        <p:spPr bwMode="auto">
          <a:xfrm>
            <a:off x="71289" y="1595214"/>
            <a:ext cx="8638293" cy="4715177"/>
          </a:xfrm>
          <a:prstGeom prst="rect">
            <a:avLst/>
          </a:prstGeom>
          <a:noFill/>
          <a:ln w="28575" cap="flat" cmpd="sng" algn="ctr">
            <a:solidFill>
              <a:srgbClr val="00B0F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34" name="Rechte verbindingslijn met pijl 33"/>
          <p:cNvCxnSpPr/>
          <p:nvPr/>
        </p:nvCxnSpPr>
        <p:spPr bwMode="auto">
          <a:xfrm flipV="1">
            <a:off x="6464228" y="3208032"/>
            <a:ext cx="586953" cy="159818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35" name="Afbeelding 3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059214" y="3659585"/>
            <a:ext cx="400541" cy="485656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677423" y="1809433"/>
            <a:ext cx="1028700" cy="1057275"/>
          </a:xfrm>
          <a:prstGeom prst="rect">
            <a:avLst/>
          </a:prstGeom>
        </p:spPr>
      </p:pic>
      <p:sp>
        <p:nvSpPr>
          <p:cNvPr id="30" name="Tekstvak 29"/>
          <p:cNvSpPr txBox="1"/>
          <p:nvPr/>
        </p:nvSpPr>
        <p:spPr>
          <a:xfrm>
            <a:off x="2057399" y="564581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Reiziger</a:t>
            </a:r>
            <a:endParaRPr lang="nl-NL" sz="1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Tekstvak 36"/>
          <p:cNvSpPr txBox="1"/>
          <p:nvPr/>
        </p:nvSpPr>
        <p:spPr>
          <a:xfrm>
            <a:off x="6803652" y="2772295"/>
            <a:ext cx="881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Overheid</a:t>
            </a:r>
            <a:endParaRPr lang="nl-NL" sz="1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9" name="Tekstvak 38"/>
          <p:cNvSpPr txBox="1"/>
          <p:nvPr/>
        </p:nvSpPr>
        <p:spPr>
          <a:xfrm>
            <a:off x="5221788" y="2684812"/>
            <a:ext cx="14398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Infrastructuur</a:t>
            </a:r>
          </a:p>
          <a:p>
            <a:pPr algn="ctr"/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kosten</a:t>
            </a:r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Tekstvak 39"/>
          <p:cNvSpPr txBox="1"/>
          <p:nvPr/>
        </p:nvSpPr>
        <p:spPr>
          <a:xfrm>
            <a:off x="7000163" y="4124400"/>
            <a:ext cx="1233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Belastingen</a:t>
            </a:r>
          </a:p>
          <a:p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Tekstvak 40"/>
          <p:cNvSpPr txBox="1"/>
          <p:nvPr/>
        </p:nvSpPr>
        <p:spPr>
          <a:xfrm>
            <a:off x="5530661" y="5666043"/>
            <a:ext cx="10422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Vervoerder</a:t>
            </a:r>
            <a:endParaRPr lang="nl-NL" sz="1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al 13"/>
          <p:cNvSpPr/>
          <p:nvPr/>
        </p:nvSpPr>
        <p:spPr bwMode="auto">
          <a:xfrm>
            <a:off x="5025533" y="4408034"/>
            <a:ext cx="1851002" cy="1727497"/>
          </a:xfrm>
          <a:prstGeom prst="ellipse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18" name="Rechte verbindingslijn 17"/>
          <p:cNvCxnSpPr>
            <a:stCxn id="14" idx="5"/>
          </p:cNvCxnSpPr>
          <p:nvPr/>
        </p:nvCxnSpPr>
        <p:spPr bwMode="auto">
          <a:xfrm>
            <a:off x="6605462" y="5882545"/>
            <a:ext cx="1032933" cy="832554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1" name="Afbeelding 2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85503" y="3069693"/>
            <a:ext cx="1076325" cy="1104900"/>
          </a:xfrm>
          <a:prstGeom prst="rect">
            <a:avLst/>
          </a:prstGeom>
        </p:spPr>
      </p:pic>
      <p:sp>
        <p:nvSpPr>
          <p:cNvPr id="42" name="Tekstvak 41"/>
          <p:cNvSpPr txBox="1"/>
          <p:nvPr/>
        </p:nvSpPr>
        <p:spPr>
          <a:xfrm>
            <a:off x="1066113" y="4052111"/>
            <a:ext cx="1181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Samenleving</a:t>
            </a:r>
            <a:endParaRPr lang="nl-NL" sz="1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2" name="Afbeelding 2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018571" y="2658776"/>
            <a:ext cx="700357" cy="559456"/>
          </a:xfrm>
          <a:prstGeom prst="rect">
            <a:avLst/>
          </a:prstGeom>
        </p:spPr>
      </p:pic>
      <p:sp>
        <p:nvSpPr>
          <p:cNvPr id="46" name="Tekstvak 45"/>
          <p:cNvSpPr txBox="1"/>
          <p:nvPr/>
        </p:nvSpPr>
        <p:spPr>
          <a:xfrm>
            <a:off x="3408394" y="4126114"/>
            <a:ext cx="11532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Reiskosten</a:t>
            </a:r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1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vaal 49"/>
          <p:cNvSpPr/>
          <p:nvPr/>
        </p:nvSpPr>
        <p:spPr bwMode="auto">
          <a:xfrm rot="2335724">
            <a:off x="4376886" y="1319908"/>
            <a:ext cx="3766749" cy="5629725"/>
          </a:xfrm>
          <a:prstGeom prst="ellipse">
            <a:avLst/>
          </a:prstGeom>
          <a:noFill/>
          <a:ln w="28575" cap="flat" cmpd="sng" algn="ctr">
            <a:solidFill>
              <a:srgbClr val="007BC7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1159638"/>
            <a:ext cx="8401050" cy="492125"/>
          </a:xfrm>
        </p:spPr>
        <p:txBody>
          <a:bodyPr/>
          <a:lstStyle/>
          <a:p>
            <a:r>
              <a:rPr lang="nl-NL" dirty="0" smtClean="0"/>
              <a:t>Sectorperspectief: inzoomen op de vervoerder</a:t>
            </a:r>
            <a:endParaRPr lang="nl-NL" dirty="0"/>
          </a:p>
        </p:txBody>
      </p:sp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6</a:t>
            </a:fld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9952" y="4521400"/>
            <a:ext cx="1123950" cy="895350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0641" y="4567844"/>
            <a:ext cx="838200" cy="847725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1423" y="4425214"/>
            <a:ext cx="707901" cy="707901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6569" y="4499145"/>
            <a:ext cx="1019175" cy="923925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2202" y="4506422"/>
            <a:ext cx="619125" cy="971550"/>
          </a:xfrm>
          <a:prstGeom prst="rect">
            <a:avLst/>
          </a:prstGeom>
        </p:spPr>
      </p:pic>
      <p:cxnSp>
        <p:nvCxnSpPr>
          <p:cNvPr id="17" name="Rechte verbindingslijn met pijl 16"/>
          <p:cNvCxnSpPr/>
          <p:nvPr/>
        </p:nvCxnSpPr>
        <p:spPr bwMode="auto">
          <a:xfrm>
            <a:off x="3491880" y="5113111"/>
            <a:ext cx="117537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kstvak 41"/>
          <p:cNvSpPr txBox="1"/>
          <p:nvPr/>
        </p:nvSpPr>
        <p:spPr>
          <a:xfrm>
            <a:off x="2890620" y="2651021"/>
            <a:ext cx="146226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800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Sector</a:t>
            </a:r>
          </a:p>
          <a:p>
            <a:r>
              <a:rPr lang="nl-NL" sz="1800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perspectief</a:t>
            </a:r>
            <a:endParaRPr lang="nl-NL" sz="18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3" name="Tekstvak 42"/>
          <p:cNvSpPr txBox="1"/>
          <p:nvPr/>
        </p:nvSpPr>
        <p:spPr>
          <a:xfrm>
            <a:off x="5602002" y="5886268"/>
            <a:ext cx="172753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NL" sz="12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Exploitatiekosten vervoermiddel</a:t>
            </a:r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1" name="Afbeelding 5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72982" y="5329595"/>
            <a:ext cx="513099" cy="594976"/>
          </a:xfrm>
          <a:prstGeom prst="rect">
            <a:avLst/>
          </a:prstGeom>
        </p:spPr>
      </p:pic>
      <p:sp>
        <p:nvSpPr>
          <p:cNvPr id="26" name="Tekstvak 25"/>
          <p:cNvSpPr txBox="1"/>
          <p:nvPr/>
        </p:nvSpPr>
        <p:spPr>
          <a:xfrm>
            <a:off x="2122167" y="5258223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Reiziger</a:t>
            </a:r>
            <a:endParaRPr lang="nl-NL" sz="1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7" name="Afbeelding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77423" y="1809433"/>
            <a:ext cx="1028700" cy="1057275"/>
          </a:xfrm>
          <a:prstGeom prst="rect">
            <a:avLst/>
          </a:prstGeom>
        </p:spPr>
      </p:pic>
      <p:sp>
        <p:nvSpPr>
          <p:cNvPr id="28" name="Tekstvak 27"/>
          <p:cNvSpPr txBox="1"/>
          <p:nvPr/>
        </p:nvSpPr>
        <p:spPr>
          <a:xfrm>
            <a:off x="6803652" y="2772295"/>
            <a:ext cx="881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Overheid</a:t>
            </a:r>
            <a:endParaRPr lang="nl-NL" sz="1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9" name="Rechte verbindingslijn met pijl 28"/>
          <p:cNvCxnSpPr/>
          <p:nvPr/>
        </p:nvCxnSpPr>
        <p:spPr bwMode="auto">
          <a:xfrm flipH="1">
            <a:off x="6372200" y="2980333"/>
            <a:ext cx="516806" cy="139172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Rechte verbindingslijn met pijl 29"/>
          <p:cNvCxnSpPr/>
          <p:nvPr/>
        </p:nvCxnSpPr>
        <p:spPr bwMode="auto">
          <a:xfrm flipV="1">
            <a:off x="6554624" y="3345701"/>
            <a:ext cx="415470" cy="11237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Tekstvak 33"/>
          <p:cNvSpPr txBox="1"/>
          <p:nvPr/>
        </p:nvSpPr>
        <p:spPr>
          <a:xfrm>
            <a:off x="5221788" y="2684812"/>
            <a:ext cx="14398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Infrastructuur</a:t>
            </a:r>
          </a:p>
          <a:p>
            <a:pPr algn="ctr"/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kosten</a:t>
            </a:r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76210" y="5488976"/>
            <a:ext cx="297622" cy="394349"/>
          </a:xfrm>
          <a:prstGeom prst="rect">
            <a:avLst/>
          </a:prstGeom>
        </p:spPr>
      </p:pic>
      <p:pic>
        <p:nvPicPr>
          <p:cNvPr id="25" name="Afbeelding 2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00505" y="5478516"/>
            <a:ext cx="588481" cy="210799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500505" y="5733311"/>
            <a:ext cx="544990" cy="182678"/>
          </a:xfrm>
          <a:prstGeom prst="rect">
            <a:avLst/>
          </a:prstGeom>
        </p:spPr>
      </p:pic>
      <p:pic>
        <p:nvPicPr>
          <p:cNvPr id="39" name="Afbeelding 3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338532" y="5890910"/>
            <a:ext cx="435300" cy="473994"/>
          </a:xfrm>
          <a:prstGeom prst="rect">
            <a:avLst/>
          </a:prstGeom>
        </p:spPr>
      </p:pic>
      <p:sp>
        <p:nvSpPr>
          <p:cNvPr id="52" name="Tekstvak 51"/>
          <p:cNvSpPr txBox="1"/>
          <p:nvPr/>
        </p:nvSpPr>
        <p:spPr>
          <a:xfrm>
            <a:off x="5483953" y="5350084"/>
            <a:ext cx="10422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Vervoerder</a:t>
            </a:r>
            <a:endParaRPr lang="nl-NL" sz="1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6" name="Rechte verbindingslijn met pijl 55"/>
          <p:cNvCxnSpPr/>
          <p:nvPr/>
        </p:nvCxnSpPr>
        <p:spPr bwMode="auto">
          <a:xfrm>
            <a:off x="7851847" y="6178564"/>
            <a:ext cx="510379" cy="752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Rechte verbindingslijn met pijl 56"/>
          <p:cNvCxnSpPr/>
          <p:nvPr/>
        </p:nvCxnSpPr>
        <p:spPr bwMode="auto">
          <a:xfrm>
            <a:off x="7830406" y="5733311"/>
            <a:ext cx="510379" cy="752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58" name="Afbeelding 5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829200" y="3176940"/>
            <a:ext cx="619274" cy="473563"/>
          </a:xfrm>
          <a:prstGeom prst="rect">
            <a:avLst/>
          </a:prstGeom>
        </p:spPr>
      </p:pic>
      <p:pic>
        <p:nvPicPr>
          <p:cNvPr id="59" name="Afbeelding 5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22498" y="3650410"/>
            <a:ext cx="400541" cy="485656"/>
          </a:xfrm>
          <a:prstGeom prst="rect">
            <a:avLst/>
          </a:prstGeom>
        </p:spPr>
      </p:pic>
      <p:sp>
        <p:nvSpPr>
          <p:cNvPr id="60" name="Tekstvak 59"/>
          <p:cNvSpPr txBox="1"/>
          <p:nvPr/>
        </p:nvSpPr>
        <p:spPr>
          <a:xfrm>
            <a:off x="7000163" y="4124400"/>
            <a:ext cx="1233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Belastingen</a:t>
            </a:r>
          </a:p>
          <a:p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Tekstvak 40"/>
          <p:cNvSpPr txBox="1"/>
          <p:nvPr/>
        </p:nvSpPr>
        <p:spPr>
          <a:xfrm>
            <a:off x="5591867" y="5535222"/>
            <a:ext cx="166103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Heffingen, gelden, </a:t>
            </a:r>
          </a:p>
          <a:p>
            <a:r>
              <a:rPr lang="nl-NL" sz="1200" dirty="0" smtClean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vergoedingen</a:t>
            </a:r>
          </a:p>
          <a:p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77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9466" y="1099093"/>
            <a:ext cx="8401050" cy="492125"/>
          </a:xfrm>
        </p:spPr>
        <p:txBody>
          <a:bodyPr/>
          <a:lstStyle/>
          <a:p>
            <a:r>
              <a:rPr lang="nl-NL" dirty="0" smtClean="0"/>
              <a:t>Case reizen tot 800 km (1) - Reizigersperspectief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219741" y="1659970"/>
            <a:ext cx="8401050" cy="4138612"/>
          </a:xfrm>
        </p:spPr>
        <p:txBody>
          <a:bodyPr/>
          <a:lstStyle/>
          <a:p>
            <a:r>
              <a:rPr lang="nl-NL" dirty="0" smtClean="0"/>
              <a:t>Vergelijking luchtvaart en trein reistijden </a:t>
            </a:r>
            <a:r>
              <a:rPr lang="nl-NL" dirty="0"/>
              <a:t>en reiskosten voor 13 </a:t>
            </a:r>
            <a:r>
              <a:rPr lang="nl-NL" dirty="0" smtClean="0"/>
              <a:t>bestemmingen.</a:t>
            </a:r>
            <a:endParaRPr lang="nl-NL" dirty="0"/>
          </a:p>
          <a:p>
            <a:r>
              <a:rPr lang="nl-NL" dirty="0" smtClean="0"/>
              <a:t>Inschatting gevolgen </a:t>
            </a:r>
            <a:r>
              <a:rPr lang="nl-NL" dirty="0"/>
              <a:t>betere kwaliteit voor </a:t>
            </a:r>
            <a:r>
              <a:rPr lang="nl-NL" dirty="0" smtClean="0"/>
              <a:t>treinreizigers door:</a:t>
            </a:r>
            <a:endParaRPr lang="nl-NL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400" dirty="0">
                <a:ea typeface="+mn-ea"/>
                <a:cs typeface="+mn-cs"/>
              </a:rPr>
              <a:t>reistijdverkorting,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400" dirty="0">
                <a:ea typeface="+mn-ea"/>
                <a:cs typeface="+mn-cs"/>
              </a:rPr>
              <a:t>méér dagelijkse vertrekmogelijkheden,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400" dirty="0">
                <a:ea typeface="+mn-ea"/>
                <a:cs typeface="+mn-cs"/>
              </a:rPr>
              <a:t>minder ongemak bij het transfervervoer,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400" dirty="0">
                <a:ea typeface="+mn-ea"/>
                <a:cs typeface="+mn-cs"/>
              </a:rPr>
              <a:t>lagere treintarieven.</a:t>
            </a:r>
          </a:p>
          <a:p>
            <a:r>
              <a:rPr lang="nl-NL" dirty="0">
                <a:ea typeface="+mn-ea"/>
                <a:cs typeface="+mn-cs"/>
              </a:rPr>
              <a:t>In 2030 potentie voor </a:t>
            </a:r>
            <a:r>
              <a:rPr lang="nl-NL" dirty="0" smtClean="0">
                <a:ea typeface="+mn-ea"/>
                <a:cs typeface="+mn-cs"/>
              </a:rPr>
              <a:t>vervanging van circa </a:t>
            </a:r>
            <a:r>
              <a:rPr lang="nl-NL" dirty="0">
                <a:ea typeface="+mn-ea"/>
                <a:cs typeface="+mn-cs"/>
              </a:rPr>
              <a:t>1,9 miljoen vliegreizen </a:t>
            </a:r>
            <a:r>
              <a:rPr lang="nl-NL" dirty="0" smtClean="0">
                <a:ea typeface="+mn-ea"/>
                <a:cs typeface="+mn-cs"/>
              </a:rPr>
              <a:t>door de </a:t>
            </a:r>
            <a:r>
              <a:rPr lang="nl-NL" dirty="0">
                <a:ea typeface="+mn-ea"/>
                <a:cs typeface="+mn-cs"/>
              </a:rPr>
              <a:t>trein (driekwart op verbinding met </a:t>
            </a:r>
            <a:r>
              <a:rPr lang="nl-NL" dirty="0" smtClean="0">
                <a:ea typeface="+mn-ea"/>
                <a:cs typeface="+mn-cs"/>
              </a:rPr>
              <a:t>Londen).</a:t>
            </a:r>
            <a:endParaRPr lang="nl-NL" dirty="0">
              <a:ea typeface="+mn-ea"/>
              <a:cs typeface="+mn-cs"/>
            </a:endParaRPr>
          </a:p>
          <a:p>
            <a:pPr marL="0" indent="0">
              <a:buNone/>
            </a:pPr>
            <a:endParaRPr lang="nl-NL" sz="1400" dirty="0" smtClean="0"/>
          </a:p>
          <a:p>
            <a:pPr marL="0" indent="0">
              <a:buNone/>
            </a:pPr>
            <a:endParaRPr lang="nl-NL" sz="1400" dirty="0" smtClean="0"/>
          </a:p>
          <a:p>
            <a:pPr marL="0" indent="0">
              <a:buNone/>
            </a:pPr>
            <a:endParaRPr lang="nl-NL" sz="1200" dirty="0"/>
          </a:p>
          <a:p>
            <a:pPr marL="0" indent="0">
              <a:buNone/>
            </a:pPr>
            <a:endParaRPr lang="nl-NL" sz="1400" dirty="0" smtClean="0"/>
          </a:p>
          <a:p>
            <a:pPr marL="0" indent="0">
              <a:buNone/>
            </a:pPr>
            <a:endParaRPr lang="nl-NL" sz="1200" dirty="0" smtClean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7</a:t>
            </a:fld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4492604"/>
            <a:ext cx="4040166" cy="2214529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1115616" y="584381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nl-NL" sz="1200" dirty="0">
                <a:latin typeface="+mn-lt"/>
              </a:rPr>
              <a:t>Bron: KiM, 2018. Substitutiemogelijkheden</a:t>
            </a:r>
          </a:p>
          <a:p>
            <a:pPr marL="0" indent="0">
              <a:buNone/>
            </a:pPr>
            <a:r>
              <a:rPr lang="nl-NL" sz="1200" dirty="0">
                <a:latin typeface="+mn-lt"/>
              </a:rPr>
              <a:t>van luchtvaart naar spoor</a:t>
            </a:r>
          </a:p>
        </p:txBody>
      </p:sp>
    </p:spTree>
    <p:extLst>
      <p:ext uri="{BB962C8B-B14F-4D97-AF65-F5344CB8AC3E}">
        <p14:creationId xmlns:p14="http://schemas.microsoft.com/office/powerpoint/2010/main" val="40246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240779"/>
            <a:ext cx="8401050" cy="492125"/>
          </a:xfrm>
        </p:spPr>
        <p:txBody>
          <a:bodyPr/>
          <a:lstStyle/>
          <a:p>
            <a:r>
              <a:rPr lang="nl-NL" dirty="0" smtClean="0"/>
              <a:t>Case reizen tot 800 km (2) - Maatschappelijk perspectief, voorbeeldreis naar Parijs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050683"/>
            <a:ext cx="5841504" cy="4099010"/>
          </a:xfrm>
          <a:prstGeom prst="rect">
            <a:avLst/>
          </a:prstGeom>
        </p:spPr>
      </p:pic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3923928" y="6093296"/>
            <a:ext cx="8401050" cy="4138612"/>
          </a:xfrm>
        </p:spPr>
        <p:txBody>
          <a:bodyPr/>
          <a:lstStyle/>
          <a:p>
            <a:pPr marL="0" indent="0">
              <a:buNone/>
            </a:pPr>
            <a:r>
              <a:rPr lang="nl-NL" sz="1200" dirty="0"/>
              <a:t>Bron: KiM, 2019. </a:t>
            </a:r>
            <a:r>
              <a:rPr lang="nl-NL" sz="1200" dirty="0" smtClean="0"/>
              <a:t>Op </a:t>
            </a:r>
            <a:r>
              <a:rPr lang="nl-NL" sz="1200" dirty="0"/>
              <a:t>reis met vliegtuig, trein, auto of </a:t>
            </a:r>
            <a:r>
              <a:rPr lang="nl-NL" sz="1200" dirty="0" smtClean="0"/>
              <a:t>bus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98133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1159638"/>
            <a:ext cx="8401050" cy="492125"/>
          </a:xfrm>
        </p:spPr>
        <p:txBody>
          <a:bodyPr/>
          <a:lstStyle/>
          <a:p>
            <a:r>
              <a:rPr lang="nl-NL" dirty="0" smtClean="0"/>
              <a:t>Hoe zit het met belastingen en heffingen? 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Tegenover de infrastructuurkosten van de overheid en externe kosten staan belastingen (en heffingen, daar is al voor gecorrigeerd). </a:t>
            </a:r>
            <a:endParaRPr lang="nl-NL" dirty="0"/>
          </a:p>
          <a:p>
            <a:r>
              <a:rPr lang="nl-NL" dirty="0" smtClean="0"/>
              <a:t>De onbetaalde rekening is dus kleiner... 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1400" dirty="0" smtClean="0"/>
              <a:t>N.B. 1: belastingen dienen meerdere doelen, ook bedoeld voor inkomsten overheid en vormen daarmee niet (uitsluitend) een dekking voor externe kosten en/of infrastructuurkosten van de overheid.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1400" dirty="0" smtClean="0"/>
              <a:t>N.B. 2: vanuit perspectief van vervoerders zijn er meer op belasting lijkende  “heffingen, gelden en vergoedingen”, afkomstig van o.a. infrastructuuraanbieders.</a:t>
            </a:r>
          </a:p>
          <a:p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>
              <a:buFont typeface="+mj-lt"/>
              <a:buAutoNum type="arabicPeriod"/>
            </a:pPr>
            <a:endParaRPr lang="nl-NL" dirty="0" smtClean="0"/>
          </a:p>
        </p:txBody>
      </p:sp>
      <p:sp>
        <p:nvSpPr>
          <p:cNvPr id="6" name="Tijdelijke aanduiding voor voettekst 9"/>
          <p:cNvSpPr txBox="1">
            <a:spLocks/>
          </p:cNvSpPr>
          <p:nvPr/>
        </p:nvSpPr>
        <p:spPr>
          <a:xfrm>
            <a:off x="363589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nl-NL" sz="1000" dirty="0">
                <a:solidFill>
                  <a:srgbClr val="FFFFFF"/>
                </a:solidFill>
                <a:latin typeface="+mn-lt"/>
                <a:cs typeface="Arial" charset="0"/>
              </a:rPr>
              <a:t>Kennisinstituut voor Mobiliteitsbeleid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9</a:t>
            </a:fld>
            <a:endParaRPr lang="nl-NL" dirty="0"/>
          </a:p>
        </p:txBody>
      </p:sp>
      <p:sp>
        <p:nvSpPr>
          <p:cNvPr id="8" name="Tijdelijke aanduiding voor inhoud 6"/>
          <p:cNvSpPr txBox="1">
            <a:spLocks/>
          </p:cNvSpPr>
          <p:nvPr/>
        </p:nvSpPr>
        <p:spPr bwMode="auto">
          <a:xfrm>
            <a:off x="5652120" y="4456038"/>
            <a:ext cx="840105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nl-NL" sz="1200" kern="0" dirty="0" smtClean="0"/>
              <a:t>Bron: KiM, 2019. Op reis met </a:t>
            </a:r>
          </a:p>
          <a:p>
            <a:pPr marL="0" indent="0">
              <a:buFontTx/>
              <a:buNone/>
            </a:pPr>
            <a:r>
              <a:rPr lang="nl-NL" sz="1200" kern="0" dirty="0" smtClean="0"/>
              <a:t>vliegtuig, trein, auto of bus</a:t>
            </a:r>
            <a:endParaRPr lang="nl-NL" sz="1200" kern="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5844" y="2996952"/>
            <a:ext cx="2822260" cy="198841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120" y="3155875"/>
            <a:ext cx="6667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5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ARMA DOCSYS~XML" val="&lt;data author=&quot;{00000000-0000-0000-0000-000000000000}&quot; authorname=&quot;(onbekend)&quot; model=&quot;{00000001-0005-0000-0001-000000000013}&quot; profile=&quot;1Logo&quot; created=&quot;2010-10-28 12:31:02&quot; modified=&quot;2010-10-28 14:12:02&quot;&gt;&lt;presentatie template=&quot;C:\Program Files\Carma DocSys\1Logo\Modellen\Presentaties\ministerie.pot&quot; enabled=&quot;true&quot; reopen=&quot;true&quot; lcid=&quot;1043&quot; newdoc=&quot;true&quot; engine=&quot;DocSysEngine.MSPPT&quot;&gt;&lt;titel class=&quot;string&quot; value=&quot;&quot;/&gt;&lt;fldfooter class=&quot;string&quot; value=&quot;&quot;/&gt;&lt;subtitel class=&quot;string&quot; value=&quot;&quot;/&gt;&lt;datum class=&quot;string&quot; value=&quot;29 oktober 2010&quot;/&gt;&lt;kleur class=&quot;string&quot; value=&quot;&quot;/&gt;&lt;divisie class=&quot;string&quot; value=&quot;Ministerie&quot; id=&quot;1&quot;/&gt;&lt;PAPER/&gt;&lt;/presentatie&gt;&lt;/data&gt;&#10;"/>
</p:tagLst>
</file>

<file path=ppt/theme/theme1.xml><?xml version="1.0" encoding="utf-8"?>
<a:theme xmlns:a="http://schemas.openxmlformats.org/drawingml/2006/main" name="Presentatie_IenM">
  <a:themeElements>
    <a:clrScheme name="">
      <a:dk1>
        <a:srgbClr val="000000"/>
      </a:dk1>
      <a:lt1>
        <a:srgbClr val="FFFFFF"/>
      </a:lt1>
      <a:dk2>
        <a:srgbClr val="0E4A10"/>
      </a:dk2>
      <a:lt2>
        <a:srgbClr val="47145C"/>
      </a:lt2>
      <a:accent1>
        <a:srgbClr val="046F96"/>
      </a:accent1>
      <a:accent2>
        <a:srgbClr val="9ACCD4"/>
      </a:accent2>
      <a:accent3>
        <a:srgbClr val="FFFFFF"/>
      </a:accent3>
      <a:accent4>
        <a:srgbClr val="000000"/>
      </a:accent4>
      <a:accent5>
        <a:srgbClr val="AABBC9"/>
      </a:accent5>
      <a:accent6>
        <a:srgbClr val="8BB9C0"/>
      </a:accent6>
      <a:hlink>
        <a:srgbClr val="ED8FBB"/>
      </a:hlink>
      <a:folHlink>
        <a:srgbClr val="900079"/>
      </a:folHlink>
    </a:clrScheme>
    <a:fontScheme name="minister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inisterie 1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2">
        <a:dk1>
          <a:srgbClr val="000000"/>
        </a:dk1>
        <a:lt1>
          <a:srgbClr val="FFFFFF"/>
        </a:lt1>
        <a:dk2>
          <a:srgbClr val="3C1508"/>
        </a:dk2>
        <a:lt2>
          <a:srgbClr val="3C1508"/>
        </a:lt2>
        <a:accent1>
          <a:srgbClr val="FBD221"/>
        </a:accent1>
        <a:accent2>
          <a:srgbClr val="F9A529"/>
        </a:accent2>
        <a:accent3>
          <a:srgbClr val="FFFFFF"/>
        </a:accent3>
        <a:accent4>
          <a:srgbClr val="000000"/>
        </a:accent4>
        <a:accent5>
          <a:srgbClr val="FDE5AB"/>
        </a:accent5>
        <a:accent6>
          <a:srgbClr val="E29524"/>
        </a:accent6>
        <a:hlink>
          <a:srgbClr val="EE0026"/>
        </a:hlink>
        <a:folHlink>
          <a:srgbClr val="6065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3">
        <a:dk1>
          <a:srgbClr val="000000"/>
        </a:dk1>
        <a:lt1>
          <a:srgbClr val="FFFFFF"/>
        </a:lt1>
        <a:dk2>
          <a:srgbClr val="47145C"/>
        </a:dk2>
        <a:lt2>
          <a:srgbClr val="0E4A10"/>
        </a:lt2>
        <a:accent1>
          <a:srgbClr val="EE0026"/>
        </a:accent1>
        <a:accent2>
          <a:srgbClr val="D60044"/>
        </a:accent2>
        <a:accent3>
          <a:srgbClr val="FFFFFF"/>
        </a:accent3>
        <a:accent4>
          <a:srgbClr val="000000"/>
        </a:accent4>
        <a:accent5>
          <a:srgbClr val="F5AAAC"/>
        </a:accent5>
        <a:accent6>
          <a:srgbClr val="C2003D"/>
        </a:accent6>
        <a:hlink>
          <a:srgbClr val="ED8FBB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4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6ED9AD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AE9D3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915</ap:Words>
  <ap:PresentationFormat>Diavoorstelling (4:3)</ap:PresentationFormat>
  <ap:Paragraphs>153</ap:Paragraphs>
  <ap:Slides>15</ap:Slides>
  <ap:HiddenSlides>0</ap:HiddenSlides>
  <ap:MMClips>0</ap:MMClips>
  <ap:ScaleCrop>false</ap:ScaleCrop>
  <ap:HeadingPairs>
    <vt:vector baseType="variant" size="6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ap:HeadingPairs>
  <ap:TitlesOfParts>
    <vt:vector baseType="lpstr" size="21">
      <vt:lpstr>Arial</vt:lpstr>
      <vt:lpstr>Calibri</vt:lpstr>
      <vt:lpstr>Times New Roman</vt:lpstr>
      <vt:lpstr>Verdana</vt:lpstr>
      <vt:lpstr>Wingdings</vt:lpstr>
      <vt:lpstr>Presentatie_IenM</vt:lpstr>
      <vt:lpstr>Kosten en baten van vervoersmodaliteiten  Rondetafelgesprek Tweede Kamer  13 november 2019  </vt:lpstr>
      <vt:lpstr>Kosten en baten van verschillende vervoersmodaliteiten...twee vragen in één: </vt:lpstr>
      <vt:lpstr>Invalshoek 1: Statisch beeld aantrekkelijkheid</vt:lpstr>
      <vt:lpstr>Aantrekkelijkheid van een modaliteit (1)</vt:lpstr>
      <vt:lpstr>Aantrekkelijkheid van een modaliteit (2) </vt:lpstr>
      <vt:lpstr>Sectorperspectief: inzoomen op de vervoerder</vt:lpstr>
      <vt:lpstr>Case reizen tot 800 km (1) - Reizigersperspectief</vt:lpstr>
      <vt:lpstr>Case reizen tot 800 km (2) - Maatschappelijk perspectief, voorbeeldreis naar Parijs</vt:lpstr>
      <vt:lpstr>Hoe zit het met belastingen en heffingen? </vt:lpstr>
      <vt:lpstr>Case goederenvervoer</vt:lpstr>
      <vt:lpstr>Invalshoek 2: dynamisch beeld, gevolgen maatregel</vt:lpstr>
      <vt:lpstr>2. Kosten en baten van specifieke maatregelen</vt:lpstr>
      <vt:lpstr>Welke modaliteitsmaatregel rendeert het beste?</vt:lpstr>
      <vt:lpstr>Conclusie </vt:lpstr>
      <vt:lpstr>Literatuur 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dcterms:created xsi:type="dcterms:W3CDTF">2016-03-22T13:39:25.0000000Z</dcterms:created>
  <dcterms:modified xsi:type="dcterms:W3CDTF">2019-11-06T12:41:08.0000000Z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0x01010006443E266E23ED4B92EC0D761E005BB9</vt:lpwstr>
  </property>
</Properties>
</file>