
<file path=[Content_Types].xml><?xml version="1.0" encoding="utf-8"?>
<Types xmlns="http://schemas.openxmlformats.org/package/2006/content-types">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62" r:id="rId2"/>
    <p:sldId id="485" r:id="rId3"/>
    <p:sldId id="440" r:id="rId4"/>
    <p:sldId id="457" r:id="rId5"/>
    <p:sldId id="486" r:id="rId6"/>
    <p:sldId id="487" r:id="rId7"/>
    <p:sldId id="490" r:id="rId8"/>
    <p:sldId id="502" r:id="rId9"/>
    <p:sldId id="503" r:id="rId10"/>
    <p:sldId id="491" r:id="rId11"/>
    <p:sldId id="492" r:id="rId12"/>
    <p:sldId id="495" r:id="rId13"/>
    <p:sldId id="498" r:id="rId14"/>
    <p:sldId id="504" r:id="rId15"/>
    <p:sldId id="505" r:id="rId16"/>
    <p:sldId id="506" r:id="rId17"/>
    <p:sldId id="507" r:id="rId18"/>
    <p:sldId id="508" r:id="rId19"/>
    <p:sldId id="509" r:id="rId20"/>
  </p:sldIdLst>
  <p:sldSz cx="12192000" cy="6858000"/>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543"/>
    <a:srgbClr val="E30521"/>
    <a:srgbClr val="005CA9"/>
    <a:srgbClr val="E40521"/>
    <a:srgbClr val="E40522"/>
    <a:srgbClr val="000000"/>
    <a:srgbClr val="FFDD00"/>
    <a:srgbClr val="F0F0F0"/>
    <a:srgbClr val="CFD3E3"/>
    <a:srgbClr val="93C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651" autoAdjust="0"/>
    <p:restoredTop sz="94660"/>
  </p:normalViewPr>
  <p:slideViewPr>
    <p:cSldViewPr snapToGrid="0">
      <p:cViewPr varScale="1">
        <p:scale>
          <a:sx n="95" d="100"/>
          <a:sy n="95" d="100"/>
        </p:scale>
        <p:origin x="36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nl-N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Blad1!$B$1</c:f>
              <c:strCache>
                <c:ptCount val="1"/>
                <c:pt idx="0">
                  <c:v>N=874</c:v>
                </c:pt>
              </c:strCache>
            </c:strRef>
          </c:tx>
          <c:spPr>
            <a:solidFill>
              <a:srgbClr val="005CA9"/>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DM Sans" pitchFamily="2" charset="0"/>
                    <a:ea typeface="+mn-ea"/>
                    <a:cs typeface="+mn-cs"/>
                  </a:defRPr>
                </a:pPr>
                <a:endParaRPr lang="nl-NL"/>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Blad1!$A$2:$A$4</c:f>
              <c:strCache>
                <c:ptCount val="3"/>
                <c:pt idx="0">
                  <c:v>Nee, omdat</c:v>
                </c:pt>
                <c:pt idx="1">
                  <c:v>Gedeeltelijk, omdat</c:v>
                </c:pt>
                <c:pt idx="2">
                  <c:v>Ja</c:v>
                </c:pt>
              </c:strCache>
            </c:strRef>
          </c:cat>
          <c:val>
            <c:numRef>
              <c:f>Blad1!$B$2:$B$4</c:f>
              <c:numCache>
                <c:formatCode>0%</c:formatCode>
                <c:ptCount val="3"/>
                <c:pt idx="0">
                  <c:v>0.05</c:v>
                </c:pt>
                <c:pt idx="1">
                  <c:v>0.17</c:v>
                </c:pt>
                <c:pt idx="2">
                  <c:v>0.78</c:v>
                </c:pt>
              </c:numCache>
            </c:numRef>
          </c:val>
          <c:extLst>
            <c:ext xmlns:c16="http://schemas.microsoft.com/office/drawing/2014/chart" uri="{C3380CC4-5D6E-409C-BE32-E72D297353CC}">
              <c16:uniqueId val="{00000000-AD33-4F23-9A1A-54339A5423AA}"/>
            </c:ext>
          </c:extLst>
        </c:ser>
        <c:dLbls>
          <c:showLegendKey val="0"/>
          <c:showVal val="0"/>
          <c:showCatName val="0"/>
          <c:showSerName val="0"/>
          <c:showPercent val="0"/>
          <c:showBubbleSize val="0"/>
        </c:dLbls>
        <c:gapWidth val="52"/>
        <c:axId val="724567480"/>
        <c:axId val="724565840"/>
      </c:barChart>
      <c:catAx>
        <c:axId val="72456748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bg1"/>
                </a:solidFill>
                <a:latin typeface="DM Sans" pitchFamily="2" charset="0"/>
                <a:ea typeface="+mn-ea"/>
                <a:cs typeface="+mn-cs"/>
              </a:defRPr>
            </a:pPr>
            <a:endParaRPr lang="nl-NL"/>
          </a:p>
        </c:txPr>
        <c:crossAx val="724565840"/>
        <c:crosses val="autoZero"/>
        <c:auto val="1"/>
        <c:lblAlgn val="ctr"/>
        <c:lblOffset val="100"/>
        <c:noMultiLvlLbl val="0"/>
      </c:catAx>
      <c:valAx>
        <c:axId val="724565840"/>
        <c:scaling>
          <c:orientation val="minMax"/>
        </c:scaling>
        <c:delete val="1"/>
        <c:axPos val="b"/>
        <c:numFmt formatCode="0%" sourceLinked="1"/>
        <c:majorTickMark val="none"/>
        <c:minorTickMark val="none"/>
        <c:tickLblPos val="nextTo"/>
        <c:crossAx val="724567480"/>
        <c:crosses val="autoZero"/>
        <c:crossBetween val="between"/>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nl-NL"/>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nl-N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Blad1!$B$1</c:f>
              <c:strCache>
                <c:ptCount val="1"/>
                <c:pt idx="0">
                  <c:v>N=737</c:v>
                </c:pt>
              </c:strCache>
            </c:strRef>
          </c:tx>
          <c:spPr>
            <a:solidFill>
              <a:srgbClr val="005CA9"/>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DM Sans" pitchFamily="2" charset="0"/>
                    <a:ea typeface="+mn-ea"/>
                    <a:cs typeface="+mn-cs"/>
                  </a:defRPr>
                </a:pPr>
                <a:endParaRPr lang="nl-NL"/>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Blad1!$A$2:$A$4</c:f>
              <c:strCache>
                <c:ptCount val="3"/>
                <c:pt idx="0">
                  <c:v>Vaste vergoeding</c:v>
                </c:pt>
                <c:pt idx="1">
                  <c:v>Taxatie van de schade en vergoeding</c:v>
                </c:pt>
                <c:pt idx="2">
                  <c:v>Schadeherstel door een aannemer</c:v>
                </c:pt>
              </c:strCache>
            </c:strRef>
          </c:cat>
          <c:val>
            <c:numRef>
              <c:f>Blad1!$B$2:$B$4</c:f>
              <c:numCache>
                <c:formatCode>0%</c:formatCode>
                <c:ptCount val="3"/>
                <c:pt idx="0">
                  <c:v>0.31</c:v>
                </c:pt>
                <c:pt idx="1">
                  <c:v>0.48</c:v>
                </c:pt>
                <c:pt idx="2">
                  <c:v>0.21</c:v>
                </c:pt>
              </c:numCache>
            </c:numRef>
          </c:val>
          <c:extLst>
            <c:ext xmlns:c16="http://schemas.microsoft.com/office/drawing/2014/chart" uri="{C3380CC4-5D6E-409C-BE32-E72D297353CC}">
              <c16:uniqueId val="{00000000-B6DA-4AD7-9967-FD320AB6D5B3}"/>
            </c:ext>
          </c:extLst>
        </c:ser>
        <c:dLbls>
          <c:showLegendKey val="0"/>
          <c:showVal val="0"/>
          <c:showCatName val="0"/>
          <c:showSerName val="0"/>
          <c:showPercent val="0"/>
          <c:showBubbleSize val="0"/>
        </c:dLbls>
        <c:gapWidth val="52"/>
        <c:axId val="724567480"/>
        <c:axId val="724565840"/>
      </c:barChart>
      <c:catAx>
        <c:axId val="72456748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bg1"/>
                </a:solidFill>
                <a:latin typeface="DM Sans" pitchFamily="2" charset="0"/>
                <a:ea typeface="+mn-ea"/>
                <a:cs typeface="+mn-cs"/>
              </a:defRPr>
            </a:pPr>
            <a:endParaRPr lang="nl-NL"/>
          </a:p>
        </c:txPr>
        <c:crossAx val="724565840"/>
        <c:crosses val="autoZero"/>
        <c:auto val="1"/>
        <c:lblAlgn val="ctr"/>
        <c:lblOffset val="100"/>
        <c:noMultiLvlLbl val="0"/>
      </c:catAx>
      <c:valAx>
        <c:axId val="724565840"/>
        <c:scaling>
          <c:orientation val="minMax"/>
        </c:scaling>
        <c:delete val="1"/>
        <c:axPos val="b"/>
        <c:numFmt formatCode="0%" sourceLinked="1"/>
        <c:majorTickMark val="none"/>
        <c:minorTickMark val="none"/>
        <c:tickLblPos val="nextTo"/>
        <c:crossAx val="724567480"/>
        <c:crosses val="autoZero"/>
        <c:crossBetween val="between"/>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nl-NL"/>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nl-N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Blad1!$B$1</c:f>
              <c:strCache>
                <c:ptCount val="1"/>
                <c:pt idx="0">
                  <c:v>N=152</c:v>
                </c:pt>
              </c:strCache>
            </c:strRef>
          </c:tx>
          <c:spPr>
            <a:solidFill>
              <a:srgbClr val="005CA9"/>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DM Sans" pitchFamily="2" charset="0"/>
                    <a:ea typeface="+mn-ea"/>
                    <a:cs typeface="+mn-cs"/>
                  </a:defRPr>
                </a:pPr>
                <a:endParaRPr lang="nl-NL"/>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Blad1!$A$2:$A$3</c:f>
              <c:strCache>
                <c:ptCount val="2"/>
                <c:pt idx="0">
                  <c:v>Nee, omdat</c:v>
                </c:pt>
                <c:pt idx="1">
                  <c:v>Ja</c:v>
                </c:pt>
              </c:strCache>
            </c:strRef>
          </c:cat>
          <c:val>
            <c:numRef>
              <c:f>Blad1!$B$2:$B$3</c:f>
              <c:numCache>
                <c:formatCode>0%</c:formatCode>
                <c:ptCount val="2"/>
                <c:pt idx="0">
                  <c:v>0.38</c:v>
                </c:pt>
                <c:pt idx="1">
                  <c:v>0.63</c:v>
                </c:pt>
              </c:numCache>
            </c:numRef>
          </c:val>
          <c:extLst>
            <c:ext xmlns:c16="http://schemas.microsoft.com/office/drawing/2014/chart" uri="{C3380CC4-5D6E-409C-BE32-E72D297353CC}">
              <c16:uniqueId val="{00000000-DB25-4957-A1A4-BFA6BB41C7D6}"/>
            </c:ext>
          </c:extLst>
        </c:ser>
        <c:dLbls>
          <c:showLegendKey val="0"/>
          <c:showVal val="0"/>
          <c:showCatName val="0"/>
          <c:showSerName val="0"/>
          <c:showPercent val="0"/>
          <c:showBubbleSize val="0"/>
        </c:dLbls>
        <c:gapWidth val="52"/>
        <c:axId val="724567480"/>
        <c:axId val="724565840"/>
      </c:barChart>
      <c:catAx>
        <c:axId val="72456748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DM Sans" pitchFamily="2" charset="0"/>
                <a:ea typeface="+mn-ea"/>
                <a:cs typeface="+mn-cs"/>
              </a:defRPr>
            </a:pPr>
            <a:endParaRPr lang="nl-NL"/>
          </a:p>
        </c:txPr>
        <c:crossAx val="724565840"/>
        <c:crosses val="autoZero"/>
        <c:auto val="1"/>
        <c:lblAlgn val="ctr"/>
        <c:lblOffset val="100"/>
        <c:noMultiLvlLbl val="0"/>
      </c:catAx>
      <c:valAx>
        <c:axId val="724565840"/>
        <c:scaling>
          <c:orientation val="minMax"/>
        </c:scaling>
        <c:delete val="1"/>
        <c:axPos val="b"/>
        <c:numFmt formatCode="0%" sourceLinked="1"/>
        <c:majorTickMark val="none"/>
        <c:minorTickMark val="none"/>
        <c:tickLblPos val="nextTo"/>
        <c:crossAx val="724567480"/>
        <c:crosses val="autoZero"/>
        <c:crossBetween val="between"/>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nl-NL"/>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nl-N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50457722333687527"/>
          <c:y val="4.144959038488185E-2"/>
          <c:w val="0.4902204555267084"/>
          <c:h val="0.91710081923023634"/>
        </c:manualLayout>
      </c:layout>
      <c:barChart>
        <c:barDir val="bar"/>
        <c:grouping val="clustered"/>
        <c:varyColors val="0"/>
        <c:ser>
          <c:idx val="0"/>
          <c:order val="0"/>
          <c:tx>
            <c:strRef>
              <c:f>Blad1!$B$1</c:f>
              <c:strCache>
                <c:ptCount val="1"/>
                <c:pt idx="0">
                  <c:v>N=93</c:v>
                </c:pt>
              </c:strCache>
            </c:strRef>
          </c:tx>
          <c:spPr>
            <a:solidFill>
              <a:srgbClr val="009543"/>
            </a:solidFill>
            <a:ln>
              <a:noFill/>
            </a:ln>
            <a:effectLst/>
          </c:spPr>
          <c:invertIfNegative val="0"/>
          <c:dLbls>
            <c:dLbl>
              <c:idx val="1"/>
              <c:layout>
                <c:manualLayout>
                  <c:x val="0"/>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203A-490C-8D43-9479AA449F39}"/>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DM Sans" pitchFamily="2" charset="0"/>
                    <a:ea typeface="+mn-ea"/>
                    <a:cs typeface="+mn-cs"/>
                  </a:defRPr>
                </a:pPr>
                <a:endParaRPr lang="nl-NL"/>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Blad1!$A$2:$A$7</c:f>
              <c:strCache>
                <c:ptCount val="6"/>
                <c:pt idx="0">
                  <c:v>Weet ik niet</c:v>
                </c:pt>
                <c:pt idx="1">
                  <c:v>Om een andere reden, namelijk</c:v>
                </c:pt>
                <c:pt idx="2">
                  <c:v>Ik heb nog een geschil, bezwaar, rechtszaak lopen</c:v>
                </c:pt>
                <c:pt idx="3">
                  <c:v>Ik wacht op een aannemer 
die de schade kan herstellen</c:v>
                </c:pt>
                <c:pt idx="4">
                  <c:v>Ik wacht op een versterking</c:v>
                </c:pt>
                <c:pt idx="5">
                  <c:v>Ik wacht op een schaderapport</c:v>
                </c:pt>
              </c:strCache>
            </c:strRef>
          </c:cat>
          <c:val>
            <c:numRef>
              <c:f>Blad1!$B$2:$B$7</c:f>
              <c:numCache>
                <c:formatCode>0%</c:formatCode>
                <c:ptCount val="6"/>
                <c:pt idx="0">
                  <c:v>0.08</c:v>
                </c:pt>
                <c:pt idx="1">
                  <c:v>0.47</c:v>
                </c:pt>
                <c:pt idx="2">
                  <c:v>0.19</c:v>
                </c:pt>
                <c:pt idx="3">
                  <c:v>0.12</c:v>
                </c:pt>
                <c:pt idx="4">
                  <c:v>0.17</c:v>
                </c:pt>
                <c:pt idx="5">
                  <c:v>0.14000000000000001</c:v>
                </c:pt>
              </c:numCache>
            </c:numRef>
          </c:val>
          <c:extLst>
            <c:ext xmlns:c16="http://schemas.microsoft.com/office/drawing/2014/chart" uri="{C3380CC4-5D6E-409C-BE32-E72D297353CC}">
              <c16:uniqueId val="{00000000-30EF-4683-B94D-BB9A5F940796}"/>
            </c:ext>
          </c:extLst>
        </c:ser>
        <c:dLbls>
          <c:showLegendKey val="0"/>
          <c:showVal val="0"/>
          <c:showCatName val="0"/>
          <c:showSerName val="0"/>
          <c:showPercent val="0"/>
          <c:showBubbleSize val="0"/>
        </c:dLbls>
        <c:gapWidth val="52"/>
        <c:axId val="724567480"/>
        <c:axId val="724565840"/>
      </c:barChart>
      <c:catAx>
        <c:axId val="72456748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lgn="just">
              <a:defRPr sz="1197" b="0" i="0" u="none" strike="noStrike" kern="1200" baseline="0">
                <a:solidFill>
                  <a:schemeClr val="bg1"/>
                </a:solidFill>
                <a:latin typeface="DM Sans" pitchFamily="2" charset="0"/>
                <a:ea typeface="+mn-ea"/>
                <a:cs typeface="+mn-cs"/>
              </a:defRPr>
            </a:pPr>
            <a:endParaRPr lang="nl-NL"/>
          </a:p>
        </c:txPr>
        <c:crossAx val="724565840"/>
        <c:crosses val="autoZero"/>
        <c:auto val="1"/>
        <c:lblAlgn val="ctr"/>
        <c:lblOffset val="100"/>
        <c:noMultiLvlLbl val="0"/>
      </c:catAx>
      <c:valAx>
        <c:axId val="724565840"/>
        <c:scaling>
          <c:orientation val="minMax"/>
        </c:scaling>
        <c:delete val="1"/>
        <c:axPos val="b"/>
        <c:numFmt formatCode="0%" sourceLinked="1"/>
        <c:majorTickMark val="none"/>
        <c:minorTickMark val="none"/>
        <c:tickLblPos val="nextTo"/>
        <c:crossAx val="724567480"/>
        <c:crosses val="autoZero"/>
        <c:crossBetween val="between"/>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lgn="just">
        <a:defRPr/>
      </a:pPr>
      <a:endParaRPr lang="nl-NL"/>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46400" cy="498475"/>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49688" y="0"/>
            <a:ext cx="2946400" cy="498475"/>
          </a:xfrm>
          <a:prstGeom prst="rect">
            <a:avLst/>
          </a:prstGeom>
        </p:spPr>
        <p:txBody>
          <a:bodyPr vert="horz" lIns="91440" tIns="45720" rIns="91440" bIns="45720" rtlCol="0"/>
          <a:lstStyle>
            <a:lvl1pPr algn="r">
              <a:defRPr sz="1200"/>
            </a:lvl1pPr>
          </a:lstStyle>
          <a:p>
            <a:fld id="{7F113B22-D643-4F70-BF3C-EF36A15FB4C0}" type="datetimeFigureOut">
              <a:rPr lang="nl-NL" smtClean="0"/>
              <a:t>7-5-2025</a:t>
            </a:fld>
            <a:endParaRPr lang="nl-NL"/>
          </a:p>
        </p:txBody>
      </p:sp>
      <p:sp>
        <p:nvSpPr>
          <p:cNvPr id="4" name="Tijdelijke aanduiding voor dia-afbeelding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79450" y="4778375"/>
            <a:ext cx="5438775" cy="3908425"/>
          </a:xfrm>
          <a:prstGeom prst="rect">
            <a:avLst/>
          </a:prstGeom>
        </p:spPr>
        <p:txBody>
          <a:bodyPr vert="horz" lIns="91440" tIns="45720" rIns="91440" bIns="45720" rtlCol="0"/>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9429750"/>
            <a:ext cx="2946400" cy="498475"/>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49688" y="9429750"/>
            <a:ext cx="2946400" cy="498475"/>
          </a:xfrm>
          <a:prstGeom prst="rect">
            <a:avLst/>
          </a:prstGeom>
        </p:spPr>
        <p:txBody>
          <a:bodyPr vert="horz" lIns="91440" tIns="45720" rIns="91440" bIns="45720" rtlCol="0" anchor="b"/>
          <a:lstStyle>
            <a:lvl1pPr algn="r">
              <a:defRPr sz="1200"/>
            </a:lvl1pPr>
          </a:lstStyle>
          <a:p>
            <a:fld id="{E5FDA309-6447-41CE-B4DB-F01D09A02AA5}" type="slidenum">
              <a:rPr lang="nl-NL" smtClean="0"/>
              <a:t>‹nr.›</a:t>
            </a:fld>
            <a:endParaRPr lang="nl-NL"/>
          </a:p>
        </p:txBody>
      </p:sp>
    </p:spTree>
    <p:extLst>
      <p:ext uri="{BB962C8B-B14F-4D97-AF65-F5344CB8AC3E}">
        <p14:creationId xmlns:p14="http://schemas.microsoft.com/office/powerpoint/2010/main" val="39887232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nl-NL"/>
              <a:t>Klik om de stijl te bewerken</a:t>
            </a:r>
            <a:endParaRPr lang="en-US"/>
          </a:p>
        </p:txBody>
      </p:sp>
      <p:sp>
        <p:nvSpPr>
          <p:cNvPr id="3" name="Ond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de ondertitelstijl van het model te bewerken</a:t>
            </a:r>
            <a:endParaRPr lang="en-US"/>
          </a:p>
        </p:txBody>
      </p:sp>
      <p:sp>
        <p:nvSpPr>
          <p:cNvPr id="4" name="Tijdelijke aanduiding voor datum 3"/>
          <p:cNvSpPr>
            <a:spLocks noGrp="1"/>
          </p:cNvSpPr>
          <p:nvPr>
            <p:ph type="dt" sz="half" idx="10"/>
          </p:nvPr>
        </p:nvSpPr>
        <p:spPr/>
        <p:txBody>
          <a:bodyPr/>
          <a:lstStyle/>
          <a:p>
            <a:fld id="{6C236FD0-8666-46DF-96F4-0207080C5126}" type="datetimeFigureOut">
              <a:rPr lang="en-US" smtClean="0"/>
              <a:t>5/7/2025</a:t>
            </a:fld>
            <a:endParaRPr lang="en-US"/>
          </a:p>
        </p:txBody>
      </p:sp>
      <p:sp>
        <p:nvSpPr>
          <p:cNvPr id="5" name="Tijdelijke aanduiding voor voettekst 4"/>
          <p:cNvSpPr>
            <a:spLocks noGrp="1"/>
          </p:cNvSpPr>
          <p:nvPr>
            <p:ph type="ftr" sz="quarter" idx="11"/>
          </p:nvPr>
        </p:nvSpPr>
        <p:spPr/>
        <p:txBody>
          <a:bodyPr/>
          <a:lstStyle/>
          <a:p>
            <a:endParaRPr lang="en-US"/>
          </a:p>
        </p:txBody>
      </p:sp>
      <p:sp>
        <p:nvSpPr>
          <p:cNvPr id="6" name="Tijdelijke aanduiding voor dianummer 5"/>
          <p:cNvSpPr>
            <a:spLocks noGrp="1"/>
          </p:cNvSpPr>
          <p:nvPr>
            <p:ph type="sldNum" sz="quarter" idx="12"/>
          </p:nvPr>
        </p:nvSpPr>
        <p:spPr/>
        <p:txBody>
          <a:bodyPr/>
          <a:lstStyle/>
          <a:p>
            <a:fld id="{DDE3CD3E-D432-4324-949E-9DF112147B03}" type="slidenum">
              <a:rPr lang="en-US" smtClean="0"/>
              <a:t>‹nr.›</a:t>
            </a:fld>
            <a:endParaRPr lang="en-US"/>
          </a:p>
        </p:txBody>
      </p:sp>
    </p:spTree>
    <p:extLst>
      <p:ext uri="{BB962C8B-B14F-4D97-AF65-F5344CB8AC3E}">
        <p14:creationId xmlns:p14="http://schemas.microsoft.com/office/powerpoint/2010/main" val="12498103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endParaRPr lang="en-US"/>
          </a:p>
        </p:txBody>
      </p:sp>
      <p:sp>
        <p:nvSpPr>
          <p:cNvPr id="3" name="Tijdelijke aanduiding voor verticale tekst 2"/>
          <p:cNvSpPr>
            <a:spLocks noGrp="1"/>
          </p:cNvSpPr>
          <p:nvPr>
            <p:ph type="body" orient="vert" idx="1"/>
          </p:nvPr>
        </p:nvSpPr>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Tijdelijke aanduiding voor datum 3"/>
          <p:cNvSpPr>
            <a:spLocks noGrp="1"/>
          </p:cNvSpPr>
          <p:nvPr>
            <p:ph type="dt" sz="half" idx="10"/>
          </p:nvPr>
        </p:nvSpPr>
        <p:spPr/>
        <p:txBody>
          <a:bodyPr/>
          <a:lstStyle/>
          <a:p>
            <a:fld id="{6C236FD0-8666-46DF-96F4-0207080C5126}" type="datetimeFigureOut">
              <a:rPr lang="en-US" smtClean="0"/>
              <a:t>5/7/2025</a:t>
            </a:fld>
            <a:endParaRPr lang="en-US"/>
          </a:p>
        </p:txBody>
      </p:sp>
      <p:sp>
        <p:nvSpPr>
          <p:cNvPr id="5" name="Tijdelijke aanduiding voor voettekst 4"/>
          <p:cNvSpPr>
            <a:spLocks noGrp="1"/>
          </p:cNvSpPr>
          <p:nvPr>
            <p:ph type="ftr" sz="quarter" idx="11"/>
          </p:nvPr>
        </p:nvSpPr>
        <p:spPr/>
        <p:txBody>
          <a:bodyPr/>
          <a:lstStyle/>
          <a:p>
            <a:endParaRPr lang="en-US"/>
          </a:p>
        </p:txBody>
      </p:sp>
      <p:sp>
        <p:nvSpPr>
          <p:cNvPr id="6" name="Tijdelijke aanduiding voor dianummer 5"/>
          <p:cNvSpPr>
            <a:spLocks noGrp="1"/>
          </p:cNvSpPr>
          <p:nvPr>
            <p:ph type="sldNum" sz="quarter" idx="12"/>
          </p:nvPr>
        </p:nvSpPr>
        <p:spPr/>
        <p:txBody>
          <a:bodyPr/>
          <a:lstStyle/>
          <a:p>
            <a:fld id="{DDE3CD3E-D432-4324-949E-9DF112147B03}" type="slidenum">
              <a:rPr lang="en-US" smtClean="0"/>
              <a:t>‹nr.›</a:t>
            </a:fld>
            <a:endParaRPr lang="en-US"/>
          </a:p>
        </p:txBody>
      </p:sp>
    </p:spTree>
    <p:extLst>
      <p:ext uri="{BB962C8B-B14F-4D97-AF65-F5344CB8AC3E}">
        <p14:creationId xmlns:p14="http://schemas.microsoft.com/office/powerpoint/2010/main" val="37590117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8724900" y="365125"/>
            <a:ext cx="2628900" cy="5811838"/>
          </a:xfrm>
        </p:spPr>
        <p:txBody>
          <a:bodyPr vert="eaVert"/>
          <a:lstStyle/>
          <a:p>
            <a:r>
              <a:rPr lang="nl-NL"/>
              <a:t>Klik om de stijl te bewerken</a:t>
            </a:r>
            <a:endParaRPr lang="en-US"/>
          </a:p>
        </p:txBody>
      </p:sp>
      <p:sp>
        <p:nvSpPr>
          <p:cNvPr id="3" name="Tijdelijke aanduiding voor verticale tekst 2"/>
          <p:cNvSpPr>
            <a:spLocks noGrp="1"/>
          </p:cNvSpPr>
          <p:nvPr>
            <p:ph type="body" orient="vert" idx="1"/>
          </p:nvPr>
        </p:nvSpPr>
        <p:spPr>
          <a:xfrm>
            <a:off x="838200" y="365125"/>
            <a:ext cx="7734300" cy="5811838"/>
          </a:xfrm>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Tijdelijke aanduiding voor datum 3"/>
          <p:cNvSpPr>
            <a:spLocks noGrp="1"/>
          </p:cNvSpPr>
          <p:nvPr>
            <p:ph type="dt" sz="half" idx="10"/>
          </p:nvPr>
        </p:nvSpPr>
        <p:spPr/>
        <p:txBody>
          <a:bodyPr/>
          <a:lstStyle/>
          <a:p>
            <a:fld id="{6C236FD0-8666-46DF-96F4-0207080C5126}" type="datetimeFigureOut">
              <a:rPr lang="en-US" smtClean="0"/>
              <a:t>5/7/2025</a:t>
            </a:fld>
            <a:endParaRPr lang="en-US"/>
          </a:p>
        </p:txBody>
      </p:sp>
      <p:sp>
        <p:nvSpPr>
          <p:cNvPr id="5" name="Tijdelijke aanduiding voor voettekst 4"/>
          <p:cNvSpPr>
            <a:spLocks noGrp="1"/>
          </p:cNvSpPr>
          <p:nvPr>
            <p:ph type="ftr" sz="quarter" idx="11"/>
          </p:nvPr>
        </p:nvSpPr>
        <p:spPr/>
        <p:txBody>
          <a:bodyPr/>
          <a:lstStyle/>
          <a:p>
            <a:endParaRPr lang="en-US"/>
          </a:p>
        </p:txBody>
      </p:sp>
      <p:sp>
        <p:nvSpPr>
          <p:cNvPr id="6" name="Tijdelijke aanduiding voor dianummer 5"/>
          <p:cNvSpPr>
            <a:spLocks noGrp="1"/>
          </p:cNvSpPr>
          <p:nvPr>
            <p:ph type="sldNum" sz="quarter" idx="12"/>
          </p:nvPr>
        </p:nvSpPr>
        <p:spPr/>
        <p:txBody>
          <a:bodyPr/>
          <a:lstStyle/>
          <a:p>
            <a:fld id="{DDE3CD3E-D432-4324-949E-9DF112147B03}" type="slidenum">
              <a:rPr lang="en-US" smtClean="0"/>
              <a:t>‹nr.›</a:t>
            </a:fld>
            <a:endParaRPr lang="en-US"/>
          </a:p>
        </p:txBody>
      </p:sp>
    </p:spTree>
    <p:extLst>
      <p:ext uri="{BB962C8B-B14F-4D97-AF65-F5344CB8AC3E}">
        <p14:creationId xmlns:p14="http://schemas.microsoft.com/office/powerpoint/2010/main" val="26835911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endParaRPr lang="en-US"/>
          </a:p>
        </p:txBody>
      </p:sp>
      <p:sp>
        <p:nvSpPr>
          <p:cNvPr id="3" name="Tijdelijke aanduiding voor inhoud 2"/>
          <p:cNvSpPr>
            <a:spLocks noGrp="1"/>
          </p:cNvSpPr>
          <p:nvPr>
            <p:ph idx="1"/>
          </p:nvPr>
        </p:nvSpPr>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Tijdelijke aanduiding voor datum 3"/>
          <p:cNvSpPr>
            <a:spLocks noGrp="1"/>
          </p:cNvSpPr>
          <p:nvPr>
            <p:ph type="dt" sz="half" idx="10"/>
          </p:nvPr>
        </p:nvSpPr>
        <p:spPr/>
        <p:txBody>
          <a:bodyPr/>
          <a:lstStyle/>
          <a:p>
            <a:fld id="{6C236FD0-8666-46DF-96F4-0207080C5126}" type="datetimeFigureOut">
              <a:rPr lang="en-US" smtClean="0"/>
              <a:t>5/7/2025</a:t>
            </a:fld>
            <a:endParaRPr lang="en-US"/>
          </a:p>
        </p:txBody>
      </p:sp>
      <p:sp>
        <p:nvSpPr>
          <p:cNvPr id="5" name="Tijdelijke aanduiding voor voettekst 4"/>
          <p:cNvSpPr>
            <a:spLocks noGrp="1"/>
          </p:cNvSpPr>
          <p:nvPr>
            <p:ph type="ftr" sz="quarter" idx="11"/>
          </p:nvPr>
        </p:nvSpPr>
        <p:spPr/>
        <p:txBody>
          <a:bodyPr/>
          <a:lstStyle/>
          <a:p>
            <a:endParaRPr lang="en-US"/>
          </a:p>
        </p:txBody>
      </p:sp>
      <p:sp>
        <p:nvSpPr>
          <p:cNvPr id="6" name="Tijdelijke aanduiding voor dianummer 5"/>
          <p:cNvSpPr>
            <a:spLocks noGrp="1"/>
          </p:cNvSpPr>
          <p:nvPr>
            <p:ph type="sldNum" sz="quarter" idx="12"/>
          </p:nvPr>
        </p:nvSpPr>
        <p:spPr/>
        <p:txBody>
          <a:bodyPr/>
          <a:lstStyle/>
          <a:p>
            <a:fld id="{DDE3CD3E-D432-4324-949E-9DF112147B03}" type="slidenum">
              <a:rPr lang="en-US" smtClean="0"/>
              <a:t>‹nr.›</a:t>
            </a:fld>
            <a:endParaRPr lang="en-US"/>
          </a:p>
        </p:txBody>
      </p:sp>
    </p:spTree>
    <p:extLst>
      <p:ext uri="{BB962C8B-B14F-4D97-AF65-F5344CB8AC3E}">
        <p14:creationId xmlns:p14="http://schemas.microsoft.com/office/powerpoint/2010/main" val="5899242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nl-NL"/>
              <a:t>Klik om de stijl te bewerken</a:t>
            </a:r>
            <a:endParaRPr lang="en-US"/>
          </a:p>
        </p:txBody>
      </p:sp>
      <p:sp>
        <p:nvSpPr>
          <p:cNvPr id="3" name="Tijdelijke aanduiding voor teks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 om de modelstijlen te bewerken</a:t>
            </a:r>
          </a:p>
        </p:txBody>
      </p:sp>
      <p:sp>
        <p:nvSpPr>
          <p:cNvPr id="4" name="Tijdelijke aanduiding voor datum 3"/>
          <p:cNvSpPr>
            <a:spLocks noGrp="1"/>
          </p:cNvSpPr>
          <p:nvPr>
            <p:ph type="dt" sz="half" idx="10"/>
          </p:nvPr>
        </p:nvSpPr>
        <p:spPr/>
        <p:txBody>
          <a:bodyPr/>
          <a:lstStyle/>
          <a:p>
            <a:fld id="{6C236FD0-8666-46DF-96F4-0207080C5126}" type="datetimeFigureOut">
              <a:rPr lang="en-US" smtClean="0"/>
              <a:t>5/7/2025</a:t>
            </a:fld>
            <a:endParaRPr lang="en-US"/>
          </a:p>
        </p:txBody>
      </p:sp>
      <p:sp>
        <p:nvSpPr>
          <p:cNvPr id="5" name="Tijdelijke aanduiding voor voettekst 4"/>
          <p:cNvSpPr>
            <a:spLocks noGrp="1"/>
          </p:cNvSpPr>
          <p:nvPr>
            <p:ph type="ftr" sz="quarter" idx="11"/>
          </p:nvPr>
        </p:nvSpPr>
        <p:spPr/>
        <p:txBody>
          <a:bodyPr/>
          <a:lstStyle/>
          <a:p>
            <a:endParaRPr lang="en-US"/>
          </a:p>
        </p:txBody>
      </p:sp>
      <p:sp>
        <p:nvSpPr>
          <p:cNvPr id="6" name="Tijdelijke aanduiding voor dianummer 5"/>
          <p:cNvSpPr>
            <a:spLocks noGrp="1"/>
          </p:cNvSpPr>
          <p:nvPr>
            <p:ph type="sldNum" sz="quarter" idx="12"/>
          </p:nvPr>
        </p:nvSpPr>
        <p:spPr/>
        <p:txBody>
          <a:bodyPr/>
          <a:lstStyle/>
          <a:p>
            <a:fld id="{DDE3CD3E-D432-4324-949E-9DF112147B03}" type="slidenum">
              <a:rPr lang="en-US" smtClean="0"/>
              <a:t>‹nr.›</a:t>
            </a:fld>
            <a:endParaRPr lang="en-US"/>
          </a:p>
        </p:txBody>
      </p:sp>
    </p:spTree>
    <p:extLst>
      <p:ext uri="{BB962C8B-B14F-4D97-AF65-F5344CB8AC3E}">
        <p14:creationId xmlns:p14="http://schemas.microsoft.com/office/powerpoint/2010/main" val="24617086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endParaRPr lang="en-US"/>
          </a:p>
        </p:txBody>
      </p:sp>
      <p:sp>
        <p:nvSpPr>
          <p:cNvPr id="3" name="Tijdelijke aanduiding voor inhoud 2"/>
          <p:cNvSpPr>
            <a:spLocks noGrp="1"/>
          </p:cNvSpPr>
          <p:nvPr>
            <p:ph sz="half" idx="1"/>
          </p:nvPr>
        </p:nvSpPr>
        <p:spPr>
          <a:xfrm>
            <a:off x="838200" y="1825625"/>
            <a:ext cx="5181600" cy="4351338"/>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Tijdelijke aanduiding voor inhoud 3"/>
          <p:cNvSpPr>
            <a:spLocks noGrp="1"/>
          </p:cNvSpPr>
          <p:nvPr>
            <p:ph sz="half" idx="2"/>
          </p:nvPr>
        </p:nvSpPr>
        <p:spPr>
          <a:xfrm>
            <a:off x="6172200" y="1825625"/>
            <a:ext cx="5181600" cy="4351338"/>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5" name="Tijdelijke aanduiding voor datum 4"/>
          <p:cNvSpPr>
            <a:spLocks noGrp="1"/>
          </p:cNvSpPr>
          <p:nvPr>
            <p:ph type="dt" sz="half" idx="10"/>
          </p:nvPr>
        </p:nvSpPr>
        <p:spPr/>
        <p:txBody>
          <a:bodyPr/>
          <a:lstStyle/>
          <a:p>
            <a:fld id="{6C236FD0-8666-46DF-96F4-0207080C5126}" type="datetimeFigureOut">
              <a:rPr lang="en-US" smtClean="0"/>
              <a:t>5/7/2025</a:t>
            </a:fld>
            <a:endParaRPr lang="en-US"/>
          </a:p>
        </p:txBody>
      </p:sp>
      <p:sp>
        <p:nvSpPr>
          <p:cNvPr id="6" name="Tijdelijke aanduiding voor voettekst 5"/>
          <p:cNvSpPr>
            <a:spLocks noGrp="1"/>
          </p:cNvSpPr>
          <p:nvPr>
            <p:ph type="ftr" sz="quarter" idx="11"/>
          </p:nvPr>
        </p:nvSpPr>
        <p:spPr/>
        <p:txBody>
          <a:bodyPr/>
          <a:lstStyle/>
          <a:p>
            <a:endParaRPr lang="en-US"/>
          </a:p>
        </p:txBody>
      </p:sp>
      <p:sp>
        <p:nvSpPr>
          <p:cNvPr id="7" name="Tijdelijke aanduiding voor dianummer 6"/>
          <p:cNvSpPr>
            <a:spLocks noGrp="1"/>
          </p:cNvSpPr>
          <p:nvPr>
            <p:ph type="sldNum" sz="quarter" idx="12"/>
          </p:nvPr>
        </p:nvSpPr>
        <p:spPr/>
        <p:txBody>
          <a:bodyPr/>
          <a:lstStyle/>
          <a:p>
            <a:fld id="{DDE3CD3E-D432-4324-949E-9DF112147B03}" type="slidenum">
              <a:rPr lang="en-US" smtClean="0"/>
              <a:t>‹nr.›</a:t>
            </a:fld>
            <a:endParaRPr lang="en-US"/>
          </a:p>
        </p:txBody>
      </p:sp>
    </p:spTree>
    <p:extLst>
      <p:ext uri="{BB962C8B-B14F-4D97-AF65-F5344CB8AC3E}">
        <p14:creationId xmlns:p14="http://schemas.microsoft.com/office/powerpoint/2010/main" val="22983769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nl-NL"/>
              <a:t>Klik om de stijl te bewerken</a:t>
            </a:r>
            <a:endParaRPr lang="en-US"/>
          </a:p>
        </p:txBody>
      </p:sp>
      <p:sp>
        <p:nvSpPr>
          <p:cNvPr id="3" name="Tijdelijke aanduiding voor teks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4" name="Tijdelijke aanduiding voor inhoud 3"/>
          <p:cNvSpPr>
            <a:spLocks noGrp="1"/>
          </p:cNvSpPr>
          <p:nvPr>
            <p:ph sz="half" idx="2"/>
          </p:nvPr>
        </p:nvSpPr>
        <p:spPr>
          <a:xfrm>
            <a:off x="839788" y="2505075"/>
            <a:ext cx="5157787" cy="3684588"/>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5" name="Tijdelijke aanduiding voor teks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6" name="Tijdelijke aanduiding voor inhoud 5"/>
          <p:cNvSpPr>
            <a:spLocks noGrp="1"/>
          </p:cNvSpPr>
          <p:nvPr>
            <p:ph sz="quarter" idx="4"/>
          </p:nvPr>
        </p:nvSpPr>
        <p:spPr>
          <a:xfrm>
            <a:off x="6172200" y="2505075"/>
            <a:ext cx="5183188" cy="3684588"/>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7" name="Tijdelijke aanduiding voor datum 6"/>
          <p:cNvSpPr>
            <a:spLocks noGrp="1"/>
          </p:cNvSpPr>
          <p:nvPr>
            <p:ph type="dt" sz="half" idx="10"/>
          </p:nvPr>
        </p:nvSpPr>
        <p:spPr/>
        <p:txBody>
          <a:bodyPr/>
          <a:lstStyle/>
          <a:p>
            <a:fld id="{6C236FD0-8666-46DF-96F4-0207080C5126}" type="datetimeFigureOut">
              <a:rPr lang="en-US" smtClean="0"/>
              <a:t>5/7/2025</a:t>
            </a:fld>
            <a:endParaRPr lang="en-US"/>
          </a:p>
        </p:txBody>
      </p:sp>
      <p:sp>
        <p:nvSpPr>
          <p:cNvPr id="8" name="Tijdelijke aanduiding voor voettekst 7"/>
          <p:cNvSpPr>
            <a:spLocks noGrp="1"/>
          </p:cNvSpPr>
          <p:nvPr>
            <p:ph type="ftr" sz="quarter" idx="11"/>
          </p:nvPr>
        </p:nvSpPr>
        <p:spPr/>
        <p:txBody>
          <a:bodyPr/>
          <a:lstStyle/>
          <a:p>
            <a:endParaRPr lang="en-US"/>
          </a:p>
        </p:txBody>
      </p:sp>
      <p:sp>
        <p:nvSpPr>
          <p:cNvPr id="9" name="Tijdelijke aanduiding voor dianummer 8"/>
          <p:cNvSpPr>
            <a:spLocks noGrp="1"/>
          </p:cNvSpPr>
          <p:nvPr>
            <p:ph type="sldNum" sz="quarter" idx="12"/>
          </p:nvPr>
        </p:nvSpPr>
        <p:spPr/>
        <p:txBody>
          <a:bodyPr/>
          <a:lstStyle/>
          <a:p>
            <a:fld id="{DDE3CD3E-D432-4324-949E-9DF112147B03}" type="slidenum">
              <a:rPr lang="en-US" smtClean="0"/>
              <a:t>‹nr.›</a:t>
            </a:fld>
            <a:endParaRPr lang="en-US"/>
          </a:p>
        </p:txBody>
      </p:sp>
    </p:spTree>
    <p:extLst>
      <p:ext uri="{BB962C8B-B14F-4D97-AF65-F5344CB8AC3E}">
        <p14:creationId xmlns:p14="http://schemas.microsoft.com/office/powerpoint/2010/main" val="26947970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endParaRPr lang="en-US"/>
          </a:p>
        </p:txBody>
      </p:sp>
      <p:sp>
        <p:nvSpPr>
          <p:cNvPr id="3" name="Tijdelijke aanduiding voor datum 2"/>
          <p:cNvSpPr>
            <a:spLocks noGrp="1"/>
          </p:cNvSpPr>
          <p:nvPr>
            <p:ph type="dt" sz="half" idx="10"/>
          </p:nvPr>
        </p:nvSpPr>
        <p:spPr/>
        <p:txBody>
          <a:bodyPr/>
          <a:lstStyle/>
          <a:p>
            <a:fld id="{6C236FD0-8666-46DF-96F4-0207080C5126}" type="datetimeFigureOut">
              <a:rPr lang="en-US" smtClean="0"/>
              <a:t>5/7/2025</a:t>
            </a:fld>
            <a:endParaRPr lang="en-US"/>
          </a:p>
        </p:txBody>
      </p:sp>
      <p:sp>
        <p:nvSpPr>
          <p:cNvPr id="4" name="Tijdelijke aanduiding voor voettekst 3"/>
          <p:cNvSpPr>
            <a:spLocks noGrp="1"/>
          </p:cNvSpPr>
          <p:nvPr>
            <p:ph type="ftr" sz="quarter" idx="11"/>
          </p:nvPr>
        </p:nvSpPr>
        <p:spPr/>
        <p:txBody>
          <a:bodyPr/>
          <a:lstStyle/>
          <a:p>
            <a:endParaRPr lang="en-US"/>
          </a:p>
        </p:txBody>
      </p:sp>
      <p:sp>
        <p:nvSpPr>
          <p:cNvPr id="5" name="Tijdelijke aanduiding voor dianummer 4"/>
          <p:cNvSpPr>
            <a:spLocks noGrp="1"/>
          </p:cNvSpPr>
          <p:nvPr>
            <p:ph type="sldNum" sz="quarter" idx="12"/>
          </p:nvPr>
        </p:nvSpPr>
        <p:spPr/>
        <p:txBody>
          <a:bodyPr/>
          <a:lstStyle/>
          <a:p>
            <a:fld id="{DDE3CD3E-D432-4324-949E-9DF112147B03}" type="slidenum">
              <a:rPr lang="en-US" smtClean="0"/>
              <a:t>‹nr.›</a:t>
            </a:fld>
            <a:endParaRPr lang="en-US"/>
          </a:p>
        </p:txBody>
      </p:sp>
    </p:spTree>
    <p:extLst>
      <p:ext uri="{BB962C8B-B14F-4D97-AF65-F5344CB8AC3E}">
        <p14:creationId xmlns:p14="http://schemas.microsoft.com/office/powerpoint/2010/main" val="38949387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6C236FD0-8666-46DF-96F4-0207080C5126}" type="datetimeFigureOut">
              <a:rPr lang="en-US" smtClean="0"/>
              <a:t>5/7/2025</a:t>
            </a:fld>
            <a:endParaRPr lang="en-US"/>
          </a:p>
        </p:txBody>
      </p:sp>
      <p:sp>
        <p:nvSpPr>
          <p:cNvPr id="3" name="Tijdelijke aanduiding voor voettekst 2"/>
          <p:cNvSpPr>
            <a:spLocks noGrp="1"/>
          </p:cNvSpPr>
          <p:nvPr>
            <p:ph type="ftr" sz="quarter" idx="11"/>
          </p:nvPr>
        </p:nvSpPr>
        <p:spPr/>
        <p:txBody>
          <a:bodyPr/>
          <a:lstStyle/>
          <a:p>
            <a:endParaRPr lang="en-US"/>
          </a:p>
        </p:txBody>
      </p:sp>
      <p:sp>
        <p:nvSpPr>
          <p:cNvPr id="4" name="Tijdelijke aanduiding voor dianummer 3"/>
          <p:cNvSpPr>
            <a:spLocks noGrp="1"/>
          </p:cNvSpPr>
          <p:nvPr>
            <p:ph type="sldNum" sz="quarter" idx="12"/>
          </p:nvPr>
        </p:nvSpPr>
        <p:spPr/>
        <p:txBody>
          <a:bodyPr/>
          <a:lstStyle/>
          <a:p>
            <a:fld id="{DDE3CD3E-D432-4324-949E-9DF112147B03}" type="slidenum">
              <a:rPr lang="en-US" smtClean="0"/>
              <a:t>‹nr.›</a:t>
            </a:fld>
            <a:endParaRPr lang="en-US"/>
          </a:p>
        </p:txBody>
      </p:sp>
    </p:spTree>
    <p:extLst>
      <p:ext uri="{BB962C8B-B14F-4D97-AF65-F5344CB8AC3E}">
        <p14:creationId xmlns:p14="http://schemas.microsoft.com/office/powerpoint/2010/main" val="38908969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a:t>Klik om de stijl te bewerken</a:t>
            </a:r>
            <a:endParaRPr lang="en-US"/>
          </a:p>
        </p:txBody>
      </p:sp>
      <p:sp>
        <p:nvSpPr>
          <p:cNvPr id="3" name="Tijdelijke aanduiding voor inhoud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 om de modelstijlen te bewerken</a:t>
            </a:r>
          </a:p>
        </p:txBody>
      </p:sp>
      <p:sp>
        <p:nvSpPr>
          <p:cNvPr id="5" name="Tijdelijke aanduiding voor datum 4"/>
          <p:cNvSpPr>
            <a:spLocks noGrp="1"/>
          </p:cNvSpPr>
          <p:nvPr>
            <p:ph type="dt" sz="half" idx="10"/>
          </p:nvPr>
        </p:nvSpPr>
        <p:spPr/>
        <p:txBody>
          <a:bodyPr/>
          <a:lstStyle/>
          <a:p>
            <a:fld id="{6C236FD0-8666-46DF-96F4-0207080C5126}" type="datetimeFigureOut">
              <a:rPr lang="en-US" smtClean="0"/>
              <a:t>5/7/2025</a:t>
            </a:fld>
            <a:endParaRPr lang="en-US"/>
          </a:p>
        </p:txBody>
      </p:sp>
      <p:sp>
        <p:nvSpPr>
          <p:cNvPr id="6" name="Tijdelijke aanduiding voor voettekst 5"/>
          <p:cNvSpPr>
            <a:spLocks noGrp="1"/>
          </p:cNvSpPr>
          <p:nvPr>
            <p:ph type="ftr" sz="quarter" idx="11"/>
          </p:nvPr>
        </p:nvSpPr>
        <p:spPr/>
        <p:txBody>
          <a:bodyPr/>
          <a:lstStyle/>
          <a:p>
            <a:endParaRPr lang="en-US"/>
          </a:p>
        </p:txBody>
      </p:sp>
      <p:sp>
        <p:nvSpPr>
          <p:cNvPr id="7" name="Tijdelijke aanduiding voor dianummer 6"/>
          <p:cNvSpPr>
            <a:spLocks noGrp="1"/>
          </p:cNvSpPr>
          <p:nvPr>
            <p:ph type="sldNum" sz="quarter" idx="12"/>
          </p:nvPr>
        </p:nvSpPr>
        <p:spPr/>
        <p:txBody>
          <a:bodyPr/>
          <a:lstStyle/>
          <a:p>
            <a:fld id="{DDE3CD3E-D432-4324-949E-9DF112147B03}" type="slidenum">
              <a:rPr lang="en-US" smtClean="0"/>
              <a:t>‹nr.›</a:t>
            </a:fld>
            <a:endParaRPr lang="en-US"/>
          </a:p>
        </p:txBody>
      </p:sp>
    </p:spTree>
    <p:extLst>
      <p:ext uri="{BB962C8B-B14F-4D97-AF65-F5344CB8AC3E}">
        <p14:creationId xmlns:p14="http://schemas.microsoft.com/office/powerpoint/2010/main" val="2776035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a:t>Klik om de stijl te bewerken</a:t>
            </a:r>
            <a:endParaRPr lang="en-US"/>
          </a:p>
        </p:txBody>
      </p:sp>
      <p:sp>
        <p:nvSpPr>
          <p:cNvPr id="3" name="Tijdelijke aanduiding voor afbeelding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 om de modelstijlen te bewerken</a:t>
            </a:r>
          </a:p>
        </p:txBody>
      </p:sp>
      <p:sp>
        <p:nvSpPr>
          <p:cNvPr id="5" name="Tijdelijke aanduiding voor datum 4"/>
          <p:cNvSpPr>
            <a:spLocks noGrp="1"/>
          </p:cNvSpPr>
          <p:nvPr>
            <p:ph type="dt" sz="half" idx="10"/>
          </p:nvPr>
        </p:nvSpPr>
        <p:spPr/>
        <p:txBody>
          <a:bodyPr/>
          <a:lstStyle/>
          <a:p>
            <a:fld id="{6C236FD0-8666-46DF-96F4-0207080C5126}" type="datetimeFigureOut">
              <a:rPr lang="en-US" smtClean="0"/>
              <a:t>5/7/2025</a:t>
            </a:fld>
            <a:endParaRPr lang="en-US"/>
          </a:p>
        </p:txBody>
      </p:sp>
      <p:sp>
        <p:nvSpPr>
          <p:cNvPr id="6" name="Tijdelijke aanduiding voor voettekst 5"/>
          <p:cNvSpPr>
            <a:spLocks noGrp="1"/>
          </p:cNvSpPr>
          <p:nvPr>
            <p:ph type="ftr" sz="quarter" idx="11"/>
          </p:nvPr>
        </p:nvSpPr>
        <p:spPr/>
        <p:txBody>
          <a:bodyPr/>
          <a:lstStyle/>
          <a:p>
            <a:endParaRPr lang="en-US"/>
          </a:p>
        </p:txBody>
      </p:sp>
      <p:sp>
        <p:nvSpPr>
          <p:cNvPr id="7" name="Tijdelijke aanduiding voor dianummer 6"/>
          <p:cNvSpPr>
            <a:spLocks noGrp="1"/>
          </p:cNvSpPr>
          <p:nvPr>
            <p:ph type="sldNum" sz="quarter" idx="12"/>
          </p:nvPr>
        </p:nvSpPr>
        <p:spPr/>
        <p:txBody>
          <a:bodyPr/>
          <a:lstStyle/>
          <a:p>
            <a:fld id="{DDE3CD3E-D432-4324-949E-9DF112147B03}" type="slidenum">
              <a:rPr lang="en-US" smtClean="0"/>
              <a:t>‹nr.›</a:t>
            </a:fld>
            <a:endParaRPr lang="en-US"/>
          </a:p>
        </p:txBody>
      </p:sp>
    </p:spTree>
    <p:extLst>
      <p:ext uri="{BB962C8B-B14F-4D97-AF65-F5344CB8AC3E}">
        <p14:creationId xmlns:p14="http://schemas.microsoft.com/office/powerpoint/2010/main" val="11952039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de stijl te bewerken</a:t>
            </a:r>
            <a:endParaRPr lang="en-US"/>
          </a:p>
        </p:txBody>
      </p:sp>
      <p:sp>
        <p:nvSpPr>
          <p:cNvPr id="3" name="Tijdelijke aanduiding voor teks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Tijdelijke aanduiding voo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236FD0-8666-46DF-96F4-0207080C5126}" type="datetimeFigureOut">
              <a:rPr lang="en-US" smtClean="0"/>
              <a:t>5/7/2025</a:t>
            </a:fld>
            <a:endParaRPr lang="en-US"/>
          </a:p>
        </p:txBody>
      </p:sp>
      <p:sp>
        <p:nvSpPr>
          <p:cNvPr id="5" name="Tijdelijke aanduiding voor voetteks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Tijdelijke aanduiding voor dia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E3CD3E-D432-4324-949E-9DF112147B03}" type="slidenum">
              <a:rPr lang="en-US" smtClean="0"/>
              <a:t>‹nr.›</a:t>
            </a:fld>
            <a:endParaRPr lang="en-US"/>
          </a:p>
        </p:txBody>
      </p:sp>
    </p:spTree>
    <p:extLst>
      <p:ext uri="{BB962C8B-B14F-4D97-AF65-F5344CB8AC3E}">
        <p14:creationId xmlns:p14="http://schemas.microsoft.com/office/powerpoint/2010/main" val="15605297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5.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chart" Target="../charts/chart4.xml"/><Relationship Id="rId1" Type="http://schemas.openxmlformats.org/officeDocument/2006/relationships/slideLayout" Target="../slideLayouts/slideLayout1.xml"/><Relationship Id="rId4" Type="http://schemas.openxmlformats.org/officeDocument/2006/relationships/image" Target="../media/image11.png"/></Relationships>
</file>

<file path=ppt/slides/_rels/slide1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16.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7.png"/><Relationship Id="rId1" Type="http://schemas.openxmlformats.org/officeDocument/2006/relationships/slideLayout" Target="../slideLayouts/slideLayout1.xml"/><Relationship Id="rId4" Type="http://schemas.openxmlformats.org/officeDocument/2006/relationships/image" Target="../media/image11.pn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8.png"/><Relationship Id="rId1" Type="http://schemas.openxmlformats.org/officeDocument/2006/relationships/slideLayout" Target="../slideLayouts/slideLayout1.xml"/><Relationship Id="rId4" Type="http://schemas.openxmlformats.org/officeDocument/2006/relationships/image" Target="../media/image19.pn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0.png"/><Relationship Id="rId1" Type="http://schemas.openxmlformats.org/officeDocument/2006/relationships/slideLayout" Target="../slideLayouts/slideLayout1.xml"/><Relationship Id="rId4" Type="http://schemas.openxmlformats.org/officeDocument/2006/relationships/image" Target="../media/image20.pn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3.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21.png"/><Relationship Id="rId1" Type="http://schemas.openxmlformats.org/officeDocument/2006/relationships/slideLayout" Target="../slideLayouts/slideLayout1.xml"/><Relationship Id="rId4" Type="http://schemas.openxmlformats.org/officeDocument/2006/relationships/image" Target="../media/image19.png"/></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7.png"/><Relationship Id="rId1" Type="http://schemas.openxmlformats.org/officeDocument/2006/relationships/slideLayout" Target="../slideLayouts/slideLayout1.xml"/><Relationship Id="rId4" Type="http://schemas.openxmlformats.org/officeDocument/2006/relationships/image" Target="../media/image11.png"/></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chart" Target="../charts/chart1.xml"/><Relationship Id="rId1" Type="http://schemas.openxmlformats.org/officeDocument/2006/relationships/slideLayout" Target="../slideLayouts/slideLayout1.xml"/><Relationship Id="rId4" Type="http://schemas.openxmlformats.org/officeDocument/2006/relationships/image" Target="../media/image11.png"/></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2.png"/><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image" Target="../media/image13.png"/><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chart" Target="../charts/chart3.xml"/><Relationship Id="rId4"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Afbeelding 2">
            <a:extLst>
              <a:ext uri="{FF2B5EF4-FFF2-40B4-BE49-F238E27FC236}">
                <a16:creationId xmlns:a16="http://schemas.microsoft.com/office/drawing/2014/main" id="{1E62DFFE-5DB6-DBC3-BC1E-1200A0FBB499}"/>
              </a:ext>
            </a:extLst>
          </p:cNvPr>
          <p:cNvPicPr>
            <a:picLocks noChangeAspect="1"/>
          </p:cNvPicPr>
          <p:nvPr/>
        </p:nvPicPr>
        <p:blipFill>
          <a:blip r:embed="rId2"/>
          <a:stretch>
            <a:fillRect/>
          </a:stretch>
        </p:blipFill>
        <p:spPr>
          <a:xfrm>
            <a:off x="2899287" y="0"/>
            <a:ext cx="6393426" cy="6858000"/>
          </a:xfrm>
          <a:prstGeom prst="rect">
            <a:avLst/>
          </a:prstGeom>
        </p:spPr>
      </p:pic>
      <p:sp>
        <p:nvSpPr>
          <p:cNvPr id="6" name="Tekstvak 5">
            <a:extLst>
              <a:ext uri="{FF2B5EF4-FFF2-40B4-BE49-F238E27FC236}">
                <a16:creationId xmlns:a16="http://schemas.microsoft.com/office/drawing/2014/main" id="{910B8936-EA2C-B185-9AD2-79BF3B1AB1B7}"/>
              </a:ext>
            </a:extLst>
          </p:cNvPr>
          <p:cNvSpPr txBox="1"/>
          <p:nvPr/>
        </p:nvSpPr>
        <p:spPr>
          <a:xfrm>
            <a:off x="3728497" y="6178117"/>
            <a:ext cx="4873027" cy="553998"/>
          </a:xfrm>
          <a:prstGeom prst="rect">
            <a:avLst/>
          </a:prstGeom>
          <a:noFill/>
        </p:spPr>
        <p:txBody>
          <a:bodyPr wrap="square" rtlCol="0">
            <a:spAutoFit/>
          </a:bodyPr>
          <a:lstStyle/>
          <a:p>
            <a:pPr algn="ctr"/>
            <a:r>
              <a:rPr lang="nl-NL" sz="1500" b="1" dirty="0">
                <a:solidFill>
                  <a:schemeClr val="bg1"/>
                </a:solidFill>
                <a:latin typeface="DM Sans" pitchFamily="2" charset="0"/>
              </a:rPr>
              <a:t>Presentatie schadeafhandeling en versterking </a:t>
            </a:r>
          </a:p>
          <a:p>
            <a:pPr algn="ctr"/>
            <a:r>
              <a:rPr lang="nl-NL" sz="1500" b="1" dirty="0">
                <a:solidFill>
                  <a:schemeClr val="bg1"/>
                </a:solidFill>
                <a:latin typeface="DM Sans" pitchFamily="2" charset="0"/>
              </a:rPr>
              <a:t>in het aardbevingsgebied 2025</a:t>
            </a:r>
          </a:p>
        </p:txBody>
      </p:sp>
      <p:pic>
        <p:nvPicPr>
          <p:cNvPr id="4" name="Afbeelding 3">
            <a:extLst>
              <a:ext uri="{FF2B5EF4-FFF2-40B4-BE49-F238E27FC236}">
                <a16:creationId xmlns:a16="http://schemas.microsoft.com/office/drawing/2014/main" id="{874F4221-F19E-4A6C-41FB-6EC131255B0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151407" y="5592107"/>
            <a:ext cx="460125" cy="460125"/>
          </a:xfrm>
          <a:prstGeom prst="rect">
            <a:avLst/>
          </a:prstGeom>
        </p:spPr>
      </p:pic>
      <p:pic>
        <p:nvPicPr>
          <p:cNvPr id="7" name="Afbeelding 6">
            <a:extLst>
              <a:ext uri="{FF2B5EF4-FFF2-40B4-BE49-F238E27FC236}">
                <a16:creationId xmlns:a16="http://schemas.microsoft.com/office/drawing/2014/main" id="{62FB1E20-6D55-93D9-996A-65109D39E264}"/>
              </a:ext>
            </a:extLst>
          </p:cNvPr>
          <p:cNvPicPr>
            <a:picLocks noChangeAspect="1"/>
          </p:cNvPicPr>
          <p:nvPr/>
        </p:nvPicPr>
        <p:blipFill>
          <a:blip r:embed="rId4"/>
          <a:stretch>
            <a:fillRect/>
          </a:stretch>
        </p:blipFill>
        <p:spPr>
          <a:xfrm>
            <a:off x="5846005" y="5592107"/>
            <a:ext cx="1541419" cy="460125"/>
          </a:xfrm>
          <a:prstGeom prst="rect">
            <a:avLst/>
          </a:prstGeom>
        </p:spPr>
      </p:pic>
      <p:pic>
        <p:nvPicPr>
          <p:cNvPr id="14" name="Afbeelding 13">
            <a:extLst>
              <a:ext uri="{FF2B5EF4-FFF2-40B4-BE49-F238E27FC236}">
                <a16:creationId xmlns:a16="http://schemas.microsoft.com/office/drawing/2014/main" id="{74B5E904-9652-7960-BD5C-5C84A6131E68}"/>
              </a:ext>
            </a:extLst>
          </p:cNvPr>
          <p:cNvPicPr>
            <a:picLocks noChangeAspect="1"/>
          </p:cNvPicPr>
          <p:nvPr/>
        </p:nvPicPr>
        <p:blipFill>
          <a:blip r:embed="rId5"/>
          <a:stretch>
            <a:fillRect/>
          </a:stretch>
        </p:blipFill>
        <p:spPr>
          <a:xfrm>
            <a:off x="0" y="0"/>
            <a:ext cx="3037308" cy="6858000"/>
          </a:xfrm>
          <a:prstGeom prst="rect">
            <a:avLst/>
          </a:prstGeom>
        </p:spPr>
      </p:pic>
      <p:pic>
        <p:nvPicPr>
          <p:cNvPr id="16" name="Afbeelding 15">
            <a:extLst>
              <a:ext uri="{FF2B5EF4-FFF2-40B4-BE49-F238E27FC236}">
                <a16:creationId xmlns:a16="http://schemas.microsoft.com/office/drawing/2014/main" id="{FD2A1C26-ABDA-1368-FF26-74581E72DBBD}"/>
              </a:ext>
            </a:extLst>
          </p:cNvPr>
          <p:cNvPicPr>
            <a:picLocks noChangeAspect="1"/>
          </p:cNvPicPr>
          <p:nvPr/>
        </p:nvPicPr>
        <p:blipFill>
          <a:blip r:embed="rId6"/>
          <a:stretch>
            <a:fillRect/>
          </a:stretch>
        </p:blipFill>
        <p:spPr>
          <a:xfrm>
            <a:off x="9292712" y="0"/>
            <a:ext cx="2899287" cy="6858000"/>
          </a:xfrm>
          <a:prstGeom prst="rect">
            <a:avLst/>
          </a:prstGeom>
        </p:spPr>
      </p:pic>
    </p:spTree>
    <p:extLst>
      <p:ext uri="{BB962C8B-B14F-4D97-AF65-F5344CB8AC3E}">
        <p14:creationId xmlns:p14="http://schemas.microsoft.com/office/powerpoint/2010/main" val="2813052368"/>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Afbeelding 8">
            <a:extLst>
              <a:ext uri="{FF2B5EF4-FFF2-40B4-BE49-F238E27FC236}">
                <a16:creationId xmlns:a16="http://schemas.microsoft.com/office/drawing/2014/main" id="{EBBDC460-B173-E33B-671D-D932EF0DC003}"/>
              </a:ext>
            </a:extLst>
          </p:cNvPr>
          <p:cNvPicPr>
            <a:picLocks noChangeAspect="1"/>
          </p:cNvPicPr>
          <p:nvPr/>
        </p:nvPicPr>
        <p:blipFill>
          <a:blip r:embed="rId2"/>
          <a:stretch>
            <a:fillRect/>
          </a:stretch>
        </p:blipFill>
        <p:spPr>
          <a:xfrm>
            <a:off x="0" y="601682"/>
            <a:ext cx="12192000" cy="6256318"/>
          </a:xfrm>
          <a:prstGeom prst="rect">
            <a:avLst/>
          </a:prstGeom>
        </p:spPr>
      </p:pic>
      <p:sp>
        <p:nvSpPr>
          <p:cNvPr id="14" name="Rechthoek 13">
            <a:extLst>
              <a:ext uri="{FF2B5EF4-FFF2-40B4-BE49-F238E27FC236}">
                <a16:creationId xmlns:a16="http://schemas.microsoft.com/office/drawing/2014/main" id="{A3ECB44B-2501-84B2-60C6-712DFC39F148}"/>
              </a:ext>
            </a:extLst>
          </p:cNvPr>
          <p:cNvSpPr/>
          <p:nvPr/>
        </p:nvSpPr>
        <p:spPr>
          <a:xfrm>
            <a:off x="0" y="0"/>
            <a:ext cx="12192000" cy="862642"/>
          </a:xfrm>
          <a:prstGeom prst="rect">
            <a:avLst/>
          </a:prstGeom>
          <a:solidFill>
            <a:srgbClr val="005CA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 name="Tekstvak 1">
            <a:extLst>
              <a:ext uri="{FF2B5EF4-FFF2-40B4-BE49-F238E27FC236}">
                <a16:creationId xmlns:a16="http://schemas.microsoft.com/office/drawing/2014/main" id="{F260D797-0FE8-CE09-574B-D5459E500F25}"/>
              </a:ext>
            </a:extLst>
          </p:cNvPr>
          <p:cNvSpPr txBox="1"/>
          <p:nvPr/>
        </p:nvSpPr>
        <p:spPr>
          <a:xfrm>
            <a:off x="167136" y="136454"/>
            <a:ext cx="9053064" cy="630942"/>
          </a:xfrm>
          <a:prstGeom prst="rect">
            <a:avLst/>
          </a:prstGeom>
          <a:noFill/>
        </p:spPr>
        <p:txBody>
          <a:bodyPr wrap="square" rtlCol="0">
            <a:spAutoFit/>
          </a:bodyPr>
          <a:lstStyle/>
          <a:p>
            <a:r>
              <a:rPr lang="nl-NL" sz="2000" b="1" dirty="0">
                <a:solidFill>
                  <a:schemeClr val="bg1"/>
                </a:solidFill>
                <a:latin typeface="DM Sans" pitchFamily="2" charset="0"/>
              </a:rPr>
              <a:t>Resultaten schadeafhandeling</a:t>
            </a:r>
          </a:p>
          <a:p>
            <a:r>
              <a:rPr lang="nl-NL" sz="1500" b="1" i="1" dirty="0">
                <a:solidFill>
                  <a:schemeClr val="bg1"/>
                </a:solidFill>
                <a:latin typeface="DM Sans" pitchFamily="2" charset="0"/>
              </a:rPr>
              <a:t>Volledig afgehandelde schademeldingen (3)</a:t>
            </a:r>
          </a:p>
        </p:txBody>
      </p:sp>
      <p:pic>
        <p:nvPicPr>
          <p:cNvPr id="10" name="Afbeelding 9">
            <a:extLst>
              <a:ext uri="{FF2B5EF4-FFF2-40B4-BE49-F238E27FC236}">
                <a16:creationId xmlns:a16="http://schemas.microsoft.com/office/drawing/2014/main" id="{2D257F46-356F-FCD5-19BC-FB689F5B388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8087" y="962794"/>
            <a:ext cx="460125" cy="460125"/>
          </a:xfrm>
          <a:prstGeom prst="rect">
            <a:avLst/>
          </a:prstGeom>
        </p:spPr>
      </p:pic>
      <p:pic>
        <p:nvPicPr>
          <p:cNvPr id="11" name="Afbeelding 10">
            <a:extLst>
              <a:ext uri="{FF2B5EF4-FFF2-40B4-BE49-F238E27FC236}">
                <a16:creationId xmlns:a16="http://schemas.microsoft.com/office/drawing/2014/main" id="{926577F8-729D-75E1-8F69-01891B159D2E}"/>
              </a:ext>
            </a:extLst>
          </p:cNvPr>
          <p:cNvPicPr>
            <a:picLocks noChangeAspect="1"/>
          </p:cNvPicPr>
          <p:nvPr/>
        </p:nvPicPr>
        <p:blipFill>
          <a:blip r:embed="rId4"/>
          <a:stretch>
            <a:fillRect/>
          </a:stretch>
        </p:blipFill>
        <p:spPr>
          <a:xfrm>
            <a:off x="756299" y="980046"/>
            <a:ext cx="1541419" cy="460125"/>
          </a:xfrm>
          <a:prstGeom prst="rect">
            <a:avLst/>
          </a:prstGeom>
        </p:spPr>
      </p:pic>
      <p:sp>
        <p:nvSpPr>
          <p:cNvPr id="3" name="Pijl: omhoog 2">
            <a:extLst>
              <a:ext uri="{FF2B5EF4-FFF2-40B4-BE49-F238E27FC236}">
                <a16:creationId xmlns:a16="http://schemas.microsoft.com/office/drawing/2014/main" id="{7683B0F6-D15C-229B-B3B3-04B701920DB8}"/>
              </a:ext>
            </a:extLst>
          </p:cNvPr>
          <p:cNvSpPr/>
          <p:nvPr/>
        </p:nvSpPr>
        <p:spPr>
          <a:xfrm>
            <a:off x="557965" y="2603782"/>
            <a:ext cx="460125" cy="1331698"/>
          </a:xfrm>
          <a:prstGeom prst="upArrow">
            <a:avLst/>
          </a:prstGeom>
          <a:ln>
            <a:solidFill>
              <a:srgbClr val="000000"/>
            </a:solidFill>
          </a:ln>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274866063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hthoek 13">
            <a:extLst>
              <a:ext uri="{FF2B5EF4-FFF2-40B4-BE49-F238E27FC236}">
                <a16:creationId xmlns:a16="http://schemas.microsoft.com/office/drawing/2014/main" id="{A3ECB44B-2501-84B2-60C6-712DFC39F148}"/>
              </a:ext>
            </a:extLst>
          </p:cNvPr>
          <p:cNvSpPr/>
          <p:nvPr/>
        </p:nvSpPr>
        <p:spPr>
          <a:xfrm>
            <a:off x="0" y="0"/>
            <a:ext cx="12192000" cy="862642"/>
          </a:xfrm>
          <a:prstGeom prst="rect">
            <a:avLst/>
          </a:prstGeom>
          <a:solidFill>
            <a:srgbClr val="005CA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5" name="Rechthoek 4">
            <a:extLst>
              <a:ext uri="{FF2B5EF4-FFF2-40B4-BE49-F238E27FC236}">
                <a16:creationId xmlns:a16="http://schemas.microsoft.com/office/drawing/2014/main" id="{DB053372-0760-EC2A-8392-6D4C24C6931F}"/>
              </a:ext>
            </a:extLst>
          </p:cNvPr>
          <p:cNvSpPr/>
          <p:nvPr/>
        </p:nvSpPr>
        <p:spPr>
          <a:xfrm>
            <a:off x="6096001" y="871142"/>
            <a:ext cx="6095999" cy="5996178"/>
          </a:xfrm>
          <a:prstGeom prst="rect">
            <a:avLst/>
          </a:prstGeom>
          <a:solidFill>
            <a:srgbClr val="000000"/>
          </a:solid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6" name="Rechthoek 15">
            <a:extLst>
              <a:ext uri="{FF2B5EF4-FFF2-40B4-BE49-F238E27FC236}">
                <a16:creationId xmlns:a16="http://schemas.microsoft.com/office/drawing/2014/main" id="{829F12C3-FF10-5401-3826-059AC99C3CB7}"/>
              </a:ext>
            </a:extLst>
          </p:cNvPr>
          <p:cNvSpPr/>
          <p:nvPr/>
        </p:nvSpPr>
        <p:spPr>
          <a:xfrm>
            <a:off x="-2575" y="871142"/>
            <a:ext cx="6095999" cy="5996178"/>
          </a:xfrm>
          <a:prstGeom prst="rect">
            <a:avLst/>
          </a:prstGeom>
          <a:solidFill>
            <a:srgbClr val="E30521"/>
          </a:solidFill>
          <a:ln>
            <a:solidFill>
              <a:srgbClr val="E3052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9" name="Tekstvak 18">
            <a:extLst>
              <a:ext uri="{FF2B5EF4-FFF2-40B4-BE49-F238E27FC236}">
                <a16:creationId xmlns:a16="http://schemas.microsoft.com/office/drawing/2014/main" id="{6C743DD3-DC00-D3D5-EC5B-AB861E36B36F}"/>
              </a:ext>
            </a:extLst>
          </p:cNvPr>
          <p:cNvSpPr txBox="1"/>
          <p:nvPr/>
        </p:nvSpPr>
        <p:spPr>
          <a:xfrm>
            <a:off x="167136" y="1036904"/>
            <a:ext cx="5243064" cy="646331"/>
          </a:xfrm>
          <a:prstGeom prst="rect">
            <a:avLst/>
          </a:prstGeom>
          <a:noFill/>
        </p:spPr>
        <p:txBody>
          <a:bodyPr wrap="square" rtlCol="0">
            <a:spAutoFit/>
          </a:bodyPr>
          <a:lstStyle/>
          <a:p>
            <a:r>
              <a:rPr lang="nl-NL" dirty="0">
                <a:solidFill>
                  <a:schemeClr val="bg1"/>
                </a:solidFill>
                <a:latin typeface="DM Sans" pitchFamily="2" charset="0"/>
              </a:rPr>
              <a:t>Waarom is de schademelding nog niet volledig afgehandeld?</a:t>
            </a:r>
          </a:p>
        </p:txBody>
      </p:sp>
      <p:graphicFrame>
        <p:nvGraphicFramePr>
          <p:cNvPr id="20" name="Grafiek 19">
            <a:extLst>
              <a:ext uri="{FF2B5EF4-FFF2-40B4-BE49-F238E27FC236}">
                <a16:creationId xmlns:a16="http://schemas.microsoft.com/office/drawing/2014/main" id="{7E83E01C-294A-BFB0-A122-0B29209FA89F}"/>
              </a:ext>
            </a:extLst>
          </p:cNvPr>
          <p:cNvGraphicFramePr/>
          <p:nvPr>
            <p:extLst>
              <p:ext uri="{D42A27DB-BD31-4B8C-83A1-F6EECF244321}">
                <p14:modId xmlns:p14="http://schemas.microsoft.com/office/powerpoint/2010/main" val="34201957"/>
              </p:ext>
            </p:extLst>
          </p:nvPr>
        </p:nvGraphicFramePr>
        <p:xfrm>
          <a:off x="308689" y="1708640"/>
          <a:ext cx="4882436" cy="3370359"/>
        </p:xfrm>
        <a:graphic>
          <a:graphicData uri="http://schemas.openxmlformats.org/drawingml/2006/chart">
            <c:chart xmlns:c="http://schemas.openxmlformats.org/drawingml/2006/chart" xmlns:r="http://schemas.openxmlformats.org/officeDocument/2006/relationships" r:id="rId2"/>
          </a:graphicData>
        </a:graphic>
      </p:graphicFrame>
      <p:sp>
        <p:nvSpPr>
          <p:cNvPr id="21" name="Tekstvak 20">
            <a:extLst>
              <a:ext uri="{FF2B5EF4-FFF2-40B4-BE49-F238E27FC236}">
                <a16:creationId xmlns:a16="http://schemas.microsoft.com/office/drawing/2014/main" id="{1A47A769-7104-4E4A-17AC-FD1F44749393}"/>
              </a:ext>
            </a:extLst>
          </p:cNvPr>
          <p:cNvSpPr txBox="1"/>
          <p:nvPr/>
        </p:nvSpPr>
        <p:spPr>
          <a:xfrm>
            <a:off x="2649801" y="4978851"/>
            <a:ext cx="791245" cy="276999"/>
          </a:xfrm>
          <a:prstGeom prst="rect">
            <a:avLst/>
          </a:prstGeom>
          <a:noFill/>
        </p:spPr>
        <p:txBody>
          <a:bodyPr wrap="square" rtlCol="0">
            <a:spAutoFit/>
          </a:bodyPr>
          <a:lstStyle/>
          <a:p>
            <a:r>
              <a:rPr lang="nl-NL" sz="1200" dirty="0">
                <a:solidFill>
                  <a:schemeClr val="bg1"/>
                </a:solidFill>
                <a:latin typeface="DM Sans" pitchFamily="2" charset="0"/>
              </a:rPr>
              <a:t>N=93</a:t>
            </a:r>
          </a:p>
        </p:txBody>
      </p:sp>
      <p:sp>
        <p:nvSpPr>
          <p:cNvPr id="13" name="Tekstvak 12">
            <a:extLst>
              <a:ext uri="{FF2B5EF4-FFF2-40B4-BE49-F238E27FC236}">
                <a16:creationId xmlns:a16="http://schemas.microsoft.com/office/drawing/2014/main" id="{89B41C2C-59FE-48AB-99DA-667EF6EAA86A}"/>
              </a:ext>
            </a:extLst>
          </p:cNvPr>
          <p:cNvSpPr txBox="1"/>
          <p:nvPr/>
        </p:nvSpPr>
        <p:spPr>
          <a:xfrm>
            <a:off x="6598668" y="1962658"/>
            <a:ext cx="5243064" cy="3139321"/>
          </a:xfrm>
          <a:prstGeom prst="rect">
            <a:avLst/>
          </a:prstGeom>
          <a:noFill/>
        </p:spPr>
        <p:txBody>
          <a:bodyPr wrap="square" rtlCol="0">
            <a:spAutoFit/>
          </a:bodyPr>
          <a:lstStyle/>
          <a:p>
            <a:r>
              <a:rPr lang="nl-NL" dirty="0">
                <a:solidFill>
                  <a:schemeClr val="bg1"/>
                </a:solidFill>
                <a:latin typeface="DM Sans" pitchFamily="2" charset="0"/>
              </a:rPr>
              <a:t>Van de schademeldingen die zijn erkend, maar nog niet volledig zijn afgehandeld, loopt er voor één op de vijf nog een geschil, bezwaar of rechtszaak. Dit is significant minder dan twee jaar geleden (was 33%).</a:t>
            </a:r>
          </a:p>
          <a:p>
            <a:endParaRPr lang="nl-NL" dirty="0">
              <a:solidFill>
                <a:schemeClr val="bg1"/>
              </a:solidFill>
              <a:latin typeface="DM Sans" pitchFamily="2" charset="0"/>
            </a:endParaRPr>
          </a:p>
          <a:p>
            <a:r>
              <a:rPr lang="nl-NL" dirty="0">
                <a:solidFill>
                  <a:schemeClr val="bg1"/>
                </a:solidFill>
                <a:latin typeface="DM Sans" pitchFamily="2" charset="0"/>
              </a:rPr>
              <a:t>Wel lijken er nu meer mensen ‘in de wachtkamer’ te zitten. Zij wachten op een schaderapport (was 10%), op een versterking (was 10%) of op een aannemer die de schade kan gaan herstellen (was 8%).</a:t>
            </a:r>
          </a:p>
        </p:txBody>
      </p:sp>
      <p:sp>
        <p:nvSpPr>
          <p:cNvPr id="2" name="Tekstvak 1">
            <a:extLst>
              <a:ext uri="{FF2B5EF4-FFF2-40B4-BE49-F238E27FC236}">
                <a16:creationId xmlns:a16="http://schemas.microsoft.com/office/drawing/2014/main" id="{8D2653C9-EAB7-B5C9-79F8-A76DA1B9C310}"/>
              </a:ext>
            </a:extLst>
          </p:cNvPr>
          <p:cNvSpPr txBox="1"/>
          <p:nvPr/>
        </p:nvSpPr>
        <p:spPr>
          <a:xfrm>
            <a:off x="167136" y="136454"/>
            <a:ext cx="9053064" cy="630942"/>
          </a:xfrm>
          <a:prstGeom prst="rect">
            <a:avLst/>
          </a:prstGeom>
          <a:noFill/>
        </p:spPr>
        <p:txBody>
          <a:bodyPr wrap="square" rtlCol="0">
            <a:spAutoFit/>
          </a:bodyPr>
          <a:lstStyle/>
          <a:p>
            <a:r>
              <a:rPr lang="nl-NL" sz="2000" b="1" dirty="0">
                <a:solidFill>
                  <a:schemeClr val="bg1"/>
                </a:solidFill>
                <a:latin typeface="DM Sans" pitchFamily="2" charset="0"/>
              </a:rPr>
              <a:t>Resultaten schadeafhandeling</a:t>
            </a:r>
          </a:p>
          <a:p>
            <a:r>
              <a:rPr lang="nl-NL" sz="1500" b="1" i="1" dirty="0">
                <a:solidFill>
                  <a:schemeClr val="bg1"/>
                </a:solidFill>
                <a:latin typeface="DM Sans" pitchFamily="2" charset="0"/>
              </a:rPr>
              <a:t>Schademeldingen die niet volledig zijn afgehandeld (1)</a:t>
            </a:r>
          </a:p>
        </p:txBody>
      </p:sp>
      <p:sp>
        <p:nvSpPr>
          <p:cNvPr id="3" name="Pijl: omhoog 2">
            <a:extLst>
              <a:ext uri="{FF2B5EF4-FFF2-40B4-BE49-F238E27FC236}">
                <a16:creationId xmlns:a16="http://schemas.microsoft.com/office/drawing/2014/main" id="{F8D652E5-DC80-612B-8705-21B1710AC96A}"/>
              </a:ext>
            </a:extLst>
          </p:cNvPr>
          <p:cNvSpPr/>
          <p:nvPr/>
        </p:nvSpPr>
        <p:spPr>
          <a:xfrm>
            <a:off x="4178510" y="2400747"/>
            <a:ext cx="319177" cy="388189"/>
          </a:xfrm>
          <a:prstGeom prst="upArrow">
            <a:avLst/>
          </a:prstGeom>
          <a:ln>
            <a:solidFill>
              <a:srgbClr val="000000"/>
            </a:solidFill>
          </a:ln>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nl-NL"/>
          </a:p>
        </p:txBody>
      </p:sp>
      <p:sp>
        <p:nvSpPr>
          <p:cNvPr id="4" name="Pijl: omhoog 3">
            <a:extLst>
              <a:ext uri="{FF2B5EF4-FFF2-40B4-BE49-F238E27FC236}">
                <a16:creationId xmlns:a16="http://schemas.microsoft.com/office/drawing/2014/main" id="{72AF089D-D2DF-30EE-65FA-01D9DC4B538A}"/>
              </a:ext>
            </a:extLst>
          </p:cNvPr>
          <p:cNvSpPr/>
          <p:nvPr/>
        </p:nvSpPr>
        <p:spPr>
          <a:xfrm rot="10800000">
            <a:off x="4184883" y="3489002"/>
            <a:ext cx="319177" cy="388189"/>
          </a:xfrm>
          <a:prstGeom prst="upArrow">
            <a:avLst/>
          </a:prstGeom>
          <a:solidFill>
            <a:srgbClr val="FF0000"/>
          </a:solidFill>
          <a:ln>
            <a:solidFill>
              <a:srgbClr val="000000"/>
            </a:solidFill>
          </a:ln>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nl-NL"/>
          </a:p>
        </p:txBody>
      </p:sp>
      <p:sp>
        <p:nvSpPr>
          <p:cNvPr id="6" name="Rechteraccolade 5">
            <a:extLst>
              <a:ext uri="{FF2B5EF4-FFF2-40B4-BE49-F238E27FC236}">
                <a16:creationId xmlns:a16="http://schemas.microsoft.com/office/drawing/2014/main" id="{6B887134-DE6C-D984-E0FF-BDDC87DC3ECB}"/>
              </a:ext>
            </a:extLst>
          </p:cNvPr>
          <p:cNvSpPr/>
          <p:nvPr/>
        </p:nvSpPr>
        <p:spPr>
          <a:xfrm>
            <a:off x="3804249" y="1871932"/>
            <a:ext cx="319178" cy="1432259"/>
          </a:xfrm>
          <a:prstGeom prst="rightBrace">
            <a:avLst/>
          </a:prstGeom>
        </p:spPr>
        <p:style>
          <a:lnRef idx="1">
            <a:schemeClr val="accent6"/>
          </a:lnRef>
          <a:fillRef idx="0">
            <a:schemeClr val="accent6"/>
          </a:fillRef>
          <a:effectRef idx="0">
            <a:schemeClr val="accent6"/>
          </a:effectRef>
          <a:fontRef idx="minor">
            <a:schemeClr val="tx1"/>
          </a:fontRef>
        </p:style>
        <p:txBody>
          <a:bodyPr rtlCol="0" anchor="ctr"/>
          <a:lstStyle/>
          <a:p>
            <a:pPr algn="ctr"/>
            <a:endParaRPr lang="nl-NL"/>
          </a:p>
        </p:txBody>
      </p:sp>
      <p:pic>
        <p:nvPicPr>
          <p:cNvPr id="7" name="Afbeelding 6">
            <a:extLst>
              <a:ext uri="{FF2B5EF4-FFF2-40B4-BE49-F238E27FC236}">
                <a16:creationId xmlns:a16="http://schemas.microsoft.com/office/drawing/2014/main" id="{DA772434-6783-FF8D-874D-844243F95E3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886081" y="6267955"/>
            <a:ext cx="460125" cy="460125"/>
          </a:xfrm>
          <a:prstGeom prst="rect">
            <a:avLst/>
          </a:prstGeom>
        </p:spPr>
      </p:pic>
      <p:pic>
        <p:nvPicPr>
          <p:cNvPr id="8" name="Afbeelding 7">
            <a:extLst>
              <a:ext uri="{FF2B5EF4-FFF2-40B4-BE49-F238E27FC236}">
                <a16:creationId xmlns:a16="http://schemas.microsoft.com/office/drawing/2014/main" id="{925B7F3D-6CAA-1E0B-2643-FE5F9D990BAF}"/>
              </a:ext>
            </a:extLst>
          </p:cNvPr>
          <p:cNvPicPr>
            <a:picLocks noChangeAspect="1"/>
          </p:cNvPicPr>
          <p:nvPr/>
        </p:nvPicPr>
        <p:blipFill>
          <a:blip r:embed="rId4"/>
          <a:stretch>
            <a:fillRect/>
          </a:stretch>
        </p:blipFill>
        <p:spPr>
          <a:xfrm>
            <a:off x="10495606" y="6294198"/>
            <a:ext cx="1583977" cy="471699"/>
          </a:xfrm>
          <a:prstGeom prst="rect">
            <a:avLst/>
          </a:prstGeom>
        </p:spPr>
      </p:pic>
      <p:sp>
        <p:nvSpPr>
          <p:cNvPr id="9" name="Tekstvak 8">
            <a:extLst>
              <a:ext uri="{FF2B5EF4-FFF2-40B4-BE49-F238E27FC236}">
                <a16:creationId xmlns:a16="http://schemas.microsoft.com/office/drawing/2014/main" id="{A7C48F50-7219-0281-F8C3-93488C8C533C}"/>
              </a:ext>
            </a:extLst>
          </p:cNvPr>
          <p:cNvSpPr txBox="1"/>
          <p:nvPr/>
        </p:nvSpPr>
        <p:spPr>
          <a:xfrm>
            <a:off x="197637" y="5527751"/>
            <a:ext cx="2668883" cy="1200329"/>
          </a:xfrm>
          <a:prstGeom prst="rect">
            <a:avLst/>
          </a:prstGeom>
          <a:noFill/>
        </p:spPr>
        <p:txBody>
          <a:bodyPr wrap="square" rtlCol="0">
            <a:spAutoFit/>
          </a:bodyPr>
          <a:lstStyle/>
          <a:p>
            <a:r>
              <a:rPr lang="nl-NL" i="1" dirty="0">
                <a:solidFill>
                  <a:schemeClr val="bg1"/>
                </a:solidFill>
                <a:latin typeface="DM Sans" pitchFamily="2" charset="0"/>
              </a:rPr>
              <a:t>“Ze zijn inmiddels een jaar bezig met schade herstellen en ze zijn</a:t>
            </a:r>
          </a:p>
          <a:p>
            <a:r>
              <a:rPr lang="nl-NL" i="1" dirty="0">
                <a:solidFill>
                  <a:schemeClr val="bg1"/>
                </a:solidFill>
                <a:latin typeface="DM Sans" pitchFamily="2" charset="0"/>
              </a:rPr>
              <a:t>nog niet klaar.”</a:t>
            </a:r>
          </a:p>
        </p:txBody>
      </p:sp>
      <p:cxnSp>
        <p:nvCxnSpPr>
          <p:cNvPr id="10" name="Verbindingslijn: gebogen 9">
            <a:extLst>
              <a:ext uri="{FF2B5EF4-FFF2-40B4-BE49-F238E27FC236}">
                <a16:creationId xmlns:a16="http://schemas.microsoft.com/office/drawing/2014/main" id="{C78402D8-A14E-0CBB-3BBA-4A9B58801174}"/>
              </a:ext>
            </a:extLst>
          </p:cNvPr>
          <p:cNvCxnSpPr>
            <a:cxnSpLocks/>
          </p:cNvCxnSpPr>
          <p:nvPr/>
        </p:nvCxnSpPr>
        <p:spPr>
          <a:xfrm rot="16200000" flipH="1">
            <a:off x="4641412" y="4678611"/>
            <a:ext cx="1274316" cy="263260"/>
          </a:xfrm>
          <a:prstGeom prst="bentConnector3">
            <a:avLst>
              <a:gd name="adj1" fmla="val -80"/>
            </a:avLst>
          </a:prstGeom>
          <a:ln>
            <a:solidFill>
              <a:srgbClr val="009543"/>
            </a:solidFill>
            <a:tailEnd type="triangle"/>
          </a:ln>
        </p:spPr>
        <p:style>
          <a:lnRef idx="1">
            <a:schemeClr val="accent1"/>
          </a:lnRef>
          <a:fillRef idx="0">
            <a:schemeClr val="accent1"/>
          </a:fillRef>
          <a:effectRef idx="0">
            <a:schemeClr val="accent1"/>
          </a:effectRef>
          <a:fontRef idx="minor">
            <a:schemeClr val="tx1"/>
          </a:fontRef>
        </p:style>
      </p:cxnSp>
      <p:sp>
        <p:nvSpPr>
          <p:cNvPr id="15" name="Tekstvak 14">
            <a:extLst>
              <a:ext uri="{FF2B5EF4-FFF2-40B4-BE49-F238E27FC236}">
                <a16:creationId xmlns:a16="http://schemas.microsoft.com/office/drawing/2014/main" id="{4002DA23-A5F6-91FA-17C4-5FE40AC143FF}"/>
              </a:ext>
            </a:extLst>
          </p:cNvPr>
          <p:cNvSpPr txBox="1"/>
          <p:nvPr/>
        </p:nvSpPr>
        <p:spPr>
          <a:xfrm>
            <a:off x="3145530" y="5539243"/>
            <a:ext cx="2668883" cy="923330"/>
          </a:xfrm>
          <a:prstGeom prst="rect">
            <a:avLst/>
          </a:prstGeom>
          <a:noFill/>
        </p:spPr>
        <p:txBody>
          <a:bodyPr wrap="square" rtlCol="0">
            <a:spAutoFit/>
          </a:bodyPr>
          <a:lstStyle/>
          <a:p>
            <a:r>
              <a:rPr lang="nl-NL" i="1" dirty="0">
                <a:solidFill>
                  <a:schemeClr val="bg1"/>
                </a:solidFill>
                <a:latin typeface="DM Sans" pitchFamily="2" charset="0"/>
              </a:rPr>
              <a:t>“Discussie over wel of geen erkende schade</a:t>
            </a:r>
          </a:p>
          <a:p>
            <a:r>
              <a:rPr lang="nl-NL" i="1" dirty="0">
                <a:solidFill>
                  <a:schemeClr val="bg1"/>
                </a:solidFill>
                <a:latin typeface="DM Sans" pitchFamily="2" charset="0"/>
              </a:rPr>
              <a:t>(wederom).”</a:t>
            </a:r>
          </a:p>
        </p:txBody>
      </p:sp>
    </p:spTree>
    <p:extLst>
      <p:ext uri="{BB962C8B-B14F-4D97-AF65-F5344CB8AC3E}">
        <p14:creationId xmlns:p14="http://schemas.microsoft.com/office/powerpoint/2010/main" val="137430483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par>
                                <p:cTn id="9" presetID="1" presetClass="entr" presetSubtype="0" fill="hold" nodeType="with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par>
                                <p:cTn id="11" presetID="2" presetClass="entr" presetSubtype="4" fill="hold" grpId="0" nodeType="withEffect">
                                  <p:stCondLst>
                                    <p:cond delay="0"/>
                                  </p:stCondLst>
                                  <p:childTnLst>
                                    <p:set>
                                      <p:cBhvr>
                                        <p:cTn id="12" dur="1" fill="hold">
                                          <p:stCondLst>
                                            <p:cond delay="0"/>
                                          </p:stCondLst>
                                        </p:cTn>
                                        <p:tgtEl>
                                          <p:spTgt spid="15"/>
                                        </p:tgtEl>
                                        <p:attrNameLst>
                                          <p:attrName>style.visibility</p:attrName>
                                        </p:attrNameLst>
                                      </p:cBhvr>
                                      <p:to>
                                        <p:strVal val="visible"/>
                                      </p:to>
                                    </p:set>
                                    <p:anim calcmode="lin" valueType="num">
                                      <p:cBhvr additive="base">
                                        <p:cTn id="13" dur="500" fill="hold"/>
                                        <p:tgtEl>
                                          <p:spTgt spid="15"/>
                                        </p:tgtEl>
                                        <p:attrNameLst>
                                          <p:attrName>ppt_x</p:attrName>
                                        </p:attrNameLst>
                                      </p:cBhvr>
                                      <p:tavLst>
                                        <p:tav tm="0">
                                          <p:val>
                                            <p:strVal val="#ppt_x"/>
                                          </p:val>
                                        </p:tav>
                                        <p:tav tm="100000">
                                          <p:val>
                                            <p:strVal val="#ppt_x"/>
                                          </p:val>
                                        </p:tav>
                                      </p:tavLst>
                                    </p:anim>
                                    <p:anim calcmode="lin" valueType="num">
                                      <p:cBhvr additive="base">
                                        <p:cTn id="1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hthoek 13">
            <a:extLst>
              <a:ext uri="{FF2B5EF4-FFF2-40B4-BE49-F238E27FC236}">
                <a16:creationId xmlns:a16="http://schemas.microsoft.com/office/drawing/2014/main" id="{A3ECB44B-2501-84B2-60C6-712DFC39F148}"/>
              </a:ext>
            </a:extLst>
          </p:cNvPr>
          <p:cNvSpPr/>
          <p:nvPr/>
        </p:nvSpPr>
        <p:spPr>
          <a:xfrm>
            <a:off x="0" y="0"/>
            <a:ext cx="12192000" cy="862642"/>
          </a:xfrm>
          <a:prstGeom prst="rect">
            <a:avLst/>
          </a:prstGeom>
          <a:solidFill>
            <a:srgbClr val="005CA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7" name="Rechthoek 6">
            <a:extLst>
              <a:ext uri="{FF2B5EF4-FFF2-40B4-BE49-F238E27FC236}">
                <a16:creationId xmlns:a16="http://schemas.microsoft.com/office/drawing/2014/main" id="{1CB736BB-CF75-72B7-0979-9471D1037DDC}"/>
              </a:ext>
            </a:extLst>
          </p:cNvPr>
          <p:cNvSpPr/>
          <p:nvPr/>
        </p:nvSpPr>
        <p:spPr>
          <a:xfrm>
            <a:off x="1" y="861822"/>
            <a:ext cx="6095999" cy="5996178"/>
          </a:xfrm>
          <a:prstGeom prst="rect">
            <a:avLst/>
          </a:prstGeom>
          <a:solidFill>
            <a:srgbClr val="000000"/>
          </a:solid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9" name="Afbeelding 8">
            <a:extLst>
              <a:ext uri="{FF2B5EF4-FFF2-40B4-BE49-F238E27FC236}">
                <a16:creationId xmlns:a16="http://schemas.microsoft.com/office/drawing/2014/main" id="{02B6BC6E-951B-C45B-B443-65322BDC7ED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6451" y="6284878"/>
            <a:ext cx="460125" cy="460125"/>
          </a:xfrm>
          <a:prstGeom prst="rect">
            <a:avLst/>
          </a:prstGeom>
        </p:spPr>
      </p:pic>
      <p:pic>
        <p:nvPicPr>
          <p:cNvPr id="10" name="Afbeelding 9">
            <a:extLst>
              <a:ext uri="{FF2B5EF4-FFF2-40B4-BE49-F238E27FC236}">
                <a16:creationId xmlns:a16="http://schemas.microsoft.com/office/drawing/2014/main" id="{79F04D9C-0488-A070-6D72-A7810695B052}"/>
              </a:ext>
            </a:extLst>
          </p:cNvPr>
          <p:cNvPicPr>
            <a:picLocks noChangeAspect="1"/>
          </p:cNvPicPr>
          <p:nvPr/>
        </p:nvPicPr>
        <p:blipFill>
          <a:blip r:embed="rId3"/>
          <a:stretch>
            <a:fillRect/>
          </a:stretch>
        </p:blipFill>
        <p:spPr>
          <a:xfrm>
            <a:off x="715976" y="6311121"/>
            <a:ext cx="1583977" cy="471699"/>
          </a:xfrm>
          <a:prstGeom prst="rect">
            <a:avLst/>
          </a:prstGeom>
        </p:spPr>
      </p:pic>
      <p:sp>
        <p:nvSpPr>
          <p:cNvPr id="12" name="Rechthoek 11">
            <a:extLst>
              <a:ext uri="{FF2B5EF4-FFF2-40B4-BE49-F238E27FC236}">
                <a16:creationId xmlns:a16="http://schemas.microsoft.com/office/drawing/2014/main" id="{0CB838C2-F3F2-4991-7493-A9EB48508CFA}"/>
              </a:ext>
            </a:extLst>
          </p:cNvPr>
          <p:cNvSpPr/>
          <p:nvPr/>
        </p:nvSpPr>
        <p:spPr>
          <a:xfrm>
            <a:off x="6096001" y="861822"/>
            <a:ext cx="6095999" cy="5996178"/>
          </a:xfrm>
          <a:prstGeom prst="rect">
            <a:avLst/>
          </a:prstGeom>
          <a:solidFill>
            <a:srgbClr val="FFDD00"/>
          </a:solidFill>
          <a:ln>
            <a:solidFill>
              <a:srgbClr val="FFDD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3" name="Tekstvak 12">
            <a:extLst>
              <a:ext uri="{FF2B5EF4-FFF2-40B4-BE49-F238E27FC236}">
                <a16:creationId xmlns:a16="http://schemas.microsoft.com/office/drawing/2014/main" id="{55BA3B36-F537-503E-9D72-7DFE1494ED4D}"/>
              </a:ext>
            </a:extLst>
          </p:cNvPr>
          <p:cNvSpPr txBox="1"/>
          <p:nvPr/>
        </p:nvSpPr>
        <p:spPr>
          <a:xfrm>
            <a:off x="96926" y="1025997"/>
            <a:ext cx="5861373" cy="646331"/>
          </a:xfrm>
          <a:prstGeom prst="rect">
            <a:avLst/>
          </a:prstGeom>
          <a:noFill/>
        </p:spPr>
        <p:txBody>
          <a:bodyPr wrap="square" rtlCol="0">
            <a:spAutoFit/>
          </a:bodyPr>
          <a:lstStyle/>
          <a:p>
            <a:r>
              <a:rPr lang="nl-NL" dirty="0">
                <a:solidFill>
                  <a:schemeClr val="bg1"/>
                </a:solidFill>
                <a:latin typeface="DM Sans" pitchFamily="2" charset="0"/>
              </a:rPr>
              <a:t>In hoeverre bent u tevreden over de afhandeling van uw schademelding tot nu toe?</a:t>
            </a:r>
          </a:p>
        </p:txBody>
      </p:sp>
      <p:sp>
        <p:nvSpPr>
          <p:cNvPr id="20" name="Tekstvak 19">
            <a:extLst>
              <a:ext uri="{FF2B5EF4-FFF2-40B4-BE49-F238E27FC236}">
                <a16:creationId xmlns:a16="http://schemas.microsoft.com/office/drawing/2014/main" id="{4AD974B5-CB79-B430-BD5C-D8BF6FD46DBB}"/>
              </a:ext>
            </a:extLst>
          </p:cNvPr>
          <p:cNvSpPr txBox="1"/>
          <p:nvPr/>
        </p:nvSpPr>
        <p:spPr>
          <a:xfrm>
            <a:off x="6687549" y="2698211"/>
            <a:ext cx="5065301" cy="2308324"/>
          </a:xfrm>
          <a:prstGeom prst="rect">
            <a:avLst/>
          </a:prstGeom>
          <a:noFill/>
        </p:spPr>
        <p:txBody>
          <a:bodyPr wrap="square" rtlCol="0">
            <a:spAutoFit/>
          </a:bodyPr>
          <a:lstStyle/>
          <a:p>
            <a:r>
              <a:rPr lang="nl-NL" i="1" dirty="0">
                <a:latin typeface="DM Sans" pitchFamily="2" charset="0"/>
              </a:rPr>
              <a:t>Het percentage dat zich zeer ontevreden uitlaat is wel significant gedaald ten opzichte van twee jaar geleden (was 49%). </a:t>
            </a:r>
          </a:p>
          <a:p>
            <a:endParaRPr lang="nl-NL" i="1" dirty="0">
              <a:latin typeface="DM Sans" pitchFamily="2" charset="0"/>
            </a:endParaRPr>
          </a:p>
          <a:p>
            <a:r>
              <a:rPr lang="nl-NL" i="1" dirty="0">
                <a:latin typeface="DM Sans" pitchFamily="2" charset="0"/>
              </a:rPr>
              <a:t>Dit is te verklaren door het resultaat dat er in 2024 procentueel minder gedupeerden zijn die nog een geschil, bezwaar of rechtszaak hebben lopen.</a:t>
            </a:r>
          </a:p>
        </p:txBody>
      </p:sp>
      <p:sp>
        <p:nvSpPr>
          <p:cNvPr id="2" name="Tekstvak 1">
            <a:extLst>
              <a:ext uri="{FF2B5EF4-FFF2-40B4-BE49-F238E27FC236}">
                <a16:creationId xmlns:a16="http://schemas.microsoft.com/office/drawing/2014/main" id="{0AA8D755-D02D-3DF6-FBAF-F8503FCF8257}"/>
              </a:ext>
            </a:extLst>
          </p:cNvPr>
          <p:cNvSpPr txBox="1"/>
          <p:nvPr/>
        </p:nvSpPr>
        <p:spPr>
          <a:xfrm>
            <a:off x="167136" y="136454"/>
            <a:ext cx="9053064" cy="630942"/>
          </a:xfrm>
          <a:prstGeom prst="rect">
            <a:avLst/>
          </a:prstGeom>
          <a:noFill/>
        </p:spPr>
        <p:txBody>
          <a:bodyPr wrap="square" rtlCol="0">
            <a:spAutoFit/>
          </a:bodyPr>
          <a:lstStyle/>
          <a:p>
            <a:r>
              <a:rPr lang="nl-NL" sz="2000" b="1" dirty="0">
                <a:solidFill>
                  <a:schemeClr val="bg1"/>
                </a:solidFill>
                <a:latin typeface="DM Sans" pitchFamily="2" charset="0"/>
              </a:rPr>
              <a:t>Resultaten schadeafhandeling</a:t>
            </a:r>
          </a:p>
          <a:p>
            <a:r>
              <a:rPr lang="nl-NL" sz="1500" b="1" i="1" dirty="0">
                <a:solidFill>
                  <a:schemeClr val="bg1"/>
                </a:solidFill>
                <a:latin typeface="DM Sans" pitchFamily="2" charset="0"/>
              </a:rPr>
              <a:t>Schademeldingen die niet volledig zijn afgehandeld (2)</a:t>
            </a:r>
          </a:p>
        </p:txBody>
      </p:sp>
      <p:pic>
        <p:nvPicPr>
          <p:cNvPr id="4" name="Afbeelding 3">
            <a:extLst>
              <a:ext uri="{FF2B5EF4-FFF2-40B4-BE49-F238E27FC236}">
                <a16:creationId xmlns:a16="http://schemas.microsoft.com/office/drawing/2014/main" id="{4B23ACBC-EA81-E8D0-B19D-D484DBDFB37C}"/>
              </a:ext>
            </a:extLst>
          </p:cNvPr>
          <p:cNvPicPr>
            <a:picLocks noChangeAspect="1"/>
          </p:cNvPicPr>
          <p:nvPr/>
        </p:nvPicPr>
        <p:blipFill>
          <a:blip r:embed="rId4"/>
          <a:stretch>
            <a:fillRect/>
          </a:stretch>
        </p:blipFill>
        <p:spPr>
          <a:xfrm>
            <a:off x="75360" y="1747906"/>
            <a:ext cx="6020640" cy="4210638"/>
          </a:xfrm>
          <a:prstGeom prst="rect">
            <a:avLst/>
          </a:prstGeom>
        </p:spPr>
      </p:pic>
    </p:spTree>
    <p:extLst>
      <p:ext uri="{BB962C8B-B14F-4D97-AF65-F5344CB8AC3E}">
        <p14:creationId xmlns:p14="http://schemas.microsoft.com/office/powerpoint/2010/main" val="273074275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kstvak 14">
            <a:extLst>
              <a:ext uri="{FF2B5EF4-FFF2-40B4-BE49-F238E27FC236}">
                <a16:creationId xmlns:a16="http://schemas.microsoft.com/office/drawing/2014/main" id="{EDABFFB3-CC2B-2F37-E042-EC03E0A7174D}"/>
              </a:ext>
            </a:extLst>
          </p:cNvPr>
          <p:cNvSpPr txBox="1"/>
          <p:nvPr/>
        </p:nvSpPr>
        <p:spPr>
          <a:xfrm>
            <a:off x="167136" y="260257"/>
            <a:ext cx="9053064" cy="400110"/>
          </a:xfrm>
          <a:prstGeom prst="rect">
            <a:avLst/>
          </a:prstGeom>
          <a:noFill/>
        </p:spPr>
        <p:txBody>
          <a:bodyPr wrap="square" rtlCol="0">
            <a:spAutoFit/>
          </a:bodyPr>
          <a:lstStyle/>
          <a:p>
            <a:r>
              <a:rPr lang="nl-NL" sz="2000" b="1">
                <a:solidFill>
                  <a:schemeClr val="bg1"/>
                </a:solidFill>
                <a:latin typeface="DM Sans" pitchFamily="2" charset="0"/>
              </a:rPr>
              <a:t>De toekomst (1)</a:t>
            </a:r>
            <a:endParaRPr lang="nl-NL" sz="2000" b="1" dirty="0">
              <a:solidFill>
                <a:schemeClr val="bg1"/>
              </a:solidFill>
              <a:latin typeface="DM Sans" pitchFamily="2" charset="0"/>
            </a:endParaRPr>
          </a:p>
        </p:txBody>
      </p:sp>
      <p:pic>
        <p:nvPicPr>
          <p:cNvPr id="4" name="Afbeelding 3">
            <a:extLst>
              <a:ext uri="{FF2B5EF4-FFF2-40B4-BE49-F238E27FC236}">
                <a16:creationId xmlns:a16="http://schemas.microsoft.com/office/drawing/2014/main" id="{EA5D0FF6-DA1E-A92E-5DBA-1E9C92EEF82D}"/>
              </a:ext>
            </a:extLst>
          </p:cNvPr>
          <p:cNvPicPr>
            <a:picLocks noChangeAspect="1"/>
          </p:cNvPicPr>
          <p:nvPr/>
        </p:nvPicPr>
        <p:blipFill>
          <a:blip r:embed="rId2"/>
          <a:stretch>
            <a:fillRect/>
          </a:stretch>
        </p:blipFill>
        <p:spPr>
          <a:xfrm>
            <a:off x="0" y="2320"/>
            <a:ext cx="12192000" cy="6853360"/>
          </a:xfrm>
          <a:prstGeom prst="rect">
            <a:avLst/>
          </a:prstGeom>
        </p:spPr>
      </p:pic>
      <p:sp>
        <p:nvSpPr>
          <p:cNvPr id="12" name="Tekstvak 11">
            <a:extLst>
              <a:ext uri="{FF2B5EF4-FFF2-40B4-BE49-F238E27FC236}">
                <a16:creationId xmlns:a16="http://schemas.microsoft.com/office/drawing/2014/main" id="{16278B5D-2763-49E8-3EDC-C02D1353B426}"/>
              </a:ext>
            </a:extLst>
          </p:cNvPr>
          <p:cNvSpPr txBox="1"/>
          <p:nvPr/>
        </p:nvSpPr>
        <p:spPr>
          <a:xfrm>
            <a:off x="167136" y="2396050"/>
            <a:ext cx="6705601" cy="553998"/>
          </a:xfrm>
          <a:prstGeom prst="rect">
            <a:avLst/>
          </a:prstGeom>
          <a:noFill/>
        </p:spPr>
        <p:txBody>
          <a:bodyPr wrap="square" rtlCol="0">
            <a:spAutoFit/>
          </a:bodyPr>
          <a:lstStyle/>
          <a:p>
            <a:pPr algn="ctr"/>
            <a:r>
              <a:rPr lang="nl-NL" sz="3000" b="1" dirty="0">
                <a:solidFill>
                  <a:schemeClr val="bg1"/>
                </a:solidFill>
                <a:latin typeface="DM Sans" pitchFamily="2" charset="0"/>
              </a:rPr>
              <a:t>Conclusie schadeafhandeling</a:t>
            </a:r>
          </a:p>
        </p:txBody>
      </p:sp>
      <p:pic>
        <p:nvPicPr>
          <p:cNvPr id="14" name="Afbeelding 13">
            <a:extLst>
              <a:ext uri="{FF2B5EF4-FFF2-40B4-BE49-F238E27FC236}">
                <a16:creationId xmlns:a16="http://schemas.microsoft.com/office/drawing/2014/main" id="{DF98C6CD-F3EC-0BB8-CE5E-CB370189258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43831" y="420911"/>
            <a:ext cx="460125" cy="460125"/>
          </a:xfrm>
          <a:prstGeom prst="rect">
            <a:avLst/>
          </a:prstGeom>
        </p:spPr>
      </p:pic>
      <p:pic>
        <p:nvPicPr>
          <p:cNvPr id="16" name="Afbeelding 15">
            <a:extLst>
              <a:ext uri="{FF2B5EF4-FFF2-40B4-BE49-F238E27FC236}">
                <a16:creationId xmlns:a16="http://schemas.microsoft.com/office/drawing/2014/main" id="{32341C69-8E5A-8333-F550-D6C05DA6CA8D}"/>
              </a:ext>
            </a:extLst>
          </p:cNvPr>
          <p:cNvPicPr>
            <a:picLocks noChangeAspect="1"/>
          </p:cNvPicPr>
          <p:nvPr/>
        </p:nvPicPr>
        <p:blipFill>
          <a:blip r:embed="rId4"/>
          <a:stretch>
            <a:fillRect/>
          </a:stretch>
        </p:blipFill>
        <p:spPr>
          <a:xfrm>
            <a:off x="3522835" y="420911"/>
            <a:ext cx="1583977" cy="471699"/>
          </a:xfrm>
          <a:prstGeom prst="rect">
            <a:avLst/>
          </a:prstGeom>
        </p:spPr>
      </p:pic>
      <p:sp>
        <p:nvSpPr>
          <p:cNvPr id="2" name="Tekstvak 1">
            <a:extLst>
              <a:ext uri="{FF2B5EF4-FFF2-40B4-BE49-F238E27FC236}">
                <a16:creationId xmlns:a16="http://schemas.microsoft.com/office/drawing/2014/main" id="{653B86E3-CF66-0889-4A4E-278E10931811}"/>
              </a:ext>
            </a:extLst>
          </p:cNvPr>
          <p:cNvSpPr txBox="1"/>
          <p:nvPr/>
        </p:nvSpPr>
        <p:spPr>
          <a:xfrm>
            <a:off x="745371" y="3182291"/>
            <a:ext cx="9489059" cy="2585323"/>
          </a:xfrm>
          <a:prstGeom prst="rect">
            <a:avLst/>
          </a:prstGeom>
          <a:noFill/>
        </p:spPr>
        <p:txBody>
          <a:bodyPr wrap="square" rtlCol="0">
            <a:spAutoFit/>
          </a:bodyPr>
          <a:lstStyle/>
          <a:p>
            <a:r>
              <a:rPr lang="nl-NL" dirty="0">
                <a:solidFill>
                  <a:schemeClr val="bg1"/>
                </a:solidFill>
                <a:latin typeface="DM Sans" pitchFamily="2" charset="0"/>
              </a:rPr>
              <a:t>In zijn geheel kan geconcludeerd worden dat er progressie is geboekt bij de erkenning en afhandeling van schademeldingen. </a:t>
            </a:r>
            <a:br>
              <a:rPr lang="nl-NL" dirty="0">
                <a:solidFill>
                  <a:schemeClr val="bg1"/>
                </a:solidFill>
                <a:latin typeface="DM Sans" pitchFamily="2" charset="0"/>
              </a:rPr>
            </a:br>
            <a:endParaRPr lang="nl-NL" dirty="0">
              <a:solidFill>
                <a:schemeClr val="bg1"/>
              </a:solidFill>
              <a:latin typeface="DM Sans" pitchFamily="2" charset="0"/>
            </a:endParaRPr>
          </a:p>
          <a:p>
            <a:r>
              <a:rPr lang="nl-NL" dirty="0">
                <a:solidFill>
                  <a:schemeClr val="bg1"/>
                </a:solidFill>
                <a:latin typeface="DM Sans" pitchFamily="2" charset="0"/>
              </a:rPr>
              <a:t>De introductie van de vaste vergoeding is een succes. Het zorgt niet alleen voor een snellere afhandeling, maar ook voor een hogere tevredenheid. </a:t>
            </a:r>
          </a:p>
          <a:p>
            <a:endParaRPr lang="nl-NL" dirty="0">
              <a:solidFill>
                <a:schemeClr val="bg1"/>
              </a:solidFill>
              <a:latin typeface="DM Sans" pitchFamily="2" charset="0"/>
            </a:endParaRPr>
          </a:p>
          <a:p>
            <a:r>
              <a:rPr lang="nl-NL" dirty="0">
                <a:solidFill>
                  <a:schemeClr val="bg1"/>
                </a:solidFill>
                <a:latin typeface="DM Sans" pitchFamily="2" charset="0"/>
              </a:rPr>
              <a:t>Belangrijk is om oog te blijven houden voor gedupeerden waarbij de schademelding nog niet volledig is afgehandeld. Er lopen weliswaar minder geschillen, bezwaren en rechtszaken, maar het percentage dat wacht op een vervolg lijkt wel toe te nemen.</a:t>
            </a:r>
          </a:p>
        </p:txBody>
      </p:sp>
    </p:spTree>
    <p:extLst>
      <p:ext uri="{BB962C8B-B14F-4D97-AF65-F5344CB8AC3E}">
        <p14:creationId xmlns:p14="http://schemas.microsoft.com/office/powerpoint/2010/main" val="90552716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A7286D-AC48-9FED-BC70-D98934B6778F}"/>
            </a:ext>
          </a:extLst>
        </p:cNvPr>
        <p:cNvGrpSpPr/>
        <p:nvPr/>
      </p:nvGrpSpPr>
      <p:grpSpPr>
        <a:xfrm>
          <a:off x="0" y="0"/>
          <a:ext cx="0" cy="0"/>
          <a:chOff x="0" y="0"/>
          <a:chExt cx="0" cy="0"/>
        </a:xfrm>
      </p:grpSpPr>
      <p:pic>
        <p:nvPicPr>
          <p:cNvPr id="5" name="Afbeelding 4">
            <a:extLst>
              <a:ext uri="{FF2B5EF4-FFF2-40B4-BE49-F238E27FC236}">
                <a16:creationId xmlns:a16="http://schemas.microsoft.com/office/drawing/2014/main" id="{3F6BC0D2-A0BE-70A6-E462-4A084ED2DAA9}"/>
              </a:ext>
            </a:extLst>
          </p:cNvPr>
          <p:cNvPicPr>
            <a:picLocks noChangeAspect="1"/>
          </p:cNvPicPr>
          <p:nvPr/>
        </p:nvPicPr>
        <p:blipFill>
          <a:blip r:embed="rId2"/>
          <a:stretch>
            <a:fillRect/>
          </a:stretch>
        </p:blipFill>
        <p:spPr>
          <a:xfrm>
            <a:off x="0" y="0"/>
            <a:ext cx="12192000" cy="6858000"/>
          </a:xfrm>
          <a:prstGeom prst="rect">
            <a:avLst/>
          </a:prstGeom>
        </p:spPr>
      </p:pic>
      <p:pic>
        <p:nvPicPr>
          <p:cNvPr id="6" name="Afbeelding 5">
            <a:extLst>
              <a:ext uri="{FF2B5EF4-FFF2-40B4-BE49-F238E27FC236}">
                <a16:creationId xmlns:a16="http://schemas.microsoft.com/office/drawing/2014/main" id="{8B051776-4232-6B22-171C-FCA5355D326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909866" y="6272179"/>
            <a:ext cx="460125" cy="460125"/>
          </a:xfrm>
          <a:prstGeom prst="rect">
            <a:avLst/>
          </a:prstGeom>
        </p:spPr>
      </p:pic>
      <p:sp>
        <p:nvSpPr>
          <p:cNvPr id="9" name="Tekstvak 8">
            <a:extLst>
              <a:ext uri="{FF2B5EF4-FFF2-40B4-BE49-F238E27FC236}">
                <a16:creationId xmlns:a16="http://schemas.microsoft.com/office/drawing/2014/main" id="{90857028-970F-B6BC-1B14-5C80CE8AC8FE}"/>
              </a:ext>
            </a:extLst>
          </p:cNvPr>
          <p:cNvSpPr txBox="1"/>
          <p:nvPr/>
        </p:nvSpPr>
        <p:spPr>
          <a:xfrm>
            <a:off x="6366590" y="2609417"/>
            <a:ext cx="5512268" cy="553998"/>
          </a:xfrm>
          <a:prstGeom prst="rect">
            <a:avLst/>
          </a:prstGeom>
          <a:noFill/>
        </p:spPr>
        <p:txBody>
          <a:bodyPr wrap="square" rtlCol="0">
            <a:spAutoFit/>
          </a:bodyPr>
          <a:lstStyle/>
          <a:p>
            <a:pPr algn="ctr"/>
            <a:r>
              <a:rPr lang="nl-NL" sz="3000" b="1" dirty="0">
                <a:solidFill>
                  <a:schemeClr val="bg1"/>
                </a:solidFill>
                <a:latin typeface="DM Sans" pitchFamily="2" charset="0"/>
              </a:rPr>
              <a:t>Resultaten versterking</a:t>
            </a:r>
          </a:p>
        </p:txBody>
      </p:sp>
      <p:pic>
        <p:nvPicPr>
          <p:cNvPr id="7" name="Afbeelding 6">
            <a:extLst>
              <a:ext uri="{FF2B5EF4-FFF2-40B4-BE49-F238E27FC236}">
                <a16:creationId xmlns:a16="http://schemas.microsoft.com/office/drawing/2014/main" id="{859992CD-62C5-2A9C-C910-9E90FD0F82A7}"/>
              </a:ext>
            </a:extLst>
          </p:cNvPr>
          <p:cNvPicPr>
            <a:picLocks noChangeAspect="1"/>
          </p:cNvPicPr>
          <p:nvPr/>
        </p:nvPicPr>
        <p:blipFill>
          <a:blip r:embed="rId4"/>
          <a:stretch>
            <a:fillRect/>
          </a:stretch>
        </p:blipFill>
        <p:spPr>
          <a:xfrm>
            <a:off x="10489007" y="6272179"/>
            <a:ext cx="1583977" cy="481694"/>
          </a:xfrm>
          <a:prstGeom prst="rect">
            <a:avLst/>
          </a:prstGeom>
        </p:spPr>
      </p:pic>
    </p:spTree>
    <p:extLst>
      <p:ext uri="{BB962C8B-B14F-4D97-AF65-F5344CB8AC3E}">
        <p14:creationId xmlns:p14="http://schemas.microsoft.com/office/powerpoint/2010/main" val="147533143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53F305-0FC5-5859-BF3C-DFFEC51C94B9}"/>
            </a:ext>
          </a:extLst>
        </p:cNvPr>
        <p:cNvGrpSpPr/>
        <p:nvPr/>
      </p:nvGrpSpPr>
      <p:grpSpPr>
        <a:xfrm>
          <a:off x="0" y="0"/>
          <a:ext cx="0" cy="0"/>
          <a:chOff x="0" y="0"/>
          <a:chExt cx="0" cy="0"/>
        </a:xfrm>
      </p:grpSpPr>
      <p:sp>
        <p:nvSpPr>
          <p:cNvPr id="14" name="Rechthoek 13">
            <a:extLst>
              <a:ext uri="{FF2B5EF4-FFF2-40B4-BE49-F238E27FC236}">
                <a16:creationId xmlns:a16="http://schemas.microsoft.com/office/drawing/2014/main" id="{96A0DBCE-94C3-8991-E108-B9C0766FB2B3}"/>
              </a:ext>
            </a:extLst>
          </p:cNvPr>
          <p:cNvSpPr/>
          <p:nvPr/>
        </p:nvSpPr>
        <p:spPr>
          <a:xfrm>
            <a:off x="0" y="0"/>
            <a:ext cx="12192000" cy="862642"/>
          </a:xfrm>
          <a:prstGeom prst="rect">
            <a:avLst/>
          </a:prstGeom>
          <a:solidFill>
            <a:srgbClr val="005CA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5" name="Rechthoek 4">
            <a:extLst>
              <a:ext uri="{FF2B5EF4-FFF2-40B4-BE49-F238E27FC236}">
                <a16:creationId xmlns:a16="http://schemas.microsoft.com/office/drawing/2014/main" id="{72920DA4-E941-693E-C37C-69107431F1DC}"/>
              </a:ext>
            </a:extLst>
          </p:cNvPr>
          <p:cNvSpPr/>
          <p:nvPr/>
        </p:nvSpPr>
        <p:spPr>
          <a:xfrm>
            <a:off x="1" y="862642"/>
            <a:ext cx="6095999" cy="5996178"/>
          </a:xfrm>
          <a:prstGeom prst="rect">
            <a:avLst/>
          </a:prstGeom>
          <a:solidFill>
            <a:srgbClr val="000000"/>
          </a:solid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6" name="Rechthoek 15">
            <a:extLst>
              <a:ext uri="{FF2B5EF4-FFF2-40B4-BE49-F238E27FC236}">
                <a16:creationId xmlns:a16="http://schemas.microsoft.com/office/drawing/2014/main" id="{41A98F67-2E27-A789-6CB8-13D6BB296909}"/>
              </a:ext>
            </a:extLst>
          </p:cNvPr>
          <p:cNvSpPr/>
          <p:nvPr/>
        </p:nvSpPr>
        <p:spPr>
          <a:xfrm>
            <a:off x="6096001" y="862642"/>
            <a:ext cx="6095999" cy="5996178"/>
          </a:xfrm>
          <a:prstGeom prst="rect">
            <a:avLst/>
          </a:prstGeom>
          <a:solidFill>
            <a:srgbClr val="E30521"/>
          </a:solidFill>
          <a:ln>
            <a:solidFill>
              <a:srgbClr val="E3052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9" name="Tekstvak 18">
            <a:extLst>
              <a:ext uri="{FF2B5EF4-FFF2-40B4-BE49-F238E27FC236}">
                <a16:creationId xmlns:a16="http://schemas.microsoft.com/office/drawing/2014/main" id="{DA028BF7-A77E-26A1-7FA2-178A43B041E7}"/>
              </a:ext>
            </a:extLst>
          </p:cNvPr>
          <p:cNvSpPr txBox="1"/>
          <p:nvPr/>
        </p:nvSpPr>
        <p:spPr>
          <a:xfrm>
            <a:off x="167136" y="999096"/>
            <a:ext cx="5578597" cy="646331"/>
          </a:xfrm>
          <a:prstGeom prst="rect">
            <a:avLst/>
          </a:prstGeom>
          <a:noFill/>
        </p:spPr>
        <p:txBody>
          <a:bodyPr wrap="square" rtlCol="0">
            <a:spAutoFit/>
          </a:bodyPr>
          <a:lstStyle/>
          <a:p>
            <a:r>
              <a:rPr lang="nl-NL" dirty="0">
                <a:solidFill>
                  <a:schemeClr val="bg1"/>
                </a:solidFill>
                <a:latin typeface="DM Sans" pitchFamily="2" charset="0"/>
              </a:rPr>
              <a:t>Is uw woning/ pand op veiligheid beoordeeld door de Nationaal Coördinator Groningen?</a:t>
            </a:r>
          </a:p>
        </p:txBody>
      </p:sp>
      <p:sp>
        <p:nvSpPr>
          <p:cNvPr id="13" name="Tekstvak 12">
            <a:extLst>
              <a:ext uri="{FF2B5EF4-FFF2-40B4-BE49-F238E27FC236}">
                <a16:creationId xmlns:a16="http://schemas.microsoft.com/office/drawing/2014/main" id="{8B7EE7F8-1D13-AAB6-72F7-CAE15E5490BC}"/>
              </a:ext>
            </a:extLst>
          </p:cNvPr>
          <p:cNvSpPr txBox="1"/>
          <p:nvPr/>
        </p:nvSpPr>
        <p:spPr>
          <a:xfrm>
            <a:off x="6598668" y="2253355"/>
            <a:ext cx="5243064" cy="2585323"/>
          </a:xfrm>
          <a:prstGeom prst="rect">
            <a:avLst/>
          </a:prstGeom>
          <a:noFill/>
        </p:spPr>
        <p:txBody>
          <a:bodyPr wrap="square" rtlCol="0">
            <a:spAutoFit/>
          </a:bodyPr>
          <a:lstStyle/>
          <a:p>
            <a:r>
              <a:rPr lang="nl-NL" dirty="0">
                <a:solidFill>
                  <a:schemeClr val="bg1"/>
                </a:solidFill>
                <a:latin typeface="DM Sans" pitchFamily="2" charset="0"/>
              </a:rPr>
              <a:t>Vanaf 2022 heeft er een versnelling plaatsgevonden in het aantal woningen/ panden dat op veiligheid is beoordeeld. </a:t>
            </a:r>
          </a:p>
          <a:p>
            <a:endParaRPr lang="nl-NL" dirty="0">
              <a:solidFill>
                <a:schemeClr val="bg1"/>
              </a:solidFill>
              <a:latin typeface="DM Sans" pitchFamily="2" charset="0"/>
            </a:endParaRPr>
          </a:p>
          <a:p>
            <a:r>
              <a:rPr lang="nl-NL" dirty="0">
                <a:solidFill>
                  <a:schemeClr val="bg1"/>
                </a:solidFill>
                <a:latin typeface="DM Sans" pitchFamily="2" charset="0"/>
              </a:rPr>
              <a:t>Vóór 2022 vonden de veiligheidsbeoordelingen voornamelijk afzonderlijk plaats. Vanaf 2022 worden woningen/ panden (ook) vaker op norm verklaard of via de typologieaanpak beoordeeld.</a:t>
            </a:r>
          </a:p>
        </p:txBody>
      </p:sp>
      <p:pic>
        <p:nvPicPr>
          <p:cNvPr id="3" name="Afbeelding 2">
            <a:extLst>
              <a:ext uri="{FF2B5EF4-FFF2-40B4-BE49-F238E27FC236}">
                <a16:creationId xmlns:a16="http://schemas.microsoft.com/office/drawing/2014/main" id="{BBC80596-7223-66F4-FEF9-DB4DDC79E8D1}"/>
              </a:ext>
            </a:extLst>
          </p:cNvPr>
          <p:cNvPicPr>
            <a:picLocks noChangeAspect="1"/>
          </p:cNvPicPr>
          <p:nvPr/>
        </p:nvPicPr>
        <p:blipFill>
          <a:blip r:embed="rId2"/>
          <a:stretch>
            <a:fillRect/>
          </a:stretch>
        </p:blipFill>
        <p:spPr>
          <a:xfrm>
            <a:off x="10495606" y="6262519"/>
            <a:ext cx="1541418" cy="493254"/>
          </a:xfrm>
          <a:prstGeom prst="rect">
            <a:avLst/>
          </a:prstGeom>
        </p:spPr>
      </p:pic>
      <p:pic>
        <p:nvPicPr>
          <p:cNvPr id="4" name="Afbeelding 3">
            <a:extLst>
              <a:ext uri="{FF2B5EF4-FFF2-40B4-BE49-F238E27FC236}">
                <a16:creationId xmlns:a16="http://schemas.microsoft.com/office/drawing/2014/main" id="{E8ED4F89-B7D0-9450-6A34-3306F33C8BF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808805" y="6295648"/>
            <a:ext cx="460125" cy="460125"/>
          </a:xfrm>
          <a:prstGeom prst="rect">
            <a:avLst/>
          </a:prstGeom>
        </p:spPr>
      </p:pic>
      <p:pic>
        <p:nvPicPr>
          <p:cNvPr id="9" name="Afbeelding 8">
            <a:extLst>
              <a:ext uri="{FF2B5EF4-FFF2-40B4-BE49-F238E27FC236}">
                <a16:creationId xmlns:a16="http://schemas.microsoft.com/office/drawing/2014/main" id="{4B809D4B-E06F-5DCA-607D-3653A8B6597F}"/>
              </a:ext>
            </a:extLst>
          </p:cNvPr>
          <p:cNvPicPr>
            <a:picLocks noChangeAspect="1"/>
          </p:cNvPicPr>
          <p:nvPr/>
        </p:nvPicPr>
        <p:blipFill>
          <a:blip r:embed="rId4"/>
          <a:stretch>
            <a:fillRect/>
          </a:stretch>
        </p:blipFill>
        <p:spPr>
          <a:xfrm>
            <a:off x="331218" y="1753306"/>
            <a:ext cx="4600575" cy="5000625"/>
          </a:xfrm>
          <a:prstGeom prst="rect">
            <a:avLst/>
          </a:prstGeom>
        </p:spPr>
      </p:pic>
      <p:sp>
        <p:nvSpPr>
          <p:cNvPr id="10" name="Tekstvak 9">
            <a:extLst>
              <a:ext uri="{FF2B5EF4-FFF2-40B4-BE49-F238E27FC236}">
                <a16:creationId xmlns:a16="http://schemas.microsoft.com/office/drawing/2014/main" id="{1AA2A0F4-18E4-62BD-535E-6BA65390333D}"/>
              </a:ext>
            </a:extLst>
          </p:cNvPr>
          <p:cNvSpPr txBox="1"/>
          <p:nvPr/>
        </p:nvSpPr>
        <p:spPr>
          <a:xfrm>
            <a:off x="167136" y="136454"/>
            <a:ext cx="9053064" cy="630942"/>
          </a:xfrm>
          <a:prstGeom prst="rect">
            <a:avLst/>
          </a:prstGeom>
          <a:noFill/>
        </p:spPr>
        <p:txBody>
          <a:bodyPr wrap="square" rtlCol="0">
            <a:spAutoFit/>
          </a:bodyPr>
          <a:lstStyle/>
          <a:p>
            <a:r>
              <a:rPr lang="nl-NL" sz="2000" b="1" dirty="0">
                <a:solidFill>
                  <a:schemeClr val="bg1"/>
                </a:solidFill>
                <a:latin typeface="DM Sans" pitchFamily="2" charset="0"/>
              </a:rPr>
              <a:t>Resultaten versterking</a:t>
            </a:r>
          </a:p>
          <a:p>
            <a:r>
              <a:rPr lang="nl-NL" sz="1500" b="1" i="1" dirty="0">
                <a:solidFill>
                  <a:schemeClr val="bg1"/>
                </a:solidFill>
                <a:latin typeface="DM Sans" pitchFamily="2" charset="0"/>
              </a:rPr>
              <a:t>Doelgroep</a:t>
            </a:r>
          </a:p>
        </p:txBody>
      </p:sp>
    </p:spTree>
    <p:extLst>
      <p:ext uri="{BB962C8B-B14F-4D97-AF65-F5344CB8AC3E}">
        <p14:creationId xmlns:p14="http://schemas.microsoft.com/office/powerpoint/2010/main" val="135194154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E2E12C-9412-ADA8-7327-06FA1266208A}"/>
            </a:ext>
          </a:extLst>
        </p:cNvPr>
        <p:cNvGrpSpPr/>
        <p:nvPr/>
      </p:nvGrpSpPr>
      <p:grpSpPr>
        <a:xfrm>
          <a:off x="0" y="0"/>
          <a:ext cx="0" cy="0"/>
          <a:chOff x="0" y="0"/>
          <a:chExt cx="0" cy="0"/>
        </a:xfrm>
      </p:grpSpPr>
      <p:pic>
        <p:nvPicPr>
          <p:cNvPr id="4" name="Afbeelding 3">
            <a:extLst>
              <a:ext uri="{FF2B5EF4-FFF2-40B4-BE49-F238E27FC236}">
                <a16:creationId xmlns:a16="http://schemas.microsoft.com/office/drawing/2014/main" id="{B040C261-B11D-FAE5-0475-8FD4305056CE}"/>
              </a:ext>
            </a:extLst>
          </p:cNvPr>
          <p:cNvPicPr>
            <a:picLocks noChangeAspect="1"/>
          </p:cNvPicPr>
          <p:nvPr/>
        </p:nvPicPr>
        <p:blipFill>
          <a:blip r:embed="rId2"/>
          <a:stretch>
            <a:fillRect/>
          </a:stretch>
        </p:blipFill>
        <p:spPr>
          <a:xfrm>
            <a:off x="434" y="0"/>
            <a:ext cx="12191131" cy="6858000"/>
          </a:xfrm>
          <a:prstGeom prst="rect">
            <a:avLst/>
          </a:prstGeom>
        </p:spPr>
      </p:pic>
      <p:sp>
        <p:nvSpPr>
          <p:cNvPr id="14" name="Rechthoek 13">
            <a:extLst>
              <a:ext uri="{FF2B5EF4-FFF2-40B4-BE49-F238E27FC236}">
                <a16:creationId xmlns:a16="http://schemas.microsoft.com/office/drawing/2014/main" id="{2FF4B6F5-0133-532D-5A32-0B4D7EB14AD0}"/>
              </a:ext>
            </a:extLst>
          </p:cNvPr>
          <p:cNvSpPr/>
          <p:nvPr/>
        </p:nvSpPr>
        <p:spPr>
          <a:xfrm>
            <a:off x="0" y="0"/>
            <a:ext cx="12192000" cy="862642"/>
          </a:xfrm>
          <a:prstGeom prst="rect">
            <a:avLst/>
          </a:prstGeom>
          <a:solidFill>
            <a:srgbClr val="005CA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0" name="Tekstvak 9">
            <a:extLst>
              <a:ext uri="{FF2B5EF4-FFF2-40B4-BE49-F238E27FC236}">
                <a16:creationId xmlns:a16="http://schemas.microsoft.com/office/drawing/2014/main" id="{903C7ADB-081B-820E-8E54-CAFAC7B0E80C}"/>
              </a:ext>
            </a:extLst>
          </p:cNvPr>
          <p:cNvSpPr txBox="1"/>
          <p:nvPr/>
        </p:nvSpPr>
        <p:spPr>
          <a:xfrm>
            <a:off x="216954" y="2075587"/>
            <a:ext cx="5662344" cy="1754326"/>
          </a:xfrm>
          <a:prstGeom prst="rect">
            <a:avLst/>
          </a:prstGeom>
          <a:noFill/>
        </p:spPr>
        <p:txBody>
          <a:bodyPr wrap="square" rtlCol="0">
            <a:spAutoFit/>
          </a:bodyPr>
          <a:lstStyle/>
          <a:p>
            <a:r>
              <a:rPr lang="nl-NL" dirty="0">
                <a:solidFill>
                  <a:schemeClr val="bg1"/>
                </a:solidFill>
                <a:latin typeface="DM Sans" pitchFamily="2" charset="0"/>
              </a:rPr>
              <a:t>De afhandeling door de NCG van woningen/ panden die aan de (</a:t>
            </a:r>
            <a:r>
              <a:rPr lang="nl-NL" dirty="0" err="1">
                <a:solidFill>
                  <a:schemeClr val="bg1"/>
                </a:solidFill>
                <a:latin typeface="DM Sans" pitchFamily="2" charset="0"/>
              </a:rPr>
              <a:t>veiligheids</a:t>
            </a:r>
            <a:r>
              <a:rPr lang="nl-NL" dirty="0">
                <a:solidFill>
                  <a:schemeClr val="bg1"/>
                </a:solidFill>
                <a:latin typeface="DM Sans" pitchFamily="2" charset="0"/>
              </a:rPr>
              <a:t>)norm voldoen, en waar dus geen versterking nodig is, verloopt vlot. </a:t>
            </a:r>
          </a:p>
          <a:p>
            <a:endParaRPr lang="nl-NL" dirty="0">
              <a:solidFill>
                <a:schemeClr val="bg1"/>
              </a:solidFill>
              <a:latin typeface="DM Sans" pitchFamily="2" charset="0"/>
            </a:endParaRPr>
          </a:p>
          <a:p>
            <a:r>
              <a:rPr lang="nl-NL" i="1" dirty="0">
                <a:solidFill>
                  <a:schemeClr val="bg1"/>
                </a:solidFill>
                <a:latin typeface="DM Sans" pitchFamily="2" charset="0"/>
              </a:rPr>
              <a:t>Respondenten moesten gemiddeld drie maanden wachten totdat men dit besluit ontving.</a:t>
            </a:r>
          </a:p>
        </p:txBody>
      </p:sp>
      <p:sp>
        <p:nvSpPr>
          <p:cNvPr id="15" name="Tekstvak 14">
            <a:extLst>
              <a:ext uri="{FF2B5EF4-FFF2-40B4-BE49-F238E27FC236}">
                <a16:creationId xmlns:a16="http://schemas.microsoft.com/office/drawing/2014/main" id="{9C2B8764-24AE-2CE3-9FCF-CF8985364412}"/>
              </a:ext>
            </a:extLst>
          </p:cNvPr>
          <p:cNvSpPr txBox="1"/>
          <p:nvPr/>
        </p:nvSpPr>
        <p:spPr>
          <a:xfrm>
            <a:off x="6748930" y="2075587"/>
            <a:ext cx="4942539" cy="3139321"/>
          </a:xfrm>
          <a:prstGeom prst="rect">
            <a:avLst/>
          </a:prstGeom>
          <a:noFill/>
        </p:spPr>
        <p:txBody>
          <a:bodyPr wrap="square" rtlCol="0">
            <a:spAutoFit/>
          </a:bodyPr>
          <a:lstStyle/>
          <a:p>
            <a:r>
              <a:rPr lang="nl-NL" dirty="0">
                <a:latin typeface="DM Sans" pitchFamily="2" charset="0"/>
              </a:rPr>
              <a:t>Wanneer een woning/ pand niet aan de (</a:t>
            </a:r>
            <a:r>
              <a:rPr lang="nl-NL" dirty="0" err="1">
                <a:latin typeface="DM Sans" pitchFamily="2" charset="0"/>
              </a:rPr>
              <a:t>veiligheids</a:t>
            </a:r>
            <a:r>
              <a:rPr lang="nl-NL" dirty="0">
                <a:latin typeface="DM Sans" pitchFamily="2" charset="0"/>
              </a:rPr>
              <a:t>)norm blijkt te voldoen, neemt de wachttijd tot een volgende stap in het afhandelingsproces toe. </a:t>
            </a:r>
          </a:p>
          <a:p>
            <a:endParaRPr lang="nl-NL" dirty="0">
              <a:latin typeface="DM Sans" pitchFamily="2" charset="0"/>
            </a:endParaRPr>
          </a:p>
          <a:p>
            <a:r>
              <a:rPr lang="nl-NL" i="1" dirty="0">
                <a:latin typeface="DM Sans" pitchFamily="2" charset="0"/>
              </a:rPr>
              <a:t>Gemiddeld wacht men 14 maanden op een versterkingsadvies. Er zijn daarbij grote fluctuaties. Waar de ene persoon dezelfde maand nog een versterkingsadvies heeft ontvangen, heeft een ander hier drie tot vier jaar op moeten wachten.</a:t>
            </a:r>
          </a:p>
        </p:txBody>
      </p:sp>
      <p:pic>
        <p:nvPicPr>
          <p:cNvPr id="17" name="Afbeelding 16">
            <a:extLst>
              <a:ext uri="{FF2B5EF4-FFF2-40B4-BE49-F238E27FC236}">
                <a16:creationId xmlns:a16="http://schemas.microsoft.com/office/drawing/2014/main" id="{F9949FF6-125F-AD0E-1BA8-C89021350FF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8087" y="6277955"/>
            <a:ext cx="460125" cy="460125"/>
          </a:xfrm>
          <a:prstGeom prst="rect">
            <a:avLst/>
          </a:prstGeom>
        </p:spPr>
      </p:pic>
      <p:pic>
        <p:nvPicPr>
          <p:cNvPr id="18" name="Afbeelding 17">
            <a:extLst>
              <a:ext uri="{FF2B5EF4-FFF2-40B4-BE49-F238E27FC236}">
                <a16:creationId xmlns:a16="http://schemas.microsoft.com/office/drawing/2014/main" id="{178628BC-4A0E-AB17-3877-BE91C751D30C}"/>
              </a:ext>
            </a:extLst>
          </p:cNvPr>
          <p:cNvPicPr>
            <a:picLocks noChangeAspect="1"/>
          </p:cNvPicPr>
          <p:nvPr/>
        </p:nvPicPr>
        <p:blipFill>
          <a:blip r:embed="rId4"/>
          <a:stretch>
            <a:fillRect/>
          </a:stretch>
        </p:blipFill>
        <p:spPr>
          <a:xfrm>
            <a:off x="756299" y="6295207"/>
            <a:ext cx="1541419" cy="460125"/>
          </a:xfrm>
          <a:prstGeom prst="rect">
            <a:avLst/>
          </a:prstGeom>
        </p:spPr>
      </p:pic>
      <p:sp>
        <p:nvSpPr>
          <p:cNvPr id="7" name="Tekstvak 6">
            <a:extLst>
              <a:ext uri="{FF2B5EF4-FFF2-40B4-BE49-F238E27FC236}">
                <a16:creationId xmlns:a16="http://schemas.microsoft.com/office/drawing/2014/main" id="{8A5632E3-9F58-717E-B65C-0E6A2FFA12E0}"/>
              </a:ext>
            </a:extLst>
          </p:cNvPr>
          <p:cNvSpPr txBox="1"/>
          <p:nvPr/>
        </p:nvSpPr>
        <p:spPr>
          <a:xfrm>
            <a:off x="167136" y="136454"/>
            <a:ext cx="9053064" cy="630942"/>
          </a:xfrm>
          <a:prstGeom prst="rect">
            <a:avLst/>
          </a:prstGeom>
          <a:noFill/>
        </p:spPr>
        <p:txBody>
          <a:bodyPr wrap="square" rtlCol="0">
            <a:spAutoFit/>
          </a:bodyPr>
          <a:lstStyle/>
          <a:p>
            <a:r>
              <a:rPr lang="nl-NL" sz="2000" b="1" dirty="0">
                <a:solidFill>
                  <a:schemeClr val="bg1"/>
                </a:solidFill>
                <a:latin typeface="DM Sans" pitchFamily="2" charset="0"/>
              </a:rPr>
              <a:t>Resultaten versterking</a:t>
            </a:r>
          </a:p>
          <a:p>
            <a:r>
              <a:rPr lang="nl-NL" sz="1500" b="1" i="1" dirty="0">
                <a:solidFill>
                  <a:schemeClr val="bg1"/>
                </a:solidFill>
                <a:latin typeface="DM Sans" pitchFamily="2" charset="0"/>
              </a:rPr>
              <a:t>Doorlooptijd</a:t>
            </a:r>
          </a:p>
        </p:txBody>
      </p:sp>
    </p:spTree>
    <p:extLst>
      <p:ext uri="{BB962C8B-B14F-4D97-AF65-F5344CB8AC3E}">
        <p14:creationId xmlns:p14="http://schemas.microsoft.com/office/powerpoint/2010/main" val="309671121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46D69A-7B5D-7E7A-4BE8-BF0E21E916C7}"/>
            </a:ext>
          </a:extLst>
        </p:cNvPr>
        <p:cNvGrpSpPr/>
        <p:nvPr/>
      </p:nvGrpSpPr>
      <p:grpSpPr>
        <a:xfrm>
          <a:off x="0" y="0"/>
          <a:ext cx="0" cy="0"/>
          <a:chOff x="0" y="0"/>
          <a:chExt cx="0" cy="0"/>
        </a:xfrm>
      </p:grpSpPr>
      <p:sp>
        <p:nvSpPr>
          <p:cNvPr id="18" name="Rechthoek 17">
            <a:extLst>
              <a:ext uri="{FF2B5EF4-FFF2-40B4-BE49-F238E27FC236}">
                <a16:creationId xmlns:a16="http://schemas.microsoft.com/office/drawing/2014/main" id="{5161B6B9-B3B3-0104-F487-282AC4C8C05D}"/>
              </a:ext>
            </a:extLst>
          </p:cNvPr>
          <p:cNvSpPr/>
          <p:nvPr/>
        </p:nvSpPr>
        <p:spPr>
          <a:xfrm>
            <a:off x="6657975" y="861822"/>
            <a:ext cx="5534025" cy="5996178"/>
          </a:xfrm>
          <a:prstGeom prst="rect">
            <a:avLst/>
          </a:prstGeom>
          <a:solidFill>
            <a:srgbClr val="FFDD00"/>
          </a:solidFill>
          <a:ln>
            <a:solidFill>
              <a:srgbClr val="FFDD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14" name="Rechthoek 13">
            <a:extLst>
              <a:ext uri="{FF2B5EF4-FFF2-40B4-BE49-F238E27FC236}">
                <a16:creationId xmlns:a16="http://schemas.microsoft.com/office/drawing/2014/main" id="{5096315E-66EB-13FF-5615-B3EA8E7BF2FB}"/>
              </a:ext>
            </a:extLst>
          </p:cNvPr>
          <p:cNvSpPr/>
          <p:nvPr/>
        </p:nvSpPr>
        <p:spPr>
          <a:xfrm>
            <a:off x="0" y="0"/>
            <a:ext cx="12192000" cy="862642"/>
          </a:xfrm>
          <a:prstGeom prst="rect">
            <a:avLst/>
          </a:prstGeom>
          <a:solidFill>
            <a:srgbClr val="005CA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7" name="Rechthoek 6">
            <a:extLst>
              <a:ext uri="{FF2B5EF4-FFF2-40B4-BE49-F238E27FC236}">
                <a16:creationId xmlns:a16="http://schemas.microsoft.com/office/drawing/2014/main" id="{427BA96D-B27E-87F9-5E26-092AD36D14D0}"/>
              </a:ext>
            </a:extLst>
          </p:cNvPr>
          <p:cNvSpPr/>
          <p:nvPr/>
        </p:nvSpPr>
        <p:spPr>
          <a:xfrm>
            <a:off x="1" y="861822"/>
            <a:ext cx="6657974" cy="5996178"/>
          </a:xfrm>
          <a:prstGeom prst="rect">
            <a:avLst/>
          </a:prstGeom>
          <a:solidFill>
            <a:srgbClr val="000000"/>
          </a:solid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 name="Tekstvak 1">
            <a:extLst>
              <a:ext uri="{FF2B5EF4-FFF2-40B4-BE49-F238E27FC236}">
                <a16:creationId xmlns:a16="http://schemas.microsoft.com/office/drawing/2014/main" id="{E6D458F4-670F-532D-C570-CB6D0EFFDE1B}"/>
              </a:ext>
            </a:extLst>
          </p:cNvPr>
          <p:cNvSpPr txBox="1"/>
          <p:nvPr/>
        </p:nvSpPr>
        <p:spPr>
          <a:xfrm>
            <a:off x="167136" y="136454"/>
            <a:ext cx="9053064" cy="630942"/>
          </a:xfrm>
          <a:prstGeom prst="rect">
            <a:avLst/>
          </a:prstGeom>
          <a:noFill/>
        </p:spPr>
        <p:txBody>
          <a:bodyPr wrap="square" rtlCol="0">
            <a:spAutoFit/>
          </a:bodyPr>
          <a:lstStyle/>
          <a:p>
            <a:r>
              <a:rPr lang="nl-NL" sz="2000" b="1" dirty="0">
                <a:solidFill>
                  <a:schemeClr val="bg1"/>
                </a:solidFill>
                <a:latin typeface="DM Sans" pitchFamily="2" charset="0"/>
              </a:rPr>
              <a:t>Resultaten versterking</a:t>
            </a:r>
          </a:p>
          <a:p>
            <a:r>
              <a:rPr lang="nl-NL" sz="1500" b="1" i="1" dirty="0">
                <a:solidFill>
                  <a:schemeClr val="bg1"/>
                </a:solidFill>
                <a:latin typeface="DM Sans" pitchFamily="2" charset="0"/>
              </a:rPr>
              <a:t>Status beoordelingsproces</a:t>
            </a:r>
          </a:p>
        </p:txBody>
      </p:sp>
      <p:sp>
        <p:nvSpPr>
          <p:cNvPr id="11" name="Tekstvak 10">
            <a:extLst>
              <a:ext uri="{FF2B5EF4-FFF2-40B4-BE49-F238E27FC236}">
                <a16:creationId xmlns:a16="http://schemas.microsoft.com/office/drawing/2014/main" id="{854C6432-0B1F-959A-4638-DAEA93CC18AE}"/>
              </a:ext>
            </a:extLst>
          </p:cNvPr>
          <p:cNvSpPr txBox="1"/>
          <p:nvPr/>
        </p:nvSpPr>
        <p:spPr>
          <a:xfrm>
            <a:off x="7442159" y="2367213"/>
            <a:ext cx="4289506" cy="2585323"/>
          </a:xfrm>
          <a:prstGeom prst="rect">
            <a:avLst/>
          </a:prstGeom>
          <a:noFill/>
        </p:spPr>
        <p:txBody>
          <a:bodyPr wrap="square" rtlCol="0">
            <a:spAutoFit/>
          </a:bodyPr>
          <a:lstStyle/>
          <a:p>
            <a:r>
              <a:rPr lang="nl-NL" dirty="0">
                <a:latin typeface="DM Sans" pitchFamily="2" charset="0"/>
              </a:rPr>
              <a:t>Bij 34% is het beoordelingsproces door de NCG afgerond (zie groene blokken aan de rechterkant). </a:t>
            </a:r>
          </a:p>
          <a:p>
            <a:endParaRPr lang="nl-NL" dirty="0">
              <a:latin typeface="DM Sans" pitchFamily="2" charset="0"/>
            </a:endParaRPr>
          </a:p>
          <a:p>
            <a:r>
              <a:rPr lang="nl-NL" dirty="0">
                <a:latin typeface="DM Sans" pitchFamily="2" charset="0"/>
              </a:rPr>
              <a:t>Tweederde (66%) van alle ondervraagden in het versterkingsgebied zijn nog in contact met NCG over de voortgang (zie rode blokken aan de linkerkant). </a:t>
            </a:r>
          </a:p>
        </p:txBody>
      </p:sp>
      <p:pic>
        <p:nvPicPr>
          <p:cNvPr id="17" name="Afbeelding 16">
            <a:extLst>
              <a:ext uri="{FF2B5EF4-FFF2-40B4-BE49-F238E27FC236}">
                <a16:creationId xmlns:a16="http://schemas.microsoft.com/office/drawing/2014/main" id="{A5441C4F-B687-F85A-86CE-D61D23DE5B0A}"/>
              </a:ext>
            </a:extLst>
          </p:cNvPr>
          <p:cNvPicPr>
            <a:picLocks noChangeAspect="1"/>
          </p:cNvPicPr>
          <p:nvPr/>
        </p:nvPicPr>
        <p:blipFill>
          <a:blip r:embed="rId2"/>
          <a:stretch>
            <a:fillRect/>
          </a:stretch>
        </p:blipFill>
        <p:spPr>
          <a:xfrm>
            <a:off x="99565" y="1024806"/>
            <a:ext cx="6420746" cy="5658640"/>
          </a:xfrm>
          <a:prstGeom prst="rect">
            <a:avLst/>
          </a:prstGeom>
        </p:spPr>
      </p:pic>
      <p:pic>
        <p:nvPicPr>
          <p:cNvPr id="20" name="Afbeelding 19">
            <a:extLst>
              <a:ext uri="{FF2B5EF4-FFF2-40B4-BE49-F238E27FC236}">
                <a16:creationId xmlns:a16="http://schemas.microsoft.com/office/drawing/2014/main" id="{A3B33827-E906-BA0E-9D2E-83B095BE34D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823646" y="190064"/>
            <a:ext cx="460125" cy="460125"/>
          </a:xfrm>
          <a:prstGeom prst="rect">
            <a:avLst/>
          </a:prstGeom>
        </p:spPr>
      </p:pic>
      <p:pic>
        <p:nvPicPr>
          <p:cNvPr id="21" name="Afbeelding 20">
            <a:extLst>
              <a:ext uri="{FF2B5EF4-FFF2-40B4-BE49-F238E27FC236}">
                <a16:creationId xmlns:a16="http://schemas.microsoft.com/office/drawing/2014/main" id="{A1D83CCF-88CA-D44B-0852-77F66A53BEBF}"/>
              </a:ext>
            </a:extLst>
          </p:cNvPr>
          <p:cNvPicPr>
            <a:picLocks noChangeAspect="1"/>
          </p:cNvPicPr>
          <p:nvPr/>
        </p:nvPicPr>
        <p:blipFill>
          <a:blip r:embed="rId4"/>
          <a:stretch>
            <a:fillRect/>
          </a:stretch>
        </p:blipFill>
        <p:spPr>
          <a:xfrm>
            <a:off x="10402787" y="190064"/>
            <a:ext cx="1583977" cy="481694"/>
          </a:xfrm>
          <a:prstGeom prst="rect">
            <a:avLst/>
          </a:prstGeom>
        </p:spPr>
      </p:pic>
    </p:spTree>
    <p:extLst>
      <p:ext uri="{BB962C8B-B14F-4D97-AF65-F5344CB8AC3E}">
        <p14:creationId xmlns:p14="http://schemas.microsoft.com/office/powerpoint/2010/main" val="310202871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E59B8C-5DBD-E9E9-AE47-6E15A7B969BC}"/>
            </a:ext>
          </a:extLst>
        </p:cNvPr>
        <p:cNvGrpSpPr/>
        <p:nvPr/>
      </p:nvGrpSpPr>
      <p:grpSpPr>
        <a:xfrm>
          <a:off x="0" y="0"/>
          <a:ext cx="0" cy="0"/>
          <a:chOff x="0" y="0"/>
          <a:chExt cx="0" cy="0"/>
        </a:xfrm>
      </p:grpSpPr>
      <p:sp>
        <p:nvSpPr>
          <p:cNvPr id="15" name="Tekstvak 14">
            <a:extLst>
              <a:ext uri="{FF2B5EF4-FFF2-40B4-BE49-F238E27FC236}">
                <a16:creationId xmlns:a16="http://schemas.microsoft.com/office/drawing/2014/main" id="{D8C5FF78-C1B9-E550-55CE-A5AEEA3B57E8}"/>
              </a:ext>
            </a:extLst>
          </p:cNvPr>
          <p:cNvSpPr txBox="1"/>
          <p:nvPr/>
        </p:nvSpPr>
        <p:spPr>
          <a:xfrm>
            <a:off x="167136" y="260257"/>
            <a:ext cx="9053064" cy="400110"/>
          </a:xfrm>
          <a:prstGeom prst="rect">
            <a:avLst/>
          </a:prstGeom>
          <a:noFill/>
        </p:spPr>
        <p:txBody>
          <a:bodyPr wrap="square" rtlCol="0">
            <a:spAutoFit/>
          </a:bodyPr>
          <a:lstStyle/>
          <a:p>
            <a:r>
              <a:rPr lang="nl-NL" sz="2000" b="1">
                <a:solidFill>
                  <a:schemeClr val="bg1"/>
                </a:solidFill>
                <a:latin typeface="DM Sans" pitchFamily="2" charset="0"/>
              </a:rPr>
              <a:t>De toekomst (1)</a:t>
            </a:r>
            <a:endParaRPr lang="nl-NL" sz="2000" b="1" dirty="0">
              <a:solidFill>
                <a:schemeClr val="bg1"/>
              </a:solidFill>
              <a:latin typeface="DM Sans" pitchFamily="2" charset="0"/>
            </a:endParaRPr>
          </a:p>
        </p:txBody>
      </p:sp>
      <p:pic>
        <p:nvPicPr>
          <p:cNvPr id="4" name="Afbeelding 3">
            <a:extLst>
              <a:ext uri="{FF2B5EF4-FFF2-40B4-BE49-F238E27FC236}">
                <a16:creationId xmlns:a16="http://schemas.microsoft.com/office/drawing/2014/main" id="{2ABBECF1-7366-4A4F-B67F-7E8C440213B5}"/>
              </a:ext>
            </a:extLst>
          </p:cNvPr>
          <p:cNvPicPr>
            <a:picLocks noChangeAspect="1"/>
          </p:cNvPicPr>
          <p:nvPr/>
        </p:nvPicPr>
        <p:blipFill>
          <a:blip r:embed="rId2"/>
          <a:stretch>
            <a:fillRect/>
          </a:stretch>
        </p:blipFill>
        <p:spPr>
          <a:xfrm>
            <a:off x="0" y="2320"/>
            <a:ext cx="12192000" cy="6853360"/>
          </a:xfrm>
          <a:prstGeom prst="rect">
            <a:avLst/>
          </a:prstGeom>
        </p:spPr>
      </p:pic>
      <p:sp>
        <p:nvSpPr>
          <p:cNvPr id="12" name="Tekstvak 11">
            <a:extLst>
              <a:ext uri="{FF2B5EF4-FFF2-40B4-BE49-F238E27FC236}">
                <a16:creationId xmlns:a16="http://schemas.microsoft.com/office/drawing/2014/main" id="{194291A7-4C37-A8DC-87BF-37F367DAE24C}"/>
              </a:ext>
            </a:extLst>
          </p:cNvPr>
          <p:cNvSpPr txBox="1"/>
          <p:nvPr/>
        </p:nvSpPr>
        <p:spPr>
          <a:xfrm>
            <a:off x="831096" y="2443675"/>
            <a:ext cx="5720212" cy="553998"/>
          </a:xfrm>
          <a:prstGeom prst="rect">
            <a:avLst/>
          </a:prstGeom>
          <a:noFill/>
        </p:spPr>
        <p:txBody>
          <a:bodyPr wrap="square" rtlCol="0">
            <a:spAutoFit/>
          </a:bodyPr>
          <a:lstStyle/>
          <a:p>
            <a:r>
              <a:rPr lang="nl-NL" sz="3000" b="1" dirty="0">
                <a:solidFill>
                  <a:schemeClr val="bg1"/>
                </a:solidFill>
                <a:latin typeface="DM Sans" pitchFamily="2" charset="0"/>
              </a:rPr>
              <a:t>Conclusie versterking</a:t>
            </a:r>
          </a:p>
        </p:txBody>
      </p:sp>
      <p:pic>
        <p:nvPicPr>
          <p:cNvPr id="14" name="Afbeelding 13">
            <a:extLst>
              <a:ext uri="{FF2B5EF4-FFF2-40B4-BE49-F238E27FC236}">
                <a16:creationId xmlns:a16="http://schemas.microsoft.com/office/drawing/2014/main" id="{A6FA9D2E-8130-F981-D222-072125BBD21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43831" y="420911"/>
            <a:ext cx="460125" cy="460125"/>
          </a:xfrm>
          <a:prstGeom prst="rect">
            <a:avLst/>
          </a:prstGeom>
        </p:spPr>
      </p:pic>
      <p:pic>
        <p:nvPicPr>
          <p:cNvPr id="16" name="Afbeelding 15">
            <a:extLst>
              <a:ext uri="{FF2B5EF4-FFF2-40B4-BE49-F238E27FC236}">
                <a16:creationId xmlns:a16="http://schemas.microsoft.com/office/drawing/2014/main" id="{7C9D02A6-E1E5-3C24-B45F-04AB4C369EDD}"/>
              </a:ext>
            </a:extLst>
          </p:cNvPr>
          <p:cNvPicPr>
            <a:picLocks noChangeAspect="1"/>
          </p:cNvPicPr>
          <p:nvPr/>
        </p:nvPicPr>
        <p:blipFill>
          <a:blip r:embed="rId4"/>
          <a:stretch>
            <a:fillRect/>
          </a:stretch>
        </p:blipFill>
        <p:spPr>
          <a:xfrm>
            <a:off x="3522835" y="420911"/>
            <a:ext cx="1583977" cy="471699"/>
          </a:xfrm>
          <a:prstGeom prst="rect">
            <a:avLst/>
          </a:prstGeom>
        </p:spPr>
      </p:pic>
      <p:sp>
        <p:nvSpPr>
          <p:cNvPr id="2" name="Tekstvak 1">
            <a:extLst>
              <a:ext uri="{FF2B5EF4-FFF2-40B4-BE49-F238E27FC236}">
                <a16:creationId xmlns:a16="http://schemas.microsoft.com/office/drawing/2014/main" id="{EC7034DF-A093-2D52-A85E-7A798CE7A84D}"/>
              </a:ext>
            </a:extLst>
          </p:cNvPr>
          <p:cNvSpPr txBox="1"/>
          <p:nvPr/>
        </p:nvSpPr>
        <p:spPr>
          <a:xfrm>
            <a:off x="831096" y="3088030"/>
            <a:ext cx="9760704" cy="2585323"/>
          </a:xfrm>
          <a:prstGeom prst="rect">
            <a:avLst/>
          </a:prstGeom>
          <a:noFill/>
        </p:spPr>
        <p:txBody>
          <a:bodyPr wrap="square" rtlCol="0">
            <a:spAutoFit/>
          </a:bodyPr>
          <a:lstStyle/>
          <a:p>
            <a:r>
              <a:rPr lang="nl-NL" dirty="0">
                <a:solidFill>
                  <a:schemeClr val="bg1"/>
                </a:solidFill>
                <a:latin typeface="DM Sans" pitchFamily="2" charset="0"/>
              </a:rPr>
              <a:t>De toename in de wachttijd bij woningen die versterkt moeten worden, heeft tot gevolg dat tot nu toe (vrijwel) alleen woningen/ panden die aardbevingsbestendig zijn gebouwd of op norm konden worden verklaard (en waar dus volgens de beoordeling niets hoeft te gebeuren) zijn afgehandeld. Bij slechts 1% zijn daadwerkelijke versterkingswerkzaamheden ook afgerond.</a:t>
            </a:r>
          </a:p>
          <a:p>
            <a:endParaRPr lang="nl-NL" dirty="0">
              <a:solidFill>
                <a:schemeClr val="bg1"/>
              </a:solidFill>
              <a:latin typeface="DM Sans" pitchFamily="2" charset="0"/>
            </a:endParaRPr>
          </a:p>
          <a:p>
            <a:r>
              <a:rPr lang="nl-NL" dirty="0">
                <a:solidFill>
                  <a:schemeClr val="bg1"/>
                </a:solidFill>
                <a:latin typeface="DM Sans" pitchFamily="2" charset="0"/>
              </a:rPr>
              <a:t>Tweederde van alle ondervraagden in het versterkingsgebied zijn nog in contact met de NCG over de voortgang, waarbij ruim vier op de tien nog wachten op een eerste veiligheidsbeoordeling. Zij staan dus nog aan het begin van het proces.</a:t>
            </a:r>
          </a:p>
        </p:txBody>
      </p:sp>
    </p:spTree>
    <p:extLst>
      <p:ext uri="{BB962C8B-B14F-4D97-AF65-F5344CB8AC3E}">
        <p14:creationId xmlns:p14="http://schemas.microsoft.com/office/powerpoint/2010/main" val="229440773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2B09F9-3A01-752C-73B3-235FD2E94B1B}"/>
            </a:ext>
          </a:extLst>
        </p:cNvPr>
        <p:cNvGrpSpPr/>
        <p:nvPr/>
      </p:nvGrpSpPr>
      <p:grpSpPr>
        <a:xfrm>
          <a:off x="0" y="0"/>
          <a:ext cx="0" cy="0"/>
          <a:chOff x="0" y="0"/>
          <a:chExt cx="0" cy="0"/>
        </a:xfrm>
      </p:grpSpPr>
      <p:pic>
        <p:nvPicPr>
          <p:cNvPr id="3" name="Afbeelding 2">
            <a:extLst>
              <a:ext uri="{FF2B5EF4-FFF2-40B4-BE49-F238E27FC236}">
                <a16:creationId xmlns:a16="http://schemas.microsoft.com/office/drawing/2014/main" id="{1D5D519C-0DB3-EE8F-7066-99652DFC411C}"/>
              </a:ext>
            </a:extLst>
          </p:cNvPr>
          <p:cNvPicPr>
            <a:picLocks noChangeAspect="1"/>
          </p:cNvPicPr>
          <p:nvPr/>
        </p:nvPicPr>
        <p:blipFill>
          <a:blip r:embed="rId2"/>
          <a:stretch>
            <a:fillRect/>
          </a:stretch>
        </p:blipFill>
        <p:spPr>
          <a:xfrm>
            <a:off x="2899287" y="0"/>
            <a:ext cx="6393426" cy="6858000"/>
          </a:xfrm>
          <a:prstGeom prst="rect">
            <a:avLst/>
          </a:prstGeom>
        </p:spPr>
      </p:pic>
      <p:pic>
        <p:nvPicPr>
          <p:cNvPr id="4" name="Afbeelding 3">
            <a:extLst>
              <a:ext uri="{FF2B5EF4-FFF2-40B4-BE49-F238E27FC236}">
                <a16:creationId xmlns:a16="http://schemas.microsoft.com/office/drawing/2014/main" id="{EA0CD3D5-D5E7-F0A7-1F6F-1A8DA6904D9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151407" y="5592107"/>
            <a:ext cx="460125" cy="460125"/>
          </a:xfrm>
          <a:prstGeom prst="rect">
            <a:avLst/>
          </a:prstGeom>
        </p:spPr>
      </p:pic>
      <p:pic>
        <p:nvPicPr>
          <p:cNvPr id="7" name="Afbeelding 6">
            <a:extLst>
              <a:ext uri="{FF2B5EF4-FFF2-40B4-BE49-F238E27FC236}">
                <a16:creationId xmlns:a16="http://schemas.microsoft.com/office/drawing/2014/main" id="{59C632B4-A655-896F-AC99-B77EA19D63C3}"/>
              </a:ext>
            </a:extLst>
          </p:cNvPr>
          <p:cNvPicPr>
            <a:picLocks noChangeAspect="1"/>
          </p:cNvPicPr>
          <p:nvPr/>
        </p:nvPicPr>
        <p:blipFill>
          <a:blip r:embed="rId4"/>
          <a:stretch>
            <a:fillRect/>
          </a:stretch>
        </p:blipFill>
        <p:spPr>
          <a:xfrm>
            <a:off x="5846005" y="5592107"/>
            <a:ext cx="1541419" cy="460125"/>
          </a:xfrm>
          <a:prstGeom prst="rect">
            <a:avLst/>
          </a:prstGeom>
        </p:spPr>
      </p:pic>
      <p:pic>
        <p:nvPicPr>
          <p:cNvPr id="14" name="Afbeelding 13">
            <a:extLst>
              <a:ext uri="{FF2B5EF4-FFF2-40B4-BE49-F238E27FC236}">
                <a16:creationId xmlns:a16="http://schemas.microsoft.com/office/drawing/2014/main" id="{E6323D0E-8AEA-B77A-7C7B-8C9607E6931E}"/>
              </a:ext>
            </a:extLst>
          </p:cNvPr>
          <p:cNvPicPr>
            <a:picLocks noChangeAspect="1"/>
          </p:cNvPicPr>
          <p:nvPr/>
        </p:nvPicPr>
        <p:blipFill>
          <a:blip r:embed="rId5"/>
          <a:stretch>
            <a:fillRect/>
          </a:stretch>
        </p:blipFill>
        <p:spPr>
          <a:xfrm>
            <a:off x="0" y="0"/>
            <a:ext cx="3037308" cy="6858000"/>
          </a:xfrm>
          <a:prstGeom prst="rect">
            <a:avLst/>
          </a:prstGeom>
        </p:spPr>
      </p:pic>
      <p:pic>
        <p:nvPicPr>
          <p:cNvPr id="16" name="Afbeelding 15">
            <a:extLst>
              <a:ext uri="{FF2B5EF4-FFF2-40B4-BE49-F238E27FC236}">
                <a16:creationId xmlns:a16="http://schemas.microsoft.com/office/drawing/2014/main" id="{8A7EAB6A-52E2-3531-FE1D-D612A8E53904}"/>
              </a:ext>
            </a:extLst>
          </p:cNvPr>
          <p:cNvPicPr>
            <a:picLocks noChangeAspect="1"/>
          </p:cNvPicPr>
          <p:nvPr/>
        </p:nvPicPr>
        <p:blipFill>
          <a:blip r:embed="rId6"/>
          <a:stretch>
            <a:fillRect/>
          </a:stretch>
        </p:blipFill>
        <p:spPr>
          <a:xfrm>
            <a:off x="9292712" y="0"/>
            <a:ext cx="2899287" cy="6858000"/>
          </a:xfrm>
          <a:prstGeom prst="rect">
            <a:avLst/>
          </a:prstGeom>
        </p:spPr>
      </p:pic>
    </p:spTree>
    <p:extLst>
      <p:ext uri="{BB962C8B-B14F-4D97-AF65-F5344CB8AC3E}">
        <p14:creationId xmlns:p14="http://schemas.microsoft.com/office/powerpoint/2010/main" val="224150248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a:extLst>
              <a:ext uri="{FF2B5EF4-FFF2-40B4-BE49-F238E27FC236}">
                <a16:creationId xmlns:a16="http://schemas.microsoft.com/office/drawing/2014/main" id="{ED203C68-D002-AC8D-F93D-A9F906CF50F3}"/>
              </a:ext>
            </a:extLst>
          </p:cNvPr>
          <p:cNvPicPr>
            <a:picLocks noChangeAspect="1"/>
          </p:cNvPicPr>
          <p:nvPr/>
        </p:nvPicPr>
        <p:blipFill>
          <a:blip r:embed="rId2"/>
          <a:stretch>
            <a:fillRect/>
          </a:stretch>
        </p:blipFill>
        <p:spPr>
          <a:xfrm>
            <a:off x="434" y="0"/>
            <a:ext cx="12191131" cy="6858000"/>
          </a:xfrm>
          <a:prstGeom prst="rect">
            <a:avLst/>
          </a:prstGeom>
        </p:spPr>
      </p:pic>
      <p:sp>
        <p:nvSpPr>
          <p:cNvPr id="18" name="Tekstvak 17">
            <a:extLst>
              <a:ext uri="{FF2B5EF4-FFF2-40B4-BE49-F238E27FC236}">
                <a16:creationId xmlns:a16="http://schemas.microsoft.com/office/drawing/2014/main" id="{B579108D-0AB0-A90D-E792-FACABC3706D3}"/>
              </a:ext>
            </a:extLst>
          </p:cNvPr>
          <p:cNvSpPr txBox="1"/>
          <p:nvPr/>
        </p:nvSpPr>
        <p:spPr>
          <a:xfrm>
            <a:off x="6383810" y="2969997"/>
            <a:ext cx="5512268" cy="553998"/>
          </a:xfrm>
          <a:prstGeom prst="rect">
            <a:avLst/>
          </a:prstGeom>
          <a:noFill/>
        </p:spPr>
        <p:txBody>
          <a:bodyPr wrap="square" rtlCol="0">
            <a:spAutoFit/>
          </a:bodyPr>
          <a:lstStyle/>
          <a:p>
            <a:pPr algn="ctr"/>
            <a:r>
              <a:rPr lang="nl-NL" sz="3000" b="1" dirty="0" err="1">
                <a:solidFill>
                  <a:schemeClr val="bg1"/>
                </a:solidFill>
                <a:latin typeface="DM Sans" pitchFamily="2" charset="0"/>
              </a:rPr>
              <a:t>Onderzoeksverantwoording</a:t>
            </a:r>
            <a:endParaRPr lang="nl-NL" sz="3000" b="1" dirty="0">
              <a:solidFill>
                <a:schemeClr val="bg1"/>
              </a:solidFill>
              <a:latin typeface="DM Sans" pitchFamily="2" charset="0"/>
            </a:endParaRPr>
          </a:p>
        </p:txBody>
      </p:sp>
      <p:pic>
        <p:nvPicPr>
          <p:cNvPr id="8" name="Afbeelding 7">
            <a:extLst>
              <a:ext uri="{FF2B5EF4-FFF2-40B4-BE49-F238E27FC236}">
                <a16:creationId xmlns:a16="http://schemas.microsoft.com/office/drawing/2014/main" id="{96960BD0-9426-81AD-0514-37A96E95D95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930442" y="6272555"/>
            <a:ext cx="460125" cy="460125"/>
          </a:xfrm>
          <a:prstGeom prst="rect">
            <a:avLst/>
          </a:prstGeom>
        </p:spPr>
      </p:pic>
      <p:pic>
        <p:nvPicPr>
          <p:cNvPr id="9" name="Afbeelding 8">
            <a:extLst>
              <a:ext uri="{FF2B5EF4-FFF2-40B4-BE49-F238E27FC236}">
                <a16:creationId xmlns:a16="http://schemas.microsoft.com/office/drawing/2014/main" id="{0F88E357-34E5-CB82-3A21-54BAAF5C3D2E}"/>
              </a:ext>
            </a:extLst>
          </p:cNvPr>
          <p:cNvPicPr>
            <a:picLocks noChangeAspect="1"/>
          </p:cNvPicPr>
          <p:nvPr/>
        </p:nvPicPr>
        <p:blipFill>
          <a:blip r:embed="rId4"/>
          <a:stretch>
            <a:fillRect/>
          </a:stretch>
        </p:blipFill>
        <p:spPr>
          <a:xfrm>
            <a:off x="10538654" y="6289807"/>
            <a:ext cx="1541419" cy="460125"/>
          </a:xfrm>
          <a:prstGeom prst="rect">
            <a:avLst/>
          </a:prstGeom>
        </p:spPr>
      </p:pic>
    </p:spTree>
    <p:extLst>
      <p:ext uri="{BB962C8B-B14F-4D97-AF65-F5344CB8AC3E}">
        <p14:creationId xmlns:p14="http://schemas.microsoft.com/office/powerpoint/2010/main" val="209718713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Afbeelding 4">
            <a:extLst>
              <a:ext uri="{FF2B5EF4-FFF2-40B4-BE49-F238E27FC236}">
                <a16:creationId xmlns:a16="http://schemas.microsoft.com/office/drawing/2014/main" id="{83707CCA-5260-2539-A805-4647F707CCEA}"/>
              </a:ext>
            </a:extLst>
          </p:cNvPr>
          <p:cNvPicPr>
            <a:picLocks noChangeAspect="1"/>
          </p:cNvPicPr>
          <p:nvPr/>
        </p:nvPicPr>
        <p:blipFill>
          <a:blip r:embed="rId2"/>
          <a:stretch>
            <a:fillRect/>
          </a:stretch>
        </p:blipFill>
        <p:spPr>
          <a:xfrm>
            <a:off x="434" y="0"/>
            <a:ext cx="12191131" cy="6858000"/>
          </a:xfrm>
          <a:prstGeom prst="rect">
            <a:avLst/>
          </a:prstGeom>
        </p:spPr>
      </p:pic>
      <p:sp>
        <p:nvSpPr>
          <p:cNvPr id="23" name="Tekstvak 22">
            <a:extLst>
              <a:ext uri="{FF2B5EF4-FFF2-40B4-BE49-F238E27FC236}">
                <a16:creationId xmlns:a16="http://schemas.microsoft.com/office/drawing/2014/main" id="{9924A7C9-4B6A-4FD0-B199-160D3559F2DF}"/>
              </a:ext>
            </a:extLst>
          </p:cNvPr>
          <p:cNvSpPr txBox="1"/>
          <p:nvPr/>
        </p:nvSpPr>
        <p:spPr>
          <a:xfrm>
            <a:off x="1286607" y="230856"/>
            <a:ext cx="11354737" cy="677108"/>
          </a:xfrm>
          <a:prstGeom prst="rect">
            <a:avLst/>
          </a:prstGeom>
          <a:noFill/>
        </p:spPr>
        <p:txBody>
          <a:bodyPr wrap="square" rtlCol="0">
            <a:spAutoFit/>
          </a:bodyPr>
          <a:lstStyle/>
          <a:p>
            <a:endParaRPr lang="nl-NL" sz="3800" dirty="0">
              <a:solidFill>
                <a:schemeClr val="bg1"/>
              </a:solidFill>
            </a:endParaRPr>
          </a:p>
        </p:txBody>
      </p:sp>
      <p:sp>
        <p:nvSpPr>
          <p:cNvPr id="2" name="Tekstvak 1">
            <a:extLst>
              <a:ext uri="{FF2B5EF4-FFF2-40B4-BE49-F238E27FC236}">
                <a16:creationId xmlns:a16="http://schemas.microsoft.com/office/drawing/2014/main" id="{1A3AF033-6038-4001-0210-28BE898A9417}"/>
              </a:ext>
            </a:extLst>
          </p:cNvPr>
          <p:cNvSpPr txBox="1"/>
          <p:nvPr/>
        </p:nvSpPr>
        <p:spPr>
          <a:xfrm>
            <a:off x="378149" y="1205641"/>
            <a:ext cx="5273565" cy="4247317"/>
          </a:xfrm>
          <a:prstGeom prst="rect">
            <a:avLst/>
          </a:prstGeom>
          <a:noFill/>
        </p:spPr>
        <p:txBody>
          <a:bodyPr wrap="square" rtlCol="0">
            <a:spAutoFit/>
          </a:bodyPr>
          <a:lstStyle/>
          <a:p>
            <a:r>
              <a:rPr lang="nl-NL" u="sng" dirty="0">
                <a:solidFill>
                  <a:schemeClr val="bg1"/>
                </a:solidFill>
                <a:latin typeface="DM Sans" pitchFamily="2" charset="0"/>
              </a:rPr>
              <a:t>Onderzoeksdoel</a:t>
            </a:r>
          </a:p>
          <a:p>
            <a:r>
              <a:rPr lang="nl-NL" dirty="0">
                <a:solidFill>
                  <a:schemeClr val="bg1"/>
                </a:solidFill>
                <a:latin typeface="DM Sans" pitchFamily="2" charset="0"/>
              </a:rPr>
              <a:t>Met behulp van het onderzoek wil het Groninger Gasberaad een beeld schetsen van de situatie waarin bewoners zitten en of ze tevreden zijn over hun dossier. Hebben ze al een versterkingsadvies, wachten ze nog op de aannemer etc. </a:t>
            </a:r>
          </a:p>
          <a:p>
            <a:endParaRPr lang="nl-NL" dirty="0">
              <a:solidFill>
                <a:schemeClr val="bg1"/>
              </a:solidFill>
              <a:latin typeface="DM Sans" pitchFamily="2" charset="0"/>
            </a:endParaRPr>
          </a:p>
          <a:p>
            <a:r>
              <a:rPr lang="nl-NL" u="sng" dirty="0">
                <a:solidFill>
                  <a:schemeClr val="bg1"/>
                </a:solidFill>
                <a:latin typeface="DM Sans" pitchFamily="2" charset="0"/>
              </a:rPr>
              <a:t>Vervolg</a:t>
            </a:r>
          </a:p>
          <a:p>
            <a:r>
              <a:rPr lang="nl-NL" dirty="0">
                <a:solidFill>
                  <a:schemeClr val="bg1"/>
                </a:solidFill>
                <a:latin typeface="DM Sans" pitchFamily="2" charset="0"/>
              </a:rPr>
              <a:t>Dit onderzoek is een vervolg op het onderzoek “Bodem in zicht” uit 2022. In deze nieuwe meting wordt naast de schadeafhandeling ook de status van de versterkingswerkzaamheden in kaart gebracht. </a:t>
            </a:r>
          </a:p>
          <a:p>
            <a:endParaRPr lang="nl-NL" dirty="0">
              <a:solidFill>
                <a:schemeClr val="bg1"/>
              </a:solidFill>
              <a:latin typeface="DM Sans" pitchFamily="2" charset="0"/>
            </a:endParaRPr>
          </a:p>
        </p:txBody>
      </p:sp>
      <p:pic>
        <p:nvPicPr>
          <p:cNvPr id="10" name="Afbeelding 9">
            <a:extLst>
              <a:ext uri="{FF2B5EF4-FFF2-40B4-BE49-F238E27FC236}">
                <a16:creationId xmlns:a16="http://schemas.microsoft.com/office/drawing/2014/main" id="{3FA39940-EA5B-E2D6-A7E6-31DBBFC5EF0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8087" y="6277955"/>
            <a:ext cx="460125" cy="460125"/>
          </a:xfrm>
          <a:prstGeom prst="rect">
            <a:avLst/>
          </a:prstGeom>
        </p:spPr>
      </p:pic>
      <p:pic>
        <p:nvPicPr>
          <p:cNvPr id="4" name="Afbeelding 3">
            <a:extLst>
              <a:ext uri="{FF2B5EF4-FFF2-40B4-BE49-F238E27FC236}">
                <a16:creationId xmlns:a16="http://schemas.microsoft.com/office/drawing/2014/main" id="{B9E6446A-5596-9A8D-9DC4-E22A18D955CA}"/>
              </a:ext>
            </a:extLst>
          </p:cNvPr>
          <p:cNvPicPr>
            <a:picLocks noChangeAspect="1"/>
          </p:cNvPicPr>
          <p:nvPr/>
        </p:nvPicPr>
        <p:blipFill>
          <a:blip r:embed="rId4"/>
          <a:stretch>
            <a:fillRect/>
          </a:stretch>
        </p:blipFill>
        <p:spPr>
          <a:xfrm>
            <a:off x="756299" y="6295207"/>
            <a:ext cx="1541419" cy="460125"/>
          </a:xfrm>
          <a:prstGeom prst="rect">
            <a:avLst/>
          </a:prstGeom>
        </p:spPr>
      </p:pic>
      <p:sp>
        <p:nvSpPr>
          <p:cNvPr id="17" name="Tekstvak 16">
            <a:extLst>
              <a:ext uri="{FF2B5EF4-FFF2-40B4-BE49-F238E27FC236}">
                <a16:creationId xmlns:a16="http://schemas.microsoft.com/office/drawing/2014/main" id="{8F35CB75-1C8A-1DBD-1388-3F1AE047E55C}"/>
              </a:ext>
            </a:extLst>
          </p:cNvPr>
          <p:cNvSpPr txBox="1"/>
          <p:nvPr/>
        </p:nvSpPr>
        <p:spPr>
          <a:xfrm>
            <a:off x="6695069" y="3144318"/>
            <a:ext cx="4907176" cy="738664"/>
          </a:xfrm>
          <a:prstGeom prst="rect">
            <a:avLst/>
          </a:prstGeom>
          <a:noFill/>
        </p:spPr>
        <p:txBody>
          <a:bodyPr wrap="square" rtlCol="0">
            <a:spAutoFit/>
          </a:bodyPr>
          <a:lstStyle/>
          <a:p>
            <a:r>
              <a:rPr lang="nl-NL" sz="1400" i="1" dirty="0">
                <a:solidFill>
                  <a:schemeClr val="bg1"/>
                </a:solidFill>
                <a:latin typeface="DM Sans" pitchFamily="2" charset="0"/>
              </a:rPr>
              <a:t>Het onderzoek wil een inkijk geven in hoe de schadeafhandeling en de versterkingswerkzaamheden bij verschillende groepen wordt beleefd.</a:t>
            </a:r>
          </a:p>
        </p:txBody>
      </p:sp>
      <p:sp>
        <p:nvSpPr>
          <p:cNvPr id="6" name="Rechthoek 5">
            <a:extLst>
              <a:ext uri="{FF2B5EF4-FFF2-40B4-BE49-F238E27FC236}">
                <a16:creationId xmlns:a16="http://schemas.microsoft.com/office/drawing/2014/main" id="{644379A9-5775-40FB-BA9A-1E5A4E090BC7}"/>
              </a:ext>
            </a:extLst>
          </p:cNvPr>
          <p:cNvSpPr/>
          <p:nvPr/>
        </p:nvSpPr>
        <p:spPr>
          <a:xfrm>
            <a:off x="0" y="0"/>
            <a:ext cx="12192000" cy="862642"/>
          </a:xfrm>
          <a:prstGeom prst="rect">
            <a:avLst/>
          </a:prstGeom>
          <a:solidFill>
            <a:srgbClr val="005CA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7" name="Tekstvak 6">
            <a:extLst>
              <a:ext uri="{FF2B5EF4-FFF2-40B4-BE49-F238E27FC236}">
                <a16:creationId xmlns:a16="http://schemas.microsoft.com/office/drawing/2014/main" id="{11ED53CA-4DB4-7719-0634-0B5218480EAD}"/>
              </a:ext>
            </a:extLst>
          </p:cNvPr>
          <p:cNvSpPr txBox="1"/>
          <p:nvPr/>
        </p:nvSpPr>
        <p:spPr>
          <a:xfrm>
            <a:off x="148086" y="230856"/>
            <a:ext cx="4251385" cy="400110"/>
          </a:xfrm>
          <a:prstGeom prst="rect">
            <a:avLst/>
          </a:prstGeom>
          <a:noFill/>
        </p:spPr>
        <p:txBody>
          <a:bodyPr wrap="square" rtlCol="0">
            <a:spAutoFit/>
          </a:bodyPr>
          <a:lstStyle/>
          <a:p>
            <a:r>
              <a:rPr lang="nl-NL" sz="2000" b="1" dirty="0">
                <a:solidFill>
                  <a:schemeClr val="bg1"/>
                </a:solidFill>
                <a:latin typeface="DM Sans" pitchFamily="2" charset="0"/>
              </a:rPr>
              <a:t>Onderzoeksverantwoording (1)</a:t>
            </a:r>
          </a:p>
        </p:txBody>
      </p:sp>
    </p:spTree>
    <p:extLst>
      <p:ext uri="{BB962C8B-B14F-4D97-AF65-F5344CB8AC3E}">
        <p14:creationId xmlns:p14="http://schemas.microsoft.com/office/powerpoint/2010/main" val="19693269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Afbeelding 1">
            <a:extLst>
              <a:ext uri="{FF2B5EF4-FFF2-40B4-BE49-F238E27FC236}">
                <a16:creationId xmlns:a16="http://schemas.microsoft.com/office/drawing/2014/main" id="{10109786-8EFC-E264-8B25-2706961B7565}"/>
              </a:ext>
            </a:extLst>
          </p:cNvPr>
          <p:cNvPicPr>
            <a:picLocks noChangeAspect="1"/>
          </p:cNvPicPr>
          <p:nvPr/>
        </p:nvPicPr>
        <p:blipFill>
          <a:blip r:embed="rId2"/>
          <a:stretch>
            <a:fillRect/>
          </a:stretch>
        </p:blipFill>
        <p:spPr>
          <a:xfrm>
            <a:off x="434" y="0"/>
            <a:ext cx="12191131" cy="6858000"/>
          </a:xfrm>
          <a:prstGeom prst="rect">
            <a:avLst/>
          </a:prstGeom>
        </p:spPr>
      </p:pic>
      <p:sp>
        <p:nvSpPr>
          <p:cNvPr id="7" name="Rechthoek 6">
            <a:extLst>
              <a:ext uri="{FF2B5EF4-FFF2-40B4-BE49-F238E27FC236}">
                <a16:creationId xmlns:a16="http://schemas.microsoft.com/office/drawing/2014/main" id="{D2C96475-B619-F32A-08E7-81A3AA15F827}"/>
              </a:ext>
            </a:extLst>
          </p:cNvPr>
          <p:cNvSpPr/>
          <p:nvPr/>
        </p:nvSpPr>
        <p:spPr>
          <a:xfrm>
            <a:off x="0" y="0"/>
            <a:ext cx="12192000" cy="862642"/>
          </a:xfrm>
          <a:prstGeom prst="rect">
            <a:avLst/>
          </a:prstGeom>
          <a:solidFill>
            <a:srgbClr val="005CA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0" name="Tekstvak 19">
            <a:extLst>
              <a:ext uri="{FF2B5EF4-FFF2-40B4-BE49-F238E27FC236}">
                <a16:creationId xmlns:a16="http://schemas.microsoft.com/office/drawing/2014/main" id="{DD0DAF5E-D653-2FD3-1EB6-1DF0846EB0D4}"/>
              </a:ext>
            </a:extLst>
          </p:cNvPr>
          <p:cNvSpPr txBox="1"/>
          <p:nvPr/>
        </p:nvSpPr>
        <p:spPr>
          <a:xfrm>
            <a:off x="148086" y="230856"/>
            <a:ext cx="4251385" cy="400110"/>
          </a:xfrm>
          <a:prstGeom prst="rect">
            <a:avLst/>
          </a:prstGeom>
          <a:noFill/>
        </p:spPr>
        <p:txBody>
          <a:bodyPr wrap="square" rtlCol="0">
            <a:spAutoFit/>
          </a:bodyPr>
          <a:lstStyle/>
          <a:p>
            <a:r>
              <a:rPr lang="nl-NL" sz="2000" b="1" dirty="0" err="1">
                <a:solidFill>
                  <a:schemeClr val="bg1"/>
                </a:solidFill>
                <a:latin typeface="DM Sans" pitchFamily="2" charset="0"/>
              </a:rPr>
              <a:t>Onderzoeksverantwoording</a:t>
            </a:r>
            <a:r>
              <a:rPr lang="nl-NL" sz="2000" b="1" dirty="0">
                <a:solidFill>
                  <a:schemeClr val="bg1"/>
                </a:solidFill>
                <a:latin typeface="DM Sans" pitchFamily="2" charset="0"/>
              </a:rPr>
              <a:t> (2)</a:t>
            </a:r>
          </a:p>
        </p:txBody>
      </p:sp>
      <p:pic>
        <p:nvPicPr>
          <p:cNvPr id="6" name="Afbeelding 5">
            <a:extLst>
              <a:ext uri="{FF2B5EF4-FFF2-40B4-BE49-F238E27FC236}">
                <a16:creationId xmlns:a16="http://schemas.microsoft.com/office/drawing/2014/main" id="{FB00E37B-E7DF-89DC-04AB-DB256289CE9B}"/>
              </a:ext>
            </a:extLst>
          </p:cNvPr>
          <p:cNvPicPr>
            <a:picLocks noChangeAspect="1"/>
          </p:cNvPicPr>
          <p:nvPr/>
        </p:nvPicPr>
        <p:blipFill>
          <a:blip r:embed="rId3"/>
          <a:stretch>
            <a:fillRect/>
          </a:stretch>
        </p:blipFill>
        <p:spPr>
          <a:xfrm>
            <a:off x="148086" y="1801384"/>
            <a:ext cx="5334744" cy="4706007"/>
          </a:xfrm>
          <a:prstGeom prst="rect">
            <a:avLst/>
          </a:prstGeom>
        </p:spPr>
      </p:pic>
      <p:sp>
        <p:nvSpPr>
          <p:cNvPr id="9" name="Tekstvak 8">
            <a:extLst>
              <a:ext uri="{FF2B5EF4-FFF2-40B4-BE49-F238E27FC236}">
                <a16:creationId xmlns:a16="http://schemas.microsoft.com/office/drawing/2014/main" id="{A2C9A414-AA3D-9D59-BBEB-59C2CA2724CB}"/>
              </a:ext>
            </a:extLst>
          </p:cNvPr>
          <p:cNvSpPr txBox="1"/>
          <p:nvPr/>
        </p:nvSpPr>
        <p:spPr>
          <a:xfrm>
            <a:off x="6266913" y="1216894"/>
            <a:ext cx="5831713" cy="5078313"/>
          </a:xfrm>
          <a:prstGeom prst="rect">
            <a:avLst/>
          </a:prstGeom>
          <a:noFill/>
        </p:spPr>
        <p:txBody>
          <a:bodyPr wrap="square">
            <a:spAutoFit/>
          </a:bodyPr>
          <a:lstStyle/>
          <a:p>
            <a:r>
              <a:rPr lang="nl-NL" u="sng" dirty="0">
                <a:solidFill>
                  <a:schemeClr val="bg1"/>
                </a:solidFill>
                <a:latin typeface="DM Sans" pitchFamily="2" charset="0"/>
              </a:rPr>
              <a:t>Doelgroep</a:t>
            </a:r>
            <a:r>
              <a:rPr lang="nl-NL" dirty="0">
                <a:solidFill>
                  <a:schemeClr val="bg1"/>
                </a:solidFill>
                <a:latin typeface="DM Sans" pitchFamily="2" charset="0"/>
              </a:rPr>
              <a:t> </a:t>
            </a:r>
            <a:br>
              <a:rPr lang="nl-NL" dirty="0">
                <a:solidFill>
                  <a:schemeClr val="bg1"/>
                </a:solidFill>
                <a:latin typeface="DM Sans" pitchFamily="2" charset="0"/>
              </a:rPr>
            </a:br>
            <a:r>
              <a:rPr lang="nl-NL" dirty="0">
                <a:solidFill>
                  <a:schemeClr val="bg1"/>
                </a:solidFill>
                <a:latin typeface="DM Sans" pitchFamily="2" charset="0"/>
              </a:rPr>
              <a:t>Inwoners van de provincie Groningen en de kop van Drenthe (gemeenten Aa en Hunze, Tynaarlo en Noordenveld). </a:t>
            </a:r>
          </a:p>
          <a:p>
            <a:endParaRPr lang="nl-NL" i="1" dirty="0">
              <a:solidFill>
                <a:schemeClr val="bg1"/>
              </a:solidFill>
              <a:latin typeface="DM Sans" pitchFamily="2" charset="0"/>
            </a:endParaRPr>
          </a:p>
          <a:p>
            <a:r>
              <a:rPr lang="nl-NL" u="sng" dirty="0">
                <a:solidFill>
                  <a:schemeClr val="bg1"/>
                </a:solidFill>
                <a:latin typeface="DM Sans" pitchFamily="2" charset="0"/>
              </a:rPr>
              <a:t>Onderzoeksmethode</a:t>
            </a:r>
            <a:r>
              <a:rPr lang="nl-NL" dirty="0">
                <a:solidFill>
                  <a:schemeClr val="bg1"/>
                </a:solidFill>
                <a:latin typeface="DM Sans" pitchFamily="2" charset="0"/>
              </a:rPr>
              <a:t> </a:t>
            </a:r>
            <a:br>
              <a:rPr lang="nl-NL" dirty="0">
                <a:solidFill>
                  <a:schemeClr val="bg1"/>
                </a:solidFill>
                <a:latin typeface="DM Sans" pitchFamily="2" charset="0"/>
              </a:rPr>
            </a:br>
            <a:r>
              <a:rPr lang="nl-NL" dirty="0">
                <a:solidFill>
                  <a:schemeClr val="bg1"/>
                </a:solidFill>
                <a:latin typeface="DM Sans" pitchFamily="2" charset="0"/>
              </a:rPr>
              <a:t>Online kwantitatief onderzoek</a:t>
            </a:r>
          </a:p>
          <a:p>
            <a:endParaRPr lang="nl-NL" dirty="0">
              <a:solidFill>
                <a:schemeClr val="bg1"/>
              </a:solidFill>
              <a:latin typeface="DM Sans" pitchFamily="2" charset="0"/>
            </a:endParaRPr>
          </a:p>
          <a:p>
            <a:r>
              <a:rPr lang="nl-NL" u="sng" dirty="0">
                <a:solidFill>
                  <a:schemeClr val="bg1"/>
                </a:solidFill>
                <a:latin typeface="DM Sans" pitchFamily="2" charset="0"/>
              </a:rPr>
              <a:t>Veldwerkperiode</a:t>
            </a:r>
          </a:p>
          <a:p>
            <a:r>
              <a:rPr lang="nl-NL" dirty="0">
                <a:solidFill>
                  <a:schemeClr val="bg1"/>
                </a:solidFill>
                <a:latin typeface="DM Sans" pitchFamily="2" charset="0"/>
              </a:rPr>
              <a:t>27 november 2024 t/m 4 januari 2025</a:t>
            </a:r>
          </a:p>
          <a:p>
            <a:endParaRPr lang="nl-NL" u="sng" dirty="0">
              <a:solidFill>
                <a:schemeClr val="bg1"/>
              </a:solidFill>
              <a:latin typeface="DM Sans" pitchFamily="2" charset="0"/>
            </a:endParaRPr>
          </a:p>
          <a:p>
            <a:r>
              <a:rPr lang="nl-NL" u="sng" dirty="0">
                <a:solidFill>
                  <a:schemeClr val="bg1"/>
                </a:solidFill>
                <a:latin typeface="DM Sans" pitchFamily="2" charset="0"/>
              </a:rPr>
              <a:t>Benadering</a:t>
            </a:r>
            <a:r>
              <a:rPr lang="nl-NL" dirty="0">
                <a:solidFill>
                  <a:schemeClr val="bg1"/>
                </a:solidFill>
                <a:latin typeface="DM Sans" pitchFamily="2" charset="0"/>
              </a:rPr>
              <a:t> </a:t>
            </a:r>
            <a:br>
              <a:rPr lang="nl-NL" dirty="0">
                <a:solidFill>
                  <a:schemeClr val="bg1"/>
                </a:solidFill>
                <a:latin typeface="DM Sans" pitchFamily="2" charset="0"/>
              </a:rPr>
            </a:br>
            <a:r>
              <a:rPr lang="nl-NL" dirty="0">
                <a:solidFill>
                  <a:schemeClr val="bg1"/>
                </a:solidFill>
                <a:latin typeface="DM Sans" pitchFamily="2" charset="0"/>
              </a:rPr>
              <a:t>RegioNoordPanel en de mediakanalen Dagblad van het Noorden. Daarnaast heeft het Groninger Gasberaad ook zelf een oproep gedaan om deel te nemen aan het onderzoek.</a:t>
            </a:r>
          </a:p>
          <a:p>
            <a:endParaRPr lang="nl-NL" i="1" dirty="0">
              <a:solidFill>
                <a:schemeClr val="bg1"/>
              </a:solidFill>
              <a:latin typeface="DM Sans" pitchFamily="2" charset="0"/>
            </a:endParaRPr>
          </a:p>
          <a:p>
            <a:endParaRPr lang="nl-NL" dirty="0">
              <a:solidFill>
                <a:schemeClr val="bg1"/>
              </a:solidFill>
              <a:latin typeface="DM Sans" pitchFamily="2" charset="0"/>
            </a:endParaRPr>
          </a:p>
        </p:txBody>
      </p:sp>
      <p:sp>
        <p:nvSpPr>
          <p:cNvPr id="10" name="Tekstvak 9">
            <a:extLst>
              <a:ext uri="{FF2B5EF4-FFF2-40B4-BE49-F238E27FC236}">
                <a16:creationId xmlns:a16="http://schemas.microsoft.com/office/drawing/2014/main" id="{58500E47-9C25-76FB-08E8-83C8B94BBDAF}"/>
              </a:ext>
            </a:extLst>
          </p:cNvPr>
          <p:cNvSpPr txBox="1"/>
          <p:nvPr/>
        </p:nvSpPr>
        <p:spPr>
          <a:xfrm>
            <a:off x="245759" y="1093498"/>
            <a:ext cx="5195834" cy="707886"/>
          </a:xfrm>
          <a:prstGeom prst="rect">
            <a:avLst/>
          </a:prstGeom>
          <a:noFill/>
        </p:spPr>
        <p:txBody>
          <a:bodyPr wrap="square" rtlCol="0">
            <a:spAutoFit/>
          </a:bodyPr>
          <a:lstStyle/>
          <a:p>
            <a:pPr algn="ctr"/>
            <a:r>
              <a:rPr lang="nl-NL" sz="4000" dirty="0">
                <a:solidFill>
                  <a:schemeClr val="bg1"/>
                </a:solidFill>
                <a:latin typeface="DM Sans" pitchFamily="2" charset="0"/>
              </a:rPr>
              <a:t>1.301 respondenten</a:t>
            </a:r>
          </a:p>
        </p:txBody>
      </p:sp>
      <p:pic>
        <p:nvPicPr>
          <p:cNvPr id="11" name="Afbeelding 10">
            <a:extLst>
              <a:ext uri="{FF2B5EF4-FFF2-40B4-BE49-F238E27FC236}">
                <a16:creationId xmlns:a16="http://schemas.microsoft.com/office/drawing/2014/main" id="{CC3C281D-37B6-75BC-591E-533388A18A7B}"/>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48087" y="6277955"/>
            <a:ext cx="460125" cy="460125"/>
          </a:xfrm>
          <a:prstGeom prst="rect">
            <a:avLst/>
          </a:prstGeom>
        </p:spPr>
      </p:pic>
      <p:pic>
        <p:nvPicPr>
          <p:cNvPr id="12" name="Afbeelding 11">
            <a:extLst>
              <a:ext uri="{FF2B5EF4-FFF2-40B4-BE49-F238E27FC236}">
                <a16:creationId xmlns:a16="http://schemas.microsoft.com/office/drawing/2014/main" id="{A2E14F5D-2CF8-5133-247A-51F1B79212EC}"/>
              </a:ext>
            </a:extLst>
          </p:cNvPr>
          <p:cNvPicPr>
            <a:picLocks noChangeAspect="1"/>
          </p:cNvPicPr>
          <p:nvPr/>
        </p:nvPicPr>
        <p:blipFill>
          <a:blip r:embed="rId5"/>
          <a:stretch>
            <a:fillRect/>
          </a:stretch>
        </p:blipFill>
        <p:spPr>
          <a:xfrm>
            <a:off x="756299" y="6295207"/>
            <a:ext cx="1541419" cy="460125"/>
          </a:xfrm>
          <a:prstGeom prst="rect">
            <a:avLst/>
          </a:prstGeom>
        </p:spPr>
      </p:pic>
    </p:spTree>
    <p:extLst>
      <p:ext uri="{BB962C8B-B14F-4D97-AF65-F5344CB8AC3E}">
        <p14:creationId xmlns:p14="http://schemas.microsoft.com/office/powerpoint/2010/main" val="281811614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Afbeelding 2">
            <a:extLst>
              <a:ext uri="{FF2B5EF4-FFF2-40B4-BE49-F238E27FC236}">
                <a16:creationId xmlns:a16="http://schemas.microsoft.com/office/drawing/2014/main" id="{05626110-9A3C-0F65-3C67-10804C012C99}"/>
              </a:ext>
            </a:extLst>
          </p:cNvPr>
          <p:cNvPicPr>
            <a:picLocks noChangeAspect="1"/>
          </p:cNvPicPr>
          <p:nvPr/>
        </p:nvPicPr>
        <p:blipFill>
          <a:blip r:embed="rId2"/>
          <a:stretch>
            <a:fillRect/>
          </a:stretch>
        </p:blipFill>
        <p:spPr>
          <a:xfrm>
            <a:off x="434" y="0"/>
            <a:ext cx="12191131" cy="6858000"/>
          </a:xfrm>
          <a:prstGeom prst="rect">
            <a:avLst/>
          </a:prstGeom>
        </p:spPr>
      </p:pic>
      <p:pic>
        <p:nvPicPr>
          <p:cNvPr id="4" name="Afbeelding 3">
            <a:extLst>
              <a:ext uri="{FF2B5EF4-FFF2-40B4-BE49-F238E27FC236}">
                <a16:creationId xmlns:a16="http://schemas.microsoft.com/office/drawing/2014/main" id="{787EBFEF-448B-0902-0025-7E79264AF130}"/>
              </a:ext>
            </a:extLst>
          </p:cNvPr>
          <p:cNvPicPr>
            <a:picLocks noChangeAspect="1"/>
          </p:cNvPicPr>
          <p:nvPr/>
        </p:nvPicPr>
        <p:blipFill>
          <a:blip r:embed="rId3"/>
          <a:stretch>
            <a:fillRect/>
          </a:stretch>
        </p:blipFill>
        <p:spPr>
          <a:xfrm>
            <a:off x="10539517" y="6258100"/>
            <a:ext cx="1541418" cy="493254"/>
          </a:xfrm>
          <a:prstGeom prst="rect">
            <a:avLst/>
          </a:prstGeom>
        </p:spPr>
      </p:pic>
      <p:pic>
        <p:nvPicPr>
          <p:cNvPr id="6" name="Afbeelding 5">
            <a:extLst>
              <a:ext uri="{FF2B5EF4-FFF2-40B4-BE49-F238E27FC236}">
                <a16:creationId xmlns:a16="http://schemas.microsoft.com/office/drawing/2014/main" id="{B7188C27-C06A-5387-F25A-B2EC8D0159F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909866" y="6272179"/>
            <a:ext cx="460125" cy="460125"/>
          </a:xfrm>
          <a:prstGeom prst="rect">
            <a:avLst/>
          </a:prstGeom>
        </p:spPr>
      </p:pic>
      <p:sp>
        <p:nvSpPr>
          <p:cNvPr id="9" name="Tekstvak 8">
            <a:extLst>
              <a:ext uri="{FF2B5EF4-FFF2-40B4-BE49-F238E27FC236}">
                <a16:creationId xmlns:a16="http://schemas.microsoft.com/office/drawing/2014/main" id="{6A563746-3FEB-3812-4F59-243CF55B0214}"/>
              </a:ext>
            </a:extLst>
          </p:cNvPr>
          <p:cNvSpPr txBox="1"/>
          <p:nvPr/>
        </p:nvSpPr>
        <p:spPr>
          <a:xfrm>
            <a:off x="6366590" y="2609417"/>
            <a:ext cx="5512268" cy="1015663"/>
          </a:xfrm>
          <a:prstGeom prst="rect">
            <a:avLst/>
          </a:prstGeom>
          <a:noFill/>
        </p:spPr>
        <p:txBody>
          <a:bodyPr wrap="square" rtlCol="0">
            <a:spAutoFit/>
          </a:bodyPr>
          <a:lstStyle/>
          <a:p>
            <a:pPr algn="ctr"/>
            <a:r>
              <a:rPr lang="nl-NL" sz="3000" b="1" dirty="0">
                <a:solidFill>
                  <a:schemeClr val="bg1"/>
                </a:solidFill>
                <a:latin typeface="DM Sans" pitchFamily="2" charset="0"/>
              </a:rPr>
              <a:t>Resultaten schadeafhandeling</a:t>
            </a:r>
          </a:p>
        </p:txBody>
      </p:sp>
    </p:spTree>
    <p:extLst>
      <p:ext uri="{BB962C8B-B14F-4D97-AF65-F5344CB8AC3E}">
        <p14:creationId xmlns:p14="http://schemas.microsoft.com/office/powerpoint/2010/main" val="347791834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hthoek 11">
            <a:extLst>
              <a:ext uri="{FF2B5EF4-FFF2-40B4-BE49-F238E27FC236}">
                <a16:creationId xmlns:a16="http://schemas.microsoft.com/office/drawing/2014/main" id="{BAE08F2F-63FD-2EBD-C492-6B0F6B3A6A79}"/>
              </a:ext>
            </a:extLst>
          </p:cNvPr>
          <p:cNvSpPr/>
          <p:nvPr/>
        </p:nvSpPr>
        <p:spPr>
          <a:xfrm>
            <a:off x="0" y="0"/>
            <a:ext cx="12192000" cy="862642"/>
          </a:xfrm>
          <a:prstGeom prst="rect">
            <a:avLst/>
          </a:prstGeom>
          <a:solidFill>
            <a:srgbClr val="005CA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4" name="Rechthoek 13">
            <a:extLst>
              <a:ext uri="{FF2B5EF4-FFF2-40B4-BE49-F238E27FC236}">
                <a16:creationId xmlns:a16="http://schemas.microsoft.com/office/drawing/2014/main" id="{600C6BB8-5152-3D17-67F3-A54B80D9CF0C}"/>
              </a:ext>
            </a:extLst>
          </p:cNvPr>
          <p:cNvSpPr/>
          <p:nvPr/>
        </p:nvSpPr>
        <p:spPr>
          <a:xfrm>
            <a:off x="6095999" y="861822"/>
            <a:ext cx="6095999" cy="5996178"/>
          </a:xfrm>
          <a:prstGeom prst="rect">
            <a:avLst/>
          </a:prstGeom>
          <a:solidFill>
            <a:srgbClr val="000000"/>
          </a:solid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6" name="Rechthoek 15">
            <a:extLst>
              <a:ext uri="{FF2B5EF4-FFF2-40B4-BE49-F238E27FC236}">
                <a16:creationId xmlns:a16="http://schemas.microsoft.com/office/drawing/2014/main" id="{B11727F3-3D9F-27D9-59A9-49EA4D180D5C}"/>
              </a:ext>
            </a:extLst>
          </p:cNvPr>
          <p:cNvSpPr/>
          <p:nvPr/>
        </p:nvSpPr>
        <p:spPr>
          <a:xfrm>
            <a:off x="0" y="861822"/>
            <a:ext cx="6095999" cy="5996178"/>
          </a:xfrm>
          <a:prstGeom prst="rect">
            <a:avLst/>
          </a:prstGeom>
          <a:solidFill>
            <a:srgbClr val="E30521"/>
          </a:solidFill>
          <a:ln>
            <a:solidFill>
              <a:srgbClr val="E3052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5" name="Tekstvak 24">
            <a:extLst>
              <a:ext uri="{FF2B5EF4-FFF2-40B4-BE49-F238E27FC236}">
                <a16:creationId xmlns:a16="http://schemas.microsoft.com/office/drawing/2014/main" id="{EE1194DC-84DC-AA8A-033E-90A5157A11D4}"/>
              </a:ext>
            </a:extLst>
          </p:cNvPr>
          <p:cNvSpPr txBox="1"/>
          <p:nvPr/>
        </p:nvSpPr>
        <p:spPr>
          <a:xfrm>
            <a:off x="338781" y="1146757"/>
            <a:ext cx="4978634" cy="646331"/>
          </a:xfrm>
          <a:prstGeom prst="rect">
            <a:avLst/>
          </a:prstGeom>
          <a:noFill/>
        </p:spPr>
        <p:txBody>
          <a:bodyPr wrap="square" rtlCol="0">
            <a:spAutoFit/>
          </a:bodyPr>
          <a:lstStyle/>
          <a:p>
            <a:r>
              <a:rPr lang="nl-NL" dirty="0">
                <a:solidFill>
                  <a:schemeClr val="bg1"/>
                </a:solidFill>
                <a:latin typeface="DM Sans" pitchFamily="2" charset="0"/>
              </a:rPr>
              <a:t>Is de aanmelding erkend als schade door mijnbouw (aardbevingsschade)?</a:t>
            </a:r>
          </a:p>
        </p:txBody>
      </p:sp>
      <p:graphicFrame>
        <p:nvGraphicFramePr>
          <p:cNvPr id="26" name="Grafiek 25">
            <a:extLst>
              <a:ext uri="{FF2B5EF4-FFF2-40B4-BE49-F238E27FC236}">
                <a16:creationId xmlns:a16="http://schemas.microsoft.com/office/drawing/2014/main" id="{AEEFBDE0-0080-670D-2BD0-17B5675C4E03}"/>
              </a:ext>
            </a:extLst>
          </p:cNvPr>
          <p:cNvGraphicFramePr/>
          <p:nvPr>
            <p:extLst>
              <p:ext uri="{D42A27DB-BD31-4B8C-83A1-F6EECF244321}">
                <p14:modId xmlns:p14="http://schemas.microsoft.com/office/powerpoint/2010/main" val="1356727621"/>
              </p:ext>
            </p:extLst>
          </p:nvPr>
        </p:nvGraphicFramePr>
        <p:xfrm>
          <a:off x="818163" y="1900833"/>
          <a:ext cx="3504457" cy="2954514"/>
        </p:xfrm>
        <a:graphic>
          <a:graphicData uri="http://schemas.openxmlformats.org/drawingml/2006/chart">
            <c:chart xmlns:c="http://schemas.openxmlformats.org/drawingml/2006/chart" xmlns:r="http://schemas.openxmlformats.org/officeDocument/2006/relationships" r:id="rId2"/>
          </a:graphicData>
        </a:graphic>
      </p:graphicFrame>
      <p:sp>
        <p:nvSpPr>
          <p:cNvPr id="27" name="Tekstvak 26">
            <a:extLst>
              <a:ext uri="{FF2B5EF4-FFF2-40B4-BE49-F238E27FC236}">
                <a16:creationId xmlns:a16="http://schemas.microsoft.com/office/drawing/2014/main" id="{9DDA59D2-4639-D2FE-D0A2-117FAAA32640}"/>
              </a:ext>
            </a:extLst>
          </p:cNvPr>
          <p:cNvSpPr txBox="1"/>
          <p:nvPr/>
        </p:nvSpPr>
        <p:spPr>
          <a:xfrm>
            <a:off x="2321738" y="4770057"/>
            <a:ext cx="791245" cy="276999"/>
          </a:xfrm>
          <a:prstGeom prst="rect">
            <a:avLst/>
          </a:prstGeom>
          <a:noFill/>
        </p:spPr>
        <p:txBody>
          <a:bodyPr wrap="square" rtlCol="0">
            <a:spAutoFit/>
          </a:bodyPr>
          <a:lstStyle/>
          <a:p>
            <a:r>
              <a:rPr lang="nl-NL" sz="1200" dirty="0">
                <a:solidFill>
                  <a:schemeClr val="bg1"/>
                </a:solidFill>
                <a:latin typeface="DM Sans" pitchFamily="2" charset="0"/>
              </a:rPr>
              <a:t>N=874</a:t>
            </a:r>
          </a:p>
        </p:txBody>
      </p:sp>
      <p:sp>
        <p:nvSpPr>
          <p:cNvPr id="28" name="Tekstvak 27">
            <a:extLst>
              <a:ext uri="{FF2B5EF4-FFF2-40B4-BE49-F238E27FC236}">
                <a16:creationId xmlns:a16="http://schemas.microsoft.com/office/drawing/2014/main" id="{5DBD8F08-D534-BDFE-EEBD-73D5142647E2}"/>
              </a:ext>
            </a:extLst>
          </p:cNvPr>
          <p:cNvSpPr txBox="1"/>
          <p:nvPr/>
        </p:nvSpPr>
        <p:spPr>
          <a:xfrm>
            <a:off x="7869378" y="2023268"/>
            <a:ext cx="3171825" cy="1631216"/>
          </a:xfrm>
          <a:prstGeom prst="rect">
            <a:avLst/>
          </a:prstGeom>
          <a:noFill/>
        </p:spPr>
        <p:txBody>
          <a:bodyPr wrap="square" rtlCol="0">
            <a:spAutoFit/>
          </a:bodyPr>
          <a:lstStyle/>
          <a:p>
            <a:r>
              <a:rPr lang="nl-NL" sz="10000" dirty="0">
                <a:solidFill>
                  <a:srgbClr val="009543"/>
                </a:solidFill>
                <a:latin typeface="DM Sans" pitchFamily="2" charset="0"/>
              </a:rPr>
              <a:t>12%</a:t>
            </a:r>
          </a:p>
        </p:txBody>
      </p:sp>
      <p:sp>
        <p:nvSpPr>
          <p:cNvPr id="29" name="Tekstvak 28">
            <a:extLst>
              <a:ext uri="{FF2B5EF4-FFF2-40B4-BE49-F238E27FC236}">
                <a16:creationId xmlns:a16="http://schemas.microsoft.com/office/drawing/2014/main" id="{8C012606-8B31-58A5-F211-BDAE22ADAAD8}"/>
              </a:ext>
            </a:extLst>
          </p:cNvPr>
          <p:cNvSpPr txBox="1"/>
          <p:nvPr/>
        </p:nvSpPr>
        <p:spPr>
          <a:xfrm>
            <a:off x="7017679" y="3654484"/>
            <a:ext cx="4942539" cy="1477328"/>
          </a:xfrm>
          <a:prstGeom prst="rect">
            <a:avLst/>
          </a:prstGeom>
          <a:noFill/>
        </p:spPr>
        <p:txBody>
          <a:bodyPr wrap="square" rtlCol="0">
            <a:spAutoFit/>
          </a:bodyPr>
          <a:lstStyle/>
          <a:p>
            <a:r>
              <a:rPr lang="nl-NL" dirty="0">
                <a:solidFill>
                  <a:schemeClr val="bg1"/>
                </a:solidFill>
                <a:latin typeface="DM Sans" pitchFamily="2" charset="0"/>
              </a:rPr>
              <a:t>van de gedupeerden met een (deels)</a:t>
            </a:r>
          </a:p>
          <a:p>
            <a:r>
              <a:rPr lang="nl-NL" dirty="0">
                <a:solidFill>
                  <a:schemeClr val="bg1"/>
                </a:solidFill>
                <a:latin typeface="DM Sans" pitchFamily="2" charset="0"/>
              </a:rPr>
              <a:t>niet erkende schademelding doorloopt</a:t>
            </a:r>
          </a:p>
          <a:p>
            <a:r>
              <a:rPr lang="nl-NL" dirty="0">
                <a:solidFill>
                  <a:schemeClr val="bg1"/>
                </a:solidFill>
                <a:latin typeface="DM Sans" pitchFamily="2" charset="0"/>
              </a:rPr>
              <a:t>de volledige juridische procedure om</a:t>
            </a:r>
          </a:p>
          <a:p>
            <a:r>
              <a:rPr lang="nl-NL" dirty="0">
                <a:solidFill>
                  <a:schemeClr val="bg1"/>
                </a:solidFill>
                <a:latin typeface="DM Sans" pitchFamily="2" charset="0"/>
              </a:rPr>
              <a:t>dit aan te vechten. Dit is bijna de helft</a:t>
            </a:r>
          </a:p>
          <a:p>
            <a:r>
              <a:rPr lang="nl-NL" u="sng" dirty="0">
                <a:solidFill>
                  <a:schemeClr val="bg1"/>
                </a:solidFill>
                <a:latin typeface="DM Sans" pitchFamily="2" charset="0"/>
              </a:rPr>
              <a:t>minder</a:t>
            </a:r>
            <a:r>
              <a:rPr lang="nl-NL" dirty="0">
                <a:solidFill>
                  <a:schemeClr val="bg1"/>
                </a:solidFill>
                <a:latin typeface="DM Sans" pitchFamily="2" charset="0"/>
              </a:rPr>
              <a:t> dan twee jaar geleden (was 22%).</a:t>
            </a:r>
          </a:p>
        </p:txBody>
      </p:sp>
      <p:sp>
        <p:nvSpPr>
          <p:cNvPr id="32" name="Tekstvak 31">
            <a:extLst>
              <a:ext uri="{FF2B5EF4-FFF2-40B4-BE49-F238E27FC236}">
                <a16:creationId xmlns:a16="http://schemas.microsoft.com/office/drawing/2014/main" id="{BA05168B-8F34-E8DD-A273-9A7180A1BBF6}"/>
              </a:ext>
            </a:extLst>
          </p:cNvPr>
          <p:cNvSpPr txBox="1"/>
          <p:nvPr/>
        </p:nvSpPr>
        <p:spPr>
          <a:xfrm>
            <a:off x="281811" y="5490863"/>
            <a:ext cx="5662344" cy="923330"/>
          </a:xfrm>
          <a:prstGeom prst="rect">
            <a:avLst/>
          </a:prstGeom>
          <a:noFill/>
        </p:spPr>
        <p:txBody>
          <a:bodyPr wrap="square" rtlCol="0">
            <a:spAutoFit/>
          </a:bodyPr>
          <a:lstStyle/>
          <a:p>
            <a:r>
              <a:rPr lang="nl-NL" i="1" dirty="0">
                <a:solidFill>
                  <a:schemeClr val="bg1"/>
                </a:solidFill>
                <a:latin typeface="DM Sans" pitchFamily="2" charset="0"/>
              </a:rPr>
              <a:t>78% van de aangemelde schades is volledig erkend als schade door mijnbouw. Dit is bijna een kwart </a:t>
            </a:r>
            <a:r>
              <a:rPr lang="nl-NL" i="1" u="sng" dirty="0">
                <a:solidFill>
                  <a:schemeClr val="bg1"/>
                </a:solidFill>
                <a:latin typeface="DM Sans" pitchFamily="2" charset="0"/>
              </a:rPr>
              <a:t>meer</a:t>
            </a:r>
            <a:r>
              <a:rPr lang="nl-NL" i="1" dirty="0">
                <a:solidFill>
                  <a:schemeClr val="bg1"/>
                </a:solidFill>
                <a:latin typeface="DM Sans" pitchFamily="2" charset="0"/>
              </a:rPr>
              <a:t> dan twee jaar geleden (was 55%).</a:t>
            </a:r>
          </a:p>
        </p:txBody>
      </p:sp>
      <p:sp>
        <p:nvSpPr>
          <p:cNvPr id="33" name="Tekstvak 32">
            <a:extLst>
              <a:ext uri="{FF2B5EF4-FFF2-40B4-BE49-F238E27FC236}">
                <a16:creationId xmlns:a16="http://schemas.microsoft.com/office/drawing/2014/main" id="{450932F1-3ADC-0037-F654-E463C41C55F2}"/>
              </a:ext>
            </a:extLst>
          </p:cNvPr>
          <p:cNvSpPr txBox="1"/>
          <p:nvPr/>
        </p:nvSpPr>
        <p:spPr>
          <a:xfrm>
            <a:off x="167136" y="136454"/>
            <a:ext cx="9053064" cy="400110"/>
          </a:xfrm>
          <a:prstGeom prst="rect">
            <a:avLst/>
          </a:prstGeom>
          <a:noFill/>
        </p:spPr>
        <p:txBody>
          <a:bodyPr wrap="square" rtlCol="0">
            <a:spAutoFit/>
          </a:bodyPr>
          <a:lstStyle/>
          <a:p>
            <a:r>
              <a:rPr lang="nl-NL" sz="2000" b="1" dirty="0">
                <a:solidFill>
                  <a:schemeClr val="bg1"/>
                </a:solidFill>
                <a:latin typeface="DM Sans" pitchFamily="2" charset="0"/>
              </a:rPr>
              <a:t>Resultaten schadeafhandeling 		</a:t>
            </a:r>
            <a:r>
              <a:rPr lang="nl-NL" sz="1500" b="1" i="1" dirty="0">
                <a:solidFill>
                  <a:schemeClr val="bg1"/>
                </a:solidFill>
                <a:latin typeface="DM Sans" pitchFamily="2" charset="0"/>
              </a:rPr>
              <a:t>Erkenning</a:t>
            </a:r>
          </a:p>
        </p:txBody>
      </p:sp>
      <p:pic>
        <p:nvPicPr>
          <p:cNvPr id="34" name="Afbeelding 33">
            <a:extLst>
              <a:ext uri="{FF2B5EF4-FFF2-40B4-BE49-F238E27FC236}">
                <a16:creationId xmlns:a16="http://schemas.microsoft.com/office/drawing/2014/main" id="{06C7B44E-C972-DC92-956A-1D3A72BF896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914685" y="6265086"/>
            <a:ext cx="460125" cy="460125"/>
          </a:xfrm>
          <a:prstGeom prst="rect">
            <a:avLst/>
          </a:prstGeom>
        </p:spPr>
      </p:pic>
      <p:pic>
        <p:nvPicPr>
          <p:cNvPr id="35" name="Afbeelding 34">
            <a:extLst>
              <a:ext uri="{FF2B5EF4-FFF2-40B4-BE49-F238E27FC236}">
                <a16:creationId xmlns:a16="http://schemas.microsoft.com/office/drawing/2014/main" id="{814E2DBF-B998-AED0-D8F3-C043028023FA}"/>
              </a:ext>
            </a:extLst>
          </p:cNvPr>
          <p:cNvPicPr>
            <a:picLocks noChangeAspect="1"/>
          </p:cNvPicPr>
          <p:nvPr/>
        </p:nvPicPr>
        <p:blipFill>
          <a:blip r:embed="rId4"/>
          <a:stretch>
            <a:fillRect/>
          </a:stretch>
        </p:blipFill>
        <p:spPr>
          <a:xfrm>
            <a:off x="10524210" y="6291329"/>
            <a:ext cx="1583977" cy="471699"/>
          </a:xfrm>
          <a:prstGeom prst="rect">
            <a:avLst/>
          </a:prstGeom>
        </p:spPr>
      </p:pic>
      <p:sp>
        <p:nvSpPr>
          <p:cNvPr id="2" name="Pijl: omhoog 1">
            <a:extLst>
              <a:ext uri="{FF2B5EF4-FFF2-40B4-BE49-F238E27FC236}">
                <a16:creationId xmlns:a16="http://schemas.microsoft.com/office/drawing/2014/main" id="{CC28098F-C290-6EBB-29ED-D9E7E3880AE4}"/>
              </a:ext>
            </a:extLst>
          </p:cNvPr>
          <p:cNvSpPr/>
          <p:nvPr/>
        </p:nvSpPr>
        <p:spPr>
          <a:xfrm>
            <a:off x="4276688" y="2258095"/>
            <a:ext cx="319177" cy="388189"/>
          </a:xfrm>
          <a:prstGeom prst="upArrow">
            <a:avLst/>
          </a:prstGeom>
          <a:ln>
            <a:solidFill>
              <a:srgbClr val="000000"/>
            </a:solidFill>
          </a:ln>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nl-NL"/>
          </a:p>
        </p:txBody>
      </p:sp>
      <p:sp>
        <p:nvSpPr>
          <p:cNvPr id="3" name="Rechthoek 2">
            <a:extLst>
              <a:ext uri="{FF2B5EF4-FFF2-40B4-BE49-F238E27FC236}">
                <a16:creationId xmlns:a16="http://schemas.microsoft.com/office/drawing/2014/main" id="{8D292DDC-1C5D-CE16-9C59-1ADF605432DA}"/>
              </a:ext>
            </a:extLst>
          </p:cNvPr>
          <p:cNvSpPr/>
          <p:nvPr/>
        </p:nvSpPr>
        <p:spPr>
          <a:xfrm>
            <a:off x="-1" y="861822"/>
            <a:ext cx="6052192" cy="5901206"/>
          </a:xfrm>
          <a:prstGeom prst="rect">
            <a:avLst/>
          </a:prstGeom>
          <a:solidFill>
            <a:srgbClr val="E30521"/>
          </a:solidFill>
          <a:ln>
            <a:solidFill>
              <a:srgbClr val="E3052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 name="Tekstvak 3">
            <a:extLst>
              <a:ext uri="{FF2B5EF4-FFF2-40B4-BE49-F238E27FC236}">
                <a16:creationId xmlns:a16="http://schemas.microsoft.com/office/drawing/2014/main" id="{CC0ECE83-3808-95DE-0937-6A3F4BC707F5}"/>
              </a:ext>
            </a:extLst>
          </p:cNvPr>
          <p:cNvSpPr txBox="1"/>
          <p:nvPr/>
        </p:nvSpPr>
        <p:spPr>
          <a:xfrm>
            <a:off x="818163" y="2697334"/>
            <a:ext cx="4281564" cy="1200329"/>
          </a:xfrm>
          <a:prstGeom prst="rect">
            <a:avLst/>
          </a:prstGeom>
          <a:noFill/>
        </p:spPr>
        <p:txBody>
          <a:bodyPr wrap="square" rtlCol="0">
            <a:spAutoFit/>
          </a:bodyPr>
          <a:lstStyle/>
          <a:p>
            <a:r>
              <a:rPr lang="nl-NL" i="1" dirty="0">
                <a:solidFill>
                  <a:schemeClr val="bg1"/>
                </a:solidFill>
                <a:latin typeface="DM Sans" pitchFamily="2" charset="0"/>
              </a:rPr>
              <a:t>“Men vond het werking van de elementen. Interessante hierbij is dat het wel erkend is bij de buren en dat de schade pas kwam na 2008.”</a:t>
            </a:r>
          </a:p>
        </p:txBody>
      </p:sp>
      <p:sp>
        <p:nvSpPr>
          <p:cNvPr id="7" name="Rechthoek 6">
            <a:extLst>
              <a:ext uri="{FF2B5EF4-FFF2-40B4-BE49-F238E27FC236}">
                <a16:creationId xmlns:a16="http://schemas.microsoft.com/office/drawing/2014/main" id="{DF05C492-A80D-EAFB-3533-2B0F112642E6}"/>
              </a:ext>
            </a:extLst>
          </p:cNvPr>
          <p:cNvSpPr/>
          <p:nvPr/>
        </p:nvSpPr>
        <p:spPr>
          <a:xfrm>
            <a:off x="6105549" y="878462"/>
            <a:ext cx="6086451" cy="4981956"/>
          </a:xfrm>
          <a:prstGeom prst="rect">
            <a:avLst/>
          </a:prstGeom>
          <a:solidFill>
            <a:srgbClr val="000000"/>
          </a:solid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8" name="Tekstvak 7">
            <a:extLst>
              <a:ext uri="{FF2B5EF4-FFF2-40B4-BE49-F238E27FC236}">
                <a16:creationId xmlns:a16="http://schemas.microsoft.com/office/drawing/2014/main" id="{9B83D35F-21E3-3D93-2F7E-007CAAD75FCE}"/>
              </a:ext>
            </a:extLst>
          </p:cNvPr>
          <p:cNvSpPr txBox="1"/>
          <p:nvPr/>
        </p:nvSpPr>
        <p:spPr>
          <a:xfrm>
            <a:off x="7190683" y="2189224"/>
            <a:ext cx="4281564" cy="1200329"/>
          </a:xfrm>
          <a:prstGeom prst="rect">
            <a:avLst/>
          </a:prstGeom>
          <a:noFill/>
        </p:spPr>
        <p:txBody>
          <a:bodyPr wrap="square" rtlCol="0">
            <a:spAutoFit/>
          </a:bodyPr>
          <a:lstStyle/>
          <a:p>
            <a:r>
              <a:rPr lang="nl-NL" i="1" dirty="0">
                <a:solidFill>
                  <a:schemeClr val="bg1"/>
                </a:solidFill>
                <a:latin typeface="DM Sans" pitchFamily="2" charset="0"/>
              </a:rPr>
              <a:t>“Na veel gedoe en ontkenning</a:t>
            </a:r>
          </a:p>
          <a:p>
            <a:r>
              <a:rPr lang="nl-NL" i="1" dirty="0">
                <a:solidFill>
                  <a:schemeClr val="bg1"/>
                </a:solidFill>
                <a:latin typeface="DM Sans" pitchFamily="2" charset="0"/>
              </a:rPr>
              <a:t>van de inspecteur hebben we</a:t>
            </a:r>
          </a:p>
          <a:p>
            <a:r>
              <a:rPr lang="nl-NL" i="1" dirty="0">
                <a:solidFill>
                  <a:schemeClr val="bg1"/>
                </a:solidFill>
                <a:latin typeface="DM Sans" pitchFamily="2" charset="0"/>
              </a:rPr>
              <a:t>een bouwexpert erbij gehad.</a:t>
            </a:r>
          </a:p>
          <a:p>
            <a:r>
              <a:rPr lang="nl-NL" i="1" dirty="0">
                <a:solidFill>
                  <a:schemeClr val="bg1"/>
                </a:solidFill>
                <a:latin typeface="DM Sans" pitchFamily="2" charset="0"/>
              </a:rPr>
              <a:t>Toen werd deel schade erkend.”</a:t>
            </a:r>
          </a:p>
        </p:txBody>
      </p:sp>
      <p:sp>
        <p:nvSpPr>
          <p:cNvPr id="9" name="Tekstvak 8">
            <a:extLst>
              <a:ext uri="{FF2B5EF4-FFF2-40B4-BE49-F238E27FC236}">
                <a16:creationId xmlns:a16="http://schemas.microsoft.com/office/drawing/2014/main" id="{2FDDA841-AF00-5BC1-A2FD-BA632E54C14D}"/>
              </a:ext>
            </a:extLst>
          </p:cNvPr>
          <p:cNvSpPr txBox="1"/>
          <p:nvPr/>
        </p:nvSpPr>
        <p:spPr>
          <a:xfrm>
            <a:off x="167136" y="500185"/>
            <a:ext cx="12510639" cy="307777"/>
          </a:xfrm>
          <a:prstGeom prst="rect">
            <a:avLst/>
          </a:prstGeom>
          <a:noFill/>
        </p:spPr>
        <p:txBody>
          <a:bodyPr wrap="square" rtlCol="0">
            <a:spAutoFit/>
          </a:bodyPr>
          <a:lstStyle/>
          <a:p>
            <a:r>
              <a:rPr lang="nl-NL" sz="1400" b="1" i="1" dirty="0">
                <a:solidFill>
                  <a:schemeClr val="bg1"/>
                </a:solidFill>
                <a:latin typeface="DM Sans" pitchFamily="2" charset="0"/>
              </a:rPr>
              <a:t>Bloemlezing van redenen waarom schademelding (gedeeltelijk) niet erkend is als schade door mijnbouw (aardbevingsschade).</a:t>
            </a:r>
          </a:p>
        </p:txBody>
      </p:sp>
      <p:sp>
        <p:nvSpPr>
          <p:cNvPr id="13" name="Tekstvak 12">
            <a:extLst>
              <a:ext uri="{FF2B5EF4-FFF2-40B4-BE49-F238E27FC236}">
                <a16:creationId xmlns:a16="http://schemas.microsoft.com/office/drawing/2014/main" id="{BB2807B9-5988-58B0-CAFB-B8FCBD266A4C}"/>
              </a:ext>
            </a:extLst>
          </p:cNvPr>
          <p:cNvSpPr txBox="1"/>
          <p:nvPr/>
        </p:nvSpPr>
        <p:spPr>
          <a:xfrm>
            <a:off x="7190683" y="4069982"/>
            <a:ext cx="4281564" cy="646331"/>
          </a:xfrm>
          <a:prstGeom prst="rect">
            <a:avLst/>
          </a:prstGeom>
          <a:noFill/>
        </p:spPr>
        <p:txBody>
          <a:bodyPr wrap="square" rtlCol="0">
            <a:spAutoFit/>
          </a:bodyPr>
          <a:lstStyle/>
          <a:p>
            <a:r>
              <a:rPr lang="nl-NL" i="1" dirty="0">
                <a:solidFill>
                  <a:schemeClr val="bg1"/>
                </a:solidFill>
                <a:latin typeface="DM Sans" pitchFamily="2" charset="0"/>
              </a:rPr>
              <a:t>“Deels wordt het niet erkend</a:t>
            </a:r>
          </a:p>
          <a:p>
            <a:r>
              <a:rPr lang="nl-NL" i="1" dirty="0">
                <a:solidFill>
                  <a:schemeClr val="bg1"/>
                </a:solidFill>
                <a:latin typeface="DM Sans" pitchFamily="2" charset="0"/>
              </a:rPr>
              <a:t>vanwege de leeftijd van ons huis.”</a:t>
            </a:r>
          </a:p>
        </p:txBody>
      </p:sp>
    </p:spTree>
    <p:extLst>
      <p:ext uri="{BB962C8B-B14F-4D97-AF65-F5344CB8AC3E}">
        <p14:creationId xmlns:p14="http://schemas.microsoft.com/office/powerpoint/2010/main" val="316047195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1000"/>
                                        <p:tgtEl>
                                          <p:spTgt spid="3"/>
                                        </p:tgtEl>
                                      </p:cBhvr>
                                    </p:animEffect>
                                    <p:anim calcmode="lin" valueType="num">
                                      <p:cBhvr>
                                        <p:cTn id="13" dur="1000" fill="hold"/>
                                        <p:tgtEl>
                                          <p:spTgt spid="3"/>
                                        </p:tgtEl>
                                        <p:attrNameLst>
                                          <p:attrName>ppt_x</p:attrName>
                                        </p:attrNameLst>
                                      </p:cBhvr>
                                      <p:tavLst>
                                        <p:tav tm="0">
                                          <p:val>
                                            <p:strVal val="#ppt_x"/>
                                          </p:val>
                                        </p:tav>
                                        <p:tav tm="100000">
                                          <p:val>
                                            <p:strVal val="#ppt_x"/>
                                          </p:val>
                                        </p:tav>
                                      </p:tavLst>
                                    </p:anim>
                                    <p:anim calcmode="lin" valueType="num">
                                      <p:cBhvr>
                                        <p:cTn id="14" dur="1000" fill="hold"/>
                                        <p:tgtEl>
                                          <p:spTgt spid="3"/>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1000"/>
                                        <p:tgtEl>
                                          <p:spTgt spid="8"/>
                                        </p:tgtEl>
                                      </p:cBhvr>
                                    </p:animEffect>
                                    <p:anim calcmode="lin" valueType="num">
                                      <p:cBhvr>
                                        <p:cTn id="18" dur="1000" fill="hold"/>
                                        <p:tgtEl>
                                          <p:spTgt spid="8"/>
                                        </p:tgtEl>
                                        <p:attrNameLst>
                                          <p:attrName>ppt_x</p:attrName>
                                        </p:attrNameLst>
                                      </p:cBhvr>
                                      <p:tavLst>
                                        <p:tav tm="0">
                                          <p:val>
                                            <p:strVal val="#ppt_x"/>
                                          </p:val>
                                        </p:tav>
                                        <p:tav tm="100000">
                                          <p:val>
                                            <p:strVal val="#ppt_x"/>
                                          </p:val>
                                        </p:tav>
                                      </p:tavLst>
                                    </p:anim>
                                    <p:anim calcmode="lin" valueType="num">
                                      <p:cBhvr>
                                        <p:cTn id="19" dur="1000" fill="hold"/>
                                        <p:tgtEl>
                                          <p:spTgt spid="8"/>
                                        </p:tgtEl>
                                        <p:attrNameLst>
                                          <p:attrName>ppt_y</p:attrName>
                                        </p:attrNameLst>
                                      </p:cBhvr>
                                      <p:tavLst>
                                        <p:tav tm="0">
                                          <p:val>
                                            <p:strVal val="#ppt_y+.1"/>
                                          </p:val>
                                        </p:tav>
                                        <p:tav tm="100000">
                                          <p:val>
                                            <p:strVal val="#ppt_y"/>
                                          </p:val>
                                        </p:tav>
                                      </p:tavLst>
                                    </p:anim>
                                  </p:childTnLst>
                                </p:cTn>
                              </p:par>
                              <p:par>
                                <p:cTn id="20" presetID="1" presetClass="entr" presetSubtype="0" fill="hold" grpId="0" nodeType="withEffect">
                                  <p:stCondLst>
                                    <p:cond delay="0"/>
                                  </p:stCondLst>
                                  <p:childTnLst>
                                    <p:set>
                                      <p:cBhvr>
                                        <p:cTn id="21" dur="1" fill="hold">
                                          <p:stCondLst>
                                            <p:cond delay="0"/>
                                          </p:stCondLst>
                                        </p:cTn>
                                        <p:tgtEl>
                                          <p:spTgt spid="9"/>
                                        </p:tgtEl>
                                        <p:attrNameLst>
                                          <p:attrName>style.visibility</p:attrName>
                                        </p:attrNameLst>
                                      </p:cBhvr>
                                      <p:to>
                                        <p:strVal val="visible"/>
                                      </p:to>
                                    </p:set>
                                  </p:childTnLst>
                                </p:cTn>
                              </p:par>
                              <p:par>
                                <p:cTn id="22" presetID="42" presetClass="entr" presetSubtype="0" fill="hold" grpId="0" nodeType="with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fade">
                                      <p:cBhvr>
                                        <p:cTn id="24" dur="1000"/>
                                        <p:tgtEl>
                                          <p:spTgt spid="7"/>
                                        </p:tgtEl>
                                      </p:cBhvr>
                                    </p:animEffect>
                                    <p:anim calcmode="lin" valueType="num">
                                      <p:cBhvr>
                                        <p:cTn id="25" dur="1000" fill="hold"/>
                                        <p:tgtEl>
                                          <p:spTgt spid="7"/>
                                        </p:tgtEl>
                                        <p:attrNameLst>
                                          <p:attrName>ppt_x</p:attrName>
                                        </p:attrNameLst>
                                      </p:cBhvr>
                                      <p:tavLst>
                                        <p:tav tm="0">
                                          <p:val>
                                            <p:strVal val="#ppt_x"/>
                                          </p:val>
                                        </p:tav>
                                        <p:tav tm="100000">
                                          <p:val>
                                            <p:strVal val="#ppt_x"/>
                                          </p:val>
                                        </p:tav>
                                      </p:tavLst>
                                    </p:anim>
                                    <p:anim calcmode="lin" valueType="num">
                                      <p:cBhvr>
                                        <p:cTn id="26" dur="1000" fill="hold"/>
                                        <p:tgtEl>
                                          <p:spTgt spid="7"/>
                                        </p:tgtEl>
                                        <p:attrNameLst>
                                          <p:attrName>ppt_y</p:attrName>
                                        </p:attrNameLst>
                                      </p:cBhvr>
                                      <p:tavLst>
                                        <p:tav tm="0">
                                          <p:val>
                                            <p:strVal val="#ppt_y+.1"/>
                                          </p:val>
                                        </p:tav>
                                        <p:tav tm="100000">
                                          <p:val>
                                            <p:strVal val="#ppt_y"/>
                                          </p:val>
                                        </p:tav>
                                      </p:tavLst>
                                    </p:anim>
                                  </p:childTnLst>
                                </p:cTn>
                              </p:par>
                              <p:par>
                                <p:cTn id="27" presetID="42" presetClass="entr" presetSubtype="0" fill="hold" grpId="0" nodeType="withEffect">
                                  <p:stCondLst>
                                    <p:cond delay="0"/>
                                  </p:stCondLst>
                                  <p:childTnLst>
                                    <p:set>
                                      <p:cBhvr>
                                        <p:cTn id="28" dur="1" fill="hold">
                                          <p:stCondLst>
                                            <p:cond delay="0"/>
                                          </p:stCondLst>
                                        </p:cTn>
                                        <p:tgtEl>
                                          <p:spTgt spid="13"/>
                                        </p:tgtEl>
                                        <p:attrNameLst>
                                          <p:attrName>style.visibility</p:attrName>
                                        </p:attrNameLst>
                                      </p:cBhvr>
                                      <p:to>
                                        <p:strVal val="visible"/>
                                      </p:to>
                                    </p:set>
                                    <p:animEffect transition="in" filter="fade">
                                      <p:cBhvr>
                                        <p:cTn id="29" dur="1000"/>
                                        <p:tgtEl>
                                          <p:spTgt spid="13"/>
                                        </p:tgtEl>
                                      </p:cBhvr>
                                    </p:animEffect>
                                    <p:anim calcmode="lin" valueType="num">
                                      <p:cBhvr>
                                        <p:cTn id="30" dur="1000" fill="hold"/>
                                        <p:tgtEl>
                                          <p:spTgt spid="13"/>
                                        </p:tgtEl>
                                        <p:attrNameLst>
                                          <p:attrName>ppt_x</p:attrName>
                                        </p:attrNameLst>
                                      </p:cBhvr>
                                      <p:tavLst>
                                        <p:tav tm="0">
                                          <p:val>
                                            <p:strVal val="#ppt_x"/>
                                          </p:val>
                                        </p:tav>
                                        <p:tav tm="100000">
                                          <p:val>
                                            <p:strVal val="#ppt_x"/>
                                          </p:val>
                                        </p:tav>
                                      </p:tavLst>
                                    </p:anim>
                                    <p:anim calcmode="lin" valueType="num">
                                      <p:cBhvr>
                                        <p:cTn id="31"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p:bldP spid="7" grpId="0" animBg="1"/>
      <p:bldP spid="8" grpId="0"/>
      <p:bldP spid="9" grpId="0"/>
      <p:bldP spid="1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hthoek 13">
            <a:extLst>
              <a:ext uri="{FF2B5EF4-FFF2-40B4-BE49-F238E27FC236}">
                <a16:creationId xmlns:a16="http://schemas.microsoft.com/office/drawing/2014/main" id="{A3ECB44B-2501-84B2-60C6-712DFC39F148}"/>
              </a:ext>
            </a:extLst>
          </p:cNvPr>
          <p:cNvSpPr/>
          <p:nvPr/>
        </p:nvSpPr>
        <p:spPr>
          <a:xfrm>
            <a:off x="0" y="0"/>
            <a:ext cx="12192000" cy="862642"/>
          </a:xfrm>
          <a:prstGeom prst="rect">
            <a:avLst/>
          </a:prstGeom>
          <a:solidFill>
            <a:srgbClr val="005CA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6" name="Rechthoek 15">
            <a:extLst>
              <a:ext uri="{FF2B5EF4-FFF2-40B4-BE49-F238E27FC236}">
                <a16:creationId xmlns:a16="http://schemas.microsoft.com/office/drawing/2014/main" id="{829F12C3-FF10-5401-3826-059AC99C3CB7}"/>
              </a:ext>
            </a:extLst>
          </p:cNvPr>
          <p:cNvSpPr/>
          <p:nvPr/>
        </p:nvSpPr>
        <p:spPr>
          <a:xfrm>
            <a:off x="6096000" y="861822"/>
            <a:ext cx="6095999" cy="5996178"/>
          </a:xfrm>
          <a:prstGeom prst="rect">
            <a:avLst/>
          </a:prstGeom>
          <a:solidFill>
            <a:srgbClr val="E30521"/>
          </a:solidFill>
          <a:ln>
            <a:solidFill>
              <a:srgbClr val="E3052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5" name="Tekstvak 24">
            <a:extLst>
              <a:ext uri="{FF2B5EF4-FFF2-40B4-BE49-F238E27FC236}">
                <a16:creationId xmlns:a16="http://schemas.microsoft.com/office/drawing/2014/main" id="{2B91AB5C-B5BA-3A95-BEA7-F35B7DE9590F}"/>
              </a:ext>
            </a:extLst>
          </p:cNvPr>
          <p:cNvSpPr txBox="1"/>
          <p:nvPr/>
        </p:nvSpPr>
        <p:spPr>
          <a:xfrm>
            <a:off x="117313" y="970387"/>
            <a:ext cx="5861373" cy="369332"/>
          </a:xfrm>
          <a:prstGeom prst="rect">
            <a:avLst/>
          </a:prstGeom>
          <a:noFill/>
        </p:spPr>
        <p:txBody>
          <a:bodyPr wrap="square" rtlCol="0">
            <a:spAutoFit/>
          </a:bodyPr>
          <a:lstStyle/>
          <a:p>
            <a:r>
              <a:rPr lang="nl-NL" dirty="0">
                <a:solidFill>
                  <a:schemeClr val="bg1"/>
                </a:solidFill>
                <a:latin typeface="DM Sans" pitchFamily="2" charset="0"/>
              </a:rPr>
              <a:t>x</a:t>
            </a:r>
          </a:p>
        </p:txBody>
      </p:sp>
      <p:sp>
        <p:nvSpPr>
          <p:cNvPr id="32" name="Tekstvak 31">
            <a:extLst>
              <a:ext uri="{FF2B5EF4-FFF2-40B4-BE49-F238E27FC236}">
                <a16:creationId xmlns:a16="http://schemas.microsoft.com/office/drawing/2014/main" id="{53BC9D1E-BDF3-80AA-35B5-658AF391421C}"/>
              </a:ext>
            </a:extLst>
          </p:cNvPr>
          <p:cNvSpPr txBox="1"/>
          <p:nvPr/>
        </p:nvSpPr>
        <p:spPr>
          <a:xfrm>
            <a:off x="6893145" y="2074813"/>
            <a:ext cx="4654109" cy="3139321"/>
          </a:xfrm>
          <a:prstGeom prst="rect">
            <a:avLst/>
          </a:prstGeom>
          <a:noFill/>
        </p:spPr>
        <p:txBody>
          <a:bodyPr wrap="square" rtlCol="0">
            <a:spAutoFit/>
          </a:bodyPr>
          <a:lstStyle/>
          <a:p>
            <a:r>
              <a:rPr lang="nl-NL" dirty="0">
                <a:solidFill>
                  <a:schemeClr val="bg1"/>
                </a:solidFill>
                <a:latin typeface="DM Sans" pitchFamily="2" charset="0"/>
              </a:rPr>
              <a:t>Van de 830 (gedeeltelijk) erkende schademeldingen, zijn er 737 (89%) inmiddels volledig afgehandeld. </a:t>
            </a:r>
          </a:p>
          <a:p>
            <a:endParaRPr lang="nl-NL" dirty="0">
              <a:solidFill>
                <a:schemeClr val="bg1"/>
              </a:solidFill>
              <a:latin typeface="DM Sans" pitchFamily="2" charset="0"/>
            </a:endParaRPr>
          </a:p>
          <a:p>
            <a:r>
              <a:rPr lang="nl-NL" dirty="0">
                <a:solidFill>
                  <a:schemeClr val="bg1"/>
                </a:solidFill>
                <a:latin typeface="DM Sans" pitchFamily="2" charset="0"/>
              </a:rPr>
              <a:t>De versnelling in de afhandeling, die in 2021 werd ingezet, is in de afgelopen jaren gecontinueerd. </a:t>
            </a:r>
          </a:p>
          <a:p>
            <a:endParaRPr lang="nl-NL" dirty="0">
              <a:solidFill>
                <a:schemeClr val="bg1"/>
              </a:solidFill>
              <a:latin typeface="DM Sans" pitchFamily="2" charset="0"/>
            </a:endParaRPr>
          </a:p>
          <a:p>
            <a:r>
              <a:rPr lang="nl-NL" dirty="0">
                <a:solidFill>
                  <a:schemeClr val="bg1"/>
                </a:solidFill>
                <a:latin typeface="DM Sans" pitchFamily="2" charset="0"/>
              </a:rPr>
              <a:t>Het percentage niet afgehandelde meldingen is daardoor significant lager dan twee jaar geleden.</a:t>
            </a:r>
          </a:p>
        </p:txBody>
      </p:sp>
      <p:sp>
        <p:nvSpPr>
          <p:cNvPr id="2" name="Tekstvak 1">
            <a:extLst>
              <a:ext uri="{FF2B5EF4-FFF2-40B4-BE49-F238E27FC236}">
                <a16:creationId xmlns:a16="http://schemas.microsoft.com/office/drawing/2014/main" id="{7F91D1C0-6178-7057-D875-9B13E1608C44}"/>
              </a:ext>
            </a:extLst>
          </p:cNvPr>
          <p:cNvSpPr txBox="1"/>
          <p:nvPr/>
        </p:nvSpPr>
        <p:spPr>
          <a:xfrm>
            <a:off x="167136" y="136454"/>
            <a:ext cx="9053064" cy="630942"/>
          </a:xfrm>
          <a:prstGeom prst="rect">
            <a:avLst/>
          </a:prstGeom>
          <a:noFill/>
        </p:spPr>
        <p:txBody>
          <a:bodyPr wrap="square" rtlCol="0">
            <a:spAutoFit/>
          </a:bodyPr>
          <a:lstStyle/>
          <a:p>
            <a:r>
              <a:rPr lang="nl-NL" sz="2000" b="1" dirty="0">
                <a:solidFill>
                  <a:schemeClr val="bg1"/>
                </a:solidFill>
                <a:latin typeface="DM Sans" pitchFamily="2" charset="0"/>
              </a:rPr>
              <a:t>Resultaten schadeafhandeling</a:t>
            </a:r>
          </a:p>
          <a:p>
            <a:r>
              <a:rPr lang="nl-NL" sz="1500" b="1" i="1" dirty="0">
                <a:solidFill>
                  <a:schemeClr val="bg1"/>
                </a:solidFill>
                <a:latin typeface="DM Sans" pitchFamily="2" charset="0"/>
              </a:rPr>
              <a:t>Afhandeling</a:t>
            </a:r>
          </a:p>
        </p:txBody>
      </p:sp>
      <p:pic>
        <p:nvPicPr>
          <p:cNvPr id="7" name="Afbeelding 6">
            <a:extLst>
              <a:ext uri="{FF2B5EF4-FFF2-40B4-BE49-F238E27FC236}">
                <a16:creationId xmlns:a16="http://schemas.microsoft.com/office/drawing/2014/main" id="{1653F0EE-7F6A-C22C-522B-E1B8D27422A1}"/>
              </a:ext>
            </a:extLst>
          </p:cNvPr>
          <p:cNvPicPr>
            <a:picLocks noChangeAspect="1"/>
          </p:cNvPicPr>
          <p:nvPr/>
        </p:nvPicPr>
        <p:blipFill>
          <a:blip r:embed="rId2"/>
          <a:stretch>
            <a:fillRect/>
          </a:stretch>
        </p:blipFill>
        <p:spPr>
          <a:xfrm>
            <a:off x="277437" y="1893717"/>
            <a:ext cx="4752975" cy="4933950"/>
          </a:xfrm>
          <a:prstGeom prst="rect">
            <a:avLst/>
          </a:prstGeom>
        </p:spPr>
      </p:pic>
      <p:sp>
        <p:nvSpPr>
          <p:cNvPr id="8" name="Tekstvak 7">
            <a:extLst>
              <a:ext uri="{FF2B5EF4-FFF2-40B4-BE49-F238E27FC236}">
                <a16:creationId xmlns:a16="http://schemas.microsoft.com/office/drawing/2014/main" id="{901A2CF4-3A1C-1D9A-B82A-EBB35B6FDE11}"/>
              </a:ext>
            </a:extLst>
          </p:cNvPr>
          <p:cNvSpPr txBox="1"/>
          <p:nvPr/>
        </p:nvSpPr>
        <p:spPr>
          <a:xfrm>
            <a:off x="167136" y="926082"/>
            <a:ext cx="5663942" cy="923330"/>
          </a:xfrm>
          <a:prstGeom prst="rect">
            <a:avLst/>
          </a:prstGeom>
          <a:noFill/>
        </p:spPr>
        <p:txBody>
          <a:bodyPr wrap="square" rtlCol="0">
            <a:spAutoFit/>
          </a:bodyPr>
          <a:lstStyle/>
          <a:p>
            <a:r>
              <a:rPr lang="nl-NL" dirty="0">
                <a:latin typeface="DM Sans" pitchFamily="2" charset="0"/>
              </a:rPr>
              <a:t>Is de schademelding die u heeft aangemeld en (gedeeltelijk) is erkend volledig afgehandeld? Zo ja, in welk jaar?</a:t>
            </a:r>
          </a:p>
        </p:txBody>
      </p:sp>
      <p:pic>
        <p:nvPicPr>
          <p:cNvPr id="11" name="Afbeelding 10">
            <a:extLst>
              <a:ext uri="{FF2B5EF4-FFF2-40B4-BE49-F238E27FC236}">
                <a16:creationId xmlns:a16="http://schemas.microsoft.com/office/drawing/2014/main" id="{98639CA5-F3DA-F7FF-7C95-328CF3B98684}"/>
              </a:ext>
            </a:extLst>
          </p:cNvPr>
          <p:cNvPicPr>
            <a:picLocks noChangeAspect="1"/>
          </p:cNvPicPr>
          <p:nvPr/>
        </p:nvPicPr>
        <p:blipFill>
          <a:blip r:embed="rId3"/>
          <a:stretch>
            <a:fillRect/>
          </a:stretch>
        </p:blipFill>
        <p:spPr>
          <a:xfrm>
            <a:off x="10539517" y="6258100"/>
            <a:ext cx="1541418" cy="493254"/>
          </a:xfrm>
          <a:prstGeom prst="rect">
            <a:avLst/>
          </a:prstGeom>
        </p:spPr>
      </p:pic>
      <p:pic>
        <p:nvPicPr>
          <p:cNvPr id="13" name="Afbeelding 12">
            <a:extLst>
              <a:ext uri="{FF2B5EF4-FFF2-40B4-BE49-F238E27FC236}">
                <a16:creationId xmlns:a16="http://schemas.microsoft.com/office/drawing/2014/main" id="{AB0C11E8-1DE5-4042-055C-59C33A24490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909866" y="6272179"/>
            <a:ext cx="460125" cy="460125"/>
          </a:xfrm>
          <a:prstGeom prst="rect">
            <a:avLst/>
          </a:prstGeom>
        </p:spPr>
      </p:pic>
      <p:sp>
        <p:nvSpPr>
          <p:cNvPr id="3" name="Pijl: omhoog 2">
            <a:extLst>
              <a:ext uri="{FF2B5EF4-FFF2-40B4-BE49-F238E27FC236}">
                <a16:creationId xmlns:a16="http://schemas.microsoft.com/office/drawing/2014/main" id="{95E1CFAE-798C-EBAA-9C8B-EF443A366947}"/>
              </a:ext>
            </a:extLst>
          </p:cNvPr>
          <p:cNvSpPr/>
          <p:nvPr/>
        </p:nvSpPr>
        <p:spPr>
          <a:xfrm rot="10800000">
            <a:off x="1721062" y="6380688"/>
            <a:ext cx="184640" cy="191348"/>
          </a:xfrm>
          <a:prstGeom prst="upArrow">
            <a:avLst/>
          </a:prstGeom>
          <a:solidFill>
            <a:srgbClr val="FF0000"/>
          </a:solidFill>
          <a:ln>
            <a:solidFill>
              <a:srgbClr val="000000"/>
            </a:solidFill>
          </a:ln>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174927520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BC2BE6-5FA5-9373-402E-2A20499D09F7}"/>
            </a:ext>
          </a:extLst>
        </p:cNvPr>
        <p:cNvGrpSpPr/>
        <p:nvPr/>
      </p:nvGrpSpPr>
      <p:grpSpPr>
        <a:xfrm>
          <a:off x="0" y="0"/>
          <a:ext cx="0" cy="0"/>
          <a:chOff x="0" y="0"/>
          <a:chExt cx="0" cy="0"/>
        </a:xfrm>
      </p:grpSpPr>
      <p:pic>
        <p:nvPicPr>
          <p:cNvPr id="4" name="Afbeelding 3">
            <a:extLst>
              <a:ext uri="{FF2B5EF4-FFF2-40B4-BE49-F238E27FC236}">
                <a16:creationId xmlns:a16="http://schemas.microsoft.com/office/drawing/2014/main" id="{1B6B624A-668E-102B-675C-846E250825B7}"/>
              </a:ext>
            </a:extLst>
          </p:cNvPr>
          <p:cNvPicPr>
            <a:picLocks noChangeAspect="1"/>
          </p:cNvPicPr>
          <p:nvPr/>
        </p:nvPicPr>
        <p:blipFill>
          <a:blip r:embed="rId2"/>
          <a:stretch>
            <a:fillRect/>
          </a:stretch>
        </p:blipFill>
        <p:spPr>
          <a:xfrm>
            <a:off x="434" y="0"/>
            <a:ext cx="12191131" cy="6858000"/>
          </a:xfrm>
          <a:prstGeom prst="rect">
            <a:avLst/>
          </a:prstGeom>
        </p:spPr>
      </p:pic>
      <p:sp>
        <p:nvSpPr>
          <p:cNvPr id="14" name="Rechthoek 13">
            <a:extLst>
              <a:ext uri="{FF2B5EF4-FFF2-40B4-BE49-F238E27FC236}">
                <a16:creationId xmlns:a16="http://schemas.microsoft.com/office/drawing/2014/main" id="{EDC87C3B-6D7B-0C58-40C2-A1A4FA2E1838}"/>
              </a:ext>
            </a:extLst>
          </p:cNvPr>
          <p:cNvSpPr/>
          <p:nvPr/>
        </p:nvSpPr>
        <p:spPr>
          <a:xfrm>
            <a:off x="0" y="0"/>
            <a:ext cx="12192000" cy="862642"/>
          </a:xfrm>
          <a:prstGeom prst="rect">
            <a:avLst/>
          </a:prstGeom>
          <a:solidFill>
            <a:srgbClr val="005CA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 name="Tekstvak 1">
            <a:extLst>
              <a:ext uri="{FF2B5EF4-FFF2-40B4-BE49-F238E27FC236}">
                <a16:creationId xmlns:a16="http://schemas.microsoft.com/office/drawing/2014/main" id="{5AAF6077-869F-631B-AC14-988A88F1D1BA}"/>
              </a:ext>
            </a:extLst>
          </p:cNvPr>
          <p:cNvSpPr txBox="1"/>
          <p:nvPr/>
        </p:nvSpPr>
        <p:spPr>
          <a:xfrm>
            <a:off x="167136" y="136454"/>
            <a:ext cx="9053064" cy="630942"/>
          </a:xfrm>
          <a:prstGeom prst="rect">
            <a:avLst/>
          </a:prstGeom>
          <a:noFill/>
        </p:spPr>
        <p:txBody>
          <a:bodyPr wrap="square" rtlCol="0">
            <a:spAutoFit/>
          </a:bodyPr>
          <a:lstStyle/>
          <a:p>
            <a:r>
              <a:rPr lang="nl-NL" sz="2000" b="1" dirty="0">
                <a:solidFill>
                  <a:schemeClr val="bg1"/>
                </a:solidFill>
                <a:latin typeface="DM Sans" pitchFamily="2" charset="0"/>
              </a:rPr>
              <a:t>Resultaten schadeafhandeling</a:t>
            </a:r>
          </a:p>
          <a:p>
            <a:r>
              <a:rPr lang="nl-NL" sz="1500" b="1" i="1" dirty="0">
                <a:solidFill>
                  <a:schemeClr val="bg1"/>
                </a:solidFill>
                <a:latin typeface="DM Sans" pitchFamily="2" charset="0"/>
              </a:rPr>
              <a:t>Volledig afgehandelde schademeldingen (1)</a:t>
            </a:r>
          </a:p>
        </p:txBody>
      </p:sp>
      <p:sp>
        <p:nvSpPr>
          <p:cNvPr id="5" name="Tekstvak 4">
            <a:extLst>
              <a:ext uri="{FF2B5EF4-FFF2-40B4-BE49-F238E27FC236}">
                <a16:creationId xmlns:a16="http://schemas.microsoft.com/office/drawing/2014/main" id="{0375A593-3F47-6A5C-F21B-947648D7CA51}"/>
              </a:ext>
            </a:extLst>
          </p:cNvPr>
          <p:cNvSpPr txBox="1"/>
          <p:nvPr/>
        </p:nvSpPr>
        <p:spPr>
          <a:xfrm>
            <a:off x="167136" y="1103462"/>
            <a:ext cx="4978634" cy="369332"/>
          </a:xfrm>
          <a:prstGeom prst="rect">
            <a:avLst/>
          </a:prstGeom>
          <a:noFill/>
        </p:spPr>
        <p:txBody>
          <a:bodyPr wrap="square" rtlCol="0">
            <a:spAutoFit/>
          </a:bodyPr>
          <a:lstStyle/>
          <a:p>
            <a:r>
              <a:rPr lang="nl-NL" dirty="0">
                <a:solidFill>
                  <a:schemeClr val="bg1"/>
                </a:solidFill>
                <a:latin typeface="DM Sans" pitchFamily="2" charset="0"/>
              </a:rPr>
              <a:t>Voor welke afhandeling heeft u gekozen?</a:t>
            </a:r>
          </a:p>
        </p:txBody>
      </p:sp>
      <p:graphicFrame>
        <p:nvGraphicFramePr>
          <p:cNvPr id="6" name="Grafiek 5">
            <a:extLst>
              <a:ext uri="{FF2B5EF4-FFF2-40B4-BE49-F238E27FC236}">
                <a16:creationId xmlns:a16="http://schemas.microsoft.com/office/drawing/2014/main" id="{C72ED99D-52F9-324E-C9DA-847622D68D77}"/>
              </a:ext>
            </a:extLst>
          </p:cNvPr>
          <p:cNvGraphicFramePr/>
          <p:nvPr>
            <p:extLst>
              <p:ext uri="{D42A27DB-BD31-4B8C-83A1-F6EECF244321}">
                <p14:modId xmlns:p14="http://schemas.microsoft.com/office/powerpoint/2010/main" val="3909190786"/>
              </p:ext>
            </p:extLst>
          </p:nvPr>
        </p:nvGraphicFramePr>
        <p:xfrm>
          <a:off x="608212" y="1498038"/>
          <a:ext cx="3504457" cy="2954514"/>
        </p:xfrm>
        <a:graphic>
          <a:graphicData uri="http://schemas.openxmlformats.org/drawingml/2006/chart">
            <c:chart xmlns:c="http://schemas.openxmlformats.org/drawingml/2006/chart" xmlns:r="http://schemas.openxmlformats.org/officeDocument/2006/relationships" r:id="rId3"/>
          </a:graphicData>
        </a:graphic>
      </p:graphicFrame>
      <p:sp>
        <p:nvSpPr>
          <p:cNvPr id="9" name="Tekstvak 8">
            <a:extLst>
              <a:ext uri="{FF2B5EF4-FFF2-40B4-BE49-F238E27FC236}">
                <a16:creationId xmlns:a16="http://schemas.microsoft.com/office/drawing/2014/main" id="{402BD6FD-23F9-D5A0-5D7A-51645C757680}"/>
              </a:ext>
            </a:extLst>
          </p:cNvPr>
          <p:cNvSpPr txBox="1"/>
          <p:nvPr/>
        </p:nvSpPr>
        <p:spPr>
          <a:xfrm>
            <a:off x="2260830" y="4364763"/>
            <a:ext cx="791245" cy="276999"/>
          </a:xfrm>
          <a:prstGeom prst="rect">
            <a:avLst/>
          </a:prstGeom>
          <a:noFill/>
        </p:spPr>
        <p:txBody>
          <a:bodyPr wrap="square" rtlCol="0">
            <a:spAutoFit/>
          </a:bodyPr>
          <a:lstStyle/>
          <a:p>
            <a:r>
              <a:rPr lang="nl-NL" sz="1200" dirty="0">
                <a:solidFill>
                  <a:schemeClr val="bg1"/>
                </a:solidFill>
                <a:latin typeface="DM Sans" pitchFamily="2" charset="0"/>
              </a:rPr>
              <a:t>N=737</a:t>
            </a:r>
          </a:p>
        </p:txBody>
      </p:sp>
      <p:sp>
        <p:nvSpPr>
          <p:cNvPr id="10" name="Tekstvak 9">
            <a:extLst>
              <a:ext uri="{FF2B5EF4-FFF2-40B4-BE49-F238E27FC236}">
                <a16:creationId xmlns:a16="http://schemas.microsoft.com/office/drawing/2014/main" id="{BDB6E2CE-FCF0-0C8A-8A7D-ECE19DD4BB57}"/>
              </a:ext>
            </a:extLst>
          </p:cNvPr>
          <p:cNvSpPr txBox="1"/>
          <p:nvPr/>
        </p:nvSpPr>
        <p:spPr>
          <a:xfrm>
            <a:off x="167136" y="4830974"/>
            <a:ext cx="5662344" cy="1200329"/>
          </a:xfrm>
          <a:prstGeom prst="rect">
            <a:avLst/>
          </a:prstGeom>
          <a:noFill/>
        </p:spPr>
        <p:txBody>
          <a:bodyPr wrap="square" rtlCol="0">
            <a:spAutoFit/>
          </a:bodyPr>
          <a:lstStyle/>
          <a:p>
            <a:r>
              <a:rPr lang="nl-NL" i="1" dirty="0">
                <a:solidFill>
                  <a:schemeClr val="bg1"/>
                </a:solidFill>
                <a:latin typeface="DM Sans" pitchFamily="2" charset="0"/>
              </a:rPr>
              <a:t>Ten opzichte van twee jaar geleden is er vaker voor de vaste vergoeding gekozen (31% vs. 15%) en minder vaak voor schadeherstel door een</a:t>
            </a:r>
          </a:p>
          <a:p>
            <a:r>
              <a:rPr lang="nl-NL" i="1" dirty="0">
                <a:solidFill>
                  <a:schemeClr val="bg1"/>
                </a:solidFill>
                <a:latin typeface="DM Sans" pitchFamily="2" charset="0"/>
              </a:rPr>
              <a:t>aannemer (21% vs. 35%).</a:t>
            </a:r>
          </a:p>
        </p:txBody>
      </p:sp>
      <p:sp>
        <p:nvSpPr>
          <p:cNvPr id="12" name="Tekstvak 11">
            <a:extLst>
              <a:ext uri="{FF2B5EF4-FFF2-40B4-BE49-F238E27FC236}">
                <a16:creationId xmlns:a16="http://schemas.microsoft.com/office/drawing/2014/main" id="{CE26EBB2-1844-CBF3-C782-5FA8F5240D2D}"/>
              </a:ext>
            </a:extLst>
          </p:cNvPr>
          <p:cNvSpPr txBox="1"/>
          <p:nvPr/>
        </p:nvSpPr>
        <p:spPr>
          <a:xfrm>
            <a:off x="7739062" y="2023268"/>
            <a:ext cx="3171825" cy="1631216"/>
          </a:xfrm>
          <a:prstGeom prst="rect">
            <a:avLst/>
          </a:prstGeom>
          <a:noFill/>
        </p:spPr>
        <p:txBody>
          <a:bodyPr wrap="square" rtlCol="0">
            <a:spAutoFit/>
          </a:bodyPr>
          <a:lstStyle/>
          <a:p>
            <a:r>
              <a:rPr lang="nl-NL" sz="10000" dirty="0">
                <a:latin typeface="DM Sans" pitchFamily="2" charset="0"/>
              </a:rPr>
              <a:t>56%</a:t>
            </a:r>
          </a:p>
        </p:txBody>
      </p:sp>
      <p:sp>
        <p:nvSpPr>
          <p:cNvPr id="15" name="Tekstvak 14">
            <a:extLst>
              <a:ext uri="{FF2B5EF4-FFF2-40B4-BE49-F238E27FC236}">
                <a16:creationId xmlns:a16="http://schemas.microsoft.com/office/drawing/2014/main" id="{02DCD480-0013-4303-AACB-D5F732B94874}"/>
              </a:ext>
            </a:extLst>
          </p:cNvPr>
          <p:cNvSpPr txBox="1"/>
          <p:nvPr/>
        </p:nvSpPr>
        <p:spPr>
          <a:xfrm>
            <a:off x="7017679" y="3654484"/>
            <a:ext cx="4942539" cy="1477328"/>
          </a:xfrm>
          <a:prstGeom prst="rect">
            <a:avLst/>
          </a:prstGeom>
          <a:noFill/>
        </p:spPr>
        <p:txBody>
          <a:bodyPr wrap="square" rtlCol="0">
            <a:spAutoFit/>
          </a:bodyPr>
          <a:lstStyle/>
          <a:p>
            <a:r>
              <a:rPr lang="nl-NL" dirty="0">
                <a:latin typeface="DM Sans" pitchFamily="2" charset="0"/>
              </a:rPr>
              <a:t>kiest in </a:t>
            </a:r>
            <a:r>
              <a:rPr lang="nl-NL" u="sng" dirty="0">
                <a:latin typeface="DM Sans" pitchFamily="2" charset="0"/>
              </a:rPr>
              <a:t>2024</a:t>
            </a:r>
            <a:r>
              <a:rPr lang="nl-NL" dirty="0">
                <a:latin typeface="DM Sans" pitchFamily="2" charset="0"/>
              </a:rPr>
              <a:t> voor afhandeling via de</a:t>
            </a:r>
          </a:p>
          <a:p>
            <a:r>
              <a:rPr lang="nl-NL" dirty="0">
                <a:latin typeface="DM Sans" pitchFamily="2" charset="0"/>
              </a:rPr>
              <a:t>vaste vergoeding. Deze vorm wordt de</a:t>
            </a:r>
          </a:p>
          <a:p>
            <a:r>
              <a:rPr lang="nl-NL" dirty="0">
                <a:latin typeface="DM Sans" pitchFamily="2" charset="0"/>
              </a:rPr>
              <a:t>afgelopen jaren steeds vaker gekozen</a:t>
            </a:r>
          </a:p>
          <a:p>
            <a:r>
              <a:rPr lang="nl-NL" dirty="0">
                <a:latin typeface="DM Sans" pitchFamily="2" charset="0"/>
              </a:rPr>
              <a:t>en zorgt voor een versnelling in het</a:t>
            </a:r>
          </a:p>
          <a:p>
            <a:r>
              <a:rPr lang="nl-NL" dirty="0">
                <a:latin typeface="DM Sans" pitchFamily="2" charset="0"/>
              </a:rPr>
              <a:t>afhandelingsproces.</a:t>
            </a:r>
          </a:p>
        </p:txBody>
      </p:sp>
      <p:pic>
        <p:nvPicPr>
          <p:cNvPr id="17" name="Afbeelding 16">
            <a:extLst>
              <a:ext uri="{FF2B5EF4-FFF2-40B4-BE49-F238E27FC236}">
                <a16:creationId xmlns:a16="http://schemas.microsoft.com/office/drawing/2014/main" id="{010A3382-B90A-D99C-E73D-CE088FAEF25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48087" y="6277955"/>
            <a:ext cx="460125" cy="460125"/>
          </a:xfrm>
          <a:prstGeom prst="rect">
            <a:avLst/>
          </a:prstGeom>
        </p:spPr>
      </p:pic>
      <p:pic>
        <p:nvPicPr>
          <p:cNvPr id="18" name="Afbeelding 17">
            <a:extLst>
              <a:ext uri="{FF2B5EF4-FFF2-40B4-BE49-F238E27FC236}">
                <a16:creationId xmlns:a16="http://schemas.microsoft.com/office/drawing/2014/main" id="{072A6BD3-8B9E-8873-C912-6C8180E22B91}"/>
              </a:ext>
            </a:extLst>
          </p:cNvPr>
          <p:cNvPicPr>
            <a:picLocks noChangeAspect="1"/>
          </p:cNvPicPr>
          <p:nvPr/>
        </p:nvPicPr>
        <p:blipFill>
          <a:blip r:embed="rId5"/>
          <a:stretch>
            <a:fillRect/>
          </a:stretch>
        </p:blipFill>
        <p:spPr>
          <a:xfrm>
            <a:off x="756299" y="6295207"/>
            <a:ext cx="1541419" cy="460125"/>
          </a:xfrm>
          <a:prstGeom prst="rect">
            <a:avLst/>
          </a:prstGeom>
        </p:spPr>
      </p:pic>
      <p:sp>
        <p:nvSpPr>
          <p:cNvPr id="3" name="Pijl: omhoog 2">
            <a:extLst>
              <a:ext uri="{FF2B5EF4-FFF2-40B4-BE49-F238E27FC236}">
                <a16:creationId xmlns:a16="http://schemas.microsoft.com/office/drawing/2014/main" id="{C3A675B5-C15C-E6CC-928B-F181280655C7}"/>
              </a:ext>
            </a:extLst>
          </p:cNvPr>
          <p:cNvSpPr/>
          <p:nvPr/>
        </p:nvSpPr>
        <p:spPr>
          <a:xfrm>
            <a:off x="3642747" y="3666226"/>
            <a:ext cx="319177" cy="388189"/>
          </a:xfrm>
          <a:prstGeom prst="upArrow">
            <a:avLst/>
          </a:prstGeom>
          <a:ln>
            <a:solidFill>
              <a:srgbClr val="000000"/>
            </a:solidFill>
          </a:ln>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nl-NL"/>
          </a:p>
        </p:txBody>
      </p:sp>
      <p:sp>
        <p:nvSpPr>
          <p:cNvPr id="7" name="Pijl: omhoog 6">
            <a:extLst>
              <a:ext uri="{FF2B5EF4-FFF2-40B4-BE49-F238E27FC236}">
                <a16:creationId xmlns:a16="http://schemas.microsoft.com/office/drawing/2014/main" id="{0CE06D7F-35B0-4A4B-C307-482E63791121}"/>
              </a:ext>
            </a:extLst>
          </p:cNvPr>
          <p:cNvSpPr/>
          <p:nvPr/>
        </p:nvSpPr>
        <p:spPr>
          <a:xfrm rot="10800000">
            <a:off x="3401967" y="1887625"/>
            <a:ext cx="319177" cy="388189"/>
          </a:xfrm>
          <a:prstGeom prst="upArrow">
            <a:avLst/>
          </a:prstGeom>
          <a:solidFill>
            <a:srgbClr val="FF0000"/>
          </a:solidFill>
          <a:ln>
            <a:solidFill>
              <a:srgbClr val="000000"/>
            </a:solidFill>
          </a:ln>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57388123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CBE755-CD1E-0196-4BC0-F1510B6F24B6}"/>
            </a:ext>
          </a:extLst>
        </p:cNvPr>
        <p:cNvGrpSpPr/>
        <p:nvPr/>
      </p:nvGrpSpPr>
      <p:grpSpPr>
        <a:xfrm>
          <a:off x="0" y="0"/>
          <a:ext cx="0" cy="0"/>
          <a:chOff x="0" y="0"/>
          <a:chExt cx="0" cy="0"/>
        </a:xfrm>
      </p:grpSpPr>
      <p:sp>
        <p:nvSpPr>
          <p:cNvPr id="14" name="Rechthoek 13">
            <a:extLst>
              <a:ext uri="{FF2B5EF4-FFF2-40B4-BE49-F238E27FC236}">
                <a16:creationId xmlns:a16="http://schemas.microsoft.com/office/drawing/2014/main" id="{746878F7-626F-BC3E-ED35-C28105D29978}"/>
              </a:ext>
            </a:extLst>
          </p:cNvPr>
          <p:cNvSpPr/>
          <p:nvPr/>
        </p:nvSpPr>
        <p:spPr>
          <a:xfrm>
            <a:off x="0" y="0"/>
            <a:ext cx="12192000" cy="862642"/>
          </a:xfrm>
          <a:prstGeom prst="rect">
            <a:avLst/>
          </a:prstGeom>
          <a:solidFill>
            <a:srgbClr val="005CA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7" name="Rechthoek 6">
            <a:extLst>
              <a:ext uri="{FF2B5EF4-FFF2-40B4-BE49-F238E27FC236}">
                <a16:creationId xmlns:a16="http://schemas.microsoft.com/office/drawing/2014/main" id="{CEBA040E-A33A-C31D-9732-FFBBAC1D0168}"/>
              </a:ext>
            </a:extLst>
          </p:cNvPr>
          <p:cNvSpPr/>
          <p:nvPr/>
        </p:nvSpPr>
        <p:spPr>
          <a:xfrm>
            <a:off x="1" y="861822"/>
            <a:ext cx="6095999" cy="5996178"/>
          </a:xfrm>
          <a:prstGeom prst="rect">
            <a:avLst/>
          </a:prstGeom>
          <a:solidFill>
            <a:srgbClr val="000000"/>
          </a:solid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9" name="Afbeelding 8">
            <a:extLst>
              <a:ext uri="{FF2B5EF4-FFF2-40B4-BE49-F238E27FC236}">
                <a16:creationId xmlns:a16="http://schemas.microsoft.com/office/drawing/2014/main" id="{ED1B8D38-F73C-DF32-F1AD-BCAB02DDD41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6451" y="6284878"/>
            <a:ext cx="460125" cy="460125"/>
          </a:xfrm>
          <a:prstGeom prst="rect">
            <a:avLst/>
          </a:prstGeom>
        </p:spPr>
      </p:pic>
      <p:pic>
        <p:nvPicPr>
          <p:cNvPr id="10" name="Afbeelding 9">
            <a:extLst>
              <a:ext uri="{FF2B5EF4-FFF2-40B4-BE49-F238E27FC236}">
                <a16:creationId xmlns:a16="http://schemas.microsoft.com/office/drawing/2014/main" id="{C4267ED6-913F-B8F2-B59D-9D62FC64F99B}"/>
              </a:ext>
            </a:extLst>
          </p:cNvPr>
          <p:cNvPicPr>
            <a:picLocks noChangeAspect="1"/>
          </p:cNvPicPr>
          <p:nvPr/>
        </p:nvPicPr>
        <p:blipFill>
          <a:blip r:embed="rId3"/>
          <a:stretch>
            <a:fillRect/>
          </a:stretch>
        </p:blipFill>
        <p:spPr>
          <a:xfrm>
            <a:off x="715976" y="6311121"/>
            <a:ext cx="1583977" cy="471699"/>
          </a:xfrm>
          <a:prstGeom prst="rect">
            <a:avLst/>
          </a:prstGeom>
        </p:spPr>
      </p:pic>
      <p:sp>
        <p:nvSpPr>
          <p:cNvPr id="13" name="Tekstvak 12">
            <a:extLst>
              <a:ext uri="{FF2B5EF4-FFF2-40B4-BE49-F238E27FC236}">
                <a16:creationId xmlns:a16="http://schemas.microsoft.com/office/drawing/2014/main" id="{C870BD02-6313-59D1-1BFD-0A9C484BFB69}"/>
              </a:ext>
            </a:extLst>
          </p:cNvPr>
          <p:cNvSpPr txBox="1"/>
          <p:nvPr/>
        </p:nvSpPr>
        <p:spPr>
          <a:xfrm>
            <a:off x="106451" y="1103067"/>
            <a:ext cx="5861373" cy="646331"/>
          </a:xfrm>
          <a:prstGeom prst="rect">
            <a:avLst/>
          </a:prstGeom>
          <a:noFill/>
        </p:spPr>
        <p:txBody>
          <a:bodyPr wrap="square" rtlCol="0">
            <a:spAutoFit/>
          </a:bodyPr>
          <a:lstStyle/>
          <a:p>
            <a:r>
              <a:rPr lang="nl-NL" dirty="0">
                <a:solidFill>
                  <a:schemeClr val="bg1"/>
                </a:solidFill>
                <a:latin typeface="DM Sans" pitchFamily="2" charset="0"/>
              </a:rPr>
              <a:t>In hoeverre bent u, achteraf gezien, tevreden over uw keuze voor schadeherstel door een aannemer?</a:t>
            </a:r>
          </a:p>
        </p:txBody>
      </p:sp>
      <p:sp>
        <p:nvSpPr>
          <p:cNvPr id="2" name="Tekstvak 1">
            <a:extLst>
              <a:ext uri="{FF2B5EF4-FFF2-40B4-BE49-F238E27FC236}">
                <a16:creationId xmlns:a16="http://schemas.microsoft.com/office/drawing/2014/main" id="{D99FDF0F-2014-0038-4073-D434C0CF1FA3}"/>
              </a:ext>
            </a:extLst>
          </p:cNvPr>
          <p:cNvSpPr txBox="1"/>
          <p:nvPr/>
        </p:nvSpPr>
        <p:spPr>
          <a:xfrm>
            <a:off x="167136" y="136454"/>
            <a:ext cx="9053064" cy="630942"/>
          </a:xfrm>
          <a:prstGeom prst="rect">
            <a:avLst/>
          </a:prstGeom>
          <a:noFill/>
        </p:spPr>
        <p:txBody>
          <a:bodyPr wrap="square" rtlCol="0">
            <a:spAutoFit/>
          </a:bodyPr>
          <a:lstStyle/>
          <a:p>
            <a:r>
              <a:rPr lang="nl-NL" sz="2000" b="1" dirty="0">
                <a:solidFill>
                  <a:schemeClr val="bg1"/>
                </a:solidFill>
                <a:latin typeface="DM Sans" pitchFamily="2" charset="0"/>
              </a:rPr>
              <a:t>Resultaten schadeafhandeling</a:t>
            </a:r>
          </a:p>
          <a:p>
            <a:r>
              <a:rPr lang="nl-NL" sz="1500" b="1" i="1" dirty="0">
                <a:solidFill>
                  <a:schemeClr val="bg1"/>
                </a:solidFill>
                <a:latin typeface="DM Sans" pitchFamily="2" charset="0"/>
              </a:rPr>
              <a:t>Volledig afgehandelde schademeldingen (2)</a:t>
            </a:r>
          </a:p>
        </p:txBody>
      </p:sp>
      <p:pic>
        <p:nvPicPr>
          <p:cNvPr id="4" name="Afbeelding 3">
            <a:extLst>
              <a:ext uri="{FF2B5EF4-FFF2-40B4-BE49-F238E27FC236}">
                <a16:creationId xmlns:a16="http://schemas.microsoft.com/office/drawing/2014/main" id="{EE8ED8A0-4AED-7E1D-AAAC-B3F239BEFC2C}"/>
              </a:ext>
            </a:extLst>
          </p:cNvPr>
          <p:cNvPicPr>
            <a:picLocks noChangeAspect="1"/>
          </p:cNvPicPr>
          <p:nvPr/>
        </p:nvPicPr>
        <p:blipFill>
          <a:blip r:embed="rId4"/>
          <a:stretch>
            <a:fillRect/>
          </a:stretch>
        </p:blipFill>
        <p:spPr>
          <a:xfrm>
            <a:off x="47625" y="1989824"/>
            <a:ext cx="5849166" cy="4172532"/>
          </a:xfrm>
          <a:prstGeom prst="rect">
            <a:avLst/>
          </a:prstGeom>
        </p:spPr>
      </p:pic>
      <p:graphicFrame>
        <p:nvGraphicFramePr>
          <p:cNvPr id="5" name="Grafiek 4">
            <a:extLst>
              <a:ext uri="{FF2B5EF4-FFF2-40B4-BE49-F238E27FC236}">
                <a16:creationId xmlns:a16="http://schemas.microsoft.com/office/drawing/2014/main" id="{64F08368-141A-9AF2-99D9-ABC4CD1CD572}"/>
              </a:ext>
            </a:extLst>
          </p:cNvPr>
          <p:cNvGraphicFramePr/>
          <p:nvPr>
            <p:extLst>
              <p:ext uri="{D42A27DB-BD31-4B8C-83A1-F6EECF244321}">
                <p14:modId xmlns:p14="http://schemas.microsoft.com/office/powerpoint/2010/main" val="1448918438"/>
              </p:ext>
            </p:extLst>
          </p:nvPr>
        </p:nvGraphicFramePr>
        <p:xfrm>
          <a:off x="7125071" y="1751665"/>
          <a:ext cx="3504457" cy="2326403"/>
        </p:xfrm>
        <a:graphic>
          <a:graphicData uri="http://schemas.openxmlformats.org/drawingml/2006/chart">
            <c:chart xmlns:c="http://schemas.openxmlformats.org/drawingml/2006/chart" xmlns:r="http://schemas.openxmlformats.org/officeDocument/2006/relationships" r:id="rId5"/>
          </a:graphicData>
        </a:graphic>
      </p:graphicFrame>
      <p:sp>
        <p:nvSpPr>
          <p:cNvPr id="8" name="Tekstvak 7">
            <a:extLst>
              <a:ext uri="{FF2B5EF4-FFF2-40B4-BE49-F238E27FC236}">
                <a16:creationId xmlns:a16="http://schemas.microsoft.com/office/drawing/2014/main" id="{7A59C78D-31B4-FC25-27A1-B9BDCC90BD1C}"/>
              </a:ext>
            </a:extLst>
          </p:cNvPr>
          <p:cNvSpPr txBox="1"/>
          <p:nvPr/>
        </p:nvSpPr>
        <p:spPr>
          <a:xfrm>
            <a:off x="8428955" y="3940274"/>
            <a:ext cx="791245" cy="276999"/>
          </a:xfrm>
          <a:prstGeom prst="rect">
            <a:avLst/>
          </a:prstGeom>
          <a:noFill/>
        </p:spPr>
        <p:txBody>
          <a:bodyPr wrap="square" rtlCol="0">
            <a:spAutoFit/>
          </a:bodyPr>
          <a:lstStyle/>
          <a:p>
            <a:r>
              <a:rPr lang="nl-NL" sz="1200" dirty="0">
                <a:latin typeface="DM Sans" pitchFamily="2" charset="0"/>
              </a:rPr>
              <a:t>N=152</a:t>
            </a:r>
          </a:p>
        </p:txBody>
      </p:sp>
      <p:sp>
        <p:nvSpPr>
          <p:cNvPr id="11" name="Tekstvak 10">
            <a:extLst>
              <a:ext uri="{FF2B5EF4-FFF2-40B4-BE49-F238E27FC236}">
                <a16:creationId xmlns:a16="http://schemas.microsoft.com/office/drawing/2014/main" id="{CBEC952A-E2A0-FC24-568C-0AE3E7525220}"/>
              </a:ext>
            </a:extLst>
          </p:cNvPr>
          <p:cNvSpPr txBox="1"/>
          <p:nvPr/>
        </p:nvSpPr>
        <p:spPr>
          <a:xfrm>
            <a:off x="6394288" y="1152253"/>
            <a:ext cx="5861373" cy="646331"/>
          </a:xfrm>
          <a:prstGeom prst="rect">
            <a:avLst/>
          </a:prstGeom>
          <a:noFill/>
        </p:spPr>
        <p:txBody>
          <a:bodyPr wrap="square" rtlCol="0">
            <a:spAutoFit/>
          </a:bodyPr>
          <a:lstStyle/>
          <a:p>
            <a:r>
              <a:rPr lang="nl-NL" dirty="0">
                <a:latin typeface="DM Sans" pitchFamily="2" charset="0"/>
              </a:rPr>
              <a:t>Heeft u het gevoel dat de schade voor 100% is verholpen?</a:t>
            </a:r>
          </a:p>
        </p:txBody>
      </p:sp>
      <p:sp>
        <p:nvSpPr>
          <p:cNvPr id="15" name="Tekstvak 14">
            <a:extLst>
              <a:ext uri="{FF2B5EF4-FFF2-40B4-BE49-F238E27FC236}">
                <a16:creationId xmlns:a16="http://schemas.microsoft.com/office/drawing/2014/main" id="{A00F66B2-453B-3114-DA30-C76A2768C08F}"/>
              </a:ext>
            </a:extLst>
          </p:cNvPr>
          <p:cNvSpPr txBox="1"/>
          <p:nvPr/>
        </p:nvSpPr>
        <p:spPr>
          <a:xfrm>
            <a:off x="9292584" y="4409240"/>
            <a:ext cx="2673887" cy="646331"/>
          </a:xfrm>
          <a:prstGeom prst="rect">
            <a:avLst/>
          </a:prstGeom>
          <a:noFill/>
        </p:spPr>
        <p:txBody>
          <a:bodyPr wrap="square" rtlCol="0">
            <a:spAutoFit/>
          </a:bodyPr>
          <a:lstStyle/>
          <a:p>
            <a:r>
              <a:rPr lang="nl-NL" i="1" dirty="0">
                <a:latin typeface="DM Sans" pitchFamily="2" charset="0"/>
              </a:rPr>
              <a:t>“Er op dit moment nog weer scheuren zijn.”</a:t>
            </a:r>
          </a:p>
        </p:txBody>
      </p:sp>
      <p:sp>
        <p:nvSpPr>
          <p:cNvPr id="16" name="Tekstvak 15">
            <a:extLst>
              <a:ext uri="{FF2B5EF4-FFF2-40B4-BE49-F238E27FC236}">
                <a16:creationId xmlns:a16="http://schemas.microsoft.com/office/drawing/2014/main" id="{918B7D1E-9BB1-D403-AE88-F18F02B962BA}"/>
              </a:ext>
            </a:extLst>
          </p:cNvPr>
          <p:cNvSpPr txBox="1"/>
          <p:nvPr/>
        </p:nvSpPr>
        <p:spPr>
          <a:xfrm>
            <a:off x="7597694" y="5166426"/>
            <a:ext cx="3245012" cy="646331"/>
          </a:xfrm>
          <a:prstGeom prst="rect">
            <a:avLst/>
          </a:prstGeom>
          <a:noFill/>
        </p:spPr>
        <p:txBody>
          <a:bodyPr wrap="square" rtlCol="0">
            <a:spAutoFit/>
          </a:bodyPr>
          <a:lstStyle/>
          <a:p>
            <a:r>
              <a:rPr lang="nl-NL" i="1" dirty="0">
                <a:latin typeface="DM Sans" pitchFamily="2" charset="0"/>
              </a:rPr>
              <a:t>“Omdat later weer en meer schade is opgetreden.”</a:t>
            </a:r>
          </a:p>
        </p:txBody>
      </p:sp>
      <p:sp>
        <p:nvSpPr>
          <p:cNvPr id="17" name="Tekstvak 16">
            <a:extLst>
              <a:ext uri="{FF2B5EF4-FFF2-40B4-BE49-F238E27FC236}">
                <a16:creationId xmlns:a16="http://schemas.microsoft.com/office/drawing/2014/main" id="{64F3726C-3451-7331-0E68-65C9523A8F7D}"/>
              </a:ext>
            </a:extLst>
          </p:cNvPr>
          <p:cNvSpPr txBox="1"/>
          <p:nvPr/>
        </p:nvSpPr>
        <p:spPr>
          <a:xfrm>
            <a:off x="6449557" y="5961712"/>
            <a:ext cx="5142367" cy="646331"/>
          </a:xfrm>
          <a:prstGeom prst="rect">
            <a:avLst/>
          </a:prstGeom>
          <a:noFill/>
        </p:spPr>
        <p:txBody>
          <a:bodyPr wrap="square" rtlCol="0">
            <a:spAutoFit/>
          </a:bodyPr>
          <a:lstStyle/>
          <a:p>
            <a:r>
              <a:rPr lang="nl-NL" i="1" dirty="0">
                <a:latin typeface="DM Sans" pitchFamily="2" charset="0"/>
              </a:rPr>
              <a:t>“Alleen cosmetisch opgelost. Niet </a:t>
            </a:r>
          </a:p>
          <a:p>
            <a:r>
              <a:rPr lang="nl-NL" i="1" dirty="0">
                <a:latin typeface="DM Sans" pitchFamily="2" charset="0"/>
              </a:rPr>
              <a:t>Naar de fundering e.d. gekeken.”</a:t>
            </a:r>
          </a:p>
        </p:txBody>
      </p:sp>
      <p:cxnSp>
        <p:nvCxnSpPr>
          <p:cNvPr id="20" name="Verbindingslijn: gebogen 19">
            <a:extLst>
              <a:ext uri="{FF2B5EF4-FFF2-40B4-BE49-F238E27FC236}">
                <a16:creationId xmlns:a16="http://schemas.microsoft.com/office/drawing/2014/main" id="{2EDD395F-660B-2734-FDF6-40813D69163C}"/>
              </a:ext>
            </a:extLst>
          </p:cNvPr>
          <p:cNvCxnSpPr>
            <a:cxnSpLocks/>
          </p:cNvCxnSpPr>
          <p:nvPr/>
        </p:nvCxnSpPr>
        <p:spPr>
          <a:xfrm rot="16200000" flipH="1">
            <a:off x="9682091" y="3508909"/>
            <a:ext cx="670707" cy="463657"/>
          </a:xfrm>
          <a:prstGeom prst="bentConnector3">
            <a:avLst>
              <a:gd name="adj1" fmla="val 295"/>
            </a:avLst>
          </a:prstGeom>
          <a:ln>
            <a:solidFill>
              <a:srgbClr val="005CA9"/>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904143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additive="base">
                                        <p:cTn id="7" dur="500" fill="hold"/>
                                        <p:tgtEl>
                                          <p:spTgt spid="15"/>
                                        </p:tgtEl>
                                        <p:attrNameLst>
                                          <p:attrName>ppt_x</p:attrName>
                                        </p:attrNameLst>
                                      </p:cBhvr>
                                      <p:tavLst>
                                        <p:tav tm="0">
                                          <p:val>
                                            <p:strVal val="#ppt_x"/>
                                          </p:val>
                                        </p:tav>
                                        <p:tav tm="100000">
                                          <p:val>
                                            <p:strVal val="#ppt_x"/>
                                          </p:val>
                                        </p:tav>
                                      </p:tavLst>
                                    </p:anim>
                                    <p:anim calcmode="lin" valueType="num">
                                      <p:cBhvr additive="base">
                                        <p:cTn id="8" dur="500" fill="hold"/>
                                        <p:tgtEl>
                                          <p:spTgt spid="15"/>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6"/>
                                        </p:tgtEl>
                                        <p:attrNameLst>
                                          <p:attrName>style.visibility</p:attrName>
                                        </p:attrNameLst>
                                      </p:cBhvr>
                                      <p:to>
                                        <p:strVal val="visible"/>
                                      </p:to>
                                    </p:set>
                                    <p:anim calcmode="lin" valueType="num">
                                      <p:cBhvr additive="base">
                                        <p:cTn id="11" dur="500" fill="hold"/>
                                        <p:tgtEl>
                                          <p:spTgt spid="16"/>
                                        </p:tgtEl>
                                        <p:attrNameLst>
                                          <p:attrName>ppt_x</p:attrName>
                                        </p:attrNameLst>
                                      </p:cBhvr>
                                      <p:tavLst>
                                        <p:tav tm="0">
                                          <p:val>
                                            <p:strVal val="#ppt_x"/>
                                          </p:val>
                                        </p:tav>
                                        <p:tav tm="100000">
                                          <p:val>
                                            <p:strVal val="#ppt_x"/>
                                          </p:val>
                                        </p:tav>
                                      </p:tavLst>
                                    </p:anim>
                                    <p:anim calcmode="lin" valueType="num">
                                      <p:cBhvr additive="base">
                                        <p:cTn id="12" dur="500" fill="hold"/>
                                        <p:tgtEl>
                                          <p:spTgt spid="16"/>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17"/>
                                        </p:tgtEl>
                                        <p:attrNameLst>
                                          <p:attrName>style.visibility</p:attrName>
                                        </p:attrNameLst>
                                      </p:cBhvr>
                                      <p:to>
                                        <p:strVal val="visible"/>
                                      </p:to>
                                    </p:set>
                                    <p:anim calcmode="lin" valueType="num">
                                      <p:cBhvr additive="base">
                                        <p:cTn id="15" dur="500" fill="hold"/>
                                        <p:tgtEl>
                                          <p:spTgt spid="17"/>
                                        </p:tgtEl>
                                        <p:attrNameLst>
                                          <p:attrName>ppt_x</p:attrName>
                                        </p:attrNameLst>
                                      </p:cBhvr>
                                      <p:tavLst>
                                        <p:tav tm="0">
                                          <p:val>
                                            <p:strVal val="#ppt_x"/>
                                          </p:val>
                                        </p:tav>
                                        <p:tav tm="100000">
                                          <p:val>
                                            <p:strVal val="#ppt_x"/>
                                          </p:val>
                                        </p:tav>
                                      </p:tavLst>
                                    </p:anim>
                                    <p:anim calcmode="lin" valueType="num">
                                      <p:cBhvr additive="base">
                                        <p:cTn id="16" dur="500" fill="hold"/>
                                        <p:tgtEl>
                                          <p:spTgt spid="17"/>
                                        </p:tgtEl>
                                        <p:attrNameLst>
                                          <p:attrName>ppt_y</p:attrName>
                                        </p:attrNameLst>
                                      </p:cBhvr>
                                      <p:tavLst>
                                        <p:tav tm="0">
                                          <p:val>
                                            <p:strVal val="1+#ppt_h/2"/>
                                          </p:val>
                                        </p:tav>
                                        <p:tav tm="100000">
                                          <p:val>
                                            <p:strVal val="#ppt_y"/>
                                          </p:val>
                                        </p:tav>
                                      </p:tavLst>
                                    </p:anim>
                                  </p:childTnLst>
                                </p:cTn>
                              </p:par>
                              <p:par>
                                <p:cTn id="17" presetID="1" presetClass="entr" presetSubtype="0" fill="hold" nodeType="withEffect">
                                  <p:stCondLst>
                                    <p:cond delay="0"/>
                                  </p:stCondLst>
                                  <p:childTnLst>
                                    <p:set>
                                      <p:cBhvr>
                                        <p:cTn id="18"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p:bldP spid="17" grpId="0"/>
    </p:bldLst>
  </p:timing>
</p:sld>
</file>

<file path=ppt/theme/theme1.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ap:Properties xmlns:vt="http://schemas.openxmlformats.org/officeDocument/2006/docPropsVTypes" xmlns:ap="http://schemas.openxmlformats.org/officeDocument/2006/extended-properties">
  <ap:Words>1238</ap:Words>
  <ap:PresentationFormat>Breedbeeld</ap:PresentationFormat>
  <ap:Paragraphs>119</ap:Paragraphs>
  <ap:Slides>19</ap:Slides>
  <ap:HiddenSlides>0</ap:HiddenSlides>
  <ap:MMClips>0</ap:MMClips>
  <ap:ScaleCrop>false</ap:ScaleCrop>
  <ap:HeadingPairs>
    <vt:vector baseType="variant" size="6">
      <vt:variant>
        <vt:lpstr>Gebruikte lettertypen</vt:lpstr>
      </vt:variant>
      <vt:variant>
        <vt:i4>4</vt:i4>
      </vt:variant>
      <vt:variant>
        <vt:lpstr>Thema</vt:lpstr>
      </vt:variant>
      <vt:variant>
        <vt:i4>1</vt:i4>
      </vt:variant>
      <vt:variant>
        <vt:lpstr>Diatitels</vt:lpstr>
      </vt:variant>
      <vt:variant>
        <vt:i4>19</vt:i4>
      </vt:variant>
    </vt:vector>
  </ap:HeadingPairs>
  <ap:TitlesOfParts>
    <vt:vector baseType="lpstr" size="24">
      <vt:lpstr>Arial</vt:lpstr>
      <vt:lpstr>Calibri</vt:lpstr>
      <vt:lpstr>Calibri Light</vt:lpstr>
      <vt:lpstr>DM Sans</vt:lpstr>
      <vt:lpstr>Kantoorthema</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vector>
  </ap:TitlesOfParts>
  <ap:LinksUpToDate>false</ap:LinksUpToDate>
  <ap:SharedDoc>false</ap:SharedDoc>
</ap:Properties>
</file>

<file path=docProps/core.xml><?xml version="1.0" encoding="utf-8"?>
<coreProperties xmlns:dc="http://purl.org/dc/elements/1.1/" xmlns:dcterms="http://purl.org/dc/terms/" xmlns:xsi="http://www.w3.org/2001/XMLSchema-instance" xmlns="http://schemas.openxmlformats.org/package/2006/metadata/core-properties">
  <dc:title/>
  <dc:creator/>
  <lastModifiedBy/>
  <revision/>
  <lastPrinted>2018-03-08T13:01:55.0000000Z</lastPrinted>
  <dcterms:created xsi:type="dcterms:W3CDTF">2018-03-07T12:51:41.0000000Z</dcterms:created>
  <dcterms:modified xsi:type="dcterms:W3CDTF">2025-05-07T14:16:08.0000000Z</dcterms:modified>
  <dc:description/>
  <dc:subject/>
  <keywords/>
  <version/>
  <category>------------------------</category>
</coreProperties>
</file>