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7" r:id="rId2"/>
    <p:sldId id="306" r:id="rId3"/>
    <p:sldId id="310" r:id="rId4"/>
    <p:sldId id="311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bert van den Braak" initials="WAJ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AF7"/>
    <a:srgbClr val="FFFFAF"/>
    <a:srgbClr val="E8DD11"/>
    <a:srgbClr val="E8DD10"/>
    <a:srgbClr val="00822D"/>
    <a:srgbClr val="FDCA00"/>
    <a:srgbClr val="7DB713"/>
    <a:srgbClr val="C1D533"/>
    <a:srgbClr val="00822E"/>
    <a:srgbClr val="E6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FB0DA-F952-47AB-8005-2D10D733DBA3}" v="12" dt="2021-09-14T14:25:38.711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82" autoAdjust="0"/>
    <p:restoredTop sz="94529"/>
  </p:normalViewPr>
  <p:slideViewPr>
    <p:cSldViewPr snapToObjects="1" showGuides="1">
      <p:cViewPr varScale="1">
        <p:scale>
          <a:sx n="125" d="100"/>
          <a:sy n="125" d="100"/>
        </p:scale>
        <p:origin x="96" y="4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Objects="1" showGuides="1">
      <p:cViewPr>
        <p:scale>
          <a:sx n="140" d="100"/>
          <a:sy n="140" d="100"/>
        </p:scale>
        <p:origin x="4680" y="-1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6672" y="230982"/>
            <a:ext cx="5040560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l-NL" dirty="0">
              <a:latin typeface="Arial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451660" y="229394"/>
            <a:ext cx="2971800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13F94FCE-88E1-7C4D-AC49-E8FEE0841165}" type="datetimeFigureOut">
              <a:rPr lang="nl-NL" smtClean="0">
                <a:latin typeface="Arial" charset="0"/>
              </a:rPr>
              <a:t>16-9-2021</a:t>
            </a:fld>
            <a:endParaRPr lang="nl-NL" dirty="0">
              <a:latin typeface="Arial" charset="0"/>
            </a:endParaRPr>
          </a:p>
        </p:txBody>
      </p:sp>
      <p:sp>
        <p:nvSpPr>
          <p:cNvPr id="6" name="Rechthoek 7"/>
          <p:cNvSpPr/>
          <p:nvPr/>
        </p:nvSpPr>
        <p:spPr>
          <a:xfrm>
            <a:off x="1949201" y="8689665"/>
            <a:ext cx="792000" cy="66229"/>
          </a:xfrm>
          <a:custGeom>
            <a:avLst/>
            <a:gdLst>
              <a:gd name="connsiteX0" fmla="*/ 0 w 2367610"/>
              <a:gd name="connsiteY0" fmla="*/ 0 h 288000"/>
              <a:gd name="connsiteX1" fmla="*/ 2367610 w 2367610"/>
              <a:gd name="connsiteY1" fmla="*/ 0 h 288000"/>
              <a:gd name="connsiteX2" fmla="*/ 2367610 w 2367610"/>
              <a:gd name="connsiteY2" fmla="*/ 288000 h 288000"/>
              <a:gd name="connsiteX3" fmla="*/ 0 w 2367610"/>
              <a:gd name="connsiteY3" fmla="*/ 288000 h 288000"/>
              <a:gd name="connsiteX4" fmla="*/ 0 w 2367610"/>
              <a:gd name="connsiteY4" fmla="*/ 0 h 288000"/>
              <a:gd name="connsiteX0" fmla="*/ 57150 w 2424760"/>
              <a:gd name="connsiteY0" fmla="*/ 0 h 288000"/>
              <a:gd name="connsiteX1" fmla="*/ 2424760 w 2424760"/>
              <a:gd name="connsiteY1" fmla="*/ 0 h 288000"/>
              <a:gd name="connsiteX2" fmla="*/ 2424760 w 2424760"/>
              <a:gd name="connsiteY2" fmla="*/ 288000 h 288000"/>
              <a:gd name="connsiteX3" fmla="*/ 0 w 2424760"/>
              <a:gd name="connsiteY3" fmla="*/ 288000 h 288000"/>
              <a:gd name="connsiteX4" fmla="*/ 57150 w 2424760"/>
              <a:gd name="connsiteY4" fmla="*/ 0 h 288000"/>
              <a:gd name="connsiteX0" fmla="*/ 57150 w 2424760"/>
              <a:gd name="connsiteY0" fmla="*/ 0 h 288000"/>
              <a:gd name="connsiteX1" fmla="*/ 2424760 w 2424760"/>
              <a:gd name="connsiteY1" fmla="*/ 0 h 288000"/>
              <a:gd name="connsiteX2" fmla="*/ 2361260 w 2424760"/>
              <a:gd name="connsiteY2" fmla="*/ 288000 h 288000"/>
              <a:gd name="connsiteX3" fmla="*/ 0 w 2424760"/>
              <a:gd name="connsiteY3" fmla="*/ 288000 h 288000"/>
              <a:gd name="connsiteX4" fmla="*/ 57150 w 2424760"/>
              <a:gd name="connsiteY4" fmla="*/ 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4760" h="288000">
                <a:moveTo>
                  <a:pt x="57150" y="0"/>
                </a:moveTo>
                <a:lnTo>
                  <a:pt x="2424760" y="0"/>
                </a:lnTo>
                <a:lnTo>
                  <a:pt x="2361260" y="288000"/>
                </a:lnTo>
                <a:lnTo>
                  <a:pt x="0" y="288000"/>
                </a:lnTo>
                <a:lnTo>
                  <a:pt x="571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8"/>
          <p:cNvSpPr/>
          <p:nvPr/>
        </p:nvSpPr>
        <p:spPr>
          <a:xfrm>
            <a:off x="3791738" y="8689665"/>
            <a:ext cx="429886" cy="66229"/>
          </a:xfrm>
          <a:custGeom>
            <a:avLst/>
            <a:gdLst>
              <a:gd name="connsiteX0" fmla="*/ 0 w 1815412"/>
              <a:gd name="connsiteY0" fmla="*/ 0 h 288000"/>
              <a:gd name="connsiteX1" fmla="*/ 1815412 w 1815412"/>
              <a:gd name="connsiteY1" fmla="*/ 0 h 288000"/>
              <a:gd name="connsiteX2" fmla="*/ 1815412 w 1815412"/>
              <a:gd name="connsiteY2" fmla="*/ 288000 h 288000"/>
              <a:gd name="connsiteX3" fmla="*/ 0 w 1815412"/>
              <a:gd name="connsiteY3" fmla="*/ 288000 h 288000"/>
              <a:gd name="connsiteX4" fmla="*/ 0 w 1815412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69387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05887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21762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387" h="288000">
                <a:moveTo>
                  <a:pt x="53975" y="0"/>
                </a:moveTo>
                <a:lnTo>
                  <a:pt x="1869387" y="0"/>
                </a:lnTo>
                <a:lnTo>
                  <a:pt x="1821762" y="288000"/>
                </a:lnTo>
                <a:lnTo>
                  <a:pt x="0" y="288000"/>
                </a:lnTo>
                <a:lnTo>
                  <a:pt x="5397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13"/>
          <p:cNvSpPr/>
          <p:nvPr/>
        </p:nvSpPr>
        <p:spPr>
          <a:xfrm>
            <a:off x="2673656" y="8876848"/>
            <a:ext cx="1080000" cy="15632"/>
          </a:xfrm>
          <a:custGeom>
            <a:avLst/>
            <a:gdLst>
              <a:gd name="connsiteX0" fmla="*/ 0 w 3150000"/>
              <a:gd name="connsiteY0" fmla="*/ 0 h 64800"/>
              <a:gd name="connsiteX1" fmla="*/ 3150000 w 3150000"/>
              <a:gd name="connsiteY1" fmla="*/ 0 h 64800"/>
              <a:gd name="connsiteX2" fmla="*/ 3150000 w 3150000"/>
              <a:gd name="connsiteY2" fmla="*/ 64800 h 64800"/>
              <a:gd name="connsiteX3" fmla="*/ 0 w 3150000"/>
              <a:gd name="connsiteY3" fmla="*/ 64800 h 64800"/>
              <a:gd name="connsiteX4" fmla="*/ 0 w 3150000"/>
              <a:gd name="connsiteY4" fmla="*/ 0 h 64800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62700 w 3162700"/>
              <a:gd name="connsiteY2" fmla="*/ 64800 h 67975"/>
              <a:gd name="connsiteX3" fmla="*/ 0 w 3162700"/>
              <a:gd name="connsiteY3" fmla="*/ 67975 h 67975"/>
              <a:gd name="connsiteX4" fmla="*/ 12700 w 3162700"/>
              <a:gd name="connsiteY4" fmla="*/ 0 h 67975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37300 w 3162700"/>
              <a:gd name="connsiteY2" fmla="*/ 67975 h 67975"/>
              <a:gd name="connsiteX3" fmla="*/ 0 w 3162700"/>
              <a:gd name="connsiteY3" fmla="*/ 67975 h 67975"/>
              <a:gd name="connsiteX4" fmla="*/ 12700 w 3162700"/>
              <a:gd name="connsiteY4" fmla="*/ 0 h 67975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53175 w 3162700"/>
              <a:gd name="connsiteY2" fmla="*/ 67975 h 67975"/>
              <a:gd name="connsiteX3" fmla="*/ 0 w 3162700"/>
              <a:gd name="connsiteY3" fmla="*/ 67975 h 67975"/>
              <a:gd name="connsiteX4" fmla="*/ 12700 w 3162700"/>
              <a:gd name="connsiteY4" fmla="*/ 0 h 6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700" h="67975">
                <a:moveTo>
                  <a:pt x="12700" y="0"/>
                </a:moveTo>
                <a:lnTo>
                  <a:pt x="3162700" y="0"/>
                </a:lnTo>
                <a:lnTo>
                  <a:pt x="3153175" y="67975"/>
                </a:lnTo>
                <a:lnTo>
                  <a:pt x="0" y="67975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14"/>
          <p:cNvSpPr/>
          <p:nvPr/>
        </p:nvSpPr>
        <p:spPr>
          <a:xfrm>
            <a:off x="4293632" y="8876848"/>
            <a:ext cx="4824000" cy="14902"/>
          </a:xfrm>
          <a:custGeom>
            <a:avLst/>
            <a:gdLst>
              <a:gd name="connsiteX0" fmla="*/ 0 w 7146000"/>
              <a:gd name="connsiteY0" fmla="*/ 0 h 64800"/>
              <a:gd name="connsiteX1" fmla="*/ 7146000 w 7146000"/>
              <a:gd name="connsiteY1" fmla="*/ 0 h 64800"/>
              <a:gd name="connsiteX2" fmla="*/ 7146000 w 7146000"/>
              <a:gd name="connsiteY2" fmla="*/ 64800 h 64800"/>
              <a:gd name="connsiteX3" fmla="*/ 0 w 7146000"/>
              <a:gd name="connsiteY3" fmla="*/ 64800 h 64800"/>
              <a:gd name="connsiteX4" fmla="*/ 0 w 7146000"/>
              <a:gd name="connsiteY4" fmla="*/ 0 h 64800"/>
              <a:gd name="connsiteX0" fmla="*/ 15875 w 7161875"/>
              <a:gd name="connsiteY0" fmla="*/ 0 h 64800"/>
              <a:gd name="connsiteX1" fmla="*/ 7161875 w 7161875"/>
              <a:gd name="connsiteY1" fmla="*/ 0 h 64800"/>
              <a:gd name="connsiteX2" fmla="*/ 7161875 w 7161875"/>
              <a:gd name="connsiteY2" fmla="*/ 64800 h 64800"/>
              <a:gd name="connsiteX3" fmla="*/ 0 w 7161875"/>
              <a:gd name="connsiteY3" fmla="*/ 64800 h 64800"/>
              <a:gd name="connsiteX4" fmla="*/ 15875 w 7161875"/>
              <a:gd name="connsiteY4" fmla="*/ 0 h 64800"/>
              <a:gd name="connsiteX0" fmla="*/ 15875 w 7161875"/>
              <a:gd name="connsiteY0" fmla="*/ 0 h 64800"/>
              <a:gd name="connsiteX1" fmla="*/ 7161875 w 7161875"/>
              <a:gd name="connsiteY1" fmla="*/ 0 h 64800"/>
              <a:gd name="connsiteX2" fmla="*/ 7146000 w 7161875"/>
              <a:gd name="connsiteY2" fmla="*/ 64800 h 64800"/>
              <a:gd name="connsiteX3" fmla="*/ 0 w 7161875"/>
              <a:gd name="connsiteY3" fmla="*/ 64800 h 64800"/>
              <a:gd name="connsiteX4" fmla="*/ 15875 w 7161875"/>
              <a:gd name="connsiteY4" fmla="*/ 0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1875" h="64800">
                <a:moveTo>
                  <a:pt x="15875" y="0"/>
                </a:moveTo>
                <a:lnTo>
                  <a:pt x="7161875" y="0"/>
                </a:lnTo>
                <a:lnTo>
                  <a:pt x="7146000" y="64800"/>
                </a:lnTo>
                <a:lnTo>
                  <a:pt x="0" y="64800"/>
                </a:lnTo>
                <a:lnTo>
                  <a:pt x="1587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18"/>
          <p:cNvSpPr/>
          <p:nvPr/>
        </p:nvSpPr>
        <p:spPr>
          <a:xfrm>
            <a:off x="-78395" y="8876848"/>
            <a:ext cx="1059659" cy="14902"/>
          </a:xfrm>
          <a:custGeom>
            <a:avLst/>
            <a:gdLst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608000 w 4608000"/>
              <a:gd name="connsiteY2" fmla="*/ 64800 h 64800"/>
              <a:gd name="connsiteX3" fmla="*/ 0 w 4608000"/>
              <a:gd name="connsiteY3" fmla="*/ 64800 h 64800"/>
              <a:gd name="connsiteX4" fmla="*/ 0 w 4608000"/>
              <a:gd name="connsiteY4" fmla="*/ 0 h 64800"/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563550 w 4608000"/>
              <a:gd name="connsiteY2" fmla="*/ 61625 h 64800"/>
              <a:gd name="connsiteX3" fmla="*/ 0 w 4608000"/>
              <a:gd name="connsiteY3" fmla="*/ 64800 h 64800"/>
              <a:gd name="connsiteX4" fmla="*/ 0 w 4608000"/>
              <a:gd name="connsiteY4" fmla="*/ 0 h 64800"/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579425 w 4608000"/>
              <a:gd name="connsiteY2" fmla="*/ 61625 h 64800"/>
              <a:gd name="connsiteX3" fmla="*/ 0 w 4608000"/>
              <a:gd name="connsiteY3" fmla="*/ 64800 h 64800"/>
              <a:gd name="connsiteX4" fmla="*/ 0 w 4608000"/>
              <a:gd name="connsiteY4" fmla="*/ 0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000" h="64800">
                <a:moveTo>
                  <a:pt x="0" y="0"/>
                </a:moveTo>
                <a:lnTo>
                  <a:pt x="4608000" y="0"/>
                </a:lnTo>
                <a:lnTo>
                  <a:pt x="4579425" y="61625"/>
                </a:lnTo>
                <a:lnTo>
                  <a:pt x="0" y="6480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41" y="8516081"/>
            <a:ext cx="1126680" cy="242386"/>
          </a:xfrm>
          <a:prstGeom prst="rect">
            <a:avLst/>
          </a:prstGeom>
        </p:spPr>
      </p:pic>
      <p:sp>
        <p:nvSpPr>
          <p:cNvPr id="13" name="Tijdelijke aanduiding voor dianummer 4"/>
          <p:cNvSpPr txBox="1">
            <a:spLocks/>
          </p:cNvSpPr>
          <p:nvPr/>
        </p:nvSpPr>
        <p:spPr>
          <a:xfrm>
            <a:off x="5229200" y="8316416"/>
            <a:ext cx="1194260" cy="45878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l-NL"/>
            </a:defPPr>
            <a:lvl1pPr marL="0" algn="r" defTabSz="6858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6F5DC-8175-694F-86AA-6CC7BD974F1A}" type="slidenum">
              <a:rPr lang="nl-NL" smtClean="0">
                <a:latin typeface="Arial" charset="0"/>
              </a:rPr>
              <a:pPr/>
              <a:t>‹nr.›</a:t>
            </a:fld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2C507-AB66-064B-85D9-9B533BD8047E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B6035-115A-7F4D-966D-A174921C2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08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B6035-115A-7F4D-966D-A174921C2B9D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7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3146866"/>
            <a:ext cx="7991475" cy="863601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 baseline="0"/>
            </a:lvl1pPr>
          </a:lstStyle>
          <a:p>
            <a:r>
              <a:rPr lang="nl-NL" dirty="0"/>
              <a:t>Klik om titel van de presentatie toe te voegen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3" y="3602502"/>
            <a:ext cx="7991475" cy="409111"/>
          </a:xfrm>
        </p:spPr>
        <p:txBody>
          <a:bodyPr lIns="0" tIns="0" rIns="0" bIns="0">
            <a:normAutofit/>
          </a:bodyPr>
          <a:lstStyle>
            <a:lvl1pPr marL="0" indent="-88900" algn="l">
              <a:lnSpc>
                <a:spcPct val="100000"/>
              </a:lnSpc>
              <a:buNone/>
              <a:tabLst/>
              <a:defRPr sz="24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tekst toe te voegen</a:t>
            </a:r>
          </a:p>
        </p:txBody>
      </p:sp>
      <p:sp>
        <p:nvSpPr>
          <p:cNvPr id="4" name="Rechthoek 3"/>
          <p:cNvSpPr/>
          <p:nvPr userDrawn="1"/>
        </p:nvSpPr>
        <p:spPr>
          <a:xfrm>
            <a:off x="8567739" y="1"/>
            <a:ext cx="576262" cy="315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logo</a:t>
            </a:r>
            <a:endParaRPr lang="nl-NL" sz="700" baseline="0" dirty="0">
              <a:latin typeface="Arial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9" name="Groeperen 28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30" name="Afbeelding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1" name="Rechte verbindingslijn 30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D58977D-C8B3-6644-8E42-F753A6410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610" t="31970" r="42444" b="31966"/>
          <a:stretch/>
        </p:blipFill>
        <p:spPr>
          <a:xfrm>
            <a:off x="0" y="4427821"/>
            <a:ext cx="9144000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reeks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5535" y="1419225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5968538" y="1419225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 userDrawn="1">
            <p:ph type="pic" idx="11"/>
          </p:nvPr>
        </p:nvSpPr>
        <p:spPr>
          <a:xfrm>
            <a:off x="3272037" y="1419225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 userDrawn="1">
            <p:ph type="pic" idx="12"/>
          </p:nvPr>
        </p:nvSpPr>
        <p:spPr>
          <a:xfrm>
            <a:off x="575535" y="2751910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 userDrawn="1">
            <p:ph type="pic" idx="13"/>
          </p:nvPr>
        </p:nvSpPr>
        <p:spPr>
          <a:xfrm>
            <a:off x="5968538" y="2751910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 userDrawn="1">
            <p:ph type="pic" idx="14"/>
          </p:nvPr>
        </p:nvSpPr>
        <p:spPr>
          <a:xfrm>
            <a:off x="3272037" y="2751910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2" name="Tijdelijke aanduiding voor voettekst 1"/>
          <p:cNvSpPr>
            <a:spLocks noGrp="1"/>
          </p:cNvSpPr>
          <p:nvPr userDrawn="1">
            <p:ph type="ftr" sz="quarter" idx="15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8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576263" y="555625"/>
            <a:ext cx="7991474" cy="863600"/>
          </a:xfrm>
        </p:spPr>
        <p:txBody>
          <a:bodyPr/>
          <a:lstStyle/>
          <a:p>
            <a:r>
              <a:rPr lang="nl-NL" dirty="0"/>
              <a:t>Klik om titel van de dia toe te voegen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39" name="Groeperen 38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40" name="Afbeelding 3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41" name="Rechte verbindingslijn 40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kstvak 17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263" y="555625"/>
            <a:ext cx="7991475" cy="3455989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19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0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17" name="Groeperen 16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18" name="Afbeelding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2" name="Rechte verbindingslijn 21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met toelich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555624"/>
            <a:ext cx="3262619" cy="86360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240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95936" y="555626"/>
            <a:ext cx="4571801" cy="3455988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29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0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76264" y="1419225"/>
            <a:ext cx="3262618" cy="2592389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spcBef>
                <a:spcPts val="0"/>
              </a:spcBef>
              <a:defRPr sz="1800" baseline="0"/>
            </a:lvl2pPr>
            <a:lvl3pPr>
              <a:spcBef>
                <a:spcPts val="0"/>
              </a:spcBef>
              <a:defRPr sz="1600" baseline="0"/>
            </a:lvl3pPr>
            <a:lvl4pPr>
              <a:spcBef>
                <a:spcPts val="0"/>
              </a:spcBef>
              <a:defRPr sz="1400" baseline="0"/>
            </a:lvl4pPr>
            <a:lvl5pPr>
              <a:spcBef>
                <a:spcPts val="0"/>
              </a:spcBef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18" name="Tekstvak 17"/>
          <p:cNvSpPr txBox="1"/>
          <p:nvPr userDrawn="1"/>
        </p:nvSpPr>
        <p:spPr>
          <a:xfrm>
            <a:off x="-1188640" y="555623"/>
            <a:ext cx="111908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Grafiektype wijzigen</a:t>
            </a:r>
            <a:endParaRPr lang="nl-NL" sz="700" b="1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met 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baseline="0" dirty="0">
                <a:latin typeface="Arial" charset="0"/>
              </a:rPr>
              <a:t>op</a:t>
            </a:r>
            <a:r>
              <a:rPr lang="nl-NL" sz="700" dirty="0">
                <a:latin typeface="Arial" charset="0"/>
              </a:rPr>
              <a:t> de grafiek</a:t>
            </a:r>
            <a:endParaRPr lang="nl-NL" sz="700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Ander type  grafiekreeks</a:t>
            </a:r>
          </a:p>
          <a:p>
            <a:pPr marL="90488" indent="-90488">
              <a:buAutoNum type="arabicPeriod"/>
              <a:tabLst/>
            </a:pPr>
            <a:endParaRPr lang="nl-NL" sz="700" u="sng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Grafiekgegevens wijzigen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met rechtermuisknop</a:t>
            </a:r>
            <a:br>
              <a:rPr lang="nl-NL" sz="700" dirty="0">
                <a:latin typeface="Arial" charset="0"/>
              </a:rPr>
            </a:br>
            <a:r>
              <a:rPr lang="nl-NL" sz="700" dirty="0">
                <a:latin typeface="Arial" charset="0"/>
              </a:rPr>
              <a:t>op de grafiek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op </a:t>
            </a:r>
            <a:r>
              <a:rPr lang="nl-NL" sz="700" u="sng" dirty="0">
                <a:latin typeface="Arial" charset="0"/>
              </a:rPr>
              <a:t>Gegevens bewerken in Excel</a:t>
            </a:r>
            <a:endParaRPr lang="nl-NL" sz="700" b="1" u="sng" dirty="0">
              <a:latin typeface="Arial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-1188640" y="1843503"/>
            <a:ext cx="1125323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1843503"/>
            <a:ext cx="230120" cy="281258"/>
          </a:xfrm>
          <a:prstGeom prst="rect">
            <a:avLst/>
          </a:prstGeom>
        </p:spPr>
      </p:pic>
      <p:grpSp>
        <p:nvGrpSpPr>
          <p:cNvPr id="33" name="Groeperen 32"/>
          <p:cNvGrpSpPr/>
          <p:nvPr/>
        </p:nvGrpSpPr>
        <p:grpSpPr>
          <a:xfrm>
            <a:off x="-1188640" y="3939902"/>
            <a:ext cx="1125323" cy="562064"/>
            <a:chOff x="4782929" y="4335401"/>
            <a:chExt cx="1125323" cy="562064"/>
          </a:xfrm>
        </p:grpSpPr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5" name="Rechte verbindingslijn 34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kstvak 15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3"/>
            <a:ext cx="7991475" cy="8636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6263" y="1419225"/>
            <a:ext cx="3995737" cy="2592388"/>
          </a:xfrm>
        </p:spPr>
        <p:txBody>
          <a:bodyPr lIns="0" tIns="0" rIns="108000" bIns="0"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0" y="1419225"/>
            <a:ext cx="3995738" cy="2592388"/>
          </a:xfrm>
        </p:spPr>
        <p:txBody>
          <a:bodyPr lIns="108000" tIns="0" rIns="0" bIns="0"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28" y="17075"/>
            <a:ext cx="6734622" cy="51267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0" name="Tekstvak 19"/>
          <p:cNvSpPr txBox="1"/>
          <p:nvPr userDrawn="1"/>
        </p:nvSpPr>
        <p:spPr>
          <a:xfrm>
            <a:off x="-1188640" y="555623"/>
            <a:ext cx="111908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Grafiektype wijzigen</a:t>
            </a:r>
            <a:endParaRPr lang="nl-NL" sz="700" b="1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met 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baseline="0" dirty="0">
                <a:latin typeface="Arial" charset="0"/>
              </a:rPr>
              <a:t>op</a:t>
            </a:r>
            <a:r>
              <a:rPr lang="nl-NL" sz="700" dirty="0">
                <a:latin typeface="Arial" charset="0"/>
              </a:rPr>
              <a:t> de grafiek</a:t>
            </a:r>
            <a:endParaRPr lang="nl-NL" sz="700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Ander type  grafiekreeks</a:t>
            </a:r>
          </a:p>
          <a:p>
            <a:pPr marL="90488" indent="-90488">
              <a:buAutoNum type="arabicPeriod"/>
              <a:tabLst/>
            </a:pPr>
            <a:endParaRPr lang="nl-NL" sz="700" u="sng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Grafiekgegevens wijzigen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met rechtermuisknop</a:t>
            </a:r>
            <a:br>
              <a:rPr lang="nl-NL" sz="700" dirty="0">
                <a:latin typeface="Arial" charset="0"/>
              </a:rPr>
            </a:br>
            <a:r>
              <a:rPr lang="nl-NL" sz="700" dirty="0">
                <a:latin typeface="Arial" charset="0"/>
              </a:rPr>
              <a:t>op de grafiek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op </a:t>
            </a:r>
            <a:r>
              <a:rPr lang="nl-NL" sz="700" u="sng" dirty="0">
                <a:latin typeface="Arial" charset="0"/>
              </a:rPr>
              <a:t>Gegevens bewerken in Excel</a:t>
            </a:r>
            <a:endParaRPr lang="nl-NL" sz="700" b="1" u="sng" dirty="0">
              <a:latin typeface="Arial" charset="0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-1188640" y="1843503"/>
            <a:ext cx="1125323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5" name="Afbeelding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1843503"/>
            <a:ext cx="230120" cy="281258"/>
          </a:xfrm>
          <a:prstGeom prst="rect">
            <a:avLst/>
          </a:prstGeom>
        </p:spPr>
      </p:pic>
      <p:grpSp>
        <p:nvGrpSpPr>
          <p:cNvPr id="36" name="Groeperen 35"/>
          <p:cNvGrpSpPr/>
          <p:nvPr/>
        </p:nvGrpSpPr>
        <p:grpSpPr>
          <a:xfrm>
            <a:off x="-1188640" y="3939902"/>
            <a:ext cx="1125323" cy="562064"/>
            <a:chOff x="4782929" y="4335401"/>
            <a:chExt cx="1125323" cy="562064"/>
          </a:xfrm>
        </p:grpSpPr>
        <p:pic>
          <p:nvPicPr>
            <p:cNvPr id="37" name="Afbeelding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8" name="Rechte verbindingslijn 37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kstvak 16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3502800"/>
            <a:ext cx="3995738" cy="559380"/>
          </a:xfrm>
        </p:spPr>
        <p:txBody>
          <a:bodyPr anchor="b" anchorCtr="0">
            <a:noAutofit/>
          </a:bodyPr>
          <a:lstStyle>
            <a:lvl1pPr marL="0" indent="0" algn="ctr">
              <a:buFontTx/>
              <a:buNone/>
              <a:defRPr sz="16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nl-NL" dirty="0"/>
              <a:t>Klik om tekst toe te voegen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bjecten met toelich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555624"/>
            <a:ext cx="7991475" cy="86359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63" y="1419224"/>
            <a:ext cx="3995737" cy="865189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0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76263" y="2284413"/>
            <a:ext cx="3995737" cy="1727200"/>
          </a:xfrm>
        </p:spPr>
        <p:txBody>
          <a:bodyPr lIns="0" tIns="0" rIns="108000" bIns="0"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2000" y="1419223"/>
            <a:ext cx="3995738" cy="865189"/>
          </a:xfrm>
        </p:spPr>
        <p:txBody>
          <a:bodyPr lIns="108000" tIns="0" rIns="0" bIns="0" anchor="t" anchorCtr="0">
            <a:normAutofit/>
          </a:bodyPr>
          <a:lstStyle>
            <a:lvl1pPr marL="0" indent="0">
              <a:buNone/>
              <a:defRPr sz="20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00" y="2284413"/>
            <a:ext cx="3995738" cy="1727200"/>
          </a:xfrm>
        </p:spPr>
        <p:txBody>
          <a:bodyPr lIns="108000" tIns="0" rIns="0" bIns="0"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pic>
        <p:nvPicPr>
          <p:cNvPr id="33" name="Afbeelding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28" y="17075"/>
            <a:ext cx="6734622" cy="51267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4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35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1" name="Tekstvak 20"/>
          <p:cNvSpPr txBox="1"/>
          <p:nvPr userDrawn="1"/>
        </p:nvSpPr>
        <p:spPr>
          <a:xfrm>
            <a:off x="-1188640" y="555623"/>
            <a:ext cx="111908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Grafiektype wijzigen</a:t>
            </a:r>
            <a:endParaRPr lang="nl-NL" sz="700" b="1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met 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baseline="0" dirty="0">
                <a:latin typeface="Arial" charset="0"/>
              </a:rPr>
              <a:t>op</a:t>
            </a:r>
            <a:r>
              <a:rPr lang="nl-NL" sz="700" dirty="0">
                <a:latin typeface="Arial" charset="0"/>
              </a:rPr>
              <a:t> de grafiek</a:t>
            </a:r>
            <a:endParaRPr lang="nl-NL" sz="700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Ander type  grafiekreeks</a:t>
            </a:r>
          </a:p>
          <a:p>
            <a:pPr marL="90488" indent="-90488">
              <a:buAutoNum type="arabicPeriod"/>
              <a:tabLst/>
            </a:pPr>
            <a:endParaRPr lang="nl-NL" sz="700" u="sng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Grafiekgegevens wijzigen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met rechtermuisknop</a:t>
            </a:r>
            <a:br>
              <a:rPr lang="nl-NL" sz="700" dirty="0">
                <a:latin typeface="Arial" charset="0"/>
              </a:rPr>
            </a:br>
            <a:r>
              <a:rPr lang="nl-NL" sz="700" dirty="0">
                <a:latin typeface="Arial" charset="0"/>
              </a:rPr>
              <a:t>op de grafiek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op </a:t>
            </a:r>
            <a:r>
              <a:rPr lang="nl-NL" sz="700" u="sng" dirty="0">
                <a:latin typeface="Arial" charset="0"/>
              </a:rPr>
              <a:t>Gegevens bewerken in Excel</a:t>
            </a:r>
            <a:endParaRPr lang="nl-NL" sz="700" b="1" u="sng" dirty="0">
              <a:latin typeface="Arial" charset="0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-1188640" y="1843503"/>
            <a:ext cx="1125323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7" name="Afbeelding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1843503"/>
            <a:ext cx="230120" cy="281258"/>
          </a:xfrm>
          <a:prstGeom prst="rect">
            <a:avLst/>
          </a:prstGeom>
        </p:spPr>
      </p:pic>
      <p:grpSp>
        <p:nvGrpSpPr>
          <p:cNvPr id="38" name="Groeperen 37"/>
          <p:cNvGrpSpPr/>
          <p:nvPr/>
        </p:nvGrpSpPr>
        <p:grpSpPr>
          <a:xfrm>
            <a:off x="-1188640" y="3939902"/>
            <a:ext cx="1125323" cy="562064"/>
            <a:chOff x="4782929" y="4335401"/>
            <a:chExt cx="1125323" cy="562064"/>
          </a:xfrm>
        </p:grpSpPr>
        <p:pic>
          <p:nvPicPr>
            <p:cNvPr id="39" name="Afbeelding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40" name="Rechte verbindingslijn 39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kstvak 18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flop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9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-3175"/>
            <a:ext cx="9144000" cy="5146675"/>
          </a:xfrm>
        </p:spPr>
        <p:txBody>
          <a:bodyPr lIns="0" tIns="540000" rIns="0" bIns="0">
            <a:normAutofit/>
          </a:bodyPr>
          <a:lstStyle>
            <a:lvl1pPr marL="847725" marR="0" indent="-1728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88000" algn="l"/>
              </a:tabLst>
              <a:defRPr sz="2000" baseline="0"/>
            </a:lvl1pPr>
            <a:lvl2pPr marL="1073150" indent="-172800">
              <a:tabLst/>
              <a:defRPr sz="1800" baseline="0"/>
            </a:lvl2pPr>
            <a:lvl3pPr marL="1290638" indent="-172800">
              <a:tabLst/>
              <a:defRPr sz="1600" baseline="0"/>
            </a:lvl3pPr>
            <a:lvl4pPr marL="1473200" indent="-172800">
              <a:tabLst/>
              <a:defRPr sz="1400" baseline="0"/>
            </a:lvl4pPr>
            <a:lvl5pPr marL="1733550" indent="-172800">
              <a:tabLst/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21" name="Tekstvak 20"/>
          <p:cNvSpPr txBox="1"/>
          <p:nvPr userDrawn="1"/>
        </p:nvSpPr>
        <p:spPr>
          <a:xfrm>
            <a:off x="-1188640" y="555623"/>
            <a:ext cx="111908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Grafiektype wijzigen</a:t>
            </a:r>
            <a:endParaRPr lang="nl-NL" sz="700" b="1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met 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baseline="0" dirty="0">
                <a:latin typeface="Arial" charset="0"/>
              </a:rPr>
              <a:t>op</a:t>
            </a:r>
            <a:r>
              <a:rPr lang="nl-NL" sz="700" dirty="0">
                <a:latin typeface="Arial" charset="0"/>
              </a:rPr>
              <a:t> de grafiek</a:t>
            </a:r>
            <a:endParaRPr lang="nl-NL" sz="700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Ander type  grafiekreeks</a:t>
            </a:r>
          </a:p>
          <a:p>
            <a:pPr marL="90488" indent="-90488">
              <a:buAutoNum type="arabicPeriod"/>
              <a:tabLst/>
            </a:pPr>
            <a:endParaRPr lang="nl-NL" sz="700" u="sng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Grafiekgegevens wijzigen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met rechtermuisknop</a:t>
            </a:r>
            <a:br>
              <a:rPr lang="nl-NL" sz="700" dirty="0">
                <a:latin typeface="Arial" charset="0"/>
              </a:rPr>
            </a:br>
            <a:r>
              <a:rPr lang="nl-NL" sz="700" dirty="0">
                <a:latin typeface="Arial" charset="0"/>
              </a:rPr>
              <a:t>op de grafiek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op </a:t>
            </a:r>
            <a:r>
              <a:rPr lang="nl-NL" sz="700" u="sng" dirty="0">
                <a:latin typeface="Arial" charset="0"/>
              </a:rPr>
              <a:t>Gegevens bewerken in Excel</a:t>
            </a:r>
            <a:endParaRPr lang="nl-NL" sz="700" b="1" u="sng" dirty="0">
              <a:latin typeface="Arial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-1188640" y="1843503"/>
            <a:ext cx="1125323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1843503"/>
            <a:ext cx="230120" cy="281258"/>
          </a:xfrm>
          <a:prstGeom prst="rect">
            <a:avLst/>
          </a:prstGeom>
        </p:spPr>
      </p:pic>
      <p:grpSp>
        <p:nvGrpSpPr>
          <p:cNvPr id="33" name="Groeperen 32"/>
          <p:cNvGrpSpPr/>
          <p:nvPr/>
        </p:nvGrpSpPr>
        <p:grpSpPr>
          <a:xfrm>
            <a:off x="-1188640" y="3939902"/>
            <a:ext cx="1125323" cy="562064"/>
            <a:chOff x="4782929" y="4335401"/>
            <a:chExt cx="1125323" cy="562064"/>
          </a:xfrm>
        </p:grpSpPr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5" name="Rechte verbindingslijn 34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media 1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576000" tIns="1404000"/>
          <a:lstStyle>
            <a:lvl1pPr marL="1377950" indent="-1377950">
              <a:tabLst/>
              <a:defRPr baseline="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om film in te voegen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5"/>
            <a:ext cx="7991475" cy="863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/>
            </a:lvl1pPr>
          </a:lstStyle>
          <a:p>
            <a:r>
              <a:rPr lang="nl-NL" dirty="0"/>
              <a:t>Klik om titel van de filmclip toe te voegen</a:t>
            </a:r>
            <a:endParaRPr lang="en-US" dirty="0"/>
          </a:p>
        </p:txBody>
      </p:sp>
      <p:sp>
        <p:nvSpPr>
          <p:cNvPr id="18" name="Tekstvak 17"/>
          <p:cNvSpPr txBox="1"/>
          <p:nvPr userDrawn="1"/>
        </p:nvSpPr>
        <p:spPr>
          <a:xfrm>
            <a:off x="-1188000" y="555625"/>
            <a:ext cx="1103620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350" indent="-6350">
              <a:tabLst/>
            </a:pPr>
            <a:r>
              <a:rPr lang="nl-NL" sz="700" b="1" baseline="0" dirty="0">
                <a:latin typeface="Arial" charset="0"/>
              </a:rPr>
              <a:t>Video automatisch laten afspelen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venster </a:t>
            </a:r>
            <a:r>
              <a:rPr lang="nl-NL" sz="700" u="sng" baseline="0" dirty="0">
                <a:latin typeface="Arial" charset="0"/>
              </a:rPr>
              <a:t>Animaties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naar deelvenster </a:t>
            </a:r>
            <a:r>
              <a:rPr lang="nl-NL" sz="700" u="sng" baseline="0" dirty="0">
                <a:latin typeface="Arial" charset="0"/>
              </a:rPr>
              <a:t>Animatie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 err="1">
                <a:latin typeface="Arial" charset="0"/>
              </a:rPr>
              <a:t>Dubbelkik</a:t>
            </a:r>
            <a:r>
              <a:rPr lang="nl-NL" sz="700" baseline="0" dirty="0">
                <a:latin typeface="Arial" charset="0"/>
              </a:rPr>
              <a:t> op </a:t>
            </a:r>
            <a:r>
              <a:rPr lang="nl-NL" sz="700" u="sng" baseline="0" dirty="0">
                <a:latin typeface="Arial" charset="0"/>
              </a:rPr>
              <a:t>Afspelen</a:t>
            </a:r>
          </a:p>
          <a:p>
            <a:pPr marL="90488" indent="-90488">
              <a:buAutoNum type="arabicPeriod"/>
              <a:tabLst/>
            </a:pPr>
            <a:endParaRPr lang="nl-NL" sz="700" baseline="0" dirty="0">
              <a:latin typeface="Arial" charset="0"/>
            </a:endParaRPr>
          </a:p>
          <a:p>
            <a:pPr marL="0" indent="0">
              <a:buFontTx/>
              <a:buNone/>
              <a:tabLst/>
            </a:pPr>
            <a:r>
              <a:rPr lang="nl-NL" sz="700" baseline="0" dirty="0">
                <a:latin typeface="Arial" charset="0"/>
              </a:rPr>
              <a:t>De film zal bij de eerste klik starten met afspelen.</a:t>
            </a:r>
          </a:p>
          <a:p>
            <a:pPr marL="0" indent="0">
              <a:buFontTx/>
              <a:buNone/>
              <a:tabLst/>
            </a:pPr>
            <a:r>
              <a:rPr lang="nl-NL" sz="700" baseline="0" dirty="0">
                <a:latin typeface="Arial" charset="0"/>
              </a:rPr>
              <a:t>Onderbreken, terug- en </a:t>
            </a:r>
            <a:r>
              <a:rPr lang="nl-NL" sz="700" baseline="0" dirty="0" err="1">
                <a:latin typeface="Arial" charset="0"/>
              </a:rPr>
              <a:t>vooruitspoelen</a:t>
            </a:r>
            <a:r>
              <a:rPr lang="nl-NL" sz="700" baseline="0" dirty="0">
                <a:latin typeface="Arial" charset="0"/>
              </a:rPr>
              <a:t> doet u met behulp van het controlepanel tijdens de presentatie. 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-1188640" y="2139702"/>
            <a:ext cx="105596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  <a:endParaRPr lang="nl-NL" sz="700" baseline="0" dirty="0">
              <a:latin typeface="Arial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39702"/>
            <a:ext cx="230120" cy="281258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263" y="555625"/>
            <a:ext cx="7991475" cy="3455989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defRPr sz="1800" baseline="0"/>
            </a:lvl2pPr>
            <a:lvl3pPr marL="536575" marR="0" indent="-176213" algn="l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  <a:p>
            <a:pPr marL="171450" marR="0" lvl="0" indent="-171450" algn="l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</p:txBody>
      </p:sp>
      <p:sp>
        <p:nvSpPr>
          <p:cNvPr id="10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1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2" name="Tekstvak 11"/>
          <p:cNvSpPr txBox="1"/>
          <p:nvPr userDrawn="1"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grpSp>
        <p:nvGrpSpPr>
          <p:cNvPr id="7" name="Groeperen 6"/>
          <p:cNvGrpSpPr/>
          <p:nvPr userDrawn="1"/>
        </p:nvGrpSpPr>
        <p:grpSpPr>
          <a:xfrm>
            <a:off x="-1188640" y="4241934"/>
            <a:ext cx="1125323" cy="562064"/>
            <a:chOff x="4782929" y="4335401"/>
            <a:chExt cx="1125323" cy="562064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9" name="Rechte verbindingslijn 8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4" y="555625"/>
            <a:ext cx="3995736" cy="863601"/>
          </a:xfrm>
          <a:prstGeom prst="rect">
            <a:avLst/>
          </a:prstGeom>
        </p:spPr>
        <p:txBody>
          <a:bodyPr lIns="288000" tIns="180000" rIns="0" bIns="0" anchor="t" anchorCtr="0"/>
          <a:lstStyle>
            <a:lvl1pPr>
              <a:defRPr sz="240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555624"/>
            <a:ext cx="3995738" cy="345598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6262" y="1419226"/>
            <a:ext cx="3995737" cy="2592388"/>
          </a:xfrm>
        </p:spPr>
        <p:txBody>
          <a:bodyPr lIns="28800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30" name="Tekstvak 29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logo</a:t>
            </a:r>
            <a:endParaRPr lang="nl-NL" sz="700" baseline="0" dirty="0">
              <a:latin typeface="Arial" charset="0"/>
            </a:endParaRPr>
          </a:p>
        </p:txBody>
      </p:sp>
      <p:sp>
        <p:nvSpPr>
          <p:cNvPr id="31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32" name="Tekstvak 31"/>
          <p:cNvSpPr txBox="1"/>
          <p:nvPr userDrawn="1"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grpSp>
        <p:nvGrpSpPr>
          <p:cNvPr id="18" name="Groeperen 17"/>
          <p:cNvGrpSpPr/>
          <p:nvPr userDrawn="1"/>
        </p:nvGrpSpPr>
        <p:grpSpPr>
          <a:xfrm>
            <a:off x="-1188640" y="4241934"/>
            <a:ext cx="1125323" cy="562064"/>
            <a:chOff x="4782929" y="4335401"/>
            <a:chExt cx="1125323" cy="562064"/>
          </a:xfrm>
        </p:grpSpPr>
        <p:pic>
          <p:nvPicPr>
            <p:cNvPr id="19" name="Afbeelding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0" name="Rechte verbindingslijn 19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E6664CD-78B6-B94A-92BD-323DD5DE1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610" t="31970" r="42444" b="31966"/>
          <a:stretch/>
        </p:blipFill>
        <p:spPr>
          <a:xfrm>
            <a:off x="0" y="4427821"/>
            <a:ext cx="9144000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3"/>
            <a:ext cx="7991475" cy="8636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="1" baseline="0"/>
            </a:lvl1pPr>
          </a:lstStyle>
          <a:p>
            <a:r>
              <a:rPr lang="nl-NL" dirty="0"/>
              <a:t>Inhoudsopgave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defRPr sz="2000" baseline="0"/>
            </a:lvl1pPr>
            <a:lvl2pPr>
              <a:spcBef>
                <a:spcPts val="0"/>
              </a:spcBef>
              <a:defRPr sz="1800" baseline="0"/>
            </a:lvl2pPr>
            <a:lvl3pPr>
              <a:spcBef>
                <a:spcPts val="0"/>
              </a:spcBef>
              <a:defRPr sz="1600" baseline="0"/>
            </a:lvl3pPr>
            <a:lvl4pPr>
              <a:spcBef>
                <a:spcPts val="0"/>
              </a:spcBef>
              <a:defRPr sz="1400" baseline="0"/>
            </a:lvl4pPr>
            <a:lvl5pPr>
              <a:spcBef>
                <a:spcPts val="0"/>
              </a:spcBef>
              <a:defRPr sz="1200" baseline="0"/>
            </a:lvl5pPr>
          </a:lstStyle>
          <a:p>
            <a:pPr lvl="0"/>
            <a:r>
              <a:rPr lang="nl-NL" dirty="0"/>
              <a:t>Onderwerp van de eerste dia   dia 1</a:t>
            </a:r>
          </a:p>
          <a:p>
            <a:pPr lvl="0"/>
            <a:r>
              <a:rPr lang="nl-NL" dirty="0"/>
              <a:t>Onderwerp van de tweede dia   dia 2</a:t>
            </a:r>
          </a:p>
          <a:p>
            <a:pPr lvl="0"/>
            <a:r>
              <a:rPr lang="nl-NL" dirty="0"/>
              <a:t>Onderwerp van de derde dia   dia 3</a:t>
            </a:r>
          </a:p>
          <a:p>
            <a:pPr lvl="1"/>
            <a:r>
              <a:rPr lang="nl-NL" dirty="0"/>
              <a:t>Onderwerp van de vierde dia   dia 4</a:t>
            </a:r>
          </a:p>
          <a:p>
            <a:pPr lvl="2"/>
            <a:r>
              <a:rPr lang="nl-NL" dirty="0"/>
              <a:t>Onderwerp van de vijfde dia   dia 5</a:t>
            </a:r>
          </a:p>
          <a:p>
            <a:pPr lvl="3"/>
            <a:r>
              <a:rPr lang="nl-NL" dirty="0"/>
              <a:t>Onderwerp van de zesde dia   dia 6</a:t>
            </a:r>
          </a:p>
          <a:p>
            <a:pPr lvl="4"/>
            <a:r>
              <a:rPr lang="nl-NL" dirty="0"/>
              <a:t>Tweede niveau</a:t>
            </a:r>
          </a:p>
        </p:txBody>
      </p:sp>
      <p:sp>
        <p:nvSpPr>
          <p:cNvPr id="13" name="Tekstvak 12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  <p:sp>
        <p:nvSpPr>
          <p:cNvPr id="24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5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6" name="Groeperen 25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27" name="Afbeelding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8" name="Rechte verbindingslijn 27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3"/>
            <a:ext cx="7991475" cy="8636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="1"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spcBef>
                <a:spcPts val="0"/>
              </a:spcBef>
              <a:defRPr sz="1800" baseline="0"/>
            </a:lvl2pPr>
            <a:lvl3pPr>
              <a:spcBef>
                <a:spcPts val="0"/>
              </a:spcBef>
              <a:defRPr sz="1600" baseline="0"/>
            </a:lvl3pPr>
            <a:lvl4pPr>
              <a:spcBef>
                <a:spcPts val="0"/>
              </a:spcBef>
              <a:defRPr sz="1400" baseline="0"/>
            </a:lvl4pPr>
            <a:lvl5pPr>
              <a:spcBef>
                <a:spcPts val="0"/>
              </a:spcBef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24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5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6" name="Groeperen 25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27" name="Afbeelding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8" name="Rechte verbindingslijn 27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met info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011612"/>
          </a:xfrm>
        </p:spPr>
        <p:txBody>
          <a:bodyPr lIns="576000" tIns="540000"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Hier afbeelding invoegen</a:t>
            </a:r>
          </a:p>
        </p:txBody>
      </p:sp>
      <p:sp>
        <p:nvSpPr>
          <p:cNvPr id="18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576263" y="2931790"/>
            <a:ext cx="7991475" cy="1079824"/>
          </a:xfrm>
          <a:solidFill>
            <a:schemeClr val="accent2"/>
          </a:solidFill>
        </p:spPr>
        <p:txBody>
          <a:bodyPr lIns="108000" tIns="108000" rIns="108000" bIns="10800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lnSpc>
                <a:spcPct val="90000"/>
              </a:lnSpc>
              <a:defRPr sz="2000" baseline="0"/>
            </a:lvl2pPr>
            <a:lvl3pPr>
              <a:lnSpc>
                <a:spcPct val="90000"/>
              </a:lnSpc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Klik om tekst toe te voegen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Klik om tekst toe te voegen</a:t>
            </a:r>
          </a:p>
        </p:txBody>
      </p:sp>
      <p:sp>
        <p:nvSpPr>
          <p:cNvPr id="22" name="Tijdelijke aanduiding voor voettekst 1"/>
          <p:cNvSpPr>
            <a:spLocks noGrp="1"/>
          </p:cNvSpPr>
          <p:nvPr userDrawn="1">
            <p:ph type="ftr" sz="quarter" idx="11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8" name="Groeperen 27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29" name="Afbeelding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0" name="Rechte verbindingslijn 29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oelich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555624"/>
            <a:ext cx="3311128" cy="863601"/>
          </a:xfrm>
          <a:prstGeom prst="rect">
            <a:avLst/>
          </a:prstGeom>
        </p:spPr>
        <p:txBody>
          <a:bodyPr lIns="0" tIns="0" rIns="108000" bIns="0" anchor="t" anchorCtr="0"/>
          <a:lstStyle>
            <a:lvl1pPr>
              <a:defRPr sz="2400"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-1"/>
            <a:ext cx="5256610" cy="4011614"/>
          </a:xfrm>
        </p:spPr>
        <p:txBody>
          <a:bodyPr lIns="0" tIns="540000" rIns="0" bIns="0" anchor="t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2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31" name="Content Placeholder 2"/>
          <p:cNvSpPr>
            <a:spLocks noGrp="1"/>
          </p:cNvSpPr>
          <p:nvPr userDrawn="1">
            <p:ph idx="11" hasCustomPrompt="1"/>
          </p:nvPr>
        </p:nvSpPr>
        <p:spPr>
          <a:xfrm>
            <a:off x="580058" y="1419224"/>
            <a:ext cx="3305307" cy="2592389"/>
          </a:xfrm>
        </p:spPr>
        <p:txBody>
          <a:bodyPr lIns="0" tIns="0" rIns="10800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spcBef>
                <a:spcPts val="0"/>
              </a:spcBef>
              <a:defRPr sz="1800" baseline="0"/>
            </a:lvl2pPr>
            <a:lvl3pPr>
              <a:spcBef>
                <a:spcPts val="0"/>
              </a:spcBef>
              <a:defRPr sz="1600" baseline="0"/>
            </a:lvl3pPr>
            <a:lvl4pPr>
              <a:spcBef>
                <a:spcPts val="0"/>
              </a:spcBef>
              <a:defRPr sz="1400" baseline="0"/>
            </a:lvl4pPr>
            <a:lvl5pPr>
              <a:spcBef>
                <a:spcPts val="0"/>
              </a:spcBef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4" name="Afbeelding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37" name="Groeperen 36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38" name="Afbeelding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9" name="Rechte verbindingslijn 38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oorstellen spre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576263" y="555624"/>
            <a:ext cx="3995736" cy="3455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4"/>
            <a:ext cx="3995736" cy="863601"/>
          </a:xfrm>
          <a:prstGeom prst="rect">
            <a:avLst/>
          </a:prstGeom>
        </p:spPr>
        <p:txBody>
          <a:bodyPr lIns="288000" tIns="180000" rIns="0" bIns="0" anchor="t" anchorCtr="0"/>
          <a:lstStyle>
            <a:lvl1pPr>
              <a:defRPr sz="240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555624"/>
            <a:ext cx="3995738" cy="345598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6262" y="1419226"/>
            <a:ext cx="3995737" cy="2592388"/>
          </a:xfrm>
        </p:spPr>
        <p:txBody>
          <a:bodyPr lIns="288000" tIns="0" rIns="0" bIns="0">
            <a:normAutofit/>
          </a:bodyPr>
          <a:lstStyle>
            <a:lvl1pPr marL="179388" marR="0" indent="-1793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 om tekst toe te voegen</a:t>
            </a:r>
          </a:p>
          <a:p>
            <a:pPr lvl="0"/>
            <a:endParaRPr lang="nl-NL" dirty="0"/>
          </a:p>
        </p:txBody>
      </p:sp>
      <p:sp>
        <p:nvSpPr>
          <p:cNvPr id="32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31" name="Groeperen 30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5" name="Rechte verbindingslijn 34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kstvak 14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5533" y="555625"/>
            <a:ext cx="3960000" cy="345598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4607738" y="555625"/>
            <a:ext cx="3960000" cy="345598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Tijdelijke aanduiding voor voettekst 1"/>
          <p:cNvSpPr>
            <a:spLocks noGrp="1"/>
          </p:cNvSpPr>
          <p:nvPr userDrawn="1">
            <p:ph type="ftr" sz="quarter" idx="11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4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7" name="Groeperen 26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29" name="Afbeelding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2" name="Rechte verbindingslijn 31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kstvak 12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5533" y="1419225"/>
            <a:ext cx="3960000" cy="259238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4607738" y="1419225"/>
            <a:ext cx="3960000" cy="259238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Tijdelijke aanduiding voor voettekst 1"/>
          <p:cNvSpPr>
            <a:spLocks noGrp="1"/>
          </p:cNvSpPr>
          <p:nvPr userDrawn="1">
            <p:ph type="ftr" sz="quarter" idx="11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4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576263" y="555625"/>
            <a:ext cx="7991474" cy="863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titel van de dia toe te voegen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  <p:grpSp>
        <p:nvGrpSpPr>
          <p:cNvPr id="15" name="Groeperen 14"/>
          <p:cNvGrpSpPr/>
          <p:nvPr userDrawn="1"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16" name="Afbeelding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19" name="Rechte verbindingslijn 18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re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5535" y="555625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5968538" y="555625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 userDrawn="1">
            <p:ph type="pic" idx="11"/>
          </p:nvPr>
        </p:nvSpPr>
        <p:spPr>
          <a:xfrm>
            <a:off x="3272037" y="555625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 userDrawn="1">
            <p:ph type="pic" idx="12"/>
          </p:nvPr>
        </p:nvSpPr>
        <p:spPr>
          <a:xfrm>
            <a:off x="575535" y="2319613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 userDrawn="1">
            <p:ph type="pic" idx="13"/>
          </p:nvPr>
        </p:nvSpPr>
        <p:spPr>
          <a:xfrm>
            <a:off x="5968538" y="2319613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 userDrawn="1">
            <p:ph type="pic" idx="14"/>
          </p:nvPr>
        </p:nvSpPr>
        <p:spPr>
          <a:xfrm>
            <a:off x="3272037" y="2319613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2" name="Tijdelijke aanduiding voor voettekst 1"/>
          <p:cNvSpPr>
            <a:spLocks noGrp="1"/>
          </p:cNvSpPr>
          <p:nvPr userDrawn="1">
            <p:ph type="ftr" sz="quarter" idx="15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8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grpSp>
        <p:nvGrpSpPr>
          <p:cNvPr id="27" name="Groeperen 26"/>
          <p:cNvGrpSpPr/>
          <p:nvPr userDrawn="1"/>
        </p:nvGrpSpPr>
        <p:grpSpPr>
          <a:xfrm>
            <a:off x="-1188640" y="555625"/>
            <a:ext cx="1125323" cy="4234373"/>
            <a:chOff x="-1188640" y="555625"/>
            <a:chExt cx="1125323" cy="4234373"/>
          </a:xfrm>
        </p:grpSpPr>
        <p:sp>
          <p:nvSpPr>
            <p:cNvPr id="29" name="Tekstvak 28"/>
            <p:cNvSpPr txBox="1"/>
            <p:nvPr/>
          </p:nvSpPr>
          <p:spPr>
            <a:xfrm>
              <a:off x="-1188640" y="555625"/>
              <a:ext cx="1125323" cy="39857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90488" indent="-90488">
                <a:tabLst/>
              </a:pPr>
              <a:r>
                <a:rPr lang="nl-NL" sz="700" b="1" baseline="0" dirty="0">
                  <a:latin typeface="Arial" charset="0"/>
                </a:rPr>
                <a:t>Afbeelding wijzigen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de afbeelding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Rechtermuisknop</a:t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Afbeelding wijzigen…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Nieuw beeld toewijzen</a:t>
              </a:r>
              <a:br>
                <a:rPr lang="nl-NL" sz="700" baseline="0" dirty="0">
                  <a:latin typeface="Arial" charset="0"/>
                </a:rPr>
              </a:br>
              <a:endParaRPr lang="nl-NL" sz="700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700" b="1" baseline="0" dirty="0">
                  <a:latin typeface="Arial" charset="0"/>
                </a:rPr>
                <a:t>Positie in kader wijzigen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Ga op afbeelding staan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Rechtermuisknop</a:t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Afbeelding opmaken…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afbeelding</a:t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Bijsnijden</a:t>
              </a:r>
              <a:r>
                <a:rPr lang="nl-NL" sz="700" baseline="0" dirty="0">
                  <a:latin typeface="Arial" charset="0"/>
                </a:rPr>
                <a:t> &gt;</a:t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Afbeeldingspositie</a:t>
              </a:r>
              <a:r>
                <a:rPr lang="nl-NL" sz="700" baseline="0" dirty="0">
                  <a:latin typeface="Arial" charset="0"/>
                </a:rPr>
                <a:t/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Verschuiving X of Y</a:t>
              </a:r>
            </a:p>
            <a:p>
              <a:pPr marL="90488" indent="-90488">
                <a:buAutoNum type="arabicPeriod"/>
                <a:tabLst/>
              </a:pPr>
              <a:endParaRPr lang="nl-NL" sz="7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700" b="1" baseline="0" dirty="0">
                  <a:latin typeface="Arial" charset="0"/>
                </a:rPr>
                <a:t>Schikken</a:t>
              </a:r>
              <a:endParaRPr lang="nl-NL" sz="7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7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700" u="none" baseline="0" dirty="0">
                  <a:latin typeface="Arial" charset="0"/>
                </a:rPr>
                <a:t>deze knop (ook </a:t>
              </a:r>
              <a:br>
                <a:rPr lang="nl-NL" sz="700" u="none" baseline="0" dirty="0">
                  <a:latin typeface="Arial" charset="0"/>
                </a:rPr>
              </a:br>
              <a:r>
                <a:rPr lang="nl-NL" sz="7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700" u="none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700" b="1" baseline="0" dirty="0">
                  <a:latin typeface="Arial" charset="0"/>
                </a:rPr>
                <a:t>Derde kleur toewijzen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het vlak dat een andere kleur moet</a:t>
              </a:r>
              <a:r>
                <a:rPr lang="nl-NL" sz="700" dirty="0">
                  <a:latin typeface="Arial" charset="0"/>
                </a:rPr>
                <a:t> </a:t>
              </a:r>
              <a:r>
                <a:rPr lang="nl-NL" sz="700" baseline="0" dirty="0">
                  <a:latin typeface="Arial" charset="0"/>
                </a:rPr>
                <a:t>krijgen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</a:t>
              </a:r>
              <a:r>
                <a:rPr lang="nl-NL" sz="700" u="sng" baseline="0" dirty="0">
                  <a:latin typeface="Arial" charset="0"/>
                </a:rPr>
                <a:t>Opvullen van vorm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dirty="0">
                  <a:latin typeface="Arial" charset="0"/>
                </a:rPr>
                <a:t>K</a:t>
              </a:r>
              <a:r>
                <a:rPr lang="nl-NL" sz="700" baseline="0" dirty="0">
                  <a:latin typeface="Arial" charset="0"/>
                </a:rPr>
                <a:t>lik op </a:t>
              </a:r>
              <a:r>
                <a:rPr lang="nl-NL" sz="700" u="sng" baseline="0" dirty="0">
                  <a:latin typeface="Arial" charset="0"/>
                </a:rPr>
                <a:t>Meer opvulkleuren</a:t>
              </a:r>
              <a:endParaRPr lang="nl-NL" sz="700" dirty="0">
                <a:latin typeface="Arial" charset="0"/>
              </a:endParaRPr>
            </a:p>
            <a:p>
              <a:pPr marL="90488" indent="-90488">
                <a:buAutoNum type="arabicPeriod"/>
                <a:tabLst/>
              </a:pPr>
              <a:r>
                <a:rPr lang="nl-NL" sz="700" dirty="0">
                  <a:latin typeface="Arial" charset="0"/>
                </a:rPr>
                <a:t>Kies tab </a:t>
              </a:r>
              <a:r>
                <a:rPr lang="nl-NL" sz="700" u="sng" dirty="0">
                  <a:latin typeface="Arial" charset="0"/>
                </a:rPr>
                <a:t>Aangepast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Vul de RGB-waarde</a:t>
              </a:r>
              <a:r>
                <a:rPr lang="nl-NL" sz="700" dirty="0">
                  <a:latin typeface="Arial" charset="0"/>
                </a:rPr>
                <a:t> in van een van de voorgestelde kleuren</a:t>
              </a:r>
              <a:r>
                <a:rPr lang="nl-NL" sz="700" baseline="0" dirty="0">
                  <a:latin typeface="Arial" charset="0"/>
                </a:rPr>
                <a:t> op Tools en tips-pagina</a:t>
              </a:r>
              <a:endParaRPr lang="nl-NL" sz="700" dirty="0">
                <a:latin typeface="Arial" charset="0"/>
              </a:endParaRP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OK</a:t>
              </a:r>
            </a:p>
            <a:p>
              <a:pPr marL="6350" indent="-6350">
                <a:tabLst/>
              </a:pPr>
              <a:endParaRPr lang="nl-NL" sz="700" baseline="0" dirty="0">
                <a:latin typeface="Arial" charset="0"/>
              </a:endParaRPr>
            </a:p>
          </p:txBody>
        </p:sp>
        <p:pic>
          <p:nvPicPr>
            <p:cNvPr id="31" name="Afbeelding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1073" y="2172042"/>
              <a:ext cx="230120" cy="281258"/>
            </a:xfrm>
            <a:prstGeom prst="rect">
              <a:avLst/>
            </a:prstGeom>
          </p:spPr>
        </p:pic>
        <p:grpSp>
          <p:nvGrpSpPr>
            <p:cNvPr id="39" name="Groeperen 38"/>
            <p:cNvGrpSpPr/>
            <p:nvPr/>
          </p:nvGrpSpPr>
          <p:grpSpPr>
            <a:xfrm>
              <a:off x="-1188640" y="4227934"/>
              <a:ext cx="1125323" cy="562064"/>
              <a:chOff x="4782929" y="4212406"/>
              <a:chExt cx="1125323" cy="562064"/>
            </a:xfrm>
          </p:grpSpPr>
          <p:pic>
            <p:nvPicPr>
              <p:cNvPr id="40" name="Afbeelding 3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9" t="21802" r="2900" b="-6396"/>
              <a:stretch/>
            </p:blipFill>
            <p:spPr>
              <a:xfrm>
                <a:off x="4782929" y="4324341"/>
                <a:ext cx="1125323" cy="450129"/>
              </a:xfrm>
              <a:prstGeom prst="rect">
                <a:avLst/>
              </a:prstGeom>
            </p:spPr>
          </p:pic>
          <p:cxnSp>
            <p:nvCxnSpPr>
              <p:cNvPr id="41" name="Rechte verbindingslijn 40"/>
              <p:cNvCxnSpPr/>
              <p:nvPr/>
            </p:nvCxnSpPr>
            <p:spPr>
              <a:xfrm flipV="1">
                <a:off x="5519530" y="4212406"/>
                <a:ext cx="0" cy="216024"/>
              </a:xfrm>
              <a:prstGeom prst="line">
                <a:avLst/>
              </a:prstGeom>
              <a:ln w="2222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kstvak 16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419225"/>
            <a:ext cx="7991475" cy="25923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4" name="Tijdelijke aanduiding voor titel 3"/>
          <p:cNvSpPr>
            <a:spLocks noGrp="1"/>
          </p:cNvSpPr>
          <p:nvPr>
            <p:ph type="title"/>
          </p:nvPr>
        </p:nvSpPr>
        <p:spPr>
          <a:xfrm>
            <a:off x="576263" y="555625"/>
            <a:ext cx="7991474" cy="863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titel van de dia toe te voegen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576262" y="4443958"/>
            <a:ext cx="7991475" cy="274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9" r:id="rId2"/>
    <p:sldLayoutId id="2147483674" r:id="rId3"/>
    <p:sldLayoutId id="2147483692" r:id="rId4"/>
    <p:sldLayoutId id="2147483681" r:id="rId5"/>
    <p:sldLayoutId id="2147483695" r:id="rId6"/>
    <p:sldLayoutId id="2147483694" r:id="rId7"/>
    <p:sldLayoutId id="2147483698" r:id="rId8"/>
    <p:sldLayoutId id="2147483693" r:id="rId9"/>
    <p:sldLayoutId id="2147483697" r:id="rId10"/>
    <p:sldLayoutId id="2147483685" r:id="rId11"/>
    <p:sldLayoutId id="2147483680" r:id="rId12"/>
    <p:sldLayoutId id="2147483676" r:id="rId13"/>
    <p:sldLayoutId id="2147483677" r:id="rId14"/>
    <p:sldLayoutId id="2147483679" r:id="rId15"/>
    <p:sldLayoutId id="2147483689" r:id="rId16"/>
    <p:sldLayoutId id="2147483683" r:id="rId17"/>
    <p:sldLayoutId id="2147483686" r:id="rId18"/>
    <p:sldLayoutId id="2147483696" r:id="rId1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180000" marR="0" indent="-182563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360363" indent="-179388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536575" indent="-176213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6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714375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4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892175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2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2880" userDrawn="1">
          <p15:clr>
            <a:srgbClr val="F26B43"/>
          </p15:clr>
        </p15:guide>
        <p15:guide id="12" pos="363" userDrawn="1">
          <p15:clr>
            <a:srgbClr val="F26B43"/>
          </p15:clr>
        </p15:guide>
        <p15:guide id="13" pos="5397" userDrawn="1">
          <p15:clr>
            <a:srgbClr val="F26B43"/>
          </p15:clr>
        </p15:guide>
        <p15:guide id="14" orient="horz" pos="350" userDrawn="1">
          <p15:clr>
            <a:srgbClr val="F26B43"/>
          </p15:clr>
        </p15:guide>
        <p15:guide id="15" orient="horz" pos="894" userDrawn="1">
          <p15:clr>
            <a:srgbClr val="F26B43"/>
          </p15:clr>
        </p15:guide>
        <p15:guide id="16" orient="horz" pos="1439" userDrawn="1">
          <p15:clr>
            <a:srgbClr val="F26B43"/>
          </p15:clr>
        </p15:guide>
        <p15:guide id="17" orient="horz" pos="1983" userDrawn="1">
          <p15:clr>
            <a:srgbClr val="F26B43"/>
          </p15:clr>
        </p15:guide>
        <p15:guide id="18" orient="horz" pos="2527" userDrawn="1">
          <p15:clr>
            <a:srgbClr val="F26B43"/>
          </p15:clr>
        </p15:guide>
        <p15:guide id="19" orient="horz" pos="2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Inpassingstudie Intercity Randstad – Eindhoven – Heerlen – Aken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576263" y="4010467"/>
            <a:ext cx="7991475" cy="409111"/>
          </a:xfrm>
        </p:spPr>
        <p:txBody>
          <a:bodyPr>
            <a:normAutofit/>
          </a:bodyPr>
          <a:lstStyle/>
          <a:p>
            <a:r>
              <a:rPr lang="nl-NL" sz="1200" dirty="0"/>
              <a:t>Donderdag 16 september 2021</a:t>
            </a:r>
          </a:p>
          <a:p>
            <a:endParaRPr lang="nl-NL" sz="1200" dirty="0"/>
          </a:p>
        </p:txBody>
      </p:sp>
      <p:sp>
        <p:nvSpPr>
          <p:cNvPr id="7" name="Rechthoek 6"/>
          <p:cNvSpPr/>
          <p:nvPr/>
        </p:nvSpPr>
        <p:spPr>
          <a:xfrm>
            <a:off x="8567739" y="1"/>
            <a:ext cx="576262" cy="315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E705B4E-63E1-9641-B69D-5B34C78F1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60" b="16173"/>
          <a:stretch/>
        </p:blipFill>
        <p:spPr>
          <a:xfrm>
            <a:off x="0" y="0"/>
            <a:ext cx="8578800" cy="31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2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FD18410-A52F-B940-9304-FA7370F7B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2" y="1419225"/>
            <a:ext cx="5434907" cy="30325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7812161" cy="863602"/>
          </a:xfrm>
        </p:spPr>
        <p:txBody>
          <a:bodyPr>
            <a:normAutofit fontScale="90000"/>
          </a:bodyPr>
          <a:lstStyle/>
          <a:p>
            <a:r>
              <a:rPr lang="nl-NL" dirty="0"/>
              <a:t>Betrouwbare inpassing varianten vraagt ook buiten Eindhoven om maatregelen</a:t>
            </a:r>
            <a:br>
              <a:rPr lang="nl-NL" dirty="0"/>
            </a:br>
            <a:endParaRPr lang="nl-NL" dirty="0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67A33251-B245-0C40-A316-AF7D93971D6C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1223688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3600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Rail infrastructuur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226E304-3106-3D48-9F84-BF88330F5C96}"/>
              </a:ext>
            </a:extLst>
          </p:cNvPr>
          <p:cNvSpPr txBox="1">
            <a:spLocks noChangeAspect="1"/>
          </p:cNvSpPr>
          <p:nvPr/>
        </p:nvSpPr>
        <p:spPr>
          <a:xfrm>
            <a:off x="4788024" y="3867894"/>
            <a:ext cx="109279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nl-NL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4-sporigheid Geldrop – Maarheeze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1A66061-10E2-0643-924F-41E2AAC32D6E}"/>
              </a:ext>
            </a:extLst>
          </p:cNvPr>
          <p:cNvSpPr txBox="1">
            <a:spLocks noChangeAspect="1"/>
          </p:cNvSpPr>
          <p:nvPr/>
        </p:nvSpPr>
        <p:spPr>
          <a:xfrm>
            <a:off x="3532912" y="3304891"/>
            <a:ext cx="1124773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nl-NL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 perronsporen</a:t>
            </a:r>
          </a:p>
          <a:p>
            <a:pPr lvl="0" algn="ctr">
              <a:buSzPts val="1000"/>
              <a:tabLst>
                <a:tab pos="457200" algn="l"/>
              </a:tabLst>
            </a:pPr>
            <a:r>
              <a:rPr lang="nl-NL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Eindhoven centraal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3855BAC-B994-5B4A-980F-27A08768D5E5}"/>
              </a:ext>
            </a:extLst>
          </p:cNvPr>
          <p:cNvSpPr txBox="1">
            <a:spLocks noChangeAspect="1"/>
          </p:cNvSpPr>
          <p:nvPr/>
        </p:nvSpPr>
        <p:spPr>
          <a:xfrm>
            <a:off x="971600" y="1564742"/>
            <a:ext cx="129614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nl-NL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Spoorverdubbeling Delft– Schiedam + </a:t>
            </a:r>
          </a:p>
          <a:p>
            <a:pPr lvl="0" algn="ctr">
              <a:buSzPts val="1000"/>
              <a:tabLst>
                <a:tab pos="457200" algn="l"/>
              </a:tabLst>
            </a:pPr>
            <a:r>
              <a:rPr lang="nl-NL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Fly-overs Den Haag HS, Schiedam en Rotterdam </a:t>
            </a:r>
            <a:r>
              <a:rPr lang="nl-NL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Lombardijen</a:t>
            </a:r>
            <a:endParaRPr lang="nl-NL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B0EC2D1-9B8A-6F48-A367-04BC01B52A3F}"/>
              </a:ext>
            </a:extLst>
          </p:cNvPr>
          <p:cNvSpPr txBox="1">
            <a:spLocks noChangeAspect="1"/>
          </p:cNvSpPr>
          <p:nvPr/>
        </p:nvSpPr>
        <p:spPr>
          <a:xfrm>
            <a:off x="4095299" y="2727153"/>
            <a:ext cx="95340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nl-NL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Ongelijkvloerse kruising </a:t>
            </a:r>
            <a:r>
              <a:rPr lang="nl-NL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Tongelre</a:t>
            </a:r>
            <a:endParaRPr lang="nl-NL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27490DC-597C-4C41-A6E4-2AACC10C90A4}"/>
              </a:ext>
            </a:extLst>
          </p:cNvPr>
          <p:cNvSpPr txBox="1">
            <a:spLocks noChangeAspect="1"/>
          </p:cNvSpPr>
          <p:nvPr/>
        </p:nvSpPr>
        <p:spPr>
          <a:xfrm>
            <a:off x="3002507" y="2733939"/>
            <a:ext cx="95340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nl-NL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Keerspoor Eindhoven westzijde </a:t>
            </a:r>
          </a:p>
        </p:txBody>
      </p:sp>
    </p:spTree>
    <p:extLst>
      <p:ext uri="{BB962C8B-B14F-4D97-AF65-F5344CB8AC3E}">
        <p14:creationId xmlns:p14="http://schemas.microsoft.com/office/powerpoint/2010/main" val="372000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567737" cy="863602"/>
          </a:xfrm>
        </p:spPr>
        <p:txBody>
          <a:bodyPr>
            <a:normAutofit/>
          </a:bodyPr>
          <a:lstStyle/>
          <a:p>
            <a:r>
              <a:rPr lang="nl-NL" dirty="0"/>
              <a:t>Uiteindelijk te realiseren Intercity Randstad – Aken</a:t>
            </a:r>
            <a:br>
              <a:rPr lang="nl-NL" dirty="0"/>
            </a:br>
            <a:r>
              <a:rPr lang="nl-NL" dirty="0"/>
              <a:t>leidt voor veel reizigers niet tot verbetering van reistijd</a:t>
            </a:r>
          </a:p>
        </p:txBody>
      </p:sp>
      <p:sp>
        <p:nvSpPr>
          <p:cNvPr id="14" name="Tijdelijke aanduiding voor voettekst 3">
            <a:extLst>
              <a:ext uri="{FF2B5EF4-FFF2-40B4-BE49-F238E27FC236}">
                <a16:creationId xmlns:a16="http://schemas.microsoft.com/office/drawing/2014/main" id="{3DB7848B-AEFE-5548-B9A5-4F9EA4ED81B9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863648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Treindienst</a:t>
            </a:r>
          </a:p>
        </p:txBody>
      </p:sp>
      <p:graphicFrame>
        <p:nvGraphicFramePr>
          <p:cNvPr id="15" name="Tijdelijke aanduiding voor inhoud 4">
            <a:extLst>
              <a:ext uri="{FF2B5EF4-FFF2-40B4-BE49-F238E27FC236}">
                <a16:creationId xmlns:a16="http://schemas.microsoft.com/office/drawing/2014/main" id="{0D2678C7-896C-6246-97D6-366E0A57D1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949232"/>
              </p:ext>
            </p:extLst>
          </p:nvPr>
        </p:nvGraphicFramePr>
        <p:xfrm>
          <a:off x="576262" y="1419225"/>
          <a:ext cx="7236098" cy="16515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5498">
                  <a:extLst>
                    <a:ext uri="{9D8B030D-6E8A-4147-A177-3AD203B41FA5}">
                      <a16:colId xmlns:a16="http://schemas.microsoft.com/office/drawing/2014/main" val="3684447398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210907757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46179686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720031480"/>
                    </a:ext>
                  </a:extLst>
                </a:gridCol>
              </a:tblGrid>
              <a:tr h="64846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Verbinding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Referentie 2030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basis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Arriva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Eindhoven – Aken 2030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basis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NS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Den Haag – Aken 2030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basis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5206303"/>
                  </a:ext>
                </a:extLst>
              </a:tr>
              <a:tr h="2507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Eindhoven – Aken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 min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min (–17)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 min (0)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9828994"/>
                  </a:ext>
                </a:extLst>
              </a:tr>
              <a:tr h="2507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 Haag – Aken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 min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 min (0)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 min (0)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9778091"/>
                  </a:ext>
                </a:extLst>
              </a:tr>
              <a:tr h="2507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 – Aken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 min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 min (–10)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 min (0)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4610733"/>
                  </a:ext>
                </a:extLst>
              </a:tr>
              <a:tr h="2507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Maastricht – Aken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min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min (0)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min (0)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177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40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172201" cy="863602"/>
          </a:xfrm>
        </p:spPr>
        <p:txBody>
          <a:bodyPr>
            <a:normAutofit/>
          </a:bodyPr>
          <a:lstStyle/>
          <a:p>
            <a:r>
              <a:rPr lang="nl-NL" dirty="0"/>
              <a:t>Beide verbindingen leiden tot beperkte groei aantal internationale en binnenlandse reizigers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FF5F757-7CEE-E14E-8664-90D6947BDB9C}"/>
              </a:ext>
            </a:extLst>
          </p:cNvPr>
          <p:cNvSpPr/>
          <p:nvPr/>
        </p:nvSpPr>
        <p:spPr>
          <a:xfrm>
            <a:off x="576263" y="3075806"/>
            <a:ext cx="7596137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l-NL" sz="1400" b="1" dirty="0"/>
              <a:t>Internationale vervoerwaarde studie Intraplan: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nl-NL" sz="1400" dirty="0"/>
              <a:t>Het aantal nieuwe internationale reizigers is beperkt. Het merendeel van de reizigers binnen de regio zuidoost Nederland blijft. </a:t>
            </a:r>
          </a:p>
          <a:p>
            <a:endParaRPr lang="nl-NL" sz="1400" dirty="0"/>
          </a:p>
          <a:p>
            <a:r>
              <a:rPr lang="nl-NL" sz="1400" b="1" dirty="0"/>
              <a:t>Binnenlandse vervoerwaarde studie ProRail:</a:t>
            </a:r>
          </a:p>
          <a:p>
            <a:pPr marL="177800" indent="-177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saldo leidt de NS variant tot minder binnenlandse reizigers. Dit is te verklaren door de gewijzigde lijnvoering van de </a:t>
            </a:r>
            <a:r>
              <a:rPr lang="nl-NL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IC’s</a:t>
            </a: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binnen Nederland.</a:t>
            </a:r>
          </a:p>
          <a:p>
            <a:pPr marL="177800" indent="-177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Arriva variant leidt tot meer binnenlandse reizigers door de toevoeging van een </a:t>
            </a:r>
            <a:r>
              <a:rPr lang="nl-NL" sz="14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</a:t>
            </a: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Intercity tussen Heerlen en Eindhoven.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400" dirty="0"/>
          </a:p>
        </p:txBody>
      </p:sp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B3349B5A-1CA3-5742-B612-89AF5DF03AB4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863648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Treindienst</a:t>
            </a:r>
          </a:p>
        </p:txBody>
      </p:sp>
      <p:graphicFrame>
        <p:nvGraphicFramePr>
          <p:cNvPr id="18" name="Tijdelijke aanduiding voor inhoud 4">
            <a:extLst>
              <a:ext uri="{FF2B5EF4-FFF2-40B4-BE49-F238E27FC236}">
                <a16:creationId xmlns:a16="http://schemas.microsoft.com/office/drawing/2014/main" id="{D2C4B673-1E7E-49D0-B64C-2C8E0B83D2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80933"/>
              </p:ext>
            </p:extLst>
          </p:nvPr>
        </p:nvGraphicFramePr>
        <p:xfrm>
          <a:off x="576262" y="1419224"/>
          <a:ext cx="7236098" cy="14511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5498">
                  <a:extLst>
                    <a:ext uri="{9D8B030D-6E8A-4147-A177-3AD203B41FA5}">
                      <a16:colId xmlns:a16="http://schemas.microsoft.com/office/drawing/2014/main" val="3684447398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210907757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46179686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720031480"/>
                    </a:ext>
                  </a:extLst>
                </a:gridCol>
              </a:tblGrid>
              <a:tr h="648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Verbinding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Referentie 2030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basis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Arriva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Eindhoven – Aken 2030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basis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NS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Den Haag – Aken 2030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basis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5206303"/>
                  </a:ext>
                </a:extLst>
              </a:tr>
              <a:tr h="40135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Nederland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nl-NL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Referentiesituatie: 2.450 reizigers per etmaal </a:t>
                      </a:r>
                      <a:endParaRPr lang="nl-N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nl-NL" sz="1200" dirty="0">
                          <a:effectLst/>
                          <a:latin typeface="+mn-lt"/>
                        </a:rPr>
                        <a:t>50 tot 200 </a:t>
                      </a:r>
                      <a:r>
                        <a:rPr lang="nl-NL" sz="1200" u="sng" dirty="0">
                          <a:effectLst/>
                          <a:latin typeface="+mn-lt"/>
                        </a:rPr>
                        <a:t>extra</a:t>
                      </a:r>
                      <a:r>
                        <a:rPr lang="nl-NL" sz="1200" dirty="0">
                          <a:effectLst/>
                          <a:latin typeface="+mn-lt"/>
                        </a:rPr>
                        <a:t> reizigers per etmaal</a:t>
                      </a:r>
                      <a:endParaRPr lang="nl-N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nl-NL" sz="1200" dirty="0">
                          <a:effectLst/>
                          <a:latin typeface="+mn-lt"/>
                        </a:rPr>
                        <a:t>100 tot 50 </a:t>
                      </a:r>
                      <a:r>
                        <a:rPr lang="nl-NL" sz="1200" u="sng" dirty="0">
                          <a:effectLst/>
                          <a:latin typeface="+mn-lt"/>
                        </a:rPr>
                        <a:t>minder</a:t>
                      </a:r>
                      <a:r>
                        <a:rPr lang="nl-NL" sz="1200" dirty="0">
                          <a:effectLst/>
                          <a:latin typeface="+mn-lt"/>
                        </a:rPr>
                        <a:t> reizigers per etmaal</a:t>
                      </a:r>
                      <a:endParaRPr lang="nl-N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609828994"/>
                  </a:ext>
                </a:extLst>
              </a:tr>
              <a:tr h="40135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Internationaal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lang="nl-N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nl-NL" sz="1200" dirty="0">
                          <a:effectLst/>
                          <a:latin typeface="+mn-lt"/>
                        </a:rPr>
                        <a:t>400 tot 550 extra reizigers per etmaal</a:t>
                      </a:r>
                      <a:endParaRPr lang="nl-N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nl-NL" sz="1200" dirty="0">
                          <a:effectLst/>
                          <a:latin typeface="+mn-lt"/>
                        </a:rPr>
                        <a:t>700 extra reizigers per etmaal</a:t>
                      </a:r>
                      <a:endParaRPr lang="nl-N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479778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737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567737" cy="863602"/>
          </a:xfrm>
        </p:spPr>
        <p:txBody>
          <a:bodyPr>
            <a:normAutofit/>
          </a:bodyPr>
          <a:lstStyle/>
          <a:p>
            <a:r>
              <a:rPr lang="nl-NL" dirty="0"/>
              <a:t>Hoofdconclusie onderzoek is dat beide varianten</a:t>
            </a:r>
            <a:br>
              <a:rPr lang="nl-NL" dirty="0"/>
            </a:br>
            <a:r>
              <a:rPr lang="nl-NL" dirty="0"/>
              <a:t>niet inpasbaar zijn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395A6D1-0B0D-5245-BA75-29F0DB43A2EF}"/>
              </a:ext>
            </a:extLst>
          </p:cNvPr>
          <p:cNvSpPr txBox="1">
            <a:spLocks/>
          </p:cNvSpPr>
          <p:nvPr/>
        </p:nvSpPr>
        <p:spPr>
          <a:xfrm>
            <a:off x="576263" y="1419225"/>
            <a:ext cx="7991474" cy="30639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1400" b="0" dirty="0"/>
              <a:t>Beide varianten zijn de komende jaren, gezien de bestaande en geplande dienstregeling én ondanks de nog geplande uit te voeren infraprojecten, niet inpasbaar zonder extra inframaatregelen en/of bijvoorbeeld betrouwbaarheidsrisico’s. </a:t>
            </a:r>
          </a:p>
          <a:p>
            <a:pPr>
              <a:lnSpc>
                <a:spcPct val="100000"/>
              </a:lnSpc>
            </a:pPr>
            <a:endParaRPr lang="nl-NL" sz="1400" b="0" dirty="0"/>
          </a:p>
          <a:p>
            <a:pPr>
              <a:lnSpc>
                <a:spcPct val="100000"/>
              </a:lnSpc>
            </a:pPr>
            <a:r>
              <a:rPr lang="nl-NL" sz="1400" b="0" dirty="0"/>
              <a:t>Aanvullend: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Vervoerwaarde beide verbindingen ligt primair binnen de regio.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Tweede geplande Drielandentrein is op korte termijn de beste oplossing.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Meer duidelijkheid nodig over inpasbaarheid op emplacement Aken.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Infrastructurele knelpunten in Eindhoven zijn op termijn ook noodzakelijk voor andere verbindingen.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Beide vervoerders hebben richting het ministerie </a:t>
            </a:r>
            <a:r>
              <a:rPr lang="nl-NL" sz="1400" b="0" dirty="0" err="1"/>
              <a:t>IenW</a:t>
            </a:r>
            <a:r>
              <a:rPr lang="nl-NL" sz="1400" b="0" dirty="0"/>
              <a:t> aangegeven dat de exploitatie van een IC verbinding naar Aken om een jaarlijkse exploitatiebijdrage vraagt tussen €6 en €15 miljoen.</a:t>
            </a:r>
          </a:p>
          <a:p>
            <a:endParaRPr lang="nl-NL" sz="1400" b="0" dirty="0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9B8B6B68-73A4-124A-B2DE-F5CBC6A73B1C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791640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Onderzoek</a:t>
            </a:r>
          </a:p>
        </p:txBody>
      </p:sp>
    </p:spTree>
    <p:extLst>
      <p:ext uri="{BB962C8B-B14F-4D97-AF65-F5344CB8AC3E}">
        <p14:creationId xmlns:p14="http://schemas.microsoft.com/office/powerpoint/2010/main" val="2823719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567737" cy="863602"/>
          </a:xfrm>
        </p:spPr>
        <p:txBody>
          <a:bodyPr>
            <a:normAutofit/>
          </a:bodyPr>
          <a:lstStyle/>
          <a:p>
            <a:r>
              <a:rPr lang="nl-NL" dirty="0"/>
              <a:t>Aanbevelingen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395A6D1-0B0D-5245-BA75-29F0DB43A2EF}"/>
              </a:ext>
            </a:extLst>
          </p:cNvPr>
          <p:cNvSpPr txBox="1">
            <a:spLocks/>
          </p:cNvSpPr>
          <p:nvPr/>
        </p:nvSpPr>
        <p:spPr>
          <a:xfrm>
            <a:off x="576263" y="1415980"/>
            <a:ext cx="7991474" cy="25956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sz="1400" b="0" dirty="0"/>
              <a:t>In het rapport heeft ProRail een drietal aanbevelingen gedaan voor vervolgstappen:</a:t>
            </a:r>
          </a:p>
          <a:p>
            <a:pPr marL="180000" indent="-1800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nl-NL" sz="1400" b="0" dirty="0"/>
              <a:t>(her)bevestig het belang van een integrale studie </a:t>
            </a:r>
            <a:r>
              <a:rPr lang="nl-NL" sz="1400" b="0" dirty="0" err="1"/>
              <a:t>toekomstvast</a:t>
            </a:r>
            <a:r>
              <a:rPr lang="nl-NL" sz="1400" b="0" dirty="0"/>
              <a:t> emplacement Eindhoven om zo de juiste investeringen gezamenlijk te doen.</a:t>
            </a:r>
          </a:p>
          <a:p>
            <a:pPr marL="180000" indent="-180000">
              <a:lnSpc>
                <a:spcPct val="110000"/>
              </a:lnSpc>
              <a:buFont typeface="+mj-lt"/>
              <a:buAutoNum type="arabicPeriod"/>
            </a:pPr>
            <a:endParaRPr lang="nl-NL" sz="1400" b="0" dirty="0"/>
          </a:p>
          <a:p>
            <a:pPr marL="180000" indent="-180000">
              <a:lnSpc>
                <a:spcPct val="110000"/>
              </a:lnSpc>
              <a:buFont typeface="+mj-lt"/>
              <a:buAutoNum type="arabicPeriod"/>
            </a:pPr>
            <a:r>
              <a:rPr lang="nl-NL" sz="1400" b="0" dirty="0"/>
              <a:t>Verken samen met DB </a:t>
            </a:r>
            <a:r>
              <a:rPr lang="nl-NL" sz="1400" b="0" dirty="0" err="1"/>
              <a:t>Netze</a:t>
            </a:r>
            <a:r>
              <a:rPr lang="nl-NL" sz="1400" b="0" dirty="0"/>
              <a:t> waar nog (infra)aanpassingen aan de Duitse zijde mogelijk zijn.  </a:t>
            </a:r>
          </a:p>
          <a:p>
            <a:pPr marL="180000" indent="-180000">
              <a:lnSpc>
                <a:spcPct val="110000"/>
              </a:lnSpc>
              <a:buFont typeface="+mj-lt"/>
              <a:buAutoNum type="arabicPeriod"/>
            </a:pPr>
            <a:endParaRPr lang="nl-NL" sz="1400" b="0" dirty="0"/>
          </a:p>
          <a:p>
            <a:pPr marL="180000" indent="-180000">
              <a:lnSpc>
                <a:spcPct val="110000"/>
              </a:lnSpc>
              <a:buFont typeface="+mj-lt"/>
              <a:buAutoNum type="arabicPeriod"/>
            </a:pPr>
            <a:r>
              <a:rPr lang="nl-NL" sz="1400" b="0" dirty="0"/>
              <a:t>Partijen zoals concessieverleners of vervoerders moeten bij mogelijk vervolgonderzoek naar nieuwe lijnvoering uitgaan van bestaande en de al in de planning zijnde infra én geplande dienstregeling.</a:t>
            </a:r>
          </a:p>
          <a:p>
            <a:pPr>
              <a:lnSpc>
                <a:spcPct val="110000"/>
              </a:lnSpc>
            </a:pPr>
            <a:endParaRPr lang="nl-NL" sz="1400" b="0" dirty="0"/>
          </a:p>
          <a:p>
            <a:pPr>
              <a:lnSpc>
                <a:spcPct val="110000"/>
              </a:lnSpc>
            </a:pPr>
            <a:endParaRPr lang="nl-NL" sz="1400" b="0" dirty="0"/>
          </a:p>
          <a:p>
            <a:pPr>
              <a:lnSpc>
                <a:spcPct val="110000"/>
              </a:lnSpc>
            </a:pPr>
            <a:endParaRPr lang="nl-NL" sz="1400" b="0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575C8D5B-3E5E-3E4E-96AD-C86030357369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791640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Onderzoek</a:t>
            </a:r>
          </a:p>
        </p:txBody>
      </p:sp>
    </p:spTree>
    <p:extLst>
      <p:ext uri="{BB962C8B-B14F-4D97-AF65-F5344CB8AC3E}">
        <p14:creationId xmlns:p14="http://schemas.microsoft.com/office/powerpoint/2010/main" val="226051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F3424C2-C08D-994F-A2C4-D4147997A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0" t="17220" r="18749" b="14017"/>
          <a:stretch/>
        </p:blipFill>
        <p:spPr>
          <a:xfrm>
            <a:off x="4427984" y="1561290"/>
            <a:ext cx="3529829" cy="2012786"/>
          </a:xfrm>
          <a:prstGeom prst="rect">
            <a:avLst/>
          </a:prstGeom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CD812E7-7B84-B246-BBB6-8D5AA166F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5" t="17423" r="20232" b="13001"/>
          <a:stretch/>
        </p:blipFill>
        <p:spPr>
          <a:xfrm>
            <a:off x="395536" y="1593665"/>
            <a:ext cx="3443449" cy="2012785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aan ProRail om twee lijnvoeringen te toetsen op inpasbaarheid en toekomstvastheid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263" y="1275606"/>
            <a:ext cx="2915617" cy="360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800" b="1" dirty="0"/>
              <a:t>Voorstel NS: geïntegreerde IC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7928C96-CA54-644C-A7CC-31C56FBD2188}"/>
              </a:ext>
            </a:extLst>
          </p:cNvPr>
          <p:cNvSpPr txBox="1">
            <a:spLocks/>
          </p:cNvSpPr>
          <p:nvPr/>
        </p:nvSpPr>
        <p:spPr>
          <a:xfrm>
            <a:off x="4572000" y="1275606"/>
            <a:ext cx="3800780" cy="57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marR="0" indent="-1825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60363" indent="-1793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536575" indent="-17621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714375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92175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800" b="1" dirty="0"/>
              <a:t>Voorstel </a:t>
            </a:r>
            <a:r>
              <a:rPr lang="nl-NL" sz="800" b="1" dirty="0" err="1"/>
              <a:t>Arriva</a:t>
            </a:r>
            <a:r>
              <a:rPr lang="nl-NL" sz="800" b="1" dirty="0"/>
              <a:t>: extra IC bovenop bestaande dienstregeling</a:t>
            </a:r>
          </a:p>
          <a:p>
            <a:pPr marL="0" indent="0">
              <a:buNone/>
            </a:pPr>
            <a:r>
              <a:rPr lang="nl-NL" sz="800" dirty="0"/>
              <a:t>(De IC Eindhoven – Aken van </a:t>
            </a:r>
            <a:r>
              <a:rPr lang="nl-NL" sz="800" dirty="0" err="1"/>
              <a:t>Arriva</a:t>
            </a:r>
            <a:r>
              <a:rPr lang="nl-NL" sz="800" dirty="0"/>
              <a:t> stopt niet in Weert en Roermond)</a:t>
            </a:r>
            <a:endParaRPr lang="nl-NL" sz="800" b="1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D57EF71-8989-E744-9D9E-4E59EBBA4E23}"/>
              </a:ext>
            </a:extLst>
          </p:cNvPr>
          <p:cNvSpPr txBox="1">
            <a:spLocks/>
          </p:cNvSpPr>
          <p:nvPr/>
        </p:nvSpPr>
        <p:spPr>
          <a:xfrm>
            <a:off x="576263" y="3689639"/>
            <a:ext cx="7812161" cy="1292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marR="0" indent="-1825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60363" indent="-1793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536575" indent="-17621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714375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92175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400" b="0" dirty="0"/>
              <a:t>In juli 2020 wordt middels de motie Postma verzocht om te onderzoeken of het mogelijk is eerder met een intercityverbinding te starten. In november 2020 wordt opdracht gegeven aan ProRail om</a:t>
            </a:r>
            <a:r>
              <a:rPr lang="nl-NL" sz="1400" b="1" dirty="0"/>
              <a:t>: </a:t>
            </a:r>
            <a:endParaRPr lang="nl-NL" sz="1400" dirty="0"/>
          </a:p>
          <a:p>
            <a:pPr indent="-180000"/>
            <a:r>
              <a:rPr lang="nl-NL" sz="1400" dirty="0"/>
              <a:t>een toets uit te voeren op de inpasbaarheid en toekomstvastheid van de voorstellen van lijnvoeringen van vervoerders Arriva en NS voor een verbinding tussen de Randstad-Eindhoven-Aken; </a:t>
            </a:r>
          </a:p>
          <a:p>
            <a:pPr indent="-180000"/>
            <a:r>
              <a:rPr lang="nl-NL" sz="1400" dirty="0"/>
              <a:t>een vervoerwaarde studie te laten uitvoeren voor beide lijnvoeringen.</a:t>
            </a:r>
          </a:p>
          <a:p>
            <a:pPr marL="0" indent="0">
              <a:buNone/>
            </a:pPr>
            <a:endParaRPr lang="nl-NL" sz="1400" dirty="0"/>
          </a:p>
        </p:txBody>
      </p:sp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2DEF96F7-33C5-024A-8EC7-84F7F3CE37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76000" y="180000"/>
            <a:ext cx="791640" cy="226591"/>
          </a:xfrm>
          <a:solidFill>
            <a:srgbClr val="E8DD10"/>
          </a:solidFill>
        </p:spPr>
        <p:txBody>
          <a:bodyPr wrap="square" lIns="72000" tIns="36000" rIns="36000" bIns="36000">
            <a:spAutoFit/>
          </a:bodyPr>
          <a:lstStyle/>
          <a:p>
            <a:r>
              <a:rPr lang="nl-NL" sz="1000" b="1" dirty="0"/>
              <a:t>Introductie</a:t>
            </a:r>
          </a:p>
        </p:txBody>
      </p:sp>
    </p:spTree>
    <p:extLst>
      <p:ext uri="{BB962C8B-B14F-4D97-AF65-F5344CB8AC3E}">
        <p14:creationId xmlns:p14="http://schemas.microsoft.com/office/powerpoint/2010/main" val="30504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Randstad en Aken momenteel met één of twee keer  overstappen verbonden</a:t>
            </a:r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3977538B-E39B-B24F-B9E2-94B61250FBF4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1079672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3600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Huidige situatie</a:t>
            </a:r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B59DCA8D-E1FF-4845-9C42-3E818C617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000" y="1476000"/>
            <a:ext cx="2335924" cy="2463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4851195-3786-9845-9759-EEAAF0E7B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220" y="1476000"/>
            <a:ext cx="2388999" cy="187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24D49A-26DB-5F45-9C8E-755834C87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514" y="1476000"/>
            <a:ext cx="2402878" cy="187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32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Verbinding naar Aken verbetert vanaf 2025 door</a:t>
            </a:r>
            <a:br>
              <a:rPr lang="nl-NL" dirty="0"/>
            </a:br>
            <a:r>
              <a:rPr lang="nl-NL" dirty="0"/>
              <a:t>2e Drielandentrein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C532A65-753C-D44A-B0F7-0217A616F583}"/>
              </a:ext>
            </a:extLst>
          </p:cNvPr>
          <p:cNvSpPr txBox="1">
            <a:spLocks/>
          </p:cNvSpPr>
          <p:nvPr/>
        </p:nvSpPr>
        <p:spPr>
          <a:xfrm>
            <a:off x="5508104" y="1419224"/>
            <a:ext cx="3059634" cy="25206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Vanaf 2025 rijdt een tweede drielandentrein (Luik-Maastricht-Heerlen- Aken). Daarmee wordt Nederland 2x per uur verbonden met Aken met een Intercitytrein.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Daarnaast wordt Zuid-Nederland </a:t>
            </a:r>
            <a:r>
              <a:rPr lang="nl-NL" sz="1400" b="0"/>
              <a:t>vanaf eind 2025 </a:t>
            </a:r>
            <a:r>
              <a:rPr lang="nl-NL" sz="1400" b="0" dirty="0"/>
              <a:t>ook middels de directe treinverbinding Eindhoven-Venlo-Düsseldorf verbonden met Duitsland. </a:t>
            </a:r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32BACC57-229E-3344-BAFE-F67BB6260533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1079672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3600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Korte termijn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954A1D-A87A-1749-98C9-1E42A2A20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1419225"/>
            <a:ext cx="4804533" cy="271601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0E90033-3AA5-4061-A45E-8F776C4CB64D}"/>
              </a:ext>
            </a:extLst>
          </p:cNvPr>
          <p:cNvSpPr txBox="1"/>
          <p:nvPr/>
        </p:nvSpPr>
        <p:spPr>
          <a:xfrm>
            <a:off x="611560" y="3939902"/>
            <a:ext cx="172819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" i="0" dirty="0">
                <a:solidFill>
                  <a:schemeClr val="bg1"/>
                </a:solidFill>
                <a:effectLst/>
                <a:latin typeface="Proxima Nova"/>
              </a:rPr>
              <a:t>Foto: Rob Dammers</a:t>
            </a:r>
            <a:endParaRPr lang="nl-NL" sz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567737" cy="863602"/>
          </a:xfrm>
        </p:spPr>
        <p:txBody>
          <a:bodyPr/>
          <a:lstStyle/>
          <a:p>
            <a:r>
              <a:rPr lang="nl-NL" dirty="0"/>
              <a:t>Welke stappen doorloopt ProRail in een capaciteitsanalyse?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B88E081-DEAD-C547-8A67-1A302883C58F}"/>
              </a:ext>
            </a:extLst>
          </p:cNvPr>
          <p:cNvSpPr txBox="1">
            <a:spLocks/>
          </p:cNvSpPr>
          <p:nvPr/>
        </p:nvSpPr>
        <p:spPr>
          <a:xfrm>
            <a:off x="576263" y="1425202"/>
            <a:ext cx="1763489" cy="2372400"/>
          </a:xfrm>
          <a:prstGeom prst="rect">
            <a:avLst/>
          </a:prstGeom>
          <a:solidFill>
            <a:srgbClr val="E8DD10"/>
          </a:solidFill>
        </p:spPr>
        <p:txBody>
          <a:bodyPr vert="horz" lIns="72000" tIns="72000" rIns="72000" bIns="7200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1200" dirty="0"/>
              <a:t>1. Beschrijving klantvraag</a:t>
            </a:r>
            <a:endParaRPr lang="nl-NL" sz="1200" b="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gewenste treindienst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beoordelingscriteria voor oplossingsrichtingen</a:t>
            </a:r>
          </a:p>
          <a:p>
            <a:pPr>
              <a:lnSpc>
                <a:spcPct val="100000"/>
              </a:lnSpc>
            </a:pPr>
            <a:endParaRPr lang="nl-NL" sz="1200" b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5E729B0-07D4-DA4B-AE68-F0C65F5B930F}"/>
              </a:ext>
            </a:extLst>
          </p:cNvPr>
          <p:cNvSpPr txBox="1">
            <a:spLocks/>
          </p:cNvSpPr>
          <p:nvPr/>
        </p:nvSpPr>
        <p:spPr>
          <a:xfrm>
            <a:off x="2654018" y="1425202"/>
            <a:ext cx="1764000" cy="2372400"/>
          </a:xfrm>
          <a:prstGeom prst="rect">
            <a:avLst/>
          </a:prstGeom>
          <a:solidFill>
            <a:srgbClr val="E8DD10"/>
          </a:solidFill>
        </p:spPr>
        <p:txBody>
          <a:bodyPr vert="horz" lIns="72000" tIns="72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sz="1200" dirty="0"/>
              <a:t>2. Analyse bestaande ontwikkelingen</a:t>
            </a:r>
            <a:endParaRPr lang="nl-NL" sz="1200" b="0" dirty="0"/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lopende ontwikkelingen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huidige infrastructuur en geplande uitbreidingen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huidige dienstregeling en beoogde ontwikkelingen</a:t>
            </a:r>
            <a:endParaRPr lang="nl-NL" sz="11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38DAD6-F95E-4F43-AEDB-EE12BCF67159}"/>
              </a:ext>
            </a:extLst>
          </p:cNvPr>
          <p:cNvSpPr txBox="1">
            <a:spLocks/>
          </p:cNvSpPr>
          <p:nvPr/>
        </p:nvSpPr>
        <p:spPr>
          <a:xfrm>
            <a:off x="4732284" y="1425202"/>
            <a:ext cx="1764000" cy="2372400"/>
          </a:xfrm>
          <a:prstGeom prst="rect">
            <a:avLst/>
          </a:prstGeom>
          <a:solidFill>
            <a:srgbClr val="E8DD10"/>
          </a:solidFill>
        </p:spPr>
        <p:txBody>
          <a:bodyPr vert="horz" lIns="72000" tIns="72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sz="1200" dirty="0"/>
              <a:t>3. Analyse mogelijke oplossingsrichtingen</a:t>
            </a:r>
            <a:endParaRPr lang="nl-NL" sz="1200" b="0" dirty="0"/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knelpunten tussen klantvraag en huidige situatie plus ontwikkelingen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Identificeren oplossingsrichtingen in dienstregeling, infrastructuur en/of systemen</a:t>
            </a:r>
          </a:p>
          <a:p>
            <a:pPr>
              <a:lnSpc>
                <a:spcPct val="110000"/>
              </a:lnSpc>
            </a:pPr>
            <a:endParaRPr lang="nl-NL" sz="12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4869D2B-55FC-C54D-AC5E-5C78403168B7}"/>
              </a:ext>
            </a:extLst>
          </p:cNvPr>
          <p:cNvSpPr txBox="1">
            <a:spLocks/>
          </p:cNvSpPr>
          <p:nvPr/>
        </p:nvSpPr>
        <p:spPr>
          <a:xfrm>
            <a:off x="6810550" y="1425202"/>
            <a:ext cx="1764000" cy="2372400"/>
          </a:xfrm>
          <a:prstGeom prst="rect">
            <a:avLst/>
          </a:prstGeom>
          <a:solidFill>
            <a:srgbClr val="E8DD10"/>
          </a:solidFill>
        </p:spPr>
        <p:txBody>
          <a:bodyPr vert="horz" lIns="72000" tIns="72000" rIns="72000" bIns="7200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1200" dirty="0"/>
              <a:t>4. Beoordelen oplossingsrichtingen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Effecten oplossingsrichtingen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dirty="0"/>
              <a:t>Beoordelen effecten op basis van beoordelingscriteria</a:t>
            </a:r>
          </a:p>
          <a:p>
            <a:pPr>
              <a:lnSpc>
                <a:spcPct val="100000"/>
              </a:lnSpc>
            </a:pPr>
            <a:endParaRPr lang="nl-NL" sz="1200" dirty="0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E9A4CFE1-C5B0-B14F-9D84-10FF78F148E7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1151680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3600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Opzet onderzoek</a:t>
            </a:r>
          </a:p>
        </p:txBody>
      </p:sp>
      <p:sp>
        <p:nvSpPr>
          <p:cNvPr id="3" name="Pijl links 2">
            <a:extLst>
              <a:ext uri="{FF2B5EF4-FFF2-40B4-BE49-F238E27FC236}">
                <a16:creationId xmlns:a16="http://schemas.microsoft.com/office/drawing/2014/main" id="{DE6DBE9E-AE31-A641-9F6C-4F12D75EEF09}"/>
              </a:ext>
            </a:extLst>
          </p:cNvPr>
          <p:cNvSpPr/>
          <p:nvPr/>
        </p:nvSpPr>
        <p:spPr>
          <a:xfrm>
            <a:off x="2372500" y="2184121"/>
            <a:ext cx="255115" cy="324098"/>
          </a:xfrm>
          <a:prstGeom prst="rightArrow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 links 16">
            <a:extLst>
              <a:ext uri="{FF2B5EF4-FFF2-40B4-BE49-F238E27FC236}">
                <a16:creationId xmlns:a16="http://schemas.microsoft.com/office/drawing/2014/main" id="{34B946AE-2907-1E40-AD31-DFEC398D5D43}"/>
              </a:ext>
            </a:extLst>
          </p:cNvPr>
          <p:cNvSpPr/>
          <p:nvPr/>
        </p:nvSpPr>
        <p:spPr>
          <a:xfrm>
            <a:off x="4455300" y="2184121"/>
            <a:ext cx="255115" cy="324098"/>
          </a:xfrm>
          <a:prstGeom prst="rightArrow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 links 17">
            <a:extLst>
              <a:ext uri="{FF2B5EF4-FFF2-40B4-BE49-F238E27FC236}">
                <a16:creationId xmlns:a16="http://schemas.microsoft.com/office/drawing/2014/main" id="{C775FCCE-9001-B743-9806-EF581475A4F2}"/>
              </a:ext>
            </a:extLst>
          </p:cNvPr>
          <p:cNvSpPr/>
          <p:nvPr/>
        </p:nvSpPr>
        <p:spPr>
          <a:xfrm>
            <a:off x="6538100" y="2184121"/>
            <a:ext cx="255115" cy="324098"/>
          </a:xfrm>
          <a:prstGeom prst="rightArrow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50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567737" cy="863602"/>
          </a:xfrm>
        </p:spPr>
        <p:txBody>
          <a:bodyPr/>
          <a:lstStyle/>
          <a:p>
            <a:r>
              <a:rPr lang="nl-NL" dirty="0"/>
              <a:t>Voor beide varianten is beoordelingsinformatie</a:t>
            </a:r>
            <a:br>
              <a:rPr lang="nl-NL" dirty="0"/>
            </a:br>
            <a:r>
              <a:rPr lang="nl-NL" dirty="0"/>
              <a:t>in beeld gebracht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B88E081-DEAD-C547-8A67-1A302883C58F}"/>
              </a:ext>
            </a:extLst>
          </p:cNvPr>
          <p:cNvSpPr txBox="1">
            <a:spLocks/>
          </p:cNvSpPr>
          <p:nvPr/>
        </p:nvSpPr>
        <p:spPr>
          <a:xfrm>
            <a:off x="576263" y="1419224"/>
            <a:ext cx="3995737" cy="2808709"/>
          </a:xfrm>
          <a:prstGeom prst="rect">
            <a:avLst/>
          </a:prstGeom>
          <a:solidFill>
            <a:srgbClr val="E8DD11"/>
          </a:solidFill>
        </p:spPr>
        <p:txBody>
          <a:bodyPr vert="horz" lIns="72000" tIns="72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1400" dirty="0"/>
              <a:t>Resultaat van ontwerpateliers samen met vervoerders: </a:t>
            </a:r>
            <a:endParaRPr lang="nl-NL" sz="1400" b="0" dirty="0"/>
          </a:p>
          <a:p>
            <a:pPr marL="171450" indent="-1714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nl-NL" sz="1400" b="0" dirty="0"/>
              <a:t>Inpasbaarheid dienstregeling Nederland (logistieke toets)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Inpasbaarheid dienstregeling Duitsland (logistieke toets i.s.m. DB </a:t>
            </a:r>
            <a:r>
              <a:rPr lang="nl-NL" sz="1400" b="0" dirty="0" err="1"/>
              <a:t>Netze</a:t>
            </a:r>
            <a:r>
              <a:rPr lang="nl-NL" sz="1400" b="0" dirty="0"/>
              <a:t>)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Benodigde infrastructurele maatregelen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Reistijdwinst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Betrouwbaarheidsrisico’s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Punctualiteitsrisico’s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Samenhang Hoofdrailnet (HRN)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Samenhang Toekomstbeeld OV</a:t>
            </a:r>
          </a:p>
          <a:p>
            <a:pPr>
              <a:lnSpc>
                <a:spcPct val="100000"/>
              </a:lnSpc>
            </a:pPr>
            <a:endParaRPr lang="nl-NL" sz="1400" b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38DAD6-F95E-4F43-AEDB-EE12BCF67159}"/>
              </a:ext>
            </a:extLst>
          </p:cNvPr>
          <p:cNvSpPr txBox="1">
            <a:spLocks/>
          </p:cNvSpPr>
          <p:nvPr/>
        </p:nvSpPr>
        <p:spPr>
          <a:xfrm>
            <a:off x="4714777" y="1419225"/>
            <a:ext cx="3852960" cy="1371048"/>
          </a:xfrm>
          <a:prstGeom prst="rect">
            <a:avLst/>
          </a:prstGeom>
          <a:solidFill>
            <a:srgbClr val="E8DD11"/>
          </a:solidFill>
        </p:spPr>
        <p:txBody>
          <a:bodyPr vert="horz" lIns="72000" tIns="72000" rIns="72000" bIns="7200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1400" dirty="0"/>
              <a:t>Informatie aangeleverd door vervoerders:</a:t>
            </a:r>
          </a:p>
          <a:p>
            <a:pPr marL="180000" indent="-1800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nl-NL" sz="1400" b="0" dirty="0"/>
              <a:t>Type materieel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Voorziene aanvang intercitydienst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Bandbreedte t.a.v. de jaarlijkse exploitatiebijdrage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FAAF042-0CF0-6041-9AFB-3CB6A2BC3CA4}"/>
              </a:ext>
            </a:extLst>
          </p:cNvPr>
          <p:cNvSpPr txBox="1">
            <a:spLocks/>
          </p:cNvSpPr>
          <p:nvPr/>
        </p:nvSpPr>
        <p:spPr>
          <a:xfrm>
            <a:off x="4714776" y="2905414"/>
            <a:ext cx="3852960" cy="573268"/>
          </a:xfrm>
          <a:prstGeom prst="rect">
            <a:avLst/>
          </a:prstGeom>
          <a:solidFill>
            <a:srgbClr val="E8DD11"/>
          </a:solidFill>
        </p:spPr>
        <p:txBody>
          <a:bodyPr vert="horz" lIns="72000" tIns="72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1400" dirty="0"/>
              <a:t>Internationale vervoerswaarden zijn onderzocht door Intraplan</a:t>
            </a:r>
          </a:p>
          <a:p>
            <a:pPr>
              <a:lnSpc>
                <a:spcPct val="100000"/>
              </a:lnSpc>
            </a:pPr>
            <a:endParaRPr lang="nl-NL" sz="1400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77720C5-97C3-984C-AA87-01415D836FEF}"/>
              </a:ext>
            </a:extLst>
          </p:cNvPr>
          <p:cNvSpPr txBox="1">
            <a:spLocks/>
          </p:cNvSpPr>
          <p:nvPr/>
        </p:nvSpPr>
        <p:spPr>
          <a:xfrm>
            <a:off x="4716016" y="3653875"/>
            <a:ext cx="3851720" cy="573269"/>
          </a:xfrm>
          <a:prstGeom prst="rect">
            <a:avLst/>
          </a:prstGeom>
          <a:solidFill>
            <a:srgbClr val="E8DD11"/>
          </a:solidFill>
        </p:spPr>
        <p:txBody>
          <a:bodyPr vert="horz" lIns="72000" tIns="72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sz="1400" dirty="0"/>
              <a:t>Nationale vervoerswaarden zijn onderzocht door ProRail</a:t>
            </a:r>
          </a:p>
          <a:p>
            <a:pPr>
              <a:lnSpc>
                <a:spcPct val="110000"/>
              </a:lnSpc>
            </a:pPr>
            <a:endParaRPr lang="nl-NL" sz="1400" dirty="0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A2B7B995-58ED-534D-AFDF-B265EEDB297B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1151680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3600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Opzet onderzoek</a:t>
            </a:r>
          </a:p>
        </p:txBody>
      </p:sp>
    </p:spTree>
    <p:extLst>
      <p:ext uri="{BB962C8B-B14F-4D97-AF65-F5344CB8AC3E}">
        <p14:creationId xmlns:p14="http://schemas.microsoft.com/office/powerpoint/2010/main" val="28157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E509974-F2BB-0149-8D9B-C00D2FB0A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36" y="1419225"/>
            <a:ext cx="3617129" cy="37242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567737" cy="863602"/>
          </a:xfrm>
        </p:spPr>
        <p:txBody>
          <a:bodyPr/>
          <a:lstStyle/>
          <a:p>
            <a:r>
              <a:rPr lang="nl-NL" dirty="0"/>
              <a:t>Capaciteitsanalyse bouwt voort op vele al geplande productstappen in de treindienst</a:t>
            </a:r>
          </a:p>
        </p:txBody>
      </p:sp>
      <p:sp>
        <p:nvSpPr>
          <p:cNvPr id="23" name="Tijdelijke aanduiding voor voettekst 3">
            <a:extLst>
              <a:ext uri="{FF2B5EF4-FFF2-40B4-BE49-F238E27FC236}">
                <a16:creationId xmlns:a16="http://schemas.microsoft.com/office/drawing/2014/main" id="{20DF19A6-65B3-5C47-8120-0BC85F42387B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1223688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3600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Rail infrastructuur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12B503F-F1A6-364D-BD5A-BF3871DDAB7B}"/>
              </a:ext>
            </a:extLst>
          </p:cNvPr>
          <p:cNvSpPr txBox="1"/>
          <p:nvPr/>
        </p:nvSpPr>
        <p:spPr>
          <a:xfrm>
            <a:off x="4250664" y="1540817"/>
            <a:ext cx="100735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7e en 8e IC Utrecht – Den Bosch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FC7CEE78-403D-3B43-804E-911030E1A8D0}"/>
              </a:ext>
            </a:extLst>
          </p:cNvPr>
          <p:cNvSpPr txBox="1"/>
          <p:nvPr/>
        </p:nvSpPr>
        <p:spPr>
          <a:xfrm>
            <a:off x="4548840" y="2777356"/>
            <a:ext cx="98457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Langere treinen op de A2-corridor 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71434910-0C15-8540-B0D0-593631C0B6E6}"/>
              </a:ext>
            </a:extLst>
          </p:cNvPr>
          <p:cNvSpPr txBox="1"/>
          <p:nvPr/>
        </p:nvSpPr>
        <p:spPr>
          <a:xfrm>
            <a:off x="2914847" y="1540817"/>
            <a:ext cx="86506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Oplevering PHS Meteren – Boxtel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2379D6BF-8FD0-7847-9E20-C6BDFED761FB}"/>
              </a:ext>
            </a:extLst>
          </p:cNvPr>
          <p:cNvSpPr txBox="1"/>
          <p:nvPr/>
        </p:nvSpPr>
        <p:spPr>
          <a:xfrm>
            <a:off x="2889709" y="2561877"/>
            <a:ext cx="120143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3e en 4e Sprinter Breda – Tilburg Universiteit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22819258-5DAD-0F45-A6D3-66A80D7EEB31}"/>
              </a:ext>
            </a:extLst>
          </p:cNvPr>
          <p:cNvSpPr txBox="1"/>
          <p:nvPr/>
        </p:nvSpPr>
        <p:spPr>
          <a:xfrm>
            <a:off x="2195736" y="2067694"/>
            <a:ext cx="953401" cy="4154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3e en 4e IC Eindhoven – Breda – Rotterdam 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EC24F22-7B03-9B4F-8B98-E4213F0CDB9C}"/>
              </a:ext>
            </a:extLst>
          </p:cNvPr>
          <p:cNvSpPr txBox="1"/>
          <p:nvPr/>
        </p:nvSpPr>
        <p:spPr>
          <a:xfrm>
            <a:off x="5683165" y="3822555"/>
            <a:ext cx="106677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Aansluiting tussen Sprinter Kerkrade en Intercity Eindhoven te Heerlen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E6B4165F-EE15-7045-A395-CE6530A8B2CD}"/>
              </a:ext>
            </a:extLst>
          </p:cNvPr>
          <p:cNvSpPr txBox="1"/>
          <p:nvPr/>
        </p:nvSpPr>
        <p:spPr>
          <a:xfrm>
            <a:off x="3739001" y="1978619"/>
            <a:ext cx="111844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3e en 4e IC Den Bosch – Tilburg – Breda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BD77B4A-9F63-F64D-8486-A03F8FCA496A}"/>
              </a:ext>
            </a:extLst>
          </p:cNvPr>
          <p:cNvSpPr txBox="1"/>
          <p:nvPr/>
        </p:nvSpPr>
        <p:spPr>
          <a:xfrm>
            <a:off x="5753318" y="2254100"/>
            <a:ext cx="764626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IC Eindhoven - Düsseldorf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76024B3-668B-844F-B59B-E8506AE548AD}"/>
              </a:ext>
            </a:extLst>
          </p:cNvPr>
          <p:cNvSpPr txBox="1"/>
          <p:nvPr/>
        </p:nvSpPr>
        <p:spPr>
          <a:xfrm>
            <a:off x="5753318" y="3139796"/>
            <a:ext cx="1089923" cy="4154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Elektrificatie Maaslijn inclusief doorrijden naar Sittard  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0394EA27-C680-6C4B-8872-84AEDF2DC5CC}"/>
              </a:ext>
            </a:extLst>
          </p:cNvPr>
          <p:cNvSpPr txBox="1"/>
          <p:nvPr/>
        </p:nvSpPr>
        <p:spPr>
          <a:xfrm>
            <a:off x="5652120" y="4613036"/>
            <a:ext cx="1089922" cy="4154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2e Drielandentrein per uur Aken – Heerlen – Maastricht ( - Luik) 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C9885A82-1878-B649-A398-3CF5A3A0ECC6}"/>
              </a:ext>
            </a:extLst>
          </p:cNvPr>
          <p:cNvSpPr txBox="1"/>
          <p:nvPr/>
        </p:nvSpPr>
        <p:spPr>
          <a:xfrm>
            <a:off x="7731918" y="1723623"/>
            <a:ext cx="827386" cy="2000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 2030 en verder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BBF1907A-6335-CB44-9BD8-1249E9DF8F67}"/>
              </a:ext>
            </a:extLst>
          </p:cNvPr>
          <p:cNvSpPr txBox="1"/>
          <p:nvPr/>
        </p:nvSpPr>
        <p:spPr>
          <a:xfrm>
            <a:off x="7731918" y="1423686"/>
            <a:ext cx="511951" cy="2000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700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629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567737" cy="863602"/>
          </a:xfrm>
        </p:spPr>
        <p:txBody>
          <a:bodyPr/>
          <a:lstStyle/>
          <a:p>
            <a:r>
              <a:rPr lang="nl-NL" dirty="0"/>
              <a:t>Inpassen extra treinen op vol geplande stations en</a:t>
            </a:r>
            <a:br>
              <a:rPr lang="nl-NL" dirty="0"/>
            </a:br>
            <a:r>
              <a:rPr lang="nl-NL" dirty="0"/>
              <a:t>druk bereden baanvakken is lastig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B88E081-DEAD-C547-8A67-1A302883C58F}"/>
              </a:ext>
            </a:extLst>
          </p:cNvPr>
          <p:cNvSpPr txBox="1">
            <a:spLocks/>
          </p:cNvSpPr>
          <p:nvPr/>
        </p:nvSpPr>
        <p:spPr>
          <a:xfrm>
            <a:off x="4572000" y="1635646"/>
            <a:ext cx="3995738" cy="266469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Beide </a:t>
            </a:r>
            <a:r>
              <a:rPr lang="nl-NL" sz="1400" b="0" dirty="0" err="1"/>
              <a:t>lijnvoeringsvarianten</a:t>
            </a:r>
            <a:r>
              <a:rPr lang="nl-NL" sz="1400" b="0" dirty="0"/>
              <a:t> zijn niet inpasbaar zonder inframaatregelen en/of betrouwbaarheids- en punctualiteitsrisico te accepteren.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Beide varianten zijn getoetst op dienstregelingsmodellen 2030 en 2040.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Om de voorgelegde lijnvoeringen toch te realiseren zijn grote infra-aanpassingen nodig.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0" dirty="0"/>
              <a:t>De benodigde maatregelen verschillen tussen de varianten.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b="0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A52E7E62-2159-3E49-8127-7DD154E123E2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1223688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3600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Rail infrastructuur</a:t>
            </a:r>
          </a:p>
        </p:txBody>
      </p:sp>
      <p:pic>
        <p:nvPicPr>
          <p:cNvPr id="5" name="Afbeelding 102">
            <a:extLst>
              <a:ext uri="{FF2B5EF4-FFF2-40B4-BE49-F238E27FC236}">
                <a16:creationId xmlns:a16="http://schemas.microsoft.com/office/drawing/2014/main" id="{AE88EDB5-5EB5-7B4D-890B-C124222E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8" y="1419225"/>
            <a:ext cx="3390393" cy="33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956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8567737" cy="863602"/>
          </a:xfrm>
        </p:spPr>
        <p:txBody>
          <a:bodyPr/>
          <a:lstStyle/>
          <a:p>
            <a:r>
              <a:rPr lang="nl-NL" dirty="0"/>
              <a:t>Betrouwbare inpassing beide varianten vraagt onder andere om aanpassingen in Eindhoven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B88E081-DEAD-C547-8A67-1A302883C58F}"/>
              </a:ext>
            </a:extLst>
          </p:cNvPr>
          <p:cNvSpPr txBox="1">
            <a:spLocks/>
          </p:cNvSpPr>
          <p:nvPr/>
        </p:nvSpPr>
        <p:spPr>
          <a:xfrm>
            <a:off x="576263" y="1409783"/>
            <a:ext cx="2340000" cy="5040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000" b="0" dirty="0"/>
              <a:t>Keersporen Eindhoven Westzijde</a:t>
            </a:r>
          </a:p>
          <a:p>
            <a:pPr algn="ctr"/>
            <a:r>
              <a:rPr lang="nl-NL" sz="1000" b="0" dirty="0"/>
              <a:t>(investering </a:t>
            </a:r>
            <a:r>
              <a:rPr lang="nl-NL" sz="1000" b="0" dirty="0">
                <a:latin typeface="Calibri" panose="020F0502020204030204" pitchFamily="34" charset="0"/>
                <a:cs typeface="Calibri" panose="020F0502020204030204" pitchFamily="34" charset="0"/>
              </a:rPr>
              <a:t>€ </a:t>
            </a:r>
            <a:r>
              <a:rPr lang="nl-NL" sz="1000" b="0" dirty="0"/>
              <a:t>10-25 miljoen,</a:t>
            </a:r>
            <a:br>
              <a:rPr lang="nl-NL" sz="1000" b="0" dirty="0"/>
            </a:br>
            <a:r>
              <a:rPr lang="nl-NL" sz="1000" b="0" dirty="0"/>
              <a:t> geschatte doorlooptijd 5 jaar)</a:t>
            </a:r>
          </a:p>
          <a:p>
            <a:pPr algn="ctr"/>
            <a:endParaRPr lang="nl-NL" sz="1000" b="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50C6AEC-F40F-DD41-9355-27FB1823A99A}"/>
              </a:ext>
            </a:extLst>
          </p:cNvPr>
          <p:cNvSpPr txBox="1">
            <a:spLocks/>
          </p:cNvSpPr>
          <p:nvPr/>
        </p:nvSpPr>
        <p:spPr>
          <a:xfrm>
            <a:off x="3398614" y="1412722"/>
            <a:ext cx="2340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000" b="0" dirty="0"/>
              <a:t>Aanleg 4e perron en aanpassing emplacement oostzijde</a:t>
            </a:r>
          </a:p>
          <a:p>
            <a:pPr algn="ctr"/>
            <a:r>
              <a:rPr lang="nl-NL" sz="1000" b="0" dirty="0"/>
              <a:t>(investering </a:t>
            </a:r>
            <a:r>
              <a:rPr lang="nl-NL" sz="1000" b="0" dirty="0">
                <a:latin typeface="Calibri" panose="020F0502020204030204" pitchFamily="34" charset="0"/>
                <a:cs typeface="Calibri" panose="020F0502020204030204" pitchFamily="34" charset="0"/>
              </a:rPr>
              <a:t>€  </a:t>
            </a:r>
            <a:r>
              <a:rPr lang="nl-NL" sz="1000" b="0" dirty="0"/>
              <a:t>0,5 – 1,0 miljard, </a:t>
            </a:r>
            <a:br>
              <a:rPr lang="nl-NL" sz="1000" b="0" dirty="0"/>
            </a:br>
            <a:r>
              <a:rPr lang="nl-NL" sz="1000" b="0" dirty="0"/>
              <a:t>geschatte doorlooptijd 10-15 jaar)</a:t>
            </a:r>
          </a:p>
          <a:p>
            <a:pPr algn="ctr"/>
            <a:endParaRPr lang="nl-NL" sz="1000" b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B7F3D6A-8E62-DC4A-8907-488910DAD2A5}"/>
              </a:ext>
            </a:extLst>
          </p:cNvPr>
          <p:cNvSpPr txBox="1">
            <a:spLocks/>
          </p:cNvSpPr>
          <p:nvPr/>
        </p:nvSpPr>
        <p:spPr>
          <a:xfrm>
            <a:off x="6220966" y="1409783"/>
            <a:ext cx="2340000" cy="5040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000" b="0" dirty="0"/>
              <a:t>Vrije kruising </a:t>
            </a:r>
            <a:r>
              <a:rPr lang="nl-NL" sz="1000" b="0" dirty="0" err="1"/>
              <a:t>Tongelre</a:t>
            </a:r>
            <a:endParaRPr lang="nl-NL" sz="1000" b="0" dirty="0"/>
          </a:p>
          <a:p>
            <a:pPr algn="ctr"/>
            <a:r>
              <a:rPr lang="nl-NL" sz="1000" b="0" dirty="0"/>
              <a:t>(investering </a:t>
            </a:r>
            <a:r>
              <a:rPr lang="nl-NL" sz="1000" b="0" dirty="0">
                <a:latin typeface="Calibri" panose="020F0502020204030204" pitchFamily="34" charset="0"/>
                <a:cs typeface="Calibri" panose="020F0502020204030204" pitchFamily="34" charset="0"/>
              </a:rPr>
              <a:t>€ </a:t>
            </a:r>
            <a:r>
              <a:rPr lang="nl-NL" sz="1000" b="0" dirty="0"/>
              <a:t>0,5 – 1,0 miljard, </a:t>
            </a:r>
            <a:br>
              <a:rPr lang="nl-NL" sz="1000" b="0" dirty="0"/>
            </a:br>
            <a:r>
              <a:rPr lang="nl-NL" sz="1000" b="0" dirty="0"/>
              <a:t>geschatte doorlooptijd 10-15 jaar)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195FE74-F250-2245-90C4-23AF9FA7D81B}"/>
              </a:ext>
            </a:extLst>
          </p:cNvPr>
          <p:cNvSpPr txBox="1">
            <a:spLocks/>
          </p:cNvSpPr>
          <p:nvPr/>
        </p:nvSpPr>
        <p:spPr>
          <a:xfrm>
            <a:off x="576263" y="4438959"/>
            <a:ext cx="8136904" cy="2868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NL" sz="1200" b="0" dirty="0"/>
              <a:t>De doorlooptijd om deze maatregelen te realiseren maken realiseren lijnvoeringen niet op korte termijn mogelijk.</a:t>
            </a:r>
          </a:p>
          <a:p>
            <a:pPr algn="ctr"/>
            <a:endParaRPr lang="nl-NL" sz="1200" b="0" dirty="0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05DA3EDC-93E9-F24B-B83B-EC19BD7EE58F}"/>
              </a:ext>
            </a:extLst>
          </p:cNvPr>
          <p:cNvSpPr txBox="1">
            <a:spLocks/>
          </p:cNvSpPr>
          <p:nvPr/>
        </p:nvSpPr>
        <p:spPr>
          <a:xfrm>
            <a:off x="576000" y="180000"/>
            <a:ext cx="1223688" cy="226591"/>
          </a:xfrm>
          <a:prstGeom prst="rect">
            <a:avLst/>
          </a:prstGeom>
          <a:solidFill>
            <a:srgbClr val="E8DD10"/>
          </a:solidFill>
        </p:spPr>
        <p:txBody>
          <a:bodyPr vert="horz" wrap="square" lIns="72000" tIns="36000" rIns="36000" bIns="36000" rtlCol="0" anchor="t" anchorCtr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b="1" dirty="0"/>
              <a:t>Rail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CC1D38-CE8F-8846-96A0-459730007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" t="1693" r="89" b="9876"/>
          <a:stretch/>
        </p:blipFill>
        <p:spPr>
          <a:xfrm>
            <a:off x="579761" y="2061488"/>
            <a:ext cx="7992000" cy="2232000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C5D1EC53-B9EC-0541-889F-9D48339FFA3D}"/>
              </a:ext>
            </a:extLst>
          </p:cNvPr>
          <p:cNvSpPr>
            <a:spLocks noChangeAspect="1"/>
          </p:cNvSpPr>
          <p:nvPr/>
        </p:nvSpPr>
        <p:spPr>
          <a:xfrm>
            <a:off x="6532157" y="3042472"/>
            <a:ext cx="1151086" cy="609398"/>
          </a:xfrm>
          <a:prstGeom prst="ellipse">
            <a:avLst/>
          </a:prstGeom>
          <a:solidFill>
            <a:srgbClr val="FDCA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BB24F5FF-19EE-7341-8ED1-8C5CD41B5DE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7175177" y="1930384"/>
            <a:ext cx="392714" cy="111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6053526A-DDFB-7A49-8797-5FAAFFD3836C}"/>
              </a:ext>
            </a:extLst>
          </p:cNvPr>
          <p:cNvSpPr>
            <a:spLocks noChangeAspect="1"/>
          </p:cNvSpPr>
          <p:nvPr/>
        </p:nvSpPr>
        <p:spPr>
          <a:xfrm>
            <a:off x="4089477" y="3148013"/>
            <a:ext cx="1151086" cy="609398"/>
          </a:xfrm>
          <a:prstGeom prst="ellipse">
            <a:avLst/>
          </a:prstGeom>
          <a:solidFill>
            <a:srgbClr val="FDCA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595D04E3-F466-5E4A-A974-D79FFB1687AB}"/>
              </a:ext>
            </a:extLst>
          </p:cNvPr>
          <p:cNvCxnSpPr>
            <a:cxnSpLocks noChangeAspect="1"/>
            <a:endCxn id="13" idx="0"/>
          </p:cNvCxnSpPr>
          <p:nvPr/>
        </p:nvCxnSpPr>
        <p:spPr>
          <a:xfrm>
            <a:off x="4424428" y="2007401"/>
            <a:ext cx="240592" cy="11406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491B1D29-C7DE-674A-B6DB-9BF6C3BA199E}"/>
              </a:ext>
            </a:extLst>
          </p:cNvPr>
          <p:cNvSpPr>
            <a:spLocks noChangeAspect="1"/>
          </p:cNvSpPr>
          <p:nvPr/>
        </p:nvSpPr>
        <p:spPr>
          <a:xfrm>
            <a:off x="1256325" y="3585194"/>
            <a:ext cx="1151086" cy="609398"/>
          </a:xfrm>
          <a:prstGeom prst="ellipse">
            <a:avLst/>
          </a:prstGeom>
          <a:solidFill>
            <a:srgbClr val="FDCA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/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3364344-7F6D-CE48-AD8D-0FD21F3DBA80}"/>
              </a:ext>
            </a:extLst>
          </p:cNvPr>
          <p:cNvCxnSpPr>
            <a:cxnSpLocks noChangeAspect="1"/>
          </p:cNvCxnSpPr>
          <p:nvPr/>
        </p:nvCxnSpPr>
        <p:spPr>
          <a:xfrm>
            <a:off x="1659605" y="1924793"/>
            <a:ext cx="124216" cy="16604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al 16">
            <a:extLst>
              <a:ext uri="{FF2B5EF4-FFF2-40B4-BE49-F238E27FC236}">
                <a16:creationId xmlns:a16="http://schemas.microsoft.com/office/drawing/2014/main" id="{2EB2878D-A067-C043-9BAB-CDD38B305DFA}"/>
              </a:ext>
            </a:extLst>
          </p:cNvPr>
          <p:cNvSpPr>
            <a:spLocks noChangeAspect="1"/>
          </p:cNvSpPr>
          <p:nvPr/>
        </p:nvSpPr>
        <p:spPr>
          <a:xfrm>
            <a:off x="2458499" y="3373048"/>
            <a:ext cx="1151086" cy="609398"/>
          </a:xfrm>
          <a:prstGeom prst="ellipse">
            <a:avLst/>
          </a:prstGeom>
          <a:solidFill>
            <a:srgbClr val="FDCA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69C62C07-09A8-A749-8027-087C51C49AAC}"/>
              </a:ext>
            </a:extLst>
          </p:cNvPr>
          <p:cNvCxnSpPr>
            <a:cxnSpLocks noChangeAspect="1"/>
            <a:endCxn id="17" idx="0"/>
          </p:cNvCxnSpPr>
          <p:nvPr/>
        </p:nvCxnSpPr>
        <p:spPr>
          <a:xfrm flipH="1">
            <a:off x="3034042" y="2010907"/>
            <a:ext cx="1402988" cy="1362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910643"/>
      </p:ext>
    </p:extLst>
  </p:cSld>
  <p:clrMapOvr>
    <a:masterClrMapping/>
  </p:clrMapOvr>
</p:sld>
</file>

<file path=ppt/theme/theme1.xml><?xml version="1.0" encoding="utf-8"?>
<a:theme xmlns:a="http://schemas.openxmlformats.org/drawingml/2006/main" name="Thema_ProRail">
  <a:themeElements>
    <a:clrScheme name="Aangepast 11">
      <a:dk1>
        <a:srgbClr val="494949"/>
      </a:dk1>
      <a:lt1>
        <a:srgbClr val="FFFFFF"/>
      </a:lt1>
      <a:dk2>
        <a:srgbClr val="BF1238"/>
      </a:dk2>
      <a:lt2>
        <a:srgbClr val="E8DD11"/>
      </a:lt2>
      <a:accent1>
        <a:srgbClr val="E8DD11"/>
      </a:accent1>
      <a:accent2>
        <a:srgbClr val="FFFFAF"/>
      </a:accent2>
      <a:accent3>
        <a:srgbClr val="BF1238"/>
      </a:accent3>
      <a:accent4>
        <a:srgbClr val="9FDAF7"/>
      </a:accent4>
      <a:accent5>
        <a:srgbClr val="008FD7"/>
      </a:accent5>
      <a:accent6>
        <a:srgbClr val="711185"/>
      </a:accent6>
      <a:hlink>
        <a:srgbClr val="E60015"/>
      </a:hlink>
      <a:folHlink>
        <a:srgbClr val="E600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73E25736-AF42-1646-98A3-5979ECB79C2D}" vid="{FCF08AE5-D34B-C746-A1A4-F6D542667809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Words>1074</ap:Words>
  <ap:PresentationFormat>Diavoorstelling (16:9)</ap:PresentationFormat>
  <ap:Paragraphs>158</ap:Paragraphs>
  <ap:Slides>14</ap:Slides>
  <ap:HiddenSlides>0</ap:HiddenSlides>
  <ap:MMClips>0</ap:MMClips>
  <ap:ScaleCrop>false</ap:ScaleCrop>
  <ap:HeadingPairs>
    <vt:vector baseType="variant" size="6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ap:HeadingPairs>
  <ap:TitlesOfParts>
    <vt:vector baseType="lpstr" size="19">
      <vt:lpstr>Arial</vt:lpstr>
      <vt:lpstr>Calibri</vt:lpstr>
      <vt:lpstr>Proxima Nova</vt:lpstr>
      <vt:lpstr>Times New Roman</vt:lpstr>
      <vt:lpstr>Thema_ProRail</vt:lpstr>
      <vt:lpstr>Inpassingstudie Intercity Randstad – Eindhoven – Heerlen – Aken</vt:lpstr>
      <vt:lpstr>Opdracht aan ProRail om twee lijnvoeringen te toetsen op inpasbaarheid en toekomstvastheid</vt:lpstr>
      <vt:lpstr>Randstad en Aken momenteel met één of twee keer  overstappen verbonden</vt:lpstr>
      <vt:lpstr>Verbinding naar Aken verbetert vanaf 2025 door 2e Drielandentrein </vt:lpstr>
      <vt:lpstr>Welke stappen doorloopt ProRail in een capaciteitsanalyse? </vt:lpstr>
      <vt:lpstr>Voor beide varianten is beoordelingsinformatie in beeld gebracht</vt:lpstr>
      <vt:lpstr>Capaciteitsanalyse bouwt voort op vele al geplande productstappen in de treindienst</vt:lpstr>
      <vt:lpstr>Inpassen extra treinen op vol geplande stations en druk bereden baanvakken is lastig</vt:lpstr>
      <vt:lpstr>Betrouwbare inpassing beide varianten vraagt onder andere om aanpassingen in Eindhoven</vt:lpstr>
      <vt:lpstr>Betrouwbare inpassing varianten vraagt ook buiten Eindhoven om maatregelen </vt:lpstr>
      <vt:lpstr>Uiteindelijk te realiseren Intercity Randstad – Aken leidt voor veel reizigers niet tot verbetering van reistijd</vt:lpstr>
      <vt:lpstr>Beide verbindingen leiden tot beperkte groei aantal internationale en binnenlandse reizigers</vt:lpstr>
      <vt:lpstr>Hoofdconclusie onderzoek is dat beide varianten niet inpasbaar zijn</vt:lpstr>
      <vt:lpstr>Aanbevelingen</vt:lpstr>
    </vt:vector>
  </ap:TitlesOfParts>
  <ap:LinksUpToDate>false</ap:LinksUpToDate>
  <ap:SharedDoc>false</ap:SharedDoc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/>
  <dc:creator/>
  <lastModifiedBy/>
  <revision/>
  <lastPrinted>2017-07-25T07:34:39.0000000Z</lastPrinted>
  <dcterms:created xsi:type="dcterms:W3CDTF">2021-09-13T09:23:30.0000000Z</dcterms:created>
  <dcterms:modified xsi:type="dcterms:W3CDTF">2021-09-16T07:34:50.0000000Z</dcterms:modified>
  <dc:description/>
  <dc:subject/>
  <keywords/>
  <version/>
  <category>------------------------</category>
</coreProperties>
</file>