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9"/>
  </p:notesMasterIdLst>
  <p:sldIdLst>
    <p:sldId id="266" r:id="rId5"/>
    <p:sldId id="265" r:id="rId6"/>
    <p:sldId id="267" r:id="rId7"/>
    <p:sldId id="269" r:id="rId8"/>
    <p:sldId id="282" r:id="rId9"/>
    <p:sldId id="270" r:id="rId10"/>
    <p:sldId id="277" r:id="rId11"/>
    <p:sldId id="271" r:id="rId12"/>
    <p:sldId id="273" r:id="rId13"/>
    <p:sldId id="275" r:id="rId14"/>
    <p:sldId id="281" r:id="rId15"/>
    <p:sldId id="276" r:id="rId16"/>
    <p:sldId id="279" r:id="rId17"/>
    <p:sldId id="278" r:id="rId18"/>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648"/>
  </p:normalViewPr>
  <p:slideViewPr>
    <p:cSldViewPr snapToGrid="0">
      <p:cViewPr varScale="1">
        <p:scale>
          <a:sx n="68" d="100"/>
          <a:sy n="68" d="100"/>
        </p:scale>
        <p:origin x="540" y="66"/>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4.xml" Id="rId8" /><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viewProps" Target="viewProps.xml" Id="rId21" /><Relationship Type="http://schemas.openxmlformats.org/officeDocument/2006/relationships/slide" Target="slides/slide3.xml" Id="rId7"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slide" Target="slides/slide12.xml" Id="rId16" /><Relationship Type="http://schemas.openxmlformats.org/officeDocument/2006/relationships/presProps" Target="presProps.xml" Id="rId20"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tableStyles" Target="tableStyles.xml" Id="rId23" /><Relationship Type="http://schemas.openxmlformats.org/officeDocument/2006/relationships/slide" Target="slides/slide6.xml" Id="rId10" /><Relationship Type="http://schemas.openxmlformats.org/officeDocument/2006/relationships/notesMaster" Target="notesMasters/notesMaster1.xml" Id="rId19"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theme" Target="theme/theme1.xml" Id="rId22"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0175E-378F-4112-A3DD-06A720DEDD5C}" type="datetimeFigureOut">
              <a:rPr lang="nl-NL" smtClean="0"/>
              <a:t>12-9-2023</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E93DF0-E401-4C79-8C22-9A9772B5EF5D}" type="slidenum">
              <a:rPr lang="nl-NL" smtClean="0"/>
              <a:t>‹nr.›</a:t>
            </a:fld>
            <a:endParaRPr lang="nl-NL"/>
          </a:p>
        </p:txBody>
      </p:sp>
    </p:spTree>
    <p:extLst>
      <p:ext uri="{BB962C8B-B14F-4D97-AF65-F5344CB8AC3E}">
        <p14:creationId xmlns:p14="http://schemas.microsoft.com/office/powerpoint/2010/main" val="2644394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AIV: </a:t>
            </a:r>
            <a:r>
              <a:rPr lang="en-US" dirty="0" err="1"/>
              <a:t>geen</a:t>
            </a:r>
            <a:r>
              <a:rPr lang="en-US" dirty="0"/>
              <a:t> </a:t>
            </a:r>
            <a:r>
              <a:rPr lang="en-US" dirty="0" err="1"/>
              <a:t>financieel-economische</a:t>
            </a:r>
            <a:r>
              <a:rPr lang="en-US" dirty="0"/>
              <a:t> </a:t>
            </a:r>
            <a:r>
              <a:rPr lang="en-US" dirty="0" err="1"/>
              <a:t>denktank</a:t>
            </a:r>
            <a:r>
              <a:rPr lang="en-US" dirty="0"/>
              <a:t>. Focus op international </a:t>
            </a:r>
            <a:r>
              <a:rPr lang="en-US" dirty="0" err="1"/>
              <a:t>en</a:t>
            </a:r>
            <a:r>
              <a:rPr lang="en-US" dirty="0"/>
              <a:t> </a:t>
            </a:r>
            <a:r>
              <a:rPr lang="en-US" dirty="0" err="1"/>
              <a:t>geopolitieke</a:t>
            </a:r>
            <a:r>
              <a:rPr lang="en-US" dirty="0"/>
              <a:t> </a:t>
            </a:r>
            <a:r>
              <a:rPr lang="en-US" dirty="0" err="1"/>
              <a:t>dimensie</a:t>
            </a:r>
            <a:r>
              <a:rPr lang="en-US" dirty="0"/>
              <a:t> van euro.</a:t>
            </a:r>
            <a:endParaRPr lang="nl-NL" dirty="0"/>
          </a:p>
        </p:txBody>
      </p:sp>
      <p:sp>
        <p:nvSpPr>
          <p:cNvPr id="4" name="Slide Number Placeholder 3"/>
          <p:cNvSpPr>
            <a:spLocks noGrp="1"/>
          </p:cNvSpPr>
          <p:nvPr>
            <p:ph type="sldNum" sz="quarter" idx="5"/>
          </p:nvPr>
        </p:nvSpPr>
        <p:spPr/>
        <p:txBody>
          <a:bodyPr/>
          <a:lstStyle/>
          <a:p>
            <a:fld id="{DAE93DF0-E401-4C79-8C22-9A9772B5EF5D}" type="slidenum">
              <a:rPr lang="nl-NL" smtClean="0"/>
              <a:t>1</a:t>
            </a:fld>
            <a:endParaRPr lang="nl-NL"/>
          </a:p>
        </p:txBody>
      </p:sp>
    </p:spTree>
    <p:extLst>
      <p:ext uri="{BB962C8B-B14F-4D97-AF65-F5344CB8AC3E}">
        <p14:creationId xmlns:p14="http://schemas.microsoft.com/office/powerpoint/2010/main" val="3314506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Geen</a:t>
            </a:r>
            <a:r>
              <a:rPr lang="en-US" dirty="0"/>
              <a:t> </a:t>
            </a:r>
            <a:r>
              <a:rPr lang="en-US" dirty="0" err="1"/>
              <a:t>statisch</a:t>
            </a:r>
            <a:r>
              <a:rPr lang="en-US" dirty="0"/>
              <a:t> </a:t>
            </a:r>
            <a:r>
              <a:rPr lang="en-US" dirty="0" err="1"/>
              <a:t>gegeven</a:t>
            </a:r>
            <a:endParaRPr lang="nl-NL" dirty="0"/>
          </a:p>
        </p:txBody>
      </p:sp>
      <p:sp>
        <p:nvSpPr>
          <p:cNvPr id="4" name="Slide Number Placeholder 3"/>
          <p:cNvSpPr>
            <a:spLocks noGrp="1"/>
          </p:cNvSpPr>
          <p:nvPr>
            <p:ph type="sldNum" sz="quarter" idx="5"/>
          </p:nvPr>
        </p:nvSpPr>
        <p:spPr/>
        <p:txBody>
          <a:bodyPr/>
          <a:lstStyle/>
          <a:p>
            <a:fld id="{DAE93DF0-E401-4C79-8C22-9A9772B5EF5D}" type="slidenum">
              <a:rPr lang="nl-NL" smtClean="0"/>
              <a:t>6</a:t>
            </a:fld>
            <a:endParaRPr lang="nl-NL"/>
          </a:p>
        </p:txBody>
      </p:sp>
    </p:spTree>
    <p:extLst>
      <p:ext uri="{BB962C8B-B14F-4D97-AF65-F5344CB8AC3E}">
        <p14:creationId xmlns:p14="http://schemas.microsoft.com/office/powerpoint/2010/main" val="2788836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De wereld verandert. Ook de monetair/financiële wereld. </a:t>
            </a:r>
            <a:r>
              <a:rPr lang="nl-NL" sz="1800" b="1" dirty="0">
                <a:effectLst/>
                <a:latin typeface="Calibri" panose="020F0502020204030204" pitchFamily="34" charset="0"/>
                <a:ea typeface="Calibri" panose="020F0502020204030204" pitchFamily="34" charset="0"/>
                <a:cs typeface="Times New Roman" panose="02020603050405020304" pitchFamily="18" charset="0"/>
              </a:rPr>
              <a:t>China en Rusland, maar ook Brazilië, Saoedi-Arabië, India en andere opkomende landen zoeken een alternatief voor de dollarhegemonie</a:t>
            </a:r>
            <a:r>
              <a:rPr lang="nl-NL" sz="1800" dirty="0">
                <a:effectLst/>
                <a:latin typeface="Calibri" panose="020F0502020204030204" pitchFamily="34" charset="0"/>
                <a:ea typeface="Calibri" panose="020F0502020204030204" pitchFamily="34" charset="0"/>
                <a:cs typeface="Times New Roman" panose="02020603050405020304" pitchFamily="18" charset="0"/>
              </a:rPr>
              <a:t>. Het onderwerp stond hoog op de agenda van ontmoetingen tussen Poetin en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Xi</a:t>
            </a:r>
            <a:r>
              <a:rPr lang="nl-NL" sz="1800" dirty="0">
                <a:effectLst/>
                <a:latin typeface="Calibri" panose="020F0502020204030204" pitchFamily="34" charset="0"/>
                <a:ea typeface="Calibri" panose="020F0502020204030204" pitchFamily="34" charset="0"/>
                <a:cs typeface="Times New Roman" panose="02020603050405020304" pitchFamily="18" charset="0"/>
              </a:rPr>
              <a:t> in Moskou en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Xi</a:t>
            </a:r>
            <a:r>
              <a:rPr lang="nl-NL" sz="1800" dirty="0">
                <a:effectLst/>
                <a:latin typeface="Calibri" panose="020F0502020204030204" pitchFamily="34" charset="0"/>
                <a:ea typeface="Calibri" panose="020F0502020204030204" pitchFamily="34" charset="0"/>
                <a:cs typeface="Times New Roman" panose="02020603050405020304" pitchFamily="18" charset="0"/>
              </a:rPr>
              <a:t> en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Lula</a:t>
            </a:r>
            <a:r>
              <a:rPr lang="nl-NL" sz="1800" dirty="0">
                <a:effectLst/>
                <a:latin typeface="Calibri" panose="020F0502020204030204" pitchFamily="34" charset="0"/>
                <a:ea typeface="Calibri" panose="020F0502020204030204" pitchFamily="34" charset="0"/>
                <a:cs typeface="Times New Roman" panose="02020603050405020304" pitchFamily="18" charset="0"/>
              </a:rPr>
              <a:t> in Beijing begin 2023 en tijdens de recente BRICS-top eerder deze maand in Kaapstad</a:t>
            </a:r>
          </a:p>
          <a:p>
            <a:pPr marL="0" marR="0" lvl="0" indent="0">
              <a:lnSpc>
                <a:spcPct val="107000"/>
              </a:lnSpc>
              <a:spcBef>
                <a:spcPts val="0"/>
              </a:spcBef>
              <a:spcAft>
                <a:spcPts val="0"/>
              </a:spcAft>
              <a:buFont typeface="Calibri" panose="020F0502020204030204" pitchFamily="34" charset="0"/>
              <a:buNone/>
            </a:pPr>
            <a:endParaRPr lang="nl-NL" sz="1200" dirty="0">
              <a:effectLst/>
              <a:latin typeface="+mn-lt"/>
              <a:ea typeface="+mn-ea"/>
              <a:cs typeface="+mn-cs"/>
            </a:endParaRPr>
          </a:p>
          <a:p>
            <a:pPr marL="0" marR="0" lvl="0" indent="0">
              <a:lnSpc>
                <a:spcPct val="107000"/>
              </a:lnSpc>
              <a:spcBef>
                <a:spcPts val="0"/>
              </a:spcBef>
              <a:spcAft>
                <a:spcPts val="0"/>
              </a:spcAft>
              <a:buFont typeface="Calibri" panose="020F0502020204030204" pitchFamily="34" charset="0"/>
              <a:buNone/>
            </a:pPr>
            <a:r>
              <a:rPr lang="nl-NL" sz="1800" dirty="0">
                <a:effectLst/>
                <a:latin typeface="Calibri" panose="020F0502020204030204" pitchFamily="34" charset="0"/>
                <a:ea typeface="Calibri" panose="020F0502020204030204" pitchFamily="34" charset="0"/>
                <a:cs typeface="Times New Roman" panose="02020603050405020304" pitchFamily="18" charset="0"/>
              </a:rPr>
              <a:t>Internationalisering van de euro is </a:t>
            </a:r>
            <a:r>
              <a:rPr lang="nl-NL" sz="1800" b="1" dirty="0">
                <a:effectLst/>
                <a:latin typeface="Calibri" panose="020F0502020204030204" pitchFamily="34" charset="0"/>
                <a:ea typeface="Calibri" panose="020F0502020204030204" pitchFamily="34" charset="0"/>
                <a:cs typeface="Times New Roman" panose="02020603050405020304" pitchFamily="18" charset="0"/>
              </a:rPr>
              <a:t>een langetermijninvestering in de weerbaarheid</a:t>
            </a:r>
            <a:r>
              <a:rPr lang="nl-NL" sz="1800" dirty="0">
                <a:effectLst/>
                <a:latin typeface="Calibri" panose="020F0502020204030204" pitchFamily="34" charset="0"/>
                <a:ea typeface="Calibri" panose="020F0502020204030204" pitchFamily="34" charset="0"/>
                <a:cs typeface="Times New Roman" panose="02020603050405020304" pitchFamily="18" charset="0"/>
              </a:rPr>
              <a:t> en de autonomie van de eurozone.</a:t>
            </a:r>
          </a:p>
          <a:p>
            <a:pPr marL="0" marR="0" lvl="0" indent="0">
              <a:lnSpc>
                <a:spcPct val="107000"/>
              </a:lnSpc>
              <a:spcBef>
                <a:spcPts val="0"/>
              </a:spcBef>
              <a:spcAft>
                <a:spcPts val="800"/>
              </a:spcAft>
              <a:buFont typeface="Calibri" panose="020F0502020204030204" pitchFamily="34" charset="0"/>
              <a:buNone/>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Calibri" panose="020F0502020204030204" pitchFamily="34" charset="0"/>
              <a:buNone/>
            </a:pPr>
            <a:r>
              <a:rPr lang="nl-NL" sz="1800" dirty="0">
                <a:effectLst/>
                <a:latin typeface="Calibri" panose="020F0502020204030204" pitchFamily="34" charset="0"/>
                <a:ea typeface="Calibri" panose="020F0502020204030204" pitchFamily="34" charset="0"/>
                <a:cs typeface="Times New Roman" panose="02020603050405020304" pitchFamily="18" charset="0"/>
              </a:rPr>
              <a:t>Ongeacht of de wereld zich bestendigt langs lijnen van het huidige unipolaire stelsel met de almachtige dollar dan wel zich ontwikkelt naar een bipolair (dollar/renminbi) of multipolair stelsel (dollar/renminbi/</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rupee</a:t>
            </a:r>
            <a:r>
              <a:rPr lang="nl-NL" sz="1800" dirty="0">
                <a:effectLst/>
                <a:latin typeface="Calibri" panose="020F0502020204030204" pitchFamily="34" charset="0"/>
                <a:ea typeface="Calibri" panose="020F0502020204030204" pitchFamily="34" charset="0"/>
                <a:cs typeface="Times New Roman" panose="02020603050405020304" pitchFamily="18" charset="0"/>
              </a:rPr>
              <a:t>/</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sur</a:t>
            </a:r>
            <a:r>
              <a:rPr lang="nl-NL" sz="1800" dirty="0">
                <a:effectLst/>
                <a:latin typeface="Calibri" panose="020F0502020204030204" pitchFamily="34" charset="0"/>
                <a:ea typeface="Calibri" panose="020F0502020204030204" pitchFamily="34" charset="0"/>
                <a:cs typeface="Times New Roman" panose="02020603050405020304" pitchFamily="18" charset="0"/>
              </a:rPr>
              <a:t>/euro): in elk scenario biedt een grotere rol van de euro meerwaarde voor weerbaarheid en slagkracht van de Europese Unie. </a:t>
            </a:r>
          </a:p>
          <a:p>
            <a:endParaRPr lang="nl-NL" dirty="0"/>
          </a:p>
        </p:txBody>
      </p:sp>
      <p:sp>
        <p:nvSpPr>
          <p:cNvPr id="4" name="Slide Number Placeholder 3"/>
          <p:cNvSpPr>
            <a:spLocks noGrp="1"/>
          </p:cNvSpPr>
          <p:nvPr>
            <p:ph type="sldNum" sz="quarter" idx="5"/>
          </p:nvPr>
        </p:nvSpPr>
        <p:spPr/>
        <p:txBody>
          <a:bodyPr/>
          <a:lstStyle/>
          <a:p>
            <a:fld id="{DAE93DF0-E401-4C79-8C22-9A9772B5EF5D}" type="slidenum">
              <a:rPr lang="nl-NL" smtClean="0"/>
              <a:t>12</a:t>
            </a:fld>
            <a:endParaRPr lang="nl-NL"/>
          </a:p>
        </p:txBody>
      </p:sp>
    </p:spTree>
    <p:extLst>
      <p:ext uri="{BB962C8B-B14F-4D97-AF65-F5344CB8AC3E}">
        <p14:creationId xmlns:p14="http://schemas.microsoft.com/office/powerpoint/2010/main" val="2108191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Calibri" panose="020F0502020204030204" pitchFamily="34" charset="0"/>
              <a:buNone/>
            </a:pPr>
            <a:r>
              <a:rPr lang="nl-NL" sz="1100" dirty="0">
                <a:effectLst/>
                <a:latin typeface="Calibri" panose="020F0502020204030204" pitchFamily="34" charset="0"/>
                <a:ea typeface="Calibri" panose="020F0502020204030204" pitchFamily="34" charset="0"/>
                <a:cs typeface="Times New Roman" panose="02020603050405020304" pitchFamily="18" charset="0"/>
              </a:rPr>
              <a:t>De AIV geeft </a:t>
            </a:r>
            <a:r>
              <a:rPr lang="nl-NL" sz="1100" b="1" dirty="0">
                <a:effectLst/>
                <a:latin typeface="Calibri" panose="020F0502020204030204" pitchFamily="34" charset="0"/>
                <a:ea typeface="Calibri" panose="020F0502020204030204" pitchFamily="34" charset="0"/>
                <a:cs typeface="Times New Roman" panose="02020603050405020304" pitchFamily="18" charset="0"/>
              </a:rPr>
              <a:t>acht aanbevelingen</a:t>
            </a:r>
            <a:r>
              <a:rPr lang="nl-NL" sz="1100" dirty="0">
                <a:effectLst/>
                <a:latin typeface="Calibri" panose="020F0502020204030204" pitchFamily="34" charset="0"/>
                <a:ea typeface="Calibri" panose="020F0502020204030204" pitchFamily="34" charset="0"/>
                <a:cs typeface="Times New Roman" panose="02020603050405020304" pitchFamily="18" charset="0"/>
              </a:rPr>
              <a:t> om de internationale rol van de euro te vergroten. De belangrijkste zijn op deze slide aangegeven.</a:t>
            </a:r>
          </a:p>
          <a:p>
            <a:pPr marL="0" marR="0" lvl="0" indent="0">
              <a:lnSpc>
                <a:spcPct val="107000"/>
              </a:lnSpc>
              <a:spcBef>
                <a:spcPts val="0"/>
              </a:spcBef>
              <a:spcAft>
                <a:spcPts val="0"/>
              </a:spcAft>
              <a:buFont typeface="Calibri" panose="020F0502020204030204" pitchFamily="34" charset="0"/>
              <a:buNone/>
            </a:pPr>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Calibri" panose="020F0502020204030204" pitchFamily="34" charset="0"/>
              <a:buNone/>
            </a:pPr>
            <a:r>
              <a:rPr lang="nl-NL" sz="1800" b="1" dirty="0">
                <a:effectLst/>
                <a:latin typeface="Calibri" panose="020F0502020204030204" pitchFamily="34" charset="0"/>
                <a:ea typeface="Calibri" panose="020F0502020204030204" pitchFamily="34" charset="0"/>
                <a:cs typeface="Times New Roman" panose="02020603050405020304" pitchFamily="18" charset="0"/>
              </a:rPr>
              <a:t>Niet alleen eigenbelang</a:t>
            </a:r>
            <a:r>
              <a:rPr lang="nl-NL" sz="1800" dirty="0">
                <a:effectLst/>
                <a:latin typeface="Calibri" panose="020F0502020204030204" pitchFamily="34" charset="0"/>
                <a:ea typeface="Calibri" panose="020F0502020204030204" pitchFamily="34" charset="0"/>
                <a:cs typeface="Times New Roman" panose="02020603050405020304" pitchFamily="18" charset="0"/>
              </a:rPr>
              <a:t>. Ook buiten de Europese Unie kan een sterkere euro op termijn positieve effecten sorteren door meer diversificatie, evenwicht en samenwerking te stimuleren bij de vormgeving en ontwikkeling van het internationale monetaire bestel. U reist later deze maand naar Parijs om te praten over een nieuwe financieel pact met het mondiale zuiden. </a:t>
            </a:r>
          </a:p>
          <a:p>
            <a:pPr marL="0" marR="0" lvl="0" indent="0">
              <a:lnSpc>
                <a:spcPct val="107000"/>
              </a:lnSpc>
              <a:spcBef>
                <a:spcPts val="0"/>
              </a:spcBef>
              <a:spcAft>
                <a:spcPts val="800"/>
              </a:spcAft>
              <a:buFont typeface="Calibri" panose="020F0502020204030204" pitchFamily="34" charset="0"/>
              <a:buNone/>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Calibri" panose="020F0502020204030204" pitchFamily="34" charset="0"/>
              <a:buNone/>
            </a:pPr>
            <a:r>
              <a:rPr lang="nl-NL" sz="1800" dirty="0">
                <a:effectLst/>
                <a:latin typeface="Calibri" panose="020F0502020204030204" pitchFamily="34" charset="0"/>
                <a:ea typeface="Calibri" panose="020F0502020204030204" pitchFamily="34" charset="0"/>
                <a:cs typeface="Times New Roman" panose="02020603050405020304" pitchFamily="18" charset="0"/>
              </a:rPr>
              <a:t>De discussie in Nederland rond de toekomst van de euro verdient een </a:t>
            </a:r>
            <a:r>
              <a:rPr lang="nl-NL" sz="1800" b="1" dirty="0">
                <a:effectLst/>
                <a:latin typeface="Calibri" panose="020F0502020204030204" pitchFamily="34" charset="0"/>
                <a:ea typeface="Calibri" panose="020F0502020204030204" pitchFamily="34" charset="0"/>
                <a:cs typeface="Times New Roman" panose="02020603050405020304" pitchFamily="18" charset="0"/>
              </a:rPr>
              <a:t>meer geïntegreerde benadering</a:t>
            </a:r>
            <a:r>
              <a:rPr lang="nl-NL" sz="1800" dirty="0">
                <a:effectLst/>
                <a:latin typeface="Calibri" panose="020F0502020204030204" pitchFamily="34" charset="0"/>
                <a:ea typeface="Calibri" panose="020F0502020204030204" pitchFamily="34" charset="0"/>
                <a:cs typeface="Times New Roman" panose="02020603050405020304" pitchFamily="18" charset="0"/>
              </a:rPr>
              <a:t>. Naast aandacht voor economische kansen en risico’s ook aandacht voor de huidige en toekomstige geopolitieke ontwikkelingen. </a:t>
            </a:r>
          </a:p>
          <a:p>
            <a:pPr marL="0" marR="0" lvl="0" indent="0">
              <a:lnSpc>
                <a:spcPct val="107000"/>
              </a:lnSpc>
              <a:spcBef>
                <a:spcPts val="0"/>
              </a:spcBef>
              <a:spcAft>
                <a:spcPts val="0"/>
              </a:spcAft>
              <a:buFont typeface="Calibri" panose="020F0502020204030204" pitchFamily="34" charset="0"/>
              <a:buNone/>
            </a:pP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AE93DF0-E401-4C79-8C22-9A9772B5EF5D}" type="slidenum">
              <a:rPr lang="nl-NL" smtClean="0"/>
              <a:t>13</a:t>
            </a:fld>
            <a:endParaRPr lang="nl-NL"/>
          </a:p>
        </p:txBody>
      </p:sp>
    </p:spTree>
    <p:extLst>
      <p:ext uri="{BB962C8B-B14F-4D97-AF65-F5344CB8AC3E}">
        <p14:creationId xmlns:p14="http://schemas.microsoft.com/office/powerpoint/2010/main" val="3143337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6ECBD-A737-4999-A60E-3E1D7DF726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ID4096"/>
          </a:p>
        </p:txBody>
      </p:sp>
      <p:sp>
        <p:nvSpPr>
          <p:cNvPr id="3" name="Subtitle 2">
            <a:extLst>
              <a:ext uri="{FF2B5EF4-FFF2-40B4-BE49-F238E27FC236}">
                <a16:creationId xmlns:a16="http://schemas.microsoft.com/office/drawing/2014/main" id="{C7459CEB-3E60-4398-BF37-9761F8A638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ID4096"/>
          </a:p>
        </p:txBody>
      </p:sp>
      <p:sp>
        <p:nvSpPr>
          <p:cNvPr id="4" name="Date Placeholder 3">
            <a:extLst>
              <a:ext uri="{FF2B5EF4-FFF2-40B4-BE49-F238E27FC236}">
                <a16:creationId xmlns:a16="http://schemas.microsoft.com/office/drawing/2014/main" id="{D4B10AA7-2900-4460-8533-0E14281BB6ED}"/>
              </a:ext>
            </a:extLst>
          </p:cNvPr>
          <p:cNvSpPr>
            <a:spLocks noGrp="1"/>
          </p:cNvSpPr>
          <p:nvPr>
            <p:ph type="dt" sz="half" idx="10"/>
          </p:nvPr>
        </p:nvSpPr>
        <p:spPr/>
        <p:txBody>
          <a:bodyPr/>
          <a:lstStyle/>
          <a:p>
            <a:fld id="{B115FDE1-5A2E-4883-A6C1-9A2048A06255}" type="datetime1">
              <a:rPr lang="LID4096" smtClean="0"/>
              <a:t>09/12/2023</a:t>
            </a:fld>
            <a:endParaRPr lang="LID4096"/>
          </a:p>
        </p:txBody>
      </p:sp>
      <p:sp>
        <p:nvSpPr>
          <p:cNvPr id="5" name="Footer Placeholder 4">
            <a:extLst>
              <a:ext uri="{FF2B5EF4-FFF2-40B4-BE49-F238E27FC236}">
                <a16:creationId xmlns:a16="http://schemas.microsoft.com/office/drawing/2014/main" id="{AC3050B8-E911-45FE-9945-FE69B144323C}"/>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1F8AA3D1-9A9B-47E2-BC06-E9CEC267ED82}"/>
              </a:ext>
            </a:extLst>
          </p:cNvPr>
          <p:cNvSpPr>
            <a:spLocks noGrp="1"/>
          </p:cNvSpPr>
          <p:nvPr>
            <p:ph type="sldNum" sz="quarter" idx="12"/>
          </p:nvPr>
        </p:nvSpPr>
        <p:spPr/>
        <p:txBody>
          <a:bodyPr/>
          <a:lstStyle/>
          <a:p>
            <a:fld id="{56B704E7-17CF-46DE-A5BB-D6046E68D426}" type="slidenum">
              <a:rPr lang="LID4096" smtClean="0"/>
              <a:t>‹nr.›</a:t>
            </a:fld>
            <a:endParaRPr lang="LID4096"/>
          </a:p>
        </p:txBody>
      </p:sp>
    </p:spTree>
    <p:extLst>
      <p:ext uri="{BB962C8B-B14F-4D97-AF65-F5344CB8AC3E}">
        <p14:creationId xmlns:p14="http://schemas.microsoft.com/office/powerpoint/2010/main" val="201322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67B4E-02FD-41A5-BA15-2304612EED01}"/>
              </a:ext>
            </a:extLst>
          </p:cNvPr>
          <p:cNvSpPr>
            <a:spLocks noGrp="1"/>
          </p:cNvSpPr>
          <p:nvPr>
            <p:ph type="title"/>
          </p:nvPr>
        </p:nvSpPr>
        <p:spPr/>
        <p:txBody>
          <a:bodyPr/>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1A7D900B-D501-4DF5-9607-9F3BCBACB8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A933FEA2-22F1-41A1-AA16-ECF398D9EA0A}"/>
              </a:ext>
            </a:extLst>
          </p:cNvPr>
          <p:cNvSpPr>
            <a:spLocks noGrp="1"/>
          </p:cNvSpPr>
          <p:nvPr>
            <p:ph type="dt" sz="half" idx="10"/>
          </p:nvPr>
        </p:nvSpPr>
        <p:spPr/>
        <p:txBody>
          <a:bodyPr/>
          <a:lstStyle/>
          <a:p>
            <a:fld id="{D9CD901A-7764-4242-B940-0008E74FD635}" type="datetime1">
              <a:rPr lang="LID4096" smtClean="0"/>
              <a:t>09/12/2023</a:t>
            </a:fld>
            <a:endParaRPr lang="LID4096"/>
          </a:p>
        </p:txBody>
      </p:sp>
      <p:sp>
        <p:nvSpPr>
          <p:cNvPr id="5" name="Footer Placeholder 4">
            <a:extLst>
              <a:ext uri="{FF2B5EF4-FFF2-40B4-BE49-F238E27FC236}">
                <a16:creationId xmlns:a16="http://schemas.microsoft.com/office/drawing/2014/main" id="{909E1934-728A-41FE-84FC-3D25B257A797}"/>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D3922B20-368A-4AB9-BD73-56EA17B59DB1}"/>
              </a:ext>
            </a:extLst>
          </p:cNvPr>
          <p:cNvSpPr>
            <a:spLocks noGrp="1"/>
          </p:cNvSpPr>
          <p:nvPr>
            <p:ph type="sldNum" sz="quarter" idx="12"/>
          </p:nvPr>
        </p:nvSpPr>
        <p:spPr/>
        <p:txBody>
          <a:bodyPr/>
          <a:lstStyle/>
          <a:p>
            <a:fld id="{56B704E7-17CF-46DE-A5BB-D6046E68D426}" type="slidenum">
              <a:rPr lang="LID4096" smtClean="0"/>
              <a:t>‹nr.›</a:t>
            </a:fld>
            <a:endParaRPr lang="LID4096"/>
          </a:p>
        </p:txBody>
      </p:sp>
    </p:spTree>
    <p:extLst>
      <p:ext uri="{BB962C8B-B14F-4D97-AF65-F5344CB8AC3E}">
        <p14:creationId xmlns:p14="http://schemas.microsoft.com/office/powerpoint/2010/main" val="3247375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F41447-4181-45ED-B777-076F12F2A96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6C1A36E0-82DA-4B8A-B1AF-66A6801F71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4FFE6A0F-B8B1-48DD-A81B-56AB2F304895}"/>
              </a:ext>
            </a:extLst>
          </p:cNvPr>
          <p:cNvSpPr>
            <a:spLocks noGrp="1"/>
          </p:cNvSpPr>
          <p:nvPr>
            <p:ph type="dt" sz="half" idx="10"/>
          </p:nvPr>
        </p:nvSpPr>
        <p:spPr/>
        <p:txBody>
          <a:bodyPr/>
          <a:lstStyle/>
          <a:p>
            <a:fld id="{42128AC7-F5D2-45C8-A685-959B18F7CC7D}" type="datetime1">
              <a:rPr lang="LID4096" smtClean="0"/>
              <a:t>09/12/2023</a:t>
            </a:fld>
            <a:endParaRPr lang="LID4096"/>
          </a:p>
        </p:txBody>
      </p:sp>
      <p:sp>
        <p:nvSpPr>
          <p:cNvPr id="5" name="Footer Placeholder 4">
            <a:extLst>
              <a:ext uri="{FF2B5EF4-FFF2-40B4-BE49-F238E27FC236}">
                <a16:creationId xmlns:a16="http://schemas.microsoft.com/office/drawing/2014/main" id="{FF9556C5-066A-4E7A-99B5-1328CBD8387C}"/>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01DE2CA7-99A5-4530-A3B7-52FD5DFEB4E7}"/>
              </a:ext>
            </a:extLst>
          </p:cNvPr>
          <p:cNvSpPr>
            <a:spLocks noGrp="1"/>
          </p:cNvSpPr>
          <p:nvPr>
            <p:ph type="sldNum" sz="quarter" idx="12"/>
          </p:nvPr>
        </p:nvSpPr>
        <p:spPr/>
        <p:txBody>
          <a:bodyPr/>
          <a:lstStyle/>
          <a:p>
            <a:fld id="{56B704E7-17CF-46DE-A5BB-D6046E68D426}" type="slidenum">
              <a:rPr lang="LID4096" smtClean="0"/>
              <a:t>‹nr.›</a:t>
            </a:fld>
            <a:endParaRPr lang="LID4096"/>
          </a:p>
        </p:txBody>
      </p:sp>
    </p:spTree>
    <p:extLst>
      <p:ext uri="{BB962C8B-B14F-4D97-AF65-F5344CB8AC3E}">
        <p14:creationId xmlns:p14="http://schemas.microsoft.com/office/powerpoint/2010/main" val="1103920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F933-AADD-4C5A-A3E2-8E26116B0C7E}"/>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2FA1672F-7F5E-4E73-9B28-6B0D88D60B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28AE6B1D-87C2-407A-88F5-81F8EC1B1384}"/>
              </a:ext>
            </a:extLst>
          </p:cNvPr>
          <p:cNvSpPr>
            <a:spLocks noGrp="1"/>
          </p:cNvSpPr>
          <p:nvPr>
            <p:ph type="dt" sz="half" idx="10"/>
          </p:nvPr>
        </p:nvSpPr>
        <p:spPr/>
        <p:txBody>
          <a:bodyPr/>
          <a:lstStyle/>
          <a:p>
            <a:fld id="{952A24E8-681A-4DC6-8396-523F6935EC9F}" type="datetime1">
              <a:rPr lang="LID4096" smtClean="0"/>
              <a:t>09/12/2023</a:t>
            </a:fld>
            <a:endParaRPr lang="LID4096"/>
          </a:p>
        </p:txBody>
      </p:sp>
      <p:sp>
        <p:nvSpPr>
          <p:cNvPr id="5" name="Footer Placeholder 4">
            <a:extLst>
              <a:ext uri="{FF2B5EF4-FFF2-40B4-BE49-F238E27FC236}">
                <a16:creationId xmlns:a16="http://schemas.microsoft.com/office/drawing/2014/main" id="{C9BC3F54-4856-415B-B9E9-2DF5BF1AD16B}"/>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31726CBF-794D-436F-806A-2212D55DD24F}"/>
              </a:ext>
            </a:extLst>
          </p:cNvPr>
          <p:cNvSpPr>
            <a:spLocks noGrp="1"/>
          </p:cNvSpPr>
          <p:nvPr>
            <p:ph type="sldNum" sz="quarter" idx="12"/>
          </p:nvPr>
        </p:nvSpPr>
        <p:spPr/>
        <p:txBody>
          <a:bodyPr/>
          <a:lstStyle/>
          <a:p>
            <a:fld id="{56B704E7-17CF-46DE-A5BB-D6046E68D426}" type="slidenum">
              <a:rPr lang="LID4096" smtClean="0"/>
              <a:t>‹nr.›</a:t>
            </a:fld>
            <a:endParaRPr lang="LID4096"/>
          </a:p>
        </p:txBody>
      </p:sp>
    </p:spTree>
    <p:extLst>
      <p:ext uri="{BB962C8B-B14F-4D97-AF65-F5344CB8AC3E}">
        <p14:creationId xmlns:p14="http://schemas.microsoft.com/office/powerpoint/2010/main" val="2367543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DAAB8-6019-470B-A537-EFE744701B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ID4096"/>
          </a:p>
        </p:txBody>
      </p:sp>
      <p:sp>
        <p:nvSpPr>
          <p:cNvPr id="3" name="Text Placeholder 2">
            <a:extLst>
              <a:ext uri="{FF2B5EF4-FFF2-40B4-BE49-F238E27FC236}">
                <a16:creationId xmlns:a16="http://schemas.microsoft.com/office/drawing/2014/main" id="{62F9C6E3-4195-46E5-ACCF-DFE93B0A6B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2BD4BF-F50F-47B9-BA3A-FC1B8282DEFB}"/>
              </a:ext>
            </a:extLst>
          </p:cNvPr>
          <p:cNvSpPr>
            <a:spLocks noGrp="1"/>
          </p:cNvSpPr>
          <p:nvPr>
            <p:ph type="dt" sz="half" idx="10"/>
          </p:nvPr>
        </p:nvSpPr>
        <p:spPr/>
        <p:txBody>
          <a:bodyPr/>
          <a:lstStyle/>
          <a:p>
            <a:fld id="{A7D763DA-B7B8-457B-B93B-35EBF428447E}" type="datetime1">
              <a:rPr lang="LID4096" smtClean="0"/>
              <a:t>09/12/2023</a:t>
            </a:fld>
            <a:endParaRPr lang="LID4096"/>
          </a:p>
        </p:txBody>
      </p:sp>
      <p:sp>
        <p:nvSpPr>
          <p:cNvPr id="5" name="Footer Placeholder 4">
            <a:extLst>
              <a:ext uri="{FF2B5EF4-FFF2-40B4-BE49-F238E27FC236}">
                <a16:creationId xmlns:a16="http://schemas.microsoft.com/office/drawing/2014/main" id="{5EEF821A-E350-4688-B4AA-D2B2CB532316}"/>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4BA3B16B-891F-4171-9292-29A7E6A4FC64}"/>
              </a:ext>
            </a:extLst>
          </p:cNvPr>
          <p:cNvSpPr>
            <a:spLocks noGrp="1"/>
          </p:cNvSpPr>
          <p:nvPr>
            <p:ph type="sldNum" sz="quarter" idx="12"/>
          </p:nvPr>
        </p:nvSpPr>
        <p:spPr/>
        <p:txBody>
          <a:bodyPr/>
          <a:lstStyle/>
          <a:p>
            <a:fld id="{56B704E7-17CF-46DE-A5BB-D6046E68D426}" type="slidenum">
              <a:rPr lang="LID4096" smtClean="0"/>
              <a:t>‹nr.›</a:t>
            </a:fld>
            <a:endParaRPr lang="LID4096"/>
          </a:p>
        </p:txBody>
      </p:sp>
    </p:spTree>
    <p:extLst>
      <p:ext uri="{BB962C8B-B14F-4D97-AF65-F5344CB8AC3E}">
        <p14:creationId xmlns:p14="http://schemas.microsoft.com/office/powerpoint/2010/main" val="3850852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354C2-3304-417D-A9B9-4612BC67A225}"/>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3B9C7D71-68DF-40B0-8FE5-E058DD07E3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Content Placeholder 3">
            <a:extLst>
              <a:ext uri="{FF2B5EF4-FFF2-40B4-BE49-F238E27FC236}">
                <a16:creationId xmlns:a16="http://schemas.microsoft.com/office/drawing/2014/main" id="{F81A4934-62C1-4D50-8056-C5DB8E63B6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Date Placeholder 4">
            <a:extLst>
              <a:ext uri="{FF2B5EF4-FFF2-40B4-BE49-F238E27FC236}">
                <a16:creationId xmlns:a16="http://schemas.microsoft.com/office/drawing/2014/main" id="{1454D285-E62A-4DED-B2C2-BC11FD6EB96D}"/>
              </a:ext>
            </a:extLst>
          </p:cNvPr>
          <p:cNvSpPr>
            <a:spLocks noGrp="1"/>
          </p:cNvSpPr>
          <p:nvPr>
            <p:ph type="dt" sz="half" idx="10"/>
          </p:nvPr>
        </p:nvSpPr>
        <p:spPr/>
        <p:txBody>
          <a:bodyPr/>
          <a:lstStyle/>
          <a:p>
            <a:fld id="{12284BB4-3AC5-43A0-99BE-A7B4AD070477}" type="datetime1">
              <a:rPr lang="LID4096" smtClean="0"/>
              <a:t>09/12/2023</a:t>
            </a:fld>
            <a:endParaRPr lang="LID4096"/>
          </a:p>
        </p:txBody>
      </p:sp>
      <p:sp>
        <p:nvSpPr>
          <p:cNvPr id="6" name="Footer Placeholder 5">
            <a:extLst>
              <a:ext uri="{FF2B5EF4-FFF2-40B4-BE49-F238E27FC236}">
                <a16:creationId xmlns:a16="http://schemas.microsoft.com/office/drawing/2014/main" id="{5D6DCC54-B649-4559-88EF-532515B0A4DA}"/>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28EC4369-59FC-4391-95F6-D89D2117185C}"/>
              </a:ext>
            </a:extLst>
          </p:cNvPr>
          <p:cNvSpPr>
            <a:spLocks noGrp="1"/>
          </p:cNvSpPr>
          <p:nvPr>
            <p:ph type="sldNum" sz="quarter" idx="12"/>
          </p:nvPr>
        </p:nvSpPr>
        <p:spPr/>
        <p:txBody>
          <a:bodyPr/>
          <a:lstStyle/>
          <a:p>
            <a:fld id="{56B704E7-17CF-46DE-A5BB-D6046E68D426}" type="slidenum">
              <a:rPr lang="LID4096" smtClean="0"/>
              <a:t>‹nr.›</a:t>
            </a:fld>
            <a:endParaRPr lang="LID4096"/>
          </a:p>
        </p:txBody>
      </p:sp>
    </p:spTree>
    <p:extLst>
      <p:ext uri="{BB962C8B-B14F-4D97-AF65-F5344CB8AC3E}">
        <p14:creationId xmlns:p14="http://schemas.microsoft.com/office/powerpoint/2010/main" val="1854611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3C923-F28C-48CE-A15D-40439840FA16}"/>
              </a:ext>
            </a:extLst>
          </p:cNvPr>
          <p:cNvSpPr>
            <a:spLocks noGrp="1"/>
          </p:cNvSpPr>
          <p:nvPr>
            <p:ph type="title"/>
          </p:nvPr>
        </p:nvSpPr>
        <p:spPr>
          <a:xfrm>
            <a:off x="839788" y="365125"/>
            <a:ext cx="10515600" cy="1325563"/>
          </a:xfrm>
        </p:spPr>
        <p:txBody>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FE018326-F6EF-4D1B-AAFD-AD8A94F39F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833E0E-6B14-462D-A575-6CDD54700A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Text Placeholder 4">
            <a:extLst>
              <a:ext uri="{FF2B5EF4-FFF2-40B4-BE49-F238E27FC236}">
                <a16:creationId xmlns:a16="http://schemas.microsoft.com/office/drawing/2014/main" id="{85DEFA23-4A8F-46FB-B5F6-9F1AFC70AF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397453-D2B6-46E7-B64D-39900F494F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7" name="Date Placeholder 6">
            <a:extLst>
              <a:ext uri="{FF2B5EF4-FFF2-40B4-BE49-F238E27FC236}">
                <a16:creationId xmlns:a16="http://schemas.microsoft.com/office/drawing/2014/main" id="{C4C4C48A-2693-4932-8775-275D586A1169}"/>
              </a:ext>
            </a:extLst>
          </p:cNvPr>
          <p:cNvSpPr>
            <a:spLocks noGrp="1"/>
          </p:cNvSpPr>
          <p:nvPr>
            <p:ph type="dt" sz="half" idx="10"/>
          </p:nvPr>
        </p:nvSpPr>
        <p:spPr/>
        <p:txBody>
          <a:bodyPr/>
          <a:lstStyle/>
          <a:p>
            <a:fld id="{9EFB997D-A66B-4075-A1CB-BB14AC611F3E}" type="datetime1">
              <a:rPr lang="LID4096" smtClean="0"/>
              <a:t>09/12/2023</a:t>
            </a:fld>
            <a:endParaRPr lang="LID4096"/>
          </a:p>
        </p:txBody>
      </p:sp>
      <p:sp>
        <p:nvSpPr>
          <p:cNvPr id="8" name="Footer Placeholder 7">
            <a:extLst>
              <a:ext uri="{FF2B5EF4-FFF2-40B4-BE49-F238E27FC236}">
                <a16:creationId xmlns:a16="http://schemas.microsoft.com/office/drawing/2014/main" id="{23A5BB99-28F7-4476-B81C-A6E2E43D7BAE}"/>
              </a:ext>
            </a:extLst>
          </p:cNvPr>
          <p:cNvSpPr>
            <a:spLocks noGrp="1"/>
          </p:cNvSpPr>
          <p:nvPr>
            <p:ph type="ftr" sz="quarter" idx="11"/>
          </p:nvPr>
        </p:nvSpPr>
        <p:spPr/>
        <p:txBody>
          <a:bodyPr/>
          <a:lstStyle/>
          <a:p>
            <a:endParaRPr lang="LID4096"/>
          </a:p>
        </p:txBody>
      </p:sp>
      <p:sp>
        <p:nvSpPr>
          <p:cNvPr id="9" name="Slide Number Placeholder 8">
            <a:extLst>
              <a:ext uri="{FF2B5EF4-FFF2-40B4-BE49-F238E27FC236}">
                <a16:creationId xmlns:a16="http://schemas.microsoft.com/office/drawing/2014/main" id="{CE74CEB3-5EC2-4FED-96D0-05ECEE569717}"/>
              </a:ext>
            </a:extLst>
          </p:cNvPr>
          <p:cNvSpPr>
            <a:spLocks noGrp="1"/>
          </p:cNvSpPr>
          <p:nvPr>
            <p:ph type="sldNum" sz="quarter" idx="12"/>
          </p:nvPr>
        </p:nvSpPr>
        <p:spPr/>
        <p:txBody>
          <a:bodyPr/>
          <a:lstStyle/>
          <a:p>
            <a:fld id="{56B704E7-17CF-46DE-A5BB-D6046E68D426}" type="slidenum">
              <a:rPr lang="LID4096" smtClean="0"/>
              <a:t>‹nr.›</a:t>
            </a:fld>
            <a:endParaRPr lang="LID4096"/>
          </a:p>
        </p:txBody>
      </p:sp>
    </p:spTree>
    <p:extLst>
      <p:ext uri="{BB962C8B-B14F-4D97-AF65-F5344CB8AC3E}">
        <p14:creationId xmlns:p14="http://schemas.microsoft.com/office/powerpoint/2010/main" val="1454808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B5576-97D6-44E9-93CE-D42D99BF443C}"/>
              </a:ext>
            </a:extLst>
          </p:cNvPr>
          <p:cNvSpPr>
            <a:spLocks noGrp="1"/>
          </p:cNvSpPr>
          <p:nvPr>
            <p:ph type="title"/>
          </p:nvPr>
        </p:nvSpPr>
        <p:spPr/>
        <p:txBody>
          <a:bodyPr/>
          <a:lstStyle/>
          <a:p>
            <a:r>
              <a:rPr lang="en-US"/>
              <a:t>Click to edit Master title style</a:t>
            </a:r>
            <a:endParaRPr lang="LID4096"/>
          </a:p>
        </p:txBody>
      </p:sp>
      <p:sp>
        <p:nvSpPr>
          <p:cNvPr id="3" name="Date Placeholder 2">
            <a:extLst>
              <a:ext uri="{FF2B5EF4-FFF2-40B4-BE49-F238E27FC236}">
                <a16:creationId xmlns:a16="http://schemas.microsoft.com/office/drawing/2014/main" id="{D265D6E8-FFF3-4DFE-A3B4-EC8A7D388846}"/>
              </a:ext>
            </a:extLst>
          </p:cNvPr>
          <p:cNvSpPr>
            <a:spLocks noGrp="1"/>
          </p:cNvSpPr>
          <p:nvPr>
            <p:ph type="dt" sz="half" idx="10"/>
          </p:nvPr>
        </p:nvSpPr>
        <p:spPr/>
        <p:txBody>
          <a:bodyPr/>
          <a:lstStyle/>
          <a:p>
            <a:fld id="{95738181-68B4-4979-9F28-15033ABCD0D7}" type="datetime1">
              <a:rPr lang="LID4096" smtClean="0"/>
              <a:t>09/12/2023</a:t>
            </a:fld>
            <a:endParaRPr lang="LID4096"/>
          </a:p>
        </p:txBody>
      </p:sp>
      <p:sp>
        <p:nvSpPr>
          <p:cNvPr id="4" name="Footer Placeholder 3">
            <a:extLst>
              <a:ext uri="{FF2B5EF4-FFF2-40B4-BE49-F238E27FC236}">
                <a16:creationId xmlns:a16="http://schemas.microsoft.com/office/drawing/2014/main" id="{C3765607-3163-4FED-98F6-AD52009C5FBA}"/>
              </a:ext>
            </a:extLst>
          </p:cNvPr>
          <p:cNvSpPr>
            <a:spLocks noGrp="1"/>
          </p:cNvSpPr>
          <p:nvPr>
            <p:ph type="ftr" sz="quarter" idx="11"/>
          </p:nvPr>
        </p:nvSpPr>
        <p:spPr/>
        <p:txBody>
          <a:bodyPr/>
          <a:lstStyle/>
          <a:p>
            <a:endParaRPr lang="LID4096"/>
          </a:p>
        </p:txBody>
      </p:sp>
      <p:sp>
        <p:nvSpPr>
          <p:cNvPr id="5" name="Slide Number Placeholder 4">
            <a:extLst>
              <a:ext uri="{FF2B5EF4-FFF2-40B4-BE49-F238E27FC236}">
                <a16:creationId xmlns:a16="http://schemas.microsoft.com/office/drawing/2014/main" id="{7FFE7A9F-D985-4DAD-92AB-C81B9C7BF87A}"/>
              </a:ext>
            </a:extLst>
          </p:cNvPr>
          <p:cNvSpPr>
            <a:spLocks noGrp="1"/>
          </p:cNvSpPr>
          <p:nvPr>
            <p:ph type="sldNum" sz="quarter" idx="12"/>
          </p:nvPr>
        </p:nvSpPr>
        <p:spPr/>
        <p:txBody>
          <a:bodyPr/>
          <a:lstStyle/>
          <a:p>
            <a:fld id="{56B704E7-17CF-46DE-A5BB-D6046E68D426}" type="slidenum">
              <a:rPr lang="LID4096" smtClean="0"/>
              <a:t>‹nr.›</a:t>
            </a:fld>
            <a:endParaRPr lang="LID4096"/>
          </a:p>
        </p:txBody>
      </p:sp>
    </p:spTree>
    <p:extLst>
      <p:ext uri="{BB962C8B-B14F-4D97-AF65-F5344CB8AC3E}">
        <p14:creationId xmlns:p14="http://schemas.microsoft.com/office/powerpoint/2010/main" val="2215506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ABBA5F-91CE-4999-B870-08E72D63381A}"/>
              </a:ext>
            </a:extLst>
          </p:cNvPr>
          <p:cNvSpPr>
            <a:spLocks noGrp="1"/>
          </p:cNvSpPr>
          <p:nvPr>
            <p:ph type="dt" sz="half" idx="10"/>
          </p:nvPr>
        </p:nvSpPr>
        <p:spPr/>
        <p:txBody>
          <a:bodyPr/>
          <a:lstStyle/>
          <a:p>
            <a:fld id="{0893BF80-7955-4E03-9485-650AE3A76AB3}" type="datetime1">
              <a:rPr lang="LID4096" smtClean="0"/>
              <a:t>09/12/2023</a:t>
            </a:fld>
            <a:endParaRPr lang="LID4096"/>
          </a:p>
        </p:txBody>
      </p:sp>
      <p:sp>
        <p:nvSpPr>
          <p:cNvPr id="3" name="Footer Placeholder 2">
            <a:extLst>
              <a:ext uri="{FF2B5EF4-FFF2-40B4-BE49-F238E27FC236}">
                <a16:creationId xmlns:a16="http://schemas.microsoft.com/office/drawing/2014/main" id="{9C562ADD-7F0C-4AF4-923F-C59711DC2209}"/>
              </a:ext>
            </a:extLst>
          </p:cNvPr>
          <p:cNvSpPr>
            <a:spLocks noGrp="1"/>
          </p:cNvSpPr>
          <p:nvPr>
            <p:ph type="ftr" sz="quarter" idx="11"/>
          </p:nvPr>
        </p:nvSpPr>
        <p:spPr/>
        <p:txBody>
          <a:bodyPr/>
          <a:lstStyle/>
          <a:p>
            <a:endParaRPr lang="LID4096"/>
          </a:p>
        </p:txBody>
      </p:sp>
      <p:sp>
        <p:nvSpPr>
          <p:cNvPr id="4" name="Slide Number Placeholder 3">
            <a:extLst>
              <a:ext uri="{FF2B5EF4-FFF2-40B4-BE49-F238E27FC236}">
                <a16:creationId xmlns:a16="http://schemas.microsoft.com/office/drawing/2014/main" id="{DBCB526B-B4C2-44D6-A5BE-C44AC1E8588D}"/>
              </a:ext>
            </a:extLst>
          </p:cNvPr>
          <p:cNvSpPr>
            <a:spLocks noGrp="1"/>
          </p:cNvSpPr>
          <p:nvPr>
            <p:ph type="sldNum" sz="quarter" idx="12"/>
          </p:nvPr>
        </p:nvSpPr>
        <p:spPr/>
        <p:txBody>
          <a:bodyPr/>
          <a:lstStyle/>
          <a:p>
            <a:fld id="{56B704E7-17CF-46DE-A5BB-D6046E68D426}" type="slidenum">
              <a:rPr lang="LID4096" smtClean="0"/>
              <a:t>‹nr.›</a:t>
            </a:fld>
            <a:endParaRPr lang="LID4096"/>
          </a:p>
        </p:txBody>
      </p:sp>
    </p:spTree>
    <p:extLst>
      <p:ext uri="{BB962C8B-B14F-4D97-AF65-F5344CB8AC3E}">
        <p14:creationId xmlns:p14="http://schemas.microsoft.com/office/powerpoint/2010/main" val="2400954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134D5-D0C3-4343-A5C8-89CC6E4C12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Content Placeholder 2">
            <a:extLst>
              <a:ext uri="{FF2B5EF4-FFF2-40B4-BE49-F238E27FC236}">
                <a16:creationId xmlns:a16="http://schemas.microsoft.com/office/drawing/2014/main" id="{17318C64-9956-48B1-961E-D29B0A4BE2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Text Placeholder 3">
            <a:extLst>
              <a:ext uri="{FF2B5EF4-FFF2-40B4-BE49-F238E27FC236}">
                <a16:creationId xmlns:a16="http://schemas.microsoft.com/office/drawing/2014/main" id="{F9C174D5-B11C-4F68-87A8-378027941F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9F0D33-35F7-4414-88C7-14FAF86C7538}"/>
              </a:ext>
            </a:extLst>
          </p:cNvPr>
          <p:cNvSpPr>
            <a:spLocks noGrp="1"/>
          </p:cNvSpPr>
          <p:nvPr>
            <p:ph type="dt" sz="half" idx="10"/>
          </p:nvPr>
        </p:nvSpPr>
        <p:spPr/>
        <p:txBody>
          <a:bodyPr/>
          <a:lstStyle/>
          <a:p>
            <a:fld id="{A36DBBDD-34F7-42EB-AFC2-10FB929959CC}" type="datetime1">
              <a:rPr lang="LID4096" smtClean="0"/>
              <a:t>09/12/2023</a:t>
            </a:fld>
            <a:endParaRPr lang="LID4096"/>
          </a:p>
        </p:txBody>
      </p:sp>
      <p:sp>
        <p:nvSpPr>
          <p:cNvPr id="6" name="Footer Placeholder 5">
            <a:extLst>
              <a:ext uri="{FF2B5EF4-FFF2-40B4-BE49-F238E27FC236}">
                <a16:creationId xmlns:a16="http://schemas.microsoft.com/office/drawing/2014/main" id="{36895FAE-D497-4B6B-9BBD-691F1A2C4A6D}"/>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5FEC9B82-9291-4015-BF57-81DD48F74206}"/>
              </a:ext>
            </a:extLst>
          </p:cNvPr>
          <p:cNvSpPr>
            <a:spLocks noGrp="1"/>
          </p:cNvSpPr>
          <p:nvPr>
            <p:ph type="sldNum" sz="quarter" idx="12"/>
          </p:nvPr>
        </p:nvSpPr>
        <p:spPr/>
        <p:txBody>
          <a:bodyPr/>
          <a:lstStyle/>
          <a:p>
            <a:fld id="{56B704E7-17CF-46DE-A5BB-D6046E68D426}" type="slidenum">
              <a:rPr lang="LID4096" smtClean="0"/>
              <a:t>‹nr.›</a:t>
            </a:fld>
            <a:endParaRPr lang="LID4096"/>
          </a:p>
        </p:txBody>
      </p:sp>
    </p:spTree>
    <p:extLst>
      <p:ext uri="{BB962C8B-B14F-4D97-AF65-F5344CB8AC3E}">
        <p14:creationId xmlns:p14="http://schemas.microsoft.com/office/powerpoint/2010/main" val="1248512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752DA-F526-4B24-B925-9425116B9B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Picture Placeholder 2">
            <a:extLst>
              <a:ext uri="{FF2B5EF4-FFF2-40B4-BE49-F238E27FC236}">
                <a16:creationId xmlns:a16="http://schemas.microsoft.com/office/drawing/2014/main" id="{58FA14FC-FF22-4B99-A675-52DA06A2AE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ID4096"/>
          </a:p>
        </p:txBody>
      </p:sp>
      <p:sp>
        <p:nvSpPr>
          <p:cNvPr id="4" name="Text Placeholder 3">
            <a:extLst>
              <a:ext uri="{FF2B5EF4-FFF2-40B4-BE49-F238E27FC236}">
                <a16:creationId xmlns:a16="http://schemas.microsoft.com/office/drawing/2014/main" id="{B5BF0995-D1A8-4C05-A103-6FA6F96C0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5DCBD2-854F-4400-9CF5-C138552353CA}"/>
              </a:ext>
            </a:extLst>
          </p:cNvPr>
          <p:cNvSpPr>
            <a:spLocks noGrp="1"/>
          </p:cNvSpPr>
          <p:nvPr>
            <p:ph type="dt" sz="half" idx="10"/>
          </p:nvPr>
        </p:nvSpPr>
        <p:spPr/>
        <p:txBody>
          <a:bodyPr/>
          <a:lstStyle/>
          <a:p>
            <a:fld id="{91A3B62C-0AAF-476F-8D1A-68082698D16D}" type="datetime1">
              <a:rPr lang="LID4096" smtClean="0"/>
              <a:t>09/12/2023</a:t>
            </a:fld>
            <a:endParaRPr lang="LID4096"/>
          </a:p>
        </p:txBody>
      </p:sp>
      <p:sp>
        <p:nvSpPr>
          <p:cNvPr id="6" name="Footer Placeholder 5">
            <a:extLst>
              <a:ext uri="{FF2B5EF4-FFF2-40B4-BE49-F238E27FC236}">
                <a16:creationId xmlns:a16="http://schemas.microsoft.com/office/drawing/2014/main" id="{D68CC63A-6A57-4186-A060-D380A240D468}"/>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5F724819-7C95-4181-9BE0-8C4FDF1ACC53}"/>
              </a:ext>
            </a:extLst>
          </p:cNvPr>
          <p:cNvSpPr>
            <a:spLocks noGrp="1"/>
          </p:cNvSpPr>
          <p:nvPr>
            <p:ph type="sldNum" sz="quarter" idx="12"/>
          </p:nvPr>
        </p:nvSpPr>
        <p:spPr/>
        <p:txBody>
          <a:bodyPr/>
          <a:lstStyle/>
          <a:p>
            <a:fld id="{56B704E7-17CF-46DE-A5BB-D6046E68D426}" type="slidenum">
              <a:rPr lang="LID4096" smtClean="0"/>
              <a:t>‹nr.›</a:t>
            </a:fld>
            <a:endParaRPr lang="LID4096"/>
          </a:p>
        </p:txBody>
      </p:sp>
    </p:spTree>
    <p:extLst>
      <p:ext uri="{BB962C8B-B14F-4D97-AF65-F5344CB8AC3E}">
        <p14:creationId xmlns:p14="http://schemas.microsoft.com/office/powerpoint/2010/main" val="3287148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0FE7E0-12CD-44D6-AB2E-49BF41F0EB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0D710767-54ED-4878-8F29-8B6E3976B3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AF2B369A-C8E0-4B4C-B4CF-15FC7E58BB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D65CE3-C22A-4AE3-A747-40F972C4323B}" type="datetime1">
              <a:rPr lang="LID4096" smtClean="0"/>
              <a:t>09/12/2023</a:t>
            </a:fld>
            <a:endParaRPr lang="LID4096"/>
          </a:p>
        </p:txBody>
      </p:sp>
      <p:sp>
        <p:nvSpPr>
          <p:cNvPr id="5" name="Footer Placeholder 4">
            <a:extLst>
              <a:ext uri="{FF2B5EF4-FFF2-40B4-BE49-F238E27FC236}">
                <a16:creationId xmlns:a16="http://schemas.microsoft.com/office/drawing/2014/main" id="{358EF73C-7C99-4D79-8080-F6AFB40F3C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ID4096"/>
          </a:p>
        </p:txBody>
      </p:sp>
      <p:sp>
        <p:nvSpPr>
          <p:cNvPr id="6" name="Slide Number Placeholder 5">
            <a:extLst>
              <a:ext uri="{FF2B5EF4-FFF2-40B4-BE49-F238E27FC236}">
                <a16:creationId xmlns:a16="http://schemas.microsoft.com/office/drawing/2014/main" id="{E153FF62-5D4D-445E-965A-1FB89A2B19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B704E7-17CF-46DE-A5BB-D6046E68D426}" type="slidenum">
              <a:rPr lang="LID4096" smtClean="0"/>
              <a:t>‹nr.›</a:t>
            </a:fld>
            <a:endParaRPr lang="LID4096"/>
          </a:p>
        </p:txBody>
      </p:sp>
    </p:spTree>
    <p:extLst>
      <p:ext uri="{BB962C8B-B14F-4D97-AF65-F5344CB8AC3E}">
        <p14:creationId xmlns:p14="http://schemas.microsoft.com/office/powerpoint/2010/main" val="168326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tmp"/></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tmp"/><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www.adviesraadinternationalevraagstukken.nl/documenten/publicaties/2023/06/14/de-euro-op-het-wereldtonee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tm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3" name="Rectangle 1052">
            <a:extLst>
              <a:ext uri="{FF2B5EF4-FFF2-40B4-BE49-F238E27FC236}">
                <a16:creationId xmlns:a16="http://schemas.microsoft.com/office/drawing/2014/main" id="{FA69AAE0-49D5-4C8B-8BA2-55898C00E0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95129E-BB3C-4AF5-A62E-57B83E65EADA}"/>
              </a:ext>
            </a:extLst>
          </p:cNvPr>
          <p:cNvSpPr>
            <a:spLocks noGrp="1"/>
          </p:cNvSpPr>
          <p:nvPr>
            <p:ph type="title"/>
          </p:nvPr>
        </p:nvSpPr>
        <p:spPr>
          <a:xfrm>
            <a:off x="6094476" y="2576500"/>
            <a:ext cx="5505814" cy="2899842"/>
          </a:xfrm>
        </p:spPr>
        <p:txBody>
          <a:bodyPr vert="horz" lIns="91440" tIns="45720" rIns="91440" bIns="45720" rtlCol="0" anchor="b">
            <a:normAutofit/>
          </a:bodyPr>
          <a:lstStyle/>
          <a:p>
            <a:pPr algn="ctr"/>
            <a:r>
              <a:rPr lang="en-US" sz="2400" b="1" kern="1200" dirty="0" err="1">
                <a:solidFill>
                  <a:schemeClr val="accent1">
                    <a:lumMod val="50000"/>
                  </a:schemeClr>
                </a:solidFill>
                <a:latin typeface="+mj-lt"/>
                <a:ea typeface="+mj-ea"/>
                <a:cs typeface="+mj-cs"/>
              </a:rPr>
              <a:t>Technische</a:t>
            </a:r>
            <a:r>
              <a:rPr lang="en-US" sz="2400" b="1" kern="1200" dirty="0">
                <a:solidFill>
                  <a:schemeClr val="accent1">
                    <a:lumMod val="50000"/>
                  </a:schemeClr>
                </a:solidFill>
                <a:latin typeface="+mj-lt"/>
                <a:ea typeface="+mj-ea"/>
                <a:cs typeface="+mj-cs"/>
              </a:rPr>
              <a:t> Briefing </a:t>
            </a:r>
            <a:br>
              <a:rPr lang="en-US" sz="2400" b="1" kern="1200" dirty="0">
                <a:solidFill>
                  <a:schemeClr val="accent1">
                    <a:lumMod val="50000"/>
                  </a:schemeClr>
                </a:solidFill>
                <a:latin typeface="+mj-lt"/>
                <a:ea typeface="+mj-ea"/>
                <a:cs typeface="+mj-cs"/>
              </a:rPr>
            </a:br>
            <a:r>
              <a:rPr lang="en-US" sz="2400" b="1" kern="1200" dirty="0" err="1">
                <a:solidFill>
                  <a:schemeClr val="accent1">
                    <a:lumMod val="50000"/>
                  </a:schemeClr>
                </a:solidFill>
                <a:latin typeface="+mj-lt"/>
                <a:ea typeface="+mj-ea"/>
                <a:cs typeface="+mj-cs"/>
              </a:rPr>
              <a:t>Tweede</a:t>
            </a:r>
            <a:r>
              <a:rPr lang="en-US" sz="2400" b="1" kern="1200" dirty="0">
                <a:solidFill>
                  <a:schemeClr val="accent1">
                    <a:lumMod val="50000"/>
                  </a:schemeClr>
                </a:solidFill>
                <a:latin typeface="+mj-lt"/>
                <a:ea typeface="+mj-ea"/>
                <a:cs typeface="+mj-cs"/>
              </a:rPr>
              <a:t> Kamer Commissie Financiën </a:t>
            </a:r>
            <a:br>
              <a:rPr lang="en-US" sz="2400" b="1" kern="1200" dirty="0">
                <a:solidFill>
                  <a:schemeClr val="accent1">
                    <a:lumMod val="50000"/>
                  </a:schemeClr>
                </a:solidFill>
                <a:latin typeface="+mj-lt"/>
                <a:ea typeface="+mj-ea"/>
                <a:cs typeface="+mj-cs"/>
              </a:rPr>
            </a:br>
            <a:r>
              <a:rPr lang="en-US" sz="2400" b="1" kern="1200" dirty="0">
                <a:solidFill>
                  <a:schemeClr val="accent1">
                    <a:lumMod val="50000"/>
                  </a:schemeClr>
                </a:solidFill>
                <a:latin typeface="+mj-lt"/>
                <a:ea typeface="+mj-ea"/>
                <a:cs typeface="+mj-cs"/>
              </a:rPr>
              <a:t>7 September 2023</a:t>
            </a:r>
            <a:br>
              <a:rPr lang="en-US" sz="2400" b="1" kern="1200" dirty="0">
                <a:solidFill>
                  <a:schemeClr val="accent1">
                    <a:lumMod val="50000"/>
                  </a:schemeClr>
                </a:solidFill>
                <a:latin typeface="+mj-lt"/>
                <a:ea typeface="+mj-ea"/>
                <a:cs typeface="+mj-cs"/>
              </a:rPr>
            </a:br>
            <a:r>
              <a:rPr lang="en-US" sz="2400" b="1" kern="1200" dirty="0">
                <a:solidFill>
                  <a:schemeClr val="accent1">
                    <a:lumMod val="50000"/>
                  </a:schemeClr>
                </a:solidFill>
                <a:latin typeface="+mj-lt"/>
                <a:ea typeface="+mj-ea"/>
                <a:cs typeface="+mj-cs"/>
              </a:rPr>
              <a:t/>
            </a:r>
            <a:br>
              <a:rPr lang="en-US" sz="2400" b="1" kern="1200" dirty="0">
                <a:solidFill>
                  <a:schemeClr val="accent1">
                    <a:lumMod val="50000"/>
                  </a:schemeClr>
                </a:solidFill>
                <a:latin typeface="+mj-lt"/>
                <a:ea typeface="+mj-ea"/>
                <a:cs typeface="+mj-cs"/>
              </a:rPr>
            </a:br>
            <a:r>
              <a:rPr lang="en-US" sz="2400" b="1" kern="1200" dirty="0">
                <a:solidFill>
                  <a:schemeClr val="accent1">
                    <a:lumMod val="50000"/>
                  </a:schemeClr>
                </a:solidFill>
                <a:latin typeface="+mj-lt"/>
                <a:ea typeface="+mj-ea"/>
                <a:cs typeface="+mj-cs"/>
              </a:rPr>
              <a:t>Prof. dr. L.J. van </a:t>
            </a:r>
            <a:r>
              <a:rPr lang="en-US" sz="2400" b="1" kern="1200" dirty="0" err="1">
                <a:solidFill>
                  <a:schemeClr val="accent1">
                    <a:lumMod val="50000"/>
                  </a:schemeClr>
                </a:solidFill>
                <a:latin typeface="+mj-lt"/>
                <a:ea typeface="+mj-ea"/>
                <a:cs typeface="+mj-cs"/>
              </a:rPr>
              <a:t>Middelaar</a:t>
            </a:r>
            <a:r>
              <a:rPr lang="en-US" sz="2400" b="1" kern="1200" dirty="0">
                <a:solidFill>
                  <a:schemeClr val="accent1">
                    <a:lumMod val="50000"/>
                  </a:schemeClr>
                </a:solidFill>
                <a:latin typeface="+mj-lt"/>
                <a:ea typeface="+mj-ea"/>
                <a:cs typeface="+mj-cs"/>
              </a:rPr>
              <a:t/>
            </a:r>
            <a:br>
              <a:rPr lang="en-US" sz="2400" b="1" kern="1200" dirty="0">
                <a:solidFill>
                  <a:schemeClr val="accent1">
                    <a:lumMod val="50000"/>
                  </a:schemeClr>
                </a:solidFill>
                <a:latin typeface="+mj-lt"/>
                <a:ea typeface="+mj-ea"/>
                <a:cs typeface="+mj-cs"/>
              </a:rPr>
            </a:br>
            <a:r>
              <a:rPr lang="en-US" sz="2400" b="1" kern="1200" dirty="0">
                <a:solidFill>
                  <a:schemeClr val="accent1">
                    <a:lumMod val="50000"/>
                  </a:schemeClr>
                </a:solidFill>
                <a:latin typeface="+mj-lt"/>
                <a:ea typeface="+mj-ea"/>
                <a:cs typeface="+mj-cs"/>
              </a:rPr>
              <a:t>Prof. dr. M.L.L. </a:t>
            </a:r>
            <a:r>
              <a:rPr lang="en-US" sz="2400" b="1" kern="1200" dirty="0" err="1">
                <a:solidFill>
                  <a:schemeClr val="accent1">
                    <a:lumMod val="50000"/>
                  </a:schemeClr>
                </a:solidFill>
                <a:latin typeface="+mj-lt"/>
                <a:ea typeface="+mj-ea"/>
                <a:cs typeface="+mj-cs"/>
              </a:rPr>
              <a:t>Segers</a:t>
            </a:r>
            <a:r>
              <a:rPr lang="en-US" sz="2400" b="1" kern="1200" dirty="0">
                <a:solidFill>
                  <a:schemeClr val="accent1">
                    <a:lumMod val="50000"/>
                  </a:schemeClr>
                </a:solidFill>
                <a:latin typeface="+mj-lt"/>
                <a:ea typeface="+mj-ea"/>
                <a:cs typeface="+mj-cs"/>
              </a:rPr>
              <a:t/>
            </a:r>
            <a:br>
              <a:rPr lang="en-US" sz="2400" b="1" kern="1200" dirty="0">
                <a:solidFill>
                  <a:schemeClr val="accent1">
                    <a:lumMod val="50000"/>
                  </a:schemeClr>
                </a:solidFill>
                <a:latin typeface="+mj-lt"/>
                <a:ea typeface="+mj-ea"/>
                <a:cs typeface="+mj-cs"/>
              </a:rPr>
            </a:br>
            <a:r>
              <a:rPr lang="en-US" sz="2400" b="1" kern="1200" dirty="0" err="1">
                <a:solidFill>
                  <a:schemeClr val="accent1">
                    <a:lumMod val="50000"/>
                  </a:schemeClr>
                </a:solidFill>
                <a:latin typeface="+mj-lt"/>
                <a:ea typeface="+mj-ea"/>
                <a:cs typeface="+mj-cs"/>
              </a:rPr>
              <a:t>Dhr</a:t>
            </a:r>
            <a:r>
              <a:rPr lang="en-US" sz="2400" b="1" kern="1200" dirty="0">
                <a:solidFill>
                  <a:schemeClr val="accent1">
                    <a:lumMod val="50000"/>
                  </a:schemeClr>
                </a:solidFill>
                <a:latin typeface="+mj-lt"/>
                <a:ea typeface="+mj-ea"/>
                <a:cs typeface="+mj-cs"/>
              </a:rPr>
              <a:t>. C.F. Brzeski</a:t>
            </a:r>
          </a:p>
        </p:txBody>
      </p:sp>
      <p:pic>
        <p:nvPicPr>
          <p:cNvPr id="13" name="Picture 12" descr="A group of blue and brown letters&#10;&#10;Description automatically generated">
            <a:extLst>
              <a:ext uri="{FF2B5EF4-FFF2-40B4-BE49-F238E27FC236}">
                <a16:creationId xmlns:a16="http://schemas.microsoft.com/office/drawing/2014/main" id="{7315EADC-0779-4F47-B9F4-430145E76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6368" y="453297"/>
            <a:ext cx="4428714" cy="1366887"/>
          </a:xfrm>
          <a:prstGeom prst="rect">
            <a:avLst/>
          </a:prstGeom>
        </p:spPr>
      </p:pic>
      <p:sp>
        <p:nvSpPr>
          <p:cNvPr id="14" name="Slide Number Placeholder 13">
            <a:extLst>
              <a:ext uri="{FF2B5EF4-FFF2-40B4-BE49-F238E27FC236}">
                <a16:creationId xmlns:a16="http://schemas.microsoft.com/office/drawing/2014/main" id="{434399CB-BF98-45A9-9F19-7E8020E9EEC6}"/>
              </a:ext>
            </a:extLst>
          </p:cNvPr>
          <p:cNvSpPr>
            <a:spLocks noGrp="1"/>
          </p:cNvSpPr>
          <p:nvPr>
            <p:ph type="sldNum" sz="quarter" idx="12"/>
          </p:nvPr>
        </p:nvSpPr>
        <p:spPr/>
        <p:txBody>
          <a:bodyPr/>
          <a:lstStyle/>
          <a:p>
            <a:fld id="{56B704E7-17CF-46DE-A5BB-D6046E68D426}" type="slidenum">
              <a:rPr lang="LID4096" smtClean="0"/>
              <a:t>1</a:t>
            </a:fld>
            <a:endParaRPr lang="LID4096"/>
          </a:p>
        </p:txBody>
      </p:sp>
      <p:pic>
        <p:nvPicPr>
          <p:cNvPr id="31" name="Picture 30" descr="A close up of a coin&#10;&#10;Description automatically generated">
            <a:extLst>
              <a:ext uri="{FF2B5EF4-FFF2-40B4-BE49-F238E27FC236}">
                <a16:creationId xmlns:a16="http://schemas.microsoft.com/office/drawing/2014/main" id="{0F58C256-7F4F-42E6-91D4-B92F2570DE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851230" cy="6858000"/>
          </a:xfrm>
          <a:prstGeom prst="rect">
            <a:avLst/>
          </a:prstGeom>
        </p:spPr>
      </p:pic>
    </p:spTree>
    <p:extLst>
      <p:ext uri="{BB962C8B-B14F-4D97-AF65-F5344CB8AC3E}">
        <p14:creationId xmlns:p14="http://schemas.microsoft.com/office/powerpoint/2010/main" val="2348182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95129E-BB3C-4AF5-A62E-57B83E65EADA}"/>
              </a:ext>
            </a:extLst>
          </p:cNvPr>
          <p:cNvSpPr>
            <a:spLocks noGrp="1"/>
          </p:cNvSpPr>
          <p:nvPr>
            <p:ph type="title"/>
          </p:nvPr>
        </p:nvSpPr>
        <p:spPr>
          <a:xfrm>
            <a:off x="365760" y="586855"/>
            <a:ext cx="3302328" cy="3387497"/>
          </a:xfrm>
        </p:spPr>
        <p:txBody>
          <a:bodyPr anchor="b">
            <a:normAutofit/>
          </a:bodyPr>
          <a:lstStyle/>
          <a:p>
            <a:pPr algn="r"/>
            <a:r>
              <a:rPr lang="fr-BE" sz="4000" b="1" i="1" dirty="0" err="1">
                <a:solidFill>
                  <a:srgbClr val="FFFFFF"/>
                </a:solidFill>
              </a:rPr>
              <a:t>Functies</a:t>
            </a:r>
            <a:r>
              <a:rPr lang="fr-BE" sz="4000" b="1" i="1" dirty="0">
                <a:solidFill>
                  <a:srgbClr val="FFFFFF"/>
                </a:solidFill>
              </a:rPr>
              <a:t> internationale </a:t>
            </a:r>
            <a:r>
              <a:rPr lang="fr-BE" sz="4000" b="1" i="1" dirty="0" err="1">
                <a:solidFill>
                  <a:srgbClr val="FFFFFF"/>
                </a:solidFill>
              </a:rPr>
              <a:t>valuta</a:t>
            </a:r>
            <a:endParaRPr lang="LID4096" sz="4000" b="1" i="1" dirty="0">
              <a:solidFill>
                <a:srgbClr val="FFFFFF"/>
              </a:solidFill>
            </a:endParaRPr>
          </a:p>
        </p:txBody>
      </p:sp>
      <p:pic>
        <p:nvPicPr>
          <p:cNvPr id="6" name="Picture 5" descr="A group of blue and brown letters&#10;&#10;Description automatically generated">
            <a:extLst>
              <a:ext uri="{FF2B5EF4-FFF2-40B4-BE49-F238E27FC236}">
                <a16:creationId xmlns:a16="http://schemas.microsoft.com/office/drawing/2014/main" id="{F9488A23-950F-4E64-A7CA-7DDE8A9E2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025" y="182948"/>
            <a:ext cx="3615776" cy="1111851"/>
          </a:xfrm>
          <a:prstGeom prst="rect">
            <a:avLst/>
          </a:prstGeom>
        </p:spPr>
      </p:pic>
      <p:sp>
        <p:nvSpPr>
          <p:cNvPr id="3" name="Slide Number Placeholder 2">
            <a:extLst>
              <a:ext uri="{FF2B5EF4-FFF2-40B4-BE49-F238E27FC236}">
                <a16:creationId xmlns:a16="http://schemas.microsoft.com/office/drawing/2014/main" id="{859577A4-F1D6-40CB-A1F9-208428E58A70}"/>
              </a:ext>
            </a:extLst>
          </p:cNvPr>
          <p:cNvSpPr>
            <a:spLocks noGrp="1"/>
          </p:cNvSpPr>
          <p:nvPr>
            <p:ph type="sldNum" sz="quarter" idx="12"/>
          </p:nvPr>
        </p:nvSpPr>
        <p:spPr/>
        <p:txBody>
          <a:bodyPr/>
          <a:lstStyle/>
          <a:p>
            <a:fld id="{56B704E7-17CF-46DE-A5BB-D6046E68D426}" type="slidenum">
              <a:rPr lang="LID4096" smtClean="0"/>
              <a:t>10</a:t>
            </a:fld>
            <a:endParaRPr lang="LID4096"/>
          </a:p>
        </p:txBody>
      </p:sp>
      <p:graphicFrame>
        <p:nvGraphicFramePr>
          <p:cNvPr id="4" name="Table 4">
            <a:extLst>
              <a:ext uri="{FF2B5EF4-FFF2-40B4-BE49-F238E27FC236}">
                <a16:creationId xmlns:a16="http://schemas.microsoft.com/office/drawing/2014/main" id="{F9EAAE4B-69F3-46AF-927A-B364AF2354D1}"/>
              </a:ext>
            </a:extLst>
          </p:cNvPr>
          <p:cNvGraphicFramePr>
            <a:graphicFrameLocks noGrp="1"/>
          </p:cNvGraphicFramePr>
          <p:nvPr>
            <p:extLst>
              <p:ext uri="{D42A27DB-BD31-4B8C-83A1-F6EECF244321}">
                <p14:modId xmlns:p14="http://schemas.microsoft.com/office/powerpoint/2010/main" val="1673656347"/>
              </p:ext>
            </p:extLst>
          </p:nvPr>
        </p:nvGraphicFramePr>
        <p:xfrm>
          <a:off x="5112891" y="2550180"/>
          <a:ext cx="6713349" cy="1737360"/>
        </p:xfrm>
        <a:graphic>
          <a:graphicData uri="http://schemas.openxmlformats.org/drawingml/2006/table">
            <a:tbl>
              <a:tblPr firstRow="1" firstCol="1">
                <a:tableStyleId>{C4B1156A-380E-4F78-BDF5-A606A8083BF9}</a:tableStyleId>
              </a:tblPr>
              <a:tblGrid>
                <a:gridCol w="2237783">
                  <a:extLst>
                    <a:ext uri="{9D8B030D-6E8A-4147-A177-3AD203B41FA5}">
                      <a16:colId xmlns:a16="http://schemas.microsoft.com/office/drawing/2014/main" val="2817442701"/>
                    </a:ext>
                  </a:extLst>
                </a:gridCol>
                <a:gridCol w="2237783">
                  <a:extLst>
                    <a:ext uri="{9D8B030D-6E8A-4147-A177-3AD203B41FA5}">
                      <a16:colId xmlns:a16="http://schemas.microsoft.com/office/drawing/2014/main" val="1996823386"/>
                    </a:ext>
                  </a:extLst>
                </a:gridCol>
                <a:gridCol w="2237783">
                  <a:extLst>
                    <a:ext uri="{9D8B030D-6E8A-4147-A177-3AD203B41FA5}">
                      <a16:colId xmlns:a16="http://schemas.microsoft.com/office/drawing/2014/main" val="1858985826"/>
                    </a:ext>
                  </a:extLst>
                </a:gridCol>
              </a:tblGrid>
              <a:tr h="306490">
                <a:tc>
                  <a:txBody>
                    <a:bodyPr/>
                    <a:lstStyle/>
                    <a:p>
                      <a:endParaRPr lang="nl-NL" b="0" dirty="0"/>
                    </a:p>
                  </a:txBody>
                  <a:tcPr/>
                </a:tc>
                <a:tc>
                  <a:txBody>
                    <a:bodyPr/>
                    <a:lstStyle/>
                    <a:p>
                      <a:r>
                        <a:rPr lang="en-US" b="1" dirty="0" err="1"/>
                        <a:t>Privaat</a:t>
                      </a:r>
                      <a:endParaRPr lang="nl-NL" b="1" dirty="0"/>
                    </a:p>
                  </a:txBody>
                  <a:tcPr/>
                </a:tc>
                <a:tc>
                  <a:txBody>
                    <a:bodyPr/>
                    <a:lstStyle/>
                    <a:p>
                      <a:r>
                        <a:rPr lang="en-US" b="1" dirty="0" err="1"/>
                        <a:t>Publiek</a:t>
                      </a:r>
                      <a:endParaRPr lang="nl-NL" b="1" dirty="0"/>
                    </a:p>
                  </a:txBody>
                  <a:tcPr/>
                </a:tc>
                <a:extLst>
                  <a:ext uri="{0D108BD9-81ED-4DB2-BD59-A6C34878D82A}">
                    <a16:rowId xmlns:a16="http://schemas.microsoft.com/office/drawing/2014/main" val="48948627"/>
                  </a:ext>
                </a:extLst>
              </a:tr>
              <a:tr h="306490">
                <a:tc>
                  <a:txBody>
                    <a:bodyPr/>
                    <a:lstStyle/>
                    <a:p>
                      <a:r>
                        <a:rPr lang="en-US" b="1" dirty="0" err="1"/>
                        <a:t>Rekeneenheid</a:t>
                      </a:r>
                      <a:endParaRPr lang="nl-NL" b="1" dirty="0"/>
                    </a:p>
                  </a:txBody>
                  <a:tcPr/>
                </a:tc>
                <a:tc>
                  <a:txBody>
                    <a:bodyPr/>
                    <a:lstStyle/>
                    <a:p>
                      <a:r>
                        <a:rPr lang="en-US" b="0" dirty="0" err="1"/>
                        <a:t>Beprijzing</a:t>
                      </a:r>
                      <a:endParaRPr lang="nl-NL" b="0" dirty="0"/>
                    </a:p>
                  </a:txBody>
                  <a:tcPr/>
                </a:tc>
                <a:tc>
                  <a:txBody>
                    <a:bodyPr/>
                    <a:lstStyle/>
                    <a:p>
                      <a:r>
                        <a:rPr lang="en-US" b="0" dirty="0"/>
                        <a:t>Anker</a:t>
                      </a:r>
                      <a:endParaRPr lang="nl-NL" b="0" dirty="0"/>
                    </a:p>
                  </a:txBody>
                  <a:tcPr/>
                </a:tc>
                <a:extLst>
                  <a:ext uri="{0D108BD9-81ED-4DB2-BD59-A6C34878D82A}">
                    <a16:rowId xmlns:a16="http://schemas.microsoft.com/office/drawing/2014/main" val="3019768602"/>
                  </a:ext>
                </a:extLst>
              </a:tr>
              <a:tr h="306490">
                <a:tc>
                  <a:txBody>
                    <a:bodyPr/>
                    <a:lstStyle/>
                    <a:p>
                      <a:r>
                        <a:rPr lang="en-US" dirty="0" err="1"/>
                        <a:t>Ruilmiddel</a:t>
                      </a:r>
                      <a:endParaRPr lang="nl-NL" dirty="0"/>
                    </a:p>
                  </a:txBody>
                  <a:tcPr/>
                </a:tc>
                <a:tc>
                  <a:txBody>
                    <a:bodyPr/>
                    <a:lstStyle/>
                    <a:p>
                      <a:r>
                        <a:rPr lang="en-US" dirty="0" err="1"/>
                        <a:t>Afrekening</a:t>
                      </a:r>
                      <a:r>
                        <a:rPr lang="en-US" dirty="0"/>
                        <a:t> van (valuta-)</a:t>
                      </a:r>
                      <a:r>
                        <a:rPr lang="en-US" dirty="0" err="1"/>
                        <a:t>handel</a:t>
                      </a:r>
                      <a:endParaRPr lang="nl-NL" dirty="0"/>
                    </a:p>
                  </a:txBody>
                  <a:tcPr/>
                </a:tc>
                <a:tc>
                  <a:txBody>
                    <a:bodyPr/>
                    <a:lstStyle/>
                    <a:p>
                      <a:r>
                        <a:rPr lang="en-US" dirty="0" err="1"/>
                        <a:t>Interventie</a:t>
                      </a:r>
                      <a:r>
                        <a:rPr lang="en-US" dirty="0"/>
                        <a:t> (</a:t>
                      </a:r>
                      <a:r>
                        <a:rPr lang="en-US" dirty="0" err="1"/>
                        <a:t>t.b.v</a:t>
                      </a:r>
                      <a:r>
                        <a:rPr lang="en-US" dirty="0"/>
                        <a:t>. </a:t>
                      </a:r>
                      <a:r>
                        <a:rPr lang="en-US" dirty="0" err="1"/>
                        <a:t>wisselkoers</a:t>
                      </a:r>
                      <a:r>
                        <a:rPr lang="en-US" dirty="0"/>
                        <a:t>)</a:t>
                      </a:r>
                      <a:endParaRPr lang="nl-NL" dirty="0"/>
                    </a:p>
                  </a:txBody>
                  <a:tcPr/>
                </a:tc>
                <a:extLst>
                  <a:ext uri="{0D108BD9-81ED-4DB2-BD59-A6C34878D82A}">
                    <a16:rowId xmlns:a16="http://schemas.microsoft.com/office/drawing/2014/main" val="2054161848"/>
                  </a:ext>
                </a:extLst>
              </a:tr>
              <a:tr h="306490">
                <a:tc>
                  <a:txBody>
                    <a:bodyPr/>
                    <a:lstStyle/>
                    <a:p>
                      <a:r>
                        <a:rPr lang="en-US" dirty="0" err="1"/>
                        <a:t>Waardeopslag</a:t>
                      </a:r>
                      <a:endParaRPr lang="nl-NL" dirty="0"/>
                    </a:p>
                  </a:txBody>
                  <a:tcPr/>
                </a:tc>
                <a:tc>
                  <a:txBody>
                    <a:bodyPr/>
                    <a:lstStyle/>
                    <a:p>
                      <a:r>
                        <a:rPr lang="en-US" dirty="0" err="1"/>
                        <a:t>Investeringen</a:t>
                      </a:r>
                      <a:endParaRPr lang="nl-NL" dirty="0"/>
                    </a:p>
                  </a:txBody>
                  <a:tcPr/>
                </a:tc>
                <a:tc>
                  <a:txBody>
                    <a:bodyPr/>
                    <a:lstStyle/>
                    <a:p>
                      <a:r>
                        <a:rPr lang="en-US" dirty="0"/>
                        <a:t>Reserve</a:t>
                      </a:r>
                      <a:endParaRPr lang="nl-NL" dirty="0"/>
                    </a:p>
                  </a:txBody>
                  <a:tcPr/>
                </a:tc>
                <a:extLst>
                  <a:ext uri="{0D108BD9-81ED-4DB2-BD59-A6C34878D82A}">
                    <a16:rowId xmlns:a16="http://schemas.microsoft.com/office/drawing/2014/main" val="1066435234"/>
                  </a:ext>
                </a:extLst>
              </a:tr>
            </a:tbl>
          </a:graphicData>
        </a:graphic>
      </p:graphicFrame>
    </p:spTree>
    <p:extLst>
      <p:ext uri="{BB962C8B-B14F-4D97-AF65-F5344CB8AC3E}">
        <p14:creationId xmlns:p14="http://schemas.microsoft.com/office/powerpoint/2010/main" val="663424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95129E-BB3C-4AF5-A62E-57B83E65EADA}"/>
              </a:ext>
            </a:extLst>
          </p:cNvPr>
          <p:cNvSpPr>
            <a:spLocks noGrp="1"/>
          </p:cNvSpPr>
          <p:nvPr>
            <p:ph type="title"/>
          </p:nvPr>
        </p:nvSpPr>
        <p:spPr>
          <a:xfrm>
            <a:off x="365760" y="586855"/>
            <a:ext cx="3302328" cy="3387497"/>
          </a:xfrm>
        </p:spPr>
        <p:txBody>
          <a:bodyPr anchor="b">
            <a:normAutofit/>
          </a:bodyPr>
          <a:lstStyle/>
          <a:p>
            <a:pPr algn="r"/>
            <a:r>
              <a:rPr lang="fr-BE" sz="4000" b="1" i="1" dirty="0" err="1">
                <a:solidFill>
                  <a:srgbClr val="FFFFFF"/>
                </a:solidFill>
              </a:rPr>
              <a:t>Beleidsopties</a:t>
            </a:r>
            <a:endParaRPr lang="LID4096" sz="4000" b="1" i="1" dirty="0">
              <a:solidFill>
                <a:srgbClr val="FFFFFF"/>
              </a:solidFill>
            </a:endParaRPr>
          </a:p>
        </p:txBody>
      </p:sp>
      <p:pic>
        <p:nvPicPr>
          <p:cNvPr id="6" name="Picture 5" descr="A group of blue and brown letters&#10;&#10;Description automatically generated">
            <a:extLst>
              <a:ext uri="{FF2B5EF4-FFF2-40B4-BE49-F238E27FC236}">
                <a16:creationId xmlns:a16="http://schemas.microsoft.com/office/drawing/2014/main" id="{F9488A23-950F-4E64-A7CA-7DDE8A9E2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025" y="182948"/>
            <a:ext cx="3615776" cy="1111851"/>
          </a:xfrm>
          <a:prstGeom prst="rect">
            <a:avLst/>
          </a:prstGeom>
        </p:spPr>
      </p:pic>
      <p:sp>
        <p:nvSpPr>
          <p:cNvPr id="3" name="Slide Number Placeholder 2">
            <a:extLst>
              <a:ext uri="{FF2B5EF4-FFF2-40B4-BE49-F238E27FC236}">
                <a16:creationId xmlns:a16="http://schemas.microsoft.com/office/drawing/2014/main" id="{859577A4-F1D6-40CB-A1F9-208428E58A70}"/>
              </a:ext>
            </a:extLst>
          </p:cNvPr>
          <p:cNvSpPr>
            <a:spLocks noGrp="1"/>
          </p:cNvSpPr>
          <p:nvPr>
            <p:ph type="sldNum" sz="quarter" idx="12"/>
          </p:nvPr>
        </p:nvSpPr>
        <p:spPr/>
        <p:txBody>
          <a:bodyPr/>
          <a:lstStyle/>
          <a:p>
            <a:fld id="{56B704E7-17CF-46DE-A5BB-D6046E68D426}" type="slidenum">
              <a:rPr lang="LID4096" smtClean="0"/>
              <a:t>11</a:t>
            </a:fld>
            <a:endParaRPr lang="LID4096"/>
          </a:p>
        </p:txBody>
      </p:sp>
      <p:graphicFrame>
        <p:nvGraphicFramePr>
          <p:cNvPr id="4" name="Table 4">
            <a:extLst>
              <a:ext uri="{FF2B5EF4-FFF2-40B4-BE49-F238E27FC236}">
                <a16:creationId xmlns:a16="http://schemas.microsoft.com/office/drawing/2014/main" id="{F9EAAE4B-69F3-46AF-927A-B364AF2354D1}"/>
              </a:ext>
            </a:extLst>
          </p:cNvPr>
          <p:cNvGraphicFramePr>
            <a:graphicFrameLocks noGrp="1"/>
          </p:cNvGraphicFramePr>
          <p:nvPr/>
        </p:nvGraphicFramePr>
        <p:xfrm>
          <a:off x="5007350" y="1477747"/>
          <a:ext cx="6713349" cy="5120640"/>
        </p:xfrm>
        <a:graphic>
          <a:graphicData uri="http://schemas.openxmlformats.org/drawingml/2006/table">
            <a:tbl>
              <a:tblPr firstRow="1" firstCol="1">
                <a:tableStyleId>{C4B1156A-380E-4F78-BDF5-A606A8083BF9}</a:tableStyleId>
              </a:tblPr>
              <a:tblGrid>
                <a:gridCol w="2237783">
                  <a:extLst>
                    <a:ext uri="{9D8B030D-6E8A-4147-A177-3AD203B41FA5}">
                      <a16:colId xmlns:a16="http://schemas.microsoft.com/office/drawing/2014/main" val="2817442701"/>
                    </a:ext>
                  </a:extLst>
                </a:gridCol>
                <a:gridCol w="2237783">
                  <a:extLst>
                    <a:ext uri="{9D8B030D-6E8A-4147-A177-3AD203B41FA5}">
                      <a16:colId xmlns:a16="http://schemas.microsoft.com/office/drawing/2014/main" val="1996823386"/>
                    </a:ext>
                  </a:extLst>
                </a:gridCol>
                <a:gridCol w="2237783">
                  <a:extLst>
                    <a:ext uri="{9D8B030D-6E8A-4147-A177-3AD203B41FA5}">
                      <a16:colId xmlns:a16="http://schemas.microsoft.com/office/drawing/2014/main" val="1858985826"/>
                    </a:ext>
                  </a:extLst>
                </a:gridCol>
              </a:tblGrid>
              <a:tr h="306490">
                <a:tc>
                  <a:txBody>
                    <a:bodyPr/>
                    <a:lstStyle/>
                    <a:p>
                      <a:endParaRPr lang="nl-NL" b="0" dirty="0"/>
                    </a:p>
                  </a:txBody>
                  <a:tcPr/>
                </a:tc>
                <a:tc>
                  <a:txBody>
                    <a:bodyPr/>
                    <a:lstStyle/>
                    <a:p>
                      <a:r>
                        <a:rPr lang="en-US" b="1" dirty="0" err="1"/>
                        <a:t>Privaat</a:t>
                      </a:r>
                      <a:endParaRPr lang="nl-NL" b="1" dirty="0"/>
                    </a:p>
                  </a:txBody>
                  <a:tcPr/>
                </a:tc>
                <a:tc>
                  <a:txBody>
                    <a:bodyPr/>
                    <a:lstStyle/>
                    <a:p>
                      <a:r>
                        <a:rPr lang="en-US" b="1" dirty="0" err="1"/>
                        <a:t>Publiek</a:t>
                      </a:r>
                      <a:endParaRPr lang="nl-NL" b="1" dirty="0"/>
                    </a:p>
                  </a:txBody>
                  <a:tcPr/>
                </a:tc>
                <a:extLst>
                  <a:ext uri="{0D108BD9-81ED-4DB2-BD59-A6C34878D82A}">
                    <a16:rowId xmlns:a16="http://schemas.microsoft.com/office/drawing/2014/main" val="48948627"/>
                  </a:ext>
                </a:extLst>
              </a:tr>
              <a:tr h="306490">
                <a:tc>
                  <a:txBody>
                    <a:bodyPr/>
                    <a:lstStyle/>
                    <a:p>
                      <a:r>
                        <a:rPr lang="en-US" b="1" dirty="0" err="1"/>
                        <a:t>Rekeneenheid</a:t>
                      </a:r>
                      <a:endParaRPr lang="nl-NL" b="1" dirty="0"/>
                    </a:p>
                  </a:txBody>
                  <a:tcPr/>
                </a:tc>
                <a:tc>
                  <a:txBody>
                    <a:bodyPr/>
                    <a:lstStyle/>
                    <a:p>
                      <a:r>
                        <a:rPr lang="en-US" b="0" dirty="0" err="1"/>
                        <a:t>Beprijzing</a:t>
                      </a:r>
                      <a:r>
                        <a:rPr lang="en-US" b="0" dirty="0"/>
                        <a:t> </a:t>
                      </a:r>
                      <a:r>
                        <a:rPr lang="en-US" b="0" dirty="0" err="1"/>
                        <a:t>strategische</a:t>
                      </a:r>
                      <a:r>
                        <a:rPr lang="en-US" b="0" dirty="0"/>
                        <a:t> </a:t>
                      </a:r>
                      <a:r>
                        <a:rPr lang="en-US" b="0" dirty="0" err="1"/>
                        <a:t>sectoren</a:t>
                      </a:r>
                      <a:r>
                        <a:rPr lang="en-US" b="0" dirty="0"/>
                        <a:t> (</a:t>
                      </a:r>
                      <a:r>
                        <a:rPr lang="en-US" b="0" dirty="0" err="1"/>
                        <a:t>grondstoffen</a:t>
                      </a:r>
                      <a:r>
                        <a:rPr lang="en-US" b="0" dirty="0"/>
                        <a:t>, </a:t>
                      </a:r>
                      <a:r>
                        <a:rPr lang="en-US" b="0" dirty="0" err="1"/>
                        <a:t>energie</a:t>
                      </a:r>
                      <a:r>
                        <a:rPr lang="en-US" b="0" dirty="0"/>
                        <a:t>)</a:t>
                      </a:r>
                      <a:endParaRPr lang="nl-NL" b="0" dirty="0"/>
                    </a:p>
                  </a:txBody>
                  <a:tcPr/>
                </a:tc>
                <a:tc>
                  <a:txBody>
                    <a:bodyPr/>
                    <a:lstStyle/>
                    <a:p>
                      <a:r>
                        <a:rPr lang="en-US" b="0" dirty="0"/>
                        <a:t>-</a:t>
                      </a:r>
                      <a:endParaRPr lang="nl-NL" b="0" dirty="0"/>
                    </a:p>
                  </a:txBody>
                  <a:tcPr/>
                </a:tc>
                <a:extLst>
                  <a:ext uri="{0D108BD9-81ED-4DB2-BD59-A6C34878D82A}">
                    <a16:rowId xmlns:a16="http://schemas.microsoft.com/office/drawing/2014/main" val="3019768602"/>
                  </a:ext>
                </a:extLst>
              </a:tr>
              <a:tr h="306490">
                <a:tc>
                  <a:txBody>
                    <a:bodyPr/>
                    <a:lstStyle/>
                    <a:p>
                      <a:r>
                        <a:rPr lang="en-US" dirty="0" err="1"/>
                        <a:t>Ruilmiddel</a:t>
                      </a:r>
                      <a:endParaRPr lang="nl-NL" dirty="0"/>
                    </a:p>
                  </a:txBody>
                  <a:tcPr/>
                </a:tc>
                <a:tc>
                  <a:txBody>
                    <a:bodyPr/>
                    <a:lstStyle/>
                    <a:p>
                      <a:r>
                        <a:rPr lang="en-US" dirty="0"/>
                        <a:t>SWIFT-2</a:t>
                      </a:r>
                    </a:p>
                    <a:p>
                      <a:r>
                        <a:rPr lang="en-US" dirty="0" err="1"/>
                        <a:t>Digitale</a:t>
                      </a:r>
                      <a:r>
                        <a:rPr lang="en-US" dirty="0"/>
                        <a:t> euro</a:t>
                      </a:r>
                    </a:p>
                    <a:p>
                      <a:r>
                        <a:rPr lang="en-US" dirty="0" err="1"/>
                        <a:t>Stimuleren</a:t>
                      </a:r>
                      <a:r>
                        <a:rPr lang="en-US" dirty="0"/>
                        <a:t> via </a:t>
                      </a:r>
                      <a:r>
                        <a:rPr lang="en-US" dirty="0" err="1"/>
                        <a:t>handels</a:t>
                      </a:r>
                      <a:r>
                        <a:rPr lang="en-US" dirty="0"/>
                        <a:t>- </a:t>
                      </a:r>
                      <a:r>
                        <a:rPr lang="en-US" dirty="0" err="1"/>
                        <a:t>en</a:t>
                      </a:r>
                      <a:r>
                        <a:rPr lang="en-US" dirty="0"/>
                        <a:t> </a:t>
                      </a:r>
                      <a:r>
                        <a:rPr lang="en-US" dirty="0" err="1"/>
                        <a:t>hulpkanalen</a:t>
                      </a:r>
                      <a:endParaRPr lang="nl-NL" dirty="0"/>
                    </a:p>
                  </a:txBody>
                  <a:tcPr/>
                </a:tc>
                <a:tc>
                  <a:txBody>
                    <a:bodyPr/>
                    <a:lstStyle/>
                    <a:p>
                      <a:r>
                        <a:rPr lang="en-US" dirty="0" err="1"/>
                        <a:t>Wisselkoersbeleid</a:t>
                      </a:r>
                      <a:endParaRPr lang="nl-NL" dirty="0"/>
                    </a:p>
                  </a:txBody>
                  <a:tcPr/>
                </a:tc>
                <a:extLst>
                  <a:ext uri="{0D108BD9-81ED-4DB2-BD59-A6C34878D82A}">
                    <a16:rowId xmlns:a16="http://schemas.microsoft.com/office/drawing/2014/main" val="2054161848"/>
                  </a:ext>
                </a:extLst>
              </a:tr>
              <a:tr h="306490">
                <a:tc>
                  <a:txBody>
                    <a:bodyPr/>
                    <a:lstStyle/>
                    <a:p>
                      <a:r>
                        <a:rPr lang="en-US" dirty="0" err="1"/>
                        <a:t>Waardeopslag</a:t>
                      </a:r>
                      <a:endParaRPr lang="nl-NL" dirty="0"/>
                    </a:p>
                  </a:txBody>
                  <a:tcPr/>
                </a:tc>
                <a:tc>
                  <a:txBody>
                    <a:bodyPr/>
                    <a:lstStyle/>
                    <a:p>
                      <a:r>
                        <a:rPr lang="en-US" dirty="0" err="1"/>
                        <a:t>Kapitaalmarktunie</a:t>
                      </a:r>
                      <a:endParaRPr lang="en-US" dirty="0"/>
                    </a:p>
                    <a:p>
                      <a:r>
                        <a:rPr lang="en-US" dirty="0" err="1"/>
                        <a:t>Bankenunie</a:t>
                      </a:r>
                      <a:endParaRPr lang="en-US" dirty="0"/>
                    </a:p>
                    <a:p>
                      <a:r>
                        <a:rPr lang="en-US" dirty="0" err="1"/>
                        <a:t>Groene</a:t>
                      </a:r>
                      <a:r>
                        <a:rPr lang="en-US" dirty="0"/>
                        <a:t> </a:t>
                      </a:r>
                      <a:r>
                        <a:rPr lang="en-US" dirty="0" err="1"/>
                        <a:t>investeringen</a:t>
                      </a:r>
                      <a:endParaRPr lang="en-US" dirty="0"/>
                    </a:p>
                    <a:p>
                      <a:r>
                        <a:rPr lang="nl-NL" dirty="0"/>
                        <a:t>EU-breed risicovrij beleggingsobject</a:t>
                      </a:r>
                    </a:p>
                  </a:txBody>
                  <a:tcPr/>
                </a:tc>
                <a:tc>
                  <a:txBody>
                    <a:bodyPr/>
                    <a:lstStyle/>
                    <a:p>
                      <a:r>
                        <a:rPr lang="en-US" dirty="0"/>
                        <a:t>EU-breed </a:t>
                      </a:r>
                      <a:r>
                        <a:rPr lang="en-US" dirty="0" err="1"/>
                        <a:t>risicovrij</a:t>
                      </a:r>
                      <a:r>
                        <a:rPr lang="en-US" dirty="0"/>
                        <a:t> </a:t>
                      </a:r>
                      <a:r>
                        <a:rPr lang="en-US" dirty="0" err="1"/>
                        <a:t>beleggingsobject</a:t>
                      </a:r>
                      <a:endParaRPr lang="en-US" dirty="0"/>
                    </a:p>
                    <a:p>
                      <a:r>
                        <a:rPr lang="en-US" dirty="0" err="1"/>
                        <a:t>Swaplijnen</a:t>
                      </a:r>
                      <a:endParaRPr lang="nl-NL" dirty="0"/>
                    </a:p>
                  </a:txBody>
                  <a:tcPr/>
                </a:tc>
                <a:extLst>
                  <a:ext uri="{0D108BD9-81ED-4DB2-BD59-A6C34878D82A}">
                    <a16:rowId xmlns:a16="http://schemas.microsoft.com/office/drawing/2014/main" val="1066435234"/>
                  </a:ext>
                </a:extLst>
              </a:tr>
              <a:tr h="306490">
                <a:tc>
                  <a:txBody>
                    <a:bodyPr/>
                    <a:lstStyle/>
                    <a:p>
                      <a:r>
                        <a:rPr lang="en-US" dirty="0" err="1"/>
                        <a:t>Lidmaatschap</a:t>
                      </a:r>
                      <a:endParaRPr lang="nl-NL" dirty="0"/>
                    </a:p>
                  </a:txBody>
                  <a:tcPr/>
                </a:tc>
                <a:tc gridSpan="2">
                  <a:txBody>
                    <a:bodyPr/>
                    <a:lstStyle/>
                    <a:p>
                      <a:pPr algn="ctr"/>
                      <a:r>
                        <a:rPr lang="en-US" dirty="0" err="1"/>
                        <a:t>Lidmaatschap</a:t>
                      </a:r>
                      <a:r>
                        <a:rPr lang="en-US" dirty="0"/>
                        <a:t> eurozone</a:t>
                      </a:r>
                    </a:p>
                    <a:p>
                      <a:pPr algn="ctr"/>
                      <a:r>
                        <a:rPr lang="en-US" dirty="0" err="1"/>
                        <a:t>Vertegenwoordiging</a:t>
                      </a:r>
                      <a:r>
                        <a:rPr lang="en-US" dirty="0"/>
                        <a:t> eurozone in IMF</a:t>
                      </a:r>
                      <a:endParaRPr lang="nl-NL" dirty="0"/>
                    </a:p>
                  </a:txBody>
                  <a:tcPr/>
                </a:tc>
                <a:tc hMerge="1">
                  <a:txBody>
                    <a:bodyPr/>
                    <a:lstStyle/>
                    <a:p>
                      <a:endParaRPr lang="nl-NL" dirty="0"/>
                    </a:p>
                  </a:txBody>
                  <a:tcPr/>
                </a:tc>
                <a:extLst>
                  <a:ext uri="{0D108BD9-81ED-4DB2-BD59-A6C34878D82A}">
                    <a16:rowId xmlns:a16="http://schemas.microsoft.com/office/drawing/2014/main" val="3071116674"/>
                  </a:ext>
                </a:extLst>
              </a:tr>
            </a:tbl>
          </a:graphicData>
        </a:graphic>
      </p:graphicFrame>
    </p:spTree>
    <p:extLst>
      <p:ext uri="{BB962C8B-B14F-4D97-AF65-F5344CB8AC3E}">
        <p14:creationId xmlns:p14="http://schemas.microsoft.com/office/powerpoint/2010/main" val="3699444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95129E-BB3C-4AF5-A62E-57B83E65EADA}"/>
              </a:ext>
            </a:extLst>
          </p:cNvPr>
          <p:cNvSpPr>
            <a:spLocks noGrp="1"/>
          </p:cNvSpPr>
          <p:nvPr>
            <p:ph type="title"/>
          </p:nvPr>
        </p:nvSpPr>
        <p:spPr>
          <a:xfrm>
            <a:off x="365760" y="586855"/>
            <a:ext cx="3302328" cy="3387497"/>
          </a:xfrm>
        </p:spPr>
        <p:txBody>
          <a:bodyPr anchor="b">
            <a:normAutofit/>
          </a:bodyPr>
          <a:lstStyle/>
          <a:p>
            <a:pPr algn="r"/>
            <a:r>
              <a:rPr lang="fr-BE" sz="4000" b="1" i="1" dirty="0" err="1">
                <a:solidFill>
                  <a:srgbClr val="FFFFFF"/>
                </a:solidFill>
              </a:rPr>
              <a:t>Toekomst</a:t>
            </a:r>
            <a:endParaRPr lang="LID4096" sz="4000" b="1" i="1" dirty="0">
              <a:solidFill>
                <a:srgbClr val="FFFFFF"/>
              </a:solidFill>
            </a:endParaRPr>
          </a:p>
        </p:txBody>
      </p:sp>
      <p:pic>
        <p:nvPicPr>
          <p:cNvPr id="6" name="Picture 5" descr="A group of blue and brown letters&#10;&#10;Description automatically generated">
            <a:extLst>
              <a:ext uri="{FF2B5EF4-FFF2-40B4-BE49-F238E27FC236}">
                <a16:creationId xmlns:a16="http://schemas.microsoft.com/office/drawing/2014/main" id="{F9488A23-950F-4E64-A7CA-7DDE8A9E2B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4025" y="182948"/>
            <a:ext cx="3615776" cy="1111851"/>
          </a:xfrm>
          <a:prstGeom prst="rect">
            <a:avLst/>
          </a:prstGeom>
        </p:spPr>
      </p:pic>
      <p:sp>
        <p:nvSpPr>
          <p:cNvPr id="3" name="Slide Number Placeholder 2">
            <a:extLst>
              <a:ext uri="{FF2B5EF4-FFF2-40B4-BE49-F238E27FC236}">
                <a16:creationId xmlns:a16="http://schemas.microsoft.com/office/drawing/2014/main" id="{859577A4-F1D6-40CB-A1F9-208428E58A70}"/>
              </a:ext>
            </a:extLst>
          </p:cNvPr>
          <p:cNvSpPr>
            <a:spLocks noGrp="1"/>
          </p:cNvSpPr>
          <p:nvPr>
            <p:ph type="sldNum" sz="quarter" idx="12"/>
          </p:nvPr>
        </p:nvSpPr>
        <p:spPr/>
        <p:txBody>
          <a:bodyPr/>
          <a:lstStyle/>
          <a:p>
            <a:fld id="{56B704E7-17CF-46DE-A5BB-D6046E68D426}" type="slidenum">
              <a:rPr lang="LID4096" smtClean="0"/>
              <a:t>12</a:t>
            </a:fld>
            <a:endParaRPr lang="LID4096"/>
          </a:p>
        </p:txBody>
      </p:sp>
      <p:sp>
        <p:nvSpPr>
          <p:cNvPr id="5" name="TextBox 4">
            <a:extLst>
              <a:ext uri="{FF2B5EF4-FFF2-40B4-BE49-F238E27FC236}">
                <a16:creationId xmlns:a16="http://schemas.microsoft.com/office/drawing/2014/main" id="{345AF133-5B96-404C-904B-A2B1B36AB985}"/>
              </a:ext>
            </a:extLst>
          </p:cNvPr>
          <p:cNvSpPr txBox="1"/>
          <p:nvPr/>
        </p:nvSpPr>
        <p:spPr>
          <a:xfrm>
            <a:off x="5291466" y="1642021"/>
            <a:ext cx="2201035" cy="4524315"/>
          </a:xfrm>
          <a:prstGeom prst="rect">
            <a:avLst/>
          </a:prstGeom>
          <a:noFill/>
        </p:spPr>
        <p:txBody>
          <a:bodyPr wrap="square" rtlCol="0">
            <a:spAutoFit/>
          </a:bodyPr>
          <a:lstStyle/>
          <a:p>
            <a:r>
              <a:rPr lang="en-US" dirty="0" err="1"/>
              <a:t>Unipolair</a:t>
            </a:r>
            <a:r>
              <a:rPr lang="en-US" dirty="0"/>
              <a:t>	</a:t>
            </a:r>
          </a:p>
          <a:p>
            <a:endParaRPr lang="en-US" dirty="0"/>
          </a:p>
          <a:p>
            <a:endParaRPr lang="en-US" dirty="0"/>
          </a:p>
          <a:p>
            <a:r>
              <a:rPr lang="en-US" dirty="0"/>
              <a:t>				</a:t>
            </a:r>
          </a:p>
          <a:p>
            <a:endParaRPr lang="en-US" dirty="0"/>
          </a:p>
          <a:p>
            <a:endParaRPr lang="en-US" dirty="0"/>
          </a:p>
          <a:p>
            <a:r>
              <a:rPr lang="en-US" dirty="0" err="1"/>
              <a:t>Bipolair</a:t>
            </a:r>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err="1"/>
              <a:t>Multipolair</a:t>
            </a:r>
            <a:endParaRPr lang="nl-NL" dirty="0"/>
          </a:p>
        </p:txBody>
      </p:sp>
      <p:pic>
        <p:nvPicPr>
          <p:cNvPr id="4098" name="Picture 2" descr="Will China's digital yuan unseat the US dollar? - CoinGeek">
            <a:extLst>
              <a:ext uri="{FF2B5EF4-FFF2-40B4-BE49-F238E27FC236}">
                <a16:creationId xmlns:a16="http://schemas.microsoft.com/office/drawing/2014/main" id="{96C50FAD-0A4A-421A-9D50-2181CA6877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8200" y="3226952"/>
            <a:ext cx="2743200" cy="135445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United States dollar - Wikipedia">
            <a:extLst>
              <a:ext uri="{FF2B5EF4-FFF2-40B4-BE49-F238E27FC236}">
                <a16:creationId xmlns:a16="http://schemas.microsoft.com/office/drawing/2014/main" id="{2367940F-7317-45C4-99C4-943EFE6A54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39372" y="1618831"/>
            <a:ext cx="2798264" cy="11876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ball with different currency notes&#10;&#10;Description automatically generated">
            <a:extLst>
              <a:ext uri="{FF2B5EF4-FFF2-40B4-BE49-F238E27FC236}">
                <a16:creationId xmlns:a16="http://schemas.microsoft.com/office/drawing/2014/main" id="{9F9E0195-121B-44D4-B30C-56FC9BD22B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19856" y="4905440"/>
            <a:ext cx="1924688" cy="1834225"/>
          </a:xfrm>
          <a:prstGeom prst="rect">
            <a:avLst/>
          </a:prstGeom>
        </p:spPr>
      </p:pic>
    </p:spTree>
    <p:extLst>
      <p:ext uri="{BB962C8B-B14F-4D97-AF65-F5344CB8AC3E}">
        <p14:creationId xmlns:p14="http://schemas.microsoft.com/office/powerpoint/2010/main" val="3034841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95129E-BB3C-4AF5-A62E-57B83E65EADA}"/>
              </a:ext>
            </a:extLst>
          </p:cNvPr>
          <p:cNvSpPr>
            <a:spLocks noGrp="1"/>
          </p:cNvSpPr>
          <p:nvPr>
            <p:ph type="title"/>
          </p:nvPr>
        </p:nvSpPr>
        <p:spPr>
          <a:xfrm>
            <a:off x="118753" y="605642"/>
            <a:ext cx="3782220" cy="3750369"/>
          </a:xfrm>
        </p:spPr>
        <p:txBody>
          <a:bodyPr anchor="b">
            <a:normAutofit/>
          </a:bodyPr>
          <a:lstStyle/>
          <a:p>
            <a:pPr algn="r"/>
            <a:r>
              <a:rPr lang="fr-BE" sz="4000" b="1" i="1" dirty="0">
                <a:solidFill>
                  <a:srgbClr val="FFFFFF"/>
                </a:solidFill>
              </a:rPr>
              <a:t>Kern-</a:t>
            </a:r>
            <a:r>
              <a:rPr lang="fr-BE" sz="4000" b="1" i="1" dirty="0" err="1">
                <a:solidFill>
                  <a:srgbClr val="FFFFFF"/>
                </a:solidFill>
              </a:rPr>
              <a:t>aanbevelingen</a:t>
            </a:r>
            <a:endParaRPr lang="LID4096" sz="4000" b="1" i="1" dirty="0">
              <a:solidFill>
                <a:srgbClr val="FFFFFF"/>
              </a:solidFill>
            </a:endParaRPr>
          </a:p>
        </p:txBody>
      </p:sp>
      <p:pic>
        <p:nvPicPr>
          <p:cNvPr id="6" name="Picture 5" descr="A group of blue and brown letters&#10;&#10;Description automatically generated">
            <a:extLst>
              <a:ext uri="{FF2B5EF4-FFF2-40B4-BE49-F238E27FC236}">
                <a16:creationId xmlns:a16="http://schemas.microsoft.com/office/drawing/2014/main" id="{F9488A23-950F-4E64-A7CA-7DDE8A9E2B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4025" y="182948"/>
            <a:ext cx="3615776" cy="1111851"/>
          </a:xfrm>
          <a:prstGeom prst="rect">
            <a:avLst/>
          </a:prstGeom>
        </p:spPr>
      </p:pic>
      <p:sp>
        <p:nvSpPr>
          <p:cNvPr id="4" name="Slide Number Placeholder 3">
            <a:extLst>
              <a:ext uri="{FF2B5EF4-FFF2-40B4-BE49-F238E27FC236}">
                <a16:creationId xmlns:a16="http://schemas.microsoft.com/office/drawing/2014/main" id="{27D006AB-F963-467D-8791-555645A2947A}"/>
              </a:ext>
            </a:extLst>
          </p:cNvPr>
          <p:cNvSpPr>
            <a:spLocks noGrp="1"/>
          </p:cNvSpPr>
          <p:nvPr>
            <p:ph type="sldNum" sz="quarter" idx="12"/>
          </p:nvPr>
        </p:nvSpPr>
        <p:spPr/>
        <p:txBody>
          <a:bodyPr/>
          <a:lstStyle/>
          <a:p>
            <a:fld id="{56B704E7-17CF-46DE-A5BB-D6046E68D426}" type="slidenum">
              <a:rPr lang="LID4096" smtClean="0"/>
              <a:t>13</a:t>
            </a:fld>
            <a:endParaRPr lang="LID4096"/>
          </a:p>
        </p:txBody>
      </p:sp>
      <p:sp>
        <p:nvSpPr>
          <p:cNvPr id="16" name="TextBox 15">
            <a:extLst>
              <a:ext uri="{FF2B5EF4-FFF2-40B4-BE49-F238E27FC236}">
                <a16:creationId xmlns:a16="http://schemas.microsoft.com/office/drawing/2014/main" id="{855B7CF6-D8C6-4C85-B250-8EBB6404CFD4}"/>
              </a:ext>
            </a:extLst>
          </p:cNvPr>
          <p:cNvSpPr txBox="1"/>
          <p:nvPr/>
        </p:nvSpPr>
        <p:spPr>
          <a:xfrm>
            <a:off x="4245769" y="1724566"/>
            <a:ext cx="7631906" cy="3339184"/>
          </a:xfrm>
          <a:prstGeom prst="rect">
            <a:avLst/>
          </a:prstGeom>
          <a:noFill/>
        </p:spPr>
        <p:txBody>
          <a:bodyPr wrap="square">
            <a:spAutoFit/>
          </a:bodyPr>
          <a:lstStyle/>
          <a:p>
            <a:pPr marL="285750" indent="-285750">
              <a:lnSpc>
                <a:spcPct val="107000"/>
              </a:lnSpc>
              <a:buFont typeface="Calibri" panose="020F0502020204030204" pitchFamily="34" charset="0"/>
              <a:buChar char="€"/>
            </a:pPr>
            <a:r>
              <a:rPr lang="nl-NL" dirty="0">
                <a:effectLst/>
                <a:latin typeface="Calibri" panose="020F0502020204030204" pitchFamily="34" charset="0"/>
                <a:ea typeface="Calibri" panose="020F0502020204030204" pitchFamily="34" charset="0"/>
                <a:cs typeface="Times New Roman" panose="02020603050405020304" pitchFamily="18" charset="0"/>
              </a:rPr>
              <a:t>Benut de kansen die </a:t>
            </a:r>
            <a:r>
              <a:rPr lang="nl-NL" b="1" dirty="0">
                <a:effectLst/>
                <a:latin typeface="Calibri" panose="020F0502020204030204" pitchFamily="34" charset="0"/>
                <a:ea typeface="Calibri" panose="020F0502020204030204" pitchFamily="34" charset="0"/>
                <a:cs typeface="Times New Roman" panose="02020603050405020304" pitchFamily="18" charset="0"/>
              </a:rPr>
              <a:t>digitalisering</a:t>
            </a:r>
            <a:r>
              <a:rPr lang="nl-NL" dirty="0">
                <a:effectLst/>
                <a:latin typeface="Calibri" panose="020F0502020204030204" pitchFamily="34" charset="0"/>
                <a:ea typeface="Calibri" panose="020F0502020204030204" pitchFamily="34" charset="0"/>
                <a:cs typeface="Times New Roman" panose="02020603050405020304" pitchFamily="18" charset="0"/>
              </a:rPr>
              <a:t> en </a:t>
            </a:r>
            <a:r>
              <a:rPr lang="nl-NL" b="1" dirty="0">
                <a:effectLst/>
                <a:latin typeface="Calibri" panose="020F0502020204030204" pitchFamily="34" charset="0"/>
                <a:ea typeface="Calibri" panose="020F0502020204030204" pitchFamily="34" charset="0"/>
                <a:cs typeface="Times New Roman" panose="02020603050405020304" pitchFamily="18" charset="0"/>
              </a:rPr>
              <a:t>vergroening</a:t>
            </a:r>
            <a:r>
              <a:rPr lang="nl-NL" dirty="0">
                <a:effectLst/>
                <a:latin typeface="Calibri" panose="020F0502020204030204" pitchFamily="34" charset="0"/>
                <a:ea typeface="Calibri" panose="020F0502020204030204" pitchFamily="34" charset="0"/>
                <a:cs typeface="Times New Roman" panose="02020603050405020304" pitchFamily="18" charset="0"/>
              </a:rPr>
              <a:t> bieden</a:t>
            </a:r>
            <a:br>
              <a:rPr lang="nl-NL" dirty="0">
                <a:effectLst/>
                <a:latin typeface="Calibri" panose="020F0502020204030204" pitchFamily="34" charset="0"/>
                <a:ea typeface="Calibri" panose="020F0502020204030204" pitchFamily="34" charset="0"/>
                <a:cs typeface="Times New Roman" panose="02020603050405020304" pitchFamily="18" charset="0"/>
              </a:rPr>
            </a:br>
            <a:endParaRPr lang="nl-NL"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Calibri" panose="020F0502020204030204" pitchFamily="34" charset="0"/>
              <a:buChar char="€"/>
            </a:pPr>
            <a:r>
              <a:rPr lang="nl-NL" dirty="0">
                <a:effectLst/>
                <a:latin typeface="Calibri" panose="020F0502020204030204" pitchFamily="34" charset="0"/>
                <a:ea typeface="Calibri" panose="020F0502020204030204" pitchFamily="34" charset="0"/>
                <a:cs typeface="Times New Roman" panose="02020603050405020304" pitchFamily="18" charset="0"/>
              </a:rPr>
              <a:t>Neem </a:t>
            </a:r>
            <a:r>
              <a:rPr lang="nl-NL" b="1" dirty="0">
                <a:effectLst/>
                <a:latin typeface="Calibri" panose="020F0502020204030204" pitchFamily="34" charset="0"/>
                <a:ea typeface="Calibri" panose="020F0502020204030204" pitchFamily="34" charset="0"/>
                <a:cs typeface="Times New Roman" panose="02020603050405020304" pitchFamily="18" charset="0"/>
              </a:rPr>
              <a:t>meer verantwoordelijkheid voor het internationale financiële bestel</a:t>
            </a:r>
            <a:r>
              <a:rPr lang="nl-NL" dirty="0">
                <a:effectLst/>
                <a:latin typeface="Calibri" panose="020F0502020204030204" pitchFamily="34" charset="0"/>
                <a:ea typeface="Calibri" panose="020F0502020204030204" pitchFamily="34" charset="0"/>
                <a:cs typeface="Times New Roman" panose="02020603050405020304" pitchFamily="18" charset="0"/>
              </a:rPr>
              <a:t> door een uitbreiding van swaplijnen.</a:t>
            </a:r>
            <a:br>
              <a:rPr lang="nl-NL" dirty="0">
                <a:effectLst/>
                <a:latin typeface="Calibri" panose="020F0502020204030204" pitchFamily="34" charset="0"/>
                <a:ea typeface="Calibri" panose="020F0502020204030204" pitchFamily="34" charset="0"/>
                <a:cs typeface="Times New Roman" panose="02020603050405020304" pitchFamily="18" charset="0"/>
              </a:rPr>
            </a:br>
            <a:endParaRPr lang="nl-NL"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Calibri" panose="020F0502020204030204" pitchFamily="34" charset="0"/>
              <a:buChar char="€"/>
            </a:pPr>
            <a:r>
              <a:rPr lang="nl-NL" dirty="0">
                <a:effectLst/>
                <a:latin typeface="Calibri" panose="020F0502020204030204" pitchFamily="34" charset="0"/>
                <a:ea typeface="Calibri" panose="020F0502020204030204" pitchFamily="34" charset="0"/>
                <a:cs typeface="Times New Roman" panose="02020603050405020304" pitchFamily="18" charset="0"/>
              </a:rPr>
              <a:t>Breng het </a:t>
            </a:r>
            <a:r>
              <a:rPr lang="nl-NL" b="1" dirty="0">
                <a:effectLst/>
                <a:latin typeface="Calibri" panose="020F0502020204030204" pitchFamily="34" charset="0"/>
                <a:ea typeface="Calibri" panose="020F0502020204030204" pitchFamily="34" charset="0"/>
                <a:cs typeface="Times New Roman" panose="02020603050405020304" pitchFamily="18" charset="0"/>
              </a:rPr>
              <a:t>eigen huis op orde</a:t>
            </a:r>
            <a:r>
              <a:rPr lang="nl-NL" dirty="0">
                <a:effectLst/>
                <a:latin typeface="Calibri" panose="020F0502020204030204" pitchFamily="34" charset="0"/>
                <a:ea typeface="Calibri" panose="020F0502020204030204" pitchFamily="34" charset="0"/>
                <a:cs typeface="Times New Roman" panose="02020603050405020304" pitchFamily="18" charset="0"/>
              </a:rPr>
              <a:t> door vervolmaking banken-, kapitaalmarkt unie en investeringen in het duurzame </a:t>
            </a:r>
            <a:r>
              <a:rPr lang="nl-NL" dirty="0" err="1">
                <a:effectLst/>
                <a:latin typeface="Calibri" panose="020F0502020204030204" pitchFamily="34" charset="0"/>
                <a:ea typeface="Calibri" panose="020F0502020204030204" pitchFamily="34" charset="0"/>
                <a:cs typeface="Times New Roman" panose="02020603050405020304" pitchFamily="18" charset="0"/>
              </a:rPr>
              <a:t>groeivermogen</a:t>
            </a:r>
            <a:r>
              <a:rPr lang="nl-NL" dirty="0">
                <a:effectLst/>
                <a:latin typeface="Calibri" panose="020F0502020204030204" pitchFamily="34" charset="0"/>
                <a:ea typeface="Calibri" panose="020F0502020204030204" pitchFamily="34" charset="0"/>
                <a:cs typeface="Times New Roman" panose="02020603050405020304" pitchFamily="18" charset="0"/>
              </a:rPr>
              <a:t> en veerkracht van de eurozone. </a:t>
            </a:r>
            <a:br>
              <a:rPr lang="nl-NL" dirty="0">
                <a:effectLst/>
                <a:latin typeface="Calibri" panose="020F0502020204030204" pitchFamily="34" charset="0"/>
                <a:ea typeface="Calibri" panose="020F0502020204030204" pitchFamily="34" charset="0"/>
                <a:cs typeface="Times New Roman" panose="02020603050405020304" pitchFamily="18" charset="0"/>
              </a:rPr>
            </a:br>
            <a:endParaRPr lang="nl-NL"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Calibri" panose="020F0502020204030204" pitchFamily="34" charset="0"/>
              <a:buChar char="€"/>
            </a:pPr>
            <a:r>
              <a:rPr lang="nl-NL" dirty="0">
                <a:effectLst/>
                <a:latin typeface="Calibri" panose="020F0502020204030204" pitchFamily="34" charset="0"/>
                <a:ea typeface="Calibri" panose="020F0502020204030204" pitchFamily="34" charset="0"/>
                <a:cs typeface="Times New Roman" panose="02020603050405020304" pitchFamily="18" charset="0"/>
              </a:rPr>
              <a:t>Zorg voor een versterking van de eurozone door </a:t>
            </a:r>
            <a:r>
              <a:rPr lang="nl-NL" b="1" dirty="0">
                <a:effectLst/>
                <a:latin typeface="Calibri" panose="020F0502020204030204" pitchFamily="34" charset="0"/>
                <a:ea typeface="Calibri" panose="020F0502020204030204" pitchFamily="34" charset="0"/>
                <a:cs typeface="Times New Roman" panose="02020603050405020304" pitchFamily="18" charset="0"/>
              </a:rPr>
              <a:t>toetreding van Zweden, Denemarken en Polen</a:t>
            </a:r>
            <a:r>
              <a:rPr lang="nl-NL"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863374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95129E-BB3C-4AF5-A62E-57B83E65EADA}"/>
              </a:ext>
            </a:extLst>
          </p:cNvPr>
          <p:cNvSpPr>
            <a:spLocks noGrp="1"/>
          </p:cNvSpPr>
          <p:nvPr>
            <p:ph type="title"/>
          </p:nvPr>
        </p:nvSpPr>
        <p:spPr>
          <a:xfrm>
            <a:off x="365760" y="586855"/>
            <a:ext cx="3302328" cy="3387497"/>
          </a:xfrm>
        </p:spPr>
        <p:txBody>
          <a:bodyPr anchor="b">
            <a:normAutofit/>
          </a:bodyPr>
          <a:lstStyle/>
          <a:p>
            <a:pPr algn="r"/>
            <a:r>
              <a:rPr lang="fr-BE" sz="4000" b="1" i="1" dirty="0">
                <a:solidFill>
                  <a:srgbClr val="FFFFFF"/>
                </a:solidFill>
              </a:rPr>
              <a:t>Link</a:t>
            </a:r>
            <a:endParaRPr lang="LID4096" sz="4000" b="1" i="1" dirty="0">
              <a:solidFill>
                <a:srgbClr val="FFFFFF"/>
              </a:solidFill>
            </a:endParaRPr>
          </a:p>
        </p:txBody>
      </p:sp>
      <p:pic>
        <p:nvPicPr>
          <p:cNvPr id="6" name="Picture 5" descr="A group of blue and brown letters&#10;&#10;Description automatically generated">
            <a:extLst>
              <a:ext uri="{FF2B5EF4-FFF2-40B4-BE49-F238E27FC236}">
                <a16:creationId xmlns:a16="http://schemas.microsoft.com/office/drawing/2014/main" id="{F9488A23-950F-4E64-A7CA-7DDE8A9E2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025" y="182948"/>
            <a:ext cx="3615776" cy="1111851"/>
          </a:xfrm>
          <a:prstGeom prst="rect">
            <a:avLst/>
          </a:prstGeom>
        </p:spPr>
      </p:pic>
      <p:sp>
        <p:nvSpPr>
          <p:cNvPr id="3" name="Slide Number Placeholder 2">
            <a:extLst>
              <a:ext uri="{FF2B5EF4-FFF2-40B4-BE49-F238E27FC236}">
                <a16:creationId xmlns:a16="http://schemas.microsoft.com/office/drawing/2014/main" id="{859577A4-F1D6-40CB-A1F9-208428E58A70}"/>
              </a:ext>
            </a:extLst>
          </p:cNvPr>
          <p:cNvSpPr>
            <a:spLocks noGrp="1"/>
          </p:cNvSpPr>
          <p:nvPr>
            <p:ph type="sldNum" sz="quarter" idx="12"/>
          </p:nvPr>
        </p:nvSpPr>
        <p:spPr/>
        <p:txBody>
          <a:bodyPr/>
          <a:lstStyle/>
          <a:p>
            <a:fld id="{56B704E7-17CF-46DE-A5BB-D6046E68D426}" type="slidenum">
              <a:rPr lang="LID4096" smtClean="0"/>
              <a:t>14</a:t>
            </a:fld>
            <a:endParaRPr lang="LID4096"/>
          </a:p>
        </p:txBody>
      </p:sp>
      <p:pic>
        <p:nvPicPr>
          <p:cNvPr id="7" name="Picture 6" descr="A close up of a coin&#10;&#10;Description automatically generated">
            <a:extLst>
              <a:ext uri="{FF2B5EF4-FFF2-40B4-BE49-F238E27FC236}">
                <a16:creationId xmlns:a16="http://schemas.microsoft.com/office/drawing/2014/main" id="{2B6452CE-7346-49AB-A875-131F3990F1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0" y="-10147"/>
            <a:ext cx="4851230" cy="6858000"/>
          </a:xfrm>
          <a:prstGeom prst="rect">
            <a:avLst/>
          </a:prstGeom>
        </p:spPr>
      </p:pic>
      <p:sp>
        <p:nvSpPr>
          <p:cNvPr id="18" name="TextBox 17">
            <a:extLst>
              <a:ext uri="{FF2B5EF4-FFF2-40B4-BE49-F238E27FC236}">
                <a16:creationId xmlns:a16="http://schemas.microsoft.com/office/drawing/2014/main" id="{DD16C721-4B8E-4770-A0F6-FD7A8108EF87}"/>
              </a:ext>
            </a:extLst>
          </p:cNvPr>
          <p:cNvSpPr txBox="1"/>
          <p:nvPr/>
        </p:nvSpPr>
        <p:spPr>
          <a:xfrm>
            <a:off x="6246326" y="3283316"/>
            <a:ext cx="6165130" cy="369332"/>
          </a:xfrm>
          <a:prstGeom prst="rect">
            <a:avLst/>
          </a:prstGeom>
          <a:noFill/>
        </p:spPr>
        <p:txBody>
          <a:bodyPr wrap="square">
            <a:spAutoFit/>
          </a:bodyPr>
          <a:lstStyle/>
          <a:p>
            <a:r>
              <a:rPr lang="nl-NL" dirty="0">
                <a:hlinkClick r:id="rId4"/>
              </a:rPr>
              <a:t>https://www.adviesraadinternationalevraagstukken.nl</a:t>
            </a:r>
            <a:endParaRPr lang="nl-NL" dirty="0"/>
          </a:p>
        </p:txBody>
      </p:sp>
    </p:spTree>
    <p:extLst>
      <p:ext uri="{BB962C8B-B14F-4D97-AF65-F5344CB8AC3E}">
        <p14:creationId xmlns:p14="http://schemas.microsoft.com/office/powerpoint/2010/main" val="2742669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95129E-BB3C-4AF5-A62E-57B83E65EADA}"/>
              </a:ext>
            </a:extLst>
          </p:cNvPr>
          <p:cNvSpPr>
            <a:spLocks noGrp="1"/>
          </p:cNvSpPr>
          <p:nvPr>
            <p:ph type="title"/>
          </p:nvPr>
        </p:nvSpPr>
        <p:spPr>
          <a:xfrm>
            <a:off x="466722" y="586855"/>
            <a:ext cx="3201366" cy="3387497"/>
          </a:xfrm>
        </p:spPr>
        <p:txBody>
          <a:bodyPr anchor="b">
            <a:normAutofit/>
          </a:bodyPr>
          <a:lstStyle/>
          <a:p>
            <a:pPr algn="r"/>
            <a:r>
              <a:rPr lang="fr-BE" sz="4000" b="1" i="1" dirty="0" err="1">
                <a:solidFill>
                  <a:srgbClr val="FFFFFF"/>
                </a:solidFill>
              </a:rPr>
              <a:t>Aanleiding</a:t>
            </a:r>
            <a:endParaRPr lang="LID4096" sz="4000" b="1" i="1" dirty="0">
              <a:solidFill>
                <a:srgbClr val="FFFFFF"/>
              </a:solidFill>
            </a:endParaRPr>
          </a:p>
        </p:txBody>
      </p:sp>
      <p:sp>
        <p:nvSpPr>
          <p:cNvPr id="3" name="Content Placeholder 2">
            <a:extLst>
              <a:ext uri="{FF2B5EF4-FFF2-40B4-BE49-F238E27FC236}">
                <a16:creationId xmlns:a16="http://schemas.microsoft.com/office/drawing/2014/main" id="{F8999E27-9335-4F30-A528-F41C31DF4963}"/>
              </a:ext>
            </a:extLst>
          </p:cNvPr>
          <p:cNvSpPr>
            <a:spLocks noGrp="1"/>
          </p:cNvSpPr>
          <p:nvPr>
            <p:ph idx="1"/>
          </p:nvPr>
        </p:nvSpPr>
        <p:spPr>
          <a:xfrm>
            <a:off x="4807971" y="1687398"/>
            <a:ext cx="7171830" cy="4875775"/>
          </a:xfrm>
        </p:spPr>
        <p:txBody>
          <a:bodyPr anchor="ctr">
            <a:normAutofit/>
          </a:bodyPr>
          <a:lstStyle/>
          <a:p>
            <a:pPr marL="0" lvl="0" indent="0">
              <a:buNone/>
            </a:pPr>
            <a:r>
              <a:rPr lang="nl-NL" sz="1800" dirty="0">
                <a:effectLst/>
                <a:latin typeface="Calibri" panose="020F0502020204030204" pitchFamily="34" charset="0"/>
                <a:ea typeface="Calibri" panose="020F0502020204030204" pitchFamily="34" charset="0"/>
                <a:cs typeface="Times New Roman" panose="02020603050405020304" pitchFamily="18" charset="0"/>
              </a:rPr>
              <a:t>Twee betekenisvolle schokken:</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AutoNum type="arabicPeriod"/>
            </a:pPr>
            <a:r>
              <a:rPr lang="nl-NL" sz="1800" dirty="0">
                <a:latin typeface="Calibri" panose="020F0502020204030204" pitchFamily="34" charset="0"/>
                <a:ea typeface="Calibri" panose="020F0502020204030204" pitchFamily="34" charset="0"/>
                <a:cs typeface="Times New Roman" panose="02020603050405020304" pitchFamily="18" charset="0"/>
              </a:rPr>
              <a:t>Eenzijdige terugtrekking van de Verenigde Staten uit Iran-akkoord en extraterritoriale sancties</a:t>
            </a:r>
          </a:p>
          <a:p>
            <a:pPr marL="342900" lvl="0" indent="-342900">
              <a:buAutoNum type="arabicPeriod"/>
            </a:pPr>
            <a:r>
              <a:rPr lang="nl-NL" sz="1800" dirty="0">
                <a:effectLst/>
                <a:latin typeface="Calibri" panose="020F0502020204030204" pitchFamily="34" charset="0"/>
                <a:ea typeface="Calibri" panose="020F0502020204030204" pitchFamily="34" charset="0"/>
                <a:cs typeface="Times New Roman" panose="02020603050405020304" pitchFamily="18" charset="0"/>
              </a:rPr>
              <a:t>Opkomst China en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petroyuan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lang="nl-NL" sz="1800">
                <a:latin typeface="Calibri" panose="020F0502020204030204" pitchFamily="34" charset="0"/>
                <a:ea typeface="Calibri" panose="020F0502020204030204" pitchFamily="34" charset="0"/>
                <a:cs typeface="Times New Roman" panose="02020603050405020304" pitchFamily="18" charset="0"/>
              </a:rPr>
              <a:t>nopen </a:t>
            </a:r>
            <a:r>
              <a:rPr lang="nl-NL" sz="1800" dirty="0">
                <a:latin typeface="Calibri" panose="020F0502020204030204" pitchFamily="34" charset="0"/>
                <a:ea typeface="Calibri" panose="020F0502020204030204" pitchFamily="34" charset="0"/>
                <a:cs typeface="Times New Roman" panose="02020603050405020304" pitchFamily="18" charset="0"/>
              </a:rPr>
              <a:t>tot eigenstandig handelingsvermogen van EU</a:t>
            </a:r>
            <a:endParaRPr kumimoji="0" lang="nl-NL" sz="1800" b="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LID4096" sz="1800" dirty="0"/>
          </a:p>
        </p:txBody>
      </p:sp>
      <p:pic>
        <p:nvPicPr>
          <p:cNvPr id="6" name="Picture 5" descr="A group of blue and brown letters&#10;&#10;Description automatically generated">
            <a:extLst>
              <a:ext uri="{FF2B5EF4-FFF2-40B4-BE49-F238E27FC236}">
                <a16:creationId xmlns:a16="http://schemas.microsoft.com/office/drawing/2014/main" id="{F9488A23-950F-4E64-A7CA-7DDE8A9E2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025" y="182948"/>
            <a:ext cx="3615776" cy="1111851"/>
          </a:xfrm>
          <a:prstGeom prst="rect">
            <a:avLst/>
          </a:prstGeom>
        </p:spPr>
      </p:pic>
      <p:sp>
        <p:nvSpPr>
          <p:cNvPr id="5" name="Slide Number Placeholder 4">
            <a:extLst>
              <a:ext uri="{FF2B5EF4-FFF2-40B4-BE49-F238E27FC236}">
                <a16:creationId xmlns:a16="http://schemas.microsoft.com/office/drawing/2014/main" id="{926C85B5-2D66-4C63-85E7-A1F747D64092}"/>
              </a:ext>
            </a:extLst>
          </p:cNvPr>
          <p:cNvSpPr>
            <a:spLocks noGrp="1"/>
          </p:cNvSpPr>
          <p:nvPr>
            <p:ph type="sldNum" sz="quarter" idx="12"/>
          </p:nvPr>
        </p:nvSpPr>
        <p:spPr/>
        <p:txBody>
          <a:bodyPr/>
          <a:lstStyle/>
          <a:p>
            <a:fld id="{56B704E7-17CF-46DE-A5BB-D6046E68D426}" type="slidenum">
              <a:rPr lang="LID4096" smtClean="0"/>
              <a:t>2</a:t>
            </a:fld>
            <a:endParaRPr lang="LID4096"/>
          </a:p>
        </p:txBody>
      </p:sp>
    </p:spTree>
    <p:extLst>
      <p:ext uri="{BB962C8B-B14F-4D97-AF65-F5344CB8AC3E}">
        <p14:creationId xmlns:p14="http://schemas.microsoft.com/office/powerpoint/2010/main" val="3305391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195129E-BB3C-4AF5-A62E-57B83E65EADA}"/>
              </a:ext>
            </a:extLst>
          </p:cNvPr>
          <p:cNvSpPr>
            <a:spLocks noGrp="1"/>
          </p:cNvSpPr>
          <p:nvPr>
            <p:ph type="title"/>
          </p:nvPr>
        </p:nvSpPr>
        <p:spPr>
          <a:xfrm>
            <a:off x="466722" y="586855"/>
            <a:ext cx="3201366" cy="3387497"/>
          </a:xfrm>
        </p:spPr>
        <p:txBody>
          <a:bodyPr anchor="b">
            <a:normAutofit/>
          </a:bodyPr>
          <a:lstStyle/>
          <a:p>
            <a:pPr algn="r"/>
            <a:r>
              <a:rPr lang="fr-BE" sz="4000" b="1" i="1" dirty="0">
                <a:solidFill>
                  <a:srgbClr val="FFFFFF"/>
                </a:solidFill>
              </a:rPr>
              <a:t>Wat </a:t>
            </a:r>
            <a:r>
              <a:rPr lang="fr-BE" sz="4000" b="1" i="1" dirty="0" err="1">
                <a:solidFill>
                  <a:srgbClr val="FFFFFF"/>
                </a:solidFill>
              </a:rPr>
              <a:t>is</a:t>
            </a:r>
            <a:r>
              <a:rPr lang="fr-BE" sz="4000" b="1" i="1" dirty="0">
                <a:solidFill>
                  <a:srgbClr val="FFFFFF"/>
                </a:solidFill>
              </a:rPr>
              <a:t> </a:t>
            </a:r>
            <a:r>
              <a:rPr lang="fr-BE" sz="4000" b="1" i="1" dirty="0" err="1">
                <a:solidFill>
                  <a:srgbClr val="FFFFFF"/>
                </a:solidFill>
              </a:rPr>
              <a:t>muntmacht</a:t>
            </a:r>
            <a:r>
              <a:rPr lang="fr-BE" sz="4000" b="1" i="1" dirty="0">
                <a:solidFill>
                  <a:srgbClr val="FFFFFF"/>
                </a:solidFill>
              </a:rPr>
              <a:t>?</a:t>
            </a:r>
            <a:endParaRPr lang="LID4096" sz="4000" b="1" i="1" dirty="0">
              <a:solidFill>
                <a:srgbClr val="FFFFFF"/>
              </a:solidFill>
            </a:endParaRPr>
          </a:p>
        </p:txBody>
      </p:sp>
      <p:sp>
        <p:nvSpPr>
          <p:cNvPr id="3" name="Content Placeholder 2">
            <a:extLst>
              <a:ext uri="{FF2B5EF4-FFF2-40B4-BE49-F238E27FC236}">
                <a16:creationId xmlns:a16="http://schemas.microsoft.com/office/drawing/2014/main" id="{F8999E27-9335-4F30-A528-F41C31DF4963}"/>
              </a:ext>
            </a:extLst>
          </p:cNvPr>
          <p:cNvSpPr>
            <a:spLocks noGrp="1"/>
          </p:cNvSpPr>
          <p:nvPr>
            <p:ph idx="1"/>
          </p:nvPr>
        </p:nvSpPr>
        <p:spPr>
          <a:xfrm>
            <a:off x="4807971" y="1687398"/>
            <a:ext cx="7013241" cy="4875775"/>
          </a:xfrm>
        </p:spPr>
        <p:txBody>
          <a:bodyPr anchor="ctr">
            <a:normAutofit/>
          </a:bodyPr>
          <a:lstStyle/>
          <a:p>
            <a:pPr marL="342900" lvl="0" indent="-342900">
              <a:buFont typeface="Symbol" panose="05050102010706020507" pitchFamily="18" charset="2"/>
              <a:buChar char=""/>
            </a:pPr>
            <a:r>
              <a:rPr lang="nl-NL" sz="1800" dirty="0">
                <a:latin typeface="Calibri" panose="020F0502020204030204" pitchFamily="34" charset="0"/>
                <a:ea typeface="Calibri" panose="020F0502020204030204" pitchFamily="34" charset="0"/>
                <a:cs typeface="Times New Roman" panose="02020603050405020304" pitchFamily="18" charset="0"/>
              </a:rPr>
              <a:t>Band tussen munt en staatsgezag</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nl-NL" sz="1800" dirty="0">
                <a:latin typeface="Calibri" panose="020F0502020204030204" pitchFamily="34" charset="0"/>
                <a:ea typeface="Calibri" panose="020F0502020204030204" pitchFamily="34" charset="0"/>
                <a:cs typeface="Times New Roman" panose="02020603050405020304" pitchFamily="18" charset="0"/>
              </a:rPr>
              <a:t>Directe muntmacht: de dollar als poortwachter van het internationale financiële bestel</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Indirecte muntmacht: het ex</a:t>
            </a:r>
            <a:r>
              <a:rPr lang="nl-NL" sz="1800" dirty="0">
                <a:latin typeface="Calibri" panose="020F0502020204030204" pitchFamily="34" charset="0"/>
                <a:ea typeface="Calibri" panose="020F0502020204030204" pitchFamily="34" charset="0"/>
                <a:cs typeface="Times New Roman" panose="02020603050405020304" pitchFamily="18" charset="0"/>
              </a:rPr>
              <a:t>orbitante privilege</a:t>
            </a:r>
          </a:p>
          <a:p>
            <a:pPr marL="342900" lvl="0" indent="-342900">
              <a:buFont typeface="Symbol" panose="05050102010706020507" pitchFamily="18" charset="2"/>
              <a:buChar char=""/>
            </a:pPr>
            <a:r>
              <a:rPr kumimoji="0" lang="nl-NL" sz="1800" b="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Offensieve en defensieve muntmacht</a:t>
            </a:r>
            <a:endParaRPr lang="LID4096" sz="1800" dirty="0"/>
          </a:p>
        </p:txBody>
      </p:sp>
      <p:pic>
        <p:nvPicPr>
          <p:cNvPr id="6" name="Picture 5" descr="A group of blue and brown letters&#10;&#10;Description automatically generated">
            <a:extLst>
              <a:ext uri="{FF2B5EF4-FFF2-40B4-BE49-F238E27FC236}">
                <a16:creationId xmlns:a16="http://schemas.microsoft.com/office/drawing/2014/main" id="{F9488A23-950F-4E64-A7CA-7DDE8A9E2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025" y="182948"/>
            <a:ext cx="3615776" cy="1111851"/>
          </a:xfrm>
          <a:prstGeom prst="rect">
            <a:avLst/>
          </a:prstGeom>
        </p:spPr>
      </p:pic>
      <p:sp>
        <p:nvSpPr>
          <p:cNvPr id="4" name="Slide Number Placeholder 3">
            <a:extLst>
              <a:ext uri="{FF2B5EF4-FFF2-40B4-BE49-F238E27FC236}">
                <a16:creationId xmlns:a16="http://schemas.microsoft.com/office/drawing/2014/main" id="{A151535D-3979-46F4-8AD3-47053A44B00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B704E7-17CF-46DE-A5BB-D6046E68D426}" type="slidenum">
              <a:rPr kumimoji="0" lang="LID4096"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LID4096"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3300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95129E-BB3C-4AF5-A62E-57B83E65EADA}"/>
              </a:ext>
            </a:extLst>
          </p:cNvPr>
          <p:cNvSpPr>
            <a:spLocks noGrp="1"/>
          </p:cNvSpPr>
          <p:nvPr>
            <p:ph type="title"/>
          </p:nvPr>
        </p:nvSpPr>
        <p:spPr>
          <a:xfrm>
            <a:off x="466722" y="586855"/>
            <a:ext cx="3201366" cy="3387497"/>
          </a:xfrm>
        </p:spPr>
        <p:txBody>
          <a:bodyPr anchor="b">
            <a:normAutofit/>
          </a:bodyPr>
          <a:lstStyle/>
          <a:p>
            <a:pPr algn="r"/>
            <a:r>
              <a:rPr lang="fr-BE" sz="4000" b="1" i="1" dirty="0" err="1">
                <a:solidFill>
                  <a:srgbClr val="FFFFFF"/>
                </a:solidFill>
              </a:rPr>
              <a:t>Politieke</a:t>
            </a:r>
            <a:r>
              <a:rPr lang="fr-BE" sz="4000" b="1" i="1" dirty="0">
                <a:solidFill>
                  <a:srgbClr val="FFFFFF"/>
                </a:solidFill>
              </a:rPr>
              <a:t> </a:t>
            </a:r>
            <a:r>
              <a:rPr lang="fr-BE" sz="4000" b="1" i="1" dirty="0" err="1">
                <a:solidFill>
                  <a:srgbClr val="FFFFFF"/>
                </a:solidFill>
              </a:rPr>
              <a:t>geschiedenis</a:t>
            </a:r>
            <a:r>
              <a:rPr lang="fr-BE" sz="4000" b="1" i="1" dirty="0">
                <a:solidFill>
                  <a:srgbClr val="FFFFFF"/>
                </a:solidFill>
              </a:rPr>
              <a:t> van de €uro</a:t>
            </a:r>
            <a:endParaRPr lang="LID4096" sz="4000" b="1" i="1" dirty="0">
              <a:solidFill>
                <a:srgbClr val="FFFFFF"/>
              </a:solidFill>
            </a:endParaRPr>
          </a:p>
        </p:txBody>
      </p:sp>
      <p:sp>
        <p:nvSpPr>
          <p:cNvPr id="3" name="Content Placeholder 2">
            <a:extLst>
              <a:ext uri="{FF2B5EF4-FFF2-40B4-BE49-F238E27FC236}">
                <a16:creationId xmlns:a16="http://schemas.microsoft.com/office/drawing/2014/main" id="{F8999E27-9335-4F30-A528-F41C31DF4963}"/>
              </a:ext>
            </a:extLst>
          </p:cNvPr>
          <p:cNvSpPr>
            <a:spLocks noGrp="1"/>
          </p:cNvSpPr>
          <p:nvPr>
            <p:ph idx="1"/>
          </p:nvPr>
        </p:nvSpPr>
        <p:spPr>
          <a:xfrm>
            <a:off x="4807971" y="1687398"/>
            <a:ext cx="7013241" cy="4875775"/>
          </a:xfrm>
        </p:spPr>
        <p:txBody>
          <a:bodyPr anchor="ctr">
            <a:normAutofit/>
          </a:bodyPr>
          <a:lstStyle/>
          <a:p>
            <a:pPr marL="342900" lvl="0" indent="-342900">
              <a:buFont typeface="Symbol" panose="05050102010706020507" pitchFamily="18" charset="2"/>
              <a:buChar char=""/>
            </a:pPr>
            <a:r>
              <a:rPr lang="nl-NL" sz="1800" dirty="0">
                <a:latin typeface="Calibri" panose="020F0502020204030204" pitchFamily="34" charset="0"/>
                <a:ea typeface="Calibri" panose="020F0502020204030204" pitchFamily="34" charset="0"/>
                <a:cs typeface="Times New Roman" panose="02020603050405020304" pitchFamily="18" charset="0"/>
              </a:rPr>
              <a:t>Na WOII: </a:t>
            </a:r>
            <a:r>
              <a:rPr lang="nl-NL" sz="1800" dirty="0" err="1">
                <a:latin typeface="Calibri" panose="020F0502020204030204" pitchFamily="34" charset="0"/>
                <a:ea typeface="Calibri" panose="020F0502020204030204" pitchFamily="34" charset="0"/>
                <a:cs typeface="Times New Roman" panose="02020603050405020304" pitchFamily="18" charset="0"/>
              </a:rPr>
              <a:t>Bretton</a:t>
            </a:r>
            <a:r>
              <a:rPr lang="nl-NL" sz="1800" dirty="0">
                <a:latin typeface="Calibri" panose="020F0502020204030204" pitchFamily="34" charset="0"/>
                <a:ea typeface="Calibri" panose="020F0502020204030204" pitchFamily="34" charset="0"/>
                <a:cs typeface="Times New Roman" panose="02020603050405020304" pitchFamily="18" charset="0"/>
              </a:rPr>
              <a:t> Woods (1945-1971)                  </a:t>
            </a:r>
            <a:br>
              <a:rPr lang="nl-NL" sz="1800" dirty="0">
                <a:latin typeface="Calibri" panose="020F0502020204030204" pitchFamily="34" charset="0"/>
                <a:ea typeface="Calibri" panose="020F0502020204030204" pitchFamily="34" charset="0"/>
                <a:cs typeface="Times New Roman" panose="02020603050405020304" pitchFamily="18" charset="0"/>
              </a:rPr>
            </a:br>
            <a:r>
              <a:rPr lang="nl-NL" sz="1800" dirty="0">
                <a:latin typeface="Calibri" panose="020F050202020403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nl-NL" sz="1800" dirty="0">
                <a:latin typeface="Calibri" panose="020F0502020204030204" pitchFamily="34" charset="0"/>
                <a:ea typeface="Calibri" panose="020F0502020204030204" pitchFamily="34" charset="0"/>
                <a:cs typeface="Times New Roman" panose="02020603050405020304" pitchFamily="18" charset="0"/>
              </a:rPr>
              <a:t>Na de val van </a:t>
            </a:r>
            <a:r>
              <a:rPr lang="nl-NL" sz="1800" dirty="0" err="1">
                <a:latin typeface="Calibri" panose="020F0502020204030204" pitchFamily="34" charset="0"/>
                <a:ea typeface="Calibri" panose="020F0502020204030204" pitchFamily="34" charset="0"/>
                <a:cs typeface="Times New Roman" panose="02020603050405020304" pitchFamily="18" charset="0"/>
              </a:rPr>
              <a:t>Bretton</a:t>
            </a:r>
            <a:r>
              <a:rPr lang="nl-NL" sz="1800" dirty="0">
                <a:latin typeface="Calibri" panose="020F0502020204030204" pitchFamily="34" charset="0"/>
                <a:ea typeface="Calibri" panose="020F0502020204030204" pitchFamily="34" charset="0"/>
                <a:cs typeface="Times New Roman" panose="02020603050405020304" pitchFamily="18" charset="0"/>
              </a:rPr>
              <a:t> Woods: het EMS (1971-1989)     </a:t>
            </a:r>
            <a:br>
              <a:rPr lang="nl-NL" sz="1800" dirty="0">
                <a:latin typeface="Calibri" panose="020F0502020204030204" pitchFamily="34" charset="0"/>
                <a:ea typeface="Calibri" panose="020F0502020204030204" pitchFamily="34" charset="0"/>
                <a:cs typeface="Times New Roman" panose="02020603050405020304" pitchFamily="18" charset="0"/>
              </a:rPr>
            </a:br>
            <a:r>
              <a:rPr lang="nl-NL" sz="1800" dirty="0">
                <a:latin typeface="Calibri" panose="020F0502020204030204" pitchFamily="34" charset="0"/>
                <a:ea typeface="Calibri" panose="020F0502020204030204" pitchFamily="34" charset="0"/>
                <a:cs typeface="Times New Roman" panose="02020603050405020304" pitchFamily="18" charset="0"/>
              </a:rPr>
              <a:t>					</a:t>
            </a:r>
            <a:endParaRPr lang="nl-NL" sz="1800" i="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Na de val van de Berlijnse Muur: </a:t>
            </a:r>
            <a:r>
              <a:rPr lang="nl-NL" sz="1800" dirty="0">
                <a:latin typeface="Calibri" panose="020F0502020204030204" pitchFamily="34" charset="0"/>
                <a:ea typeface="Calibri" panose="020F0502020204030204" pitchFamily="34" charset="0"/>
                <a:cs typeface="Times New Roman" panose="02020603050405020304" pitchFamily="18" charset="0"/>
              </a:rPr>
              <a:t>éé</a:t>
            </a:r>
            <a:r>
              <a:rPr lang="nl-NL" sz="1800" dirty="0">
                <a:effectLst/>
                <a:latin typeface="Calibri" panose="020F0502020204030204" pitchFamily="34" charset="0"/>
                <a:ea typeface="Calibri" panose="020F0502020204030204" pitchFamily="34" charset="0"/>
                <a:cs typeface="Times New Roman" panose="02020603050405020304" pitchFamily="18" charset="0"/>
              </a:rPr>
              <a:t>n munt (1989-2007)</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endParaRPr lang="nl-NL" sz="1800" i="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nl-NL" sz="1800" dirty="0">
                <a:latin typeface="Calibri" panose="020F0502020204030204" pitchFamily="34" charset="0"/>
                <a:ea typeface="Calibri" panose="020F0502020204030204" pitchFamily="34" charset="0"/>
                <a:cs typeface="Times New Roman" panose="02020603050405020304" pitchFamily="18" charset="0"/>
              </a:rPr>
              <a:t>Na de val van </a:t>
            </a:r>
            <a:r>
              <a:rPr lang="nl-NL" sz="1800" i="1" dirty="0">
                <a:latin typeface="Calibri" panose="020F0502020204030204" pitchFamily="34" charset="0"/>
                <a:ea typeface="Calibri" panose="020F0502020204030204" pitchFamily="34" charset="0"/>
                <a:cs typeface="Times New Roman" panose="02020603050405020304" pitchFamily="18" charset="0"/>
              </a:rPr>
              <a:t>Lehman </a:t>
            </a:r>
            <a:r>
              <a:rPr lang="nl-NL" sz="1800" i="1" dirty="0" err="1">
                <a:latin typeface="Calibri" panose="020F0502020204030204" pitchFamily="34" charset="0"/>
                <a:ea typeface="Calibri" panose="020F0502020204030204" pitchFamily="34" charset="0"/>
                <a:cs typeface="Times New Roman" panose="02020603050405020304" pitchFamily="18" charset="0"/>
              </a:rPr>
              <a:t>Brothers</a:t>
            </a:r>
            <a:r>
              <a:rPr lang="nl-NL" sz="1800" dirty="0">
                <a:latin typeface="Calibri" panose="020F0502020204030204" pitchFamily="34" charset="0"/>
                <a:ea typeface="Calibri" panose="020F0502020204030204" pitchFamily="34" charset="0"/>
                <a:cs typeface="Times New Roman" panose="02020603050405020304" pitchFamily="18" charset="0"/>
              </a:rPr>
              <a:t>: reddingswerkzaamheden (2008-) </a:t>
            </a:r>
            <a:br>
              <a:rPr lang="nl-NL" sz="1800" dirty="0">
                <a:latin typeface="Calibri" panose="020F0502020204030204" pitchFamily="34" charset="0"/>
                <a:ea typeface="Calibri" panose="020F0502020204030204" pitchFamily="34" charset="0"/>
                <a:cs typeface="Times New Roman" panose="02020603050405020304" pitchFamily="18" charset="0"/>
              </a:rPr>
            </a:br>
            <a:r>
              <a:rPr lang="nl-NL" sz="1800" dirty="0">
                <a:latin typeface="Calibri" panose="020F0502020204030204" pitchFamily="34" charset="0"/>
                <a:ea typeface="Calibri" panose="020F0502020204030204" pitchFamily="34" charset="0"/>
                <a:cs typeface="Times New Roman" panose="02020603050405020304" pitchFamily="18" charset="0"/>
              </a:rPr>
              <a:t/>
            </a:r>
            <a:br>
              <a:rPr lang="nl-NL" sz="1800" dirty="0">
                <a:latin typeface="Calibri" panose="020F0502020204030204" pitchFamily="34" charset="0"/>
                <a:ea typeface="Calibri" panose="020F0502020204030204" pitchFamily="34" charset="0"/>
                <a:cs typeface="Times New Roman" panose="02020603050405020304" pitchFamily="18" charset="0"/>
              </a:rPr>
            </a:br>
            <a:r>
              <a:rPr lang="nl-NL" sz="1800" dirty="0">
                <a:latin typeface="Calibri" panose="020F0502020204030204" pitchFamily="34" charset="0"/>
                <a:ea typeface="Calibri" panose="020F0502020204030204" pitchFamily="34" charset="0"/>
                <a:cs typeface="Times New Roman" panose="02020603050405020304" pitchFamily="18" charset="0"/>
              </a:rPr>
              <a:t>				</a:t>
            </a:r>
            <a:endParaRPr lang="nl-NL" sz="18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group of blue and brown letters&#10;&#10;Description automatically generated">
            <a:extLst>
              <a:ext uri="{FF2B5EF4-FFF2-40B4-BE49-F238E27FC236}">
                <a16:creationId xmlns:a16="http://schemas.microsoft.com/office/drawing/2014/main" id="{F9488A23-950F-4E64-A7CA-7DDE8A9E2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025" y="182948"/>
            <a:ext cx="3615776" cy="1111851"/>
          </a:xfrm>
          <a:prstGeom prst="rect">
            <a:avLst/>
          </a:prstGeom>
        </p:spPr>
      </p:pic>
      <p:sp>
        <p:nvSpPr>
          <p:cNvPr id="4" name="Slide Number Placeholder 3">
            <a:extLst>
              <a:ext uri="{FF2B5EF4-FFF2-40B4-BE49-F238E27FC236}">
                <a16:creationId xmlns:a16="http://schemas.microsoft.com/office/drawing/2014/main" id="{03BEA655-1D5E-4AA3-8EB5-6179742AC73A}"/>
              </a:ext>
            </a:extLst>
          </p:cNvPr>
          <p:cNvSpPr>
            <a:spLocks noGrp="1"/>
          </p:cNvSpPr>
          <p:nvPr>
            <p:ph type="sldNum" sz="quarter" idx="12"/>
          </p:nvPr>
        </p:nvSpPr>
        <p:spPr/>
        <p:txBody>
          <a:bodyPr/>
          <a:lstStyle/>
          <a:p>
            <a:fld id="{56B704E7-17CF-46DE-A5BB-D6046E68D426}" type="slidenum">
              <a:rPr lang="LID4096" smtClean="0"/>
              <a:t>4</a:t>
            </a:fld>
            <a:endParaRPr lang="LID4096"/>
          </a:p>
        </p:txBody>
      </p:sp>
    </p:spTree>
    <p:extLst>
      <p:ext uri="{BB962C8B-B14F-4D97-AF65-F5344CB8AC3E}">
        <p14:creationId xmlns:p14="http://schemas.microsoft.com/office/powerpoint/2010/main" val="543886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95129E-BB3C-4AF5-A62E-57B83E65EADA}"/>
              </a:ext>
            </a:extLst>
          </p:cNvPr>
          <p:cNvSpPr>
            <a:spLocks noGrp="1"/>
          </p:cNvSpPr>
          <p:nvPr>
            <p:ph type="title"/>
          </p:nvPr>
        </p:nvSpPr>
        <p:spPr>
          <a:xfrm>
            <a:off x="365760" y="586855"/>
            <a:ext cx="3302328" cy="3387497"/>
          </a:xfrm>
        </p:spPr>
        <p:txBody>
          <a:bodyPr anchor="b">
            <a:normAutofit/>
          </a:bodyPr>
          <a:lstStyle/>
          <a:p>
            <a:pPr algn="r"/>
            <a:r>
              <a:rPr lang="fr-BE" sz="4000" b="1" i="1" dirty="0" err="1">
                <a:solidFill>
                  <a:srgbClr val="FFFFFF"/>
                </a:solidFill>
              </a:rPr>
              <a:t>Functies</a:t>
            </a:r>
            <a:r>
              <a:rPr lang="fr-BE" sz="4000" b="1" i="1" dirty="0">
                <a:solidFill>
                  <a:srgbClr val="FFFFFF"/>
                </a:solidFill>
              </a:rPr>
              <a:t> internationale </a:t>
            </a:r>
            <a:r>
              <a:rPr lang="fr-BE" sz="4000" b="1" i="1" dirty="0" err="1">
                <a:solidFill>
                  <a:srgbClr val="FFFFFF"/>
                </a:solidFill>
              </a:rPr>
              <a:t>valuta</a:t>
            </a:r>
            <a:endParaRPr lang="LID4096" sz="4000" b="1" i="1" dirty="0">
              <a:solidFill>
                <a:srgbClr val="FFFFFF"/>
              </a:solidFill>
            </a:endParaRPr>
          </a:p>
        </p:txBody>
      </p:sp>
      <p:pic>
        <p:nvPicPr>
          <p:cNvPr id="6" name="Picture 5" descr="A group of blue and brown letters&#10;&#10;Description automatically generated">
            <a:extLst>
              <a:ext uri="{FF2B5EF4-FFF2-40B4-BE49-F238E27FC236}">
                <a16:creationId xmlns:a16="http://schemas.microsoft.com/office/drawing/2014/main" id="{F9488A23-950F-4E64-A7CA-7DDE8A9E2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025" y="182948"/>
            <a:ext cx="3615776" cy="1111851"/>
          </a:xfrm>
          <a:prstGeom prst="rect">
            <a:avLst/>
          </a:prstGeom>
        </p:spPr>
      </p:pic>
      <p:sp>
        <p:nvSpPr>
          <p:cNvPr id="3" name="Slide Number Placeholder 2">
            <a:extLst>
              <a:ext uri="{FF2B5EF4-FFF2-40B4-BE49-F238E27FC236}">
                <a16:creationId xmlns:a16="http://schemas.microsoft.com/office/drawing/2014/main" id="{859577A4-F1D6-40CB-A1F9-208428E58A70}"/>
              </a:ext>
            </a:extLst>
          </p:cNvPr>
          <p:cNvSpPr>
            <a:spLocks noGrp="1"/>
          </p:cNvSpPr>
          <p:nvPr>
            <p:ph type="sldNum" sz="quarter" idx="12"/>
          </p:nvPr>
        </p:nvSpPr>
        <p:spPr/>
        <p:txBody>
          <a:bodyPr/>
          <a:lstStyle/>
          <a:p>
            <a:fld id="{56B704E7-17CF-46DE-A5BB-D6046E68D426}" type="slidenum">
              <a:rPr lang="LID4096" smtClean="0"/>
              <a:t>5</a:t>
            </a:fld>
            <a:endParaRPr lang="LID4096"/>
          </a:p>
        </p:txBody>
      </p:sp>
      <p:graphicFrame>
        <p:nvGraphicFramePr>
          <p:cNvPr id="4" name="Table 4">
            <a:extLst>
              <a:ext uri="{FF2B5EF4-FFF2-40B4-BE49-F238E27FC236}">
                <a16:creationId xmlns:a16="http://schemas.microsoft.com/office/drawing/2014/main" id="{F9EAAE4B-69F3-46AF-927A-B364AF2354D1}"/>
              </a:ext>
            </a:extLst>
          </p:cNvPr>
          <p:cNvGraphicFramePr>
            <a:graphicFrameLocks noGrp="1"/>
          </p:cNvGraphicFramePr>
          <p:nvPr/>
        </p:nvGraphicFramePr>
        <p:xfrm>
          <a:off x="5112891" y="2550180"/>
          <a:ext cx="6713349" cy="1737360"/>
        </p:xfrm>
        <a:graphic>
          <a:graphicData uri="http://schemas.openxmlformats.org/drawingml/2006/table">
            <a:tbl>
              <a:tblPr firstRow="1" firstCol="1">
                <a:tableStyleId>{C4B1156A-380E-4F78-BDF5-A606A8083BF9}</a:tableStyleId>
              </a:tblPr>
              <a:tblGrid>
                <a:gridCol w="2237783">
                  <a:extLst>
                    <a:ext uri="{9D8B030D-6E8A-4147-A177-3AD203B41FA5}">
                      <a16:colId xmlns:a16="http://schemas.microsoft.com/office/drawing/2014/main" val="2817442701"/>
                    </a:ext>
                  </a:extLst>
                </a:gridCol>
                <a:gridCol w="2237783">
                  <a:extLst>
                    <a:ext uri="{9D8B030D-6E8A-4147-A177-3AD203B41FA5}">
                      <a16:colId xmlns:a16="http://schemas.microsoft.com/office/drawing/2014/main" val="1996823386"/>
                    </a:ext>
                  </a:extLst>
                </a:gridCol>
                <a:gridCol w="2237783">
                  <a:extLst>
                    <a:ext uri="{9D8B030D-6E8A-4147-A177-3AD203B41FA5}">
                      <a16:colId xmlns:a16="http://schemas.microsoft.com/office/drawing/2014/main" val="1858985826"/>
                    </a:ext>
                  </a:extLst>
                </a:gridCol>
              </a:tblGrid>
              <a:tr h="306490">
                <a:tc>
                  <a:txBody>
                    <a:bodyPr/>
                    <a:lstStyle/>
                    <a:p>
                      <a:endParaRPr lang="nl-NL" b="0" dirty="0"/>
                    </a:p>
                  </a:txBody>
                  <a:tcPr/>
                </a:tc>
                <a:tc>
                  <a:txBody>
                    <a:bodyPr/>
                    <a:lstStyle/>
                    <a:p>
                      <a:r>
                        <a:rPr lang="en-US" b="1" dirty="0" err="1"/>
                        <a:t>Privaat</a:t>
                      </a:r>
                      <a:endParaRPr lang="nl-NL" b="1" dirty="0"/>
                    </a:p>
                  </a:txBody>
                  <a:tcPr/>
                </a:tc>
                <a:tc>
                  <a:txBody>
                    <a:bodyPr/>
                    <a:lstStyle/>
                    <a:p>
                      <a:r>
                        <a:rPr lang="en-US" b="1" dirty="0" err="1"/>
                        <a:t>Publiek</a:t>
                      </a:r>
                      <a:endParaRPr lang="nl-NL" b="1" dirty="0"/>
                    </a:p>
                  </a:txBody>
                  <a:tcPr/>
                </a:tc>
                <a:extLst>
                  <a:ext uri="{0D108BD9-81ED-4DB2-BD59-A6C34878D82A}">
                    <a16:rowId xmlns:a16="http://schemas.microsoft.com/office/drawing/2014/main" val="48948627"/>
                  </a:ext>
                </a:extLst>
              </a:tr>
              <a:tr h="306490">
                <a:tc>
                  <a:txBody>
                    <a:bodyPr/>
                    <a:lstStyle/>
                    <a:p>
                      <a:r>
                        <a:rPr lang="en-US" b="1" dirty="0" err="1"/>
                        <a:t>Rekeneenheid</a:t>
                      </a:r>
                      <a:endParaRPr lang="nl-NL" b="1" dirty="0"/>
                    </a:p>
                  </a:txBody>
                  <a:tcPr/>
                </a:tc>
                <a:tc>
                  <a:txBody>
                    <a:bodyPr/>
                    <a:lstStyle/>
                    <a:p>
                      <a:r>
                        <a:rPr lang="en-US" b="0" dirty="0" err="1"/>
                        <a:t>Beprijzing</a:t>
                      </a:r>
                      <a:endParaRPr lang="nl-NL" b="0" dirty="0"/>
                    </a:p>
                  </a:txBody>
                  <a:tcPr/>
                </a:tc>
                <a:tc>
                  <a:txBody>
                    <a:bodyPr/>
                    <a:lstStyle/>
                    <a:p>
                      <a:r>
                        <a:rPr lang="en-US" b="0" dirty="0"/>
                        <a:t>Anker</a:t>
                      </a:r>
                      <a:endParaRPr lang="nl-NL" b="0" dirty="0"/>
                    </a:p>
                  </a:txBody>
                  <a:tcPr/>
                </a:tc>
                <a:extLst>
                  <a:ext uri="{0D108BD9-81ED-4DB2-BD59-A6C34878D82A}">
                    <a16:rowId xmlns:a16="http://schemas.microsoft.com/office/drawing/2014/main" val="3019768602"/>
                  </a:ext>
                </a:extLst>
              </a:tr>
              <a:tr h="306490">
                <a:tc>
                  <a:txBody>
                    <a:bodyPr/>
                    <a:lstStyle/>
                    <a:p>
                      <a:r>
                        <a:rPr lang="en-US" dirty="0" err="1"/>
                        <a:t>Ruilmiddel</a:t>
                      </a:r>
                      <a:endParaRPr lang="nl-NL" dirty="0"/>
                    </a:p>
                  </a:txBody>
                  <a:tcPr/>
                </a:tc>
                <a:tc>
                  <a:txBody>
                    <a:bodyPr/>
                    <a:lstStyle/>
                    <a:p>
                      <a:r>
                        <a:rPr lang="en-US" dirty="0" err="1"/>
                        <a:t>Afrekening</a:t>
                      </a:r>
                      <a:r>
                        <a:rPr lang="en-US" dirty="0"/>
                        <a:t> van (valuta-)</a:t>
                      </a:r>
                      <a:r>
                        <a:rPr lang="en-US" dirty="0" err="1"/>
                        <a:t>handel</a:t>
                      </a:r>
                      <a:endParaRPr lang="nl-NL" dirty="0"/>
                    </a:p>
                  </a:txBody>
                  <a:tcPr/>
                </a:tc>
                <a:tc>
                  <a:txBody>
                    <a:bodyPr/>
                    <a:lstStyle/>
                    <a:p>
                      <a:r>
                        <a:rPr lang="en-US" dirty="0" err="1"/>
                        <a:t>Interventie</a:t>
                      </a:r>
                      <a:r>
                        <a:rPr lang="en-US" dirty="0"/>
                        <a:t> (</a:t>
                      </a:r>
                      <a:r>
                        <a:rPr lang="en-US" dirty="0" err="1"/>
                        <a:t>t.b.v</a:t>
                      </a:r>
                      <a:r>
                        <a:rPr lang="en-US" dirty="0"/>
                        <a:t>. </a:t>
                      </a:r>
                      <a:r>
                        <a:rPr lang="en-US" dirty="0" err="1"/>
                        <a:t>wisselkoers</a:t>
                      </a:r>
                      <a:r>
                        <a:rPr lang="en-US" dirty="0"/>
                        <a:t>)</a:t>
                      </a:r>
                      <a:endParaRPr lang="nl-NL" dirty="0"/>
                    </a:p>
                  </a:txBody>
                  <a:tcPr/>
                </a:tc>
                <a:extLst>
                  <a:ext uri="{0D108BD9-81ED-4DB2-BD59-A6C34878D82A}">
                    <a16:rowId xmlns:a16="http://schemas.microsoft.com/office/drawing/2014/main" val="2054161848"/>
                  </a:ext>
                </a:extLst>
              </a:tr>
              <a:tr h="306490">
                <a:tc>
                  <a:txBody>
                    <a:bodyPr/>
                    <a:lstStyle/>
                    <a:p>
                      <a:r>
                        <a:rPr lang="en-US" dirty="0" err="1"/>
                        <a:t>Waardeopslag</a:t>
                      </a:r>
                      <a:endParaRPr lang="nl-NL" dirty="0"/>
                    </a:p>
                  </a:txBody>
                  <a:tcPr/>
                </a:tc>
                <a:tc>
                  <a:txBody>
                    <a:bodyPr/>
                    <a:lstStyle/>
                    <a:p>
                      <a:r>
                        <a:rPr lang="en-US" dirty="0" err="1"/>
                        <a:t>Investeringen</a:t>
                      </a:r>
                      <a:endParaRPr lang="nl-NL" dirty="0"/>
                    </a:p>
                  </a:txBody>
                  <a:tcPr/>
                </a:tc>
                <a:tc>
                  <a:txBody>
                    <a:bodyPr/>
                    <a:lstStyle/>
                    <a:p>
                      <a:r>
                        <a:rPr lang="en-US" dirty="0"/>
                        <a:t>Reserve</a:t>
                      </a:r>
                      <a:endParaRPr lang="nl-NL" dirty="0"/>
                    </a:p>
                  </a:txBody>
                  <a:tcPr/>
                </a:tc>
                <a:extLst>
                  <a:ext uri="{0D108BD9-81ED-4DB2-BD59-A6C34878D82A}">
                    <a16:rowId xmlns:a16="http://schemas.microsoft.com/office/drawing/2014/main" val="1066435234"/>
                  </a:ext>
                </a:extLst>
              </a:tr>
            </a:tbl>
          </a:graphicData>
        </a:graphic>
      </p:graphicFrame>
    </p:spTree>
    <p:extLst>
      <p:ext uri="{BB962C8B-B14F-4D97-AF65-F5344CB8AC3E}">
        <p14:creationId xmlns:p14="http://schemas.microsoft.com/office/powerpoint/2010/main" val="3227499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95129E-BB3C-4AF5-A62E-57B83E65EADA}"/>
              </a:ext>
            </a:extLst>
          </p:cNvPr>
          <p:cNvSpPr>
            <a:spLocks noGrp="1"/>
          </p:cNvSpPr>
          <p:nvPr>
            <p:ph type="title"/>
          </p:nvPr>
        </p:nvSpPr>
        <p:spPr>
          <a:xfrm>
            <a:off x="466722" y="586855"/>
            <a:ext cx="3201366" cy="3387497"/>
          </a:xfrm>
        </p:spPr>
        <p:txBody>
          <a:bodyPr anchor="b">
            <a:normAutofit/>
          </a:bodyPr>
          <a:lstStyle/>
          <a:p>
            <a:pPr algn="r"/>
            <a:r>
              <a:rPr lang="fr-BE" sz="4000" b="1" i="1" dirty="0">
                <a:solidFill>
                  <a:srgbClr val="FFFFFF"/>
                </a:solidFill>
              </a:rPr>
              <a:t>Internationale </a:t>
            </a:r>
            <a:r>
              <a:rPr lang="fr-BE" sz="4000" b="1" i="1" dirty="0" err="1">
                <a:solidFill>
                  <a:srgbClr val="FFFFFF"/>
                </a:solidFill>
              </a:rPr>
              <a:t>valuta</a:t>
            </a:r>
            <a:r>
              <a:rPr lang="fr-BE" sz="4000" b="1" i="1" dirty="0">
                <a:solidFill>
                  <a:srgbClr val="FFFFFF"/>
                </a:solidFill>
              </a:rPr>
              <a:t> </a:t>
            </a:r>
            <a:r>
              <a:rPr lang="fr-BE" sz="4000" b="1" i="1" dirty="0" err="1">
                <a:solidFill>
                  <a:srgbClr val="FFFFFF"/>
                </a:solidFill>
              </a:rPr>
              <a:t>sinds</a:t>
            </a:r>
            <a:r>
              <a:rPr lang="fr-BE" sz="4000" b="1" i="1" dirty="0">
                <a:solidFill>
                  <a:srgbClr val="FFFFFF"/>
                </a:solidFill>
              </a:rPr>
              <a:t> 1945</a:t>
            </a:r>
            <a:endParaRPr lang="LID4096" sz="4000" b="1" i="1" dirty="0">
              <a:solidFill>
                <a:srgbClr val="FFFFFF"/>
              </a:solidFill>
            </a:endParaRPr>
          </a:p>
        </p:txBody>
      </p:sp>
      <p:pic>
        <p:nvPicPr>
          <p:cNvPr id="6" name="Picture 5" descr="A group of blue and brown letters&#10;&#10;Description automatically generated">
            <a:extLst>
              <a:ext uri="{FF2B5EF4-FFF2-40B4-BE49-F238E27FC236}">
                <a16:creationId xmlns:a16="http://schemas.microsoft.com/office/drawing/2014/main" id="{F9488A23-950F-4E64-A7CA-7DDE8A9E2B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4025" y="182948"/>
            <a:ext cx="3615776" cy="1111851"/>
          </a:xfrm>
          <a:prstGeom prst="rect">
            <a:avLst/>
          </a:prstGeom>
        </p:spPr>
      </p:pic>
      <p:sp>
        <p:nvSpPr>
          <p:cNvPr id="8" name="Slide Number Placeholder 7">
            <a:extLst>
              <a:ext uri="{FF2B5EF4-FFF2-40B4-BE49-F238E27FC236}">
                <a16:creationId xmlns:a16="http://schemas.microsoft.com/office/drawing/2014/main" id="{03B6A5EC-ED4F-4B74-8639-9E84E707B2A2}"/>
              </a:ext>
            </a:extLst>
          </p:cNvPr>
          <p:cNvSpPr>
            <a:spLocks noGrp="1"/>
          </p:cNvSpPr>
          <p:nvPr>
            <p:ph type="sldNum" sz="quarter" idx="12"/>
          </p:nvPr>
        </p:nvSpPr>
        <p:spPr/>
        <p:txBody>
          <a:bodyPr/>
          <a:lstStyle/>
          <a:p>
            <a:fld id="{56B704E7-17CF-46DE-A5BB-D6046E68D426}" type="slidenum">
              <a:rPr lang="LID4096" smtClean="0"/>
              <a:t>6</a:t>
            </a:fld>
            <a:endParaRPr lang="LID4096"/>
          </a:p>
        </p:txBody>
      </p:sp>
      <p:pic>
        <p:nvPicPr>
          <p:cNvPr id="10" name="Picture 9" descr="A graph of the currency&#10;&#10;Description automatically generated">
            <a:extLst>
              <a:ext uri="{FF2B5EF4-FFF2-40B4-BE49-F238E27FC236}">
                <a16:creationId xmlns:a16="http://schemas.microsoft.com/office/drawing/2014/main" id="{9425E7ED-3D72-4A63-98EE-914BDBF6E8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7135" y="1549639"/>
            <a:ext cx="6166750" cy="4913911"/>
          </a:xfrm>
          <a:prstGeom prst="rect">
            <a:avLst/>
          </a:prstGeom>
        </p:spPr>
      </p:pic>
    </p:spTree>
    <p:extLst>
      <p:ext uri="{BB962C8B-B14F-4D97-AF65-F5344CB8AC3E}">
        <p14:creationId xmlns:p14="http://schemas.microsoft.com/office/powerpoint/2010/main" val="3433909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95129E-BB3C-4AF5-A62E-57B83E65EADA}"/>
              </a:ext>
            </a:extLst>
          </p:cNvPr>
          <p:cNvSpPr>
            <a:spLocks noGrp="1"/>
          </p:cNvSpPr>
          <p:nvPr>
            <p:ph type="title"/>
          </p:nvPr>
        </p:nvSpPr>
        <p:spPr>
          <a:xfrm>
            <a:off x="466722" y="586855"/>
            <a:ext cx="3201366" cy="3387497"/>
          </a:xfrm>
        </p:spPr>
        <p:txBody>
          <a:bodyPr anchor="b">
            <a:normAutofit/>
          </a:bodyPr>
          <a:lstStyle/>
          <a:p>
            <a:pPr algn="r"/>
            <a:r>
              <a:rPr lang="fr-BE" sz="4000" b="1" i="1" dirty="0">
                <a:solidFill>
                  <a:srgbClr val="FFFFFF"/>
                </a:solidFill>
              </a:rPr>
              <a:t>Internationale </a:t>
            </a:r>
            <a:r>
              <a:rPr lang="fr-BE" sz="4000" b="1" i="1" dirty="0" err="1">
                <a:solidFill>
                  <a:srgbClr val="FFFFFF"/>
                </a:solidFill>
              </a:rPr>
              <a:t>rol</a:t>
            </a:r>
            <a:r>
              <a:rPr lang="fr-BE" sz="4000" b="1" i="1" dirty="0">
                <a:solidFill>
                  <a:srgbClr val="FFFFFF"/>
                </a:solidFill>
              </a:rPr>
              <a:t> van de €uro in 2022</a:t>
            </a:r>
            <a:endParaRPr lang="LID4096" sz="4000" b="1" i="1" dirty="0">
              <a:solidFill>
                <a:srgbClr val="FFFFFF"/>
              </a:solidFill>
            </a:endParaRPr>
          </a:p>
        </p:txBody>
      </p:sp>
      <p:pic>
        <p:nvPicPr>
          <p:cNvPr id="6" name="Picture 5" descr="A group of blue and brown letters&#10;&#10;Description automatically generated">
            <a:extLst>
              <a:ext uri="{FF2B5EF4-FFF2-40B4-BE49-F238E27FC236}">
                <a16:creationId xmlns:a16="http://schemas.microsoft.com/office/drawing/2014/main" id="{F9488A23-950F-4E64-A7CA-7DDE8A9E2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025" y="182948"/>
            <a:ext cx="3615776" cy="1111851"/>
          </a:xfrm>
          <a:prstGeom prst="rect">
            <a:avLst/>
          </a:prstGeom>
        </p:spPr>
      </p:pic>
      <p:pic>
        <p:nvPicPr>
          <p:cNvPr id="3076" name="Picture 4">
            <a:extLst>
              <a:ext uri="{FF2B5EF4-FFF2-40B4-BE49-F238E27FC236}">
                <a16:creationId xmlns:a16="http://schemas.microsoft.com/office/drawing/2014/main" id="{C3A2C333-93B2-488F-BA26-72B893808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0085" y="2433337"/>
            <a:ext cx="7086600" cy="32861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E89A8E6-E0C4-409F-9B16-6258B7A1C6F4}"/>
              </a:ext>
            </a:extLst>
          </p:cNvPr>
          <p:cNvSpPr txBox="1"/>
          <p:nvPr/>
        </p:nvSpPr>
        <p:spPr>
          <a:xfrm>
            <a:off x="9521073" y="6089715"/>
            <a:ext cx="1894788" cy="369332"/>
          </a:xfrm>
          <a:prstGeom prst="rect">
            <a:avLst/>
          </a:prstGeom>
          <a:noFill/>
        </p:spPr>
        <p:txBody>
          <a:bodyPr wrap="square" rtlCol="0">
            <a:spAutoFit/>
          </a:bodyPr>
          <a:lstStyle/>
          <a:p>
            <a:r>
              <a:rPr lang="en-US" dirty="0" err="1"/>
              <a:t>Bron</a:t>
            </a:r>
            <a:r>
              <a:rPr lang="en-US" dirty="0"/>
              <a:t>: ECB (2023)</a:t>
            </a:r>
            <a:endParaRPr lang="nl-NL" dirty="0"/>
          </a:p>
        </p:txBody>
      </p:sp>
      <p:sp>
        <p:nvSpPr>
          <p:cNvPr id="8" name="Slide Number Placeholder 7">
            <a:extLst>
              <a:ext uri="{FF2B5EF4-FFF2-40B4-BE49-F238E27FC236}">
                <a16:creationId xmlns:a16="http://schemas.microsoft.com/office/drawing/2014/main" id="{03B6A5EC-ED4F-4B74-8639-9E84E707B2A2}"/>
              </a:ext>
            </a:extLst>
          </p:cNvPr>
          <p:cNvSpPr>
            <a:spLocks noGrp="1"/>
          </p:cNvSpPr>
          <p:nvPr>
            <p:ph type="sldNum" sz="quarter" idx="12"/>
          </p:nvPr>
        </p:nvSpPr>
        <p:spPr/>
        <p:txBody>
          <a:bodyPr/>
          <a:lstStyle/>
          <a:p>
            <a:fld id="{56B704E7-17CF-46DE-A5BB-D6046E68D426}" type="slidenum">
              <a:rPr lang="LID4096" smtClean="0"/>
              <a:t>7</a:t>
            </a:fld>
            <a:endParaRPr lang="LID4096"/>
          </a:p>
        </p:txBody>
      </p:sp>
    </p:spTree>
    <p:extLst>
      <p:ext uri="{BB962C8B-B14F-4D97-AF65-F5344CB8AC3E}">
        <p14:creationId xmlns:p14="http://schemas.microsoft.com/office/powerpoint/2010/main" val="2036110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95129E-BB3C-4AF5-A62E-57B83E65EADA}"/>
              </a:ext>
            </a:extLst>
          </p:cNvPr>
          <p:cNvSpPr>
            <a:spLocks noGrp="1"/>
          </p:cNvSpPr>
          <p:nvPr>
            <p:ph type="title"/>
          </p:nvPr>
        </p:nvSpPr>
        <p:spPr>
          <a:xfrm>
            <a:off x="466722" y="586855"/>
            <a:ext cx="3201366" cy="3387497"/>
          </a:xfrm>
        </p:spPr>
        <p:txBody>
          <a:bodyPr anchor="b">
            <a:normAutofit/>
          </a:bodyPr>
          <a:lstStyle/>
          <a:p>
            <a:pPr algn="r"/>
            <a:r>
              <a:rPr lang="fr-BE" sz="4000" b="1" i="1" dirty="0">
                <a:solidFill>
                  <a:srgbClr val="FFFFFF"/>
                </a:solidFill>
              </a:rPr>
              <a:t>Internationale </a:t>
            </a:r>
            <a:r>
              <a:rPr lang="fr-BE" sz="4000" b="1" i="1" dirty="0" err="1">
                <a:solidFill>
                  <a:srgbClr val="FFFFFF"/>
                </a:solidFill>
              </a:rPr>
              <a:t>rol</a:t>
            </a:r>
            <a:r>
              <a:rPr lang="fr-BE" sz="4000" b="1" i="1" dirty="0">
                <a:solidFill>
                  <a:srgbClr val="FFFFFF"/>
                </a:solidFill>
              </a:rPr>
              <a:t> van de €uro in 2022</a:t>
            </a:r>
            <a:endParaRPr lang="LID4096" sz="4000" b="1" i="1" dirty="0">
              <a:solidFill>
                <a:srgbClr val="FFFFFF"/>
              </a:solidFill>
            </a:endParaRPr>
          </a:p>
        </p:txBody>
      </p:sp>
      <p:pic>
        <p:nvPicPr>
          <p:cNvPr id="6" name="Picture 5" descr="A group of blue and brown letters&#10;&#10;Description automatically generated">
            <a:extLst>
              <a:ext uri="{FF2B5EF4-FFF2-40B4-BE49-F238E27FC236}">
                <a16:creationId xmlns:a16="http://schemas.microsoft.com/office/drawing/2014/main" id="{F9488A23-950F-4E64-A7CA-7DDE8A9E2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025" y="182948"/>
            <a:ext cx="3615776" cy="1111851"/>
          </a:xfrm>
          <a:prstGeom prst="rect">
            <a:avLst/>
          </a:prstGeom>
        </p:spPr>
      </p:pic>
      <p:pic>
        <p:nvPicPr>
          <p:cNvPr id="3074" name="Picture 2">
            <a:extLst>
              <a:ext uri="{FF2B5EF4-FFF2-40B4-BE49-F238E27FC236}">
                <a16:creationId xmlns:a16="http://schemas.microsoft.com/office/drawing/2014/main" id="{F39613A3-CBEC-4B4F-90EC-B89C04AF2F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0725" y="2320880"/>
            <a:ext cx="7086600" cy="32861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57968E2-7AA3-4300-A015-8B4CFC638620}"/>
              </a:ext>
            </a:extLst>
          </p:cNvPr>
          <p:cNvSpPr txBox="1"/>
          <p:nvPr/>
        </p:nvSpPr>
        <p:spPr>
          <a:xfrm>
            <a:off x="10085013" y="6047836"/>
            <a:ext cx="1894788" cy="369332"/>
          </a:xfrm>
          <a:prstGeom prst="rect">
            <a:avLst/>
          </a:prstGeom>
          <a:noFill/>
        </p:spPr>
        <p:txBody>
          <a:bodyPr wrap="square" rtlCol="0">
            <a:spAutoFit/>
          </a:bodyPr>
          <a:lstStyle/>
          <a:p>
            <a:r>
              <a:rPr lang="en-US" dirty="0" err="1"/>
              <a:t>Bron</a:t>
            </a:r>
            <a:r>
              <a:rPr lang="en-US" dirty="0"/>
              <a:t>: ECB (2023)</a:t>
            </a:r>
            <a:endParaRPr lang="nl-NL" dirty="0"/>
          </a:p>
        </p:txBody>
      </p:sp>
      <p:sp>
        <p:nvSpPr>
          <p:cNvPr id="3" name="Slide Number Placeholder 2">
            <a:extLst>
              <a:ext uri="{FF2B5EF4-FFF2-40B4-BE49-F238E27FC236}">
                <a16:creationId xmlns:a16="http://schemas.microsoft.com/office/drawing/2014/main" id="{2CFB7C1E-E74E-429C-9CD9-73AE21913A24}"/>
              </a:ext>
            </a:extLst>
          </p:cNvPr>
          <p:cNvSpPr>
            <a:spLocks noGrp="1"/>
          </p:cNvSpPr>
          <p:nvPr>
            <p:ph type="sldNum" sz="quarter" idx="12"/>
          </p:nvPr>
        </p:nvSpPr>
        <p:spPr/>
        <p:txBody>
          <a:bodyPr/>
          <a:lstStyle/>
          <a:p>
            <a:fld id="{56B704E7-17CF-46DE-A5BB-D6046E68D426}" type="slidenum">
              <a:rPr lang="LID4096" smtClean="0"/>
              <a:t>8</a:t>
            </a:fld>
            <a:endParaRPr lang="LID4096"/>
          </a:p>
        </p:txBody>
      </p:sp>
    </p:spTree>
    <p:extLst>
      <p:ext uri="{BB962C8B-B14F-4D97-AF65-F5344CB8AC3E}">
        <p14:creationId xmlns:p14="http://schemas.microsoft.com/office/powerpoint/2010/main" val="190852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95129E-BB3C-4AF5-A62E-57B83E65EADA}"/>
              </a:ext>
            </a:extLst>
          </p:cNvPr>
          <p:cNvSpPr>
            <a:spLocks noGrp="1"/>
          </p:cNvSpPr>
          <p:nvPr>
            <p:ph type="title"/>
          </p:nvPr>
        </p:nvSpPr>
        <p:spPr>
          <a:xfrm>
            <a:off x="-128016" y="586855"/>
            <a:ext cx="4165842" cy="3387497"/>
          </a:xfrm>
        </p:spPr>
        <p:txBody>
          <a:bodyPr anchor="b">
            <a:normAutofit/>
          </a:bodyPr>
          <a:lstStyle/>
          <a:p>
            <a:pPr algn="r"/>
            <a:r>
              <a:rPr lang="fr-BE" sz="4000" b="1" i="1" dirty="0" err="1">
                <a:solidFill>
                  <a:srgbClr val="FFFFFF"/>
                </a:solidFill>
              </a:rPr>
              <a:t>Determinanten</a:t>
            </a:r>
            <a:r>
              <a:rPr lang="fr-BE" sz="4000" b="1" i="1" dirty="0">
                <a:solidFill>
                  <a:srgbClr val="FFFFFF"/>
                </a:solidFill>
              </a:rPr>
              <a:t> van </a:t>
            </a:r>
            <a:r>
              <a:rPr lang="fr-BE" sz="4000" b="1" i="1" dirty="0" err="1">
                <a:solidFill>
                  <a:srgbClr val="FFFFFF"/>
                </a:solidFill>
              </a:rPr>
              <a:t>valuta</a:t>
            </a:r>
            <a:r>
              <a:rPr lang="fr-BE" sz="4000" b="1" i="1" dirty="0">
                <a:solidFill>
                  <a:srgbClr val="FFFFFF"/>
                </a:solidFill>
              </a:rPr>
              <a:t>- </a:t>
            </a:r>
            <a:r>
              <a:rPr lang="fr-BE" sz="4000" b="1" i="1" dirty="0" err="1">
                <a:solidFill>
                  <a:srgbClr val="FFFFFF"/>
                </a:solidFill>
              </a:rPr>
              <a:t>internationalisering</a:t>
            </a:r>
            <a:endParaRPr lang="LID4096" sz="4000" b="1" i="1" dirty="0">
              <a:solidFill>
                <a:srgbClr val="FFFFFF"/>
              </a:solidFill>
            </a:endParaRPr>
          </a:p>
        </p:txBody>
      </p:sp>
      <p:pic>
        <p:nvPicPr>
          <p:cNvPr id="6" name="Picture 5" descr="A group of blue and brown letters&#10;&#10;Description automatically generated">
            <a:extLst>
              <a:ext uri="{FF2B5EF4-FFF2-40B4-BE49-F238E27FC236}">
                <a16:creationId xmlns:a16="http://schemas.microsoft.com/office/drawing/2014/main" id="{F9488A23-950F-4E64-A7CA-7DDE8A9E2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025" y="182948"/>
            <a:ext cx="3615776" cy="1111851"/>
          </a:xfrm>
          <a:prstGeom prst="rect">
            <a:avLst/>
          </a:prstGeom>
        </p:spPr>
      </p:pic>
      <p:sp>
        <p:nvSpPr>
          <p:cNvPr id="3" name="Slide Number Placeholder 2">
            <a:extLst>
              <a:ext uri="{FF2B5EF4-FFF2-40B4-BE49-F238E27FC236}">
                <a16:creationId xmlns:a16="http://schemas.microsoft.com/office/drawing/2014/main" id="{859577A4-F1D6-40CB-A1F9-208428E58A70}"/>
              </a:ext>
            </a:extLst>
          </p:cNvPr>
          <p:cNvSpPr>
            <a:spLocks noGrp="1"/>
          </p:cNvSpPr>
          <p:nvPr>
            <p:ph type="sldNum" sz="quarter" idx="12"/>
          </p:nvPr>
        </p:nvSpPr>
        <p:spPr/>
        <p:txBody>
          <a:bodyPr/>
          <a:lstStyle/>
          <a:p>
            <a:fld id="{56B704E7-17CF-46DE-A5BB-D6046E68D426}" type="slidenum">
              <a:rPr lang="LID4096" smtClean="0"/>
              <a:t>9</a:t>
            </a:fld>
            <a:endParaRPr lang="LID4096"/>
          </a:p>
        </p:txBody>
      </p:sp>
      <p:graphicFrame>
        <p:nvGraphicFramePr>
          <p:cNvPr id="4" name="Table 4">
            <a:extLst>
              <a:ext uri="{FF2B5EF4-FFF2-40B4-BE49-F238E27FC236}">
                <a16:creationId xmlns:a16="http://schemas.microsoft.com/office/drawing/2014/main" id="{1778A7D6-02B9-4D59-884A-2D2BD42166A9}"/>
              </a:ext>
            </a:extLst>
          </p:cNvPr>
          <p:cNvGraphicFramePr>
            <a:graphicFrameLocks noGrp="1"/>
          </p:cNvGraphicFramePr>
          <p:nvPr>
            <p:extLst>
              <p:ext uri="{D42A27DB-BD31-4B8C-83A1-F6EECF244321}">
                <p14:modId xmlns:p14="http://schemas.microsoft.com/office/powerpoint/2010/main" val="2547508287"/>
              </p:ext>
            </p:extLst>
          </p:nvPr>
        </p:nvGraphicFramePr>
        <p:xfrm>
          <a:off x="4903432" y="2805952"/>
          <a:ext cx="6921186" cy="2941716"/>
        </p:xfrm>
        <a:graphic>
          <a:graphicData uri="http://schemas.openxmlformats.org/drawingml/2006/table">
            <a:tbl>
              <a:tblPr firstRow="1" bandRow="1">
                <a:tableStyleId>{17292A2E-F333-43FB-9621-5CBBE7FDCDCB}</a:tableStyleId>
              </a:tblPr>
              <a:tblGrid>
                <a:gridCol w="3460593">
                  <a:extLst>
                    <a:ext uri="{9D8B030D-6E8A-4147-A177-3AD203B41FA5}">
                      <a16:colId xmlns:a16="http://schemas.microsoft.com/office/drawing/2014/main" val="236008246"/>
                    </a:ext>
                  </a:extLst>
                </a:gridCol>
                <a:gridCol w="3460593">
                  <a:extLst>
                    <a:ext uri="{9D8B030D-6E8A-4147-A177-3AD203B41FA5}">
                      <a16:colId xmlns:a16="http://schemas.microsoft.com/office/drawing/2014/main" val="2416865326"/>
                    </a:ext>
                  </a:extLst>
                </a:gridCol>
              </a:tblGrid>
              <a:tr h="735429">
                <a:tc>
                  <a:txBody>
                    <a:bodyPr/>
                    <a:lstStyle/>
                    <a:p>
                      <a:r>
                        <a:rPr lang="en-US" dirty="0" err="1"/>
                        <a:t>Economisch</a:t>
                      </a:r>
                      <a:endParaRPr lang="nl-NL" dirty="0"/>
                    </a:p>
                  </a:txBody>
                  <a:tcPr/>
                </a:tc>
                <a:tc>
                  <a:txBody>
                    <a:bodyPr/>
                    <a:lstStyle/>
                    <a:p>
                      <a:r>
                        <a:rPr lang="en-US" dirty="0" err="1"/>
                        <a:t>Politiek</a:t>
                      </a:r>
                      <a:endParaRPr lang="nl-NL" dirty="0"/>
                    </a:p>
                  </a:txBody>
                  <a:tcPr/>
                </a:tc>
                <a:extLst>
                  <a:ext uri="{0D108BD9-81ED-4DB2-BD59-A6C34878D82A}">
                    <a16:rowId xmlns:a16="http://schemas.microsoft.com/office/drawing/2014/main" val="1363932153"/>
                  </a:ext>
                </a:extLst>
              </a:tr>
              <a:tr h="735429">
                <a:tc>
                  <a:txBody>
                    <a:bodyPr/>
                    <a:lstStyle/>
                    <a:p>
                      <a:r>
                        <a:rPr lang="en-US" dirty="0" err="1"/>
                        <a:t>Vertrouwen</a:t>
                      </a:r>
                      <a:endParaRPr lang="nl-NL" dirty="0"/>
                    </a:p>
                  </a:txBody>
                  <a:tcPr/>
                </a:tc>
                <a:tc>
                  <a:txBody>
                    <a:bodyPr/>
                    <a:lstStyle/>
                    <a:p>
                      <a:r>
                        <a:rPr lang="en-US" dirty="0" err="1"/>
                        <a:t>Vertrouwen</a:t>
                      </a:r>
                      <a:endParaRPr lang="nl-NL" dirty="0"/>
                    </a:p>
                  </a:txBody>
                  <a:tcPr/>
                </a:tc>
                <a:extLst>
                  <a:ext uri="{0D108BD9-81ED-4DB2-BD59-A6C34878D82A}">
                    <a16:rowId xmlns:a16="http://schemas.microsoft.com/office/drawing/2014/main" val="3497881349"/>
                  </a:ext>
                </a:extLst>
              </a:tr>
              <a:tr h="735429">
                <a:tc>
                  <a:txBody>
                    <a:bodyPr/>
                    <a:lstStyle/>
                    <a:p>
                      <a:r>
                        <a:rPr lang="en-US" dirty="0"/>
                        <a:t>Volume</a:t>
                      </a:r>
                      <a:endParaRPr lang="nl-NL" dirty="0"/>
                    </a:p>
                  </a:txBody>
                  <a:tcPr/>
                </a:tc>
                <a:tc>
                  <a:txBody>
                    <a:bodyPr/>
                    <a:lstStyle/>
                    <a:p>
                      <a:r>
                        <a:rPr lang="en-US" dirty="0" err="1"/>
                        <a:t>Weerbaarheid</a:t>
                      </a:r>
                      <a:endParaRPr lang="nl-NL" dirty="0"/>
                    </a:p>
                  </a:txBody>
                  <a:tcPr/>
                </a:tc>
                <a:extLst>
                  <a:ext uri="{0D108BD9-81ED-4DB2-BD59-A6C34878D82A}">
                    <a16:rowId xmlns:a16="http://schemas.microsoft.com/office/drawing/2014/main" val="3215238520"/>
                  </a:ext>
                </a:extLst>
              </a:tr>
              <a:tr h="735429">
                <a:tc>
                  <a:txBody>
                    <a:bodyPr/>
                    <a:lstStyle/>
                    <a:p>
                      <a:r>
                        <a:rPr lang="en-US" dirty="0" err="1"/>
                        <a:t>Liquiditeit</a:t>
                      </a:r>
                      <a:endParaRPr lang="nl-NL" dirty="0"/>
                    </a:p>
                  </a:txBody>
                  <a:tcPr/>
                </a:tc>
                <a:tc>
                  <a:txBody>
                    <a:bodyPr/>
                    <a:lstStyle/>
                    <a:p>
                      <a:endParaRPr lang="nl-NL" dirty="0"/>
                    </a:p>
                  </a:txBody>
                  <a:tcPr/>
                </a:tc>
                <a:extLst>
                  <a:ext uri="{0D108BD9-81ED-4DB2-BD59-A6C34878D82A}">
                    <a16:rowId xmlns:a16="http://schemas.microsoft.com/office/drawing/2014/main" val="2163081064"/>
                  </a:ext>
                </a:extLst>
              </a:tr>
            </a:tbl>
          </a:graphicData>
        </a:graphic>
      </p:graphicFrame>
      <p:sp>
        <p:nvSpPr>
          <p:cNvPr id="5" name="Oval 4">
            <a:extLst>
              <a:ext uri="{FF2B5EF4-FFF2-40B4-BE49-F238E27FC236}">
                <a16:creationId xmlns:a16="http://schemas.microsoft.com/office/drawing/2014/main" id="{9FF43643-A0B6-4BEF-B0BE-32E4006829A6}"/>
              </a:ext>
            </a:extLst>
          </p:cNvPr>
          <p:cNvSpPr/>
          <p:nvPr/>
        </p:nvSpPr>
        <p:spPr>
          <a:xfrm>
            <a:off x="4608576" y="3355848"/>
            <a:ext cx="6080760" cy="8138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838894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ap:Words>662</ap:Words>
  <ap:PresentationFormat>Breedbeeld</ap:PresentationFormat>
  <ap:Paragraphs>128</ap:Paragraphs>
  <ap:Slides>14</ap:Slides>
  <ap:HiddenSlides>0</ap:HiddenSlides>
  <ap:MMClips>0</ap:MMClips>
  <ap:ScaleCrop>false</ap:ScaleCrop>
  <ap:HeadingPairs>
    <vt:vector baseType="variant" size="6">
      <vt:variant>
        <vt:lpstr>Gebruikte lettertypen</vt:lpstr>
      </vt:variant>
      <vt:variant>
        <vt:i4>5</vt:i4>
      </vt:variant>
      <vt:variant>
        <vt:lpstr>Thema</vt:lpstr>
      </vt:variant>
      <vt:variant>
        <vt:i4>1</vt:i4>
      </vt:variant>
      <vt:variant>
        <vt:lpstr>Diatitels</vt:lpstr>
      </vt:variant>
      <vt:variant>
        <vt:i4>14</vt:i4>
      </vt:variant>
    </vt:vector>
  </ap:HeadingPairs>
  <ap:TitlesOfParts>
    <vt:vector baseType="lpstr" size="20">
      <vt:lpstr>Arial</vt:lpstr>
      <vt:lpstr>Calibri</vt:lpstr>
      <vt:lpstr>Calibri Light</vt:lpstr>
      <vt:lpstr>Symbol</vt:lpstr>
      <vt:lpstr>Times New Roman</vt:lpstr>
      <vt:lpstr>Office Theme</vt:lpstr>
      <vt:lpstr>Technische Briefing  Tweede Kamer Commissie Financiën  7 September 2023  Prof. dr. L.J. van Middelaar Prof. dr. M.L.L. Segers Dhr. C.F. Brzeski</vt:lpstr>
      <vt:lpstr>Aanleiding</vt:lpstr>
      <vt:lpstr>Wat is muntmacht?</vt:lpstr>
      <vt:lpstr>Politieke geschiedenis van de €uro</vt:lpstr>
      <vt:lpstr>Functies internationale valuta</vt:lpstr>
      <vt:lpstr>Internationale valuta sinds 1945</vt:lpstr>
      <vt:lpstr>Internationale rol van de €uro in 2022</vt:lpstr>
      <vt:lpstr>Internationale rol van de €uro in 2022</vt:lpstr>
      <vt:lpstr>Determinanten van valuta- internationalisering</vt:lpstr>
      <vt:lpstr>Functies internationale valuta</vt:lpstr>
      <vt:lpstr>Beleidsopties</vt:lpstr>
      <vt:lpstr>Toekomst</vt:lpstr>
      <vt:lpstr>Kern-aanbevelingen</vt:lpstr>
      <vt:lpstr>Link</vt:lpstr>
    </vt:vector>
  </ap:TitlesOfParts>
  <ap:LinksUpToDate>false</ap:LinksUpToDate>
  <ap:SharedDoc>false</ap:SharedDoc>
</ap:Properties>
</file>

<file path=docProps/core.xml><?xml version="1.0" encoding="utf-8"?>
<coreProperties xmlns:dc="http://purl.org/dc/elements/1.1/" xmlns:dcterms="http://purl.org/dc/terms/" xmlns:xsi="http://www.w3.org/2001/XMLSchema-instance" xmlns="http://schemas.openxmlformats.org/package/2006/metadata/core-properties">
  <dc:title/>
  <dc:creator/>
  <lastModifiedBy/>
  <revision/>
  <dcterms:created xsi:type="dcterms:W3CDTF">2022-04-22T09:10:32.0000000Z</dcterms:created>
  <dcterms:modified xsi:type="dcterms:W3CDTF">2023-09-12T10:25:42.0000000Z</dcterms:modified>
  <dc:description/>
  <dc:subject/>
  <keywords/>
  <version/>
  <category>------------------------</category>
</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0x0101009C7CE436063D44E9BE7DC0259EF7C32F006EB9F9836A634AE58B6169785FD3936F00733A22BBDA3AA94BAA890603EE519462</vt:lpwstr>
  </property>
  <property fmtid="{D5CDD505-2E9C-101B-9397-08002B2CF9AE}" pid="3" name="BZ_Country">
    <vt:lpwstr>2;#Not applicable|ec01d90b-9d0f-4785-8785-e1ea615196bf</vt:lpwstr>
  </property>
  <property fmtid="{D5CDD505-2E9C-101B-9397-08002B2CF9AE}" pid="4" name="BZ_Classification">
    <vt:lpwstr>4;#DEPARTEMENTAAL VERTROUWELIJK|44c5317c-4070-428a-ab5b-3ea8ac7ad9f3;#7;#No marking|879e64ec-6597-483b-94db-f5f70afd7299</vt:lpwstr>
  </property>
  <property fmtid="{D5CDD505-2E9C-101B-9397-08002B2CF9AE}" pid="5" name="BZ_Forum">
    <vt:lpwstr>3;#Not applicable|0049e722-bfb1-4a3f-9d08-af7366a9af40</vt:lpwstr>
  </property>
  <property fmtid="{D5CDD505-2E9C-101B-9397-08002B2CF9AE}" pid="6" name="BZ_Theme">
    <vt:lpwstr>1;#European Union (non-implementation) general|a3592bb7-7b60-4017-8221-06ada0a336bb</vt:lpwstr>
  </property>
</Properties>
</file>