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79" r:id="rId3"/>
    <p:sldId id="280" r:id="rId4"/>
  </p:sldIdLst>
  <p:sldSz cx="9144000" cy="6858000" type="screen4x3"/>
  <p:notesSz cx="6805613" cy="99441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oniem" initials="a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A817"/>
    <a:srgbClr val="007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61" autoAdjust="0"/>
    <p:restoredTop sz="94634" autoAdjust="0"/>
  </p:normalViewPr>
  <p:slideViewPr>
    <p:cSldViewPr showGuides="1">
      <p:cViewPr>
        <p:scale>
          <a:sx n="60" d="100"/>
          <a:sy n="60" d="100"/>
        </p:scale>
        <p:origin x="-2790" y="-1098"/>
      </p:cViewPr>
      <p:guideLst>
        <p:guide orient="horz" pos="2160"/>
        <p:guide pos="6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presProps.xml" Id="rId8" /><Relationship Type="http://schemas.openxmlformats.org/officeDocument/2006/relationships/slide" Target="slides/slide2.xml" Id="rId3" /><Relationship Type="http://schemas.openxmlformats.org/officeDocument/2006/relationships/commentAuthors" Target="commentAuthor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handoutMaster" Target="handoutMasters/handoutMaster1.xml" Id="rId6" /><Relationship Type="http://schemas.openxmlformats.org/officeDocument/2006/relationships/tableStyles" Target="tableStyles.xml" Id="rId11" /><Relationship Type="http://schemas.openxmlformats.org/officeDocument/2006/relationships/notesMaster" Target="notesMasters/notesMaster1.xml" Id="rId5" /><Relationship Type="http://schemas.openxmlformats.org/officeDocument/2006/relationships/theme" Target="theme/theme1.xml" Id="rId10" /><Relationship Type="http://schemas.openxmlformats.org/officeDocument/2006/relationships/slide" Target="slides/slide3.xml" Id="rId4" /><Relationship Type="http://schemas.openxmlformats.org/officeDocument/2006/relationships/viewProps" Target="viewProps.xml" Id="rId9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100" cy="496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928" y="0"/>
            <a:ext cx="2949100" cy="496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545"/>
            <a:ext cx="29491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928" y="9445545"/>
            <a:ext cx="29491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25625E-C70D-44E5-9A27-CA5B30696AD7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0151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100" cy="496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28" y="0"/>
            <a:ext cx="2949100" cy="496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568"/>
            <a:ext cx="5444490" cy="447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545"/>
            <a:ext cx="29491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28" y="9445545"/>
            <a:ext cx="29491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1ECDA0-0763-41CA-859A-720A119691A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4529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1" y="-11113"/>
            <a:ext cx="4648200" cy="6858000"/>
          </a:xfrm>
          <a:prstGeom prst="rect">
            <a:avLst/>
          </a:prstGeom>
        </p:spPr>
      </p:pic>
      <p:sp>
        <p:nvSpPr>
          <p:cNvPr id="9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777C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/>
          </a:p>
        </p:txBody>
      </p:sp>
      <p:sp>
        <p:nvSpPr>
          <p:cNvPr id="3074" name="sTitle"/>
          <p:cNvSpPr>
            <a:spLocks noGrp="1" noChangeArrowheads="1"/>
          </p:cNvSpPr>
          <p:nvPr>
            <p:ph type="ctrTitle"/>
          </p:nvPr>
        </p:nvSpPr>
        <p:spPr>
          <a:xfrm>
            <a:off x="5002213" y="2097088"/>
            <a:ext cx="3656012" cy="1223962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 smtClean="0"/>
              <a:t>Titel</a:t>
            </a:r>
          </a:p>
        </p:txBody>
      </p:sp>
      <p:sp>
        <p:nvSpPr>
          <p:cNvPr id="3075" name="sSubtitle"/>
          <p:cNvSpPr>
            <a:spLocks noGrp="1" noChangeArrowheads="1"/>
          </p:cNvSpPr>
          <p:nvPr>
            <p:ph type="subTitle" idx="1"/>
          </p:nvPr>
        </p:nvSpPr>
        <p:spPr>
          <a:xfrm>
            <a:off x="5002213" y="3568700"/>
            <a:ext cx="3656012" cy="1516063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 smtClean="0"/>
              <a:t>subtitel</a:t>
            </a:r>
          </a:p>
        </p:txBody>
      </p:sp>
      <p:sp>
        <p:nvSpPr>
          <p:cNvPr id="3076" name="sDateTime"/>
          <p:cNvSpPr>
            <a:spLocks noGrp="1" noChangeArrowheads="1"/>
          </p:cNvSpPr>
          <p:nvPr>
            <p:ph type="dt" sz="half" idx="2"/>
          </p:nvPr>
        </p:nvSpPr>
        <p:spPr>
          <a:xfrm>
            <a:off x="5002213" y="5157788"/>
            <a:ext cx="3656012" cy="431800"/>
          </a:xfrm>
        </p:spPr>
        <p:txBody>
          <a:bodyPr/>
          <a:lstStyle>
            <a:lvl1pPr>
              <a:defRPr sz="1400"/>
            </a:lvl1pPr>
          </a:lstStyle>
          <a:p>
            <a:r>
              <a:rPr lang="nl-NL" smtClean="0"/>
              <a:t>10 september 2015 Pieter Boot</a:t>
            </a:r>
            <a:endParaRPr lang="nl-NL" dirty="0"/>
          </a:p>
        </p:txBody>
      </p:sp>
      <p:sp>
        <p:nvSpPr>
          <p:cNvPr id="3078" name="sSlideNumber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85775" y="6405563"/>
            <a:ext cx="360363" cy="1444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20A985A-42EA-49A8-B874-A836C58E6AB1}" type="slidenum">
              <a:rPr lang="nl-NL"/>
              <a:pPr/>
              <a:t>‹nr.›</a:t>
            </a:fld>
            <a:endParaRPr lang="nl-NL"/>
          </a:p>
        </p:txBody>
      </p:sp>
      <p:pic>
        <p:nvPicPr>
          <p:cNvPr id="3135" name="Picture 63" descr="ROe_PL_Logo_Powerpoint_dia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113"/>
            <a:ext cx="9144000" cy="200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10 september 2015 Pieter Boot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768B3-7DB8-4701-9D06-4DCDCD3D5E05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8812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284288"/>
            <a:ext cx="2043112" cy="4841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5775" y="1284288"/>
            <a:ext cx="5976938" cy="484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10 september 2015 Pieter Boot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101B8-3A25-4D24-A342-732DEE00FD9A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923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10 september 2015 Pieter Boot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1B471-FFB4-4FDA-B167-46EE76B1E87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1083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10 september 2015 Pieter Boot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9CEF9-7AEB-4753-9DBD-0DA93DA9E67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948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5775" y="1844675"/>
            <a:ext cx="4010025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4675"/>
            <a:ext cx="4010025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10 september 2015 Pieter Boot</a:t>
            </a:r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4311-7D61-4E81-98A3-6F01D9DF0CA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5008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10 september 2015 Pieter Boot</a:t>
            </a:r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DF0F6-046A-41EE-B193-68F664D94FA5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330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10 september 2015 Pieter Boot</a:t>
            </a: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6DB11-2337-4730-8631-713D0CB171DB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0528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10 september 2015 Pieter Boot</a:t>
            </a:r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B3DDE-CA03-419A-88A1-9B40A227649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992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10 september 2015 Pieter Boot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BF613-3C01-4A70-9B8D-3E45CFC5A49B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0010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10 september 2015 Pieter Boot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45FC2-C8ED-49B8-B08F-CD514629DA7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122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pTekst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777C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8" name="shpKleurvlakOnder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777C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26" name="sTitle"/>
          <p:cNvSpPr>
            <a:spLocks noGrp="1" noChangeArrowheads="1"/>
          </p:cNvSpPr>
          <p:nvPr>
            <p:ph type="title"/>
          </p:nvPr>
        </p:nvSpPr>
        <p:spPr bwMode="auto">
          <a:xfrm>
            <a:off x="485775" y="1284288"/>
            <a:ext cx="817245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sConten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5775" y="1844675"/>
            <a:ext cx="8172450" cy="428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sDateTime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3588" y="6405563"/>
            <a:ext cx="4087812" cy="14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10 september 2015 Pieter Boot</a:t>
            </a:r>
            <a:endParaRPr lang="nl-NL"/>
          </a:p>
        </p:txBody>
      </p:sp>
      <p:sp>
        <p:nvSpPr>
          <p:cNvPr id="1029" name="sFooter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3588" y="6588125"/>
            <a:ext cx="4087812" cy="14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1030" name="sSlideNumber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85775" y="6407150"/>
            <a:ext cx="360363" cy="14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73311878-3744-471B-B51C-946D9085135A}" type="slidenum">
              <a:rPr lang="nl-NL"/>
              <a:pPr/>
              <a:t>‹nr.›</a:t>
            </a:fld>
            <a:endParaRPr lang="nl-NL"/>
          </a:p>
        </p:txBody>
      </p:sp>
      <p:pic>
        <p:nvPicPr>
          <p:cNvPr id="1044" name="Picture 20" descr="ROe_PL_Logo_Powerpoint_diap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89" b="14084"/>
          <a:stretch>
            <a:fillRect/>
          </a:stretch>
        </p:blipFill>
        <p:spPr bwMode="auto">
          <a:xfrm>
            <a:off x="1477963" y="0"/>
            <a:ext cx="6184900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2600">
          <a:solidFill>
            <a:srgbClr val="007BC7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007BC7"/>
          </a:solidFill>
          <a:latin typeface="Verdan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007BC7"/>
          </a:solidFill>
          <a:latin typeface="Verdan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007BC7"/>
          </a:solidFill>
          <a:latin typeface="Verdan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007BC7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007BC7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007BC7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007BC7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007BC7"/>
          </a:solidFill>
          <a:latin typeface="Verdana" pitchFamily="34" charset="0"/>
          <a:cs typeface="Arial" charset="0"/>
        </a:defRPr>
      </a:lvl9pPr>
    </p:titleStyle>
    <p:bodyStyle>
      <a:lvl1pPr marL="265113" indent="-265113" algn="l" rtl="0" fontAlgn="base">
        <a:spcBef>
          <a:spcPct val="20000"/>
        </a:spcBef>
        <a:spcAft>
          <a:spcPct val="0"/>
        </a:spcAft>
        <a:buClr>
          <a:srgbClr val="007BC7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rtl="0" fontAlgn="base">
        <a:spcBef>
          <a:spcPct val="20000"/>
        </a:spcBef>
        <a:spcAft>
          <a:spcPct val="0"/>
        </a:spcAft>
        <a:buClr>
          <a:srgbClr val="007BC7"/>
        </a:buClr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2pPr>
      <a:lvl3pPr marL="804863" indent="-263525" algn="l" rtl="0" fontAlgn="base">
        <a:spcBef>
          <a:spcPct val="20000"/>
        </a:spcBef>
        <a:spcAft>
          <a:spcPct val="0"/>
        </a:spcAft>
        <a:buFont typeface="Verdana" pitchFamily="34" charset="0"/>
        <a:buChar char="›"/>
        <a:defRPr>
          <a:solidFill>
            <a:schemeClr val="tx1"/>
          </a:solidFill>
          <a:latin typeface="+mn-lt"/>
          <a:cs typeface="+mn-cs"/>
        </a:defRPr>
      </a:lvl3pPr>
      <a:lvl4pPr marL="1071563" indent="-265113" algn="l" rtl="0" fontAlgn="base">
        <a:spcBef>
          <a:spcPct val="20000"/>
        </a:spcBef>
        <a:spcAft>
          <a:spcPct val="0"/>
        </a:spcAft>
        <a:buFont typeface="Verdana" pitchFamily="34" charset="0"/>
        <a:buChar char="●"/>
        <a:defRPr>
          <a:solidFill>
            <a:schemeClr val="tx1"/>
          </a:solidFill>
          <a:latin typeface="+mn-lt"/>
          <a:cs typeface="+mn-cs"/>
        </a:defRPr>
      </a:lvl4pPr>
      <a:lvl5pPr marL="13477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5pPr>
      <a:lvl6pPr marL="18049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2621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193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176588" indent="-274638" algn="l" rtl="0" fontAlgn="base">
        <a:spcBef>
          <a:spcPct val="20000"/>
        </a:spcBef>
        <a:spcAft>
          <a:spcPct val="0"/>
        </a:spcAft>
        <a:buFont typeface="Verdana" pitchFamily="34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2213" y="2637086"/>
            <a:ext cx="3656012" cy="1223962"/>
          </a:xfrm>
        </p:spPr>
        <p:txBody>
          <a:bodyPr/>
          <a:lstStyle/>
          <a:p>
            <a:pPr algn="ctr"/>
            <a:r>
              <a:rPr lang="nl-NL" dirty="0" smtClean="0"/>
              <a:t> Rondetafelgesprek Tweede Kamer. Gevolgen voor klimaatbeleid</a:t>
            </a: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kstvak 1"/>
          <p:cNvSpPr txBox="1">
            <a:spLocks noChangeArrowheads="1"/>
          </p:cNvSpPr>
          <p:nvPr/>
        </p:nvSpPr>
        <p:spPr bwMode="auto">
          <a:xfrm>
            <a:off x="4953000" y="4951413"/>
            <a:ext cx="3733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1600" dirty="0"/>
              <a:t>Pieter </a:t>
            </a:r>
            <a:r>
              <a:rPr lang="nl-NL" sz="1600" dirty="0" smtClean="0"/>
              <a:t>Boot  (PBL) </a:t>
            </a:r>
          </a:p>
          <a:p>
            <a:r>
              <a:rPr lang="nl-NL" sz="1600" dirty="0" smtClean="0"/>
              <a:t>10 september 2015</a:t>
            </a:r>
            <a:endParaRPr lang="nl-NL" sz="1600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628800"/>
            <a:ext cx="762000" cy="335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Q</a:t>
            </a:r>
            <a:r>
              <a:rPr lang="nl-NL" dirty="0" smtClean="0"/>
              <a:t>uick scan PBL/ECN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 eerste inventarisatie, NIET diepgaande studie</a:t>
            </a:r>
          </a:p>
          <a:p>
            <a:r>
              <a:rPr lang="nl-NL" dirty="0" smtClean="0"/>
              <a:t>WEL directe kosten, NIET indirecte maatschappelijke kosten </a:t>
            </a:r>
          </a:p>
          <a:p>
            <a:r>
              <a:rPr lang="nl-NL" dirty="0" smtClean="0"/>
              <a:t>WEL potentieel per sector </a:t>
            </a:r>
            <a:r>
              <a:rPr lang="nl-NL" dirty="0" err="1" smtClean="0"/>
              <a:t>tov</a:t>
            </a:r>
            <a:r>
              <a:rPr lang="nl-NL" dirty="0" smtClean="0"/>
              <a:t> voorgenomen beleid NEV 2014</a:t>
            </a:r>
          </a:p>
          <a:p>
            <a:endParaRPr lang="nl-NL" dirty="0" smtClean="0"/>
          </a:p>
          <a:p>
            <a:r>
              <a:rPr lang="nl-NL" dirty="0" smtClean="0"/>
              <a:t>LET OP: geen gemakkelijke maatregelen</a:t>
            </a:r>
            <a:endParaRPr lang="nl-NL" dirty="0"/>
          </a:p>
          <a:p>
            <a:r>
              <a:rPr lang="nl-NL" dirty="0" smtClean="0"/>
              <a:t>LET OP: volledige uitvoering Energieakkoord haalt al helft</a:t>
            </a:r>
          </a:p>
          <a:p>
            <a:r>
              <a:rPr lang="nl-NL" dirty="0" smtClean="0"/>
              <a:t>LET OP: implicaties lange termijn en weglek buitenland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10 september 2015 Pieter Boot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B471-FFB4-4FDA-B167-46EE76B1E878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9588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</a:t>
            </a:r>
            <a:r>
              <a:rPr lang="nl-NL" smtClean="0"/>
              <a:t>oorbeeld</a:t>
            </a:r>
            <a:r>
              <a:rPr lang="nl-NL" dirty="0" smtClean="0"/>
              <a:t>: emissiereductie kolencentrales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CO2 emissie kolencentrales  2020 25 </a:t>
            </a:r>
            <a:r>
              <a:rPr lang="nl-NL" dirty="0" err="1" smtClean="0"/>
              <a:t>Mton</a:t>
            </a:r>
            <a:endParaRPr lang="nl-NL" dirty="0" smtClean="0"/>
          </a:p>
          <a:p>
            <a:r>
              <a:rPr lang="nl-NL" dirty="0"/>
              <a:t>E</a:t>
            </a:r>
            <a:r>
              <a:rPr lang="nl-NL" dirty="0" smtClean="0"/>
              <a:t>lektriciteit blijft nodig: stel gascentrales (12 </a:t>
            </a:r>
            <a:r>
              <a:rPr lang="nl-NL" dirty="0" err="1" smtClean="0"/>
              <a:t>Mton</a:t>
            </a:r>
            <a:r>
              <a:rPr lang="nl-NL" dirty="0" smtClean="0"/>
              <a:t>), import.</a:t>
            </a:r>
          </a:p>
          <a:p>
            <a:r>
              <a:rPr lang="nl-NL" dirty="0" smtClean="0"/>
              <a:t>NEV voorgenomen beleid kent al </a:t>
            </a:r>
            <a:r>
              <a:rPr lang="nl-NL" dirty="0" err="1" smtClean="0"/>
              <a:t>biomassabijstook</a:t>
            </a:r>
            <a:r>
              <a:rPr lang="nl-NL" dirty="0" smtClean="0"/>
              <a:t> (3,5 </a:t>
            </a:r>
            <a:r>
              <a:rPr lang="nl-NL" dirty="0" err="1" smtClean="0"/>
              <a:t>Mton</a:t>
            </a:r>
            <a:r>
              <a:rPr lang="nl-NL" dirty="0" smtClean="0"/>
              <a:t> minder uitstoot). Effect sluiten kolen daardoor lager (max 8,5 </a:t>
            </a:r>
            <a:r>
              <a:rPr lang="nl-NL" dirty="0" err="1" smtClean="0"/>
              <a:t>Mton</a:t>
            </a:r>
            <a:r>
              <a:rPr lang="nl-NL" dirty="0" smtClean="0"/>
              <a:t>)</a:t>
            </a:r>
            <a:endParaRPr lang="nl-NL" dirty="0" smtClean="0"/>
          </a:p>
          <a:p>
            <a:r>
              <a:rPr lang="nl-NL" dirty="0"/>
              <a:t>B</a:t>
            </a:r>
            <a:r>
              <a:rPr lang="nl-NL" dirty="0" smtClean="0"/>
              <a:t>eleidsinstrument nodig. Bv Emissie Standaard (zoals in VK en VS) van 500 g/kWh met effect 5 </a:t>
            </a:r>
            <a:r>
              <a:rPr lang="nl-NL" dirty="0" err="1" smtClean="0"/>
              <a:t>Mton</a:t>
            </a:r>
            <a:r>
              <a:rPr lang="nl-NL" dirty="0" smtClean="0"/>
              <a:t> reductie. Dan ook CCS of </a:t>
            </a:r>
            <a:r>
              <a:rPr lang="nl-NL" dirty="0" err="1" smtClean="0"/>
              <a:t>biomassabijstook</a:t>
            </a:r>
            <a:r>
              <a:rPr lang="nl-NL" dirty="0" smtClean="0"/>
              <a:t> mogelijk. Relatief niet duur.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LET OP: Energieakkoord</a:t>
            </a:r>
          </a:p>
          <a:p>
            <a:pPr marL="0" indent="0">
              <a:buNone/>
            </a:pPr>
            <a:r>
              <a:rPr lang="nl-NL" dirty="0" smtClean="0"/>
              <a:t>LET OP: </a:t>
            </a:r>
            <a:r>
              <a:rPr lang="nl-NL" smtClean="0"/>
              <a:t>Waterbedeffect </a:t>
            </a:r>
            <a:r>
              <a:rPr lang="nl-NL" smtClean="0"/>
              <a:t>, </a:t>
            </a:r>
            <a:r>
              <a:rPr lang="nl-NL" smtClean="0"/>
              <a:t>import</a:t>
            </a:r>
            <a:r>
              <a:rPr lang="nl-NL" dirty="0" smtClean="0"/>
              <a:t>, afstemmen met Duitsland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 smtClean="0"/>
              <a:t>10 september 2015 Pieter Boot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Ronde tafel Tweede Kamer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B471-FFB4-4FDA-B167-46EE76B1E878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415506"/>
      </p:ext>
    </p:extLst>
  </p:cSld>
  <p:clrMapOvr>
    <a:masterClrMapping/>
  </p:clrMapOvr>
</p:sld>
</file>

<file path=ppt/theme/theme1.xml><?xml version="1.0" encoding="utf-8"?>
<a:theme xmlns:a="http://schemas.openxmlformats.org/drawingml/2006/main" name="PBL-nl-gras2">
  <a:themeElements>
    <a:clrScheme name="PBL-nl-gras2 1">
      <a:dk1>
        <a:srgbClr val="000000"/>
      </a:dk1>
      <a:lt1>
        <a:srgbClr val="FFFFFF"/>
      </a:lt1>
      <a:dk2>
        <a:srgbClr val="007BC7"/>
      </a:dk2>
      <a:lt2>
        <a:srgbClr val="8FCAE7"/>
      </a:lt2>
      <a:accent1>
        <a:srgbClr val="777C00"/>
      </a:accent1>
      <a:accent2>
        <a:srgbClr val="A90061"/>
      </a:accent2>
      <a:accent3>
        <a:srgbClr val="FFFFFF"/>
      </a:accent3>
      <a:accent4>
        <a:srgbClr val="000000"/>
      </a:accent4>
      <a:accent5>
        <a:srgbClr val="BDBFAA"/>
      </a:accent5>
      <a:accent6>
        <a:srgbClr val="990057"/>
      </a:accent6>
      <a:hlink>
        <a:srgbClr val="FFB612"/>
      </a:hlink>
      <a:folHlink>
        <a:srgbClr val="42145F"/>
      </a:folHlink>
    </a:clrScheme>
    <a:fontScheme name="PBL-nl-gras2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BL-nl-gras2 1">
        <a:dk1>
          <a:srgbClr val="000000"/>
        </a:dk1>
        <a:lt1>
          <a:srgbClr val="FFFFFF"/>
        </a:lt1>
        <a:dk2>
          <a:srgbClr val="007BC7"/>
        </a:dk2>
        <a:lt2>
          <a:srgbClr val="8FCAE7"/>
        </a:lt2>
        <a:accent1>
          <a:srgbClr val="777C00"/>
        </a:accent1>
        <a:accent2>
          <a:srgbClr val="A90061"/>
        </a:accent2>
        <a:accent3>
          <a:srgbClr val="FFFFFF"/>
        </a:accent3>
        <a:accent4>
          <a:srgbClr val="000000"/>
        </a:accent4>
        <a:accent5>
          <a:srgbClr val="BDBFAA"/>
        </a:accent5>
        <a:accent6>
          <a:srgbClr val="990057"/>
        </a:accent6>
        <a:hlink>
          <a:srgbClr val="FFB612"/>
        </a:hlink>
        <a:folHlink>
          <a:srgbClr val="4214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178</ap:Words>
  <ap:PresentationFormat>Diavoorstelling (4:3)</ap:PresentationFormat>
  <ap:Paragraphs>25</ap:Paragraphs>
  <ap:Slides>3</ap:Slides>
  <ap:HiddenSlides>0</ap:HiddenSlides>
  <ap:MMClips>0</ap:MMClips>
  <ap:ScaleCrop>false</ap:ScaleCrop>
  <ap:HeadingPairs>
    <vt:vector baseType="variant" size="4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ap:HeadingPairs>
  <ap:TitlesOfParts>
    <vt:vector baseType="lpstr" size="4">
      <vt:lpstr>PBL-nl-gras2</vt:lpstr>
      <vt:lpstr> Rondetafelgesprek Tweede Kamer. Gevolgen voor klimaatbeleid</vt:lpstr>
      <vt:lpstr>Quick scan PBL/ECN</vt:lpstr>
      <vt:lpstr>Voorbeeld: emissiereductie kolencentrales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lastPrinted>2015-09-08T08:52:57.0000000Z</lastPrinted>
  <dcterms:created xsi:type="dcterms:W3CDTF">2011-01-06T08:18:21.0000000Z</dcterms:created>
  <dcterms:modified xsi:type="dcterms:W3CDTF">2015-09-09T07:30:43.0000000Z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0x01010017470BBF439770459D72571F7D4A2669</vt:lpwstr>
  </property>
</Properties>
</file>