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56" r:id="rId4"/>
    <p:sldId id="258" r:id="rId5"/>
    <p:sldId id="259" r:id="rId6"/>
    <p:sldId id="262" r:id="rId7"/>
    <p:sldId id="260"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6" autoAdjust="0"/>
    <p:restoredTop sz="94660"/>
  </p:normalViewPr>
  <p:slideViewPr>
    <p:cSldViewPr snapToGrid="0">
      <p:cViewPr varScale="1">
        <p:scale>
          <a:sx n="86" d="100"/>
          <a:sy n="86" d="100"/>
        </p:scale>
        <p:origin x="120" y="114"/>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2.xml" Id="rId3" /><Relationship Type="http://schemas.openxmlformats.org/officeDocument/2006/relationships/slide" Target="slides/slide6.xml" Id="rId7" /><Relationship Type="http://schemas.openxmlformats.org/officeDocument/2006/relationships/tableStyles" Target="tableStyles.xml" Id="rId12" /><Relationship Type="http://schemas.openxmlformats.org/officeDocument/2006/relationships/slide" Target="slides/slide1.xml" Id="rId2"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theme" Target="theme/theme1.xml" Id="rId11" /><Relationship Type="http://schemas.openxmlformats.org/officeDocument/2006/relationships/slide" Target="slides/slide4.xml" Id="rId5" /><Relationship Type="http://schemas.openxmlformats.org/officeDocument/2006/relationships/viewProps" Target="viewProps.xml" Id="rId10" /><Relationship Type="http://schemas.openxmlformats.org/officeDocument/2006/relationships/slide" Target="slides/slide3.xml" Id="rId4" /><Relationship Type="http://schemas.openxmlformats.org/officeDocument/2006/relationships/presProps" Target="presProps.xml" Id="rId9"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95B11A2B-1C3E-4D98-B164-DB3A5504FDAE}" type="datetimeFigureOut">
              <a:rPr lang="nl-NL" smtClean="0"/>
              <a:t>12-11-2019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3110CE-A95A-476D-94C0-AA3A31453FED}" type="slidenum">
              <a:rPr lang="nl-NL" smtClean="0"/>
              <a:t>‹#›</a:t>
            </a:fld>
            <a:endParaRPr lang="nl-NL"/>
          </a:p>
        </p:txBody>
      </p:sp>
    </p:spTree>
    <p:extLst>
      <p:ext uri="{BB962C8B-B14F-4D97-AF65-F5344CB8AC3E}">
        <p14:creationId xmlns:p14="http://schemas.microsoft.com/office/powerpoint/2010/main" val="65808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5B11A2B-1C3E-4D98-B164-DB3A5504FDAE}" type="datetimeFigureOut">
              <a:rPr lang="nl-NL" smtClean="0"/>
              <a:t>12-11-2019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3110CE-A95A-476D-94C0-AA3A31453FED}" type="slidenum">
              <a:rPr lang="nl-NL" smtClean="0"/>
              <a:t>‹#›</a:t>
            </a:fld>
            <a:endParaRPr lang="nl-NL"/>
          </a:p>
        </p:txBody>
      </p:sp>
    </p:spTree>
    <p:extLst>
      <p:ext uri="{BB962C8B-B14F-4D97-AF65-F5344CB8AC3E}">
        <p14:creationId xmlns:p14="http://schemas.microsoft.com/office/powerpoint/2010/main" val="50512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5B11A2B-1C3E-4D98-B164-DB3A5504FDAE}" type="datetimeFigureOut">
              <a:rPr lang="nl-NL" smtClean="0"/>
              <a:t>12-11-2019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3110CE-A95A-476D-94C0-AA3A31453FED}" type="slidenum">
              <a:rPr lang="nl-NL" smtClean="0"/>
              <a:t>‹#›</a:t>
            </a:fld>
            <a:endParaRPr lang="nl-NL"/>
          </a:p>
        </p:txBody>
      </p:sp>
    </p:spTree>
    <p:extLst>
      <p:ext uri="{BB962C8B-B14F-4D97-AF65-F5344CB8AC3E}">
        <p14:creationId xmlns:p14="http://schemas.microsoft.com/office/powerpoint/2010/main" val="1654749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RLi_Startdia">
    <p:spTree>
      <p:nvGrpSpPr>
        <p:cNvPr id="1" name=""/>
        <p:cNvGrpSpPr/>
        <p:nvPr/>
      </p:nvGrpSpPr>
      <p:grpSpPr>
        <a:xfrm>
          <a:off x="0" y="0"/>
          <a:ext cx="0" cy="0"/>
          <a:chOff x="0" y="0"/>
          <a:chExt cx="0" cy="0"/>
        </a:xfrm>
      </p:grpSpPr>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0497705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5B11A2B-1C3E-4D98-B164-DB3A5504FDAE}" type="datetimeFigureOut">
              <a:rPr lang="nl-NL" smtClean="0"/>
              <a:t>12-11-2019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3110CE-A95A-476D-94C0-AA3A31453FED}" type="slidenum">
              <a:rPr lang="nl-NL" smtClean="0"/>
              <a:t>‹#›</a:t>
            </a:fld>
            <a:endParaRPr lang="nl-NL"/>
          </a:p>
        </p:txBody>
      </p:sp>
    </p:spTree>
    <p:extLst>
      <p:ext uri="{BB962C8B-B14F-4D97-AF65-F5344CB8AC3E}">
        <p14:creationId xmlns:p14="http://schemas.microsoft.com/office/powerpoint/2010/main" val="141506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95B11A2B-1C3E-4D98-B164-DB3A5504FDAE}" type="datetimeFigureOut">
              <a:rPr lang="nl-NL" smtClean="0"/>
              <a:t>12-11-2019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3110CE-A95A-476D-94C0-AA3A31453FED}" type="slidenum">
              <a:rPr lang="nl-NL" smtClean="0"/>
              <a:t>‹#›</a:t>
            </a:fld>
            <a:endParaRPr lang="nl-NL"/>
          </a:p>
        </p:txBody>
      </p:sp>
    </p:spTree>
    <p:extLst>
      <p:ext uri="{BB962C8B-B14F-4D97-AF65-F5344CB8AC3E}">
        <p14:creationId xmlns:p14="http://schemas.microsoft.com/office/powerpoint/2010/main" val="3528994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5B11A2B-1C3E-4D98-B164-DB3A5504FDAE}" type="datetimeFigureOut">
              <a:rPr lang="nl-NL" smtClean="0"/>
              <a:t>12-11-2019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03110CE-A95A-476D-94C0-AA3A31453FED}" type="slidenum">
              <a:rPr lang="nl-NL" smtClean="0"/>
              <a:t>‹#›</a:t>
            </a:fld>
            <a:endParaRPr lang="nl-NL"/>
          </a:p>
        </p:txBody>
      </p:sp>
    </p:spTree>
    <p:extLst>
      <p:ext uri="{BB962C8B-B14F-4D97-AF65-F5344CB8AC3E}">
        <p14:creationId xmlns:p14="http://schemas.microsoft.com/office/powerpoint/2010/main" val="354389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95B11A2B-1C3E-4D98-B164-DB3A5504FDAE}" type="datetimeFigureOut">
              <a:rPr lang="nl-NL" smtClean="0"/>
              <a:t>12-11-2019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03110CE-A95A-476D-94C0-AA3A31453FED}" type="slidenum">
              <a:rPr lang="nl-NL" smtClean="0"/>
              <a:t>‹#›</a:t>
            </a:fld>
            <a:endParaRPr lang="nl-NL"/>
          </a:p>
        </p:txBody>
      </p:sp>
    </p:spTree>
    <p:extLst>
      <p:ext uri="{BB962C8B-B14F-4D97-AF65-F5344CB8AC3E}">
        <p14:creationId xmlns:p14="http://schemas.microsoft.com/office/powerpoint/2010/main" val="1341714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95B11A2B-1C3E-4D98-B164-DB3A5504FDAE}" type="datetimeFigureOut">
              <a:rPr lang="nl-NL" smtClean="0"/>
              <a:t>12-11-2019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03110CE-A95A-476D-94C0-AA3A31453FED}" type="slidenum">
              <a:rPr lang="nl-NL" smtClean="0"/>
              <a:t>‹#›</a:t>
            </a:fld>
            <a:endParaRPr lang="nl-NL"/>
          </a:p>
        </p:txBody>
      </p:sp>
    </p:spTree>
    <p:extLst>
      <p:ext uri="{BB962C8B-B14F-4D97-AF65-F5344CB8AC3E}">
        <p14:creationId xmlns:p14="http://schemas.microsoft.com/office/powerpoint/2010/main" val="404718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5B11A2B-1C3E-4D98-B164-DB3A5504FDAE}" type="datetimeFigureOut">
              <a:rPr lang="nl-NL" smtClean="0"/>
              <a:t>12-11-2019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03110CE-A95A-476D-94C0-AA3A31453FED}" type="slidenum">
              <a:rPr lang="nl-NL" smtClean="0"/>
              <a:t>‹#›</a:t>
            </a:fld>
            <a:endParaRPr lang="nl-NL"/>
          </a:p>
        </p:txBody>
      </p:sp>
    </p:spTree>
    <p:extLst>
      <p:ext uri="{BB962C8B-B14F-4D97-AF65-F5344CB8AC3E}">
        <p14:creationId xmlns:p14="http://schemas.microsoft.com/office/powerpoint/2010/main" val="4176311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95B11A2B-1C3E-4D98-B164-DB3A5504FDAE}" type="datetimeFigureOut">
              <a:rPr lang="nl-NL" smtClean="0"/>
              <a:t>12-11-2019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03110CE-A95A-476D-94C0-AA3A31453FED}" type="slidenum">
              <a:rPr lang="nl-NL" smtClean="0"/>
              <a:t>‹#›</a:t>
            </a:fld>
            <a:endParaRPr lang="nl-NL"/>
          </a:p>
        </p:txBody>
      </p:sp>
    </p:spTree>
    <p:extLst>
      <p:ext uri="{BB962C8B-B14F-4D97-AF65-F5344CB8AC3E}">
        <p14:creationId xmlns:p14="http://schemas.microsoft.com/office/powerpoint/2010/main" val="242073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95B11A2B-1C3E-4D98-B164-DB3A5504FDAE}" type="datetimeFigureOut">
              <a:rPr lang="nl-NL" smtClean="0"/>
              <a:t>12-11-2019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03110CE-A95A-476D-94C0-AA3A31453FED}" type="slidenum">
              <a:rPr lang="nl-NL" smtClean="0"/>
              <a:t>‹#›</a:t>
            </a:fld>
            <a:endParaRPr lang="nl-NL"/>
          </a:p>
        </p:txBody>
      </p:sp>
    </p:spTree>
    <p:extLst>
      <p:ext uri="{BB962C8B-B14F-4D97-AF65-F5344CB8AC3E}">
        <p14:creationId xmlns:p14="http://schemas.microsoft.com/office/powerpoint/2010/main" val="3887652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11A2B-1C3E-4D98-B164-DB3A5504FDAE}" type="datetimeFigureOut">
              <a:rPr lang="nl-NL" smtClean="0"/>
              <a:t>12-11-2019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110CE-A95A-476D-94C0-AA3A31453FED}" type="slidenum">
              <a:rPr lang="nl-NL" smtClean="0"/>
              <a:t>‹#›</a:t>
            </a:fld>
            <a:endParaRPr lang="nl-NL"/>
          </a:p>
        </p:txBody>
      </p:sp>
    </p:spTree>
    <p:extLst>
      <p:ext uri="{BB962C8B-B14F-4D97-AF65-F5344CB8AC3E}">
        <p14:creationId xmlns:p14="http://schemas.microsoft.com/office/powerpoint/2010/main" val="1368377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8619301-7B46-D249-98D4-82B899C89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0556022" cy="6889365"/>
          </a:xfrm>
          <a:prstGeom prst="rect">
            <a:avLst/>
          </a:prstGeom>
        </p:spPr>
      </p:pic>
      <p:sp>
        <p:nvSpPr>
          <p:cNvPr id="5" name="TextBox 4">
            <a:extLst>
              <a:ext uri="{FF2B5EF4-FFF2-40B4-BE49-F238E27FC236}">
                <a16:creationId xmlns:a16="http://schemas.microsoft.com/office/drawing/2014/main" id="{545A40DC-18FD-5746-9618-4170BB7FA97F}"/>
              </a:ext>
            </a:extLst>
          </p:cNvPr>
          <p:cNvSpPr txBox="1"/>
          <p:nvPr/>
        </p:nvSpPr>
        <p:spPr>
          <a:xfrm>
            <a:off x="2001136" y="4657213"/>
            <a:ext cx="3106175" cy="461665"/>
          </a:xfrm>
          <a:prstGeom prst="rect">
            <a:avLst/>
          </a:prstGeom>
          <a:noFill/>
        </p:spPr>
        <p:txBody>
          <a:bodyPr wrap="square" rtlCol="0">
            <a:spAutoFit/>
          </a:bodyPr>
          <a:lstStyle/>
          <a:p>
            <a:pPr algn="l"/>
            <a:r>
              <a:rPr lang="en-US" sz="2400" dirty="0"/>
              <a:t>Jeroen Kok, </a:t>
            </a:r>
            <a:r>
              <a:rPr lang="en-US" sz="2400" dirty="0" err="1"/>
              <a:t>Raadslid</a:t>
            </a:r>
            <a:endParaRPr lang="en-US" sz="2400" dirty="0"/>
          </a:p>
        </p:txBody>
      </p:sp>
    </p:spTree>
    <p:extLst>
      <p:ext uri="{BB962C8B-B14F-4D97-AF65-F5344CB8AC3E}">
        <p14:creationId xmlns:p14="http://schemas.microsoft.com/office/powerpoint/2010/main" val="85671640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A61C42-63F1-CD4C-B525-6EDB5D474025}"/>
              </a:ext>
            </a:extLst>
          </p:cNvPr>
          <p:cNvPicPr>
            <a:picLocks noChangeAspect="1"/>
          </p:cNvPicPr>
          <p:nvPr/>
        </p:nvPicPr>
        <p:blipFill>
          <a:blip r:embed="rId2"/>
          <a:stretch>
            <a:fillRect/>
          </a:stretch>
        </p:blipFill>
        <p:spPr>
          <a:xfrm>
            <a:off x="0" y="13656"/>
            <a:ext cx="11489522" cy="6844344"/>
          </a:xfrm>
          <a:prstGeom prst="rect">
            <a:avLst/>
          </a:prstGeom>
        </p:spPr>
      </p:pic>
    </p:spTree>
    <p:extLst>
      <p:ext uri="{BB962C8B-B14F-4D97-AF65-F5344CB8AC3E}">
        <p14:creationId xmlns:p14="http://schemas.microsoft.com/office/powerpoint/2010/main" val="3769813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err="1"/>
              <a:t>Aanleiding</a:t>
            </a:r>
            <a:endParaRPr lang="nl-NL" dirty="0"/>
          </a:p>
        </p:txBody>
      </p:sp>
      <p:sp>
        <p:nvSpPr>
          <p:cNvPr id="5" name="Tijdelijke aanduiding voor inhoud 4"/>
          <p:cNvSpPr>
            <a:spLocks noGrp="1"/>
          </p:cNvSpPr>
          <p:nvPr>
            <p:ph idx="1"/>
          </p:nvPr>
        </p:nvSpPr>
        <p:spPr/>
        <p:txBody>
          <a:bodyPr>
            <a:normAutofit/>
          </a:bodyPr>
          <a:lstStyle/>
          <a:p>
            <a:r>
              <a:rPr lang="nl-NL" sz="2400" dirty="0"/>
              <a:t>De oplossingen die in het verleden succesvol waren – het aanleggen en verbreden van wegen en het realiseren van extra spoorcapaciteit – zijn dat niet langer. </a:t>
            </a:r>
          </a:p>
          <a:p>
            <a:r>
              <a:rPr lang="nl-NL" sz="2400" dirty="0"/>
              <a:t>Het gaat niet meer om de keuze tussen auto, ov of fiets maar om de vraag waar en wanneer welke vervoerswijze het beste past om mensen daar te laten komen waar ze willen zijn. </a:t>
            </a:r>
          </a:p>
          <a:p>
            <a:r>
              <a:rPr lang="nl-NL" sz="2400" dirty="0"/>
              <a:t>Bovendien vraagt de kwaliteit van onze leefomgeving erom dat ook mobiliteit verregaand verduurzaamd wordt.</a:t>
            </a:r>
          </a:p>
        </p:txBody>
      </p:sp>
    </p:spTree>
    <p:extLst>
      <p:ext uri="{BB962C8B-B14F-4D97-AF65-F5344CB8AC3E}">
        <p14:creationId xmlns:p14="http://schemas.microsoft.com/office/powerpoint/2010/main" val="1150680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geven we € verstandig uit?</a:t>
            </a:r>
          </a:p>
        </p:txBody>
      </p:sp>
      <p:sp>
        <p:nvSpPr>
          <p:cNvPr id="4" name="Tijdelijke aanduiding voor datum 3"/>
          <p:cNvSpPr>
            <a:spLocks noGrp="1"/>
          </p:cNvSpPr>
          <p:nvPr>
            <p:ph type="dt" sz="half" idx="10"/>
          </p:nvPr>
        </p:nvSpPr>
        <p:spPr/>
        <p:txBody>
          <a:bodyPr/>
          <a:lstStyle/>
          <a:p>
            <a:fld id="{C212DD5B-F796-4A94-9E1D-1DFF6F4D1129}" type="datetime1">
              <a:rPr lang="nl-NL" smtClean="0"/>
              <a:pPr/>
              <a:t>12-11-2019</a:t>
            </a:fld>
            <a:endParaRPr lang="nl-NL" dirty="0"/>
          </a:p>
        </p:txBody>
      </p:sp>
      <p:sp>
        <p:nvSpPr>
          <p:cNvPr id="5" name="Tijdelijke aanduiding voor dianummer 4"/>
          <p:cNvSpPr>
            <a:spLocks noGrp="1"/>
          </p:cNvSpPr>
          <p:nvPr>
            <p:ph type="sldNum" sz="quarter" idx="11"/>
          </p:nvPr>
        </p:nvSpPr>
        <p:spPr/>
        <p:txBody>
          <a:bodyPr/>
          <a:lstStyle/>
          <a:p>
            <a:fld id="{D8A3153D-9BDD-465B-9F64-6105EC25C010}" type="slidenum">
              <a:rPr lang="nl-NL" smtClean="0"/>
              <a:pPr/>
              <a:t>4</a:t>
            </a:fld>
            <a:endParaRPr lang="nl-NL" dirty="0"/>
          </a:p>
        </p:txBody>
      </p:sp>
      <p:sp>
        <p:nvSpPr>
          <p:cNvPr id="6" name="Tijdelijke aanduiding voor voettekst 5"/>
          <p:cNvSpPr>
            <a:spLocks noGrp="1"/>
          </p:cNvSpPr>
          <p:nvPr>
            <p:ph type="ftr" sz="quarter" idx="12"/>
          </p:nvPr>
        </p:nvSpPr>
        <p:spPr/>
        <p:txBody>
          <a:bodyPr/>
          <a:lstStyle/>
          <a:p>
            <a:endParaRPr lang="nl-NL" dirty="0"/>
          </a:p>
        </p:txBody>
      </p:sp>
      <p:pic>
        <p:nvPicPr>
          <p:cNvPr id="7" name="Afbeelding 6"/>
          <p:cNvPicPr>
            <a:picLocks noChangeAspect="1"/>
          </p:cNvPicPr>
          <p:nvPr/>
        </p:nvPicPr>
        <p:blipFill>
          <a:blip r:embed="rId2"/>
          <a:stretch>
            <a:fillRect/>
          </a:stretch>
        </p:blipFill>
        <p:spPr>
          <a:xfrm>
            <a:off x="2876068" y="1589068"/>
            <a:ext cx="6966432" cy="5128686"/>
          </a:xfrm>
          <a:prstGeom prst="rect">
            <a:avLst/>
          </a:prstGeom>
        </p:spPr>
      </p:pic>
    </p:spTree>
    <p:extLst>
      <p:ext uri="{BB962C8B-B14F-4D97-AF65-F5344CB8AC3E}">
        <p14:creationId xmlns:p14="http://schemas.microsoft.com/office/powerpoint/2010/main" val="1933576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Spanningen die de raad signaleert</a:t>
            </a:r>
          </a:p>
        </p:txBody>
      </p:sp>
      <p:sp>
        <p:nvSpPr>
          <p:cNvPr id="3" name="Tijdelijke aanduiding voor inhoud 2"/>
          <p:cNvSpPr>
            <a:spLocks noGrp="1"/>
          </p:cNvSpPr>
          <p:nvPr>
            <p:ph idx="1"/>
          </p:nvPr>
        </p:nvSpPr>
        <p:spPr/>
        <p:txBody>
          <a:bodyPr>
            <a:normAutofit fontScale="85000" lnSpcReduction="20000"/>
          </a:bodyPr>
          <a:lstStyle/>
          <a:p>
            <a:pPr>
              <a:lnSpc>
                <a:spcPct val="150000"/>
              </a:lnSpc>
            </a:pPr>
            <a:r>
              <a:rPr lang="nl-NL" dirty="0"/>
              <a:t>Integrale MIRT-doelen realiseren met een sectoraal Infrastructuurfonds als belangrijkste financieringsbron</a:t>
            </a:r>
          </a:p>
          <a:p>
            <a:pPr>
              <a:lnSpc>
                <a:spcPct val="150000"/>
              </a:lnSpc>
            </a:pPr>
            <a:r>
              <a:rPr lang="nl-NL" dirty="0"/>
              <a:t>Een integraal mobiliteitssysteem realiseren in een langs modaliteiten georganiseerd speelveld</a:t>
            </a:r>
          </a:p>
          <a:p>
            <a:pPr>
              <a:lnSpc>
                <a:spcPct val="150000"/>
              </a:lnSpc>
            </a:pPr>
            <a:r>
              <a:rPr lang="nl-NL" dirty="0"/>
              <a:t>Een duurzaam mobiliteitssysteem realiseren met een investeringsagenda die primair is gericht op doorstroming</a:t>
            </a:r>
          </a:p>
          <a:p>
            <a:pPr>
              <a:lnSpc>
                <a:spcPct val="150000"/>
              </a:lnSpc>
            </a:pPr>
            <a:r>
              <a:rPr lang="nl-NL" dirty="0"/>
              <a:t>De (schijn-)zekerheid van bestaande oplossingen afwegen tegen de onzekerheid en risico’s van nieuwe oplossingen</a:t>
            </a:r>
          </a:p>
          <a:p>
            <a:endParaRPr lang="nl-NL" dirty="0"/>
          </a:p>
        </p:txBody>
      </p:sp>
      <p:sp>
        <p:nvSpPr>
          <p:cNvPr id="4" name="Tijdelijke aanduiding voor datum 3"/>
          <p:cNvSpPr>
            <a:spLocks noGrp="1"/>
          </p:cNvSpPr>
          <p:nvPr>
            <p:ph type="dt" sz="half" idx="10"/>
          </p:nvPr>
        </p:nvSpPr>
        <p:spPr/>
        <p:txBody>
          <a:bodyPr/>
          <a:lstStyle/>
          <a:p>
            <a:fld id="{C212DD5B-F796-4A94-9E1D-1DFF6F4D1129}" type="datetime1">
              <a:rPr lang="nl-NL" smtClean="0"/>
              <a:pPr/>
              <a:t>12-11-2019</a:t>
            </a:fld>
            <a:endParaRPr lang="nl-NL" dirty="0"/>
          </a:p>
        </p:txBody>
      </p:sp>
      <p:sp>
        <p:nvSpPr>
          <p:cNvPr id="5" name="Tijdelijke aanduiding voor dianummer 4"/>
          <p:cNvSpPr>
            <a:spLocks noGrp="1"/>
          </p:cNvSpPr>
          <p:nvPr>
            <p:ph type="sldNum" sz="quarter" idx="11"/>
          </p:nvPr>
        </p:nvSpPr>
        <p:spPr/>
        <p:txBody>
          <a:bodyPr/>
          <a:lstStyle/>
          <a:p>
            <a:fld id="{D8A3153D-9BDD-465B-9F64-6105EC25C010}" type="slidenum">
              <a:rPr lang="nl-NL" smtClean="0"/>
              <a:pPr/>
              <a:t>5</a:t>
            </a:fld>
            <a:endParaRPr lang="nl-NL" dirty="0"/>
          </a:p>
        </p:txBody>
      </p:sp>
    </p:spTree>
    <p:extLst>
      <p:ext uri="{BB962C8B-B14F-4D97-AF65-F5344CB8AC3E}">
        <p14:creationId xmlns:p14="http://schemas.microsoft.com/office/powerpoint/2010/main" val="2902750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Oplossingsrichtingen</a:t>
            </a:r>
            <a:endParaRPr lang="nl-NL" dirty="0"/>
          </a:p>
        </p:txBody>
      </p:sp>
      <p:sp>
        <p:nvSpPr>
          <p:cNvPr id="3" name="Tijdelijke aanduiding voor inhoud 2"/>
          <p:cNvSpPr>
            <a:spLocks noGrp="1"/>
          </p:cNvSpPr>
          <p:nvPr>
            <p:ph idx="1"/>
          </p:nvPr>
        </p:nvSpPr>
        <p:spPr/>
        <p:txBody>
          <a:bodyPr>
            <a:normAutofit/>
          </a:bodyPr>
          <a:lstStyle/>
          <a:p>
            <a:r>
              <a:rPr lang="nl-NL" sz="2400" dirty="0"/>
              <a:t>Investeren in het oplossen van knelpunten op de </a:t>
            </a:r>
            <a:r>
              <a:rPr lang="nl-NL" sz="2400" dirty="0" err="1"/>
              <a:t>rijksinfrastructuur</a:t>
            </a:r>
            <a:r>
              <a:rPr lang="nl-NL" sz="2400" dirty="0"/>
              <a:t> biedt niet langer no-</a:t>
            </a:r>
            <a:r>
              <a:rPr lang="nl-NL" sz="2400" dirty="0" err="1"/>
              <a:t>regret</a:t>
            </a:r>
            <a:r>
              <a:rPr lang="nl-NL" sz="2400" dirty="0"/>
              <a:t>­ oplossingen. </a:t>
            </a:r>
          </a:p>
          <a:p>
            <a:r>
              <a:rPr lang="nl-NL" sz="2400" dirty="0"/>
              <a:t>De regionale vraagstukken en opgaven waarbij mobiliteit een rol speelt dienen leidend te zijn in de investeringsstrategie. </a:t>
            </a:r>
          </a:p>
          <a:p>
            <a:r>
              <a:rPr lang="nl-NL" sz="2400" dirty="0"/>
              <a:t>Bovendien zal duurzaamheid een veel prominenter plek moeten krijgen in het afwegingskader voor mobiliteitsinvesteringen. </a:t>
            </a:r>
            <a:endParaRPr lang="en-US" sz="2400" dirty="0"/>
          </a:p>
          <a:p>
            <a:r>
              <a:rPr lang="nl-NL" sz="2400" dirty="0"/>
              <a:t>Dat betekent dat de middelen niet langer primair naar aanleg van</a:t>
            </a:r>
            <a:r>
              <a:rPr lang="en-US" sz="2400" dirty="0"/>
              <a:t> </a:t>
            </a:r>
            <a:r>
              <a:rPr lang="en-US" sz="2400" dirty="0" err="1"/>
              <a:t>nieuwe</a:t>
            </a:r>
            <a:r>
              <a:rPr lang="nl-NL" sz="2400" dirty="0"/>
              <a:t> infrastructuur gaan maar in hoofdzaak naar beter gebruik van de bestaande infrastructuur en de ontwikkeling en opschaling van nieuwe </a:t>
            </a:r>
            <a:r>
              <a:rPr lang="nl-NL" sz="2400" dirty="0" err="1"/>
              <a:t>mobiliteitsconcepten</a:t>
            </a:r>
            <a:r>
              <a:rPr lang="en-US" sz="2400" dirty="0"/>
              <a:t> en </a:t>
            </a:r>
            <a:r>
              <a:rPr lang="en-US" sz="2400" dirty="0" err="1"/>
              <a:t>knooppunten</a:t>
            </a:r>
            <a:r>
              <a:rPr lang="nl-NL" sz="2400" dirty="0"/>
              <a:t>, gericht op de regionale vervoersvraag. </a:t>
            </a:r>
          </a:p>
        </p:txBody>
      </p:sp>
    </p:spTree>
    <p:extLst>
      <p:ext uri="{BB962C8B-B14F-4D97-AF65-F5344CB8AC3E}">
        <p14:creationId xmlns:p14="http://schemas.microsoft.com/office/powerpoint/2010/main" val="703100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Aanbevelingen</a:t>
            </a:r>
          </a:p>
        </p:txBody>
      </p:sp>
      <p:sp>
        <p:nvSpPr>
          <p:cNvPr id="3" name="Tijdelijke aanduiding voor inhoud 2"/>
          <p:cNvSpPr>
            <a:spLocks noGrp="1"/>
          </p:cNvSpPr>
          <p:nvPr>
            <p:ph idx="1"/>
          </p:nvPr>
        </p:nvSpPr>
        <p:spPr>
          <a:xfrm>
            <a:off x="838200" y="1470571"/>
            <a:ext cx="10515600" cy="4351338"/>
          </a:xfrm>
        </p:spPr>
        <p:txBody>
          <a:bodyPr>
            <a:noAutofit/>
          </a:bodyPr>
          <a:lstStyle/>
          <a:p>
            <a:pPr marL="342900" indent="-342900">
              <a:buFont typeface="+mj-lt"/>
              <a:buAutoNum type="arabicPeriod"/>
            </a:pPr>
            <a:r>
              <a:rPr lang="nl-NL" sz="2400" dirty="0"/>
              <a:t>Afwegingskader voor mobiliteit met veel meer aandacht voor vernieuwing en duurzaamheid</a:t>
            </a:r>
          </a:p>
          <a:p>
            <a:pPr marL="342900" indent="-342900">
              <a:buFont typeface="+mj-lt"/>
              <a:buAutoNum type="arabicPeriod"/>
            </a:pPr>
            <a:r>
              <a:rPr lang="nl-NL" sz="2400" dirty="0"/>
              <a:t>Structureel middelen reserveren voor duurzaam onderhoud</a:t>
            </a:r>
          </a:p>
          <a:p>
            <a:pPr marL="342900" indent="-342900">
              <a:buFont typeface="+mj-lt"/>
              <a:buAutoNum type="arabicPeriod"/>
            </a:pPr>
            <a:r>
              <a:rPr lang="nl-NL" sz="2400" dirty="0"/>
              <a:t>Richting geven aan de mobiliteitstransitie (beter en anders i.p.v. meer):</a:t>
            </a:r>
          </a:p>
          <a:p>
            <a:pPr marL="804863" lvl="3" indent="-355600"/>
            <a:r>
              <a:rPr lang="nl-NL" sz="2400" dirty="0"/>
              <a:t>Zoek de schaalsprong</a:t>
            </a:r>
          </a:p>
          <a:p>
            <a:pPr marL="804863" lvl="1" indent="-355600"/>
            <a:r>
              <a:rPr lang="nl-NL" dirty="0"/>
              <a:t>Neem barrières nieuwe toetreders weg</a:t>
            </a:r>
          </a:p>
          <a:p>
            <a:pPr marL="804863" lvl="1" indent="-355600"/>
            <a:r>
              <a:rPr lang="nl-NL" dirty="0"/>
              <a:t>Borg publiek belang</a:t>
            </a:r>
          </a:p>
          <a:p>
            <a:pPr marL="342900" indent="-342900">
              <a:buFont typeface="+mj-lt"/>
              <a:buAutoNum type="arabicPeriod"/>
            </a:pPr>
            <a:r>
              <a:rPr lang="nl-NL" sz="2400" dirty="0"/>
              <a:t>Beter gebruik bestaande infrastructuur als gezamenlijke opgave rijk en regio</a:t>
            </a:r>
          </a:p>
          <a:p>
            <a:pPr marL="804863" lvl="3" indent="-355600"/>
            <a:r>
              <a:rPr lang="nl-NL" sz="2400" dirty="0"/>
              <a:t>Verknopen en </a:t>
            </a:r>
            <a:r>
              <a:rPr lang="en-US" sz="2400" dirty="0" err="1"/>
              <a:t>verbeteren</a:t>
            </a:r>
            <a:r>
              <a:rPr lang="nl-NL" sz="2400" dirty="0"/>
              <a:t> bestaande infra</a:t>
            </a:r>
          </a:p>
          <a:p>
            <a:pPr marL="804863" lvl="1" indent="-355600"/>
            <a:r>
              <a:rPr lang="nl-NL" dirty="0"/>
              <a:t>Innovatie in capaciteitstoedeling</a:t>
            </a:r>
          </a:p>
          <a:p>
            <a:pPr marL="804863" lvl="1" indent="-355600"/>
            <a:r>
              <a:rPr lang="nl-NL" dirty="0"/>
              <a:t>Parallelle investeringen in ICT- en </a:t>
            </a:r>
            <a:r>
              <a:rPr lang="nl-NL" dirty="0" err="1"/>
              <a:t>energieinfra</a:t>
            </a:r>
            <a:endParaRPr lang="nl-NL" dirty="0"/>
          </a:p>
          <a:p>
            <a:pPr marL="342900" indent="-342900">
              <a:buFont typeface="+mj-lt"/>
              <a:buAutoNum type="arabicPeriod"/>
            </a:pPr>
            <a:r>
              <a:rPr lang="nl-NL" sz="2400" dirty="0"/>
              <a:t>Heroverweeg eerder gemaakte keuzes</a:t>
            </a:r>
          </a:p>
        </p:txBody>
      </p:sp>
      <p:sp>
        <p:nvSpPr>
          <p:cNvPr id="4" name="Tijdelijke aanduiding voor datum 3"/>
          <p:cNvSpPr>
            <a:spLocks noGrp="1"/>
          </p:cNvSpPr>
          <p:nvPr>
            <p:ph type="dt" sz="half" idx="10"/>
          </p:nvPr>
        </p:nvSpPr>
        <p:spPr/>
        <p:txBody>
          <a:bodyPr/>
          <a:lstStyle/>
          <a:p>
            <a:fld id="{C212DD5B-F796-4A94-9E1D-1DFF6F4D1129}" type="datetime1">
              <a:rPr lang="nl-NL" smtClean="0"/>
              <a:pPr/>
              <a:t>12-11-2019</a:t>
            </a:fld>
            <a:endParaRPr lang="nl-NL" dirty="0"/>
          </a:p>
        </p:txBody>
      </p:sp>
      <p:sp>
        <p:nvSpPr>
          <p:cNvPr id="5" name="Tijdelijke aanduiding voor dianummer 4"/>
          <p:cNvSpPr>
            <a:spLocks noGrp="1"/>
          </p:cNvSpPr>
          <p:nvPr>
            <p:ph type="sldNum" sz="quarter" idx="11"/>
          </p:nvPr>
        </p:nvSpPr>
        <p:spPr/>
        <p:txBody>
          <a:bodyPr/>
          <a:lstStyle/>
          <a:p>
            <a:fld id="{D8A3153D-9BDD-465B-9F64-6105EC25C010}" type="slidenum">
              <a:rPr lang="nl-NL" smtClean="0"/>
              <a:pPr/>
              <a:t>7</a:t>
            </a:fld>
            <a:endParaRPr lang="nl-NL" dirty="0"/>
          </a:p>
        </p:txBody>
      </p:sp>
    </p:spTree>
    <p:extLst>
      <p:ext uri="{BB962C8B-B14F-4D97-AF65-F5344CB8AC3E}">
        <p14:creationId xmlns:p14="http://schemas.microsoft.com/office/powerpoint/2010/main" val="162700793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Words>382</ap:Words>
  <ap:PresentationFormat>Widescreen</ap:PresentationFormat>
  <ap:Paragraphs>36</ap:Paragraphs>
  <ap:Slides>7</ap:Slides>
  <ap:HiddenSlides>0</ap:HiddenSlides>
  <ap:MMClips>0</ap:MMClips>
  <ap:ScaleCrop>false</ap:ScaleCrop>
  <ap:HeadingPairs>
    <vt:vector baseType="variant" size="4">
      <vt:variant>
        <vt:lpstr>Theme</vt:lpstr>
      </vt:variant>
      <vt:variant>
        <vt:i4>1</vt:i4>
      </vt:variant>
      <vt:variant>
        <vt:lpstr>Slide Titles</vt:lpstr>
      </vt:variant>
      <vt:variant>
        <vt:i4>7</vt:i4>
      </vt:variant>
    </vt:vector>
  </ap:HeadingPairs>
  <ap:TitlesOfParts>
    <vt:vector baseType="lpstr" size="8">
      <vt:lpstr>Kantoorthema</vt:lpstr>
      <vt:lpstr>PowerPoint Presentation</vt:lpstr>
      <vt:lpstr>PowerPoint Presentation</vt:lpstr>
      <vt:lpstr>Aanleiding</vt:lpstr>
      <vt:lpstr>Hoe geven we € verstandig uit?</vt:lpstr>
      <vt:lpstr>Spanningen die de raad signaleert</vt:lpstr>
      <vt:lpstr>Oplossingsrichtingen</vt:lpstr>
      <vt:lpstr>Aanbevelingen</vt:lpstr>
    </vt:vector>
  </ap:TitlesOfParts>
  <ap:LinksUpToDate>false</ap:LinksUpToDate>
  <ap:SharedDoc>false</ap:SharedDoc>
</ap:Properties>
</file>

<file path=docProps/core.xml><?xml version="1.0" encoding="utf-8"?>
<coreProperties xmlns:dc="http://purl.org/dc/elements/1.1/" xmlns:dcterms="http://purl.org/dc/terms/" xmlns:xsi="http://www.w3.org/2001/XMLSchema-instance" xmlns="http://schemas.openxmlformats.org/package/2006/metadata/core-properties">
  <dc:title/>
  <dc:creator/>
  <lastModifiedBy/>
  <revision/>
  <dcterms:created xsi:type="dcterms:W3CDTF">2019-11-07T17:23:44.0000000Z</dcterms:created>
  <dcterms:modified xsi:type="dcterms:W3CDTF">2019-11-12T20:51:22.0000000Z</dcterms:modified>
  <dc:description/>
  <dc:subject/>
  <keywords/>
  <version/>
  <category>------------------------</category>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0x01010006443E266E23ED4B92EC0D761E005BB9</vt:lpwstr>
  </property>
</Properties>
</file>