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07" r:id="rId3"/>
    <p:sldId id="308" r:id="rId4"/>
    <p:sldId id="309" r:id="rId5"/>
    <p:sldId id="310" r:id="rId6"/>
    <p:sldId id="311" r:id="rId7"/>
    <p:sldId id="312" r:id="rId8"/>
    <p:sldId id="31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15BFF27-E4E6-7D4D-924A-F776F123D910}" name="Sabine Park" initials="SP" userId="S::S.Park@nationaleombudsman.nl::f9d52876-c397-46a5-bc77-96a5434048e5" providerId="AD"/>
  <p188:author id="{D14249AA-060C-F8D9-CA84-765DB1E0AF88}" name="Guido Terpstra" initials="GT" userId="S::g.terpstra@mensenrechten.nl::2d39a9db-9943-4b8d-81a7-fc0f544f759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94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8/10/relationships/authors" Target="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08F0C2-3944-8454-04F5-F9A302792D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A3795BD-7E23-1195-E806-1B76DE689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CA9D1A-237D-708B-32BA-51751A544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509885-3028-3E92-FC26-A77FD3756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5EC87D9-A6F3-5B66-B366-26F6DFBE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83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47849B-7EB5-4E84-691A-D378B081E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0AF09F5-35EC-3058-B779-FC540B00B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1EF6A0B-C210-C7BE-E9BE-3F1220FC0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0AA992B-5631-18D6-F7C1-69D66B07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032871-C6B6-5234-51BB-023A8FA35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83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00FC076-D9BC-F5F5-0A30-37E556E8C5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39FB046-AF82-37AC-1D8D-2C879C49F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2FCB456-F2C8-3B5F-1932-94EB6832E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6C9787-1065-6CBE-E7F2-05F81AF08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80001A-450E-B963-7937-3AD239471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73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000" y="1728000"/>
            <a:ext cx="4896000" cy="4128000"/>
          </a:xfrm>
        </p:spPr>
        <p:txBody>
          <a:bodyPr/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6F9E-5229-F645-8F5C-4EB949CEC216}" type="datetime4">
              <a:rPr lang="nl-NL" smtClean="0"/>
              <a:t>20 mei 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Titel van de presentatie &gt; pas aan via &gt; Functie Koptekst en voettekst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7BF24F46-7DAF-5443-8F50-ADFF5797242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720000" y="1824000"/>
            <a:ext cx="5472000" cy="4128000"/>
          </a:xfrm>
          <a:solidFill>
            <a:schemeClr val="bg1">
              <a:lumMod val="95000"/>
            </a:schemeClr>
          </a:solidFill>
        </p:spPr>
        <p:txBody>
          <a:bodyPr lIns="360000" tIns="360000" rIns="360000" anchor="t"/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21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408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15C7B5-88E2-FB95-C05F-D54192C78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1083403-1BE3-D58A-F119-41EA9FFC3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98CC63D-6562-A9B2-F63C-C2A9156DF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5275E8C-04B2-8E54-2D19-EE8A6C731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36EE6AB-9D5F-30F4-0E95-C6B9FAFFB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08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16BFBA-AE7B-DF23-473E-D56E113C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B71FDE2-37C9-7EE4-CE0E-87B98090B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270886D-0A28-2AE1-F912-4AB18C356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416C30F-27F0-7A45-D17C-DEA88B9A6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F4780D8-28A2-4C3C-6DD7-DC5B2FFE1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0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3F81B3-C036-668A-BB03-158FC7184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6C245B-176B-F07E-1B98-9643A5620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293BB14-17F0-DA77-C1C9-2C2EED359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56A37F5-9F23-25FB-D27C-50CFA9CC7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B4FF02A-72EC-D216-0C5E-8F328AFBD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0BB5E73-8298-EB17-376B-945F1172E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4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ADA1D4-34D3-9F04-BB94-1F5D820A4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980BF3B-5792-1C60-2774-AC6AC64651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0CE2D05-A56E-B50E-8360-2AEB06C44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0B9A2281-6E7A-837A-8291-E9D2B5D9EA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9A09202-4262-5D73-BD63-407BAF12FC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47B779C-0B67-D624-812B-51A594D45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365F6F6-DA46-A4DE-6C6A-5F9C87410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ED5661F-0B16-77E1-DC55-677BEC0D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39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774688-8EA2-0972-3818-CDBCABF9F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2899A93-D47F-4413-A5CA-DCAC1FB03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52E345D-250F-C0AD-3E48-11BB741BB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2B5BA74-9ED3-C072-833F-B502DD20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36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D34C4CF-59DC-0692-1434-E6CE83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1DD7DF3-27B7-EB80-78F2-621CC613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612173D-6537-082C-D2E9-C8298355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61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19716-EF99-BC5B-AB40-46225868F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9C1D40-ABBA-6DFB-68D9-DF2D175ED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3DF237D-99A4-A26C-F4A0-81E81EF17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9CEDB25-F70B-FDFB-8288-A189F2424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AA4DDA4-A1BA-12FE-82C9-A47FE0B7A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89F92F1-5BE0-8CB6-8F78-090336516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7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D8C491-48A2-2985-742C-F1C5AACF4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B5D16BF-33CF-0BFC-C5DE-E0CD767F7A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A470B94-705A-DC40-AB4A-67E301367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C2FD3E7-B775-37E1-C175-40D44249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28894D1-13DA-A6C2-A080-1B5431B7B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D873715-1EF1-B72A-6EAA-59482E10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78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BFAC470-68CA-B37E-AC05-CBF813999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DE3CB56-56BF-7E07-5B00-0CD879B38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7703EC-7F9B-9E5F-A046-8DB78A008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F2A61D-C09E-44B5-B7ED-664C35E778B5}" type="datetimeFigureOut">
              <a:rPr lang="en-US" smtClean="0"/>
              <a:t>5/20/2025</a:t>
            </a:fld>
            <a:endParaRPr lang="en-US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DA9F77E-A53E-1405-47AD-3DB123A9F2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08B0B9-B2FB-C108-7EE9-E419FFDF3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F34890-B04F-4D78-985D-7660E7BF70A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15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E1E5FF-1444-84ED-6E57-1C247CE41E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1"/>
                </a:solidFill>
              </a:rPr>
              <a:t>Risicoprofilering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96A5B53-1DA5-4CF3-B07F-B4DDB3DEF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Technische</a:t>
            </a:r>
            <a:r>
              <a:rPr lang="en-US" dirty="0"/>
              <a:t> briefing Tweede Kamer </a:t>
            </a:r>
          </a:p>
          <a:p>
            <a:r>
              <a:rPr lang="en-US" dirty="0"/>
              <a:t>21 </a:t>
            </a:r>
            <a:r>
              <a:rPr lang="en-US" dirty="0" err="1"/>
              <a:t>mei</a:t>
            </a:r>
            <a:r>
              <a:rPr lang="en-US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2235220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36EFDF-F23F-85E9-0ABA-9DCC3C91E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1"/>
                </a:solidFill>
              </a:rPr>
              <a:t>Risicoprofilering ten behoeve van handhaving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8718F32-2A3F-C9A6-EC12-CF33AC5E40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63999" y="1728000"/>
            <a:ext cx="10872405" cy="4128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Iedere vorm van </a:t>
            </a:r>
            <a:r>
              <a:rPr lang="nl-NL" b="1" dirty="0"/>
              <a:t>selectie</a:t>
            </a:r>
            <a:r>
              <a:rPr lang="nl-NL" dirty="0"/>
              <a:t> ten behoeve van controle op overtreding,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aan de hand van algemene </a:t>
            </a:r>
            <a:r>
              <a:rPr lang="nl-NL" b="1" dirty="0"/>
              <a:t>(risico)criteria</a:t>
            </a:r>
            <a:r>
              <a:rPr lang="nl-NL" dirty="0"/>
              <a:t>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</a:t>
            </a:r>
            <a:r>
              <a:rPr lang="nl-NL"/>
              <a:t>die verondersteld worden </a:t>
            </a:r>
            <a:r>
              <a:rPr lang="nl-NL" dirty="0"/>
              <a:t>te correleren met de </a:t>
            </a:r>
            <a:r>
              <a:rPr lang="nl-NL" b="1" dirty="0"/>
              <a:t>kans op overtreding</a:t>
            </a:r>
            <a:r>
              <a:rPr lang="nl-NL" dirty="0"/>
              <a:t> van een bepaalde norm,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 bij </a:t>
            </a:r>
            <a:r>
              <a:rPr lang="nl-NL" b="1" dirty="0"/>
              <a:t>afwezigheid van concrete of specifieke informatie</a:t>
            </a:r>
            <a:r>
              <a:rPr lang="nl-NL" u="sng" dirty="0"/>
              <a:t> </a:t>
            </a:r>
            <a:r>
              <a:rPr lang="nl-NL" dirty="0"/>
              <a:t>over feitelijke  normovertredingen of daders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1E9F46-37F0-A838-489A-0FE8401BE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A8796A8-0468-4A31-92E3-53A3D7CFF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2723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DE1D4A-0D74-86B3-5260-BF8F4AC60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1"/>
                </a:solidFill>
              </a:rPr>
              <a:t>Risicoprofilering: kenmerken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9CD6D45-0877-3282-9035-181089046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Gericht</a:t>
            </a:r>
            <a:r>
              <a:rPr lang="en-US" dirty="0"/>
              <a:t> op </a:t>
            </a:r>
            <a:r>
              <a:rPr lang="en-US" dirty="0" err="1"/>
              <a:t>efficiëntere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effectievere</a:t>
            </a:r>
            <a:r>
              <a:rPr lang="en-US" dirty="0"/>
              <a:t> </a:t>
            </a:r>
            <a:r>
              <a:rPr lang="en-US" dirty="0" err="1"/>
              <a:t>controle</a:t>
            </a:r>
            <a:r>
              <a:rPr lang="en-US" dirty="0"/>
              <a:t> op </a:t>
            </a:r>
            <a:r>
              <a:rPr lang="en-US" dirty="0" err="1"/>
              <a:t>normovertredingen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Gerichte</a:t>
            </a:r>
            <a:r>
              <a:rPr lang="en-US" dirty="0"/>
              <a:t> </a:t>
            </a:r>
            <a:r>
              <a:rPr lang="en-US" dirty="0" err="1"/>
              <a:t>opsporing</a:t>
            </a:r>
            <a:r>
              <a:rPr lang="en-US" dirty="0"/>
              <a:t> op basis van concrete </a:t>
            </a:r>
            <a:r>
              <a:rPr lang="en-US" dirty="0" err="1"/>
              <a:t>informatie</a:t>
            </a:r>
            <a:r>
              <a:rPr lang="en-US" dirty="0"/>
              <a:t> </a:t>
            </a:r>
            <a:r>
              <a:rPr lang="en-US" dirty="0" err="1"/>
              <a:t>valt</a:t>
            </a:r>
            <a:r>
              <a:rPr lang="en-US" dirty="0"/>
              <a:t>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onder</a:t>
            </a:r>
            <a:r>
              <a:rPr lang="en-US" dirty="0"/>
              <a:t> ‘</a:t>
            </a:r>
            <a:r>
              <a:rPr lang="en-US" dirty="0" err="1"/>
              <a:t>risicoprofilering</a:t>
            </a:r>
            <a:r>
              <a:rPr lang="en-US" dirty="0"/>
              <a:t>’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>
                <a:sym typeface="Wingdings" panose="05000000000000000000" pitchFamily="2" charset="2"/>
              </a:rPr>
              <a:t>Risicoprofilering</a:t>
            </a:r>
            <a:r>
              <a:rPr lang="en-US" dirty="0">
                <a:sym typeface="Wingdings" panose="05000000000000000000" pitchFamily="2" charset="2"/>
              </a:rPr>
              <a:t> is </a:t>
            </a:r>
            <a:r>
              <a:rPr lang="en-US" dirty="0" err="1"/>
              <a:t>technisch</a:t>
            </a:r>
            <a:r>
              <a:rPr lang="en-US" dirty="0"/>
              <a:t> </a:t>
            </a:r>
            <a:r>
              <a:rPr lang="en-US" dirty="0" err="1"/>
              <a:t>hulpinstrument</a:t>
            </a:r>
            <a:r>
              <a:rPr lang="en-US" dirty="0"/>
              <a:t>. </a:t>
            </a:r>
            <a:r>
              <a:rPr lang="en-US" dirty="0" err="1"/>
              <a:t>Voldoen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</a:t>
            </a:r>
            <a:r>
              <a:rPr lang="en-US" dirty="0" err="1"/>
              <a:t>risicoprofiel</a:t>
            </a:r>
            <a:r>
              <a:rPr lang="en-US" dirty="0"/>
              <a:t> = </a:t>
            </a:r>
            <a:r>
              <a:rPr lang="en-US" dirty="0" err="1"/>
              <a:t>geen</a:t>
            </a:r>
            <a:r>
              <a:rPr lang="en-US" dirty="0"/>
              <a:t> </a:t>
            </a:r>
            <a:r>
              <a:rPr lang="en-US" dirty="0" err="1"/>
              <a:t>verdenking</a:t>
            </a:r>
            <a:r>
              <a:rPr lang="en-US" dirty="0"/>
              <a:t> in </a:t>
            </a:r>
            <a:r>
              <a:rPr lang="en-US" dirty="0" err="1"/>
              <a:t>juridische</a:t>
            </a:r>
            <a:r>
              <a:rPr lang="en-US" dirty="0"/>
              <a:t> zin (‘</a:t>
            </a:r>
            <a:r>
              <a:rPr lang="en-US" dirty="0" err="1"/>
              <a:t>redelijk</a:t>
            </a:r>
            <a:r>
              <a:rPr lang="en-US" dirty="0"/>
              <a:t> </a:t>
            </a:r>
            <a:r>
              <a:rPr lang="en-US" dirty="0" err="1"/>
              <a:t>vermoeden</a:t>
            </a:r>
            <a:r>
              <a:rPr lang="en-US" dirty="0"/>
              <a:t> van </a:t>
            </a:r>
            <a:r>
              <a:rPr lang="en-US" dirty="0" err="1"/>
              <a:t>schuld</a:t>
            </a:r>
            <a:r>
              <a:rPr lang="en-US" dirty="0"/>
              <a:t>’)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573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87F7E6-AC3F-23F0-F908-3340A9C9A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1"/>
                </a:solidFill>
              </a:rPr>
              <a:t>Risicoprofilering: verschillende verschijningsvormen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78CC483-8C8A-CA7A-6807-E0485A1E3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i="1" dirty="0"/>
              <a:t>Live </a:t>
            </a:r>
            <a:r>
              <a:rPr lang="en-US" i="1" dirty="0" err="1"/>
              <a:t>s</a:t>
            </a:r>
            <a:r>
              <a:rPr lang="en-US" dirty="0" err="1"/>
              <a:t>electiebeslissingen</a:t>
            </a:r>
            <a:r>
              <a:rPr lang="en-US" dirty="0"/>
              <a:t> of </a:t>
            </a:r>
            <a:r>
              <a:rPr lang="en-US" dirty="0" err="1"/>
              <a:t>selectiecriteria</a:t>
            </a:r>
            <a:r>
              <a:rPr lang="en-US" dirty="0"/>
              <a:t> voor </a:t>
            </a:r>
            <a:r>
              <a:rPr lang="en-US" dirty="0" err="1"/>
              <a:t>dossiercontroles</a:t>
            </a:r>
            <a:r>
              <a:rPr lang="en-US" dirty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 live </a:t>
            </a:r>
            <a:r>
              <a:rPr lang="en-US" dirty="0" err="1"/>
              <a:t>selectiebeslissingen</a:t>
            </a:r>
            <a:r>
              <a:rPr lang="en-US" dirty="0"/>
              <a:t>: </a:t>
            </a:r>
            <a:r>
              <a:rPr lang="en-US" dirty="0" err="1"/>
              <a:t>politiemedewerkers</a:t>
            </a:r>
            <a:r>
              <a:rPr lang="en-US" dirty="0"/>
              <a:t>, douaniers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 </a:t>
            </a:r>
            <a:r>
              <a:rPr lang="en-US" dirty="0" err="1"/>
              <a:t>selectie</a:t>
            </a:r>
            <a:r>
              <a:rPr lang="en-US" dirty="0"/>
              <a:t> van dossiers: </a:t>
            </a:r>
            <a:r>
              <a:rPr lang="en-US" dirty="0" err="1"/>
              <a:t>uitvoeringsinstanties</a:t>
            </a:r>
            <a:r>
              <a:rPr lang="en-US" dirty="0"/>
              <a:t>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dossierselectie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leent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zich</a:t>
            </a:r>
            <a:r>
              <a:rPr lang="en-US" dirty="0">
                <a:sym typeface="Wingdings" panose="05000000000000000000" pitchFamily="2" charset="2"/>
              </a:rPr>
              <a:t> voor </a:t>
            </a:r>
            <a:r>
              <a:rPr lang="en-US" dirty="0" err="1"/>
              <a:t>algoritmische</a:t>
            </a:r>
            <a:r>
              <a:rPr lang="en-US" dirty="0"/>
              <a:t> </a:t>
            </a:r>
            <a:r>
              <a:rPr lang="en-US" dirty="0" err="1"/>
              <a:t>toepassingen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Profilering</a:t>
            </a:r>
            <a:r>
              <a:rPr lang="en-US" dirty="0"/>
              <a:t>: van </a:t>
            </a:r>
            <a:r>
              <a:rPr lang="en-US" dirty="0" err="1"/>
              <a:t>envoudig</a:t>
            </a:r>
            <a:r>
              <a:rPr lang="en-US" dirty="0"/>
              <a:t> tot complex: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 </a:t>
            </a:r>
            <a:r>
              <a:rPr lang="en-US" dirty="0" err="1"/>
              <a:t>soms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enkel</a:t>
            </a:r>
            <a:r>
              <a:rPr lang="en-US" dirty="0"/>
              <a:t> </a:t>
            </a:r>
            <a:r>
              <a:rPr lang="en-US" dirty="0" err="1"/>
              <a:t>selectiecriterium</a:t>
            </a:r>
            <a:r>
              <a:rPr lang="en-US" dirty="0"/>
              <a:t>,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 </a:t>
            </a:r>
            <a:r>
              <a:rPr lang="en-US" dirty="0" err="1"/>
              <a:t>mogelijk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veelvoud</a:t>
            </a:r>
            <a:r>
              <a:rPr lang="en-US" dirty="0"/>
              <a:t> </a:t>
            </a:r>
            <a:r>
              <a:rPr lang="en-US" dirty="0" err="1"/>
              <a:t>aan</a:t>
            </a:r>
            <a:r>
              <a:rPr lang="en-US" dirty="0"/>
              <a:t> criteria, al dan </a:t>
            </a:r>
            <a:r>
              <a:rPr lang="en-US" dirty="0" err="1"/>
              <a:t>niet</a:t>
            </a:r>
            <a:r>
              <a:rPr lang="en-US" dirty="0"/>
              <a:t> met </a:t>
            </a:r>
            <a:r>
              <a:rPr lang="en-US" dirty="0" err="1"/>
              <a:t>verschillende</a:t>
            </a:r>
            <a:r>
              <a:rPr lang="en-US" dirty="0"/>
              <a:t> </a:t>
            </a:r>
            <a:r>
              <a:rPr lang="en-US" dirty="0" err="1"/>
              <a:t>wegingswaarden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607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588344-4FFC-E20C-4DCB-EFAB564C0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1"/>
                </a:solidFill>
              </a:rPr>
              <a:t>Verbod op discriminatie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F5D4D4-A8E8-B7BA-637F-9191BCACE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Algemene juridische definitie :</a:t>
            </a:r>
          </a:p>
          <a:p>
            <a:pPr marL="0" indent="0">
              <a:buNone/>
            </a:pPr>
            <a:r>
              <a:rPr lang="nl-NL" i="1" dirty="0"/>
              <a:t>Discriminatie = verboden onderscheid tussen mensen = verschil in behandeling waarvoor geen rechtvaardiging bestaat</a:t>
            </a:r>
          </a:p>
          <a:p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Centrale plaats discriminatiegronden: door het non-discriminatierecht in het bijzonder beschermde persoonskenmerken (ras, geslacht, religie, seksuele gerichtheid etc..).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Verschillende</a:t>
            </a:r>
            <a:r>
              <a:rPr lang="en-US" dirty="0"/>
              <a:t> </a:t>
            </a:r>
            <a:r>
              <a:rPr lang="en-US" dirty="0" err="1"/>
              <a:t>uitwerkingen</a:t>
            </a:r>
            <a:r>
              <a:rPr lang="en-US" dirty="0"/>
              <a:t> in </a:t>
            </a:r>
            <a:r>
              <a:rPr lang="en-US" dirty="0" err="1"/>
              <a:t>wetten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Verdragen</a:t>
            </a:r>
            <a:r>
              <a:rPr lang="en-US" dirty="0"/>
              <a:t> (</a:t>
            </a:r>
            <a:r>
              <a:rPr lang="en-US" dirty="0" err="1"/>
              <a:t>o.a.</a:t>
            </a:r>
            <a:r>
              <a:rPr lang="en-US" dirty="0"/>
              <a:t> </a:t>
            </a:r>
            <a:r>
              <a:rPr lang="en-US" dirty="0" err="1"/>
              <a:t>Grondwet</a:t>
            </a:r>
            <a:r>
              <a:rPr lang="en-US" dirty="0"/>
              <a:t>, EVRM, IVESCR, EU-</a:t>
            </a:r>
            <a:r>
              <a:rPr lang="en-US" dirty="0" err="1"/>
              <a:t>richtlijnen</a:t>
            </a:r>
            <a:r>
              <a:rPr lang="en-US" dirty="0"/>
              <a:t>, </a:t>
            </a:r>
            <a:r>
              <a:rPr lang="en-US" dirty="0" err="1"/>
              <a:t>Awgb</a:t>
            </a:r>
            <a:r>
              <a:rPr lang="en-US" dirty="0"/>
              <a:t>, </a:t>
            </a:r>
            <a:r>
              <a:rPr lang="en-US" dirty="0" err="1"/>
              <a:t>Strafrecht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29713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0D06D9-FABF-4498-0138-39BAD62DC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693"/>
            <a:ext cx="10515600" cy="1325563"/>
          </a:xfrm>
        </p:spPr>
        <p:txBody>
          <a:bodyPr/>
          <a:lstStyle/>
          <a:p>
            <a:r>
              <a:rPr lang="nl-NL" dirty="0">
                <a:solidFill>
                  <a:schemeClr val="accent1"/>
                </a:solidFill>
              </a:rPr>
              <a:t>Risicoprofilering en het discriminatieverbod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7909426-45F3-2A95-99C6-EB3432A22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Direct onderscheid: discriminatiegrond rechtstreeks als profielcriterium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Indirect onderscheid: andere criteria, die leiden tot ongelijke verdeling op basis beschermd persoonskenmerk (vb. postcode)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>
                <a:sym typeface="Wingdings" panose="05000000000000000000" pitchFamily="2" charset="2"/>
              </a:rPr>
              <a:t>Ongelijke effect voor groepen gevolg van op het oog neutraal criterium (neveneffect)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>
                <a:sym typeface="Wingdings" panose="05000000000000000000" pitchFamily="2" charset="2"/>
              </a:rPr>
              <a:t>Ongelijk effect niet altijd bekend/vermoed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nl-NL" dirty="0">
                <a:sym typeface="Wingdings" panose="05000000000000000000" pitchFamily="2" charset="2"/>
              </a:rPr>
              <a:t>Criteria die (in sterke mate) correleren met een beschermd persoonskenmerk worden ook wel ‘</a:t>
            </a:r>
            <a:r>
              <a:rPr lang="nl-NL" i="1" dirty="0">
                <a:sym typeface="Wingdings" panose="05000000000000000000" pitchFamily="2" charset="2"/>
              </a:rPr>
              <a:t>proxy</a:t>
            </a:r>
            <a:r>
              <a:rPr lang="nl-NL" dirty="0">
                <a:sym typeface="Wingdings" panose="05000000000000000000" pitchFamily="2" charset="2"/>
              </a:rPr>
              <a:t>’ genoemd</a:t>
            </a:r>
          </a:p>
        </p:txBody>
      </p:sp>
    </p:spTree>
    <p:extLst>
      <p:ext uri="{BB962C8B-B14F-4D97-AF65-F5344CB8AC3E}">
        <p14:creationId xmlns:p14="http://schemas.microsoft.com/office/powerpoint/2010/main" val="424874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E250DE-ACB9-F3F1-3EE0-DB44A2FDB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>
                <a:solidFill>
                  <a:schemeClr val="accent1"/>
                </a:solidFill>
              </a:rPr>
              <a:t>Toetsing aan het discriminatieverbod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76AD73-EE74-4E06-125C-882FF2504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Toets strenger al naargelang discriminatiegrond. ‘Ras’ is strengst beschermd.</a:t>
            </a:r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nl-NL" dirty="0"/>
              <a:t>Geen ruimte voor risicoprofilering die </a:t>
            </a:r>
            <a:r>
              <a:rPr lang="nl-NL" i="1" dirty="0"/>
              <a:t>direct </a:t>
            </a:r>
            <a:r>
              <a:rPr lang="nl-NL" dirty="0"/>
              <a:t>onderscheid maakt </a:t>
            </a:r>
            <a:r>
              <a:rPr lang="nl-NL" u="sng" dirty="0"/>
              <a:t>op grond van ras</a:t>
            </a: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endParaRPr lang="nl-NL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 err="1"/>
              <a:t>Toets</a:t>
            </a:r>
            <a:r>
              <a:rPr lang="en-US" dirty="0"/>
              <a:t> of </a:t>
            </a:r>
            <a:r>
              <a:rPr lang="en-US" i="1" dirty="0" err="1"/>
              <a:t>indirecte</a:t>
            </a:r>
            <a:r>
              <a:rPr lang="en-US" i="1" dirty="0"/>
              <a:t> </a:t>
            </a:r>
            <a:r>
              <a:rPr lang="en-US" dirty="0" err="1"/>
              <a:t>ongelijke</a:t>
            </a:r>
            <a:r>
              <a:rPr lang="en-US" dirty="0"/>
              <a:t> </a:t>
            </a:r>
            <a:r>
              <a:rPr lang="en-US" dirty="0" err="1"/>
              <a:t>effecten</a:t>
            </a:r>
            <a:r>
              <a:rPr lang="en-US" dirty="0"/>
              <a:t> </a:t>
            </a:r>
            <a:r>
              <a:rPr lang="en-US" dirty="0" err="1"/>
              <a:t>discriminatie</a:t>
            </a:r>
            <a:r>
              <a:rPr lang="en-US" dirty="0"/>
              <a:t> </a:t>
            </a:r>
            <a:r>
              <a:rPr lang="en-US" dirty="0" err="1"/>
              <a:t>opleveren</a:t>
            </a:r>
            <a:r>
              <a:rPr lang="en-US" dirty="0"/>
              <a:t>: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 err="1"/>
              <a:t>Dient</a:t>
            </a:r>
            <a:r>
              <a:rPr lang="en-US" dirty="0"/>
              <a:t> de </a:t>
            </a:r>
            <a:r>
              <a:rPr lang="en-US" dirty="0" err="1"/>
              <a:t>risicoprofilering</a:t>
            </a:r>
            <a:r>
              <a:rPr lang="en-US" dirty="0"/>
              <a:t>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legitiem</a:t>
            </a:r>
            <a:r>
              <a:rPr lang="en-US" dirty="0"/>
              <a:t> </a:t>
            </a:r>
            <a:r>
              <a:rPr lang="en-US" dirty="0" err="1"/>
              <a:t>doel</a:t>
            </a:r>
            <a:r>
              <a:rPr lang="en-US" dirty="0"/>
              <a:t>?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Is de </a:t>
            </a:r>
            <a:r>
              <a:rPr lang="en-US" dirty="0" err="1"/>
              <a:t>risicoprofilering</a:t>
            </a:r>
            <a:r>
              <a:rPr lang="en-US" dirty="0"/>
              <a:t> </a:t>
            </a:r>
            <a:r>
              <a:rPr lang="en-US" dirty="0" err="1"/>
              <a:t>geschikt</a:t>
            </a:r>
            <a:r>
              <a:rPr lang="en-US" dirty="0"/>
              <a:t> (</a:t>
            </a:r>
            <a:r>
              <a:rPr lang="en-US" dirty="0" err="1"/>
              <a:t>effectief</a:t>
            </a:r>
            <a:r>
              <a:rPr lang="en-US" dirty="0"/>
              <a:t>) om het </a:t>
            </a:r>
            <a:r>
              <a:rPr lang="en-US" dirty="0" err="1"/>
              <a:t>doel</a:t>
            </a:r>
            <a:r>
              <a:rPr lang="en-US" dirty="0"/>
              <a:t> te </a:t>
            </a:r>
            <a:r>
              <a:rPr lang="en-US" dirty="0" err="1"/>
              <a:t>bereiken</a:t>
            </a:r>
            <a:r>
              <a:rPr lang="en-US" dirty="0"/>
              <a:t>?</a:t>
            </a:r>
          </a:p>
          <a:p>
            <a:pPr marL="971550" lvl="1" indent="-514350">
              <a:buFont typeface="+mj-lt"/>
              <a:buAutoNum type="arabicParenR"/>
            </a:pPr>
            <a:r>
              <a:rPr lang="en-US" dirty="0"/>
              <a:t>Is de </a:t>
            </a:r>
            <a:r>
              <a:rPr lang="en-US" dirty="0" err="1"/>
              <a:t>risicoprofilering</a:t>
            </a:r>
            <a:r>
              <a:rPr lang="en-US" dirty="0"/>
              <a:t> </a:t>
            </a:r>
            <a:r>
              <a:rPr lang="en-US" i="1" dirty="0" err="1"/>
              <a:t>noodzakelijk</a:t>
            </a:r>
            <a:r>
              <a:rPr lang="en-US" i="1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i="1" dirty="0" err="1"/>
              <a:t>proportioneel</a:t>
            </a:r>
            <a:r>
              <a:rPr lang="en-US" dirty="0"/>
              <a:t>?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55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C92EB0-01CB-D681-18A5-8847CB3CF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1"/>
                </a:solidFill>
              </a:rPr>
              <a:t>Verschil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gronden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ras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en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nationaliteit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4C5D97E-27FD-6455-4F79-98FF103B2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Ras</a:t>
            </a:r>
            <a:r>
              <a:rPr lang="en-US" dirty="0"/>
              <a:t> is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juridsche</a:t>
            </a:r>
            <a:r>
              <a:rPr lang="en-US" dirty="0"/>
              <a:t> </a:t>
            </a:r>
            <a:r>
              <a:rPr lang="en-US" dirty="0" err="1"/>
              <a:t>verzamelterm</a:t>
            </a:r>
            <a:r>
              <a:rPr lang="en-US" dirty="0"/>
              <a:t> voor </a:t>
            </a:r>
            <a:r>
              <a:rPr lang="en-US" dirty="0" err="1"/>
              <a:t>persoonskenmerken</a:t>
            </a:r>
            <a:r>
              <a:rPr lang="en-US" dirty="0"/>
              <a:t> </a:t>
            </a:r>
            <a:r>
              <a:rPr lang="en-US" dirty="0" err="1"/>
              <a:t>zoals</a:t>
            </a:r>
            <a:r>
              <a:rPr lang="en-US" dirty="0"/>
              <a:t> </a:t>
            </a:r>
            <a:r>
              <a:rPr lang="en-US" dirty="0" err="1"/>
              <a:t>huidskleur</a:t>
            </a:r>
            <a:r>
              <a:rPr lang="en-US" dirty="0"/>
              <a:t>, </a:t>
            </a:r>
            <a:r>
              <a:rPr lang="en-US" dirty="0" err="1"/>
              <a:t>etniciteit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nationale</a:t>
            </a:r>
            <a:r>
              <a:rPr lang="en-US" dirty="0"/>
              <a:t> of </a:t>
            </a:r>
            <a:r>
              <a:rPr lang="en-US" dirty="0" err="1"/>
              <a:t>etnische</a:t>
            </a:r>
            <a:r>
              <a:rPr lang="en-US" dirty="0"/>
              <a:t> </a:t>
            </a:r>
            <a:r>
              <a:rPr lang="en-US" dirty="0" err="1"/>
              <a:t>herkomst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i="1" dirty="0" err="1"/>
              <a:t>Nationaliteit</a:t>
            </a:r>
            <a:r>
              <a:rPr lang="en-US" dirty="0"/>
              <a:t> is de </a:t>
            </a:r>
            <a:r>
              <a:rPr lang="en-US" dirty="0" err="1"/>
              <a:t>juridische</a:t>
            </a:r>
            <a:r>
              <a:rPr lang="en-US" dirty="0"/>
              <a:t> status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persoon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staatsburger</a:t>
            </a:r>
            <a:r>
              <a:rPr lang="en-US" dirty="0"/>
              <a:t> van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bepaalde</a:t>
            </a:r>
            <a:r>
              <a:rPr lang="en-US" dirty="0"/>
              <a:t> </a:t>
            </a:r>
            <a:r>
              <a:rPr lang="en-US" dirty="0" err="1"/>
              <a:t>staat</a:t>
            </a:r>
            <a:r>
              <a:rPr lang="en-US" dirty="0"/>
              <a:t>. Aan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staatsburgerschap</a:t>
            </a:r>
            <a:r>
              <a:rPr lang="en-US" dirty="0"/>
              <a:t>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bepaalde</a:t>
            </a:r>
            <a:r>
              <a:rPr lang="en-US" dirty="0"/>
              <a:t> </a:t>
            </a:r>
            <a:r>
              <a:rPr lang="en-US" dirty="0" err="1"/>
              <a:t>rechten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plichten</a:t>
            </a:r>
            <a:r>
              <a:rPr lang="en-US" dirty="0"/>
              <a:t> </a:t>
            </a:r>
            <a:r>
              <a:rPr lang="en-US" dirty="0" err="1"/>
              <a:t>verbonden</a:t>
            </a:r>
            <a:r>
              <a:rPr lang="en-US" dirty="0"/>
              <a:t>.</a:t>
            </a:r>
          </a:p>
          <a:p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Gebruik</a:t>
            </a:r>
            <a:r>
              <a:rPr lang="en-US" dirty="0">
                <a:sym typeface="Wingdings" panose="05000000000000000000" pitchFamily="2" charset="2"/>
              </a:rPr>
              <a:t> van </a:t>
            </a:r>
            <a:r>
              <a:rPr lang="en-US" dirty="0" err="1">
                <a:sym typeface="Wingdings" panose="05000000000000000000" pitchFamily="2" charset="2"/>
              </a:rPr>
              <a:t>nationaliteit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kan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slechts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toegestaan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zijn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als</a:t>
            </a:r>
            <a:r>
              <a:rPr lang="en-US" dirty="0">
                <a:sym typeface="Wingdings" panose="05000000000000000000" pitchFamily="2" charset="2"/>
              </a:rPr>
              <a:t> in </a:t>
            </a:r>
            <a:r>
              <a:rPr lang="en-US" dirty="0" err="1">
                <a:sym typeface="Wingdings" panose="05000000000000000000" pitchFamily="2" charset="2"/>
              </a:rPr>
              <a:t>uitzonderlijke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situaties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staatsburgerschap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inhoudelijk</a:t>
            </a:r>
            <a:r>
              <a:rPr lang="en-US" dirty="0">
                <a:sym typeface="Wingdings" panose="05000000000000000000" pitchFamily="2" charset="2"/>
              </a:rPr>
              <a:t> relevant is voor de </a:t>
            </a:r>
            <a:r>
              <a:rPr lang="en-US" dirty="0" err="1">
                <a:sym typeface="Wingdings" panose="05000000000000000000" pitchFamily="2" charset="2"/>
              </a:rPr>
              <a:t>specifieke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controle</a:t>
            </a:r>
            <a:r>
              <a:rPr lang="en-US" dirty="0">
                <a:sym typeface="Wingdings" panose="05000000000000000000" pitchFamily="2" charset="2"/>
              </a:rPr>
              <a:t> in </a:t>
            </a:r>
            <a:r>
              <a:rPr lang="en-US" dirty="0" err="1">
                <a:sym typeface="Wingdings" panose="05000000000000000000" pitchFamily="2" charset="2"/>
              </a:rPr>
              <a:t>kwestie</a:t>
            </a:r>
            <a:r>
              <a:rPr lang="en-US" dirty="0">
                <a:sym typeface="Wingdings" panose="05000000000000000000" pitchFamily="2" charset="2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2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Words>441</ap:Words>
  <ap:PresentationFormat>Breedbeeld</ap:PresentationFormat>
  <ap:Paragraphs>56</ap:Paragraphs>
  <ap:Slides>8</ap:Slides>
  <ap:HiddenSlides>0</ap:HiddenSlides>
  <ap:MMClips>0</ap:MMClips>
  <ap:ScaleCrop>false</ap:ScaleCrop>
  <ap:HeadingPairs>
    <vt:vector baseType="variant" size="6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ap:HeadingPairs>
  <ap:TitlesOfParts>
    <vt:vector baseType="lpstr" size="14">
      <vt:lpstr>Aptos</vt:lpstr>
      <vt:lpstr>Aptos Display</vt:lpstr>
      <vt:lpstr>Arial</vt:lpstr>
      <vt:lpstr>Courier New</vt:lpstr>
      <vt:lpstr>Wingdings</vt:lpstr>
      <vt:lpstr>Kantoorthema</vt:lpstr>
      <vt:lpstr>Risicoprofilering</vt:lpstr>
      <vt:lpstr>Risicoprofilering ten behoeve van handhaving</vt:lpstr>
      <vt:lpstr>Risicoprofilering: kenmerken</vt:lpstr>
      <vt:lpstr>Risicoprofilering: verschillende verschijningsvormen</vt:lpstr>
      <vt:lpstr>Verbod op discriminatie</vt:lpstr>
      <vt:lpstr>Risicoprofilering en het discriminatieverbod</vt:lpstr>
      <vt:lpstr>Toetsing aan het discriminatieverbod</vt:lpstr>
      <vt:lpstr>Verschil gronden ras en nationaliteit </vt:lpstr>
    </vt:vector>
  </ap:TitlesOfParts>
  <ap:LinksUpToDate>false</ap:LinksUpToDate>
  <ap:SharedDoc>false</ap:SharedDoc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title/>
  <dc:creator/>
  <lastModifiedBy/>
  <revision/>
  <dcterms:created xsi:type="dcterms:W3CDTF">2025-05-08T10:25:06.0000000Z</dcterms:created>
  <dcterms:modified xsi:type="dcterms:W3CDTF">2025-05-20T11:01:15.0000000Z</dcterms:modified>
  <dc:description/>
  <dc:subject/>
  <keywords/>
  <version/>
  <category>------------------------</category>
</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da622bf-1481-4b47-a9fb-f104e18d2637_Enabled">
    <vt:lpwstr>true</vt:lpwstr>
  </property>
  <property fmtid="{D5CDD505-2E9C-101B-9397-08002B2CF9AE}" pid="3" name="MSIP_Label_4da622bf-1481-4b47-a9fb-f104e18d2637_SetDate">
    <vt:lpwstr>2025-05-09T08:48:43Z</vt:lpwstr>
  </property>
  <property fmtid="{D5CDD505-2E9C-101B-9397-08002B2CF9AE}" pid="4" name="MSIP_Label_4da622bf-1481-4b47-a9fb-f104e18d2637_Method">
    <vt:lpwstr>Standard</vt:lpwstr>
  </property>
  <property fmtid="{D5CDD505-2E9C-101B-9397-08002B2CF9AE}" pid="5" name="MSIP_Label_4da622bf-1481-4b47-a9fb-f104e18d2637_Name">
    <vt:lpwstr>Intern</vt:lpwstr>
  </property>
  <property fmtid="{D5CDD505-2E9C-101B-9397-08002B2CF9AE}" pid="6" name="MSIP_Label_4da622bf-1481-4b47-a9fb-f104e18d2637_SiteId">
    <vt:lpwstr>3e31fc15-4937-4b19-ada2-a8c88292d411</vt:lpwstr>
  </property>
  <property fmtid="{D5CDD505-2E9C-101B-9397-08002B2CF9AE}" pid="7" name="MSIP_Label_4da622bf-1481-4b47-a9fb-f104e18d2637_ActionId">
    <vt:lpwstr>65432841-1b53-40c3-a7d6-b7859d2138c8</vt:lpwstr>
  </property>
  <property fmtid="{D5CDD505-2E9C-101B-9397-08002B2CF9AE}" pid="8" name="MSIP_Label_4da622bf-1481-4b47-a9fb-f104e18d2637_ContentBits">
    <vt:lpwstr>0</vt:lpwstr>
  </property>
  <property fmtid="{D5CDD505-2E9C-101B-9397-08002B2CF9AE}" pid="9" name="MSIP_Label_4da622bf-1481-4b47-a9fb-f104e18d2637_Tag">
    <vt:lpwstr>10, 3, 0, 1</vt:lpwstr>
  </property>
</Properties>
</file>