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7559675" cy="10691813"/>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092C587-9751-48AC-AA9A-C50DF6BF0F95}">
          <p14:sldIdLst>
            <p14:sldId id="256"/>
            <p14:sldId id="2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1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2EC703-53CD-4D50-97D3-52AED7D7C4C4}" v="2" dt="2019-04-11T12:44:02.3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4" autoAdjust="0"/>
    <p:restoredTop sz="94652" autoAdjust="0"/>
  </p:normalViewPr>
  <p:slideViewPr>
    <p:cSldViewPr snapToGrid="0">
      <p:cViewPr>
        <p:scale>
          <a:sx n="80" d="100"/>
          <a:sy n="80" d="100"/>
        </p:scale>
        <p:origin x="1224" y="-1680"/>
      </p:cViewPr>
      <p:guideLst/>
    </p:cSldViewPr>
  </p:slideViewPr>
  <p:outlineViewPr>
    <p:cViewPr>
      <p:scale>
        <a:sx n="33" d="100"/>
        <a:sy n="33" d="100"/>
      </p:scale>
      <p:origin x="0" y="-8202"/>
    </p:cViewPr>
  </p:outlineViewPr>
  <p:notesTextViewPr>
    <p:cViewPr>
      <p:scale>
        <a:sx n="1" d="1"/>
        <a:sy n="1" d="1"/>
      </p:scale>
      <p:origin x="0" y="0"/>
    </p:cViewPr>
  </p:notesTextViewPr>
  <p:sorterViewPr>
    <p:cViewPr>
      <p:scale>
        <a:sx n="125" d="100"/>
        <a:sy n="125" d="100"/>
      </p:scale>
      <p:origin x="0" y="0"/>
    </p:cViewPr>
  </p:sorterViewPr>
  <p:gridSpacing cx="72008" cy="72008"/>
</p:viewPr>
</file>

<file path=ppt/_rels/presentation.xml.rels>&#65279;<?xml version="1.0" encoding="utf-8"?><Relationships xmlns="http://schemas.openxmlformats.org/package/2006/relationships"><Relationship Type="http://schemas.microsoft.com/office/2015/10/relationships/revisionInfo" Target="revisionInfo.xml" Id="rId8" /><Relationship Type="http://schemas.openxmlformats.org/officeDocument/2006/relationships/slide" Target="slides/slide2.xml" Id="rId3" /><Relationship Type="http://schemas.openxmlformats.org/officeDocument/2006/relationships/tableStyles" Target="tableStyles.xml" Id="rId7" /><Relationship Type="http://schemas.openxmlformats.org/officeDocument/2006/relationships/slide" Target="slides/slide1.xml" Id="rId2" /><Relationship Type="http://schemas.openxmlformats.org/officeDocument/2006/relationships/slideMaster" Target="slideMasters/slideMaster1.xml" Id="rId1" /><Relationship Type="http://schemas.openxmlformats.org/officeDocument/2006/relationships/theme" Target="theme/theme1.xml" Id="rId6" /><Relationship Type="http://schemas.openxmlformats.org/officeDocument/2006/relationships/viewProps" Target="viewProps.xml" Id="rId5" /><Relationship Type="http://schemas.openxmlformats.org/officeDocument/2006/relationships/presProps" Target="presProps.xml" Id="rId4"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AI vereniging cover">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6C6A9307-23B4-4AF4-B91E-C057210B31E1}"/>
              </a:ext>
            </a:extLst>
          </p:cNvPr>
          <p:cNvSpPr>
            <a:spLocks noGrp="1"/>
          </p:cNvSpPr>
          <p:nvPr>
            <p:ph type="pic" sz="quarter" idx="13"/>
          </p:nvPr>
        </p:nvSpPr>
        <p:spPr>
          <a:xfrm>
            <a:off x="1" y="374187"/>
            <a:ext cx="6659836" cy="2160000"/>
          </a:xfrm>
          <a:custGeom>
            <a:avLst/>
            <a:gdLst>
              <a:gd name="connsiteX0" fmla="*/ 0 w 6659836"/>
              <a:gd name="connsiteY0" fmla="*/ 0 h 2160000"/>
              <a:gd name="connsiteX1" fmla="*/ 899836 w 6659836"/>
              <a:gd name="connsiteY1" fmla="*/ 0 h 2160000"/>
              <a:gd name="connsiteX2" fmla="*/ 5579836 w 6659836"/>
              <a:gd name="connsiteY2" fmla="*/ 0 h 2160000"/>
              <a:gd name="connsiteX3" fmla="*/ 6659836 w 6659836"/>
              <a:gd name="connsiteY3" fmla="*/ 1080000 h 2160000"/>
              <a:gd name="connsiteX4" fmla="*/ 5579836 w 6659836"/>
              <a:gd name="connsiteY4" fmla="*/ 2160000 h 2160000"/>
              <a:gd name="connsiteX5" fmla="*/ 899836 w 6659836"/>
              <a:gd name="connsiteY5" fmla="*/ 2160000 h 2160000"/>
              <a:gd name="connsiteX6" fmla="*/ 0 w 6659836"/>
              <a:gd name="connsiteY6" fmla="*/ 2160000 h 216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9836" h="2160000">
                <a:moveTo>
                  <a:pt x="0" y="0"/>
                </a:moveTo>
                <a:lnTo>
                  <a:pt x="899836" y="0"/>
                </a:lnTo>
                <a:lnTo>
                  <a:pt x="5579836" y="0"/>
                </a:lnTo>
                <a:cubicBezTo>
                  <a:pt x="6176304" y="0"/>
                  <a:pt x="6659836" y="483532"/>
                  <a:pt x="6659836" y="1080000"/>
                </a:cubicBezTo>
                <a:cubicBezTo>
                  <a:pt x="6659836" y="1676468"/>
                  <a:pt x="6176304" y="2160000"/>
                  <a:pt x="5579836" y="2160000"/>
                </a:cubicBezTo>
                <a:lnTo>
                  <a:pt x="899836" y="2160000"/>
                </a:lnTo>
                <a:lnTo>
                  <a:pt x="0" y="2160000"/>
                </a:lnTo>
                <a:close/>
              </a:path>
            </a:pathLst>
          </a:custGeom>
          <a:solidFill>
            <a:schemeClr val="tx2"/>
          </a:solidFill>
        </p:spPr>
        <p:txBody>
          <a:bodyPr wrap="square" lIns="180000" tIns="180000" rIns="180000" bIns="180000">
            <a:noAutofit/>
          </a:bodyPr>
          <a:lstStyle>
            <a:lvl1pPr marL="0" indent="0">
              <a:buNone/>
              <a:defRPr>
                <a:solidFill>
                  <a:schemeClr val="tx1">
                    <a:alpha val="0"/>
                  </a:schemeClr>
                </a:solidFill>
              </a:defRPr>
            </a:lvl1pPr>
          </a:lstStyle>
          <a:p>
            <a:r>
              <a:rPr lang="nl-NL" dirty="0"/>
              <a:t>Klik op het pictogram als u een afbeelding wilt toevoegen</a:t>
            </a:r>
          </a:p>
        </p:txBody>
      </p:sp>
      <p:sp>
        <p:nvSpPr>
          <p:cNvPr id="2" name="Title 1"/>
          <p:cNvSpPr>
            <a:spLocks noGrp="1"/>
          </p:cNvSpPr>
          <p:nvPr>
            <p:ph type="ctrTitle"/>
          </p:nvPr>
        </p:nvSpPr>
        <p:spPr>
          <a:xfrm>
            <a:off x="899837" y="374187"/>
            <a:ext cx="5220000" cy="2160000"/>
          </a:xfrm>
        </p:spPr>
        <p:txBody>
          <a:bodyPr wrap="square" anchor="ctr" anchorCtr="0"/>
          <a:lstStyle>
            <a:lvl1pPr algn="l">
              <a:defRPr sz="3800">
                <a:solidFill>
                  <a:schemeClr val="bg1"/>
                </a:solidFill>
              </a:defRPr>
            </a:lvl1pPr>
          </a:lstStyle>
          <a:p>
            <a:r>
              <a:rPr lang="nl-NL"/>
              <a:t>Klik om stijl te bewerken</a:t>
            </a:r>
            <a:endParaRPr lang="en-US" dirty="0"/>
          </a:p>
        </p:txBody>
      </p:sp>
      <p:sp>
        <p:nvSpPr>
          <p:cNvPr id="20" name="Text Placeholder 19">
            <a:extLst>
              <a:ext uri="{FF2B5EF4-FFF2-40B4-BE49-F238E27FC236}">
                <a16:creationId xmlns:a16="http://schemas.microsoft.com/office/drawing/2014/main" id="{E984C4CD-D0A9-4061-A9F5-ED07FF887B77}"/>
              </a:ext>
            </a:extLst>
          </p:cNvPr>
          <p:cNvSpPr>
            <a:spLocks noGrp="1"/>
          </p:cNvSpPr>
          <p:nvPr>
            <p:ph type="body" sz="quarter" idx="15" hasCustomPrompt="1"/>
          </p:nvPr>
        </p:nvSpPr>
        <p:spPr>
          <a:xfrm>
            <a:off x="899837" y="2916000"/>
            <a:ext cx="5760000" cy="2880000"/>
          </a:xfrm>
          <a:prstGeom prst="roundRect">
            <a:avLst>
              <a:gd name="adj" fmla="val 5422"/>
            </a:avLst>
          </a:prstGeom>
          <a:solidFill>
            <a:srgbClr val="E2F1F5"/>
          </a:solidFill>
        </p:spPr>
        <p:txBody>
          <a:bodyPr lIns="144000" tIns="108000" rIns="144000" bIns="108000"/>
          <a:lstStyle>
            <a:lvl1pPr>
              <a:defRPr sz="3000" cap="all" baseline="0">
                <a:latin typeface="+mj-lt"/>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22" name="Text Placeholder 21">
            <a:extLst>
              <a:ext uri="{FF2B5EF4-FFF2-40B4-BE49-F238E27FC236}">
                <a16:creationId xmlns:a16="http://schemas.microsoft.com/office/drawing/2014/main" id="{D37A901B-2C43-49EC-BF10-ABB7A8BC829E}"/>
              </a:ext>
            </a:extLst>
          </p:cNvPr>
          <p:cNvSpPr>
            <a:spLocks noGrp="1"/>
          </p:cNvSpPr>
          <p:nvPr>
            <p:ph type="body" sz="quarter" idx="16"/>
          </p:nvPr>
        </p:nvSpPr>
        <p:spPr>
          <a:xfrm>
            <a:off x="899837" y="6407424"/>
            <a:ext cx="5760000" cy="3348000"/>
          </a:xfrm>
        </p:spPr>
        <p:txBody>
          <a:bodyPr/>
          <a:lstStyle>
            <a:lvl1pPr>
              <a:defRPr cap="none" baseline="0">
                <a:latin typeface="+mj-lt"/>
              </a:defRPr>
            </a:lvl1pPr>
            <a:lvl2pPr marL="0" indent="0">
              <a:buNone/>
              <a:defRPr sz="1000"/>
            </a:lvl2pPr>
            <a:lvl3pPr marL="180000">
              <a:defRPr sz="1000"/>
            </a:lvl3pPr>
            <a:lvl4pPr marL="360000">
              <a:defRPr sz="1000"/>
            </a:lvl4pPr>
            <a:lvl5pPr marL="540000">
              <a:defRPr sz="1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grpSp>
        <p:nvGrpSpPr>
          <p:cNvPr id="13" name="Group 12">
            <a:extLst>
              <a:ext uri="{FF2B5EF4-FFF2-40B4-BE49-F238E27FC236}">
                <a16:creationId xmlns:a16="http://schemas.microsoft.com/office/drawing/2014/main" id="{0A5D96A3-A2B3-4B9B-985F-873F921A3997}"/>
              </a:ext>
            </a:extLst>
          </p:cNvPr>
          <p:cNvGrpSpPr/>
          <p:nvPr userDrawn="1"/>
        </p:nvGrpSpPr>
        <p:grpSpPr>
          <a:xfrm>
            <a:off x="899837" y="10093642"/>
            <a:ext cx="6060296" cy="598172"/>
            <a:chOff x="899837" y="10093642"/>
            <a:chExt cx="6060296" cy="598172"/>
          </a:xfrm>
        </p:grpSpPr>
        <p:sp>
          <p:nvSpPr>
            <p:cNvPr id="16" name="Title Placeholder 1">
              <a:extLst>
                <a:ext uri="{FF2B5EF4-FFF2-40B4-BE49-F238E27FC236}">
                  <a16:creationId xmlns:a16="http://schemas.microsoft.com/office/drawing/2014/main" id="{8FD6EBD2-A201-401A-BB72-A832A179A49A}"/>
                </a:ext>
              </a:extLst>
            </p:cNvPr>
            <p:cNvSpPr txBox="1">
              <a:spLocks/>
            </p:cNvSpPr>
            <p:nvPr userDrawn="1"/>
          </p:nvSpPr>
          <p:spPr>
            <a:xfrm>
              <a:off x="899837" y="10093642"/>
              <a:ext cx="1620000" cy="598172"/>
            </a:xfrm>
            <a:prstGeom prst="rect">
              <a:avLst/>
            </a:prstGeom>
          </p:spPr>
          <p:txBody>
            <a:bodyPr vert="horz" lIns="0" tIns="0" rIns="0" bIns="0" rtlCol="0" anchor="t" anchorCtr="0">
              <a:noAutofit/>
            </a:bodyPr>
            <a:lstStyle>
              <a:lvl1pPr algn="l" defTabSz="755934" rtl="0" eaLnBrk="1" latinLnBrk="0" hangingPunct="1">
                <a:lnSpc>
                  <a:spcPct val="90000"/>
                </a:lnSpc>
                <a:spcBef>
                  <a:spcPct val="0"/>
                </a:spcBef>
                <a:buNone/>
                <a:defRPr sz="3000" b="1" kern="1200" cap="all" baseline="0">
                  <a:solidFill>
                    <a:schemeClr val="tx1"/>
                  </a:solidFill>
                  <a:latin typeface="+mj-lt"/>
                  <a:ea typeface="+mj-ea"/>
                  <a:cs typeface="+mj-cs"/>
                </a:defRPr>
              </a:lvl1pPr>
            </a:lstStyle>
            <a:p>
              <a:r>
                <a:rPr lang="en-US" sz="900" cap="none" dirty="0">
                  <a:solidFill>
                    <a:schemeClr val="tx2"/>
                  </a:solidFill>
                  <a:latin typeface="+mn-lt"/>
                </a:rPr>
                <a:t>Koninklijke RAI </a:t>
              </a:r>
              <a:r>
                <a:rPr lang="en-NL" sz="900" cap="none" dirty="0">
                  <a:solidFill>
                    <a:schemeClr val="tx2"/>
                  </a:solidFill>
                  <a:latin typeface="+mn-lt"/>
                </a:rPr>
                <a:t>V</a:t>
              </a:r>
              <a:r>
                <a:rPr lang="en-US" sz="900" cap="none" dirty="0">
                  <a:solidFill>
                    <a:schemeClr val="tx2"/>
                  </a:solidFill>
                  <a:latin typeface="+mn-lt"/>
                </a:rPr>
                <a:t>ereniging</a:t>
              </a:r>
            </a:p>
          </p:txBody>
        </p:sp>
        <p:sp>
          <p:nvSpPr>
            <p:cNvPr id="17" name="Title Placeholder 1">
              <a:extLst>
                <a:ext uri="{FF2B5EF4-FFF2-40B4-BE49-F238E27FC236}">
                  <a16:creationId xmlns:a16="http://schemas.microsoft.com/office/drawing/2014/main" id="{6F80594C-47E1-41E7-8319-2ECAD71F10CF}"/>
                </a:ext>
              </a:extLst>
            </p:cNvPr>
            <p:cNvSpPr txBox="1">
              <a:spLocks/>
            </p:cNvSpPr>
            <p:nvPr userDrawn="1"/>
          </p:nvSpPr>
          <p:spPr>
            <a:xfrm>
              <a:off x="3120591" y="10093642"/>
              <a:ext cx="1620000" cy="598171"/>
            </a:xfrm>
            <a:prstGeom prst="rect">
              <a:avLst/>
            </a:prstGeom>
          </p:spPr>
          <p:txBody>
            <a:bodyPr vert="horz" lIns="0" tIns="0" rIns="0" bIns="0" rtlCol="0" anchor="t" anchorCtr="0">
              <a:noAutofit/>
            </a:bodyPr>
            <a:lstStyle>
              <a:lvl1pPr algn="l" defTabSz="755934" rtl="0" eaLnBrk="1" latinLnBrk="0" hangingPunct="1">
                <a:lnSpc>
                  <a:spcPct val="90000"/>
                </a:lnSpc>
                <a:spcBef>
                  <a:spcPct val="0"/>
                </a:spcBef>
                <a:buNone/>
                <a:defRPr sz="3000" b="1" kern="1200" cap="all" baseline="0">
                  <a:solidFill>
                    <a:schemeClr val="tx1"/>
                  </a:solidFill>
                  <a:latin typeface="+mj-lt"/>
                  <a:ea typeface="+mj-ea"/>
                  <a:cs typeface="+mj-cs"/>
                </a:defRPr>
              </a:lvl1pPr>
            </a:lstStyle>
            <a:p>
              <a:pPr rtl="0"/>
              <a:r>
                <a:rPr lang="en-GB" sz="900" b="0" i="0" u="none" strike="noStrike" kern="1200" cap="none" baseline="0" dirty="0">
                  <a:solidFill>
                    <a:schemeClr val="tx1"/>
                  </a:solidFill>
                  <a:latin typeface="+mn-lt"/>
                  <a:ea typeface="+mj-ea"/>
                  <a:cs typeface="+mj-cs"/>
                </a:rPr>
                <a:t>Europaplein 6</a:t>
              </a:r>
            </a:p>
            <a:p>
              <a:pPr rtl="0"/>
              <a:r>
                <a:rPr lang="en-GB" sz="900" b="0" i="0" u="none" strike="noStrike" kern="1200" cap="none" baseline="0" dirty="0">
                  <a:solidFill>
                    <a:schemeClr val="tx1"/>
                  </a:solidFill>
                  <a:latin typeface="+mn-lt"/>
                  <a:ea typeface="+mj-ea"/>
                  <a:cs typeface="+mj-cs"/>
                </a:rPr>
                <a:t>1078 GZ  Amsterdam</a:t>
              </a:r>
            </a:p>
          </p:txBody>
        </p:sp>
        <p:sp>
          <p:nvSpPr>
            <p:cNvPr id="18" name="Title Placeholder 1">
              <a:extLst>
                <a:ext uri="{FF2B5EF4-FFF2-40B4-BE49-F238E27FC236}">
                  <a16:creationId xmlns:a16="http://schemas.microsoft.com/office/drawing/2014/main" id="{AE18B8C5-600A-4174-9DDD-292DF5004B75}"/>
                </a:ext>
              </a:extLst>
            </p:cNvPr>
            <p:cNvSpPr txBox="1">
              <a:spLocks/>
            </p:cNvSpPr>
            <p:nvPr userDrawn="1"/>
          </p:nvSpPr>
          <p:spPr>
            <a:xfrm>
              <a:off x="5340133" y="10093642"/>
              <a:ext cx="1620000" cy="598171"/>
            </a:xfrm>
            <a:prstGeom prst="rect">
              <a:avLst/>
            </a:prstGeom>
          </p:spPr>
          <p:txBody>
            <a:bodyPr vert="horz" lIns="0" tIns="0" rIns="0" bIns="0" rtlCol="0" anchor="t" anchorCtr="0">
              <a:noAutofit/>
            </a:bodyPr>
            <a:lstStyle>
              <a:lvl1pPr algn="l" defTabSz="755934" rtl="0" eaLnBrk="1" latinLnBrk="0" hangingPunct="1">
                <a:lnSpc>
                  <a:spcPct val="90000"/>
                </a:lnSpc>
                <a:spcBef>
                  <a:spcPct val="0"/>
                </a:spcBef>
                <a:buNone/>
                <a:defRPr sz="3000" b="1" kern="1200" cap="all" baseline="0">
                  <a:solidFill>
                    <a:schemeClr val="tx1"/>
                  </a:solidFill>
                  <a:latin typeface="+mj-lt"/>
                  <a:ea typeface="+mj-ea"/>
                  <a:cs typeface="+mj-cs"/>
                </a:defRPr>
              </a:lvl1pPr>
            </a:lstStyle>
            <a:p>
              <a:pPr rtl="0"/>
              <a:r>
                <a:rPr lang="en-GB" sz="900" b="0" i="0" u="none" strike="noStrike" kern="1200" cap="none" baseline="0" dirty="0">
                  <a:solidFill>
                    <a:schemeClr val="tx1"/>
                  </a:solidFill>
                  <a:latin typeface="+mn-lt"/>
                  <a:ea typeface="+mj-ea"/>
                  <a:cs typeface="+mj-cs"/>
                </a:rPr>
                <a:t>Postbus 74800</a:t>
              </a:r>
            </a:p>
            <a:p>
              <a:pPr rtl="0"/>
              <a:r>
                <a:rPr lang="en-GB" sz="900" b="0" i="0" u="none" strike="noStrike" kern="1200" cap="none" baseline="0" dirty="0">
                  <a:solidFill>
                    <a:schemeClr val="tx1"/>
                  </a:solidFill>
                  <a:latin typeface="+mn-lt"/>
                  <a:ea typeface="+mj-ea"/>
                  <a:cs typeface="+mj-cs"/>
                </a:rPr>
                <a:t>1070 DM  Amsterdam</a:t>
              </a:r>
            </a:p>
          </p:txBody>
        </p:sp>
      </p:grpSp>
      <p:sp>
        <p:nvSpPr>
          <p:cNvPr id="25" name="Text Placeholder 24">
            <a:extLst>
              <a:ext uri="{FF2B5EF4-FFF2-40B4-BE49-F238E27FC236}">
                <a16:creationId xmlns:a16="http://schemas.microsoft.com/office/drawing/2014/main" id="{1D050911-AEE4-4218-80CE-61151AC3A92A}"/>
              </a:ext>
            </a:extLst>
          </p:cNvPr>
          <p:cNvSpPr>
            <a:spLocks noGrp="1"/>
          </p:cNvSpPr>
          <p:nvPr>
            <p:ph type="body" sz="quarter" idx="17" hasCustomPrompt="1"/>
          </p:nvPr>
        </p:nvSpPr>
        <p:spPr>
          <a:xfrm>
            <a:off x="5846602" y="670021"/>
            <a:ext cx="1568996" cy="1569600"/>
          </a:xfrm>
          <a:blipFill>
            <a:blip r:embed="rId2"/>
            <a:stretch>
              <a:fillRect/>
            </a:stretch>
          </a:blipFill>
        </p:spPr>
        <p:txBody>
          <a:bodyPr/>
          <a:lstStyle>
            <a:lvl1pPr>
              <a:defRPr>
                <a:solidFill>
                  <a:schemeClr val="tx2">
                    <a:alpha val="0"/>
                  </a:schemeClr>
                </a:solidFill>
              </a:defRPr>
            </a:lvl1pPr>
          </a:lstStyle>
          <a:p>
            <a:pPr lvl="0"/>
            <a:r>
              <a:rPr lang="en-US"/>
              <a:t>Picture</a:t>
            </a:r>
            <a:endParaRPr lang="nl-NL"/>
          </a:p>
        </p:txBody>
      </p:sp>
    </p:spTree>
    <p:extLst>
      <p:ext uri="{BB962C8B-B14F-4D97-AF65-F5344CB8AC3E}">
        <p14:creationId xmlns:p14="http://schemas.microsoft.com/office/powerpoint/2010/main" val="1434252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osition Paper Layout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a:xfrm>
            <a:off x="899837" y="1270000"/>
            <a:ext cx="5760000" cy="14400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p:txBody>
      </p:sp>
      <p:sp>
        <p:nvSpPr>
          <p:cNvPr id="5" name="Text Placeholder 4">
            <a:extLst>
              <a:ext uri="{FF2B5EF4-FFF2-40B4-BE49-F238E27FC236}">
                <a16:creationId xmlns:a16="http://schemas.microsoft.com/office/drawing/2014/main" id="{A0EBB460-3F0B-4A26-8AA8-98542031A376}"/>
              </a:ext>
            </a:extLst>
          </p:cNvPr>
          <p:cNvSpPr>
            <a:spLocks noGrp="1"/>
          </p:cNvSpPr>
          <p:nvPr>
            <p:ph type="body" sz="quarter" idx="10"/>
          </p:nvPr>
        </p:nvSpPr>
        <p:spPr>
          <a:xfrm>
            <a:off x="899837" y="2758192"/>
            <a:ext cx="5760000" cy="254429"/>
          </a:xfrm>
        </p:spPr>
        <p:txBody>
          <a:bodyPr>
            <a:noAutofit/>
          </a:bodyPr>
          <a:lstStyle>
            <a:lvl1pPr>
              <a:defRPr/>
            </a:lvl1pPr>
          </a:lstStyle>
          <a:p>
            <a:pPr lvl="0"/>
            <a:r>
              <a:rPr lang="nl-NL"/>
              <a:t>Klikken om de tekststijl van het model te bewerken</a:t>
            </a:r>
          </a:p>
        </p:txBody>
      </p:sp>
      <p:sp>
        <p:nvSpPr>
          <p:cNvPr id="9" name="Table Placeholder 8">
            <a:extLst>
              <a:ext uri="{FF2B5EF4-FFF2-40B4-BE49-F238E27FC236}">
                <a16:creationId xmlns:a16="http://schemas.microsoft.com/office/drawing/2014/main" id="{127C1B1A-D49E-4954-858A-73E7D53B5454}"/>
              </a:ext>
            </a:extLst>
          </p:cNvPr>
          <p:cNvSpPr>
            <a:spLocks noGrp="1"/>
          </p:cNvSpPr>
          <p:nvPr>
            <p:ph type="tbl" sz="quarter" idx="11"/>
          </p:nvPr>
        </p:nvSpPr>
        <p:spPr>
          <a:xfrm>
            <a:off x="899837" y="3064008"/>
            <a:ext cx="5760000" cy="2664000"/>
          </a:xfrm>
        </p:spPr>
        <p:txBody>
          <a:bodyPr/>
          <a:lstStyle/>
          <a:p>
            <a:r>
              <a:rPr lang="nl-NL" dirty="0"/>
              <a:t>Klik op het pictogram als u een tabel wilt toevoegen</a:t>
            </a:r>
          </a:p>
        </p:txBody>
      </p:sp>
      <p:sp>
        <p:nvSpPr>
          <p:cNvPr id="15" name="Content Placeholder 14">
            <a:extLst>
              <a:ext uri="{FF2B5EF4-FFF2-40B4-BE49-F238E27FC236}">
                <a16:creationId xmlns:a16="http://schemas.microsoft.com/office/drawing/2014/main" id="{D961D5A7-804B-4581-81EF-629F9E60463E}"/>
              </a:ext>
            </a:extLst>
          </p:cNvPr>
          <p:cNvSpPr>
            <a:spLocks noGrp="1"/>
          </p:cNvSpPr>
          <p:nvPr>
            <p:ph sz="quarter" idx="12"/>
          </p:nvPr>
        </p:nvSpPr>
        <p:spPr>
          <a:xfrm>
            <a:off x="899837" y="5958504"/>
            <a:ext cx="2808000" cy="2088000"/>
          </a:xfrm>
        </p:spPr>
        <p:txBody>
          <a:bodyPr/>
          <a:lstStyle>
            <a:lvl2pPr>
              <a:buClr>
                <a:schemeClr val="accent4"/>
              </a:buClr>
              <a:defRPr sz="1000"/>
            </a:lvl2pPr>
            <a:lvl3pPr>
              <a:buClr>
                <a:schemeClr val="accent4"/>
              </a:buClr>
              <a:defRPr sz="1000"/>
            </a:lvl3pPr>
            <a:lvl4pPr>
              <a:buClr>
                <a:schemeClr val="accent4"/>
              </a:buClr>
              <a:defRPr sz="1000"/>
            </a:lvl4pPr>
            <a:lvl5pPr>
              <a:buClr>
                <a:schemeClr val="accent4"/>
              </a:buClr>
              <a:defRPr sz="1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6" name="Content Placeholder 14">
            <a:extLst>
              <a:ext uri="{FF2B5EF4-FFF2-40B4-BE49-F238E27FC236}">
                <a16:creationId xmlns:a16="http://schemas.microsoft.com/office/drawing/2014/main" id="{12EDD238-41D4-4BD3-920C-9308EE5A11C2}"/>
              </a:ext>
            </a:extLst>
          </p:cNvPr>
          <p:cNvSpPr>
            <a:spLocks noGrp="1"/>
          </p:cNvSpPr>
          <p:nvPr>
            <p:ph sz="quarter" idx="13"/>
          </p:nvPr>
        </p:nvSpPr>
        <p:spPr>
          <a:xfrm>
            <a:off x="3851837" y="5958504"/>
            <a:ext cx="2808000" cy="2088000"/>
          </a:xfrm>
        </p:spPr>
        <p:txBody>
          <a:bodyPr/>
          <a:lstStyle>
            <a:lvl2pPr>
              <a:buClr>
                <a:schemeClr val="accent4"/>
              </a:buClr>
              <a:defRPr sz="1000"/>
            </a:lvl2pPr>
            <a:lvl3pPr>
              <a:buClr>
                <a:schemeClr val="accent4"/>
              </a:buClr>
              <a:defRPr sz="1000"/>
            </a:lvl3pPr>
            <a:lvl4pPr>
              <a:buClr>
                <a:schemeClr val="accent4"/>
              </a:buClr>
              <a:defRPr sz="1000"/>
            </a:lvl4pPr>
            <a:lvl5pPr>
              <a:buClr>
                <a:schemeClr val="accent4"/>
              </a:buClr>
              <a:defRPr sz="1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7" name="Content Placeholder 14">
            <a:extLst>
              <a:ext uri="{FF2B5EF4-FFF2-40B4-BE49-F238E27FC236}">
                <a16:creationId xmlns:a16="http://schemas.microsoft.com/office/drawing/2014/main" id="{36EA89C7-AB83-4EEF-AD82-C0D73446A2F7}"/>
              </a:ext>
            </a:extLst>
          </p:cNvPr>
          <p:cNvSpPr>
            <a:spLocks noGrp="1"/>
          </p:cNvSpPr>
          <p:nvPr>
            <p:ph sz="quarter" idx="14"/>
          </p:nvPr>
        </p:nvSpPr>
        <p:spPr>
          <a:xfrm>
            <a:off x="899837" y="8118504"/>
            <a:ext cx="2808000" cy="2088000"/>
          </a:xfrm>
        </p:spPr>
        <p:txBody>
          <a:bodyPr/>
          <a:lstStyle>
            <a:lvl2pPr>
              <a:buClr>
                <a:schemeClr val="accent4"/>
              </a:buClr>
              <a:defRPr sz="1000"/>
            </a:lvl2pPr>
            <a:lvl3pPr>
              <a:buClr>
                <a:schemeClr val="accent4"/>
              </a:buClr>
              <a:defRPr sz="1000"/>
            </a:lvl3pPr>
            <a:lvl4pPr>
              <a:buClr>
                <a:schemeClr val="accent4"/>
              </a:buClr>
              <a:defRPr sz="1000"/>
            </a:lvl4pPr>
            <a:lvl5pPr>
              <a:buClr>
                <a:schemeClr val="accent4"/>
              </a:buClr>
              <a:defRPr sz="1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8" name="Content Placeholder 14">
            <a:extLst>
              <a:ext uri="{FF2B5EF4-FFF2-40B4-BE49-F238E27FC236}">
                <a16:creationId xmlns:a16="http://schemas.microsoft.com/office/drawing/2014/main" id="{858939BE-E18C-4854-A47E-4A6AB5DB6E0A}"/>
              </a:ext>
            </a:extLst>
          </p:cNvPr>
          <p:cNvSpPr>
            <a:spLocks noGrp="1"/>
          </p:cNvSpPr>
          <p:nvPr>
            <p:ph sz="quarter" idx="15"/>
          </p:nvPr>
        </p:nvSpPr>
        <p:spPr>
          <a:xfrm>
            <a:off x="3851837" y="8118504"/>
            <a:ext cx="2808000" cy="2088000"/>
          </a:xfrm>
        </p:spPr>
        <p:txBody>
          <a:bodyPr/>
          <a:lstStyle>
            <a:lvl2pPr>
              <a:buClr>
                <a:schemeClr val="accent4"/>
              </a:buClr>
              <a:defRPr sz="1000"/>
            </a:lvl2pPr>
            <a:lvl3pPr>
              <a:buClr>
                <a:schemeClr val="accent4"/>
              </a:buClr>
              <a:defRPr sz="1000"/>
            </a:lvl3pPr>
            <a:lvl4pPr>
              <a:buClr>
                <a:schemeClr val="accent4"/>
              </a:buClr>
              <a:defRPr sz="1000"/>
            </a:lvl4pPr>
            <a:lvl5pPr>
              <a:buClr>
                <a:schemeClr val="accent4"/>
              </a:buClr>
              <a:defRPr sz="1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73162789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osition Paper Layout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lvl3pPr>
              <a:spcBef>
                <a:spcPts val="50"/>
              </a:spcBef>
              <a:spcAft>
                <a:spcPts val="50"/>
              </a:spcAft>
              <a:defRPr/>
            </a:lvl3pPr>
            <a:lvl4pPr>
              <a:spcBef>
                <a:spcPts val="50"/>
              </a:spcBef>
              <a:spcAft>
                <a:spcPts val="50"/>
              </a:spcAft>
              <a:defRPr/>
            </a:lvl4pPr>
            <a:lvl5pPr>
              <a:spcBef>
                <a:spcPts val="50"/>
              </a:spcBef>
              <a:spcAft>
                <a:spcPts val="50"/>
              </a:spcAft>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Tree>
    <p:extLst>
      <p:ext uri="{BB962C8B-B14F-4D97-AF65-F5344CB8AC3E}">
        <p14:creationId xmlns:p14="http://schemas.microsoft.com/office/powerpoint/2010/main" val="2535982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Tree>
    <p:extLst>
      <p:ext uri="{BB962C8B-B14F-4D97-AF65-F5344CB8AC3E}">
        <p14:creationId xmlns:p14="http://schemas.microsoft.com/office/powerpoint/2010/main" val="2867983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72468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9837" y="300048"/>
            <a:ext cx="5760000" cy="830997"/>
          </a:xfrm>
          <a:prstGeom prst="rect">
            <a:avLst/>
          </a:prstGeom>
        </p:spPr>
        <p:txBody>
          <a:bodyPr vert="horz" lIns="0" tIns="0" rIns="0" bIns="0" rtlCol="0" anchor="b" anchorCtr="0">
            <a:noAutofit/>
          </a:bodyPr>
          <a:lstStyle/>
          <a:p>
            <a:r>
              <a:rPr lang="nl-NL"/>
              <a:t>Klik om stijl te bewerken</a:t>
            </a:r>
            <a:endParaRPr lang="en-US" dirty="0"/>
          </a:p>
        </p:txBody>
      </p:sp>
      <p:sp>
        <p:nvSpPr>
          <p:cNvPr id="3" name="Text Placeholder 2"/>
          <p:cNvSpPr>
            <a:spLocks noGrp="1"/>
          </p:cNvSpPr>
          <p:nvPr>
            <p:ph type="body" idx="1"/>
          </p:nvPr>
        </p:nvSpPr>
        <p:spPr>
          <a:xfrm>
            <a:off x="899837" y="1270000"/>
            <a:ext cx="5760000" cy="8485416"/>
          </a:xfrm>
          <a:prstGeom prst="rect">
            <a:avLst/>
          </a:prstGeom>
        </p:spPr>
        <p:txBody>
          <a:bodyPr vert="horz" lIns="0" tIns="0" rIns="0" bIns="0" rtlCol="0" anchor="t" anchorCtr="0">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Title Placeholder 1">
            <a:extLst>
              <a:ext uri="{FF2B5EF4-FFF2-40B4-BE49-F238E27FC236}">
                <a16:creationId xmlns:a16="http://schemas.microsoft.com/office/drawing/2014/main" id="{FE038103-6181-4A45-A25B-3CA6EA74459E}"/>
              </a:ext>
            </a:extLst>
          </p:cNvPr>
          <p:cNvSpPr txBox="1">
            <a:spLocks/>
          </p:cNvSpPr>
          <p:nvPr userDrawn="1"/>
        </p:nvSpPr>
        <p:spPr>
          <a:xfrm>
            <a:off x="899837" y="0"/>
            <a:ext cx="5760000" cy="360000"/>
          </a:xfrm>
          <a:prstGeom prst="rect">
            <a:avLst/>
          </a:prstGeom>
        </p:spPr>
        <p:txBody>
          <a:bodyPr vert="horz" lIns="0" tIns="0" rIns="0" bIns="0" rtlCol="0" anchor="ctr" anchorCtr="0">
            <a:noAutofit/>
          </a:bodyPr>
          <a:lstStyle>
            <a:lvl1pPr algn="l" defTabSz="755934" rtl="0" eaLnBrk="1" latinLnBrk="0" hangingPunct="1">
              <a:lnSpc>
                <a:spcPct val="90000"/>
              </a:lnSpc>
              <a:spcBef>
                <a:spcPct val="0"/>
              </a:spcBef>
              <a:buNone/>
              <a:defRPr sz="3000" b="1" kern="1200" cap="all" baseline="0">
                <a:solidFill>
                  <a:schemeClr val="tx1"/>
                </a:solidFill>
                <a:latin typeface="+mj-lt"/>
                <a:ea typeface="+mj-ea"/>
                <a:cs typeface="+mj-cs"/>
              </a:defRPr>
            </a:lvl1pPr>
          </a:lstStyle>
          <a:p>
            <a:r>
              <a:rPr lang="en-US" sz="1000" dirty="0">
                <a:solidFill>
                  <a:schemeClr val="tx2"/>
                </a:solidFill>
                <a:latin typeface="+mn-lt"/>
              </a:rPr>
              <a:t>Position paper</a:t>
            </a:r>
          </a:p>
        </p:txBody>
      </p:sp>
    </p:spTree>
    <p:extLst>
      <p:ext uri="{BB962C8B-B14F-4D97-AF65-F5344CB8AC3E}">
        <p14:creationId xmlns:p14="http://schemas.microsoft.com/office/powerpoint/2010/main" val="2658695429"/>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62" r:id="rId3"/>
    <p:sldLayoutId id="2147483666" r:id="rId4"/>
    <p:sldLayoutId id="2147483667" r:id="rId5"/>
  </p:sldLayoutIdLst>
  <p:txStyles>
    <p:titleStyle>
      <a:lvl1pPr algn="l" defTabSz="755934" rtl="0" eaLnBrk="1" latinLnBrk="0" hangingPunct="1">
        <a:lnSpc>
          <a:spcPct val="90000"/>
        </a:lnSpc>
        <a:spcBef>
          <a:spcPct val="0"/>
        </a:spcBef>
        <a:buNone/>
        <a:defRPr sz="3000" b="1" kern="1200" cap="all" baseline="0">
          <a:solidFill>
            <a:schemeClr val="accent2"/>
          </a:solidFill>
          <a:latin typeface="+mj-lt"/>
          <a:ea typeface="+mj-ea"/>
          <a:cs typeface="+mj-cs"/>
        </a:defRPr>
      </a:lvl1pPr>
    </p:titleStyle>
    <p:bodyStyle>
      <a:lvl1pPr marL="0" indent="0" algn="l" defTabSz="755934" rtl="0" eaLnBrk="1" latinLnBrk="0" hangingPunct="1">
        <a:lnSpc>
          <a:spcPct val="110000"/>
        </a:lnSpc>
        <a:spcBef>
          <a:spcPts val="500"/>
        </a:spcBef>
        <a:spcAft>
          <a:spcPts val="500"/>
        </a:spcAft>
        <a:buClr>
          <a:schemeClr val="tx2"/>
        </a:buClr>
        <a:buFont typeface="Arial" panose="020B0604020202020204" pitchFamily="34" charset="0"/>
        <a:buNone/>
        <a:defRPr sz="1600" b="1" kern="1200" cap="all" baseline="0">
          <a:solidFill>
            <a:schemeClr val="tx2"/>
          </a:solidFill>
          <a:latin typeface="+mn-lt"/>
          <a:ea typeface="+mn-ea"/>
          <a:cs typeface="+mn-cs"/>
        </a:defRPr>
      </a:lvl1pPr>
      <a:lvl2pPr marL="0" indent="0" algn="l" defTabSz="755934" rtl="0" eaLnBrk="1" latinLnBrk="0" hangingPunct="1">
        <a:lnSpc>
          <a:spcPct val="110000"/>
        </a:lnSpc>
        <a:spcBef>
          <a:spcPts val="500"/>
        </a:spcBef>
        <a:spcAft>
          <a:spcPts val="500"/>
        </a:spcAft>
        <a:buClr>
          <a:schemeClr val="tx2"/>
        </a:buClr>
        <a:buFont typeface="Arial" panose="020B0604020202020204" pitchFamily="34" charset="0"/>
        <a:buNone/>
        <a:defRPr sz="1250" kern="1200">
          <a:solidFill>
            <a:schemeClr val="tx1"/>
          </a:solidFill>
          <a:latin typeface="+mn-lt"/>
          <a:ea typeface="+mn-ea"/>
          <a:cs typeface="+mn-cs"/>
        </a:defRPr>
      </a:lvl2pPr>
      <a:lvl3pPr marL="180000" indent="-180000" algn="l" defTabSz="755934" rtl="0" eaLnBrk="1" latinLnBrk="0" hangingPunct="1">
        <a:lnSpc>
          <a:spcPct val="110000"/>
        </a:lnSpc>
        <a:spcBef>
          <a:spcPts val="500"/>
        </a:spcBef>
        <a:spcAft>
          <a:spcPts val="500"/>
        </a:spcAft>
        <a:buClr>
          <a:schemeClr val="tx2"/>
        </a:buClr>
        <a:buFont typeface="Arial" panose="020B0604020202020204" pitchFamily="34" charset="0"/>
        <a:buChar char="•"/>
        <a:defRPr sz="1250" kern="1200">
          <a:solidFill>
            <a:schemeClr val="tx1"/>
          </a:solidFill>
          <a:latin typeface="+mn-lt"/>
          <a:ea typeface="+mn-ea"/>
          <a:cs typeface="+mn-cs"/>
        </a:defRPr>
      </a:lvl3pPr>
      <a:lvl4pPr marL="360000" indent="-180000" algn="l" defTabSz="755934" rtl="0" eaLnBrk="1" latinLnBrk="0" hangingPunct="1">
        <a:lnSpc>
          <a:spcPct val="110000"/>
        </a:lnSpc>
        <a:spcBef>
          <a:spcPts val="150"/>
        </a:spcBef>
        <a:spcAft>
          <a:spcPts val="150"/>
        </a:spcAft>
        <a:buClr>
          <a:schemeClr val="tx2"/>
        </a:buClr>
        <a:buFont typeface="Arial" panose="020B0604020202020204" pitchFamily="34" charset="0"/>
        <a:buChar char="•"/>
        <a:defRPr sz="1250" kern="1200">
          <a:solidFill>
            <a:schemeClr val="tx1"/>
          </a:solidFill>
          <a:latin typeface="+mn-lt"/>
          <a:ea typeface="+mn-ea"/>
          <a:cs typeface="+mn-cs"/>
        </a:defRPr>
      </a:lvl4pPr>
      <a:lvl5pPr marL="540000" indent="-180000" algn="l" defTabSz="755934" rtl="0" eaLnBrk="1" latinLnBrk="0" hangingPunct="1">
        <a:lnSpc>
          <a:spcPct val="110000"/>
        </a:lnSpc>
        <a:spcBef>
          <a:spcPts val="150"/>
        </a:spcBef>
        <a:spcAft>
          <a:spcPts val="150"/>
        </a:spcAft>
        <a:buClr>
          <a:schemeClr val="tx2"/>
        </a:buClr>
        <a:buFont typeface="Arial" panose="020B0604020202020204" pitchFamily="34" charset="0"/>
        <a:buChar char="•"/>
        <a:defRPr sz="1250"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Tijdelijke aanduiding voor afbeelding 7">
            <a:extLst>
              <a:ext uri="{FF2B5EF4-FFF2-40B4-BE49-F238E27FC236}">
                <a16:creationId xmlns:a16="http://schemas.microsoft.com/office/drawing/2014/main" id="{E9EF7AF7-FDB0-462D-8EBE-5EA60F9A80DA}"/>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21228" b="21228"/>
          <a:stretch>
            <a:fillRect/>
          </a:stretch>
        </p:blipFill>
        <p:spPr/>
      </p:pic>
      <p:sp>
        <p:nvSpPr>
          <p:cNvPr id="3" name="Title 2">
            <a:extLst>
              <a:ext uri="{FF2B5EF4-FFF2-40B4-BE49-F238E27FC236}">
                <a16:creationId xmlns:a16="http://schemas.microsoft.com/office/drawing/2014/main" id="{1603844A-7D36-4C86-95FB-E08CAFBCD90A}"/>
              </a:ext>
            </a:extLst>
          </p:cNvPr>
          <p:cNvSpPr>
            <a:spLocks noGrp="1"/>
          </p:cNvSpPr>
          <p:nvPr>
            <p:ph type="ctrTitle"/>
          </p:nvPr>
        </p:nvSpPr>
        <p:spPr/>
        <p:txBody>
          <a:bodyPr/>
          <a:lstStyle/>
          <a:p>
            <a:r>
              <a:rPr lang="nl-NL" sz="2400" dirty="0"/>
              <a:t>RAI Vereniging: </a:t>
            </a:r>
            <a:br>
              <a:rPr lang="nl-NL" sz="2400" dirty="0"/>
            </a:br>
            <a:r>
              <a:rPr lang="nl-NL" sz="2400" dirty="0"/>
              <a:t>Klimaatdoelen halen met alle CO</a:t>
            </a:r>
            <a:r>
              <a:rPr lang="nl-NL" sz="2400" baseline="-25000" dirty="0"/>
              <a:t>2</a:t>
            </a:r>
            <a:r>
              <a:rPr lang="nl-NL" sz="2400" dirty="0"/>
              <a:t>-besparende technieken</a:t>
            </a:r>
          </a:p>
        </p:txBody>
      </p:sp>
      <p:sp>
        <p:nvSpPr>
          <p:cNvPr id="4" name="Text Placeholder 3">
            <a:extLst>
              <a:ext uri="{FF2B5EF4-FFF2-40B4-BE49-F238E27FC236}">
                <a16:creationId xmlns:a16="http://schemas.microsoft.com/office/drawing/2014/main" id="{1E84CCF3-9DCF-4BB8-89C5-78D47C37CF7E}"/>
              </a:ext>
            </a:extLst>
          </p:cNvPr>
          <p:cNvSpPr>
            <a:spLocks noGrp="1"/>
          </p:cNvSpPr>
          <p:nvPr>
            <p:ph type="body" sz="quarter" idx="15"/>
          </p:nvPr>
        </p:nvSpPr>
        <p:spPr>
          <a:xfrm>
            <a:off x="899837" y="2916000"/>
            <a:ext cx="5760000" cy="2429906"/>
          </a:xfrm>
        </p:spPr>
        <p:txBody>
          <a:bodyPr/>
          <a:lstStyle/>
          <a:p>
            <a:r>
              <a:rPr lang="nl-NL" sz="1000" b="0" cap="none" dirty="0">
                <a:latin typeface="+mn-lt"/>
              </a:rPr>
              <a:t>RAI Vereniging ondersteunt de ambitieuze Nederlandse klimaatdoelen voor mobiliteit in 2030. En ook die voor 2050. Door in te zetten op alle beschikbare CO</a:t>
            </a:r>
            <a:r>
              <a:rPr lang="nl-NL" sz="1000" b="0" cap="none" baseline="-25000" dirty="0">
                <a:latin typeface="+mn-lt"/>
              </a:rPr>
              <a:t>2</a:t>
            </a:r>
            <a:r>
              <a:rPr lang="nl-NL" sz="1000" b="0" cap="none" dirty="0">
                <a:latin typeface="+mn-lt"/>
              </a:rPr>
              <a:t>-besparende technieken en brandstoffen, gebruik van zuinige personenauto’s en vrachtwagens, herziening van de autofiscaliteit, het gebruik van (gemotoriseerde) tweewielers en het stimuleren van OV, zijn de ambitieuze doelen haalbaar en betaalbaar voor alle reizigers.  </a:t>
            </a:r>
          </a:p>
          <a:p>
            <a:r>
              <a:rPr lang="nl-NL" sz="1000" b="0" cap="none" dirty="0">
                <a:latin typeface="+mn-lt"/>
              </a:rPr>
              <a:t>RAI Vereniging heeft al een belangrijke bijdrage geleverd door in het Klimaatakkoord op te nemen dat vanaf 2025 alle nieuw verkochte snorfietsen elektrisch zijn. Ook steunen wij de maatregelen om het fietsgebruik te stimuleren. Daarnaast hebben we afspraken gemaakt over toekomstige zero emissie stadsdistributie met trucks en bestelauto’s, hoewel we ook hier nog wel de nodige uitdagingen zien om dit technisch en kostenefficiënt te realiseren, met name op het gebied van laad- en tankinfrastructuur. </a:t>
            </a:r>
          </a:p>
          <a:p>
            <a:r>
              <a:rPr lang="nl-NL" sz="1000" b="0" cap="none" dirty="0">
                <a:latin typeface="+mn-lt"/>
              </a:rPr>
              <a:t>Opgesteld ter gelegenheid van de rondetafel/hoorzitting Mobiliteitstafel op 17 april 2019</a:t>
            </a:r>
          </a:p>
        </p:txBody>
      </p:sp>
      <p:sp>
        <p:nvSpPr>
          <p:cNvPr id="5" name="Text Placeholder 4">
            <a:extLst>
              <a:ext uri="{FF2B5EF4-FFF2-40B4-BE49-F238E27FC236}">
                <a16:creationId xmlns:a16="http://schemas.microsoft.com/office/drawing/2014/main" id="{3F7EA7CF-2940-4AA1-B492-F32C43FAC024}"/>
              </a:ext>
            </a:extLst>
          </p:cNvPr>
          <p:cNvSpPr>
            <a:spLocks noGrp="1"/>
          </p:cNvSpPr>
          <p:nvPr>
            <p:ph type="body" sz="quarter" idx="16"/>
          </p:nvPr>
        </p:nvSpPr>
        <p:spPr>
          <a:xfrm>
            <a:off x="899837" y="5594350"/>
            <a:ext cx="5760000" cy="4161074"/>
          </a:xfrm>
        </p:spPr>
        <p:txBody>
          <a:bodyPr/>
          <a:lstStyle/>
          <a:p>
            <a:r>
              <a:rPr lang="nl-NL" dirty="0"/>
              <a:t>Elektrificatie personenauto’s </a:t>
            </a:r>
          </a:p>
          <a:p>
            <a:pPr lvl="1"/>
            <a:r>
              <a:rPr lang="nl-NL" dirty="0"/>
              <a:t>Een groot deel van de mobiliteitsmaatregelen in het ontwerp-Klimaatakkoord richt zich op volledig elektrisch aangedreven personenauto’s. RAI Vereniging beschouwt de huidige voorstellen op dit gebied als onvoldoende realistisch, te kostbaar en te eenzijdig. De auto-industrie werkt hard aan de transitie naar grootschalige productie van elektrische auto’s, maar de komende vijf jaar zijn er door het Europese CO</a:t>
            </a:r>
            <a:r>
              <a:rPr lang="nl-NL" baseline="-25000" dirty="0"/>
              <a:t>2</a:t>
            </a:r>
            <a:r>
              <a:rPr lang="nl-NL" dirty="0"/>
              <a:t>-beleid voor personenauto’s nog onvoldoende betaalbare elektrische auto’s in alle verschillende marktsegmenten (compact, midden of luxe) beschikbaar om de gezamenlijke ambities te realiseren. Dit geldt met name voor de in Nederland belangrijke marktsegmenten A en B (prijsklasse 10.000 tot 25.000 euro). Nu steeds meer Europese landen om elektrische voertuigen vragen zouden buitenproportionele subsidies noodzakelijk zijn om dit vooralsnog beperkte Europese productieaanbod naar Nederland te halen. Dergelijke subsidies zouden, volgens de standpunten van het huidige kabinet, vermoedelijk gefinancierd moeten worden uit hogere belastingen op niet-elektrische voertuigen. Dat is niet alleen onverstandig vanwege het draagvlak maar heeft vooral een averechts effect, omdat:</a:t>
            </a:r>
          </a:p>
          <a:p>
            <a:pPr marL="408600" lvl="2" indent="-228600">
              <a:spcBef>
                <a:spcPts val="0"/>
              </a:spcBef>
              <a:buFont typeface="+mj-lt"/>
              <a:buAutoNum type="arabicPeriod"/>
            </a:pPr>
            <a:r>
              <a:rPr lang="nl-NL" dirty="0"/>
              <a:t>de wagenparkverjonging in Nederland dan verder stagneert door nog minder nieuwverkopen </a:t>
            </a:r>
          </a:p>
          <a:p>
            <a:pPr marL="408600" lvl="2" indent="-228600">
              <a:spcBef>
                <a:spcPts val="0"/>
              </a:spcBef>
              <a:buFont typeface="+mj-lt"/>
              <a:buAutoNum type="arabicPeriod"/>
            </a:pPr>
            <a:r>
              <a:rPr lang="nl-NL" dirty="0"/>
              <a:t>een nog grotere vlucht ontstaat naar grijze import van tweedehands auto’s</a:t>
            </a:r>
          </a:p>
          <a:p>
            <a:pPr marL="408600" lvl="2" indent="-228600">
              <a:spcBef>
                <a:spcPts val="0"/>
              </a:spcBef>
              <a:buFont typeface="+mj-lt"/>
              <a:buAutoNum type="arabicPeriod"/>
            </a:pPr>
            <a:r>
              <a:rPr lang="nl-NL" dirty="0"/>
              <a:t>export van - zwaar gesubsidieerde- elektrische voertuigen nog aantrekkelijker wordt</a:t>
            </a:r>
            <a:br>
              <a:rPr lang="nl-NL" dirty="0"/>
            </a:br>
            <a:endParaRPr lang="nl-NL" dirty="0"/>
          </a:p>
        </p:txBody>
      </p:sp>
      <p:sp>
        <p:nvSpPr>
          <p:cNvPr id="6" name="Text Placeholder 5">
            <a:extLst>
              <a:ext uri="{FF2B5EF4-FFF2-40B4-BE49-F238E27FC236}">
                <a16:creationId xmlns:a16="http://schemas.microsoft.com/office/drawing/2014/main" id="{60D59A39-0342-4C2A-B824-CF32E30676A5}"/>
              </a:ext>
            </a:extLst>
          </p:cNvPr>
          <p:cNvSpPr>
            <a:spLocks noGrp="1"/>
          </p:cNvSpPr>
          <p:nvPr>
            <p:ph type="body" sz="quarter" idx="17"/>
          </p:nvPr>
        </p:nvSpPr>
        <p:spPr/>
        <p:txBody>
          <a:bodyPr/>
          <a:lstStyle/>
          <a:p>
            <a:endParaRPr lang="nl-NL" dirty="0"/>
          </a:p>
        </p:txBody>
      </p:sp>
    </p:spTree>
    <p:extLst>
      <p:ext uri="{BB962C8B-B14F-4D97-AF65-F5344CB8AC3E}">
        <p14:creationId xmlns:p14="http://schemas.microsoft.com/office/powerpoint/2010/main" val="873940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6C369846-EF78-41A8-B9A6-D1AC4A8DDD96}"/>
              </a:ext>
            </a:extLst>
          </p:cNvPr>
          <p:cNvSpPr>
            <a:spLocks noGrp="1"/>
          </p:cNvSpPr>
          <p:nvPr>
            <p:ph type="title"/>
          </p:nvPr>
        </p:nvSpPr>
        <p:spPr>
          <a:xfrm>
            <a:off x="899837" y="811489"/>
            <a:ext cx="5760000" cy="969952"/>
          </a:xfrm>
        </p:spPr>
        <p:txBody>
          <a:bodyPr anchor="b"/>
          <a:lstStyle/>
          <a:p>
            <a:r>
              <a:rPr lang="nl-NL" sz="1800" dirty="0"/>
              <a:t>Onze uitgangspunten om de CO</a:t>
            </a:r>
            <a:r>
              <a:rPr lang="nl-NL" sz="1800" baseline="-25000" dirty="0"/>
              <a:t>2</a:t>
            </a:r>
            <a:r>
              <a:rPr lang="nl-NL" sz="1800" dirty="0"/>
              <a:t>-Doelen betaalbaar te halen:</a:t>
            </a:r>
            <a:br>
              <a:rPr lang="nl-NL" sz="1800" dirty="0"/>
            </a:br>
            <a:endParaRPr lang="nl-NL" sz="1800" dirty="0"/>
          </a:p>
        </p:txBody>
      </p:sp>
      <p:sp>
        <p:nvSpPr>
          <p:cNvPr id="11" name="Tijdelijke aanduiding voor inhoud 10">
            <a:extLst>
              <a:ext uri="{FF2B5EF4-FFF2-40B4-BE49-F238E27FC236}">
                <a16:creationId xmlns:a16="http://schemas.microsoft.com/office/drawing/2014/main" id="{678C9DCC-C740-4E8C-8AF3-D185AE7A58E1}"/>
              </a:ext>
            </a:extLst>
          </p:cNvPr>
          <p:cNvSpPr>
            <a:spLocks noGrp="1"/>
          </p:cNvSpPr>
          <p:nvPr>
            <p:ph idx="1"/>
          </p:nvPr>
        </p:nvSpPr>
        <p:spPr>
          <a:xfrm>
            <a:off x="899837" y="1781441"/>
            <a:ext cx="5760000" cy="8485416"/>
          </a:xfrm>
        </p:spPr>
        <p:txBody>
          <a:bodyPr/>
          <a:lstStyle/>
          <a:p>
            <a:pPr marL="171450" lvl="1" indent="-171450">
              <a:spcBef>
                <a:spcPts val="400"/>
              </a:spcBef>
              <a:buFont typeface="Arial" panose="020B0604020202020204" pitchFamily="34" charset="0"/>
              <a:buChar char="•"/>
            </a:pPr>
            <a:r>
              <a:rPr lang="nl-NL" sz="1000" b="1" dirty="0"/>
              <a:t>Verjonging wagenpark</a:t>
            </a:r>
            <a:r>
              <a:rPr lang="nl-NL" sz="1000" dirty="0"/>
              <a:t>. Het rijdend wagenpark in Nederland is gemiddeld 11 jaar oud en dit neemt bij ongewijzigd beleid verder toe, met een direct effect op de CO</a:t>
            </a:r>
            <a:r>
              <a:rPr lang="nl-NL" sz="1000" baseline="-25000" dirty="0"/>
              <a:t>2</a:t>
            </a:r>
            <a:r>
              <a:rPr lang="nl-NL" sz="1000" dirty="0"/>
              <a:t>-uitstoot.</a:t>
            </a:r>
          </a:p>
          <a:p>
            <a:pPr marL="171450" lvl="1" indent="-171450">
              <a:spcBef>
                <a:spcPts val="400"/>
              </a:spcBef>
              <a:buFont typeface="Arial" panose="020B0604020202020204" pitchFamily="34" charset="0"/>
              <a:buChar char="•"/>
            </a:pPr>
            <a:r>
              <a:rPr lang="nl-NL" sz="1000" b="1" dirty="0"/>
              <a:t>Ook de zuinigste nieuwe auto’s stimuleren</a:t>
            </a:r>
            <a:r>
              <a:rPr lang="nl-NL" sz="1000" dirty="0"/>
              <a:t>. Zolang er nog geen voldoende breed en gevarieerd (voor iedere portemonnee en voorkeur) aanbod aan elektrische auto’s op de Nederlandse markt beschikbaar is, zijn beschikbare zuinige modellen die direct bijdragen aan het terugdringen van CO</a:t>
            </a:r>
            <a:r>
              <a:rPr lang="nl-NL" sz="1000" baseline="-25000" dirty="0"/>
              <a:t>2</a:t>
            </a:r>
            <a:r>
              <a:rPr lang="nl-NL" sz="1000" dirty="0"/>
              <a:t> nog hard nodig. Dat betekent dat we naast volledig batterij- en waterstof elektrische auto’s (waarvan pas vanaf 2025 voldoende beschikbaarheid wordt verwacht) het wagenpark ook moeten verjongen met zuinige </a:t>
            </a:r>
            <a:r>
              <a:rPr lang="nl-NL" sz="1000" dirty="0" err="1"/>
              <a:t>hybrides</a:t>
            </a:r>
            <a:r>
              <a:rPr lang="nl-NL" sz="1000" dirty="0"/>
              <a:t>, plug-in-</a:t>
            </a:r>
            <a:r>
              <a:rPr lang="nl-NL" sz="1000" dirty="0" err="1"/>
              <a:t>hybrides</a:t>
            </a:r>
            <a:r>
              <a:rPr lang="nl-NL" sz="1000" dirty="0"/>
              <a:t>, en andere CO</a:t>
            </a:r>
            <a:r>
              <a:rPr lang="nl-NL" sz="1000" baseline="-25000" dirty="0"/>
              <a:t>2</a:t>
            </a:r>
            <a:r>
              <a:rPr lang="nl-NL" sz="1000" dirty="0"/>
              <a:t>-arme modellen. Deze zijn voorlopig onmisbaar voor het behalen van de CO</a:t>
            </a:r>
            <a:r>
              <a:rPr lang="nl-NL" sz="1000" baseline="-25000" dirty="0"/>
              <a:t>2</a:t>
            </a:r>
            <a:r>
              <a:rPr lang="nl-NL" sz="1000" dirty="0"/>
              <a:t>-doelen. Op die manier overbruggen we op een realistische en betaalbare manier de komende vijf jaar. </a:t>
            </a:r>
          </a:p>
          <a:p>
            <a:pPr marL="171450" lvl="1" indent="-171450">
              <a:spcBef>
                <a:spcPts val="400"/>
              </a:spcBef>
              <a:buFont typeface="Arial" panose="020B0604020202020204" pitchFamily="34" charset="0"/>
              <a:buChar char="•"/>
            </a:pPr>
            <a:r>
              <a:rPr lang="nl-NL" sz="1000" b="1" dirty="0"/>
              <a:t>Voorkom </a:t>
            </a:r>
            <a:r>
              <a:rPr lang="nl-NL" sz="1000" b="1" dirty="0" err="1"/>
              <a:t>oversubsidiëring</a:t>
            </a:r>
            <a:r>
              <a:rPr lang="nl-NL" sz="1000" dirty="0"/>
              <a:t>. Dit is funest voor het draagvlak bij de belastingbetaler en veroorzaakt onwenselijke marktverstoring. Breed draagvlak is essentieel voor het slagen van het klimaatbeleid. Wat de auto betreft houdt dit in dat consumenten en bedrijven een reëel handelingsperspectief moeten hebben en de huidige autokosten (</a:t>
            </a:r>
            <a:r>
              <a:rPr lang="nl-NL" sz="1000" dirty="0" err="1"/>
              <a:t>mrb</a:t>
            </a:r>
            <a:r>
              <a:rPr lang="nl-NL" sz="1000" dirty="0"/>
              <a:t> en bpm) niet nóg verder mogen oplopen. </a:t>
            </a:r>
          </a:p>
          <a:p>
            <a:pPr marL="171450" lvl="1" indent="-171450">
              <a:spcBef>
                <a:spcPts val="400"/>
              </a:spcBef>
              <a:buFont typeface="Arial" panose="020B0604020202020204" pitchFamily="34" charset="0"/>
              <a:buChar char="•"/>
            </a:pPr>
            <a:r>
              <a:rPr lang="nl-NL" sz="1000" b="1" dirty="0"/>
              <a:t>Bpm-verlaging noodzakelijk</a:t>
            </a:r>
            <a:r>
              <a:rPr lang="nl-NL" sz="1000" dirty="0"/>
              <a:t>. Alleen dan kunnen voldoende consumenten en bedrijven zich nieuwe zeer zuinige auto’s veroorloven, waardoor de (vaak oneerlijke en toenemende) parallelimport van minder zuinige auto’s wordt voorkomen. Autobezitters blijven dan niet te lang rondrijden in hun oudere auto. Hierdoor komen relatief jonge zuinigere en schone auto’s eerder beschikbaar voor de tweedehandsmarkt.</a:t>
            </a:r>
          </a:p>
          <a:p>
            <a:pPr marL="171450" lvl="1" indent="-171450">
              <a:spcBef>
                <a:spcPts val="400"/>
              </a:spcBef>
              <a:buFont typeface="Arial" panose="020B0604020202020204" pitchFamily="34" charset="0"/>
              <a:buChar char="•"/>
            </a:pPr>
            <a:r>
              <a:rPr lang="nl-NL" sz="1000" b="1" dirty="0"/>
              <a:t>Herziening autobelastingstelsel. </a:t>
            </a:r>
            <a:r>
              <a:rPr lang="nl-NL" sz="1000" dirty="0"/>
              <a:t>Om de genoemde oplossingsrichtingen te kunnen benutten is een grondige herziening van het autobelastingstelsel noodzakelijk, al was het maar om het dreigende begrotingsgat te dichten. De tijd is gekomen dat we allen gaan betalen voor gebruik. Deze maatregel leidt volgens meerdere onderzoeken tot minder autokilometers, dus tot minder CO</a:t>
            </a:r>
            <a:r>
              <a:rPr lang="nl-NL" sz="1000" baseline="-25000" dirty="0"/>
              <a:t>2</a:t>
            </a:r>
            <a:r>
              <a:rPr lang="nl-NL" sz="1000" dirty="0"/>
              <a:t>-uitstoot. Wij gaan uit van een realistische en eerlijke overgang naar CO</a:t>
            </a:r>
            <a:r>
              <a:rPr lang="nl-NL" sz="1000" baseline="-25000" dirty="0"/>
              <a:t>2</a:t>
            </a:r>
            <a:r>
              <a:rPr lang="nl-NL" sz="1000" dirty="0"/>
              <a:t>-vrij rijden, waarin iedereen door heel Nederland betaalt voor gereden kilometers en de mate van CO</a:t>
            </a:r>
            <a:r>
              <a:rPr lang="nl-NL" sz="1000" baseline="-25000" dirty="0"/>
              <a:t>2</a:t>
            </a:r>
            <a:r>
              <a:rPr lang="nl-NL" sz="1000" dirty="0"/>
              <a:t>-uitstoot. Met andere woorden: de vervuiler betaalt. Een ander systeem van betalen voor mobiliteit draagt bovendien bij aan het verbeteren van de bereikbaarheid en het op peil houden van de overheidsinkomsten. </a:t>
            </a:r>
          </a:p>
          <a:p>
            <a:pPr marL="171450" lvl="1" indent="-171450">
              <a:spcBef>
                <a:spcPts val="400"/>
              </a:spcBef>
              <a:buFont typeface="Arial" panose="020B0604020202020204" pitchFamily="34" charset="0"/>
              <a:buChar char="•"/>
            </a:pPr>
            <a:r>
              <a:rPr lang="nl-NL" sz="1000" b="1" dirty="0"/>
              <a:t>Nieuwe CO</a:t>
            </a:r>
            <a:r>
              <a:rPr lang="nl-NL" sz="1000" b="1" baseline="-25000" dirty="0"/>
              <a:t>2</a:t>
            </a:r>
            <a:r>
              <a:rPr lang="nl-NL" sz="1000" b="1" dirty="0"/>
              <a:t>-arme brandstoffen </a:t>
            </a:r>
            <a:r>
              <a:rPr lang="nl-NL" sz="1000" dirty="0"/>
              <a:t>(duurzame biobrandstoffen en hernieuwbare brandstoffen) zijn essentieel om de CO</a:t>
            </a:r>
            <a:r>
              <a:rPr lang="nl-NL" sz="1000" baseline="-25000" dirty="0"/>
              <a:t>2</a:t>
            </a:r>
            <a:r>
              <a:rPr lang="nl-NL" sz="1000" dirty="0"/>
              <a:t>-uitstoot van het huidige wagenpark van diesel- en benzineauto’s terug te dringen en voor nieuwe auto’s waarvoor nog geen zero-emissie oplossing is.</a:t>
            </a:r>
          </a:p>
          <a:p>
            <a:pPr marL="171450" lvl="1" indent="-171450">
              <a:spcBef>
                <a:spcPts val="400"/>
              </a:spcBef>
              <a:buFont typeface="Arial" panose="020B0604020202020204" pitchFamily="34" charset="0"/>
              <a:buChar char="•"/>
            </a:pPr>
            <a:r>
              <a:rPr lang="nl-NL" sz="1000" b="1" dirty="0"/>
              <a:t>Uitbreiding van de laad- en tankinfrastructuur</a:t>
            </a:r>
            <a:r>
              <a:rPr lang="nl-NL" sz="1000" dirty="0"/>
              <a:t>. Dit is essentieel om consumenten massaal te laten overstappen op elektrisch rijden. Ondanks de goede stappen die al zijn gezet, moet alles op alles worden gezet om tijdig voldoende laadfaciliteiten met voldoende laadvermogen beschikbaar te hebben. Te beperkt aanbod van laad- en tankinfrastructuur, voor zowel batterij- als waterstof-elektrische (minimaal 50 waterstofstations) remt de overstap naar elektrisch rijden. Dat geldt ook voor voldoende aanbod van hernieuwbare brandstoffen en duurzame (bio)brandstoffen. Bovendien kan waterstof een belangrijke rol spelen bij het ontlasten en balanceren van het elektriciteitsnetwerk dat overbelast dreigt te raken.  </a:t>
            </a:r>
          </a:p>
          <a:p>
            <a:pPr marL="171450" lvl="1" indent="-171450">
              <a:spcBef>
                <a:spcPts val="400"/>
              </a:spcBef>
              <a:buFont typeface="Arial" panose="020B0604020202020204" pitchFamily="34" charset="0"/>
              <a:buChar char="•"/>
            </a:pPr>
            <a:r>
              <a:rPr lang="nl-NL" sz="1000" b="1" dirty="0"/>
              <a:t>Multimodale vervoersaanpak</a:t>
            </a:r>
            <a:r>
              <a:rPr lang="nl-NL" sz="1000" dirty="0"/>
              <a:t>. RAI Vereniging ziet tot slot mogelijkheden om CO</a:t>
            </a:r>
            <a:r>
              <a:rPr lang="nl-NL" sz="1000" baseline="-25000" dirty="0"/>
              <a:t>2 </a:t>
            </a:r>
            <a:r>
              <a:rPr lang="nl-NL" sz="1000" dirty="0"/>
              <a:t> te besparen door in te zetten op een multimodale vervoersaanpak, waarbij vervoersmiddelen slimmer en efficiënter worden gecombineerd. ‘Delen’ en </a:t>
            </a:r>
            <a:r>
              <a:rPr lang="nl-NL" sz="1000" i="1" dirty="0"/>
              <a:t>Mobility as a Service </a:t>
            </a:r>
            <a:r>
              <a:rPr lang="nl-NL" sz="1000" dirty="0"/>
              <a:t>kunnen de effectiviteit van het vervoersysteem bijvoorbeeld sterk verbeteren, waarbij zowel CO</a:t>
            </a:r>
            <a:r>
              <a:rPr lang="nl-NL" sz="1000" baseline="-25000" dirty="0"/>
              <a:t>2</a:t>
            </a:r>
            <a:r>
              <a:rPr lang="nl-NL" sz="1000" dirty="0"/>
              <a:t>, luchtkwaliteit als bereikbaarheid zijn gebaat. Daarvoor zet RAI Vereniging zich al lang in, zowel zelfstandig als binnen het samenwerkingsverband van de Mobiliteitsalliantie, waarvan zij medeoprichter is.</a:t>
            </a:r>
          </a:p>
          <a:p>
            <a:pPr marL="171450" lvl="1" indent="-171450">
              <a:buFont typeface="Arial" panose="020B0604020202020204" pitchFamily="34" charset="0"/>
              <a:buChar char="•"/>
            </a:pPr>
            <a:endParaRPr lang="nl-NL" sz="1000" dirty="0"/>
          </a:p>
          <a:p>
            <a:pPr marL="0" lvl="2" indent="0">
              <a:buNone/>
            </a:pPr>
            <a:endParaRPr lang="nl-NL" sz="1000" dirty="0"/>
          </a:p>
        </p:txBody>
      </p:sp>
    </p:spTree>
    <p:extLst>
      <p:ext uri="{BB962C8B-B14F-4D97-AF65-F5344CB8AC3E}">
        <p14:creationId xmlns:p14="http://schemas.microsoft.com/office/powerpoint/2010/main" val="80814047"/>
      </p:ext>
    </p:extLst>
  </p:cSld>
  <p:clrMapOvr>
    <a:masterClrMapping/>
  </p:clrMapOvr>
</p:sld>
</file>

<file path=ppt/theme/theme1.xml><?xml version="1.0" encoding="utf-8"?>
<a:theme xmlns:a="http://schemas.openxmlformats.org/drawingml/2006/main" name="RAI">
  <a:themeElements>
    <a:clrScheme name="RAI">
      <a:dk1>
        <a:srgbClr val="000000"/>
      </a:dk1>
      <a:lt1>
        <a:sysClr val="window" lastClr="FFFFFF"/>
      </a:lt1>
      <a:dk2>
        <a:srgbClr val="2D82A4"/>
      </a:dk2>
      <a:lt2>
        <a:srgbClr val="FFFFFF"/>
      </a:lt2>
      <a:accent1>
        <a:srgbClr val="2D82A4"/>
      </a:accent1>
      <a:accent2>
        <a:srgbClr val="D1A50F"/>
      </a:accent2>
      <a:accent3>
        <a:srgbClr val="333333"/>
      </a:accent3>
      <a:accent4>
        <a:srgbClr val="C7207A"/>
      </a:accent4>
      <a:accent5>
        <a:srgbClr val="5737A7"/>
      </a:accent5>
      <a:accent6>
        <a:srgbClr val="00CCFF"/>
      </a:accent6>
      <a:hlink>
        <a:srgbClr val="00CCFF"/>
      </a:hlink>
      <a:folHlink>
        <a:srgbClr val="C7207A"/>
      </a:folHlink>
    </a:clrScheme>
    <a:fontScheme name="RAI">
      <a:majorFont>
        <a:latin typeface="Roboto Condensed"/>
        <a:ea typeface=""/>
        <a:cs typeface=""/>
      </a:majorFont>
      <a:minorFont>
        <a:latin typeface="Robot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AI_Vereniging_PositionPaper_20190409.potx" id="{B87AD654-F64E-4CF8-AEA1-6F8CA02C176B}" vid="{2DC0A5F4-2594-421C-B83E-7AAEA33A9B44}"/>
    </a:ext>
  </a:extLst>
</a:theme>
</file>

<file path=docProps/app.xml><?xml version="1.0" encoding="utf-8"?>
<ap:Properties xmlns:vt="http://schemas.openxmlformats.org/officeDocument/2006/docPropsVTypes" xmlns:ap="http://schemas.openxmlformats.org/officeDocument/2006/extended-properties">
  <ap:Words>982</ap:Words>
  <ap:PresentationFormat>Aangepast</ap:PresentationFormat>
  <ap:Paragraphs>18</ap:Paragraphs>
  <ap:Slides>2</ap:Slides>
  <ap:HiddenSlides>0</ap:HiddenSlides>
  <ap:MMClips>0</ap:MMClips>
  <ap:ScaleCrop>false</ap:ScaleCrop>
  <ap:HeadingPairs>
    <vt:vector baseType="variant" size="6">
      <vt:variant>
        <vt:lpstr>Gebruikte lettertypen</vt:lpstr>
      </vt:variant>
      <vt:variant>
        <vt:i4>3</vt:i4>
      </vt:variant>
      <vt:variant>
        <vt:lpstr>Thema</vt:lpstr>
      </vt:variant>
      <vt:variant>
        <vt:i4>1</vt:i4>
      </vt:variant>
      <vt:variant>
        <vt:lpstr>Diatitels</vt:lpstr>
      </vt:variant>
      <vt:variant>
        <vt:i4>2</vt:i4>
      </vt:variant>
    </vt:vector>
  </ap:HeadingPairs>
  <ap:TitlesOfParts>
    <vt:vector baseType="lpstr" size="6">
      <vt:lpstr>Arial</vt:lpstr>
      <vt:lpstr>Roboto</vt:lpstr>
      <vt:lpstr>Roboto Condensed</vt:lpstr>
      <vt:lpstr>RAI</vt:lpstr>
      <vt:lpstr>RAI Vereniging:  Klimaatdoelen halen met alle CO2-besparende technieken</vt:lpstr>
      <vt:lpstr>Onze uitgangspunten om de CO2-Doelen betaalbaar te halen: </vt:lpstr>
    </vt:vector>
  </ap:TitlesOfParts>
  <ap:LinksUpToDate>false</ap:LinksUpToDate>
  <ap:SharedDoc>false</ap:SharedDoc>
</ap:Properties>
</file>

<file path=docProps/core.xml><?xml version="1.0" encoding="utf-8"?>
<coreProperties xmlns:dc="http://purl.org/dc/elements/1.1/" xmlns:dcterms="http://purl.org/dc/terms/" xmlns:xsi="http://www.w3.org/2001/XMLSchema-instance" xmlns="http://schemas.openxmlformats.org/package/2006/metadata/core-properties">
  <dc:title/>
  <dc:creator/>
  <lastModifiedBy/>
  <revision/>
  <lastPrinted>2019-04-11T12:46:48.0000000Z</lastPrinted>
  <dcterms:created xsi:type="dcterms:W3CDTF">2019-04-10T11:17:06.0000000Z</dcterms:created>
  <dcterms:modified xsi:type="dcterms:W3CDTF">2019-04-11T14:31:57.0000000Z</dcterms:modified>
  <dc:description/>
  <dc:subject/>
  <keywords/>
  <version/>
  <category>------------------------</category>
</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0x0101002E207CA9B23D2D40A6172CF38D11DDB6</vt:lpwstr>
  </property>
</Properties>
</file>