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312" r:id="rId4"/>
    <p:sldId id="264" r:id="rId5"/>
    <p:sldId id="315" r:id="rId6"/>
    <p:sldId id="316" r:id="rId7"/>
    <p:sldId id="314" r:id="rId8"/>
    <p:sldId id="261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ijksoverheidSansHeading" panose="020B0503040202060203" pitchFamily="34" charset="0"/>
      <p:regular r:id="rId16"/>
      <p:bold r:id="rId17"/>
      <p:italic r:id="rId18"/>
      <p:boldItalic r:id="rId19"/>
    </p:embeddedFont>
    <p:embeddedFont>
      <p:font typeface="RijksoverheidSansText" panose="020B0503040202060203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nkman, Ebrien" initials="BE" lastIdx="1" clrIdx="0">
    <p:extLst>
      <p:ext uri="{19B8F6BF-5375-455C-9EA6-DF929625EA0E}">
        <p15:presenceInfo xmlns:p15="http://schemas.microsoft.com/office/powerpoint/2012/main" userId="S::e.k.brinkman@cpb.nl::741e25c2-29cc-4e20-9285-e24b3d3fb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0472" autoAdjust="0"/>
  </p:normalViewPr>
  <p:slideViewPr>
    <p:cSldViewPr snapToGrid="0" showGuides="1">
      <p:cViewPr varScale="1">
        <p:scale>
          <a:sx n="69" d="100"/>
          <a:sy n="69" d="100"/>
        </p:scale>
        <p:origin x="219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288" y="10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fonts/font2.fntdata" Id="rId13" /><Relationship Type="http://schemas.openxmlformats.org/officeDocument/2006/relationships/font" Target="fonts/font7.fntdata" Id="rId18" /><Relationship Type="http://schemas.openxmlformats.org/officeDocument/2006/relationships/font" Target="fonts/font15.fntdata" Id="rId26" /><Relationship Type="http://schemas.openxmlformats.org/officeDocument/2006/relationships/slide" Target="slides/slide2.xml" Id="rId3" /><Relationship Type="http://schemas.openxmlformats.org/officeDocument/2006/relationships/font" Target="fonts/font10.fntdata" Id="rId21" /><Relationship Type="http://schemas.openxmlformats.org/officeDocument/2006/relationships/slide" Target="slides/slide6.xml" Id="rId7" /><Relationship Type="http://schemas.openxmlformats.org/officeDocument/2006/relationships/font" Target="fonts/font1.fntdata" Id="rId12" /><Relationship Type="http://schemas.openxmlformats.org/officeDocument/2006/relationships/font" Target="fonts/font6.fntdata" Id="rId17" /><Relationship Type="http://schemas.openxmlformats.org/officeDocument/2006/relationships/font" Target="fonts/font14.fntdata" Id="rId25" /><Relationship Type="http://schemas.openxmlformats.org/officeDocument/2006/relationships/slide" Target="slides/slide1.xml" Id="rId2" /><Relationship Type="http://schemas.openxmlformats.org/officeDocument/2006/relationships/font" Target="fonts/font5.fntdata" Id="rId16" /><Relationship Type="http://schemas.openxmlformats.org/officeDocument/2006/relationships/font" Target="fonts/font9.fntdata" Id="rId20" /><Relationship Type="http://schemas.openxmlformats.org/officeDocument/2006/relationships/presProps" Target="presProps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handoutMaster" Target="handoutMasters/handoutMaster1.xml" Id="rId11" /><Relationship Type="http://schemas.openxmlformats.org/officeDocument/2006/relationships/font" Target="fonts/font13.fntdata" Id="rId24" /><Relationship Type="http://schemas.openxmlformats.org/officeDocument/2006/relationships/tableStyles" Target="tableStyles.xml" Id="rId32" /><Relationship Type="http://schemas.openxmlformats.org/officeDocument/2006/relationships/slide" Target="slides/slide4.xml" Id="rId5" /><Relationship Type="http://schemas.openxmlformats.org/officeDocument/2006/relationships/font" Target="fonts/font4.fntdata" Id="rId15" /><Relationship Type="http://schemas.openxmlformats.org/officeDocument/2006/relationships/font" Target="fonts/font12.fntdata" Id="rId23" /><Relationship Type="http://schemas.openxmlformats.org/officeDocument/2006/relationships/commentAuthors" Target="commentAuthors.xml" Id="rId28" /><Relationship Type="http://schemas.openxmlformats.org/officeDocument/2006/relationships/notesMaster" Target="notesMasters/notesMaster1.xml" Id="rId10" /><Relationship Type="http://schemas.openxmlformats.org/officeDocument/2006/relationships/font" Target="fonts/font8.fntdata" Id="rId19" /><Relationship Type="http://schemas.openxmlformats.org/officeDocument/2006/relationships/theme" Target="theme/theme1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font" Target="fonts/font3.fntdata" Id="rId14" /><Relationship Type="http://schemas.openxmlformats.org/officeDocument/2006/relationships/font" Target="fonts/font11.fntdata" Id="rId22" /><Relationship Type="http://schemas.openxmlformats.org/officeDocument/2006/relationships/font" Target="fonts/font16.fntdata" Id="rId27" /><Relationship Type="http://schemas.openxmlformats.org/officeDocument/2006/relationships/viewProps" Target="viewProps.xml" Id="rId30" /><Relationship Type="http://schemas.openxmlformats.org/officeDocument/2006/relationships/slide" Target="slides/slide7.xml" Id="rId8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C10652-ED37-4D57-8E2B-190D3062F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65DBD-374E-4D1E-8C57-FF64935D4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50A77-0600-415A-A616-B8339CA77AE9}" type="datetimeFigureOut">
              <a:rPr lang="nl-NL" smtClean="0">
                <a:latin typeface="RijksoverheidSansText" panose="020B0503040202060203" pitchFamily="34" charset="0"/>
              </a:rPr>
              <a:t>12-11-2019</a:t>
            </a:fld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CFF79-36F4-4C2F-8EB7-AD18684BE9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3533F-7577-477C-A42A-12D25EF0B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96A01-6002-4C87-A9F6-88550A8B5C46}" type="slidenum">
              <a:rPr lang="nl-NL" smtClean="0">
                <a:latin typeface="RijksoverheidSansText" panose="020B0503040202060203" pitchFamily="34" charset="0"/>
              </a:rPr>
              <a:t>‹#›</a:t>
            </a:fld>
            <a:endParaRPr lang="nl-NL" dirty="0">
              <a:latin typeface="RijksoverheidSansText" panose="020B050304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7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CD22C-0311-4EBA-8B67-11AF57F4F578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DAEE-31AF-41DF-9C7D-B9B00DE1A3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8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1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04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66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22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84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pening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9E25E3-3064-465E-AB50-0F28A5213E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00800 w 6096000"/>
              <a:gd name="connsiteY1" fmla="*/ 0 h 6858000"/>
              <a:gd name="connsiteX2" fmla="*/ 5800800 w 6096000"/>
              <a:gd name="connsiteY2" fmla="*/ 1162050 h 6858000"/>
              <a:gd name="connsiteX3" fmla="*/ 6096000 w 6096000"/>
              <a:gd name="connsiteY3" fmla="*/ 116205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00800" y="0"/>
                </a:lnTo>
                <a:lnTo>
                  <a:pt x="5800800" y="1162050"/>
                </a:lnTo>
                <a:lnTo>
                  <a:pt x="6096000" y="116205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260000" anchor="ctr" anchorCtr="0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nl-NL" noProof="0"/>
              <a:t>Picture optional, click on icon below, </a:t>
            </a:r>
            <a:br>
              <a:rPr lang="nl-NL" noProof="0"/>
            </a:br>
            <a:r>
              <a:rPr lang="nl-NL" noProof="0"/>
              <a:t>scale via ‘Format’-tab  crop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03D77-C5CD-47AE-A1A6-223F62734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1775" y="1449388"/>
            <a:ext cx="4951413" cy="2713036"/>
          </a:xfrm>
        </p:spPr>
        <p:txBody>
          <a:bodyPr anchor="b"/>
          <a:lstStyle>
            <a:lvl1pPr algn="l">
              <a:lnSpc>
                <a:spcPct val="110000"/>
              </a:lnSpc>
              <a:defRPr sz="5600" b="1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&lt;Title here&gt;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26181-E176-4AD8-AF25-063A48B7DB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1287" y="4495799"/>
            <a:ext cx="4938713" cy="1066800"/>
          </a:xfrm>
        </p:spPr>
        <p:txBody>
          <a:bodyPr tIns="0" rIns="0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&lt;Name&gt;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8E061-C780-4683-8FCA-F6025C0F9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1287" y="5562599"/>
            <a:ext cx="4939201" cy="381001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 dirty="0"/>
              <a:t>&lt;maand, jaar&gt;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A21937D-AAF3-4D38-BA48-6A40116B65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287" y="5943600"/>
            <a:ext cx="4939201" cy="4286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 dirty="0"/>
              <a:t>www.cpb.nl  |  @</a:t>
            </a:r>
            <a:r>
              <a:rPr lang="nl-NL" noProof="0" dirty="0" err="1"/>
              <a:t>CPBnl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453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losing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9E25E3-3064-465E-AB50-0F28A5213E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00800 w 6096000"/>
              <a:gd name="connsiteY1" fmla="*/ 0 h 6858000"/>
              <a:gd name="connsiteX2" fmla="*/ 5800800 w 6096000"/>
              <a:gd name="connsiteY2" fmla="*/ 1162050 h 6858000"/>
              <a:gd name="connsiteX3" fmla="*/ 6096000 w 6096000"/>
              <a:gd name="connsiteY3" fmla="*/ 116205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00800" y="0"/>
                </a:lnTo>
                <a:lnTo>
                  <a:pt x="5800800" y="1162050"/>
                </a:lnTo>
                <a:lnTo>
                  <a:pt x="6096000" y="116205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900000" anchor="ctr" anchorCtr="0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noProof="0"/>
              <a:t>Picture optional</a:t>
            </a:r>
          </a:p>
        </p:txBody>
      </p:sp>
    </p:spTree>
    <p:extLst>
      <p:ext uri="{BB962C8B-B14F-4D97-AF65-F5344CB8AC3E}">
        <p14:creationId xmlns:p14="http://schemas.microsoft.com/office/powerpoint/2010/main" val="307175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a_Contextbox medium next 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5" y="728661"/>
            <a:ext cx="3240000" cy="3600000"/>
          </a:xfrm>
        </p:spPr>
        <p:txBody>
          <a:bodyPr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across a couple of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35A300-4873-41B2-BCCB-481B72A869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33188" y="1089950"/>
            <a:ext cx="7200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here, add picture or tabel via icons below&gt;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07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b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75A6CD5-8E78-4186-8DE5-F0F67C312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4191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DDA90A-A47E-49CE-AA22-ECE722037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661531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5AC198F-1632-4BD9-9FCA-380B1C60AF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581143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BF9E6C-100A-4882-BDC5-0BF0326AE7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4" y="4500755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F8D4058-EB47-4C36-9DF5-95445FF212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166219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E5F764B-5E45-40AB-931D-0BAF1E66B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2568500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FCF50DC-5A0B-4D3F-BED9-CF7E36BEF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350" y="3474806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783DB8-3425-4915-8D64-DBF313E99A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4405012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B4E82CB-C06A-4A37-B42C-3D7E76E247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13" y="542036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3FEBEB2-8C4F-4AA8-90BC-FF64B9B2A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349" y="533204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6163A9A-AF55-4B42-AAF6-DCA20D5BEE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9852" y="174364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33F0C51-1C3D-4D53-99D8-7683F47F50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852" y="2663256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E5AD98E-E2E3-4B33-B201-25A553232E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9852" y="3582868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B3144EC-0FF1-467C-802D-EBD918A934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9853" y="4502480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ECB38EC-50A8-4B6D-B655-72532D0CDD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5389" y="166391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9268217-9538-4499-A68D-DC1E94509D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5389" y="2570225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0250AEA-1130-43F7-A4AF-B4C9A47A55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5389" y="3476531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2AE508D-DB95-47AD-9A4C-36242124E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5389" y="4406737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88310-0E3D-4B58-BF59-6FB790A718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9852" y="542209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CDF079D-0BC7-4349-8C93-0EBC58C394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5388" y="533376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1103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c_Contentbox comparison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FF0A-F55E-429B-B941-3D36B59C1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3"/>
            <a:ext cx="10874375" cy="720725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95930-29A1-4FC1-AD43-9ED85F7413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4" y="1736725"/>
            <a:ext cx="5113335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/>
              <a:t>&lt;keyword here&gt;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0A164-4CAB-40BE-B0E4-7135954BE3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736725"/>
            <a:ext cx="5113338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/>
              <a:t>&lt;keyword here&gt;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BBB71-56B4-4900-805A-91BE38F8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218BF-8C07-4BE1-B11F-C6E3029C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CEC9D-7082-4CFB-A42D-184579B0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4E8D1D-EAA7-4A70-812B-F69B392819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813" y="2170113"/>
            <a:ext cx="5113337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&lt;bullettext&gt;, or add picture via icon below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957819-E14B-4BC5-BDDC-983E5016C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9850" y="2170113"/>
            <a:ext cx="5113338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&lt;bullettext&gt;, or add picture via icon below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26393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d_Pictur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FF6F1-6DA4-4CC6-87D7-962816A35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79263"/>
            <a:ext cx="12191999" cy="6174311"/>
          </a:xfrm>
          <a:custGeom>
            <a:avLst/>
            <a:gdLst>
              <a:gd name="connsiteX0" fmla="*/ 5745836 w 12191999"/>
              <a:gd name="connsiteY0" fmla="*/ 197669 h 6174311"/>
              <a:gd name="connsiteX1" fmla="*/ 6112076 w 12191999"/>
              <a:gd name="connsiteY1" fmla="*/ 197669 h 6174311"/>
              <a:gd name="connsiteX2" fmla="*/ 6111668 w 12191999"/>
              <a:gd name="connsiteY2" fmla="*/ 198311 h 6174311"/>
              <a:gd name="connsiteX3" fmla="*/ 5746300 w 12191999"/>
              <a:gd name="connsiteY3" fmla="*/ 198311 h 6174311"/>
              <a:gd name="connsiteX4" fmla="*/ 6237756 w 12191999"/>
              <a:gd name="connsiteY4" fmla="*/ 0 h 6174311"/>
              <a:gd name="connsiteX5" fmla="*/ 6393462 w 12191999"/>
              <a:gd name="connsiteY5" fmla="*/ 198311 h 6174311"/>
              <a:gd name="connsiteX6" fmla="*/ 12191999 w 12191999"/>
              <a:gd name="connsiteY6" fmla="*/ 198311 h 6174311"/>
              <a:gd name="connsiteX7" fmla="*/ 12191999 w 12191999"/>
              <a:gd name="connsiteY7" fmla="*/ 6174311 h 6174311"/>
              <a:gd name="connsiteX8" fmla="*/ 0 w 12191999"/>
              <a:gd name="connsiteY8" fmla="*/ 6174311 h 6174311"/>
              <a:gd name="connsiteX9" fmla="*/ 0 w 12191999"/>
              <a:gd name="connsiteY9" fmla="*/ 198311 h 6174311"/>
              <a:gd name="connsiteX10" fmla="*/ 5746300 w 12191999"/>
              <a:gd name="connsiteY10" fmla="*/ 198311 h 6174311"/>
              <a:gd name="connsiteX11" fmla="*/ 5943765 w 12191999"/>
              <a:gd name="connsiteY11" fmla="*/ 472352 h 6174311"/>
              <a:gd name="connsiteX12" fmla="*/ 6114638 w 12191999"/>
              <a:gd name="connsiteY12" fmla="*/ 197669 h 6174311"/>
              <a:gd name="connsiteX13" fmla="*/ 6112076 w 12191999"/>
              <a:gd name="connsiteY13" fmla="*/ 197669 h 61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174311">
                <a:moveTo>
                  <a:pt x="5745836" y="197669"/>
                </a:moveTo>
                <a:lnTo>
                  <a:pt x="6112076" y="197669"/>
                </a:lnTo>
                <a:lnTo>
                  <a:pt x="6111668" y="198311"/>
                </a:lnTo>
                <a:lnTo>
                  <a:pt x="5746300" y="198311"/>
                </a:lnTo>
                <a:close/>
                <a:moveTo>
                  <a:pt x="6237756" y="0"/>
                </a:moveTo>
                <a:lnTo>
                  <a:pt x="6393462" y="198311"/>
                </a:lnTo>
                <a:lnTo>
                  <a:pt x="12191999" y="198311"/>
                </a:lnTo>
                <a:lnTo>
                  <a:pt x="12191999" y="6174311"/>
                </a:lnTo>
                <a:lnTo>
                  <a:pt x="0" y="6174311"/>
                </a:lnTo>
                <a:lnTo>
                  <a:pt x="0" y="198311"/>
                </a:lnTo>
                <a:lnTo>
                  <a:pt x="5746300" y="198311"/>
                </a:lnTo>
                <a:lnTo>
                  <a:pt x="5943765" y="472352"/>
                </a:lnTo>
                <a:lnTo>
                  <a:pt x="6114638" y="197669"/>
                </a:lnTo>
                <a:lnTo>
                  <a:pt x="6112076" y="197669"/>
                </a:lnTo>
                <a:close/>
              </a:path>
            </a:pathLst>
          </a:custGeom>
          <a:noFill/>
        </p:spPr>
        <p:txBody>
          <a:bodyPr wrap="square" lIns="864000" tIns="504000" rIns="864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 Crop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nl-NL" noProof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NB: this picture frame follows the ‘heartbeat’ at the top of the slide, </a:t>
            </a:r>
            <a:br>
              <a:rPr lang="nl-NL" noProof="0"/>
            </a:br>
            <a:r>
              <a:rPr lang="nl-NL" noProof="0"/>
              <a:t>don’t move or scale the frame itself</a:t>
            </a:r>
          </a:p>
          <a:p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74954-8845-4555-B9AA-A96867DBB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DCA66-E5D5-4BE7-B3CD-E37E4D34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D6FF1-71AF-4E17-8E63-FFDB858F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002BE-6493-407E-98C6-F770EB12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839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 blac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61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2100" y="1449388"/>
            <a:ext cx="9086850" cy="2179638"/>
          </a:xfrm>
        </p:spPr>
        <p:txBody>
          <a:bodyPr tIns="0" rIns="0" bIns="0" anchor="b" anchorCtr="0">
            <a:noAutofit/>
          </a:bodyPr>
          <a:lstStyle>
            <a:lvl1pPr algn="ctr">
              <a:lnSpc>
                <a:spcPct val="100000"/>
              </a:lnSpc>
              <a:defRPr sz="8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noProof="0"/>
              <a:t>&lt;Section header,</a:t>
            </a:r>
            <a:br>
              <a:rPr lang="nl-NL" noProof="0"/>
            </a:br>
            <a:r>
              <a:rPr lang="nl-NL" noProof="0"/>
              <a:t>max. two lines&gt;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47925" y="4429124"/>
            <a:ext cx="7315200" cy="15208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noProof="0"/>
              <a:t>&lt;some text to explain what the upcoming section is about, max. three lines&gt;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30078-C8E6-4895-A21E-B90749B63F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C33EEA-7839-4916-B8F5-B1177AFC4C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D7645-D70E-4685-AA9E-1EEFF99CA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7132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x_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750A-16BD-4E2E-8C09-BC7A27A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4A086-60C1-48B1-BCBE-E6C24173D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31B2-2E6F-4748-901A-389B3748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5A43-9EF1-4877-90F0-9AECC189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6CBC-3B5C-4C9C-A7AF-6357C11F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2091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x_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4C335-4AD1-4527-B2DA-51D678F54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44100" y="728663"/>
            <a:ext cx="1589088" cy="52212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11209-D09A-4681-824D-6F3544A76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8813" y="728663"/>
            <a:ext cx="9028111" cy="52212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9CED-B81B-487D-898F-BD02E45E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33B2-F026-4B99-98C2-D259EB61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9353-24F0-497F-801C-B726EEB2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41606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900" y="1263650"/>
            <a:ext cx="11227200" cy="571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pagina, 1 kolom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470400" y="1800000"/>
            <a:ext cx="11227200" cy="43653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6096000" y="6390000"/>
            <a:ext cx="3792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3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KBA praktijk, voorbeelden</a:t>
            </a:r>
            <a:endParaRPr lang="nl-NL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32000" y="6580800"/>
            <a:ext cx="16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25 februari 2011</a:t>
            </a:r>
            <a:endParaRPr lang="nl-NL" dirty="0"/>
          </a:p>
        </p:txBody>
      </p:sp>
      <p:sp>
        <p:nvSpPr>
          <p:cNvPr id="15" name="shpPagina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9533" y="6588000"/>
            <a:ext cx="950384" cy="180000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2F31D14-A857-4B01-B272-3BACAE3A53D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50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ummar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2714625"/>
            <a:ext cx="4703761" cy="1038225"/>
          </a:xfrm>
        </p:spPr>
        <p:txBody>
          <a:bodyPr tIns="0" rIns="0" bIns="0" anchor="t" anchorCtr="0">
            <a:normAutofit/>
          </a:bodyPr>
          <a:lstStyle>
            <a:lvl1pPr>
              <a:lnSpc>
                <a:spcPts val="11000"/>
              </a:lnSpc>
              <a:defRPr sz="9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&lt;inhoud&gt;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449388"/>
            <a:ext cx="5113338" cy="45005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&lt;subbullets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29300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a_Content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7AD208-56A6-47F9-B322-BDE986637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pPr lvl="0"/>
            <a:r>
              <a:rPr lang="nl-NL" noProof="0"/>
              <a:t>&lt;bullettext, to remove bullets: right-click on the text  bullets &amp; numbering  none. No text? Use one of the icons below&gt;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196277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b_Picture + contentbox small +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9853" y="728661"/>
            <a:ext cx="5113336" cy="1372855"/>
          </a:xfrm>
        </p:spPr>
        <p:txBody>
          <a:bodyPr wrap="square"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across two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2422358"/>
            <a:ext cx="5113338" cy="35275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914401"/>
            <a:ext cx="5113338" cy="5035550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23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Picture + contentbox small +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2"/>
            <a:ext cx="10874376" cy="720726"/>
          </a:xfrm>
        </p:spPr>
        <p:txBody>
          <a:bodyPr wrap="none"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736725"/>
            <a:ext cx="5113338" cy="42132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1736725"/>
            <a:ext cx="5113338" cy="4213226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1300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d_Picture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F8B8B-D74E-45B9-8A6F-80821C50C32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19850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Add picture, scale via tab ‘Format’  crop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1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Add picture, scale via tab ‘Format’  crop</a:t>
            </a:r>
          </a:p>
        </p:txBody>
      </p:sp>
    </p:spTree>
    <p:extLst>
      <p:ext uri="{BB962C8B-B14F-4D97-AF65-F5344CB8AC3E}">
        <p14:creationId xmlns:p14="http://schemas.microsoft.com/office/powerpoint/2010/main" val="34170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e_Pictu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3"/>
            <a:ext cx="10874372" cy="720725"/>
          </a:xfrm>
        </p:spPr>
        <p:txBody>
          <a:bodyPr anchor="b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 across a few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ACCDA5-A4AD-4F8C-BC17-2E6D506A8B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5320" y="1732335"/>
            <a:ext cx="7321359" cy="4217615"/>
          </a:xfrm>
          <a:noFill/>
        </p:spPr>
        <p:txBody>
          <a:bodyPr bIns="1476000" anchor="ctr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</a:t>
            </a:r>
            <a:br>
              <a:rPr lang="nl-NL" noProof="0"/>
            </a:br>
            <a:r>
              <a:rPr lang="nl-NL" noProof="0"/>
              <a:t> Crop</a:t>
            </a:r>
          </a:p>
        </p:txBody>
      </p:sp>
    </p:spTree>
    <p:extLst>
      <p:ext uri="{BB962C8B-B14F-4D97-AF65-F5344CB8AC3E}">
        <p14:creationId xmlns:p14="http://schemas.microsoft.com/office/powerpoint/2010/main" val="40419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f_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0" y="1736725"/>
            <a:ext cx="10874377" cy="4213225"/>
          </a:xfrm>
          <a:noFill/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 Crop</a:t>
            </a:r>
          </a:p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295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f_Tab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8F1D978A-BB1E-4BEF-AF61-AE703BF1B88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/>
        <p:txBody>
          <a:bodyPr rIns="0" bIns="1296000" anchor="ctr" anchorCtr="0"/>
          <a:lstStyle>
            <a:lvl1pPr marL="0" indent="0" algn="ctr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noProof="0"/>
              <a:t>Add a table by clicking on the icon below. </a:t>
            </a:r>
            <a:br>
              <a:rPr lang="nl-NL" noProof="0"/>
            </a:br>
            <a:r>
              <a:rPr lang="nl-NL" noProof="0"/>
              <a:t>Choose a colour scheme via the ‘Design’-tab</a:t>
            </a:r>
          </a:p>
        </p:txBody>
      </p:sp>
    </p:spTree>
    <p:extLst>
      <p:ext uri="{BB962C8B-B14F-4D97-AF65-F5344CB8AC3E}">
        <p14:creationId xmlns:p14="http://schemas.microsoft.com/office/powerpoint/2010/main" val="289128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D4C2B-8121-4A5B-9C05-2DC7EC13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28662"/>
            <a:ext cx="10874374" cy="720726"/>
          </a:xfrm>
          <a:prstGeom prst="rect">
            <a:avLst/>
          </a:prstGeom>
        </p:spPr>
        <p:txBody>
          <a:bodyPr vert="horz" lIns="0" tIns="0" rIns="180000" bIns="0" rtlCol="0" anchor="b" anchorCtr="0">
            <a:noAutofit/>
          </a:bodyPr>
          <a:lstStyle/>
          <a:p>
            <a:r>
              <a:rPr lang="nl-NL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DD12-458A-472E-93D6-C709A1C3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/>
          <a:p>
            <a:pPr lvl="0"/>
            <a:r>
              <a:rPr lang="nl-NL" noProof="0"/>
              <a:t>&lt;bullettext&gt; no bullets? Right-click on the text: bullets &amp; numbering: none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09A9-0086-4628-BBE0-56CF662BB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524625"/>
            <a:ext cx="2446337" cy="330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1D94-9F01-445E-9183-B2E7460D5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149" y="6524625"/>
            <a:ext cx="5572126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3B133-3E8D-4364-B19F-B3C6DB3C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521450"/>
            <a:ext cx="512763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51F86-2E02-4B4C-8837-02C368F6BC8F}"/>
              </a:ext>
            </a:extLst>
          </p:cNvPr>
          <p:cNvCxnSpPr>
            <a:cxnSpLocks/>
          </p:cNvCxnSpPr>
          <p:nvPr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83274-5405-4C90-AC76-70264ECE945C}"/>
              </a:ext>
            </a:extLst>
          </p:cNvPr>
          <p:cNvCxnSpPr>
            <a:cxnSpLocks/>
          </p:cNvCxnSpPr>
          <p:nvPr userDrawn="1"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0" r:id="rId4"/>
    <p:sldLayoutId id="2147483712" r:id="rId5"/>
    <p:sldLayoutId id="2147483699" r:id="rId6"/>
    <p:sldLayoutId id="2147483696" r:id="rId7"/>
    <p:sldLayoutId id="2147483698" r:id="rId8"/>
    <p:sldLayoutId id="2147483702" r:id="rId9"/>
    <p:sldLayoutId id="2147483704" r:id="rId10"/>
    <p:sldLayoutId id="2147483695" r:id="rId11"/>
    <p:sldLayoutId id="2147483703" r:id="rId12"/>
    <p:sldLayoutId id="2147483694" r:id="rId13"/>
    <p:sldLayoutId id="2147483707" r:id="rId14"/>
    <p:sldLayoutId id="2147483705" r:id="rId15"/>
    <p:sldLayoutId id="2147483709" r:id="rId16"/>
    <p:sldLayoutId id="2147483710" r:id="rId17"/>
    <p:sldLayoutId id="2147483711" r:id="rId18"/>
    <p:sldLayoutId id="2147483713" r:id="rId19"/>
  </p:sldLayoutIdLst>
  <p:hf hdr="0" ftr="0"/>
  <p:txStyles>
    <p:titleStyle>
      <a:lvl1pPr marL="0" indent="0"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●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46063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●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Courier New" panose="02070309020205020404" pitchFamily="49" charset="0"/>
        <a:buChar char="o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3636">
          <p15:clr>
            <a:srgbClr val="F26B43"/>
          </p15:clr>
        </p15:guide>
        <p15:guide id="3" pos="4044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094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415">
          <p15:clr>
            <a:srgbClr val="F26B43"/>
          </p15:clr>
        </p15:guide>
        <p15:guide id="8" pos="7469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pos="211">
          <p15:clr>
            <a:srgbClr val="F26B43"/>
          </p15:clr>
        </p15:guide>
        <p15:guide id="11" pos="7265">
          <p15:clr>
            <a:srgbClr val="F26B43"/>
          </p15:clr>
        </p15:guide>
        <p15:guide id="1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hyperlink" Target="http://www.google.nl/url?url=http://www.leusden.nl/624/onderwijsinspectie/&amp;rct=j&amp;frm=1&amp;q=&amp;esrc=s&amp;sa=U&amp;ei=EmIlVJKXHq_B7AalyoHgCg&amp;ved=0CBoQ9QEwAg&amp;usg=AFQjCNFNFGePQORsJA0E5BdwyEg9V6qBLQ" TargetMode="Externa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8.png"/><Relationship Id="rId20" Type="http://schemas.openxmlformats.org/officeDocument/2006/relationships/image" Target="../media/image2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19" Type="http://schemas.openxmlformats.org/officeDocument/2006/relationships/hyperlink" Target="http://www.google.nl/url?url=http://klimaatbureau.nl/klimaatgids/32/biodiversiteit-ongekend-waardevol&amp;rct=j&amp;frm=1&amp;q=&amp;esrc=s&amp;sa=U&amp;ei=UGQlVMizCbCu7Aaf44CAAg&amp;ved=0CCAQ9QEwBTgU&amp;usg=AFQjCNGitkkqTH0LP-5MMtRQmyDsnX9EAQ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b.nl/sites/default/files/publicaties/download/cpb-pbl-boek-10-algemene-leidraad-voor-maatschappelijke-kosten-batenanalys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s://www.mkba-informatie.nl/mkba-voor-gevorderden/publicaties-over-mkba/het-belang-van-de-leefomgeving-verschillen-tussen-mkbas-en-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7D7E089-AFD7-4843-8D6C-30C77C347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1287" y="1159670"/>
            <a:ext cx="4951413" cy="2713036"/>
          </a:xfrm>
        </p:spPr>
        <p:txBody>
          <a:bodyPr/>
          <a:lstStyle/>
          <a:p>
            <a:r>
              <a:rPr lang="nl-NL" sz="4800" dirty="0"/>
              <a:t>Maatschappelijke Kosten-batenanalyse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23EE581-FD48-44AB-B9E6-20D6E22DE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1287" y="4341812"/>
            <a:ext cx="4938713" cy="1066800"/>
          </a:xfrm>
        </p:spPr>
        <p:txBody>
          <a:bodyPr/>
          <a:lstStyle/>
          <a:p>
            <a:r>
              <a:rPr lang="nl-NL" sz="2400" dirty="0"/>
              <a:t>Ronde Tafel Tweede Kamer 13-11-19</a:t>
            </a:r>
          </a:p>
          <a:p>
            <a:r>
              <a:rPr lang="nl-NL" sz="2400" dirty="0"/>
              <a:t>Annemiek Verrips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27BCDA-B911-426C-ADED-2E56ECA8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November 2019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FACEB3-E6F6-42DF-8D11-9C02C9C3B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www.cpb.nl  |  @CPB.nl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C4B6895-20F4-45F9-87D7-C3E504FE89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41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MKBA: alle kosten en baten tellen 1x mee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2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Effecten op maatschappelijke welvaart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Zoveel mogelijk in geld uitgedrukt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Als dat niet lukt: kwantificeren/omschrijven.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Niet in geld uitgedrukte effecten zijn even belangrijk als wel </a:t>
            </a:r>
            <a:r>
              <a:rPr lang="nl-NL" dirty="0" err="1"/>
              <a:t>gemonetariseerde</a:t>
            </a:r>
            <a:r>
              <a:rPr lang="nl-NL" dirty="0"/>
              <a:t> effecten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Presenteert verdelingseffecten naast saldo van baten en kosten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01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chemeClr val="tx1"/>
                </a:solidFill>
                <a:latin typeface="+mn-lt"/>
              </a:rPr>
              <a:t>MKBA is breed toepasbaar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0012467" y="6588000"/>
            <a:ext cx="1680000" cy="180000"/>
          </a:xfrm>
        </p:spPr>
        <p:txBody>
          <a:bodyPr/>
          <a:lstStyle/>
          <a:p>
            <a:r>
              <a:rPr lang="en-US" dirty="0"/>
              <a:t>29 </a:t>
            </a:r>
            <a:r>
              <a:rPr lang="en-US" dirty="0" err="1"/>
              <a:t>maart</a:t>
            </a:r>
            <a:r>
              <a:rPr lang="en-US" dirty="0"/>
              <a:t> 2012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F31D14-A857-4B01-B272-3BACAE3A53DC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38348" y="1928803"/>
            <a:ext cx="1346200" cy="1952625"/>
          </a:xfrm>
          <a:prstGeom prst="rect">
            <a:avLst/>
          </a:prstGeom>
          <a:noFill/>
          <a:ln/>
        </p:spPr>
      </p:pic>
      <p:pic>
        <p:nvPicPr>
          <p:cNvPr id="11" name="Picture 6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 cstate="print"/>
          <a:srcRect t="16073" b="16073"/>
          <a:stretch>
            <a:fillRect/>
          </a:stretch>
        </p:blipFill>
        <p:spPr>
          <a:xfrm>
            <a:off x="4238612" y="2000241"/>
            <a:ext cx="1718870" cy="891097"/>
          </a:xfrm>
          <a:noFill/>
          <a:ln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520" y="1455459"/>
            <a:ext cx="1609725" cy="11949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50" y="719638"/>
            <a:ext cx="2360613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921001" y="3305176"/>
            <a:ext cx="1819275" cy="1209675"/>
          </a:xfrm>
          <a:prstGeom prst="rect">
            <a:avLst/>
          </a:prstGeom>
          <a:noFill/>
          <a:ln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2928934"/>
            <a:ext cx="2303462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8313" y="3044334"/>
            <a:ext cx="1957387" cy="122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0314" y="4143381"/>
            <a:ext cx="1485900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2095472" y="4500571"/>
            <a:ext cx="2117490" cy="1690677"/>
          </a:xfrm>
          <a:prstGeom prst="rect">
            <a:avLst/>
          </a:prstGeom>
          <a:noFill/>
          <a:ln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38679" y="4429133"/>
            <a:ext cx="1481137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68349" y="4273059"/>
            <a:ext cx="2638425" cy="153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596067" y="2857496"/>
          <a:ext cx="1598639" cy="106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lip" r:id="rId15" imgW="4857143" imgH="3247619" progId="">
                  <p:embed/>
                </p:oleObj>
              </mc:Choice>
              <mc:Fallback>
                <p:oleObj name="Clip" r:id="rId15" imgW="4857143" imgH="3247619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7" y="2857496"/>
                        <a:ext cx="1598639" cy="1069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" descr="https://encrypted-tbn0.gstatic.com/images?q=tbn:ANd9GcSnnkk11fTpIYiKFq6X7XLmBhuD2YOBpKNvmRn5eLnD4YAikGvP39AeoCDp">
            <a:hlinkClick r:id="rId17"/>
            <a:extLst>
              <a:ext uri="{FF2B5EF4-FFF2-40B4-BE49-F238E27FC236}">
                <a16:creationId xmlns:a16="http://schemas.microsoft.com/office/drawing/2014/main" id="{E3465A31-A1CD-4573-B000-9D6174E3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6990" y="2869408"/>
            <a:ext cx="1605854" cy="1074688"/>
          </a:xfrm>
          <a:prstGeom prst="rect">
            <a:avLst/>
          </a:prstGeom>
          <a:noFill/>
        </p:spPr>
      </p:pic>
      <p:pic>
        <p:nvPicPr>
          <p:cNvPr id="22" name="Picture 14" descr="https://encrypted-tbn0.gstatic.com/images?q=tbn:ANd9GcSCZZXxQ6V1h5bgdWUpEOvQbPFR9bHPJ5xL6Adod0OhHng9o1YwyV8QCg0">
            <a:hlinkClick r:id="rId19"/>
            <a:extLst>
              <a:ext uri="{FF2B5EF4-FFF2-40B4-BE49-F238E27FC236}">
                <a16:creationId xmlns:a16="http://schemas.microsoft.com/office/drawing/2014/main" id="{BCE559B0-025B-4E1D-9F9F-D7781F85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1107" y="4324028"/>
            <a:ext cx="1936805" cy="130865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E9E97C-ECB6-41EE-96DE-0467DBE676FC}"/>
              </a:ext>
            </a:extLst>
          </p:cNvPr>
          <p:cNvSpPr txBox="1"/>
          <p:nvPr/>
        </p:nvSpPr>
        <p:spPr>
          <a:xfrm>
            <a:off x="9352756" y="5972147"/>
            <a:ext cx="263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Maar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alles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MKBA biedt systematisch overzicht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4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81" y="1665962"/>
            <a:ext cx="10874375" cy="4609578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Probleemanalyse: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Knelpunt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Rol voor overheid	</a:t>
            </a:r>
          </a:p>
          <a:p>
            <a:r>
              <a:rPr lang="nl-NL" dirty="0" err="1"/>
              <a:t>Nulalternatief</a:t>
            </a:r>
            <a:r>
              <a:rPr lang="nl-NL" dirty="0"/>
              <a:t>: wat zouden we doen zonder het project?</a:t>
            </a:r>
          </a:p>
          <a:p>
            <a:r>
              <a:rPr lang="nl-NL" dirty="0"/>
              <a:t>Beleidsalternatieven</a:t>
            </a:r>
          </a:p>
          <a:p>
            <a:r>
              <a:rPr lang="nl-NL" dirty="0"/>
              <a:t>Kosten en effecten inventariseren: eerst hoeveelheid, dan waarderen en niet dubbel tellen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Directe effecten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Indirecte effecten</a:t>
            </a:r>
          </a:p>
          <a:p>
            <a:r>
              <a:rPr lang="nl-NL" dirty="0"/>
              <a:t>Risico’s en onzekerheden: scenario’s en gevoeligheidsanalyses</a:t>
            </a:r>
          </a:p>
          <a:p>
            <a:r>
              <a:rPr lang="nl-NL" dirty="0"/>
              <a:t>Overzicht, presentatie en interpretatie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506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MKBA is een ambacht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5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Afbakening</a:t>
            </a:r>
          </a:p>
          <a:p>
            <a:r>
              <a:rPr lang="nl-NL" dirty="0"/>
              <a:t>Probleemanalyse</a:t>
            </a:r>
          </a:p>
          <a:p>
            <a:r>
              <a:rPr lang="nl-NL" dirty="0" err="1"/>
              <a:t>Nulalternatief</a:t>
            </a:r>
            <a:endParaRPr lang="nl-NL" dirty="0"/>
          </a:p>
          <a:p>
            <a:r>
              <a:rPr lang="nl-NL" dirty="0"/>
              <a:t>Welke effecten en risico’s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100" name="Picture 4" descr="https://www.veghelinbeeld.nl/nieuws/httpdocs/images/2015/12/Persbericht-Maak-kennis-met-het-prachtige-ambacht-smeden-Copy1.jpg">
            <a:extLst>
              <a:ext uri="{FF2B5EF4-FFF2-40B4-BE49-F238E27FC236}">
                <a16:creationId xmlns:a16="http://schemas.microsoft.com/office/drawing/2014/main" id="{5D2E0F52-A757-4BC5-ACD2-672C1F827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24" y="2618876"/>
            <a:ext cx="5427615" cy="36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5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MKBA is een verhaal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6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MKBA is veel meer dan een getal onder de streep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Wat is rendabel? Wat niet?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Welke aannames zijn daarbij gedaan?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Welke factoren blijken beslissend?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Kunnen we het beleidsvoorstel verbeteren?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Verschillende uitkomsten in verschillende omstandigheden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/>
              <a:t>Goede presentatie en interpretatie zijn cruciaal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/>
              <a:t>Betrek MKBA kennis vroeg bij de besluitvorming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38267-1581-47EF-96A8-2249DCC50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06" y="257020"/>
            <a:ext cx="4400868" cy="3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MKBA en verder..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7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hlinkClick r:id="rId3"/>
              </a:rPr>
              <a:t>MKBA Leidraad</a:t>
            </a:r>
            <a:endParaRPr lang="nl-NL" dirty="0"/>
          </a:p>
          <a:p>
            <a:r>
              <a:rPr lang="nl-NL" dirty="0">
                <a:hlinkClick r:id="rId4"/>
              </a:rPr>
              <a:t>Het belang van de leefomgeving: Verschillen tussen </a:t>
            </a:r>
            <a:r>
              <a:rPr lang="nl-NL" dirty="0" err="1">
                <a:hlinkClick r:id="rId4"/>
              </a:rPr>
              <a:t>MKBA’s</a:t>
            </a:r>
            <a:r>
              <a:rPr lang="nl-NL" dirty="0">
                <a:hlinkClick r:id="rId4"/>
              </a:rPr>
              <a:t> en maatschappelijke discussies</a:t>
            </a:r>
            <a:endParaRPr lang="nl-NL" dirty="0"/>
          </a:p>
          <a:p>
            <a:r>
              <a:rPr lang="nl-NL" dirty="0"/>
              <a:t>Werkwijzers domeinen</a:t>
            </a:r>
          </a:p>
          <a:p>
            <a:pPr lvl="1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Sociaal domein</a:t>
            </a:r>
          </a:p>
          <a:p>
            <a:pPr lvl="1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Milieu</a:t>
            </a:r>
          </a:p>
          <a:p>
            <a:pPr lvl="1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Natuur</a:t>
            </a:r>
          </a:p>
          <a:p>
            <a:pPr lvl="1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Meerjarenprogramma Infrastructuur Ruimte en Transport</a:t>
            </a:r>
          </a:p>
          <a:p>
            <a:pPr lvl="1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Digitale overheid</a:t>
            </a:r>
          </a:p>
          <a:p>
            <a:pPr lvl="1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Energie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F010E8-E7B8-4DC5-B425-6D28D9BA57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054" t="15459" r="21047" b="14162"/>
          <a:stretch/>
        </p:blipFill>
        <p:spPr>
          <a:xfrm>
            <a:off x="9120059" y="3188269"/>
            <a:ext cx="2224216" cy="32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2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C4E3401-35E9-4C85-A385-E1358281A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8412973-1E06-4565-89D7-AA0CB8ED1882}"/>
              </a:ext>
            </a:extLst>
          </p:cNvPr>
          <p:cNvSpPr txBox="1">
            <a:spLocks/>
          </p:cNvSpPr>
          <p:nvPr/>
        </p:nvSpPr>
        <p:spPr>
          <a:xfrm>
            <a:off x="658813" y="4573771"/>
            <a:ext cx="5113337" cy="809625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●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>
                <a:solidFill>
                  <a:schemeClr val="accent2"/>
                </a:solidFill>
              </a:rPr>
              <a:t>www.cpb.nl/en | @CPBnl_uk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16F2516-F0BA-46B5-9C79-FD50B8401555}"/>
              </a:ext>
            </a:extLst>
          </p:cNvPr>
          <p:cNvSpPr txBox="1">
            <a:spLocks/>
          </p:cNvSpPr>
          <p:nvPr/>
        </p:nvSpPr>
        <p:spPr>
          <a:xfrm>
            <a:off x="658813" y="2195624"/>
            <a:ext cx="5113337" cy="2014871"/>
          </a:xfrm>
          <a:prstGeom prst="rect">
            <a:avLst/>
          </a:prstGeom>
        </p:spPr>
        <p:txBody>
          <a:bodyPr lIns="0" tIns="0" rIns="0" bIns="0" anchor="b" anchorCtr="0"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●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6000" b="1">
                <a:solidFill>
                  <a:schemeClr val="accent2"/>
                </a:solidFill>
              </a:rPr>
              <a:t>Centraal </a:t>
            </a:r>
            <a:br>
              <a:rPr lang="nl-NL" sz="6000" b="1">
                <a:solidFill>
                  <a:schemeClr val="accent2"/>
                </a:solidFill>
              </a:rPr>
            </a:br>
            <a:r>
              <a:rPr lang="nl-NL" sz="6000" b="1">
                <a:solidFill>
                  <a:schemeClr val="accent2"/>
                </a:solidFill>
              </a:rPr>
              <a:t>Planbureau</a:t>
            </a:r>
          </a:p>
        </p:txBody>
      </p:sp>
    </p:spTree>
    <p:extLst>
      <p:ext uri="{BB962C8B-B14F-4D97-AF65-F5344CB8AC3E}">
        <p14:creationId xmlns:p14="http://schemas.microsoft.com/office/powerpoint/2010/main" val="93517806"/>
      </p:ext>
    </p:extLst>
  </p:cSld>
  <p:clrMapOvr>
    <a:masterClrMapping/>
  </p:clrMapOvr>
</p:sld>
</file>

<file path=ppt/theme/theme1.xml><?xml version="1.0" encoding="utf-8"?>
<a:theme xmlns:a="http://schemas.openxmlformats.org/drawingml/2006/main" name="3g_Table larg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CPB Theme">
      <a:majorFont>
        <a:latin typeface="RijksoverheidSansHeading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B-sjabloon2019-NL" id="{A5865296-2DFD-4BF0-A850-892E2B26342E}" vid="{E14BB1C3-EFC8-468B-8BE2-4C4158A391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224</ap:Words>
  <ap:PresentationFormat>Widescreen</ap:PresentationFormat>
  <ap:Paragraphs>72</ap:Paragraphs>
  <ap:Slides>8</ap:Slides>
  <ap:HiddenSlides>0</ap:HiddenSlides>
  <ap:MMClips>0</ap:MMClips>
  <ap:ScaleCrop>false</ap:ScaleCrop>
  <ap:HeadingPairs>
    <vt:vector baseType="variant" size="8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ap:HeadingPairs>
  <ap:TitlesOfParts>
    <vt:vector baseType="lpstr" size="17">
      <vt:lpstr>RijksoverheidSansHeading</vt:lpstr>
      <vt:lpstr>Wingdings</vt:lpstr>
      <vt:lpstr>Arial</vt:lpstr>
      <vt:lpstr>Calibri</vt:lpstr>
      <vt:lpstr>Verdana</vt:lpstr>
      <vt:lpstr>Courier New</vt:lpstr>
      <vt:lpstr>RijksoverheidSansText</vt:lpstr>
      <vt:lpstr>3g_Table large</vt:lpstr>
      <vt:lpstr>Clip</vt:lpstr>
      <vt:lpstr>Maatschappelijke Kosten-batenanalyse</vt:lpstr>
      <vt:lpstr>MKBA: alle kosten en baten tellen 1x mee</vt:lpstr>
      <vt:lpstr>MKBA is breed toepasbaar</vt:lpstr>
      <vt:lpstr>MKBA biedt systematisch overzicht</vt:lpstr>
      <vt:lpstr>MKBA is een ambacht</vt:lpstr>
      <vt:lpstr>MKBA is een verhaal</vt:lpstr>
      <vt:lpstr>MKBA en verder..</vt:lpstr>
      <vt:lpstr>PowerPoint Presentation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2019-11-06T08:44:06.0000000Z</dcterms:created>
  <dcterms:modified xsi:type="dcterms:W3CDTF">2019-11-12T14:09:40.0000000Z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0x01010006443E266E23ED4B92EC0D761E005BB9</vt:lpwstr>
  </property>
</Properties>
</file>