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62" r:id="rId4"/>
    <p:sldId id="268" r:id="rId5"/>
    <p:sldId id="269" r:id="rId6"/>
    <p:sldId id="257" r:id="rId7"/>
    <p:sldId id="270" r:id="rId8"/>
    <p:sldId id="271" r:id="rId9"/>
    <p:sldId id="259" r:id="rId10"/>
    <p:sldId id="276" r:id="rId11"/>
    <p:sldId id="261" r:id="rId12"/>
    <p:sldId id="278" r:id="rId13"/>
  </p:sldIdLst>
  <p:sldSz cx="12192000" cy="6858000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geman, J.A. (Arjan)" initials="SJ(" lastIdx="5" clrIdx="0">
    <p:extLst>
      <p:ext uri="{19B8F6BF-5375-455C-9EA6-DF929625EA0E}">
        <p15:presenceInfo xmlns:p15="http://schemas.microsoft.com/office/powerpoint/2012/main" userId="S::j.a.stegeman@uu.nl::bf858fe5-2696-4d8f-84b4-c0be8f4627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00" autoAdjust="0"/>
  </p:normalViewPr>
  <p:slideViewPr>
    <p:cSldViewPr snapToGrid="0">
      <p:cViewPr varScale="1">
        <p:scale>
          <a:sx n="71" d="100"/>
          <a:sy n="71" d="100"/>
        </p:scale>
        <p:origin x="10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07D161CC-92F3-4565-B201-8A05FF4193C5}" type="datetimeFigureOut">
              <a:rPr lang="en-GB" smtClean="0"/>
              <a:t>12/11/2021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71DFCE4A-7D3B-4FE5-BDCA-D26F86D60D4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192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4C0E04-6657-44CF-96BE-C005B1B83F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47175D1-46CF-4566-A198-5262ECC39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58DCCF3-76D9-407A-9912-07D2DBA6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224666-2048-48BD-8F92-3FEA8156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E53892-DA8F-4A35-BEF5-53FE3B361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86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6DECC9-129C-4DC3-9350-1976B7CDF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8673128-4E7A-40DF-B6BB-D87D04C6C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3B71CA-684F-4313-A72E-5403D94CE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2F7DEF-9244-4701-91F0-73362FEBE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A973AC0-9E08-4B95-8139-DEA116EB9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9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A9377C9-2784-4AFF-92D5-581C1D015F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C67B104-232F-4421-BF9E-79C70E70B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A92E058-6014-470B-A5FC-D8AA4A62A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D661CA-826C-4683-9C9D-32EB905C5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3A83E12-6919-4634-9797-248D84DD2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0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809CF-599B-4C33-AE68-6E671FDB8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6400D4-EF82-409F-85DB-A5D3F7436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11A166-1E3E-472B-913B-EA3C26A9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41E687-BB05-4520-96BA-83A803939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D56EE1-E8BB-4685-9DC7-4E5970662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4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1CD877-2F8C-4003-BC53-09E03D31C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C6D83B4-56AE-49CE-B18D-769B6A7F2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18A1B5-446A-496F-B5FB-253FFA0A8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C2ADE9-5249-442B-AE44-B501A9304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DBDA798-721F-40BB-A4AF-A7189828D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90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B2A305-0E10-4284-A319-D6A206292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9DCB80-32E6-4E3B-8253-3EF46D3EAE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3EF470C-A349-4868-A83E-6672B4011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C2401DA-8F0B-456E-ACC4-D566D63D4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FB7B107-CA60-431C-AACA-C91874EB7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1962190-6FB4-473A-9526-A1CA4FD58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32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67F10-6114-48B4-9126-1225FD698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FCAA441-AFF7-4657-B7D0-04F8B759F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5F5DA8C-B916-487A-88FB-B29605FF6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8C423EA-47CC-4C09-9CA5-40E70B2D3B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3E41C8B-BE4B-49AC-9053-885707DD72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069E2A1-B7A4-4F7F-A587-8485EF99E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07E4356-B464-4015-B3A0-DBB4EBC1E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0602261-7BE8-4AF8-827D-C44F18240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37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746620-E4B8-436E-A2F3-50A37AA14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2F1F32A-AA96-4E6E-B979-F46F39998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1998AB9-331E-4C3D-A632-68D48D45B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C3477F9-AC61-4774-9202-D63C73621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2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F11E5E0-A66D-4BD4-A82B-8198DF646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9E7E380-FE3F-40EB-B43C-DC82B4C46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455E86D-5F49-4AD1-87EC-EA2F83B8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87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82E8AF-28F3-41EC-B3BE-4CD40D88D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BF237E-33BE-4111-847A-9BC66DDC0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FD47E37-ED6D-4159-9DB6-5E4241162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B7DC769-943A-452E-97C3-574C8BB3F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2D9C8FF-8656-49DA-8A97-CB0E7FBB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6C6EA76-AF18-4BDC-9E9A-581A4083F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01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CDB26E-CC89-4130-AC00-F6C432326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501D9A3-3CBA-431E-B382-64A6A642DD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3A60460-276D-4402-A33F-CA197DF47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784BB32-B71F-4FDD-A452-1362982C2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ED7D052-F44B-4019-A4E9-877026A0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B8A0A04-71F4-462C-9192-05363E99B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282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7846568-2FC3-43FC-AE9C-B0BA26018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326F3D3-F9F7-4DE6-93F5-8D933A1F0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A99F9F8-3D50-4950-A0AD-71FAB5E189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11/11/2021</a:t>
            </a:r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EC9695-4BF7-47DB-9801-029FC0ECF8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2A7E940-8C0E-43C1-9EC8-CFD2971988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725B3-3710-4CB7-995B-8B18EE4FE01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9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A1734C-54C8-4055-8CE7-B92313D30A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 </a:t>
            </a:r>
            <a:endParaRPr lang="en-GB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CCC87D7-6BBC-4F28-8FB3-ABD39B3A7B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0970" y="1689345"/>
            <a:ext cx="5377030" cy="2133599"/>
          </a:xfrm>
        </p:spPr>
        <p:txBody>
          <a:bodyPr>
            <a:normAutofit lnSpcReduction="10000"/>
          </a:bodyPr>
          <a:lstStyle/>
          <a:p>
            <a:r>
              <a:rPr lang="nl-NL" sz="3200" dirty="0">
                <a:latin typeface="Arial Black" panose="020B0A04020102020204" pitchFamily="34" charset="0"/>
              </a:rPr>
              <a:t>Technische Briefing  Rapport van Zoönosen Expertgroep</a:t>
            </a:r>
          </a:p>
          <a:p>
            <a:endParaRPr lang="nl-NL" sz="3200" dirty="0">
              <a:latin typeface="Arial Black" panose="020B0A04020102020204" pitchFamily="34" charset="0"/>
            </a:endParaRPr>
          </a:p>
          <a:p>
            <a:r>
              <a:rPr lang="nl-NL" sz="1700" dirty="0">
                <a:latin typeface="Arial Black" panose="020B0A04020102020204" pitchFamily="34" charset="0"/>
              </a:rPr>
              <a:t>11 november 2021</a:t>
            </a:r>
            <a:endParaRPr lang="en-GB" sz="1700" dirty="0">
              <a:latin typeface="Arial Black" panose="020B0A04020102020204" pitchFamily="34" charset="0"/>
            </a:endParaRPr>
          </a:p>
        </p:txBody>
      </p:sp>
      <p:sp>
        <p:nvSpPr>
          <p:cNvPr id="6" name="Tijdelijke aanduiding voor datum 5">
            <a:extLst>
              <a:ext uri="{FF2B5EF4-FFF2-40B4-BE49-F238E27FC236}">
                <a16:creationId xmlns:a16="http://schemas.microsoft.com/office/drawing/2014/main" id="{ECFDC312-A892-4A6B-B3FC-0531DB2CF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11/11/2021</a:t>
            </a:r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4AB3FD5-02D5-4398-851A-3DF2B75AB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1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0E9F9E-343B-43DD-B877-C83327B4C2A0}"/>
              </a:ext>
            </a:extLst>
          </p:cNvPr>
          <p:cNvSpPr txBox="1"/>
          <p:nvPr/>
        </p:nvSpPr>
        <p:spPr>
          <a:xfrm>
            <a:off x="7902431" y="4874004"/>
            <a:ext cx="3766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 Black" panose="020B0A04020102020204" pitchFamily="34" charset="0"/>
              </a:rPr>
              <a:t>Henk Bekedam</a:t>
            </a:r>
          </a:p>
          <a:p>
            <a:r>
              <a:rPr lang="en-GB" sz="2400" dirty="0">
                <a:latin typeface="Arial Black" panose="020B0A04020102020204" pitchFamily="34" charset="0"/>
              </a:rPr>
              <a:t>Arjan Stegeman  </a:t>
            </a:r>
          </a:p>
        </p:txBody>
      </p:sp>
      <p:pic>
        <p:nvPicPr>
          <p:cNvPr id="8" name="Afbeelding 57">
            <a:extLst>
              <a:ext uri="{FF2B5EF4-FFF2-40B4-BE49-F238E27FC236}">
                <a16:creationId xmlns:a16="http://schemas.microsoft.com/office/drawing/2014/main" id="{3377472B-B66E-4B09-A308-1616E1CEAA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30" y="15222"/>
            <a:ext cx="4935893" cy="685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998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C973A2-5D8F-4435-90EF-7A62EA55D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69101" cy="767389"/>
          </a:xfrm>
        </p:spPr>
        <p:txBody>
          <a:bodyPr>
            <a:noAutofit/>
          </a:bodyPr>
          <a:lstStyle/>
          <a:p>
            <a:pPr algn="r"/>
            <a:r>
              <a:rPr lang="nl-NL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Monitoring en surveillance zoönosen </a:t>
            </a:r>
            <a:r>
              <a:rPr lang="nl-NL" sz="2800" dirty="0">
                <a:solidFill>
                  <a:srgbClr val="C00000"/>
                </a:solidFill>
                <a:latin typeface="Arial Black" panose="020B0A04020102020204" pitchFamily="34" charset="0"/>
              </a:rPr>
              <a:t>– NL </a:t>
            </a:r>
            <a:endParaRPr lang="en-GB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ABA5FD-05B8-4D9C-88E0-00A8EFE61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11" y="1131859"/>
            <a:ext cx="11052989" cy="528669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7000"/>
              </a:lnSpc>
              <a:spcBef>
                <a:spcPts val="600"/>
              </a:spcBef>
              <a:buNone/>
            </a:pPr>
            <a:r>
              <a:rPr lang="nl-NL" i="1" dirty="0">
                <a:latin typeface="Arial Narrow" panose="020B0606020202030204" pitchFamily="34" charset="0"/>
                <a:ea typeface="Calibri" panose="020F0502020204030204" pitchFamily="34" charset="0"/>
              </a:rPr>
              <a:t>Veterinaire kant behoorlijk goed geregeld </a:t>
            </a:r>
          </a:p>
          <a:p>
            <a:pPr marL="0" indent="0">
              <a:lnSpc>
                <a:spcPct val="107000"/>
              </a:lnSpc>
              <a:spcBef>
                <a:spcPts val="600"/>
              </a:spcBef>
              <a:buNone/>
            </a:pPr>
            <a:r>
              <a:rPr lang="nl-NL" i="1" dirty="0" err="1">
                <a:latin typeface="Arial Narrow" panose="020B0606020202030204" pitchFamily="34" charset="0"/>
                <a:ea typeface="Calibri" panose="020F0502020204030204" pitchFamily="34" charset="0"/>
              </a:rPr>
              <a:t>One</a:t>
            </a:r>
            <a:r>
              <a:rPr lang="nl-NL" i="1" dirty="0">
                <a:latin typeface="Arial Narrow" panose="020B0606020202030204" pitchFamily="34" charset="0"/>
                <a:ea typeface="Calibri" panose="020F0502020204030204" pitchFamily="34" charset="0"/>
              </a:rPr>
              <a:t> Health en introductie van real-time web-</a:t>
            </a:r>
            <a:r>
              <a:rPr lang="nl-NL" i="1" dirty="0" err="1">
                <a:latin typeface="Arial Narrow" panose="020B0606020202030204" pitchFamily="34" charset="0"/>
                <a:ea typeface="Calibri" panose="020F0502020204030204" pitchFamily="34" charset="0"/>
              </a:rPr>
              <a:t>based</a:t>
            </a:r>
            <a:r>
              <a:rPr lang="nl-NL" i="1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nl-NL" i="1" dirty="0" err="1">
                <a:latin typeface="Arial Narrow" panose="020B0606020202030204" pitchFamily="34" charset="0"/>
                <a:ea typeface="Calibri" panose="020F0502020204030204" pitchFamily="34" charset="0"/>
              </a:rPr>
              <a:t>reporting</a:t>
            </a:r>
            <a:endParaRPr lang="nl-NL" i="1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600"/>
              </a:spcBef>
              <a:buNone/>
            </a:pPr>
            <a:endParaRPr lang="nl-NL" sz="1000" i="1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Bef>
                <a:spcPts val="600"/>
              </a:spcBef>
            </a:pPr>
            <a:r>
              <a:rPr lang="nl-NL" sz="2600" b="1" dirty="0">
                <a:latin typeface="Arial Narrow" panose="020B0606020202030204" pitchFamily="34" charset="0"/>
                <a:ea typeface="Calibri" panose="020F0502020204030204" pitchFamily="34" charset="0"/>
              </a:rPr>
              <a:t>Realiseer systematische en zo volledig mogelijke monitoring van wilde dieren</a:t>
            </a:r>
            <a:endParaRPr lang="en-GB" sz="2600" b="1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Bef>
                <a:spcPts val="600"/>
              </a:spcBef>
            </a:pPr>
            <a:r>
              <a:rPr lang="nl-NL" sz="2600" dirty="0">
                <a:latin typeface="Arial Narrow" panose="020B0606020202030204" pitchFamily="34" charset="0"/>
                <a:ea typeface="Calibri" panose="020F0502020204030204" pitchFamily="34" charset="0"/>
              </a:rPr>
              <a:t>Garandeer structurele </a:t>
            </a:r>
            <a:r>
              <a:rPr lang="nl-NL" sz="2600" b="1" dirty="0">
                <a:latin typeface="Arial Narrow" panose="020B0606020202030204" pitchFamily="34" charset="0"/>
                <a:ea typeface="Calibri" panose="020F0502020204030204" pitchFamily="34" charset="0"/>
              </a:rPr>
              <a:t>monitoring van vectoren</a:t>
            </a:r>
            <a:endParaRPr lang="en-GB" sz="2600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Bef>
                <a:spcPts val="600"/>
              </a:spcBef>
            </a:pPr>
            <a:r>
              <a:rPr lang="nl-NL" sz="2600" dirty="0">
                <a:latin typeface="Arial Narrow" panose="020B0606020202030204" pitchFamily="34" charset="0"/>
                <a:ea typeface="Calibri" panose="020F0502020204030204" pitchFamily="34" charset="0"/>
              </a:rPr>
              <a:t>Monitor gevolgen klimaat, biodiversiteit, landgebruik veranderingen voor zoönose </a:t>
            </a:r>
          </a:p>
          <a:p>
            <a:pPr marL="0" indent="0">
              <a:lnSpc>
                <a:spcPct val="107000"/>
              </a:lnSpc>
              <a:spcBef>
                <a:spcPts val="600"/>
              </a:spcBef>
              <a:buNone/>
            </a:pPr>
            <a:endParaRPr lang="nl-NL" sz="1000" i="1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600"/>
              </a:spcBef>
              <a:buNone/>
            </a:pPr>
            <a:r>
              <a:rPr lang="nl-NL" i="1" dirty="0">
                <a:latin typeface="Arial Narrow" panose="020B0606020202030204" pitchFamily="34" charset="0"/>
                <a:ea typeface="Calibri" panose="020F0502020204030204" pitchFamily="34" charset="0"/>
              </a:rPr>
              <a:t>Humane kant:  real-time web-</a:t>
            </a:r>
            <a:r>
              <a:rPr lang="nl-NL" i="1" dirty="0" err="1">
                <a:latin typeface="Arial Narrow" panose="020B0606020202030204" pitchFamily="34" charset="0"/>
                <a:ea typeface="Calibri" panose="020F0502020204030204" pitchFamily="34" charset="0"/>
              </a:rPr>
              <a:t>based</a:t>
            </a:r>
            <a:r>
              <a:rPr lang="nl-NL" i="1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nl-NL" i="1" dirty="0" err="1">
                <a:latin typeface="Arial Narrow" panose="020B0606020202030204" pitchFamily="34" charset="0"/>
                <a:ea typeface="Calibri" panose="020F0502020204030204" pitchFamily="34" charset="0"/>
              </a:rPr>
              <a:t>reporting</a:t>
            </a:r>
            <a:r>
              <a:rPr lang="nl-NL" i="1" dirty="0">
                <a:latin typeface="Arial Narrow" panose="020B0606020202030204" pitchFamily="34" charset="0"/>
                <a:ea typeface="Calibri" panose="020F0502020204030204" pitchFamily="34" charset="0"/>
              </a:rPr>
              <a:t> van ziekten die mogelijk zoönose zijn </a:t>
            </a:r>
          </a:p>
          <a:p>
            <a:pPr lvl="1">
              <a:lnSpc>
                <a:spcPct val="107000"/>
              </a:lnSpc>
              <a:spcBef>
                <a:spcPts val="600"/>
              </a:spcBef>
            </a:pPr>
            <a:r>
              <a:rPr lang="nl-NL" sz="2600" b="1" dirty="0">
                <a:latin typeface="Arial Narrow" panose="020B0606020202030204" pitchFamily="34" charset="0"/>
                <a:ea typeface="Calibri" panose="020F0502020204030204" pitchFamily="34" charset="0"/>
              </a:rPr>
              <a:t>Start project </a:t>
            </a:r>
            <a:r>
              <a:rPr lang="nl-NL" sz="2600" dirty="0">
                <a:latin typeface="Arial Narrow" panose="020B0606020202030204" pitchFamily="34" charset="0"/>
                <a:ea typeface="Calibri" panose="020F0502020204030204" pitchFamily="34" charset="0"/>
              </a:rPr>
              <a:t>ziekenhuisopnames </a:t>
            </a:r>
            <a:r>
              <a:rPr lang="nl-NL" sz="2600" b="1" dirty="0">
                <a:latin typeface="Arial Narrow" panose="020B0606020202030204" pitchFamily="34" charset="0"/>
                <a:ea typeface="Calibri" panose="020F0502020204030204" pitchFamily="34" charset="0"/>
              </a:rPr>
              <a:t>rapportage Severe Acute </a:t>
            </a:r>
            <a:r>
              <a:rPr lang="nl-NL" sz="2600" b="1" dirty="0" err="1">
                <a:latin typeface="Arial Narrow" panose="020B0606020202030204" pitchFamily="34" charset="0"/>
                <a:ea typeface="Calibri" panose="020F0502020204030204" pitchFamily="34" charset="0"/>
              </a:rPr>
              <a:t>Respiratory</a:t>
            </a:r>
            <a:r>
              <a:rPr lang="nl-NL" sz="2600" b="1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nl-NL" sz="2600" b="1" dirty="0" err="1">
                <a:latin typeface="Arial Narrow" panose="020B0606020202030204" pitchFamily="34" charset="0"/>
                <a:ea typeface="Calibri" panose="020F0502020204030204" pitchFamily="34" charset="0"/>
              </a:rPr>
              <a:t>Infections</a:t>
            </a:r>
            <a:r>
              <a:rPr lang="nl-NL" sz="2600" b="1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nl-NL" sz="2600" dirty="0">
                <a:latin typeface="Arial Narrow" panose="020B0606020202030204" pitchFamily="34" charset="0"/>
                <a:ea typeface="Calibri" panose="020F0502020204030204" pitchFamily="34" charset="0"/>
              </a:rPr>
              <a:t>(SARI) </a:t>
            </a:r>
            <a:r>
              <a:rPr lang="nl-NL" sz="2600" b="1" dirty="0">
                <a:latin typeface="Arial Narrow" panose="020B0606020202030204" pitchFamily="34" charset="0"/>
                <a:ea typeface="Calibri" panose="020F0502020204030204" pitchFamily="34" charset="0"/>
              </a:rPr>
              <a:t>en encefalitis</a:t>
            </a:r>
            <a:r>
              <a:rPr lang="nl-NL" sz="2600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endParaRPr lang="en-GB" sz="2600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Bef>
                <a:spcPts val="600"/>
              </a:spcBef>
            </a:pPr>
            <a:r>
              <a:rPr lang="nl-NL" sz="2600" b="1" dirty="0">
                <a:latin typeface="Arial Narrow" panose="020B0606020202030204" pitchFamily="34" charset="0"/>
                <a:ea typeface="Calibri" panose="020F0502020204030204" pitchFamily="34" charset="0"/>
              </a:rPr>
              <a:t>Gerichte infectiesurveillance met uitgebreider microbiologisch onderzoek </a:t>
            </a:r>
            <a:r>
              <a:rPr lang="nl-NL" sz="2600" dirty="0">
                <a:latin typeface="Arial Narrow" panose="020B0606020202030204" pitchFamily="34" charset="0"/>
                <a:ea typeface="Calibri" panose="020F0502020204030204" pitchFamily="34" charset="0"/>
              </a:rPr>
              <a:t>in alle ziekenhuizen en later ook eerste lijn</a:t>
            </a:r>
          </a:p>
          <a:p>
            <a:pPr lvl="1">
              <a:lnSpc>
                <a:spcPct val="107000"/>
              </a:lnSpc>
              <a:spcBef>
                <a:spcPts val="600"/>
              </a:spcBef>
            </a:pPr>
            <a:r>
              <a:rPr lang="nl-NL" sz="2600" b="1" dirty="0">
                <a:latin typeface="Arial Narrow" panose="020B0606020202030204" pitchFamily="34" charset="0"/>
                <a:ea typeface="Calibri" panose="020F0502020204030204" pitchFamily="34" charset="0"/>
              </a:rPr>
              <a:t>Versterk syndroom surveillance eerste lijn</a:t>
            </a:r>
            <a:r>
              <a:rPr lang="nl-NL" sz="2600" dirty="0">
                <a:latin typeface="Arial Narrow" panose="020B0606020202030204" pitchFamily="34" charset="0"/>
                <a:ea typeface="Calibri" panose="020F0502020204030204" pitchFamily="34" charset="0"/>
              </a:rPr>
              <a:t> – NIVEL peilstations uitbreiden tot uiteindelijk alle huisartsen </a:t>
            </a:r>
            <a:endParaRPr lang="en-GB" sz="2600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600"/>
              </a:spcBef>
              <a:buNone/>
            </a:pPr>
            <a:endParaRPr lang="nl-NL" sz="1000" i="1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600"/>
              </a:spcBef>
              <a:buNone/>
            </a:pPr>
            <a:r>
              <a:rPr lang="nl-NL" i="1" dirty="0">
                <a:latin typeface="Arial Narrow" panose="020B0606020202030204" pitchFamily="34" charset="0"/>
                <a:ea typeface="Calibri" panose="020F0502020204030204" pitchFamily="34" charset="0"/>
              </a:rPr>
              <a:t>Wetgeving – invoering “</a:t>
            </a:r>
            <a:r>
              <a:rPr lang="nl-NL" i="1" dirty="0" err="1">
                <a:latin typeface="Arial Narrow" panose="020B0606020202030204" pitchFamily="34" charset="0"/>
                <a:ea typeface="Calibri" panose="020F0502020204030204" pitchFamily="34" charset="0"/>
              </a:rPr>
              <a:t>One</a:t>
            </a:r>
            <a:r>
              <a:rPr lang="nl-NL" i="1" dirty="0">
                <a:latin typeface="Arial Narrow" panose="020B0606020202030204" pitchFamily="34" charset="0"/>
                <a:ea typeface="Calibri" panose="020F0502020204030204" pitchFamily="34" charset="0"/>
              </a:rPr>
              <a:t> Health wet” op termijn</a:t>
            </a:r>
          </a:p>
          <a:p>
            <a:pPr lvl="1">
              <a:lnSpc>
                <a:spcPct val="107000"/>
              </a:lnSpc>
              <a:spcBef>
                <a:spcPts val="600"/>
              </a:spcBef>
            </a:pPr>
            <a:r>
              <a:rPr lang="nl-NL" sz="2600" dirty="0">
                <a:latin typeface="Arial Narrow" panose="020B0606020202030204" pitchFamily="34" charset="0"/>
                <a:ea typeface="Calibri" panose="020F0502020204030204" pitchFamily="34" charset="0"/>
              </a:rPr>
              <a:t>Onderzoek beperkingen in surveillance en uitbraakmanagement door </a:t>
            </a:r>
            <a:r>
              <a:rPr lang="nl-NL" sz="2600" b="1" dirty="0">
                <a:latin typeface="Arial Narrow" panose="020B0606020202030204" pitchFamily="34" charset="0"/>
                <a:ea typeface="Calibri" panose="020F0502020204030204" pitchFamily="34" charset="0"/>
              </a:rPr>
              <a:t>privacy wetgeving</a:t>
            </a:r>
          </a:p>
          <a:p>
            <a:pPr lvl="1">
              <a:lnSpc>
                <a:spcPct val="107000"/>
              </a:lnSpc>
              <a:spcBef>
                <a:spcPts val="600"/>
              </a:spcBef>
            </a:pPr>
            <a:r>
              <a:rPr lang="nl-NL" sz="26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Inventariseer belangrijkste </a:t>
            </a:r>
            <a:r>
              <a:rPr lang="nl-NL" sz="26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juridische knelpunten </a:t>
            </a:r>
            <a:r>
              <a:rPr lang="nl-NL" sz="26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in gegevensuitwisseling</a:t>
            </a:r>
            <a:endParaRPr lang="en-GB" sz="2600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nl-NL" sz="2400" b="1" dirty="0">
              <a:latin typeface="Arial Narrow" panose="020B0606020202030204" pitchFamily="34" charset="0"/>
            </a:endParaRPr>
          </a:p>
          <a:p>
            <a:pPr>
              <a:lnSpc>
                <a:spcPct val="120000"/>
              </a:lnSpc>
            </a:pP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E945899-7F97-43FB-8D48-9AA15E6C45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4124" y="6356350"/>
            <a:ext cx="2457275" cy="365125"/>
          </a:xfrm>
        </p:spPr>
        <p:txBody>
          <a:bodyPr/>
          <a:lstStyle/>
          <a:p>
            <a:r>
              <a:rPr lang="en-US" b="1" dirty="0"/>
              <a:t>11/11/2021</a:t>
            </a:r>
            <a:endParaRPr lang="en-GB" b="1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D4D308-11C3-4C6F-B42B-14D0AEA0D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10</a:t>
            </a:fld>
            <a:endParaRPr lang="en-GB"/>
          </a:p>
        </p:txBody>
      </p:sp>
      <p:pic>
        <p:nvPicPr>
          <p:cNvPr id="8" name="Afbeelding 4">
            <a:extLst>
              <a:ext uri="{FF2B5EF4-FFF2-40B4-BE49-F238E27FC236}">
                <a16:creationId xmlns:a16="http://schemas.microsoft.com/office/drawing/2014/main" id="{69BB6D0E-4973-4FB9-AC54-39331493A99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9812"/>
            <a:ext cx="942393" cy="98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64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662522-1C2F-4CD3-9A44-B05D95960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6717"/>
          </a:xfrm>
        </p:spPr>
        <p:txBody>
          <a:bodyPr>
            <a:normAutofit/>
          </a:bodyPr>
          <a:lstStyle/>
          <a:p>
            <a:pPr algn="r"/>
            <a:r>
              <a:rPr lang="nl-NL" sz="2800" b="1" dirty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Internationale afstemming</a:t>
            </a:r>
            <a:endParaRPr lang="en-GB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B34A04-BB83-4364-9015-77A564E88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788"/>
            <a:ext cx="10515600" cy="5228881"/>
          </a:xfrm>
        </p:spPr>
        <p:txBody>
          <a:bodyPr>
            <a:normAutofit fontScale="85000" lnSpcReduction="2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nl-NL" i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Grootste kans dat nieuwe zoönose buiten Nederland ontstaat … </a:t>
            </a:r>
          </a:p>
          <a:p>
            <a:pPr marL="0" lvl="0" indent="0">
              <a:lnSpc>
                <a:spcPct val="107000"/>
              </a:lnSpc>
              <a:buNone/>
            </a:pPr>
            <a:endParaRPr lang="nl-NL" sz="900" i="1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nl-NL" i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Internationale preventie</a:t>
            </a:r>
            <a:r>
              <a:rPr lang="nl-NL" i="1" dirty="0">
                <a:latin typeface="Arial Narrow" panose="020B0606020202030204" pitchFamily="34" charset="0"/>
                <a:ea typeface="Calibri" panose="020F0502020204030204" pitchFamily="34" charset="0"/>
              </a:rPr>
              <a:t>, vroegdetectie en respons</a:t>
            </a:r>
            <a:endParaRPr lang="nl-NL" i="1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07000"/>
              </a:lnSpc>
            </a:pPr>
            <a:r>
              <a:rPr lang="nl-NL" dirty="0">
                <a:latin typeface="Arial Narrow" panose="020B0606020202030204" pitchFamily="34" charset="0"/>
                <a:ea typeface="Calibri" panose="020F0502020204030204" pitchFamily="34" charset="0"/>
              </a:rPr>
              <a:t>Werk aan terugdringen en beter reguleren van </a:t>
            </a:r>
            <a:r>
              <a:rPr lang="nl-NL" b="1" dirty="0">
                <a:latin typeface="Arial Narrow" panose="020B0606020202030204" pitchFamily="34" charset="0"/>
                <a:ea typeface="Calibri" panose="020F0502020204030204" pitchFamily="34" charset="0"/>
              </a:rPr>
              <a:t>transport van levende (wilde) dieren </a:t>
            </a:r>
            <a:r>
              <a:rPr lang="nl-NL" dirty="0">
                <a:latin typeface="Arial Narrow" panose="020B0606020202030204" pitchFamily="34" charset="0"/>
                <a:ea typeface="Calibri" panose="020F0502020204030204" pitchFamily="34" charset="0"/>
              </a:rPr>
              <a:t>en begin maken met het uitbannen van </a:t>
            </a:r>
            <a:r>
              <a:rPr lang="nl-NL" b="1" dirty="0">
                <a:latin typeface="Arial Narrow" panose="020B0606020202030204" pitchFamily="34" charset="0"/>
                <a:ea typeface="Calibri" panose="020F0502020204030204" pitchFamily="34" charset="0"/>
              </a:rPr>
              <a:t>markten met levende dieren</a:t>
            </a:r>
          </a:p>
          <a:p>
            <a:pPr lvl="1">
              <a:lnSpc>
                <a:spcPct val="107000"/>
              </a:lnSpc>
            </a:pPr>
            <a:r>
              <a:rPr lang="nl-NL" dirty="0">
                <a:latin typeface="Arial Narrow" panose="020B0606020202030204" pitchFamily="34" charset="0"/>
                <a:ea typeface="Calibri" panose="020F0502020204030204" pitchFamily="34" charset="0"/>
              </a:rPr>
              <a:t>Ontwikkel</a:t>
            </a:r>
            <a:r>
              <a:rPr lang="nl-NL" b="1" dirty="0">
                <a:latin typeface="Arial Narrow" panose="020B0606020202030204" pitchFamily="34" charset="0"/>
                <a:ea typeface="Calibri" panose="020F0502020204030204" pitchFamily="34" charset="0"/>
              </a:rPr>
              <a:t> positieflijst</a:t>
            </a:r>
            <a:r>
              <a:rPr lang="nl-NL" dirty="0">
                <a:latin typeface="Arial Narrow" panose="020B0606020202030204" pitchFamily="34" charset="0"/>
                <a:ea typeface="Calibri" panose="020F0502020204030204" pitchFamily="34" charset="0"/>
              </a:rPr>
              <a:t> van diersoorten die internationaal getransporteerd kunnen worden</a:t>
            </a:r>
            <a:endParaRPr lang="en-GB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07000"/>
              </a:lnSpc>
            </a:pPr>
            <a:r>
              <a:rPr lang="nl-NL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Werk samen met EU aan </a:t>
            </a:r>
            <a:r>
              <a:rPr lang="nl-NL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reductie van transport van levende landbouwhuisdieren</a:t>
            </a:r>
            <a:r>
              <a:rPr lang="nl-NL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 </a:t>
            </a:r>
            <a:endParaRPr lang="en-GB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buNone/>
            </a:pPr>
            <a:r>
              <a:rPr lang="nl-NL" i="1" dirty="0">
                <a:latin typeface="Arial Narrow" panose="020B0606020202030204" pitchFamily="34" charset="0"/>
              </a:rPr>
              <a:t>Onderzoek</a:t>
            </a:r>
            <a:r>
              <a:rPr lang="en-GB" i="1" dirty="0">
                <a:latin typeface="Arial Narrow" panose="020B0606020202030204" pitchFamily="34" charset="0"/>
              </a:rPr>
              <a:t> en response</a:t>
            </a:r>
          </a:p>
          <a:p>
            <a:pPr lvl="1">
              <a:lnSpc>
                <a:spcPct val="107000"/>
              </a:lnSpc>
            </a:pPr>
            <a:r>
              <a:rPr lang="nl-NL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Stimuleer internationaal onderzoek ziektekiemen bij wilde dieren </a:t>
            </a:r>
            <a:r>
              <a:rPr lang="nl-NL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– mappen van virussen </a:t>
            </a:r>
            <a:endParaRPr lang="en-GB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nl-NL" b="1" dirty="0">
                <a:latin typeface="Arial Narrow" panose="020B0606020202030204" pitchFamily="34" charset="0"/>
                <a:ea typeface="Calibri" panose="020F0502020204030204" pitchFamily="34" charset="0"/>
              </a:rPr>
              <a:t>Snelle uitwisseling van monsters en sequenties</a:t>
            </a:r>
            <a:r>
              <a:rPr lang="nl-NL" dirty="0">
                <a:latin typeface="Arial Narrow" panose="020B0606020202030204" pitchFamily="34" charset="0"/>
                <a:ea typeface="Calibri" panose="020F0502020204030204" pitchFamily="34" charset="0"/>
              </a:rPr>
              <a:t> als aandachtspunt onderhandelingen IHR en </a:t>
            </a:r>
            <a:r>
              <a:rPr lang="en-GB" dirty="0">
                <a:latin typeface="Arial Narrow" panose="020B0606020202030204" pitchFamily="34" charset="0"/>
                <a:ea typeface="Calibri" panose="020F0502020204030204" pitchFamily="34" charset="0"/>
              </a:rPr>
              <a:t>Pandemic Treaty  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nl-NL" i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Internationaal inspelen op huidige ontwikkelingen en … </a:t>
            </a:r>
          </a:p>
          <a:p>
            <a:pPr lvl="1">
              <a:lnSpc>
                <a:spcPct val="117000"/>
              </a:lnSpc>
            </a:pPr>
            <a:r>
              <a:rPr lang="nl-NL" dirty="0">
                <a:latin typeface="Arial Narrow" panose="020B0606020202030204" pitchFamily="34" charset="0"/>
              </a:rPr>
              <a:t>Speciale sessie van World Health Assembly – </a:t>
            </a:r>
            <a:r>
              <a:rPr lang="nl-NL" b="1" dirty="0">
                <a:latin typeface="Arial Narrow" panose="020B0606020202030204" pitchFamily="34" charset="0"/>
              </a:rPr>
              <a:t>IHR  review en </a:t>
            </a:r>
            <a:r>
              <a:rPr lang="en-GB" b="1" dirty="0">
                <a:latin typeface="Arial Narrow" panose="020B0606020202030204" pitchFamily="34" charset="0"/>
              </a:rPr>
              <a:t>Pandemic Treaty</a:t>
            </a:r>
          </a:p>
          <a:p>
            <a:pPr lvl="1">
              <a:lnSpc>
                <a:spcPct val="117000"/>
              </a:lnSpc>
            </a:pPr>
            <a:r>
              <a:rPr lang="nl-NL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Zoönose preventie en paraatheid als speerpunt van internationale samenwerking </a:t>
            </a:r>
            <a:r>
              <a:rPr lang="nl-NL" sz="19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(NL: water en AMR)</a:t>
            </a:r>
            <a:endParaRPr lang="en-GB" sz="1900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n-GB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56B15B1-AA7E-49CF-9E8C-C891D6014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74458" y="6356350"/>
            <a:ext cx="2406941" cy="365125"/>
          </a:xfrm>
        </p:spPr>
        <p:txBody>
          <a:bodyPr/>
          <a:lstStyle/>
          <a:p>
            <a:r>
              <a:rPr lang="en-US" b="1"/>
              <a:t>11/11/2021</a:t>
            </a:r>
            <a:endParaRPr lang="en-GB" b="1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B59495-3A24-4C61-8671-ED95B6DD9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11</a:t>
            </a:fld>
            <a:endParaRPr lang="en-GB"/>
          </a:p>
        </p:txBody>
      </p:sp>
      <p:pic>
        <p:nvPicPr>
          <p:cNvPr id="8" name="Afbeelding 4">
            <a:extLst>
              <a:ext uri="{FF2B5EF4-FFF2-40B4-BE49-F238E27FC236}">
                <a16:creationId xmlns:a16="http://schemas.microsoft.com/office/drawing/2014/main" id="{D63A53D0-7202-4355-A3B0-E483ED6008E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9812"/>
            <a:ext cx="942393" cy="98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605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21373-451A-466E-9B81-717D5F32C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8188"/>
          </a:xfrm>
        </p:spPr>
        <p:txBody>
          <a:bodyPr>
            <a:normAutofit/>
          </a:bodyPr>
          <a:lstStyle/>
          <a:p>
            <a:pPr algn="r"/>
            <a:r>
              <a:rPr lang="nl-NL" sz="2800" dirty="0" err="1">
                <a:solidFill>
                  <a:srgbClr val="C00000"/>
                </a:solidFill>
                <a:latin typeface="Arial Black" panose="020B0A04020102020204" pitchFamily="34" charset="0"/>
              </a:rPr>
              <a:t>Acknowledgements</a:t>
            </a:r>
            <a:r>
              <a:rPr lang="nl-NL" sz="28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endParaRPr lang="en-GB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53852-BBE1-4665-AD94-689F9480F2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2566" y="6356350"/>
            <a:ext cx="2388834" cy="365125"/>
          </a:xfrm>
        </p:spPr>
        <p:txBody>
          <a:bodyPr/>
          <a:lstStyle/>
          <a:p>
            <a:r>
              <a:rPr lang="en-US" b="1" dirty="0"/>
              <a:t>11/11/2021</a:t>
            </a:r>
            <a:endParaRPr lang="en-GB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A0C180-96D5-438E-AFC5-1177743AA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12</a:t>
            </a:fld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A1A599-6063-4699-8813-A8DAC736089F}"/>
              </a:ext>
            </a:extLst>
          </p:cNvPr>
          <p:cNvSpPr txBox="1"/>
          <p:nvPr/>
        </p:nvSpPr>
        <p:spPr>
          <a:xfrm>
            <a:off x="5406352" y="1373077"/>
            <a:ext cx="308069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b="1" dirty="0">
              <a:effectLst/>
              <a:latin typeface="Arial Narrow" panose="020B0606020202030204" pitchFamily="34" charset="0"/>
              <a:ea typeface="Arial Unicode MS"/>
              <a:cs typeface="Calibri" panose="020F0502020204030204" pitchFamily="34" charset="0"/>
            </a:endParaRPr>
          </a:p>
          <a:p>
            <a:r>
              <a:rPr lang="nl-NL" sz="2400" dirty="0">
                <a:effectLst/>
                <a:latin typeface="Arial Narrow" panose="020B0606020202030204" pitchFamily="34" charset="0"/>
                <a:ea typeface="Arial Unicode MS"/>
                <a:cs typeface="Calibri" panose="020F0502020204030204" pitchFamily="34" charset="0"/>
              </a:rPr>
              <a:t>Henk Bekedam 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Arjan Stegeman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Fred de Boer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Ron </a:t>
            </a:r>
            <a:r>
              <a:rPr lang="nl-NL" sz="24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Fouchier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 </a:t>
            </a:r>
            <a:r>
              <a:rPr lang="nl-NL" sz="24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Kluytmans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Sander </a:t>
            </a:r>
            <a:r>
              <a:rPr lang="nl-NL" sz="24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Koenraadt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Thijs Kuiken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Wim van der Poel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Ria Reis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Gerdien van Schaik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Leo Visser</a:t>
            </a:r>
            <a:r>
              <a:rPr lang="en-US" sz="2400" dirty="0">
                <a:effectLst/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Arial Unicode MS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772FA5-5EDB-4144-901A-4AF73879DF1C}"/>
              </a:ext>
            </a:extLst>
          </p:cNvPr>
          <p:cNvSpPr txBox="1"/>
          <p:nvPr/>
        </p:nvSpPr>
        <p:spPr>
          <a:xfrm>
            <a:off x="2071386" y="5318804"/>
            <a:ext cx="18770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1800" b="1" dirty="0">
                <a:effectLst/>
                <a:latin typeface="Arial Narrow" panose="020B0606020202030204" pitchFamily="34" charset="0"/>
                <a:ea typeface="Arial Unicode MS"/>
                <a:cs typeface="Calibri" panose="020F0502020204030204" pitchFamily="34" charset="0"/>
              </a:rPr>
              <a:t>Juni 2021</a:t>
            </a:r>
            <a:endParaRPr lang="en-GB" sz="18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</p:txBody>
      </p:sp>
      <p:pic>
        <p:nvPicPr>
          <p:cNvPr id="11" name="Afbeelding 4">
            <a:extLst>
              <a:ext uri="{FF2B5EF4-FFF2-40B4-BE49-F238E27FC236}">
                <a16:creationId xmlns:a16="http://schemas.microsoft.com/office/drawing/2014/main" id="{A3B999CC-B7A0-43DC-93CA-051128133B4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9812"/>
            <a:ext cx="942393" cy="988187"/>
          </a:xfrm>
          <a:prstGeom prst="rect">
            <a:avLst/>
          </a:prstGeom>
        </p:spPr>
      </p:pic>
      <p:pic>
        <p:nvPicPr>
          <p:cNvPr id="12" name="Afbeelding 57">
            <a:extLst>
              <a:ext uri="{FF2B5EF4-FFF2-40B4-BE49-F238E27FC236}">
                <a16:creationId xmlns:a16="http://schemas.microsoft.com/office/drawing/2014/main" id="{0DF3ECAE-B319-4066-8198-582E3413A2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152" y="1287264"/>
            <a:ext cx="3683711" cy="509572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6EA841B-A2BA-4AF0-A531-FD4CA480E5CB}"/>
              </a:ext>
            </a:extLst>
          </p:cNvPr>
          <p:cNvSpPr txBox="1"/>
          <p:nvPr/>
        </p:nvSpPr>
        <p:spPr>
          <a:xfrm>
            <a:off x="8315417" y="1373077"/>
            <a:ext cx="33335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b="1" dirty="0">
              <a:effectLst/>
              <a:latin typeface="Arial Narrow" panose="020B0606020202030204" pitchFamily="34" charset="0"/>
              <a:ea typeface="Arial Unicode MS"/>
              <a:cs typeface="Calibri" panose="020F0502020204030204" pitchFamily="34" charset="0"/>
            </a:endParaRPr>
          </a:p>
          <a:p>
            <a:r>
              <a:rPr lang="en-GB" sz="2400" dirty="0" err="1">
                <a:effectLst/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Zon</a:t>
            </a:r>
            <a:r>
              <a:rPr lang="en-GB" sz="2400" dirty="0" err="1"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MW</a:t>
            </a:r>
            <a:r>
              <a:rPr lang="en-GB" sz="2400" dirty="0"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, met </a:t>
            </a:r>
            <a:r>
              <a:rPr lang="en-GB" sz="2400" dirty="0" err="1"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o.a.</a:t>
            </a:r>
            <a:endParaRPr lang="en-GB" sz="2400" dirty="0"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Linda Nierop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Sanne Kwakkelstein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Carol Havers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Pieter van </a:t>
            </a:r>
            <a:r>
              <a:rPr lang="nl-NL" sz="2400" dirty="0">
                <a:effectLst/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Megchelen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b="1" dirty="0"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b="1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Consultaties en bijdragen van andere experts</a:t>
            </a:r>
            <a:endParaRPr lang="en-GB" sz="2400" b="1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135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0A296-C088-48C9-BBC5-3E2707284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0195"/>
          </a:xfrm>
        </p:spPr>
        <p:txBody>
          <a:bodyPr>
            <a:normAutofit/>
          </a:bodyPr>
          <a:lstStyle/>
          <a:p>
            <a:pPr algn="r"/>
            <a:r>
              <a:rPr lang="nl-NL" sz="2800" dirty="0">
                <a:solidFill>
                  <a:srgbClr val="C00000"/>
                </a:solidFill>
                <a:latin typeface="Arial Black" panose="020B0A04020102020204" pitchFamily="34" charset="0"/>
              </a:rPr>
              <a:t>De Opdracht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3684E-CB81-411D-8C49-E22979FD3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5320"/>
            <a:ext cx="10515600" cy="5362911"/>
          </a:xfrm>
        </p:spPr>
        <p:txBody>
          <a:bodyPr>
            <a:normAutofit lnSpcReduction="10000"/>
          </a:bodyPr>
          <a:lstStyle/>
          <a:p>
            <a:r>
              <a:rPr lang="nl-NL" b="1" dirty="0">
                <a:latin typeface="Arial Narrow" panose="020B0606020202030204" pitchFamily="34" charset="0"/>
              </a:rPr>
              <a:t>Opdracht </a:t>
            </a:r>
            <a:r>
              <a:rPr lang="nl-NL" b="1" dirty="0">
                <a:latin typeface="Arial Narrow" panose="020B0606020202030204" pitchFamily="34" charset="0"/>
                <a:sym typeface="Wingdings" panose="05000000000000000000" pitchFamily="2" charset="2"/>
              </a:rPr>
              <a:t> risicoanalyse zoönosen in Nederland en wereldwijd</a:t>
            </a:r>
          </a:p>
          <a:p>
            <a:pPr lvl="1"/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Welke factoren beïnvloeden ontstaan, verspreiding en ernst van zoönosen</a:t>
            </a:r>
          </a:p>
          <a:p>
            <a:pPr lvl="1"/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Welke strategieën en instrumenten verkleinen de kans op ontstaan, verspreiding en ernst </a:t>
            </a:r>
          </a:p>
          <a:p>
            <a:pPr lvl="1"/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Kwalitatieve weging van factoren en instrumenten  </a:t>
            </a:r>
          </a:p>
          <a:p>
            <a:r>
              <a:rPr lang="nl-NL" b="1" dirty="0">
                <a:latin typeface="Arial Narrow" panose="020B0606020202030204" pitchFamily="34" charset="0"/>
                <a:sym typeface="Wingdings" panose="05000000000000000000" pitchFamily="2" charset="2"/>
              </a:rPr>
              <a:t>Niet meegenomen in de opdracht</a:t>
            </a:r>
          </a:p>
          <a:p>
            <a:pPr lvl="1"/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Antibioticaresistentie</a:t>
            </a:r>
          </a:p>
          <a:p>
            <a:pPr lvl="1"/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Overdracht van ziekten via voeding (alimentaire zoönosen)</a:t>
            </a:r>
          </a:p>
          <a:p>
            <a:pPr lvl="1"/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Nederlandse zoönosenstructuur </a:t>
            </a:r>
          </a:p>
          <a:p>
            <a:pPr lvl="1"/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… en beperkt tot de vroege fase van een zoönotische uitbraak  </a:t>
            </a:r>
          </a:p>
          <a:p>
            <a:r>
              <a:rPr lang="nl-NL" b="1" dirty="0">
                <a:latin typeface="Arial Narrow" panose="020B0606020202030204" pitchFamily="34" charset="0"/>
                <a:sym typeface="Wingdings" panose="05000000000000000000" pitchFamily="2" charset="2"/>
              </a:rPr>
              <a:t>Zoönosen expertgroep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Voorzitter en tien onafhankelijke experts met brede achtergrond in diergeneeskunde, geneeskunde, epidemiologie, microbiologie, virologie, pathologie, entomologie, ecologie en antropologie.</a:t>
            </a:r>
          </a:p>
          <a:p>
            <a:pPr lvl="1"/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Ondersteund door secretariaat; </a:t>
            </a:r>
            <a:r>
              <a:rPr lang="nl-NL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vice-voorzitter</a:t>
            </a:r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 benoemd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nl-NL" sz="2000" b="1" dirty="0">
                <a:latin typeface="Arial Narrow" panose="020B0606020202030204" pitchFamily="34" charset="0"/>
                <a:sym typeface="Wingdings" panose="05000000000000000000" pitchFamily="2" charset="2"/>
              </a:rPr>
              <a:t>Consultaties en bijdragen van andere experts</a:t>
            </a:r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, inclusief overleg met RIVM, NVWA, VWS, LNV, </a:t>
            </a:r>
            <a:r>
              <a:rPr lang="nl-NL" sz="2000" dirty="0" err="1">
                <a:latin typeface="Arial Narrow" panose="020B0606020202030204" pitchFamily="34" charset="0"/>
                <a:sym typeface="Wingdings" panose="05000000000000000000" pitchFamily="2" charset="2"/>
              </a:rPr>
              <a:t>Nivel</a:t>
            </a:r>
            <a:r>
              <a:rPr lang="nl-NL" sz="2000" dirty="0">
                <a:latin typeface="Arial Narrow" panose="020B0606020202030204" pitchFamily="34" charset="0"/>
                <a:sym typeface="Wingdings" panose="05000000000000000000" pitchFamily="2" charset="2"/>
              </a:rPr>
              <a:t>, huisartsen, WHO en FAO; en een externe leesgroep</a:t>
            </a:r>
            <a:endParaRPr lang="en-GB" sz="2000" dirty="0">
              <a:latin typeface="Arial Narrow" panose="020B0606020202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45296-F309-4617-8B21-AFC0B62E52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8484" y="6356350"/>
            <a:ext cx="2382915" cy="365125"/>
          </a:xfrm>
        </p:spPr>
        <p:txBody>
          <a:bodyPr/>
          <a:lstStyle/>
          <a:p>
            <a:r>
              <a:rPr lang="en-US" b="1" dirty="0"/>
              <a:t>11/11/2021</a:t>
            </a:r>
            <a:endParaRPr lang="en-GB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D7BBE-08EA-4536-BABC-ED4C4B7C7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2</a:t>
            </a:fld>
            <a:endParaRPr lang="en-GB"/>
          </a:p>
        </p:txBody>
      </p:sp>
      <p:pic>
        <p:nvPicPr>
          <p:cNvPr id="6" name="Afbeelding 4">
            <a:extLst>
              <a:ext uri="{FF2B5EF4-FFF2-40B4-BE49-F238E27FC236}">
                <a16:creationId xmlns:a16="http://schemas.microsoft.com/office/drawing/2014/main" id="{3CF3A4C4-F405-4568-828D-824C9315772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9812"/>
            <a:ext cx="942393" cy="98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49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21373-451A-466E-9B81-717D5F32C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GB" sz="3200" dirty="0">
                <a:latin typeface="Arial Black" panose="020B0A04020102020204" pitchFamily="34" charset="0"/>
              </a:rPr>
              <a:t>De </a:t>
            </a:r>
            <a:r>
              <a:rPr lang="nl-NL" sz="3200" dirty="0">
                <a:latin typeface="Arial Black" panose="020B0A04020102020204" pitchFamily="34" charset="0"/>
              </a:rPr>
              <a:t>expertgroep zoönosen 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53852-BBE1-4665-AD94-689F9480F2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2566" y="6356350"/>
            <a:ext cx="2388834" cy="365125"/>
          </a:xfrm>
        </p:spPr>
        <p:txBody>
          <a:bodyPr/>
          <a:lstStyle/>
          <a:p>
            <a:r>
              <a:rPr lang="en-US" b="1" dirty="0"/>
              <a:t>11/11/2021</a:t>
            </a:r>
            <a:endParaRPr lang="en-GB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A0C180-96D5-438E-AFC5-1177743AA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3</a:t>
            </a:fld>
            <a:endParaRPr lang="en-GB"/>
          </a:p>
        </p:txBody>
      </p:sp>
      <p:pic>
        <p:nvPicPr>
          <p:cNvPr id="6" name="Afbeelding 52">
            <a:extLst>
              <a:ext uri="{FF2B5EF4-FFF2-40B4-BE49-F238E27FC236}">
                <a16:creationId xmlns:a16="http://schemas.microsoft.com/office/drawing/2014/main" id="{9F2D3D51-0EA7-414F-89D2-3ADD9B946F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231" y="1825625"/>
            <a:ext cx="4351338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2A1A599-6063-4699-8813-A8DAC736089F}"/>
              </a:ext>
            </a:extLst>
          </p:cNvPr>
          <p:cNvSpPr txBox="1"/>
          <p:nvPr/>
        </p:nvSpPr>
        <p:spPr>
          <a:xfrm>
            <a:off x="5424105" y="1373077"/>
            <a:ext cx="308069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b="1" dirty="0">
              <a:effectLst/>
              <a:latin typeface="Arial Narrow" panose="020B0606020202030204" pitchFamily="34" charset="0"/>
              <a:ea typeface="Arial Unicode MS"/>
              <a:cs typeface="Calibri" panose="020F0502020204030204" pitchFamily="34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Arial Unicode MS"/>
                <a:cs typeface="Calibri" panose="020F0502020204030204" pitchFamily="34" charset="0"/>
              </a:rPr>
              <a:t>Henk Bekedam 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Arjan Stegeman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Fred de Boer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Ron </a:t>
            </a:r>
            <a:r>
              <a:rPr lang="nl-NL" sz="24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Fouchier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 </a:t>
            </a:r>
            <a:r>
              <a:rPr lang="nl-NL" sz="24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Kluytmans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Sander </a:t>
            </a:r>
            <a:r>
              <a:rPr lang="nl-NL" sz="24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Koenraadt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Thijs Kuiken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Wim van der Poel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Ria Reis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Gerdien van Schaik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Leo Visser</a:t>
            </a:r>
            <a:r>
              <a:rPr lang="en-US" sz="2400" dirty="0">
                <a:effectLst/>
                <a:latin typeface="Arial Narrow" panose="020B0606020202030204" pitchFamily="34" charset="0"/>
                <a:ea typeface="Arial Unicode MS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latin typeface="Calibri" panose="020F0502020204030204" pitchFamily="34" charset="0"/>
                <a:ea typeface="Arial Unicode MS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Arial Unicode MS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772FA5-5EDB-4144-901A-4AF73879DF1C}"/>
              </a:ext>
            </a:extLst>
          </p:cNvPr>
          <p:cNvSpPr txBox="1"/>
          <p:nvPr/>
        </p:nvSpPr>
        <p:spPr>
          <a:xfrm>
            <a:off x="1695633" y="1758849"/>
            <a:ext cx="26189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2400" b="1" dirty="0">
                <a:effectLst/>
                <a:latin typeface="Arial Narrow" panose="020B0606020202030204" pitchFamily="34" charset="0"/>
                <a:ea typeface="Arial Unicode MS"/>
                <a:cs typeface="Calibri" panose="020F0502020204030204" pitchFamily="34" charset="0"/>
              </a:rPr>
              <a:t>februari - juni 2021</a:t>
            </a:r>
            <a:endParaRPr lang="en-GB" sz="2400" dirty="0">
              <a:effectLst/>
              <a:latin typeface="Arial Narrow" panose="020B0606020202030204" pitchFamily="34" charset="0"/>
              <a:ea typeface="Arial Unicode MS"/>
              <a:cs typeface="Times New Roman" panose="02020603050405020304" pitchFamily="18" charset="0"/>
            </a:endParaRPr>
          </a:p>
        </p:txBody>
      </p:sp>
      <p:pic>
        <p:nvPicPr>
          <p:cNvPr id="11" name="Afbeelding 4">
            <a:extLst>
              <a:ext uri="{FF2B5EF4-FFF2-40B4-BE49-F238E27FC236}">
                <a16:creationId xmlns:a16="http://schemas.microsoft.com/office/drawing/2014/main" id="{A3B999CC-B7A0-43DC-93CA-051128133B4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9812"/>
            <a:ext cx="942393" cy="98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302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13083-FAA6-40C2-B4D5-315E53567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996" y="410369"/>
            <a:ext cx="9192208" cy="921282"/>
          </a:xfrm>
        </p:spPr>
        <p:txBody>
          <a:bodyPr>
            <a:normAutofit/>
          </a:bodyPr>
          <a:lstStyle/>
          <a:p>
            <a:pPr algn="r"/>
            <a:r>
              <a:rPr lang="en-GB" sz="3200" dirty="0">
                <a:solidFill>
                  <a:srgbClr val="FF0000"/>
                </a:solidFill>
                <a:latin typeface="Arial Black" panose="020B0A04020102020204" pitchFamily="34" charset="0"/>
              </a:rPr>
              <a:t>Het rapport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0E5A7-8051-440C-8CED-869082AAF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31650"/>
            <a:ext cx="10702771" cy="5024699"/>
          </a:xfrm>
        </p:spPr>
        <p:txBody>
          <a:bodyPr>
            <a:normAutofit fontScale="85000" lnSpcReduction="10000"/>
          </a:bodyPr>
          <a:lstStyle/>
          <a:p>
            <a:pPr lvl="3"/>
            <a:r>
              <a:rPr lang="nl-NL" sz="2600" b="1" i="1" dirty="0">
                <a:latin typeface="Arial Narrow" panose="020B0606020202030204" pitchFamily="34" charset="0"/>
              </a:rPr>
              <a:t>De expertgroep heeft zich gefocust op die zoönosen </a:t>
            </a:r>
            <a:br>
              <a:rPr lang="nl-NL" sz="2600" b="1" i="1" dirty="0">
                <a:latin typeface="Arial Narrow" panose="020B0606020202030204" pitchFamily="34" charset="0"/>
              </a:rPr>
            </a:br>
            <a:r>
              <a:rPr lang="nl-NL" sz="2600" b="1" i="1" dirty="0">
                <a:latin typeface="Arial Narrow" panose="020B0606020202030204" pitchFamily="34" charset="0"/>
              </a:rPr>
              <a:t>die kunnen leiden tot uitbraak in veel mensen</a:t>
            </a:r>
          </a:p>
          <a:p>
            <a:endParaRPr lang="nl-NL" sz="1200" b="1" dirty="0">
              <a:latin typeface="Arial Narrow" panose="020B0606020202030204" pitchFamily="34" charset="0"/>
            </a:endParaRPr>
          </a:p>
          <a:p>
            <a:r>
              <a:rPr lang="nl-NL" b="1" dirty="0">
                <a:latin typeface="Arial Narrow" panose="020B0606020202030204" pitchFamily="34" charset="0"/>
              </a:rPr>
              <a:t>Opkomen van zoönosen </a:t>
            </a:r>
          </a:p>
          <a:p>
            <a:r>
              <a:rPr lang="nl-NL" b="1" dirty="0">
                <a:latin typeface="Arial Narrow" panose="020B0606020202030204" pitchFamily="34" charset="0"/>
              </a:rPr>
              <a:t>Gastheren en vectoren van zoönosen</a:t>
            </a:r>
          </a:p>
          <a:p>
            <a:r>
              <a:rPr lang="nl-NL" b="1" dirty="0">
                <a:latin typeface="Arial Narrow" panose="020B0606020202030204" pitchFamily="34" charset="0"/>
              </a:rPr>
              <a:t>Risicofactoren door menselijk handelen</a:t>
            </a:r>
          </a:p>
          <a:p>
            <a:r>
              <a:rPr lang="nl-NL" b="1" dirty="0">
                <a:latin typeface="Arial Narrow" panose="020B0606020202030204" pitchFamily="34" charset="0"/>
              </a:rPr>
              <a:t>Instrumenten, interventies en strategieën </a:t>
            </a:r>
          </a:p>
          <a:p>
            <a:r>
              <a:rPr lang="nl-NL" b="1" dirty="0">
                <a:latin typeface="Arial Narrow" panose="020B0606020202030204" pitchFamily="34" charset="0"/>
              </a:rPr>
              <a:t>Internationale afstemming </a:t>
            </a:r>
          </a:p>
          <a:p>
            <a:endParaRPr lang="en-GB" sz="1200" b="1" dirty="0">
              <a:latin typeface="Arial Narrow" panose="020B0606020202030204" pitchFamily="34" charset="0"/>
            </a:endParaRPr>
          </a:p>
          <a:p>
            <a:r>
              <a:rPr lang="nl-NL" b="1" dirty="0">
                <a:latin typeface="Arial Narrow" panose="020B0606020202030204" pitchFamily="34" charset="0"/>
              </a:rPr>
              <a:t>Aanbevelingen</a:t>
            </a:r>
          </a:p>
          <a:p>
            <a:pPr lvl="1"/>
            <a:r>
              <a:rPr lang="nl-NL" b="1" dirty="0">
                <a:latin typeface="Arial Narrow" panose="020B0606020202030204" pitchFamily="34" charset="0"/>
              </a:rPr>
              <a:t>74 aanbevelingen, waarvan 23 kernaanbevelingen en 12 internationaal</a:t>
            </a:r>
          </a:p>
          <a:p>
            <a:pPr lvl="1">
              <a:lnSpc>
                <a:spcPct val="110000"/>
              </a:lnSpc>
            </a:pPr>
            <a:r>
              <a:rPr lang="nl-NL" b="1" dirty="0">
                <a:latin typeface="Arial Narrow" panose="020B0606020202030204" pitchFamily="34" charset="0"/>
              </a:rPr>
              <a:t>Meeste aanbevelingen voor monitoring &amp; surveillance (11), respons (9) en veehouderijsystemen (8)</a:t>
            </a:r>
          </a:p>
          <a:p>
            <a:pPr lvl="3"/>
            <a:endParaRPr lang="nl-NL" sz="2600" b="1" i="1" dirty="0">
              <a:latin typeface="Arial Narrow" panose="020B0606020202030204" pitchFamily="34" charset="0"/>
            </a:endParaRPr>
          </a:p>
          <a:p>
            <a:pPr algn="r"/>
            <a:r>
              <a:rPr lang="nl-NL" sz="2400" b="1" dirty="0">
                <a:latin typeface="Arial Narrow" panose="020B0606020202030204" pitchFamily="34" charset="0"/>
              </a:rPr>
              <a:t>Het rapport werd overhandigd aan ministers VWS en LNV op 6 juli 2021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7F2DC-2882-4DD8-83DB-E3DE7A0950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89608" y="6356350"/>
            <a:ext cx="2391792" cy="365125"/>
          </a:xfrm>
        </p:spPr>
        <p:txBody>
          <a:bodyPr/>
          <a:lstStyle/>
          <a:p>
            <a:r>
              <a:rPr lang="en-US" b="1" dirty="0"/>
              <a:t>11/11/2021</a:t>
            </a:r>
            <a:endParaRPr lang="en-GB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A70461-BAD4-4569-B33B-13CC6B284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4</a:t>
            </a:fld>
            <a:endParaRPr lang="en-GB"/>
          </a:p>
        </p:txBody>
      </p:sp>
      <p:pic>
        <p:nvPicPr>
          <p:cNvPr id="7" name="Afbeelding 4">
            <a:extLst>
              <a:ext uri="{FF2B5EF4-FFF2-40B4-BE49-F238E27FC236}">
                <a16:creationId xmlns:a16="http://schemas.microsoft.com/office/drawing/2014/main" id="{F2F3C482-66B0-4183-B33C-EFE3B155679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9812"/>
            <a:ext cx="942393" cy="988187"/>
          </a:xfrm>
          <a:prstGeom prst="rect">
            <a:avLst/>
          </a:prstGeom>
        </p:spPr>
      </p:pic>
      <p:pic>
        <p:nvPicPr>
          <p:cNvPr id="8" name="Afbeelding 57">
            <a:extLst>
              <a:ext uri="{FF2B5EF4-FFF2-40B4-BE49-F238E27FC236}">
                <a16:creationId xmlns:a16="http://schemas.microsoft.com/office/drawing/2014/main" id="{D8C2C4F2-D552-41AF-AB6C-38CD2D12AC6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935" y="160164"/>
            <a:ext cx="923730" cy="14216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662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CA18F-6D35-4C93-AEFE-269DA8E2B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176" y="365126"/>
            <a:ext cx="11353800" cy="993158"/>
          </a:xfrm>
        </p:spPr>
        <p:txBody>
          <a:bodyPr>
            <a:normAutofit/>
          </a:bodyPr>
          <a:lstStyle/>
          <a:p>
            <a:pPr algn="r"/>
            <a:r>
              <a:rPr lang="nl-NL" sz="2800" b="1" dirty="0">
                <a:solidFill>
                  <a:srgbClr val="C0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Risicoanalyse zoönosen in Nederland en wereldwijd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D58E9-E83C-41B4-9FFB-03A122769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29305"/>
            <a:ext cx="10747159" cy="474765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nl-NL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Grote onvoorspelbaarheid met een nieuwe ziekteverwekker (</a:t>
            </a:r>
            <a:r>
              <a:rPr lang="nl-NL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disease</a:t>
            </a:r>
            <a:r>
              <a:rPr lang="nl-NL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X). 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endParaRPr lang="nl-NL" sz="1400" b="1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nl-NL" b="1" dirty="0">
                <a:latin typeface="Arial Narrow" panose="020B0606020202030204" pitchFamily="34" charset="0"/>
                <a:ea typeface="Calibri" panose="020F0502020204030204" pitchFamily="34" charset="0"/>
              </a:rPr>
              <a:t>Kwetsbaarheid Nederland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nl-NL" dirty="0">
                <a:latin typeface="Arial Narrow" panose="020B0606020202030204" pitchFamily="34" charset="0"/>
                <a:ea typeface="Calibri" panose="020F0502020204030204" pitchFamily="34" charset="0"/>
              </a:rPr>
              <a:t>Relatief veel dieren en mensen op klein oppervlak en hoge mate van verstedelijking 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nl-NL" dirty="0">
                <a:latin typeface="Arial Narrow" panose="020B0606020202030204" pitchFamily="34" charset="0"/>
                <a:ea typeface="Calibri" panose="020F0502020204030204" pitchFamily="34" charset="0"/>
              </a:rPr>
              <a:t>Sommige regio’s een hoge dichtheid aan veehouderijen met groot aantal dieren waardoor verspreiding en amplificatie kan plaatsvinden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nl-NL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Voor uitbraken in het buitenland door  </a:t>
            </a:r>
          </a:p>
          <a:p>
            <a:pPr lvl="2">
              <a:lnSpc>
                <a:spcPct val="107000"/>
              </a:lnSpc>
              <a:spcBef>
                <a:spcPts val="0"/>
              </a:spcBef>
            </a:pPr>
            <a:r>
              <a:rPr lang="nl-NL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Hoeveelheid handel in wilde en gehouden dieren en doorvoer van goederen</a:t>
            </a:r>
          </a:p>
          <a:p>
            <a:pPr lvl="2">
              <a:lnSpc>
                <a:spcPct val="107000"/>
              </a:lnSpc>
              <a:spcBef>
                <a:spcPts val="0"/>
              </a:spcBef>
            </a:pPr>
            <a:r>
              <a:rPr lang="nl-NL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Internationaal reizigersverkeer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nl-NL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nl-NL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	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nl-NL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Volgende zoönose die epidemische uitbraak zal veroorzaken </a:t>
            </a:r>
            <a:r>
              <a:rPr lang="nl-NL" b="1" dirty="0">
                <a:latin typeface="Arial Narrow" panose="020B0606020202030204" pitchFamily="34" charset="0"/>
                <a:ea typeface="Calibri" panose="020F0502020204030204" pitchFamily="34" charset="0"/>
              </a:rPr>
              <a:t>ontstaat meest waarschijnlijk</a:t>
            </a:r>
            <a:r>
              <a:rPr lang="nl-NL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buiten Nederland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nl-NL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Nederland heeft relatief veel dieren, maar niet meer dan 1% van alle dieren wereldwijd</a:t>
            </a:r>
            <a:endParaRPr lang="en-GB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4761C-9811-4392-A14E-F77AFE6B67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07362" y="6356350"/>
            <a:ext cx="2374037" cy="365125"/>
          </a:xfrm>
        </p:spPr>
        <p:txBody>
          <a:bodyPr/>
          <a:lstStyle/>
          <a:p>
            <a:r>
              <a:rPr lang="en-US" b="1" dirty="0"/>
              <a:t>11/11/2021</a:t>
            </a:r>
            <a:endParaRPr lang="en-GB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E7580C-325A-4194-853B-926313C7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5</a:t>
            </a:fld>
            <a:endParaRPr lang="en-GB"/>
          </a:p>
        </p:txBody>
      </p:sp>
      <p:pic>
        <p:nvPicPr>
          <p:cNvPr id="7" name="Afbeelding 4">
            <a:extLst>
              <a:ext uri="{FF2B5EF4-FFF2-40B4-BE49-F238E27FC236}">
                <a16:creationId xmlns:a16="http://schemas.microsoft.com/office/drawing/2014/main" id="{565C6F24-6431-4F89-B1C5-716940D3855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9812"/>
            <a:ext cx="942393" cy="98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920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850766-4302-4C96-A3A1-1CEA918E7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956" y="443568"/>
            <a:ext cx="10940716" cy="821991"/>
          </a:xfrm>
        </p:spPr>
        <p:txBody>
          <a:bodyPr>
            <a:normAutofit/>
          </a:bodyPr>
          <a:lstStyle/>
          <a:p>
            <a:pPr algn="r"/>
            <a:r>
              <a:rPr lang="nl-NL" sz="2800" b="1" dirty="0">
                <a:solidFill>
                  <a:srgbClr val="C0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Risicoanalyse zoönosen in Nederland en wereldwijd</a:t>
            </a:r>
            <a:endParaRPr lang="en-GB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53D9603-6861-4305-8A81-6AEB45C08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424" y="1527420"/>
            <a:ext cx="10515600" cy="4305209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3300" b="1" i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Nederland – belangrijkste risicofactoren</a:t>
            </a:r>
            <a:endParaRPr lang="en-GB" sz="3300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1028700" lvl="1" indent="-571500">
              <a:lnSpc>
                <a:spcPct val="107000"/>
              </a:lnSpc>
              <a:buFont typeface="+mj-lt"/>
              <a:buAutoNum type="romanUcPeriod"/>
            </a:pPr>
            <a:r>
              <a:rPr lang="nl-NL" sz="28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Contact wilde dieren</a:t>
            </a:r>
            <a:r>
              <a:rPr lang="nl-NL" sz="2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(vogels, knaagdieren) </a:t>
            </a:r>
            <a:r>
              <a:rPr lang="nl-NL" sz="28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en</a:t>
            </a:r>
            <a:r>
              <a:rPr lang="nl-NL" sz="2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nl-NL" sz="28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landbouwhuisdieren</a:t>
            </a:r>
            <a:r>
              <a:rPr lang="nl-NL" sz="2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endParaRPr lang="en-GB" sz="2800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1028700" lvl="1" indent="-571500">
              <a:lnSpc>
                <a:spcPct val="107000"/>
              </a:lnSpc>
              <a:buFont typeface="+mj-lt"/>
              <a:buAutoNum type="romanUcPeriod"/>
            </a:pPr>
            <a:r>
              <a:rPr lang="nl-NL" sz="28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Internationale handel en transport </a:t>
            </a:r>
            <a:r>
              <a:rPr lang="nl-NL" sz="2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van wilde en gehouden dieren  </a:t>
            </a:r>
            <a:endParaRPr lang="en-GB" sz="2800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1028700" lvl="1" indent="-571500">
              <a:lnSpc>
                <a:spcPct val="117000"/>
              </a:lnSpc>
              <a:spcAft>
                <a:spcPts val="800"/>
              </a:spcAft>
              <a:buFont typeface="+mj-lt"/>
              <a:buAutoNum type="romanUcPeriod"/>
            </a:pPr>
            <a:r>
              <a:rPr lang="nl-NL" sz="2800" b="1" dirty="0">
                <a:latin typeface="Arial Narrow" panose="020B0606020202030204" pitchFamily="34" charset="0"/>
              </a:rPr>
              <a:t>Verspreiding zoönosen tussen veehouderijen in gebieden met grote dichtheid van bedrijven en veel dieren</a:t>
            </a:r>
          </a:p>
          <a:p>
            <a:pPr marL="457200" lvl="1" indent="0">
              <a:lnSpc>
                <a:spcPct val="117000"/>
              </a:lnSpc>
              <a:spcBef>
                <a:spcPts val="0"/>
              </a:spcBef>
              <a:buNone/>
            </a:pPr>
            <a:endParaRPr lang="en-GB" sz="1500" b="1" dirty="0">
              <a:latin typeface="Arial Narrow" panose="020B0606020202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3300" b="1" i="1" dirty="0">
                <a:latin typeface="Arial Narrow" panose="020B0606020202030204" pitchFamily="34" charset="0"/>
                <a:ea typeface="Calibri" panose="020F0502020204030204" pitchFamily="34" charset="0"/>
              </a:rPr>
              <a:t>Internationaal – belangrijkste risicofactoren</a:t>
            </a:r>
            <a:endParaRPr lang="en-GB" sz="3300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1028700" lvl="1" indent="-571500">
              <a:lnSpc>
                <a:spcPct val="107000"/>
              </a:lnSpc>
              <a:buFont typeface="+mj-lt"/>
              <a:buAutoNum type="romanUcPeriod" startAt="4"/>
            </a:pPr>
            <a:r>
              <a:rPr lang="nl-NL" sz="2800" b="1" dirty="0">
                <a:latin typeface="Arial Narrow" panose="020B0606020202030204" pitchFamily="34" charset="0"/>
                <a:ea typeface="Calibri" panose="020F0502020204030204" pitchFamily="34" charset="0"/>
              </a:rPr>
              <a:t>Markten met levende dieren</a:t>
            </a:r>
            <a:r>
              <a:rPr lang="nl-NL" sz="2800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endParaRPr lang="en-GB" sz="2800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1028700" lvl="1" indent="-571500">
              <a:lnSpc>
                <a:spcPct val="107000"/>
              </a:lnSpc>
              <a:buFont typeface="+mj-lt"/>
              <a:buAutoNum type="romanUcPeriod" startAt="4"/>
            </a:pPr>
            <a:r>
              <a:rPr lang="nl-NL" sz="2800" b="1" dirty="0">
                <a:latin typeface="Arial Narrow" panose="020B0606020202030204" pitchFamily="34" charset="0"/>
                <a:ea typeface="Calibri" panose="020F0502020204030204" pitchFamily="34" charset="0"/>
              </a:rPr>
              <a:t>Internationaal transport</a:t>
            </a:r>
            <a:r>
              <a:rPr lang="nl-NL" sz="2800" dirty="0">
                <a:latin typeface="Arial Narrow" panose="020B0606020202030204" pitchFamily="34" charset="0"/>
                <a:ea typeface="Calibri" panose="020F0502020204030204" pitchFamily="34" charset="0"/>
              </a:rPr>
              <a:t> van wilde dieren en landbouwhuisdieren</a:t>
            </a:r>
            <a:endParaRPr lang="en-GB" sz="2800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1028700" lvl="1" indent="-571500">
              <a:lnSpc>
                <a:spcPct val="107000"/>
              </a:lnSpc>
              <a:spcAft>
                <a:spcPts val="800"/>
              </a:spcAft>
              <a:buFont typeface="+mj-lt"/>
              <a:buAutoNum type="romanUcPeriod" startAt="4"/>
            </a:pPr>
            <a:r>
              <a:rPr lang="nl-NL" sz="2800" b="1" dirty="0">
                <a:latin typeface="Arial Narrow" panose="020B0606020202030204" pitchFamily="34" charset="0"/>
                <a:ea typeface="Calibri" panose="020F0502020204030204" pitchFamily="34" charset="0"/>
              </a:rPr>
              <a:t>Contact wilde dieren</a:t>
            </a:r>
            <a:r>
              <a:rPr lang="nl-NL" sz="2800" dirty="0">
                <a:latin typeface="Arial Narrow" panose="020B0606020202030204" pitchFamily="34" charset="0"/>
                <a:ea typeface="Calibri" panose="020F0502020204030204" pitchFamily="34" charset="0"/>
              </a:rPr>
              <a:t> (vogels, knaagdieren, vleermuizen) </a:t>
            </a:r>
            <a:r>
              <a:rPr lang="nl-NL" sz="2800" b="1" dirty="0">
                <a:latin typeface="Arial Narrow" panose="020B0606020202030204" pitchFamily="34" charset="0"/>
                <a:ea typeface="Calibri" panose="020F0502020204030204" pitchFamily="34" charset="0"/>
              </a:rPr>
              <a:t>en</a:t>
            </a:r>
            <a:r>
              <a:rPr lang="nl-NL" sz="2800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nl-NL" sz="2800" b="1" dirty="0">
                <a:latin typeface="Arial Narrow" panose="020B0606020202030204" pitchFamily="34" charset="0"/>
                <a:ea typeface="Calibri" panose="020F0502020204030204" pitchFamily="34" charset="0"/>
              </a:rPr>
              <a:t>landbouwhuisdieren</a:t>
            </a:r>
            <a:r>
              <a:rPr lang="nl-NL" sz="2800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endParaRPr lang="en-GB" sz="2800" dirty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6" name="Tijdelijke aanduiding voor datum 5">
            <a:extLst>
              <a:ext uri="{FF2B5EF4-FFF2-40B4-BE49-F238E27FC236}">
                <a16:creationId xmlns:a16="http://schemas.microsoft.com/office/drawing/2014/main" id="{A0E97586-E261-44BF-A7DA-C5AAD03B81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216" y="6356350"/>
            <a:ext cx="2532184" cy="365125"/>
          </a:xfrm>
        </p:spPr>
        <p:txBody>
          <a:bodyPr/>
          <a:lstStyle/>
          <a:p>
            <a:r>
              <a:rPr lang="en-US" b="1"/>
              <a:t>11/11/2021</a:t>
            </a:r>
            <a:endParaRPr lang="en-GB" b="1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4556668-CEA3-4D37-8B88-C26F17C64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6</a:t>
            </a:fld>
            <a:endParaRPr lang="en-GB"/>
          </a:p>
        </p:txBody>
      </p:sp>
      <p:pic>
        <p:nvPicPr>
          <p:cNvPr id="8" name="Afbeelding 4">
            <a:extLst>
              <a:ext uri="{FF2B5EF4-FFF2-40B4-BE49-F238E27FC236}">
                <a16:creationId xmlns:a16="http://schemas.microsoft.com/office/drawing/2014/main" id="{612D6667-3B10-4105-8482-AA93818E36B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9812"/>
            <a:ext cx="942393" cy="98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20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7B074-2716-43FA-B8E5-1D643C73C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046" y="391759"/>
            <a:ext cx="10515600" cy="983622"/>
          </a:xfrm>
        </p:spPr>
        <p:txBody>
          <a:bodyPr>
            <a:normAutofit/>
          </a:bodyPr>
          <a:lstStyle/>
          <a:p>
            <a:pPr algn="r"/>
            <a:r>
              <a:rPr lang="nl-NL" sz="2800" b="1" dirty="0">
                <a:solidFill>
                  <a:srgbClr val="C0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Risicoanalyse zoönosen in Nederland en wereldwijd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42D85-9841-408F-BAD4-802180FB6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0225"/>
            <a:ext cx="10515600" cy="4596738"/>
          </a:xfrm>
        </p:spPr>
        <p:txBody>
          <a:bodyPr/>
          <a:lstStyle/>
          <a:p>
            <a:pPr marL="571500" indent="-571500">
              <a:buFont typeface="+mj-lt"/>
              <a:buAutoNum type="romanUcPeriod" startAt="7"/>
            </a:pPr>
            <a:r>
              <a:rPr lang="nl-NL" b="1" dirty="0">
                <a:latin typeface="Arial Narrow" panose="020B0606020202030204" pitchFamily="34" charset="0"/>
              </a:rPr>
              <a:t>Andere risicofactoren moeilijk in te schatten omdat het gaat om complexe verbanden</a:t>
            </a:r>
          </a:p>
          <a:p>
            <a:pPr lvl="2"/>
            <a:r>
              <a:rPr lang="nl-NL" sz="2400" b="1" dirty="0">
                <a:latin typeface="Arial Narrow" panose="020B0606020202030204" pitchFamily="34" charset="0"/>
              </a:rPr>
              <a:t>Biodiversiteit </a:t>
            </a:r>
          </a:p>
          <a:p>
            <a:pPr lvl="3"/>
            <a:r>
              <a:rPr lang="nl-NL" dirty="0">
                <a:latin typeface="Arial Narrow" panose="020B0606020202030204" pitchFamily="34" charset="0"/>
              </a:rPr>
              <a:t>Relatie met zoönoserisico is complex</a:t>
            </a:r>
          </a:p>
          <a:p>
            <a:pPr lvl="2"/>
            <a:r>
              <a:rPr lang="nl-NL" sz="2400" b="1" dirty="0">
                <a:latin typeface="Arial Narrow" panose="020B0606020202030204" pitchFamily="34" charset="0"/>
              </a:rPr>
              <a:t>Veranderd landgebruik </a:t>
            </a:r>
          </a:p>
          <a:p>
            <a:pPr lvl="3"/>
            <a:r>
              <a:rPr lang="nl-NL" dirty="0" err="1">
                <a:latin typeface="Arial Narrow" panose="020B0606020202030204" pitchFamily="34" charset="0"/>
              </a:rPr>
              <a:t>Rewilding</a:t>
            </a:r>
            <a:r>
              <a:rPr lang="nl-NL" dirty="0">
                <a:latin typeface="Arial Narrow" panose="020B0606020202030204" pitchFamily="34" charset="0"/>
              </a:rPr>
              <a:t> </a:t>
            </a:r>
          </a:p>
          <a:p>
            <a:pPr lvl="3"/>
            <a:r>
              <a:rPr lang="nl-NL" dirty="0">
                <a:latin typeface="Arial Narrow" panose="020B0606020202030204" pitchFamily="34" charset="0"/>
              </a:rPr>
              <a:t>Ontbossing Amazonegebieden </a:t>
            </a:r>
          </a:p>
          <a:p>
            <a:pPr lvl="2"/>
            <a:r>
              <a:rPr lang="nl-NL" sz="2400" b="1" dirty="0">
                <a:latin typeface="Arial Narrow" panose="020B0606020202030204" pitchFamily="34" charset="0"/>
              </a:rPr>
              <a:t>Klimaat verandering </a:t>
            </a:r>
          </a:p>
          <a:p>
            <a:pPr lvl="3"/>
            <a:r>
              <a:rPr lang="nl-NL" dirty="0">
                <a:latin typeface="Arial Narrow" panose="020B0606020202030204" pitchFamily="34" charset="0"/>
              </a:rPr>
              <a:t>Kans op </a:t>
            </a:r>
            <a:r>
              <a:rPr lang="nl-NL" dirty="0" err="1">
                <a:latin typeface="Arial Narrow" panose="020B0606020202030204" pitchFamily="34" charset="0"/>
              </a:rPr>
              <a:t>vectorgebonden</a:t>
            </a:r>
            <a:r>
              <a:rPr lang="nl-NL" dirty="0">
                <a:latin typeface="Arial Narrow" panose="020B0606020202030204" pitchFamily="34" charset="0"/>
              </a:rPr>
              <a:t> zoönosen neemt toe  </a:t>
            </a:r>
          </a:p>
          <a:p>
            <a:endParaRPr lang="en-GB" b="1" dirty="0">
              <a:latin typeface="Arial Narrow" panose="020B0606020202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3B005-F39D-4CCA-8191-2E912B4985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45218" y="6356350"/>
            <a:ext cx="2436181" cy="365125"/>
          </a:xfrm>
        </p:spPr>
        <p:txBody>
          <a:bodyPr/>
          <a:lstStyle/>
          <a:p>
            <a:r>
              <a:rPr lang="en-US" b="1" dirty="0"/>
              <a:t>11/11/2021</a:t>
            </a:r>
            <a:endParaRPr lang="en-GB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784D6F-A29C-41FF-9623-408A0438F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7</a:t>
            </a:fld>
            <a:endParaRPr lang="en-GB"/>
          </a:p>
        </p:txBody>
      </p:sp>
      <p:pic>
        <p:nvPicPr>
          <p:cNvPr id="7" name="Afbeelding 4">
            <a:extLst>
              <a:ext uri="{FF2B5EF4-FFF2-40B4-BE49-F238E27FC236}">
                <a16:creationId xmlns:a16="http://schemas.microsoft.com/office/drawing/2014/main" id="{CF645658-8448-4CE1-BFBD-A3F8E1B9219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9812"/>
            <a:ext cx="942393" cy="98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100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B8007-C727-4539-A113-91A2589A9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2903" y="418392"/>
            <a:ext cx="10116845" cy="591830"/>
          </a:xfrm>
        </p:spPr>
        <p:txBody>
          <a:bodyPr>
            <a:normAutofit/>
          </a:bodyPr>
          <a:lstStyle/>
          <a:p>
            <a:pPr algn="r"/>
            <a:r>
              <a:rPr lang="nl-NL" sz="3200" dirty="0">
                <a:solidFill>
                  <a:srgbClr val="C00000"/>
                </a:solidFill>
                <a:latin typeface="Arial Black" panose="020B0A04020102020204" pitchFamily="34" charset="0"/>
              </a:rPr>
              <a:t>Kernaanbevelingen </a:t>
            </a:r>
            <a:endParaRPr lang="en-GB" sz="32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8F5C3-BFD9-4A5D-BD0B-11E5B0C9C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711650" cy="4987355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b="1" dirty="0">
                <a:latin typeface="Arial Narrow" panose="020B0606020202030204" pitchFamily="34" charset="0"/>
              </a:rPr>
              <a:t>“</a:t>
            </a:r>
            <a:r>
              <a:rPr lang="nl-NL" b="1" dirty="0" err="1">
                <a:latin typeface="Arial Narrow" panose="020B0606020202030204" pitchFamily="34" charset="0"/>
              </a:rPr>
              <a:t>One</a:t>
            </a:r>
            <a:r>
              <a:rPr lang="nl-NL" b="1" dirty="0">
                <a:latin typeface="Arial Narrow" panose="020B0606020202030204" pitchFamily="34" charset="0"/>
              </a:rPr>
              <a:t> Health” benadering – gezondheid van mens, dier, planten en omgeving</a:t>
            </a:r>
          </a:p>
          <a:p>
            <a:r>
              <a:rPr lang="nl-NL" b="1" dirty="0">
                <a:latin typeface="Arial Narrow" panose="020B0606020202030204" pitchFamily="34" charset="0"/>
              </a:rPr>
              <a:t>Overkoepelend nationaal plan voor paraatheid en respons</a:t>
            </a:r>
          </a:p>
          <a:p>
            <a:pPr lvl="1">
              <a:lnSpc>
                <a:spcPct val="120000"/>
              </a:lnSpc>
            </a:pPr>
            <a:r>
              <a:rPr lang="nl-NL" dirty="0">
                <a:latin typeface="Arial Narrow" panose="020B0606020202030204" pitchFamily="34" charset="0"/>
              </a:rPr>
              <a:t>Gebruikmakend van bestaande draaiboeken en richtlijnen (RIVM)</a:t>
            </a:r>
          </a:p>
          <a:p>
            <a:pPr lvl="1">
              <a:lnSpc>
                <a:spcPct val="120000"/>
              </a:lnSpc>
            </a:pPr>
            <a:r>
              <a:rPr lang="nl-NL" dirty="0">
                <a:latin typeface="Arial Narrow" panose="020B0606020202030204" pitchFamily="34" charset="0"/>
              </a:rPr>
              <a:t>Wetgeving, financiering, beheer voorraden beschermingsmiddelen</a:t>
            </a:r>
          </a:p>
          <a:p>
            <a:pPr lvl="1">
              <a:lnSpc>
                <a:spcPct val="120000"/>
              </a:lnSpc>
            </a:pPr>
            <a:r>
              <a:rPr lang="nl-NL" dirty="0">
                <a:latin typeface="Arial Narrow" panose="020B0606020202030204" pitchFamily="34" charset="0"/>
              </a:rPr>
              <a:t>Ook aandacht voor rol van landbouwhuisdieren, gezelschapsdieren en wilde dieren in introductie, verspreiding en amplificatie van ziekteverwekker</a:t>
            </a:r>
          </a:p>
          <a:p>
            <a:r>
              <a:rPr lang="nl-NL" b="1" dirty="0">
                <a:latin typeface="Arial Narrow" panose="020B0606020202030204" pitchFamily="34" charset="0"/>
              </a:rPr>
              <a:t>Zoönosegeletterdheid</a:t>
            </a:r>
          </a:p>
          <a:p>
            <a:pPr lvl="1">
              <a:lnSpc>
                <a:spcPct val="100000"/>
              </a:lnSpc>
            </a:pPr>
            <a:r>
              <a:rPr lang="nl-NL" dirty="0">
                <a:latin typeface="Arial Narrow" panose="020B0606020202030204" pitchFamily="34" charset="0"/>
              </a:rPr>
              <a:t>Betrokkenheid van brede publiek is essentieel </a:t>
            </a:r>
          </a:p>
          <a:p>
            <a:pPr lvl="1">
              <a:lnSpc>
                <a:spcPct val="100000"/>
              </a:lnSpc>
            </a:pPr>
            <a:r>
              <a:rPr lang="nl-NL" dirty="0">
                <a:latin typeface="Arial Narrow" panose="020B0606020202030204" pitchFamily="34" charset="0"/>
              </a:rPr>
              <a:t>Kennis over en preventie van zoönosen is belangrijk</a:t>
            </a:r>
          </a:p>
          <a:p>
            <a:pPr lvl="1">
              <a:lnSpc>
                <a:spcPct val="100000"/>
              </a:lnSpc>
            </a:pPr>
            <a:r>
              <a:rPr lang="nl-NL" dirty="0">
                <a:latin typeface="Arial Narrow" panose="020B0606020202030204" pitchFamily="34" charset="0"/>
              </a:rPr>
              <a:t>Ontwikkel doelgroepgerichte zoönosegeletterdheid met juiste balans zoönoserisico en intensiteit van voorlichting  </a:t>
            </a:r>
          </a:p>
          <a:p>
            <a:pPr lvl="1"/>
            <a:endParaRPr lang="nl-NL" b="1" dirty="0">
              <a:latin typeface="Arial Narrow" panose="020B0606020202030204" pitchFamily="34" charset="0"/>
            </a:endParaRPr>
          </a:p>
          <a:p>
            <a:pPr lvl="1"/>
            <a:endParaRPr lang="nl-NL" b="1" dirty="0">
              <a:latin typeface="Arial Narrow" panose="020B0606020202030204" pitchFamily="34" charset="0"/>
            </a:endParaRPr>
          </a:p>
          <a:p>
            <a:endParaRPr lang="nl-NL" b="1" dirty="0">
              <a:latin typeface="Arial Narrow" panose="020B0606020202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47D34-7FCC-4D6F-AE97-36359CE1D1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25118" y="6356350"/>
            <a:ext cx="2356282" cy="365125"/>
          </a:xfrm>
        </p:spPr>
        <p:txBody>
          <a:bodyPr/>
          <a:lstStyle/>
          <a:p>
            <a:r>
              <a:rPr lang="en-US" b="1" dirty="0"/>
              <a:t>11/11/2021</a:t>
            </a:r>
            <a:endParaRPr lang="en-GB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EB8DD6-C293-41BC-8A94-73BDC2829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8</a:t>
            </a:fld>
            <a:endParaRPr lang="en-GB"/>
          </a:p>
        </p:txBody>
      </p:sp>
      <p:pic>
        <p:nvPicPr>
          <p:cNvPr id="6" name="Afbeelding 4">
            <a:extLst>
              <a:ext uri="{FF2B5EF4-FFF2-40B4-BE49-F238E27FC236}">
                <a16:creationId xmlns:a16="http://schemas.microsoft.com/office/drawing/2014/main" id="{9EE2C981-49FB-4E42-9467-F9116432234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9812"/>
            <a:ext cx="942393" cy="98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909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C973A2-5D8F-4435-90EF-7A62EA55D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69101" cy="767389"/>
          </a:xfrm>
        </p:spPr>
        <p:txBody>
          <a:bodyPr>
            <a:normAutofit/>
          </a:bodyPr>
          <a:lstStyle/>
          <a:p>
            <a:pPr algn="r"/>
            <a:r>
              <a:rPr lang="nl-NL" sz="2800" dirty="0">
                <a:solidFill>
                  <a:srgbClr val="C00000"/>
                </a:solidFill>
                <a:latin typeface="Arial Black" panose="020B0A04020102020204" pitchFamily="34" charset="0"/>
              </a:rPr>
              <a:t>Preventie en vaccinatie – NL 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ABA5FD-05B8-4D9C-88E0-00A8EFE61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11" y="1131859"/>
            <a:ext cx="10969101" cy="512689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Verminder dichtheid van bedrijven en aantallen dieren op bedrijven om efficiënte </a:t>
            </a:r>
            <a:r>
              <a:rPr lang="nl-NL" sz="2400" b="1" dirty="0">
                <a:latin typeface="Arial Narrow" panose="020B0606020202030204" pitchFamily="34" charset="0"/>
                <a:ea typeface="Calibri" panose="020F0502020204030204" pitchFamily="34" charset="0"/>
              </a:rPr>
              <a:t>transmissie (Rh&gt;1)</a:t>
            </a:r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te verhinderen 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nl-NL" sz="1900" dirty="0">
                <a:latin typeface="Arial Narrow" panose="020B0606020202030204" pitchFamily="34" charset="0"/>
              </a:rPr>
              <a:t>Ontwikkel modellen waarmee voorspeld kan worden bij welke veedichtheid van bedrijven en bedrijfsgroottes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Jaarlijkse onafhankelijke zoönose risico / </a:t>
            </a:r>
            <a:r>
              <a:rPr lang="nl-NL" sz="2400" b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bioveiligheidscheck</a:t>
            </a:r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met o.a.</a:t>
            </a:r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: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nl-NL" sz="19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Pluimvee – wilde vogels; en persistente circulatie van ziektekiemen, zoals varkensgriep</a:t>
            </a:r>
            <a:endParaRPr lang="en-GB" sz="1900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Streef naar geen pluimveehouderijen in gebieden met veel watervogels (of effectieve vaccinatie)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Analyseer zoönoserisico</a:t>
            </a:r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nieuwe dierhouderijen, snelle uitbreidingen en nieuwe ontwikkelingen</a:t>
            </a:r>
            <a:endParaRPr lang="en-GB" sz="2400" b="1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Positieflijst voor gezelschapsdieren</a:t>
            </a:r>
            <a:endParaRPr lang="en-GB" sz="2400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nl-NL" sz="1500" b="1" dirty="0">
              <a:latin typeface="Arial Narrow" panose="020B0606020202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nl-NL" sz="2400" b="1" i="1" dirty="0">
                <a:latin typeface="Arial Narrow" panose="020B0606020202030204" pitchFamily="34" charset="0"/>
              </a:rPr>
              <a:t>Vaccinatie</a:t>
            </a:r>
            <a:r>
              <a:rPr lang="nl-NL" sz="2400" b="1" dirty="0">
                <a:latin typeface="Arial Narrow" panose="020B0606020202030204" pitchFamily="34" charset="0"/>
              </a:rPr>
              <a:t>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sz="2400" b="1" dirty="0">
                <a:latin typeface="Arial Narrow" panose="020B0606020202030204" pitchFamily="34" charset="0"/>
              </a:rPr>
              <a:t>Stimuleer gebruik effectieve vaccins in veehouderij bij voorkeur DIVA vaccins </a:t>
            </a:r>
            <a:r>
              <a:rPr lang="nl-NL" sz="1000" dirty="0">
                <a:latin typeface="Arial Narrow" panose="020B0606020202030204" pitchFamily="34" charset="0"/>
              </a:rPr>
              <a:t>(</a:t>
            </a:r>
            <a:r>
              <a:rPr lang="nl-NL" sz="1000" dirty="0" err="1">
                <a:latin typeface="Arial Narrow" panose="020B0606020202030204" pitchFamily="34" charset="0"/>
              </a:rPr>
              <a:t>Differentiating</a:t>
            </a:r>
            <a:r>
              <a:rPr lang="nl-NL" sz="1000" dirty="0">
                <a:latin typeface="Arial Narrow" panose="020B0606020202030204" pitchFamily="34" charset="0"/>
              </a:rPr>
              <a:t> </a:t>
            </a:r>
            <a:r>
              <a:rPr lang="nl-NL" sz="1000" dirty="0" err="1">
                <a:latin typeface="Arial Narrow" panose="020B0606020202030204" pitchFamily="34" charset="0"/>
              </a:rPr>
              <a:t>Infected</a:t>
            </a:r>
            <a:r>
              <a:rPr lang="nl-NL" sz="1000" dirty="0">
                <a:latin typeface="Arial Narrow" panose="020B0606020202030204" pitchFamily="34" charset="0"/>
              </a:rPr>
              <a:t> </a:t>
            </a:r>
            <a:r>
              <a:rPr lang="nl-NL" sz="1000" dirty="0" err="1">
                <a:latin typeface="Arial Narrow" panose="020B0606020202030204" pitchFamily="34" charset="0"/>
              </a:rPr>
              <a:t>from</a:t>
            </a:r>
            <a:r>
              <a:rPr lang="nl-NL" sz="1000" dirty="0">
                <a:latin typeface="Arial Narrow" panose="020B0606020202030204" pitchFamily="34" charset="0"/>
              </a:rPr>
              <a:t> </a:t>
            </a:r>
            <a:r>
              <a:rPr lang="nl-NL" sz="1000" dirty="0" err="1">
                <a:latin typeface="Arial Narrow" panose="020B0606020202030204" pitchFamily="34" charset="0"/>
              </a:rPr>
              <a:t>Vaccinated</a:t>
            </a:r>
            <a:r>
              <a:rPr lang="nl-NL" sz="1000" dirty="0">
                <a:latin typeface="Arial Narrow" panose="020B0606020202030204" pitchFamily="34" charset="0"/>
              </a:rPr>
              <a:t> Animals) </a:t>
            </a:r>
            <a:endParaRPr lang="en-GB" sz="1000" dirty="0">
              <a:latin typeface="Arial Narrow" panose="020B060602020203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nl-NL" sz="2400" b="1" dirty="0">
                <a:latin typeface="Arial Narrow" panose="020B0606020202030204" pitchFamily="34" charset="0"/>
              </a:rPr>
              <a:t>Influenza </a:t>
            </a:r>
            <a:r>
              <a:rPr lang="nl-NL" sz="2400" b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vaccins</a:t>
            </a:r>
            <a:r>
              <a:rPr lang="nl-NL" sz="24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voor alle veehouders en anderen regelmatig in contact met pluimvee, wilde vogels en varkens</a:t>
            </a:r>
            <a:endParaRPr lang="en-GB" sz="2400" dirty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E945899-7F97-43FB-8D48-9AA15E6C45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4124" y="6356350"/>
            <a:ext cx="2457275" cy="365125"/>
          </a:xfrm>
        </p:spPr>
        <p:txBody>
          <a:bodyPr/>
          <a:lstStyle/>
          <a:p>
            <a:r>
              <a:rPr lang="en-US" b="1" dirty="0"/>
              <a:t>11/11/2021</a:t>
            </a:r>
            <a:endParaRPr lang="en-GB" b="1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D4D308-11C3-4C6F-B42B-14D0AEA0D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25B3-3710-4CB7-995B-8B18EE4FE011}" type="slidenum">
              <a:rPr lang="en-GB" smtClean="0"/>
              <a:t>9</a:t>
            </a:fld>
            <a:endParaRPr lang="en-GB"/>
          </a:p>
        </p:txBody>
      </p:sp>
      <p:pic>
        <p:nvPicPr>
          <p:cNvPr id="8" name="Afbeelding 4">
            <a:extLst>
              <a:ext uri="{FF2B5EF4-FFF2-40B4-BE49-F238E27FC236}">
                <a16:creationId xmlns:a16="http://schemas.microsoft.com/office/drawing/2014/main" id="{69BB6D0E-4973-4FB9-AC54-39331493A99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69812"/>
            <a:ext cx="942393" cy="98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2957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988</ap:Words>
  <ap:PresentationFormat>Breedbeeld</ap:PresentationFormat>
  <ap:Paragraphs>180</ap:Paragraphs>
  <ap:Slides>12</ap:Slides>
  <ap:HiddenSlides>0</ap:HiddenSlides>
  <ap:MMClips>0</ap:MMClips>
  <ap:ScaleCrop>false</ap:ScaleCrop>
  <ap:HeadingPairs>
    <vt:vector baseType="variant" size="6">
      <vt:variant>
        <vt:lpstr>Gebruikte lettertypen</vt:lpstr>
      </vt:variant>
      <vt:variant>
        <vt:i4>8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ap:HeadingPairs>
  <ap:TitlesOfParts>
    <vt:vector baseType="lpstr" size="21">
      <vt:lpstr>Arial</vt:lpstr>
      <vt:lpstr>Arial Black</vt:lpstr>
      <vt:lpstr>Arial Narrow</vt:lpstr>
      <vt:lpstr>Arial Unicode MS</vt:lpstr>
      <vt:lpstr>Calibri</vt:lpstr>
      <vt:lpstr>Calibri Light</vt:lpstr>
      <vt:lpstr>Times New Roman</vt:lpstr>
      <vt:lpstr>Wingdings</vt:lpstr>
      <vt:lpstr>Kantoorthema</vt:lpstr>
      <vt:lpstr> </vt:lpstr>
      <vt:lpstr>De Opdracht </vt:lpstr>
      <vt:lpstr>De expertgroep zoönosen </vt:lpstr>
      <vt:lpstr>Het rapport</vt:lpstr>
      <vt:lpstr>Risicoanalyse zoönosen in Nederland en wereldwijd</vt:lpstr>
      <vt:lpstr>Risicoanalyse zoönosen in Nederland en wereldwijd</vt:lpstr>
      <vt:lpstr>Risicoanalyse zoönosen in Nederland en wereldwijd</vt:lpstr>
      <vt:lpstr>Kernaanbevelingen </vt:lpstr>
      <vt:lpstr>Preventie en vaccinatie – NL </vt:lpstr>
      <vt:lpstr>Monitoring en surveillance zoönosen – NL </vt:lpstr>
      <vt:lpstr>Internationale afstemming</vt:lpstr>
      <vt:lpstr>Acknowledgements 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lastPrinted>2021-11-10T09:38:40.0000000Z</lastPrinted>
  <dcterms:created xsi:type="dcterms:W3CDTF">2021-07-05T15:09:18.0000000Z</dcterms:created>
  <dcterms:modified xsi:type="dcterms:W3CDTF">2021-11-12T11:09:08.0000000Z</dcterms:modified>
  <dc:description/>
  <dc:subject/>
  <keywords/>
  <version/>
  <category>------------------------</category>
</coreProperties>
</file>