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10.xml" ContentType="application/vnd.openxmlformats-officedocument.presentationml.slide+xml"/>
  <Override PartName="/ppt/slides/slide41.xml" ContentType="application/vnd.openxmlformats-officedocument.presentationml.slide+xml"/>
  <Override PartName="/ppt/slides/slide1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notesSlides/notesSlide10.xml" ContentType="application/vnd.openxmlformats-officedocument.presentationml.notesSlide+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notesSlides/notesSlide9.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8.xml" ContentType="application/vnd.openxmlformats-officedocument.presentationml.notesSlide+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slideLayouts/slideLayout17.xml" ContentType="application/vnd.openxmlformats-officedocument.presentationml.slideLayout+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slideLayouts/slideLayout10.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8.xml" ContentType="application/vnd.openxmlformats-officedocument.drawingml.chart+xml"/>
  <Override PartName="/ppt/theme/theme4.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ommentAuthors.xml" ContentType="application/vnd.openxmlformats-officedocument.presentationml.commentAuthors+xml"/>
  <Override PartName="/ppt/charts/chart23.xml" ContentType="application/vnd.openxmlformats-officedocument.drawingml.chart+xml"/>
  <Override PartName="/ppt/charts/chart22.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6.xml" ContentType="application/vnd.openxmlformats-officedocument.drawingml.chart+xml"/>
  <Override PartName="/ppt/theme/themeOverride2.xml" ContentType="application/vnd.openxmlformats-officedocument.themeOverride+xml"/>
  <Override PartName="/ppt/charts/chart31.xml" ContentType="application/vnd.openxmlformats-officedocument.drawingml.chart+xml"/>
  <Override PartName="/ppt/charts/chart30.xml" ContentType="application/vnd.openxmlformats-officedocument.drawingml.chart+xml"/>
  <Override PartName="/ppt/notesMasters/notesMaster1.xml" ContentType="application/vnd.openxmlformats-officedocument.presentationml.notesMaster+xml"/>
  <Override PartName="/ppt/theme/themeOverride1.xml" ContentType="application/vnd.openxmlformats-officedocument.themeOverride+xml"/>
  <Override PartName="/ppt/charts/chart29.xml" ContentType="application/vnd.openxmlformats-officedocument.drawingml.chart+xml"/>
  <Override PartName="/ppt/charts/chart32.xml" ContentType="application/vnd.openxmlformats-officedocument.drawingml.chart+xml"/>
  <Override PartName="/ppt/charts/chart34.xml" ContentType="application/vnd.openxmlformats-officedocument.drawingml.chart+xml"/>
  <Override PartName="/ppt/charts/chart33.xml" ContentType="application/vnd.openxmlformats-officedocument.drawingml.chart+xml"/>
  <Override PartName="/ppt/charts/chart27.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10.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3.xml" ContentType="application/vnd.openxmlformats-officedocument.drawingml.chart+xml"/>
  <Override PartName="/ppt/charts/chart11.xml" ContentType="application/vnd.openxmlformats-officedocument.drawingml.chart+xml"/>
  <Override PartName="/ppt/theme/theme1.xml" ContentType="application/vnd.openxmlformats-officedocument.theme+xml"/>
  <Override PartName="/ppt/charts/chart1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23" r:id="rId2"/>
    <p:sldMasterId id="2147483736" r:id="rId3"/>
  </p:sldMasterIdLst>
  <p:notesMasterIdLst>
    <p:notesMasterId r:id="rId48"/>
  </p:notesMasterIdLst>
  <p:sldIdLst>
    <p:sldId id="333" r:id="rId4"/>
    <p:sldId id="471" r:id="rId5"/>
    <p:sldId id="665" r:id="rId6"/>
    <p:sldId id="455" r:id="rId7"/>
    <p:sldId id="633" r:id="rId8"/>
    <p:sldId id="634" r:id="rId9"/>
    <p:sldId id="635" r:id="rId10"/>
    <p:sldId id="636" r:id="rId11"/>
    <p:sldId id="637" r:id="rId12"/>
    <p:sldId id="678" r:id="rId13"/>
    <p:sldId id="679" r:id="rId14"/>
    <p:sldId id="638" r:id="rId15"/>
    <p:sldId id="680" r:id="rId16"/>
    <p:sldId id="681" r:id="rId17"/>
    <p:sldId id="672" r:id="rId18"/>
    <p:sldId id="673" r:id="rId19"/>
    <p:sldId id="674" r:id="rId20"/>
    <p:sldId id="675" r:id="rId21"/>
    <p:sldId id="676" r:id="rId22"/>
    <p:sldId id="682" r:id="rId23"/>
    <p:sldId id="683" r:id="rId24"/>
    <p:sldId id="667" r:id="rId25"/>
    <p:sldId id="563" r:id="rId26"/>
    <p:sldId id="564" r:id="rId27"/>
    <p:sldId id="565" r:id="rId28"/>
    <p:sldId id="367" r:id="rId29"/>
    <p:sldId id="669" r:id="rId30"/>
    <p:sldId id="466" r:id="rId31"/>
    <p:sldId id="371" r:id="rId32"/>
    <p:sldId id="567" r:id="rId33"/>
    <p:sldId id="568" r:id="rId34"/>
    <p:sldId id="670" r:id="rId35"/>
    <p:sldId id="573" r:id="rId36"/>
    <p:sldId id="555" r:id="rId37"/>
    <p:sldId id="556" r:id="rId38"/>
    <p:sldId id="395" r:id="rId39"/>
    <p:sldId id="394" r:id="rId40"/>
    <p:sldId id="588" r:id="rId41"/>
    <p:sldId id="579" r:id="rId42"/>
    <p:sldId id="684" r:id="rId43"/>
    <p:sldId id="581" r:id="rId44"/>
    <p:sldId id="582" r:id="rId45"/>
    <p:sldId id="584" r:id="rId46"/>
    <p:sldId id="492" r:id="rId4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YSSETTES Sophie" initials="V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00"/>
    <a:srgbClr val="FF9933"/>
    <a:srgbClr val="58C8D4"/>
    <a:srgbClr val="00456C"/>
    <a:srgbClr val="00131E"/>
    <a:srgbClr val="003E60"/>
    <a:srgbClr val="00130D"/>
    <a:srgbClr val="278D99"/>
    <a:srgbClr val="004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005" autoAdjust="0"/>
    <p:restoredTop sz="91261" autoAdjust="0"/>
  </p:normalViewPr>
  <p:slideViewPr>
    <p:cSldViewPr>
      <p:cViewPr varScale="1">
        <p:scale>
          <a:sx n="109" d="100"/>
          <a:sy n="109" d="100"/>
        </p:scale>
        <p:origin x="-942" y="-90"/>
      </p:cViewPr>
      <p:guideLst>
        <p:guide orient="horz" pos="2160"/>
        <p:guide pos="2880"/>
      </p:guideLst>
    </p:cSldViewPr>
  </p:slideViewPr>
  <p:outlineViewPr>
    <p:cViewPr>
      <p:scale>
        <a:sx n="33" d="100"/>
        <a:sy n="33" d="100"/>
      </p:scale>
      <p:origin x="54" y="488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openxmlformats.org/officeDocument/2006/relationships/slide" Target="slides/slide36.xml" Id="rId39" /><Relationship Type="http://schemas.openxmlformats.org/officeDocument/2006/relationships/slide" Target="slides/slide18.xml" Id="rId21" /><Relationship Type="http://schemas.openxmlformats.org/officeDocument/2006/relationships/slide" Target="slides/slide31.xml" Id="rId34" /><Relationship Type="http://schemas.openxmlformats.org/officeDocument/2006/relationships/slide" Target="slides/slide39.xml" Id="rId42" /><Relationship Type="http://schemas.openxmlformats.org/officeDocument/2006/relationships/slide" Target="slides/slide44.xml" Id="rId47" /><Relationship Type="http://schemas.openxmlformats.org/officeDocument/2006/relationships/presProps" Target="presProps.xml" Id="rId50" /><Relationship Type="http://schemas.openxmlformats.org/officeDocument/2006/relationships/slide" Target="slides/slide4.xml" Id="rId7" /><Relationship Type="http://schemas.openxmlformats.org/officeDocument/2006/relationships/slideMaster" Target="slideMasters/slideMaster2.xml" Id="rId2" /><Relationship Type="http://schemas.openxmlformats.org/officeDocument/2006/relationships/slide" Target="slides/slide13.xml" Id="rId16" /><Relationship Type="http://schemas.openxmlformats.org/officeDocument/2006/relationships/slide" Target="slides/slide26.xml" Id="rId29"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9.xml" Id="rId32" /><Relationship Type="http://schemas.openxmlformats.org/officeDocument/2006/relationships/slide" Target="slides/slide34.xml" Id="rId37" /><Relationship Type="http://schemas.openxmlformats.org/officeDocument/2006/relationships/slide" Target="slides/slide37.xml" Id="rId40" /><Relationship Type="http://schemas.openxmlformats.org/officeDocument/2006/relationships/slide" Target="slides/slide42.xml" Id="rId45" /><Relationship Type="http://schemas.openxmlformats.org/officeDocument/2006/relationships/tableStyles" Target="tableStyles.xml" Id="rId53" /><Relationship Type="http://schemas.openxmlformats.org/officeDocument/2006/relationships/slide" Target="slides/slide2.xml" Id="rId5"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28.xml" Id="rId31" /><Relationship Type="http://schemas.openxmlformats.org/officeDocument/2006/relationships/slide" Target="slides/slide41.xml" Id="rId44" /><Relationship Type="http://schemas.openxmlformats.org/officeDocument/2006/relationships/theme" Target="theme/theme1.xml" Id="rId52"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slide" Target="slides/slide32.xml" Id="rId35" /><Relationship Type="http://schemas.openxmlformats.org/officeDocument/2006/relationships/slide" Target="slides/slide40.xml" Id="rId43" /><Relationship Type="http://schemas.openxmlformats.org/officeDocument/2006/relationships/notesMaster" Target="notesMasters/notesMaster1.xml" Id="rId48" /><Relationship Type="http://schemas.openxmlformats.org/officeDocument/2006/relationships/slide" Target="slides/slide5.xml" Id="rId8" /><Relationship Type="http://schemas.openxmlformats.org/officeDocument/2006/relationships/viewProps" Target="viewProps.xml" Id="rId51" /><Relationship Type="http://schemas.openxmlformats.org/officeDocument/2006/relationships/slideMaster" Target="slideMasters/slideMaster3.xml" Id="rId3"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slide" Target="slides/slide30.xml" Id="rId33" /><Relationship Type="http://schemas.openxmlformats.org/officeDocument/2006/relationships/slide" Target="slides/slide35.xml" Id="rId38" /><Relationship Type="http://schemas.openxmlformats.org/officeDocument/2006/relationships/slide" Target="slides/slide43.xml" Id="rId46" /><Relationship Type="http://schemas.openxmlformats.org/officeDocument/2006/relationships/slide" Target="slides/slide17.xml" Id="rId20" /><Relationship Type="http://schemas.openxmlformats.org/officeDocument/2006/relationships/slide" Target="slides/slide38.xml" Id="rId41" /><Relationship Type="http://schemas.openxmlformats.org/officeDocument/2006/relationships/slideMaster" Target="slideMasters/slideMaster1.xml" Id="rId1" /><Relationship Type="http://schemas.openxmlformats.org/officeDocument/2006/relationships/slide" Target="slides/slide3.xml" Id="rId6"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slide" Target="slides/slide33.xml" Id="rId36" /><Relationship Type="http://schemas.openxmlformats.org/officeDocument/2006/relationships/commentAuthors" Target="commentAuthors.xml" Id="rId49" /></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horizontal\PIAAC%20Report\PIAAC%20report%202013\To%20Kwan\Volume%20I%20-%20Outlook%20-%20main%20report\Upated%20Charts\Fig%20Chp1%20-%20FINAL%2009082013.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chleicher_A\AppData\Local\Microsoft\Windows\Temporary%20Internet%20Files\Content.Outlook\VZIKTJDZ\C_1%206%20+%20Problem-solving.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oecdemeamicrosoftonlinecom-1.sharepoint.emea.microsoftonline.com/PISA2012/Shared%20Documents/Vol1_Fig_OTL_CN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Schleicher_A\AppData\Local\Microsoft\Windows\Temporary%20Internet%20Files\Content.Outlook\A5VJMVZA\Deciles%20ESCS%20and%20math%20performance_with%20new%20graphs%20(2).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https://oecdemeamicrosoftonlinecom-1.sharepoint.emea.microsoftonline.com/PISA2012/Shared%20Documents/Vol4Ch1_Fig_CNT.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4.xml.rels><?xml version="1.0" encoding="UTF-8" standalone="yes"?>
<Relationships xmlns="http://schemas.openxmlformats.org/package/2006/relationships"><Relationship Id="rId2" Type="http://schemas.openxmlformats.org/officeDocument/2006/relationships/oleObject" Target="https://oecdemeamicrosoftonlinecom-1.sharepoint.emea.microsoftonline.com/PISA2012/Shared%20Documents/Vol4Ch1_Fig_CNT.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96865620722863E-2"/>
          <c:y val="7.6641288132870675E-2"/>
          <c:w val="0.88581455547823817"/>
          <c:h val="0.85588243824300625"/>
        </c:manualLayout>
      </c:layout>
      <c:lineChart>
        <c:grouping val="standard"/>
        <c:varyColors val="0"/>
        <c:ser>
          <c:idx val="0"/>
          <c:order val="0"/>
          <c:tx>
            <c:strRef>
              <c:f>'Fig 1.5'!$K$1</c:f>
              <c:strCache>
                <c:ptCount val="1"/>
                <c:pt idx="0">
                  <c:v>Routine manual</c:v>
                </c:pt>
              </c:strCache>
            </c:strRef>
          </c:tx>
          <c:spPr>
            <a:ln w="38100">
              <a:solidFill>
                <a:srgbClr val="FF0000"/>
              </a:solidFill>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1.5'!$K$3:$K$9</c:f>
              <c:numCache>
                <c:formatCode>0.0</c:formatCode>
                <c:ptCount val="7"/>
                <c:pt idx="0">
                  <c:v>49.995012000000003</c:v>
                </c:pt>
                <c:pt idx="1">
                  <c:v>55.3</c:v>
                </c:pt>
                <c:pt idx="2">
                  <c:v>54.9</c:v>
                </c:pt>
                <c:pt idx="3">
                  <c:v>52.6</c:v>
                </c:pt>
                <c:pt idx="4">
                  <c:v>47.6</c:v>
                </c:pt>
                <c:pt idx="5" formatCode="General">
                  <c:v>46</c:v>
                </c:pt>
                <c:pt idx="6" formatCode="General">
                  <c:v>45.2</c:v>
                </c:pt>
              </c:numCache>
            </c:numRef>
          </c:val>
          <c:smooth val="0"/>
        </c:ser>
        <c:ser>
          <c:idx val="1"/>
          <c:order val="1"/>
          <c:tx>
            <c:strRef>
              <c:f>'Fig 1.5'!$L$1</c:f>
              <c:strCache>
                <c:ptCount val="1"/>
                <c:pt idx="0">
                  <c:v>Nonroutine manual</c:v>
                </c:pt>
              </c:strCache>
            </c:strRef>
          </c:tx>
          <c:spPr>
            <a:ln w="41275">
              <a:solidFill>
                <a:srgbClr val="FFC000"/>
              </a:solidFill>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1.5'!$L$3:$L$9</c:f>
              <c:numCache>
                <c:formatCode>0.0</c:formatCode>
                <c:ptCount val="7"/>
                <c:pt idx="0">
                  <c:v>49.955140999999998</c:v>
                </c:pt>
                <c:pt idx="1">
                  <c:v>47</c:v>
                </c:pt>
                <c:pt idx="2">
                  <c:v>45.2</c:v>
                </c:pt>
                <c:pt idx="3">
                  <c:v>43</c:v>
                </c:pt>
                <c:pt idx="4">
                  <c:v>42.5</c:v>
                </c:pt>
                <c:pt idx="5" formatCode="General">
                  <c:v>43.8</c:v>
                </c:pt>
                <c:pt idx="6" formatCode="General">
                  <c:v>43.1</c:v>
                </c:pt>
              </c:numCache>
            </c:numRef>
          </c:val>
          <c:smooth val="0"/>
        </c:ser>
        <c:ser>
          <c:idx val="2"/>
          <c:order val="2"/>
          <c:tx>
            <c:strRef>
              <c:f>'Fig 1.5'!$M$1</c:f>
              <c:strCache>
                <c:ptCount val="1"/>
                <c:pt idx="0">
                  <c:v>Routine cognitive</c:v>
                </c:pt>
              </c:strCache>
            </c:strRef>
          </c:tx>
          <c:spPr>
            <a:ln w="66675">
              <a:solidFill>
                <a:schemeClr val="tx1"/>
              </a:solidFill>
              <a:prstDash val="solid"/>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1.5'!$M$3:$M$9</c:f>
              <c:numCache>
                <c:formatCode>0.0</c:formatCode>
                <c:ptCount val="7"/>
                <c:pt idx="0">
                  <c:v>49.962231000000003</c:v>
                </c:pt>
                <c:pt idx="1">
                  <c:v>53.2</c:v>
                </c:pt>
                <c:pt idx="2">
                  <c:v>51.2</c:v>
                </c:pt>
                <c:pt idx="3">
                  <c:v>46.9</c:v>
                </c:pt>
                <c:pt idx="4">
                  <c:v>42.6</c:v>
                </c:pt>
                <c:pt idx="5" formatCode="General">
                  <c:v>41</c:v>
                </c:pt>
                <c:pt idx="6" formatCode="General">
                  <c:v>39.5</c:v>
                </c:pt>
              </c:numCache>
            </c:numRef>
          </c:val>
          <c:smooth val="0"/>
        </c:ser>
        <c:ser>
          <c:idx val="3"/>
          <c:order val="3"/>
          <c:tx>
            <c:strRef>
              <c:f>'Fig 1.5'!$N$1</c:f>
              <c:strCache>
                <c:ptCount val="1"/>
                <c:pt idx="0">
                  <c:v>Nonroutine analytic</c:v>
                </c:pt>
              </c:strCache>
            </c:strRef>
          </c:tx>
          <c:spPr>
            <a:ln w="47625">
              <a:solidFill>
                <a:srgbClr val="00B0F0"/>
              </a:solidFill>
              <a:prstDash val="solid"/>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1.5'!$N$3:$N$9</c:f>
              <c:numCache>
                <c:formatCode>0.0</c:formatCode>
                <c:ptCount val="7"/>
                <c:pt idx="0">
                  <c:v>49.973281</c:v>
                </c:pt>
                <c:pt idx="1">
                  <c:v>51.5</c:v>
                </c:pt>
                <c:pt idx="2">
                  <c:v>57.5</c:v>
                </c:pt>
                <c:pt idx="3">
                  <c:v>60.8</c:v>
                </c:pt>
                <c:pt idx="4">
                  <c:v>64.2</c:v>
                </c:pt>
                <c:pt idx="5" formatCode="General">
                  <c:v>63.3</c:v>
                </c:pt>
                <c:pt idx="6" formatCode="General">
                  <c:v>63.9</c:v>
                </c:pt>
              </c:numCache>
            </c:numRef>
          </c:val>
          <c:smooth val="0"/>
        </c:ser>
        <c:ser>
          <c:idx val="4"/>
          <c:order val="4"/>
          <c:tx>
            <c:strRef>
              <c:f>'Fig 1.5'!$O$1</c:f>
              <c:strCache>
                <c:ptCount val="1"/>
                <c:pt idx="0">
                  <c:v>Nonroutine interpersonal</c:v>
                </c:pt>
              </c:strCache>
            </c:strRef>
          </c:tx>
          <c:spPr>
            <a:ln w="47625">
              <a:solidFill>
                <a:srgbClr val="92D050"/>
              </a:solidFill>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1.5'!$O$3:$O$9</c:f>
              <c:numCache>
                <c:formatCode>0.0</c:formatCode>
                <c:ptCount val="7"/>
                <c:pt idx="0">
                  <c:v>49.964084999999997</c:v>
                </c:pt>
                <c:pt idx="1">
                  <c:v>49.9</c:v>
                </c:pt>
                <c:pt idx="2">
                  <c:v>57.9</c:v>
                </c:pt>
                <c:pt idx="3">
                  <c:v>62.4</c:v>
                </c:pt>
                <c:pt idx="4">
                  <c:v>66.400000000000006</c:v>
                </c:pt>
                <c:pt idx="5" formatCode="General">
                  <c:v>66.099999999999994</c:v>
                </c:pt>
                <c:pt idx="6" formatCode="General">
                  <c:v>66.7</c:v>
                </c:pt>
              </c:numCache>
            </c:numRef>
          </c:val>
          <c:smooth val="0"/>
        </c:ser>
        <c:dLbls>
          <c:showLegendKey val="0"/>
          <c:showVal val="0"/>
          <c:showCatName val="0"/>
          <c:showSerName val="0"/>
          <c:showPercent val="0"/>
          <c:showBubbleSize val="0"/>
        </c:dLbls>
        <c:marker val="1"/>
        <c:smooth val="0"/>
        <c:axId val="76114176"/>
        <c:axId val="76124160"/>
      </c:lineChart>
      <c:catAx>
        <c:axId val="76114176"/>
        <c:scaling>
          <c:orientation val="minMax"/>
        </c:scaling>
        <c:delete val="0"/>
        <c:axPos val="b"/>
        <c:numFmt formatCode="General" sourceLinked="1"/>
        <c:majorTickMark val="out"/>
        <c:minorTickMark val="none"/>
        <c:tickLblPos val="nextTo"/>
        <c:txPr>
          <a:bodyPr/>
          <a:lstStyle/>
          <a:p>
            <a:pPr>
              <a:defRPr sz="1400"/>
            </a:pPr>
            <a:endParaRPr lang="nl-NL"/>
          </a:p>
        </c:txPr>
        <c:crossAx val="76124160"/>
        <c:crosses val="autoZero"/>
        <c:auto val="1"/>
        <c:lblAlgn val="ctr"/>
        <c:lblOffset val="100"/>
        <c:noMultiLvlLbl val="0"/>
      </c:catAx>
      <c:valAx>
        <c:axId val="76124160"/>
        <c:scaling>
          <c:orientation val="minMax"/>
          <c:max val="70"/>
          <c:min val="35"/>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nl-NL"/>
          </a:p>
        </c:txPr>
        <c:crossAx val="76114176"/>
        <c:crosses val="autoZero"/>
        <c:crossBetween val="between"/>
      </c:valAx>
    </c:plotArea>
    <c:legend>
      <c:legendPos val="b"/>
      <c:layout>
        <c:manualLayout>
          <c:xMode val="edge"/>
          <c:yMode val="edge"/>
          <c:x val="0.56174746954927135"/>
          <c:y val="0.28498348337852286"/>
          <c:w val="0.43349844894681822"/>
          <c:h val="0.290016553804326"/>
        </c:manualLayout>
      </c:layout>
      <c:overlay val="0"/>
      <c:txPr>
        <a:bodyPr/>
        <a:lstStyle/>
        <a:p>
          <a:pPr>
            <a:defRPr sz="1600"/>
          </a:pPr>
          <a:endParaRPr lang="nl-NL"/>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9.0573190683003194E-2"/>
          <c:y val="0.13126309465931862"/>
          <c:w val="0.91275086666453653"/>
          <c:h val="0.59731948992869111"/>
        </c:manualLayout>
      </c:layout>
      <c:barChart>
        <c:barDir val="col"/>
        <c:grouping val="stacked"/>
        <c:varyColors val="0"/>
        <c:ser>
          <c:idx val="2"/>
          <c:order val="0"/>
          <c:tx>
            <c:strRef>
              <c:f>Sheet1!$C$1</c:f>
              <c:strCache>
                <c:ptCount val="1"/>
                <c:pt idx="0">
                  <c:v>Contribution of teachers' salary</c:v>
                </c:pt>
              </c:strCache>
            </c:strRef>
          </c:tx>
          <c:spPr>
            <a:solidFill>
              <a:srgbClr val="92D050"/>
            </a:solidFill>
          </c:spPr>
          <c:invertIfNegative val="0"/>
          <c:cat>
            <c:strRef>
              <c:f>Sheet1!$A$2:$A$28</c:f>
              <c:strCache>
                <c:ptCount val="26"/>
                <c:pt idx="0">
                  <c:v>Belgium (Fl.)</c:v>
                </c:pt>
                <c:pt idx="1">
                  <c:v>Portugal</c:v>
                </c:pt>
                <c:pt idx="2">
                  <c:v>Spain</c:v>
                </c:pt>
                <c:pt idx="3">
                  <c:v>Germany</c:v>
                </c:pt>
                <c:pt idx="4">
                  <c:v>Austria</c:v>
                </c:pt>
                <c:pt idx="5">
                  <c:v>Norway</c:v>
                </c:pt>
                <c:pt idx="6">
                  <c:v>Australia</c:v>
                </c:pt>
                <c:pt idx="7">
                  <c:v>Netherlands</c:v>
                </c:pt>
                <c:pt idx="8">
                  <c:v>Ireland</c:v>
                </c:pt>
                <c:pt idx="9">
                  <c:v>France</c:v>
                </c:pt>
                <c:pt idx="10">
                  <c:v>Canada</c:v>
                </c:pt>
                <c:pt idx="11">
                  <c:v>United States</c:v>
                </c:pt>
                <c:pt idx="12">
                  <c:v>Italy</c:v>
                </c:pt>
                <c:pt idx="13">
                  <c:v>England</c:v>
                </c:pt>
                <c:pt idx="14">
                  <c:v>Korea</c:v>
                </c:pt>
                <c:pt idx="15">
                  <c:v>Finland</c:v>
                </c:pt>
                <c:pt idx="16">
                  <c:v>Iceland</c:v>
                </c:pt>
                <c:pt idx="17">
                  <c:v>Slovenia</c:v>
                </c:pt>
                <c:pt idx="18">
                  <c:v>Israel</c:v>
                </c:pt>
                <c:pt idx="19">
                  <c:v>Czech Republic</c:v>
                </c:pt>
                <c:pt idx="20">
                  <c:v>Poland</c:v>
                </c:pt>
                <c:pt idx="21">
                  <c:v>Turkey</c:v>
                </c:pt>
                <c:pt idx="22">
                  <c:v>Hungary</c:v>
                </c:pt>
                <c:pt idx="23">
                  <c:v>Chile</c:v>
                </c:pt>
                <c:pt idx="24">
                  <c:v>Slovak Republic</c:v>
                </c:pt>
                <c:pt idx="25">
                  <c:v>Estonia</c:v>
                </c:pt>
              </c:strCache>
            </c:strRef>
          </c:cat>
          <c:val>
            <c:numRef>
              <c:f>Sheet1!$C$2:$C$28</c:f>
              <c:numCache>
                <c:formatCode>0</c:formatCode>
                <c:ptCount val="26"/>
                <c:pt idx="0">
                  <c:v>1433.9927184370222</c:v>
                </c:pt>
                <c:pt idx="1">
                  <c:v>-276.71503955362869</c:v>
                </c:pt>
                <c:pt idx="2">
                  <c:v>782.62943931769985</c:v>
                </c:pt>
                <c:pt idx="3">
                  <c:v>2018.4386753587889</c:v>
                </c:pt>
                <c:pt idx="4">
                  <c:v>462.31091125276924</c:v>
                </c:pt>
                <c:pt idx="5">
                  <c:v>-113.24539159939945</c:v>
                </c:pt>
                <c:pt idx="6">
                  <c:v>587.22998897569482</c:v>
                </c:pt>
                <c:pt idx="7">
                  <c:v>1462.2487402534998</c:v>
                </c:pt>
                <c:pt idx="8">
                  <c:v>981.6589438554654</c:v>
                </c:pt>
                <c:pt idx="9">
                  <c:v>-376.61225483920202</c:v>
                </c:pt>
                <c:pt idx="10">
                  <c:v>1039.7635222019344</c:v>
                </c:pt>
                <c:pt idx="11">
                  <c:v>607.6381621503117</c:v>
                </c:pt>
                <c:pt idx="12">
                  <c:v>-274.90096397797669</c:v>
                </c:pt>
                <c:pt idx="13">
                  <c:v>285.97330839302913</c:v>
                </c:pt>
                <c:pt idx="14">
                  <c:v>419.56189273954442</c:v>
                </c:pt>
                <c:pt idx="15">
                  <c:v>184.44106965735574</c:v>
                </c:pt>
                <c:pt idx="16">
                  <c:v>-975.80789057217805</c:v>
                </c:pt>
                <c:pt idx="17">
                  <c:v>-552.16798955705303</c:v>
                </c:pt>
                <c:pt idx="18">
                  <c:v>-1585.0009596578127</c:v>
                </c:pt>
                <c:pt idx="19">
                  <c:v>-1476.731811433812</c:v>
                </c:pt>
                <c:pt idx="20">
                  <c:v>-1611.9932915203722</c:v>
                </c:pt>
                <c:pt idx="21">
                  <c:v>-970.32450836465762</c:v>
                </c:pt>
                <c:pt idx="22">
                  <c:v>-1901.6886961296691</c:v>
                </c:pt>
                <c:pt idx="23">
                  <c:v>-861.59832877371343</c:v>
                </c:pt>
                <c:pt idx="24">
                  <c:v>-1962.6363754128001</c:v>
                </c:pt>
                <c:pt idx="25">
                  <c:v>-1862.4840737662919</c:v>
                </c:pt>
              </c:numCache>
            </c:numRef>
          </c:val>
        </c:ser>
        <c:ser>
          <c:idx val="0"/>
          <c:order val="1"/>
          <c:tx>
            <c:strRef>
              <c:f>Sheet1!$D$1</c:f>
              <c:strCache>
                <c:ptCount val="1"/>
                <c:pt idx="0">
                  <c:v>Contribution of instruction time</c:v>
                </c:pt>
              </c:strCache>
            </c:strRef>
          </c:tx>
          <c:spPr>
            <a:solidFill>
              <a:srgbClr val="FFC000"/>
            </a:solidFill>
          </c:spPr>
          <c:invertIfNegative val="0"/>
          <c:cat>
            <c:strRef>
              <c:f>Sheet1!$A$2:$A$28</c:f>
              <c:strCache>
                <c:ptCount val="26"/>
                <c:pt idx="0">
                  <c:v>Belgium (Fl.)</c:v>
                </c:pt>
                <c:pt idx="1">
                  <c:v>Portugal</c:v>
                </c:pt>
                <c:pt idx="2">
                  <c:v>Spain</c:v>
                </c:pt>
                <c:pt idx="3">
                  <c:v>Germany</c:v>
                </c:pt>
                <c:pt idx="4">
                  <c:v>Austria</c:v>
                </c:pt>
                <c:pt idx="5">
                  <c:v>Norway</c:v>
                </c:pt>
                <c:pt idx="6">
                  <c:v>Australia</c:v>
                </c:pt>
                <c:pt idx="7">
                  <c:v>Netherlands</c:v>
                </c:pt>
                <c:pt idx="8">
                  <c:v>Ireland</c:v>
                </c:pt>
                <c:pt idx="9">
                  <c:v>France</c:v>
                </c:pt>
                <c:pt idx="10">
                  <c:v>Canada</c:v>
                </c:pt>
                <c:pt idx="11">
                  <c:v>United States</c:v>
                </c:pt>
                <c:pt idx="12">
                  <c:v>Italy</c:v>
                </c:pt>
                <c:pt idx="13">
                  <c:v>England</c:v>
                </c:pt>
                <c:pt idx="14">
                  <c:v>Korea</c:v>
                </c:pt>
                <c:pt idx="15">
                  <c:v>Finland</c:v>
                </c:pt>
                <c:pt idx="16">
                  <c:v>Iceland</c:v>
                </c:pt>
                <c:pt idx="17">
                  <c:v>Slovenia</c:v>
                </c:pt>
                <c:pt idx="18">
                  <c:v>Israel</c:v>
                </c:pt>
                <c:pt idx="19">
                  <c:v>Czech Republic</c:v>
                </c:pt>
                <c:pt idx="20">
                  <c:v>Poland</c:v>
                </c:pt>
                <c:pt idx="21">
                  <c:v>Turkey</c:v>
                </c:pt>
                <c:pt idx="22">
                  <c:v>Hungary</c:v>
                </c:pt>
                <c:pt idx="23">
                  <c:v>Chile</c:v>
                </c:pt>
                <c:pt idx="24">
                  <c:v>Slovak Republic</c:v>
                </c:pt>
                <c:pt idx="25">
                  <c:v>Estonia</c:v>
                </c:pt>
              </c:strCache>
            </c:strRef>
          </c:cat>
          <c:val>
            <c:numRef>
              <c:f>Sheet1!$D$2:$D$28</c:f>
              <c:numCache>
                <c:formatCode>0</c:formatCode>
                <c:ptCount val="26"/>
                <c:pt idx="0">
                  <c:v>-39.601563952981678</c:v>
                </c:pt>
                <c:pt idx="1">
                  <c:v>-155.36552046824116</c:v>
                </c:pt>
                <c:pt idx="2">
                  <c:v>319.57532029203463</c:v>
                </c:pt>
                <c:pt idx="3">
                  <c:v>-153.07093794748218</c:v>
                </c:pt>
                <c:pt idx="4">
                  <c:v>296.09565006973372</c:v>
                </c:pt>
                <c:pt idx="5">
                  <c:v>-434.97675896623701</c:v>
                </c:pt>
                <c:pt idx="6">
                  <c:v>46.048047815124164</c:v>
                </c:pt>
                <c:pt idx="7">
                  <c:v>107.26326032877893</c:v>
                </c:pt>
                <c:pt idx="8">
                  <c:v>-119.61359840109212</c:v>
                </c:pt>
                <c:pt idx="9">
                  <c:v>564.61821257494114</c:v>
                </c:pt>
                <c:pt idx="10">
                  <c:v>-171.96604164844877</c:v>
                </c:pt>
                <c:pt idx="11">
                  <c:v>36.004544611369894</c:v>
                </c:pt>
                <c:pt idx="12">
                  <c:v>352.26533980909824</c:v>
                </c:pt>
                <c:pt idx="13">
                  <c:v>-58.592273744300513</c:v>
                </c:pt>
                <c:pt idx="14">
                  <c:v>150.20226087995812</c:v>
                </c:pt>
                <c:pt idx="15">
                  <c:v>-164.57545475934063</c:v>
                </c:pt>
                <c:pt idx="16">
                  <c:v>49.847439845778851</c:v>
                </c:pt>
                <c:pt idx="17">
                  <c:v>-172.04109504682333</c:v>
                </c:pt>
                <c:pt idx="18">
                  <c:v>323.22809326470514</c:v>
                </c:pt>
                <c:pt idx="19">
                  <c:v>-480.07507208627129</c:v>
                </c:pt>
                <c:pt idx="20">
                  <c:v>-267.88863600739199</c:v>
                </c:pt>
                <c:pt idx="21">
                  <c:v>-388.33718118437002</c:v>
                </c:pt>
                <c:pt idx="22">
                  <c:v>287.78696900839623</c:v>
                </c:pt>
                <c:pt idx="23">
                  <c:v>404.75444684868683</c:v>
                </c:pt>
                <c:pt idx="24">
                  <c:v>-66.837068137252658</c:v>
                </c:pt>
                <c:pt idx="25">
                  <c:v>-255.77191231606591</c:v>
                </c:pt>
              </c:numCache>
            </c:numRef>
          </c:val>
        </c:ser>
        <c:ser>
          <c:idx val="3"/>
          <c:order val="3"/>
          <c:tx>
            <c:strRef>
              <c:f>Sheet1!$E$1</c:f>
              <c:strCache>
                <c:ptCount val="1"/>
                <c:pt idx="0">
                  <c:v>Contribution of teaching time</c:v>
                </c:pt>
              </c:strCache>
            </c:strRef>
          </c:tx>
          <c:spPr>
            <a:solidFill>
              <a:srgbClr val="FFFF00"/>
            </a:solidFill>
          </c:spPr>
          <c:invertIfNegative val="0"/>
          <c:cat>
            <c:strRef>
              <c:f>Sheet1!$A$2:$A$28</c:f>
              <c:strCache>
                <c:ptCount val="26"/>
                <c:pt idx="0">
                  <c:v>Belgium (Fl.)</c:v>
                </c:pt>
                <c:pt idx="1">
                  <c:v>Portugal</c:v>
                </c:pt>
                <c:pt idx="2">
                  <c:v>Spain</c:v>
                </c:pt>
                <c:pt idx="3">
                  <c:v>Germany</c:v>
                </c:pt>
                <c:pt idx="4">
                  <c:v>Austria</c:v>
                </c:pt>
                <c:pt idx="5">
                  <c:v>Norway</c:v>
                </c:pt>
                <c:pt idx="6">
                  <c:v>Australia</c:v>
                </c:pt>
                <c:pt idx="7">
                  <c:v>Netherlands</c:v>
                </c:pt>
                <c:pt idx="8">
                  <c:v>Ireland</c:v>
                </c:pt>
                <c:pt idx="9">
                  <c:v>France</c:v>
                </c:pt>
                <c:pt idx="10">
                  <c:v>Canada</c:v>
                </c:pt>
                <c:pt idx="11">
                  <c:v>United States</c:v>
                </c:pt>
                <c:pt idx="12">
                  <c:v>Italy</c:v>
                </c:pt>
                <c:pt idx="13">
                  <c:v>England</c:v>
                </c:pt>
                <c:pt idx="14">
                  <c:v>Korea</c:v>
                </c:pt>
                <c:pt idx="15">
                  <c:v>Finland</c:v>
                </c:pt>
                <c:pt idx="16">
                  <c:v>Iceland</c:v>
                </c:pt>
                <c:pt idx="17">
                  <c:v>Slovenia</c:v>
                </c:pt>
                <c:pt idx="18">
                  <c:v>Israel</c:v>
                </c:pt>
                <c:pt idx="19">
                  <c:v>Czech Republic</c:v>
                </c:pt>
                <c:pt idx="20">
                  <c:v>Poland</c:v>
                </c:pt>
                <c:pt idx="21">
                  <c:v>Turkey</c:v>
                </c:pt>
                <c:pt idx="22">
                  <c:v>Hungary</c:v>
                </c:pt>
                <c:pt idx="23">
                  <c:v>Chile</c:v>
                </c:pt>
                <c:pt idx="24">
                  <c:v>Slovak Republic</c:v>
                </c:pt>
                <c:pt idx="25">
                  <c:v>Estonia</c:v>
                </c:pt>
              </c:strCache>
            </c:strRef>
          </c:cat>
          <c:val>
            <c:numRef>
              <c:f>Sheet1!$E$2:$E$28</c:f>
              <c:numCache>
                <c:formatCode>0</c:formatCode>
                <c:ptCount val="26"/>
                <c:pt idx="0">
                  <c:v>240.64690185821257</c:v>
                </c:pt>
                <c:pt idx="1">
                  <c:v>-562.07445243378254</c:v>
                </c:pt>
                <c:pt idx="2">
                  <c:v>-149.90639990475594</c:v>
                </c:pt>
                <c:pt idx="3">
                  <c:v>-270.04898739994127</c:v>
                </c:pt>
                <c:pt idx="4">
                  <c:v>461.358565022844</c:v>
                </c:pt>
                <c:pt idx="5">
                  <c:v>864.76401736837852</c:v>
                </c:pt>
                <c:pt idx="6">
                  <c:v>-650.76328290019353</c:v>
                </c:pt>
                <c:pt idx="7">
                  <c:v>-400.72481432514206</c:v>
                </c:pt>
                <c:pt idx="8">
                  <c:v>-326.82224722685498</c:v>
                </c:pt>
                <c:pt idx="9">
                  <c:v>181.70813672179051</c:v>
                </c:pt>
                <c:pt idx="10">
                  <c:v>-356.89899959331547</c:v>
                </c:pt>
                <c:pt idx="11">
                  <c:v>-1461.422436746629</c:v>
                </c:pt>
                <c:pt idx="12">
                  <c:v>172.73930351199411</c:v>
                </c:pt>
                <c:pt idx="13">
                  <c:v>-154.66047171295497</c:v>
                </c:pt>
                <c:pt idx="14">
                  <c:v>233.64667844524965</c:v>
                </c:pt>
                <c:pt idx="15">
                  <c:v>524.00764192423537</c:v>
                </c:pt>
                <c:pt idx="16">
                  <c:v>566.0879047864363</c:v>
                </c:pt>
                <c:pt idx="17">
                  <c:v>139.18126216482472</c:v>
                </c:pt>
                <c:pt idx="18">
                  <c:v>625.71472532852454</c:v>
                </c:pt>
                <c:pt idx="19">
                  <c:v>188.51571473607433</c:v>
                </c:pt>
                <c:pt idx="20">
                  <c:v>720.25436325795454</c:v>
                </c:pt>
                <c:pt idx="21">
                  <c:v>422.3252204463185</c:v>
                </c:pt>
                <c:pt idx="22">
                  <c:v>215.84840150266146</c:v>
                </c:pt>
                <c:pt idx="23">
                  <c:v>-877.38607657778311</c:v>
                </c:pt>
                <c:pt idx="24">
                  <c:v>129.01620564570436</c:v>
                </c:pt>
                <c:pt idx="25">
                  <c:v>265.85979932133432</c:v>
                </c:pt>
              </c:numCache>
            </c:numRef>
          </c:val>
        </c:ser>
        <c:ser>
          <c:idx val="4"/>
          <c:order val="4"/>
          <c:tx>
            <c:strRef>
              <c:f>Sheet1!$F$1</c:f>
              <c:strCache>
                <c:ptCount val="1"/>
                <c:pt idx="0">
                  <c:v>Contribution of estimated class size</c:v>
                </c:pt>
              </c:strCache>
            </c:strRef>
          </c:tx>
          <c:spPr>
            <a:solidFill>
              <a:srgbClr val="00FFFF"/>
            </a:solidFill>
          </c:spPr>
          <c:invertIfNegative val="0"/>
          <c:cat>
            <c:strRef>
              <c:f>Sheet1!$A$2:$A$28</c:f>
              <c:strCache>
                <c:ptCount val="26"/>
                <c:pt idx="0">
                  <c:v>Belgium (Fl.)</c:v>
                </c:pt>
                <c:pt idx="1">
                  <c:v>Portugal</c:v>
                </c:pt>
                <c:pt idx="2">
                  <c:v>Spain</c:v>
                </c:pt>
                <c:pt idx="3">
                  <c:v>Germany</c:v>
                </c:pt>
                <c:pt idx="4">
                  <c:v>Austria</c:v>
                </c:pt>
                <c:pt idx="5">
                  <c:v>Norway</c:v>
                </c:pt>
                <c:pt idx="6">
                  <c:v>Australia</c:v>
                </c:pt>
                <c:pt idx="7">
                  <c:v>Netherlands</c:v>
                </c:pt>
                <c:pt idx="8">
                  <c:v>Ireland</c:v>
                </c:pt>
                <c:pt idx="9">
                  <c:v>France</c:v>
                </c:pt>
                <c:pt idx="10">
                  <c:v>Canada</c:v>
                </c:pt>
                <c:pt idx="11">
                  <c:v>United States</c:v>
                </c:pt>
                <c:pt idx="12">
                  <c:v>Italy</c:v>
                </c:pt>
                <c:pt idx="13">
                  <c:v>England</c:v>
                </c:pt>
                <c:pt idx="14">
                  <c:v>Korea</c:v>
                </c:pt>
                <c:pt idx="15">
                  <c:v>Finland</c:v>
                </c:pt>
                <c:pt idx="16">
                  <c:v>Iceland</c:v>
                </c:pt>
                <c:pt idx="17">
                  <c:v>Slovenia</c:v>
                </c:pt>
                <c:pt idx="18">
                  <c:v>Israel</c:v>
                </c:pt>
                <c:pt idx="19">
                  <c:v>Czech Republic</c:v>
                </c:pt>
                <c:pt idx="20">
                  <c:v>Poland</c:v>
                </c:pt>
                <c:pt idx="21">
                  <c:v>Turkey</c:v>
                </c:pt>
                <c:pt idx="22">
                  <c:v>Hungary</c:v>
                </c:pt>
                <c:pt idx="23">
                  <c:v>Chile</c:v>
                </c:pt>
                <c:pt idx="24">
                  <c:v>Slovak Republic</c:v>
                </c:pt>
                <c:pt idx="25">
                  <c:v>Estonia</c:v>
                </c:pt>
              </c:strCache>
            </c:strRef>
          </c:cat>
          <c:val>
            <c:numRef>
              <c:f>Sheet1!$F$2:$F$28</c:f>
              <c:numCache>
                <c:formatCode>0</c:formatCode>
                <c:ptCount val="26"/>
                <c:pt idx="0">
                  <c:v>958.99509363657853</c:v>
                </c:pt>
                <c:pt idx="1">
                  <c:v>3245.7546667580332</c:v>
                </c:pt>
                <c:pt idx="2">
                  <c:v>1153.1875808454934</c:v>
                </c:pt>
                <c:pt idx="3">
                  <c:v>462.23402726348769</c:v>
                </c:pt>
                <c:pt idx="4">
                  <c:v>266.06483894794229</c:v>
                </c:pt>
                <c:pt idx="5">
                  <c:v>804.2232956835602</c:v>
                </c:pt>
                <c:pt idx="6">
                  <c:v>969.05480537790856</c:v>
                </c:pt>
                <c:pt idx="7">
                  <c:v>-423.41735204738353</c:v>
                </c:pt>
                <c:pt idx="8">
                  <c:v>198.12157253204035</c:v>
                </c:pt>
                <c:pt idx="9">
                  <c:v>341.12161938764899</c:v>
                </c:pt>
                <c:pt idx="10">
                  <c:v>-30.386261624901273</c:v>
                </c:pt>
                <c:pt idx="11">
                  <c:v>1056.7574980603949</c:v>
                </c:pt>
                <c:pt idx="12">
                  <c:v>-215.85012761608616</c:v>
                </c:pt>
                <c:pt idx="13">
                  <c:v>-166.33192796153224</c:v>
                </c:pt>
                <c:pt idx="14">
                  <c:v>-999.59809133120302</c:v>
                </c:pt>
                <c:pt idx="15">
                  <c:v>-1028.6396105989436</c:v>
                </c:pt>
                <c:pt idx="16">
                  <c:v>-157.81016878801501</c:v>
                </c:pt>
                <c:pt idx="17">
                  <c:v>-142.40892485800205</c:v>
                </c:pt>
                <c:pt idx="18">
                  <c:v>-455.28273714585259</c:v>
                </c:pt>
                <c:pt idx="19">
                  <c:v>549.23031375233802</c:v>
                </c:pt>
                <c:pt idx="20">
                  <c:v>-192.83638132734347</c:v>
                </c:pt>
                <c:pt idx="21">
                  <c:v>-613.43091159977348</c:v>
                </c:pt>
                <c:pt idx="22">
                  <c:v>-344.03965097279593</c:v>
                </c:pt>
                <c:pt idx="23">
                  <c:v>-708.66416327329114</c:v>
                </c:pt>
                <c:pt idx="24">
                  <c:v>-223.58494238212421</c:v>
                </c:pt>
                <c:pt idx="25">
                  <c:v>-383.69969368320238</c:v>
                </c:pt>
              </c:numCache>
            </c:numRef>
          </c:val>
        </c:ser>
        <c:dLbls>
          <c:showLegendKey val="0"/>
          <c:showVal val="0"/>
          <c:showCatName val="0"/>
          <c:showSerName val="0"/>
          <c:showPercent val="0"/>
          <c:showBubbleSize val="0"/>
        </c:dLbls>
        <c:gapWidth val="150"/>
        <c:overlap val="100"/>
        <c:axId val="83548416"/>
        <c:axId val="83554688"/>
      </c:barChart>
      <c:lineChart>
        <c:grouping val="standard"/>
        <c:varyColors val="0"/>
        <c:ser>
          <c:idx val="1"/>
          <c:order val="2"/>
          <c:tx>
            <c:strRef>
              <c:f>Sheet1!$B$1</c:f>
              <c:strCache>
                <c:ptCount val="1"/>
                <c:pt idx="0">
                  <c:v>Difference with OECD average</c:v>
                </c:pt>
              </c:strCache>
            </c:strRef>
          </c:tx>
          <c:spPr>
            <a:ln w="47625">
              <a:noFill/>
            </a:ln>
          </c:spPr>
          <c:marker>
            <c:symbol val="diamond"/>
            <c:size val="9"/>
            <c:spPr>
              <a:solidFill>
                <a:srgbClr val="FF0000"/>
              </a:solidFill>
            </c:spPr>
          </c:marker>
          <c:cat>
            <c:strRef>
              <c:f>Sheet1!$A$2:$A$28</c:f>
              <c:strCache>
                <c:ptCount val="26"/>
                <c:pt idx="0">
                  <c:v>Belgium (Fl.)</c:v>
                </c:pt>
                <c:pt idx="1">
                  <c:v>Portugal</c:v>
                </c:pt>
                <c:pt idx="2">
                  <c:v>Spain</c:v>
                </c:pt>
                <c:pt idx="3">
                  <c:v>Germany</c:v>
                </c:pt>
                <c:pt idx="4">
                  <c:v>Austria</c:v>
                </c:pt>
                <c:pt idx="5">
                  <c:v>Norway</c:v>
                </c:pt>
                <c:pt idx="6">
                  <c:v>Australia</c:v>
                </c:pt>
                <c:pt idx="7">
                  <c:v>Netherlands</c:v>
                </c:pt>
                <c:pt idx="8">
                  <c:v>Ireland</c:v>
                </c:pt>
                <c:pt idx="9">
                  <c:v>France</c:v>
                </c:pt>
                <c:pt idx="10">
                  <c:v>Canada</c:v>
                </c:pt>
                <c:pt idx="11">
                  <c:v>United States</c:v>
                </c:pt>
                <c:pt idx="12">
                  <c:v>Italy</c:v>
                </c:pt>
                <c:pt idx="13">
                  <c:v>England</c:v>
                </c:pt>
                <c:pt idx="14">
                  <c:v>Korea</c:v>
                </c:pt>
                <c:pt idx="15">
                  <c:v>Finland</c:v>
                </c:pt>
                <c:pt idx="16">
                  <c:v>Iceland</c:v>
                </c:pt>
                <c:pt idx="17">
                  <c:v>Slovenia</c:v>
                </c:pt>
                <c:pt idx="18">
                  <c:v>Israel</c:v>
                </c:pt>
                <c:pt idx="19">
                  <c:v>Czech Republic</c:v>
                </c:pt>
                <c:pt idx="20">
                  <c:v>Poland</c:v>
                </c:pt>
                <c:pt idx="21">
                  <c:v>Turkey</c:v>
                </c:pt>
                <c:pt idx="22">
                  <c:v>Hungary</c:v>
                </c:pt>
                <c:pt idx="23">
                  <c:v>Chile</c:v>
                </c:pt>
                <c:pt idx="24">
                  <c:v>Slovak Republic</c:v>
                </c:pt>
                <c:pt idx="25">
                  <c:v>Estonia</c:v>
                </c:pt>
              </c:strCache>
            </c:strRef>
          </c:cat>
          <c:val>
            <c:numRef>
              <c:f>Sheet1!$B$2:$B$28</c:f>
              <c:numCache>
                <c:formatCode>0</c:formatCode>
                <c:ptCount val="26"/>
                <c:pt idx="0">
                  <c:v>2594.0331499788322</c:v>
                </c:pt>
                <c:pt idx="1">
                  <c:v>2251.5996543024112</c:v>
                </c:pt>
                <c:pt idx="2">
                  <c:v>2105.4859405504612</c:v>
                </c:pt>
                <c:pt idx="3">
                  <c:v>2057.5527772748765</c:v>
                </c:pt>
                <c:pt idx="4">
                  <c:v>1485.8299652932901</c:v>
                </c:pt>
                <c:pt idx="5">
                  <c:v>1120.7651624863001</c:v>
                </c:pt>
                <c:pt idx="6">
                  <c:v>951.5695592685247</c:v>
                </c:pt>
                <c:pt idx="7">
                  <c:v>745.36983420974684</c:v>
                </c:pt>
                <c:pt idx="8">
                  <c:v>733.3446707595599</c:v>
                </c:pt>
                <c:pt idx="9">
                  <c:v>710.83571384517927</c:v>
                </c:pt>
                <c:pt idx="10">
                  <c:v>480.51221933526858</c:v>
                </c:pt>
                <c:pt idx="11">
                  <c:v>238.97776807544818</c:v>
                </c:pt>
                <c:pt idx="12">
                  <c:v>34.253551727028963</c:v>
                </c:pt>
                <c:pt idx="13">
                  <c:v>-93.61136502575846</c:v>
                </c:pt>
                <c:pt idx="14">
                  <c:v>-196.18725926644942</c:v>
                </c:pt>
                <c:pt idx="15">
                  <c:v>-484.76635377671329</c:v>
                </c:pt>
                <c:pt idx="16">
                  <c:v>-517.68271472797755</c:v>
                </c:pt>
                <c:pt idx="17">
                  <c:v>-727.43674729704981</c:v>
                </c:pt>
                <c:pt idx="18">
                  <c:v>-1091.3408782104348</c:v>
                </c:pt>
                <c:pt idx="19">
                  <c:v>-1219.0608550316701</c:v>
                </c:pt>
                <c:pt idx="20">
                  <c:v>-1352.4639455971528</c:v>
                </c:pt>
                <c:pt idx="21">
                  <c:v>-1549.7673807024801</c:v>
                </c:pt>
                <c:pt idx="22">
                  <c:v>-1742.09297659139</c:v>
                </c:pt>
                <c:pt idx="23">
                  <c:v>-2042.8941217760898</c:v>
                </c:pt>
                <c:pt idx="24">
                  <c:v>-2124.0421802864712</c:v>
                </c:pt>
                <c:pt idx="25">
                  <c:v>-2236.0958804442098</c:v>
                </c:pt>
              </c:numCache>
            </c:numRef>
          </c:val>
          <c:smooth val="0"/>
        </c:ser>
        <c:dLbls>
          <c:showLegendKey val="0"/>
          <c:showVal val="0"/>
          <c:showCatName val="0"/>
          <c:showSerName val="0"/>
          <c:showPercent val="0"/>
          <c:showBubbleSize val="0"/>
        </c:dLbls>
        <c:marker val="1"/>
        <c:smooth val="0"/>
        <c:axId val="83548416"/>
        <c:axId val="83554688"/>
      </c:lineChart>
      <c:catAx>
        <c:axId val="83548416"/>
        <c:scaling>
          <c:orientation val="minMax"/>
        </c:scaling>
        <c:delete val="0"/>
        <c:axPos val="b"/>
        <c:numFmt formatCode="General" sourceLinked="1"/>
        <c:majorTickMark val="none"/>
        <c:minorTickMark val="none"/>
        <c:tickLblPos val="low"/>
        <c:txPr>
          <a:bodyPr rot="-5400000" vert="horz"/>
          <a:lstStyle/>
          <a:p>
            <a:pPr>
              <a:defRPr>
                <a:latin typeface="Calibri" panose="020F0502020204030204" pitchFamily="34" charset="0"/>
              </a:defRPr>
            </a:pPr>
            <a:endParaRPr lang="nl-NL"/>
          </a:p>
        </c:txPr>
        <c:crossAx val="83554688"/>
        <c:crosses val="autoZero"/>
        <c:auto val="1"/>
        <c:lblAlgn val="ctr"/>
        <c:lblOffset val="100"/>
        <c:tickLblSkip val="1"/>
        <c:tickMarkSkip val="1"/>
        <c:noMultiLvlLbl val="0"/>
      </c:catAx>
      <c:valAx>
        <c:axId val="83554688"/>
        <c:scaling>
          <c:orientation val="minMax"/>
        </c:scaling>
        <c:delete val="0"/>
        <c:axPos val="l"/>
        <c:majorGridlines/>
        <c:numFmt formatCode="#\ ##0" sourceLinked="0"/>
        <c:majorTickMark val="out"/>
        <c:minorTickMark val="none"/>
        <c:tickLblPos val="nextTo"/>
        <c:txPr>
          <a:bodyPr rot="0" vert="horz"/>
          <a:lstStyle/>
          <a:p>
            <a:pPr>
              <a:defRPr/>
            </a:pPr>
            <a:endParaRPr lang="nl-NL"/>
          </a:p>
        </c:txPr>
        <c:crossAx val="83548416"/>
        <c:crosses val="autoZero"/>
        <c:crossBetween val="between"/>
      </c:valAx>
      <c:spPr>
        <a:noFill/>
        <a:ln>
          <a:noFill/>
        </a:ln>
      </c:spPr>
    </c:plotArea>
    <c:legend>
      <c:legendPos val="t"/>
      <c:legendEntry>
        <c:idx val="4"/>
        <c:delete val="1"/>
      </c:legendEntry>
      <c:layout>
        <c:manualLayout>
          <c:xMode val="edge"/>
          <c:yMode val="edge"/>
          <c:x val="1.3809540623565552E-2"/>
          <c:y val="0"/>
          <c:w val="0.97236891352706478"/>
          <c:h val="9.1948572317323729E-2"/>
        </c:manualLayout>
      </c:layout>
      <c:overlay val="0"/>
      <c:txPr>
        <a:bodyPr/>
        <a:lstStyle/>
        <a:p>
          <a:pPr>
            <a:defRPr>
              <a:latin typeface="Calibri" panose="020F0502020204030204" pitchFamily="34" charset="0"/>
            </a:defRPr>
          </a:pPr>
          <a:endParaRPr lang="nl-NL"/>
        </a:p>
      </c:txPr>
    </c:legend>
    <c:plotVisOnly val="1"/>
    <c:dispBlanksAs val="gap"/>
    <c:showDLblsOverMax val="0"/>
  </c:chart>
  <c:spPr>
    <a:noFill/>
    <a:ln>
      <a:noFill/>
    </a:ln>
  </c:spPr>
  <c:txPr>
    <a:bodyPr/>
    <a:lstStyle/>
    <a:p>
      <a:pPr>
        <a:defRPr sz="1400"/>
      </a:pPr>
      <a:endParaRPr lang="nl-NL"/>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tx>
                <c:rich>
                  <a:bodyPr/>
                  <a:lstStyle/>
                  <a:p>
                    <a:r>
                      <a:rPr lang="en-US"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tx>
                <c:rich>
                  <a:bodyPr/>
                  <a:lstStyle/>
                  <a:p>
                    <a:r>
                      <a:rPr lang="en-US"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layout>
                <c:manualLayout>
                  <c:x val="-3.6015754765795382E-2"/>
                  <c:y val="-8.0515833882521173E-3"/>
                </c:manualLayout>
              </c:layout>
              <c:tx>
                <c:rich>
                  <a:bodyPr/>
                  <a:lstStyle/>
                  <a:p>
                    <a:r>
                      <a:rPr lang="en-US"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tx>
                <c:rich>
                  <a:bodyPr/>
                  <a:lstStyle/>
                  <a:p>
                    <a:r>
                      <a:rPr lang="en-US"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tx>
                <c:rich>
                  <a:bodyPr/>
                  <a:lstStyle/>
                  <a:p>
                    <a:r>
                      <a:rPr lang="en-US"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layout>
                <c:manualLayout>
                  <c:x val="-3.7516411214370195E-2"/>
                  <c:y val="1.0064479235315177E-2"/>
                </c:manualLayout>
              </c:layout>
              <c:tx>
                <c:rich>
                  <a:bodyPr/>
                  <a:lstStyle/>
                  <a:p>
                    <a:r>
                      <a:rPr lang="en-US"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layout>
                <c:manualLayout>
                  <c:x val="-7.3532165980165515E-2"/>
                  <c:y val="-2.2141854317693291E-2"/>
                </c:manualLayout>
              </c:layout>
              <c:tx>
                <c:rich>
                  <a:bodyPr/>
                  <a:lstStyle/>
                  <a:p>
                    <a:r>
                      <a:rPr lang="en-US"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2.4010503177196926E-2"/>
                  <c:y val="-3.0193437705945396E-2"/>
                </c:manualLayout>
              </c:layout>
              <c:tx>
                <c:rich>
                  <a:bodyPr/>
                  <a:lstStyle/>
                  <a:p>
                    <a:r>
                      <a:rPr lang="en-US"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layout>
                <c:manualLayout>
                  <c:x val="-6.4528227288716822E-2"/>
                  <c:y val="3.0193437705945396E-2"/>
                </c:manualLayout>
              </c:layout>
              <c:tx>
                <c:rich>
                  <a:bodyPr/>
                  <a:lstStyle/>
                  <a:p>
                    <a:r>
                      <a:rPr lang="en-US"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tx>
                <c:rich>
                  <a:bodyPr/>
                  <a:lstStyle/>
                  <a:p>
                    <a:r>
                      <a:rPr lang="en-US"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layout>
                <c:manualLayout>
                  <c:x val="-0.12155317233455953"/>
                  <c:y val="1.610316677650421E-2"/>
                </c:manualLayout>
              </c:layout>
              <c:tx>
                <c:rich>
                  <a:bodyPr/>
                  <a:lstStyle/>
                  <a:p>
                    <a:r>
                      <a:rPr lang="en-US"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tx>
                <c:rich>
                  <a:bodyPr/>
                  <a:lstStyle/>
                  <a:p>
                    <a:r>
                      <a:rPr lang="en-US"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layout>
                <c:manualLayout>
                  <c:x val="-1.9508533831472524E-2"/>
                  <c:y val="1.2077375082378085E-2"/>
                </c:manualLayout>
              </c:layout>
              <c:tx>
                <c:rich>
                  <a:bodyPr/>
                  <a:lstStyle/>
                  <a:p>
                    <a:r>
                      <a:rPr lang="en-US"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layout>
                <c:manualLayout>
                  <c:x val="-2.7011816074346606E-2"/>
                  <c:y val="-3.0193437705945396E-2"/>
                </c:manualLayout>
              </c:layout>
              <c:tx>
                <c:rich>
                  <a:bodyPr/>
                  <a:lstStyle/>
                  <a:p>
                    <a:r>
                      <a:rPr lang="en-US"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tx>
                <c:rich>
                  <a:bodyPr/>
                  <a:lstStyle/>
                  <a:p>
                    <a:r>
                      <a:rPr lang="en-US"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tx>
                <c:rich>
                  <a:bodyPr/>
                  <a:lstStyle/>
                  <a:p>
                    <a:r>
                      <a:rPr lang="en-US"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tx>
                <c:rich>
                  <a:bodyPr/>
                  <a:lstStyle/>
                  <a:p>
                    <a:r>
                      <a:rPr lang="en-US"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tx>
                <c:rich>
                  <a:bodyPr/>
                  <a:lstStyle/>
                  <a:p>
                    <a:r>
                      <a:rPr lang="en-US"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tx>
                <c:rich>
                  <a:bodyPr/>
                  <a:lstStyle/>
                  <a:p>
                    <a:r>
                      <a:rPr lang="en-US"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layout>
                <c:manualLayout>
                  <c:x val="-4.2018380560094673E-2"/>
                  <c:y val="2.0128958470630271E-3"/>
                </c:manualLayout>
              </c:layout>
              <c:tx>
                <c:rich>
                  <a:bodyPr/>
                  <a:lstStyle/>
                  <a:p>
                    <a:r>
                      <a:rPr lang="en-US"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layout>
                <c:manualLayout>
                  <c:x val="-0.13956104971745734"/>
                  <c:y val="-6.0386875411890424E-3"/>
                </c:manualLayout>
              </c:layout>
              <c:tx>
                <c:rich>
                  <a:bodyPr/>
                  <a:lstStyle/>
                  <a:p>
                    <a:r>
                      <a:rPr lang="en-US"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layout>
                <c:manualLayout>
                  <c:x val="-0.14256236261460672"/>
                  <c:y val="-2.0129012129591551E-2"/>
                </c:manualLayout>
              </c:layout>
              <c:tx>
                <c:rich>
                  <a:bodyPr/>
                  <a:lstStyle/>
                  <a:p>
                    <a:r>
                      <a:rPr lang="en-US"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tx>
                <c:rich>
                  <a:bodyPr/>
                  <a:lstStyle/>
                  <a:p>
                    <a:r>
                      <a:rPr lang="en-US"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layout>
                <c:manualLayout>
                  <c:x val="-9.1540043363063581E-2"/>
                  <c:y val="-1.2077375082378159E-2"/>
                </c:manualLayout>
              </c:layout>
              <c:tx>
                <c:rich>
                  <a:bodyPr/>
                  <a:lstStyle/>
                  <a:p>
                    <a:r>
                      <a:rPr lang="en-US"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layout>
                <c:manualLayout>
                  <c:x val="-0.12005251588598467"/>
                  <c:y val="0"/>
                </c:manualLayout>
              </c:layout>
              <c:tx>
                <c:rich>
                  <a:bodyPr/>
                  <a:lstStyle/>
                  <a:p>
                    <a:r>
                      <a:rPr lang="en-US"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layout>
                <c:manualLayout>
                  <c:x val="-0.14406301906318153"/>
                  <c:y val="2.6167646011819416E-2"/>
                </c:manualLayout>
              </c:layout>
              <c:tx>
                <c:rich>
                  <a:bodyPr/>
                  <a:lstStyle/>
                  <a:p>
                    <a:r>
                      <a:rPr lang="en-US"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layout>
                <c:manualLayout>
                  <c:x val="-9.0039386914488508E-3"/>
                  <c:y val="0"/>
                </c:manualLayout>
              </c:layout>
              <c:tx>
                <c:rich>
                  <a:bodyPr/>
                  <a:lstStyle/>
                  <a:p>
                    <a:r>
                      <a:rPr lang="en-US"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layout>
                <c:manualLayout>
                  <c:x val="-9.7542669157362566E-2"/>
                  <c:y val="3.0193437705945396E-2"/>
                </c:manualLayout>
              </c:layout>
              <c:tx>
                <c:rich>
                  <a:bodyPr/>
                  <a:lstStyle/>
                  <a:p>
                    <a:r>
                      <a:rPr lang="en-US"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tx>
                <c:rich>
                  <a:bodyPr/>
                  <a:lstStyle/>
                  <a:p>
                    <a:r>
                      <a:rPr lang="en-US"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layout>
                <c:manualLayout>
                  <c:x val="-0.13806039326888231"/>
                  <c:y val="-6.0386875411890424E-3"/>
                </c:manualLayout>
              </c:layout>
              <c:tx>
                <c:rich>
                  <a:bodyPr/>
                  <a:lstStyle/>
                  <a:p>
                    <a:r>
                      <a:rPr lang="en-US"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tx>
                <c:rich>
                  <a:bodyPr/>
                  <a:lstStyle/>
                  <a:p>
                    <a:r>
                      <a:rPr lang="en-US"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layout>
                <c:manualLayout>
                  <c:x val="-1.6507220934322889E-2"/>
                  <c:y val="6.0386875411890814E-3"/>
                </c:manualLayout>
              </c:layout>
              <c:tx>
                <c:rich>
                  <a:bodyPr/>
                  <a:lstStyle/>
                  <a:p>
                    <a:r>
                      <a:rPr lang="en-US"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tx>
                <c:rich>
                  <a:bodyPr/>
                  <a:lstStyle/>
                  <a:p>
                    <a:r>
                      <a:rPr lang="en-US"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0.0</c:formatCode>
                <c:ptCount val="34"/>
                <c:pt idx="0">
                  <c:v>12.348634433612553</c:v>
                </c:pt>
                <c:pt idx="1">
                  <c:v>15.820689268015762</c:v>
                </c:pt>
                <c:pt idx="2">
                  <c:v>14.973899068246872</c:v>
                </c:pt>
                <c:pt idx="3">
                  <c:v>9.4231575594490078</c:v>
                </c:pt>
                <c:pt idx="4">
                  <c:v>23.062227442562797</c:v>
                </c:pt>
                <c:pt idx="5">
                  <c:v>16.15934101566916</c:v>
                </c:pt>
                <c:pt idx="6">
                  <c:v>16.486357632415359</c:v>
                </c:pt>
                <c:pt idx="7">
                  <c:v>8.647829847115446</c:v>
                </c:pt>
                <c:pt idx="8">
                  <c:v>9.3547551417515482</c:v>
                </c:pt>
                <c:pt idx="9">
                  <c:v>22.465039691363749</c:v>
                </c:pt>
                <c:pt idx="10">
                  <c:v>16.910080741426754</c:v>
                </c:pt>
                <c:pt idx="11">
                  <c:v>15.476851335671151</c:v>
                </c:pt>
                <c:pt idx="12">
                  <c:v>23.061306109857284</c:v>
                </c:pt>
                <c:pt idx="13">
                  <c:v>7.696336675854802</c:v>
                </c:pt>
                <c:pt idx="14">
                  <c:v>14.612426915636755</c:v>
                </c:pt>
                <c:pt idx="15">
                  <c:v>17.167281166595163</c:v>
                </c:pt>
                <c:pt idx="16">
                  <c:v>10.1129409777181</c:v>
                </c:pt>
                <c:pt idx="17">
                  <c:v>9.8067160817581218</c:v>
                </c:pt>
                <c:pt idx="18">
                  <c:v>10.089898557078484</c:v>
                </c:pt>
                <c:pt idx="19">
                  <c:v>18.27712918715795</c:v>
                </c:pt>
                <c:pt idx="20">
                  <c:v>10.425373894428528</c:v>
                </c:pt>
                <c:pt idx="21">
                  <c:v>11.506683511024095</c:v>
                </c:pt>
                <c:pt idx="22">
                  <c:v>18.370109940272616</c:v>
                </c:pt>
                <c:pt idx="23">
                  <c:v>7.3744953067650716</c:v>
                </c:pt>
                <c:pt idx="24">
                  <c:v>16.620473542790187</c:v>
                </c:pt>
                <c:pt idx="25">
                  <c:v>19.6474784176573</c:v>
                </c:pt>
                <c:pt idx="26">
                  <c:v>24.620435252052491</c:v>
                </c:pt>
                <c:pt idx="27">
                  <c:v>15.56158828105651</c:v>
                </c:pt>
                <c:pt idx="28">
                  <c:v>15.803896198662166</c:v>
                </c:pt>
                <c:pt idx="29">
                  <c:v>10.618657284356418</c:v>
                </c:pt>
                <c:pt idx="30">
                  <c:v>12.849244608244449</c:v>
                </c:pt>
                <c:pt idx="31">
                  <c:v>14.511650353631723</c:v>
                </c:pt>
                <c:pt idx="32">
                  <c:v>12.489880513240829</c:v>
                </c:pt>
                <c:pt idx="33">
                  <c:v>14.810421059948984</c:v>
                </c:pt>
              </c:numCache>
            </c:numRef>
          </c:xVal>
          <c:yVal>
            <c:numRef>
              <c:f>Sheet1!$B$2:$B$35</c:f>
              <c:numCache>
                <c:formatCode>General</c:formatCode>
                <c:ptCount val="34"/>
                <c:pt idx="0">
                  <c:v>504.15076631112356</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513.52505581992796</c:v>
                </c:pt>
                <c:pt idx="11">
                  <c:v>452.97342685890743</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481.64474400632588</c:v>
                </c:pt>
                <c:pt idx="27">
                  <c:v>501.1274223909528</c:v>
                </c:pt>
                <c:pt idx="28">
                  <c:v>484.319297801971</c:v>
                </c:pt>
                <c:pt idx="29">
                  <c:v>478.26063590301106</c:v>
                </c:pt>
                <c:pt idx="30">
                  <c:v>530.93100395039653</c:v>
                </c:pt>
                <c:pt idx="31">
                  <c:v>447.98441497895493</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83662720"/>
        <c:axId val="83749120"/>
      </c:bubbleChart>
      <c:valAx>
        <c:axId val="83662720"/>
        <c:scaling>
          <c:orientation val="maxMin"/>
          <c:max val="30"/>
          <c:min val="0"/>
        </c:scaling>
        <c:delete val="1"/>
        <c:axPos val="b"/>
        <c:numFmt formatCode="0.0" sourceLinked="1"/>
        <c:majorTickMark val="none"/>
        <c:minorTickMark val="none"/>
        <c:tickLblPos val="none"/>
        <c:crossAx val="83749120"/>
        <c:crossesAt val="500"/>
        <c:crossBetween val="midCat"/>
        <c:majorUnit val="10"/>
        <c:minorUnit val="10"/>
      </c:valAx>
      <c:valAx>
        <c:axId val="83749120"/>
        <c:scaling>
          <c:orientation val="minMax"/>
          <c:max val="580"/>
          <c:min val="410"/>
        </c:scaling>
        <c:delete val="1"/>
        <c:axPos val="r"/>
        <c:numFmt formatCode="General" sourceLinked="1"/>
        <c:majorTickMark val="none"/>
        <c:minorTickMark val="none"/>
        <c:tickLblPos val="none"/>
        <c:crossAx val="83662720"/>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1.497203757042153E-2"/>
          <c:w val="0.88493734404841429"/>
          <c:h val="0.95537077066015752"/>
        </c:manualLayout>
      </c:layout>
      <c:bubbleChart>
        <c:varyColors val="0"/>
        <c:ser>
          <c:idx val="0"/>
          <c:order val="0"/>
          <c:tx>
            <c:strRef>
              <c:f>Sheet1!$B$1</c:f>
              <c:strCache>
                <c:ptCount val="1"/>
                <c:pt idx="0">
                  <c:v>mean math 2012</c:v>
                </c:pt>
              </c:strCache>
            </c:strRef>
          </c:tx>
          <c:spPr>
            <a:scene3d>
              <a:camera prst="orthographicFront"/>
              <a:lightRig rig="threePt" dir="t"/>
            </a:scene3d>
            <a:sp3d>
              <a:bevelT/>
            </a:sp3d>
          </c:spPr>
          <c:invertIfNegative val="0"/>
          <c:dPt>
            <c:idx val="0"/>
            <c:invertIfNegative val="0"/>
            <c:bubble3D val="0"/>
            <c:spPr>
              <a:solidFill>
                <a:srgbClr val="FFFF00"/>
              </a:solidFill>
              <a:scene3d>
                <a:camera prst="orthographicFront"/>
                <a:lightRig rig="threePt" dir="t"/>
              </a:scene3d>
              <a:sp3d>
                <a:bevelT/>
              </a:sp3d>
            </c:spPr>
          </c:dPt>
          <c:dPt>
            <c:idx val="1"/>
            <c:invertIfNegative val="0"/>
            <c:bubble3D val="0"/>
            <c:spPr>
              <a:solidFill>
                <a:srgbClr val="FF33CC"/>
              </a:solidFill>
              <a:scene3d>
                <a:camera prst="orthographicFront"/>
                <a:lightRig rig="threePt" dir="t"/>
              </a:scene3d>
              <a:sp3d>
                <a:bevelT/>
              </a:sp3d>
            </c:spPr>
          </c:dPt>
          <c:dPt>
            <c:idx val="2"/>
            <c:invertIfNegative val="0"/>
            <c:bubble3D val="0"/>
            <c:spPr>
              <a:solidFill>
                <a:srgbClr val="92D050"/>
              </a:solidFill>
              <a:scene3d>
                <a:camera prst="orthographicFront"/>
                <a:lightRig rig="threePt" dir="t"/>
              </a:scene3d>
              <a:sp3d>
                <a:bevelT/>
              </a:sp3d>
            </c:spPr>
          </c:dPt>
          <c:dPt>
            <c:idx val="3"/>
            <c:invertIfNegative val="0"/>
            <c:bubble3D val="0"/>
            <c:spPr>
              <a:solidFill>
                <a:schemeClr val="tx2"/>
              </a:solidFill>
              <a:scene3d>
                <a:camera prst="orthographicFront"/>
                <a:lightRig rig="threePt" dir="t"/>
              </a:scene3d>
              <a:sp3d>
                <a:bevelT/>
              </a:sp3d>
            </c:spPr>
          </c:dPt>
          <c:dPt>
            <c:idx val="4"/>
            <c:invertIfNegative val="0"/>
            <c:bubble3D val="0"/>
            <c:spPr>
              <a:solidFill>
                <a:schemeClr val="tx1">
                  <a:lumMod val="50000"/>
                </a:schemeClr>
              </a:solidFill>
              <a:scene3d>
                <a:camera prst="orthographicFront"/>
                <a:lightRig rig="threePt" dir="t"/>
              </a:scene3d>
              <a:sp3d>
                <a:bevelT/>
              </a:sp3d>
            </c:spPr>
          </c:dPt>
          <c:dPt>
            <c:idx val="5"/>
            <c:invertIfNegative val="0"/>
            <c:bubble3D val="0"/>
            <c:spPr>
              <a:solidFill>
                <a:srgbClr val="000066"/>
              </a:solidFill>
              <a:scene3d>
                <a:camera prst="orthographicFront"/>
                <a:lightRig rig="threePt" dir="t"/>
              </a:scene3d>
              <a:sp3d>
                <a:bevelT/>
              </a:sp3d>
            </c:spPr>
          </c:dPt>
          <c:dPt>
            <c:idx val="6"/>
            <c:invertIfNegative val="0"/>
            <c:bubble3D val="0"/>
            <c:spPr>
              <a:solidFill>
                <a:srgbClr val="0070C0"/>
              </a:solidFill>
              <a:scene3d>
                <a:camera prst="orthographicFront"/>
                <a:lightRig rig="threePt" dir="t"/>
              </a:scene3d>
              <a:sp3d>
                <a:bevelT/>
              </a:sp3d>
            </c:spPr>
          </c:dPt>
          <c:dPt>
            <c:idx val="7"/>
            <c:invertIfNegative val="0"/>
            <c:bubble3D val="0"/>
            <c:spPr>
              <a:solidFill>
                <a:schemeClr val="accent6">
                  <a:lumMod val="60000"/>
                  <a:lumOff val="40000"/>
                </a:schemeClr>
              </a:solidFill>
              <a:scene3d>
                <a:camera prst="orthographicFront"/>
                <a:lightRig rig="threePt" dir="t"/>
              </a:scene3d>
              <a:sp3d>
                <a:bevelT/>
              </a:sp3d>
            </c:spPr>
          </c:dPt>
          <c:dPt>
            <c:idx val="8"/>
            <c:invertIfNegative val="0"/>
            <c:bubble3D val="0"/>
            <c:spPr>
              <a:solidFill>
                <a:schemeClr val="bg1"/>
              </a:solidFill>
              <a:scene3d>
                <a:camera prst="orthographicFront"/>
                <a:lightRig rig="threePt" dir="t"/>
              </a:scene3d>
              <a:sp3d>
                <a:bevelT/>
              </a:sp3d>
            </c:spPr>
          </c:dPt>
          <c:dPt>
            <c:idx val="9"/>
            <c:invertIfNegative val="0"/>
            <c:bubble3D val="0"/>
            <c:spPr>
              <a:solidFill>
                <a:srgbClr val="00CC99"/>
              </a:solidFill>
              <a:scene3d>
                <a:camera prst="orthographicFront"/>
                <a:lightRig rig="threePt" dir="t"/>
              </a:scene3d>
              <a:sp3d>
                <a:bevelT/>
              </a:sp3d>
            </c:spPr>
          </c:dPt>
          <c:dPt>
            <c:idx val="10"/>
            <c:invertIfNegative val="0"/>
            <c:bubble3D val="0"/>
            <c:spPr>
              <a:solidFill>
                <a:srgbClr val="33CCFF"/>
              </a:solidFill>
              <a:scene3d>
                <a:camera prst="orthographicFront"/>
                <a:lightRig rig="threePt" dir="t"/>
              </a:scene3d>
              <a:sp3d>
                <a:bevelT/>
              </a:sp3d>
            </c:spPr>
          </c:dPt>
          <c:dPt>
            <c:idx val="11"/>
            <c:invertIfNegative val="0"/>
            <c:bubble3D val="0"/>
            <c:spPr>
              <a:solidFill>
                <a:srgbClr val="FF0000"/>
              </a:solidFill>
              <a:scene3d>
                <a:camera prst="orthographicFront"/>
                <a:lightRig rig="threePt" dir="t"/>
              </a:scene3d>
              <a:sp3d>
                <a:bevelT/>
              </a:sp3d>
            </c:spPr>
          </c:dPt>
          <c:dPt>
            <c:idx val="12"/>
            <c:invertIfNegative val="0"/>
            <c:bubble3D val="0"/>
            <c:spPr>
              <a:solidFill>
                <a:schemeClr val="tx2">
                  <a:lumMod val="40000"/>
                  <a:lumOff val="60000"/>
                </a:schemeClr>
              </a:solidFill>
              <a:scene3d>
                <a:camera prst="orthographicFront"/>
                <a:lightRig rig="threePt" dir="t"/>
              </a:scene3d>
              <a:sp3d>
                <a:bevelT/>
              </a:sp3d>
            </c:spPr>
          </c:dPt>
          <c:dPt>
            <c:idx val="13"/>
            <c:invertIfNegative val="0"/>
            <c:bubble3D val="0"/>
            <c:spPr>
              <a:solidFill>
                <a:srgbClr val="990099"/>
              </a:solidFill>
              <a:scene3d>
                <a:camera prst="orthographicFront"/>
                <a:lightRig rig="threePt" dir="t"/>
              </a:scene3d>
              <a:sp3d>
                <a:bevelT/>
              </a:sp3d>
            </c:spPr>
          </c:dPt>
          <c:dPt>
            <c:idx val="14"/>
            <c:invertIfNegative val="0"/>
            <c:bubble3D val="0"/>
            <c:spPr>
              <a:solidFill>
                <a:schemeClr val="accent4">
                  <a:lumMod val="10000"/>
                </a:schemeClr>
              </a:solidFill>
              <a:scene3d>
                <a:camera prst="orthographicFront"/>
                <a:lightRig rig="threePt" dir="t"/>
              </a:scene3d>
              <a:sp3d>
                <a:bevelT/>
              </a:sp3d>
            </c:spPr>
          </c:dPt>
          <c:dPt>
            <c:idx val="15"/>
            <c:invertIfNegative val="0"/>
            <c:bubble3D val="0"/>
            <c:spPr>
              <a:solidFill>
                <a:srgbClr val="00B050"/>
              </a:solidFill>
              <a:scene3d>
                <a:camera prst="orthographicFront"/>
                <a:lightRig rig="threePt" dir="t"/>
              </a:scene3d>
              <a:sp3d>
                <a:bevelT/>
              </a:sp3d>
            </c:spPr>
          </c:dPt>
          <c:dPt>
            <c:idx val="16"/>
            <c:invertIfNegative val="0"/>
            <c:bubble3D val="0"/>
            <c:spPr>
              <a:solidFill>
                <a:srgbClr val="0000FF"/>
              </a:solidFill>
              <a:scene3d>
                <a:camera prst="orthographicFront"/>
                <a:lightRig rig="threePt" dir="t"/>
              </a:scene3d>
              <a:sp3d>
                <a:bevelT/>
              </a:sp3d>
            </c:spPr>
          </c:dPt>
          <c:dPt>
            <c:idx val="17"/>
            <c:invertIfNegative val="0"/>
            <c:bubble3D val="0"/>
            <c:spPr>
              <a:solidFill>
                <a:srgbClr val="CC0000"/>
              </a:solidFill>
              <a:scene3d>
                <a:camera prst="orthographicFront"/>
                <a:lightRig rig="threePt" dir="t"/>
              </a:scene3d>
              <a:sp3d>
                <a:bevelT/>
              </a:sp3d>
            </c:spPr>
          </c:dPt>
          <c:dPt>
            <c:idx val="18"/>
            <c:invertIfNegative val="0"/>
            <c:bubble3D val="0"/>
            <c:spPr>
              <a:solidFill>
                <a:srgbClr val="00FFFF"/>
              </a:solidFill>
              <a:scene3d>
                <a:camera prst="orthographicFront"/>
                <a:lightRig rig="threePt" dir="t"/>
              </a:scene3d>
              <a:sp3d>
                <a:bevelT/>
              </a:sp3d>
            </c:spPr>
          </c:dPt>
          <c:dPt>
            <c:idx val="19"/>
            <c:invertIfNegative val="0"/>
            <c:bubble3D val="0"/>
            <c:spPr>
              <a:solidFill>
                <a:srgbClr val="990000"/>
              </a:solidFill>
              <a:scene3d>
                <a:camera prst="orthographicFront"/>
                <a:lightRig rig="threePt" dir="t"/>
              </a:scene3d>
              <a:sp3d>
                <a:bevelT/>
              </a:sp3d>
            </c:spPr>
          </c:dPt>
          <c:dPt>
            <c:idx val="20"/>
            <c:invertIfNegative val="0"/>
            <c:bubble3D val="0"/>
            <c:spPr>
              <a:solidFill>
                <a:schemeClr val="accent6">
                  <a:lumMod val="20000"/>
                  <a:lumOff val="80000"/>
                </a:schemeClr>
              </a:solidFill>
              <a:scene3d>
                <a:camera prst="orthographicFront"/>
                <a:lightRig rig="threePt" dir="t"/>
              </a:scene3d>
              <a:sp3d>
                <a:bevelT/>
              </a:sp3d>
            </c:spPr>
          </c:dPt>
          <c:dPt>
            <c:idx val="21"/>
            <c:invertIfNegative val="0"/>
            <c:bubble3D val="0"/>
            <c:spPr>
              <a:solidFill>
                <a:schemeClr val="bg1">
                  <a:lumMod val="85000"/>
                </a:schemeClr>
              </a:solidFill>
              <a:scene3d>
                <a:camera prst="orthographicFront"/>
                <a:lightRig rig="threePt" dir="t"/>
              </a:scene3d>
              <a:sp3d>
                <a:bevelT/>
              </a:sp3d>
            </c:spPr>
          </c:dPt>
          <c:dPt>
            <c:idx val="22"/>
            <c:invertIfNegative val="0"/>
            <c:bubble3D val="0"/>
            <c:spPr>
              <a:solidFill>
                <a:srgbClr val="FF66FF"/>
              </a:solidFill>
              <a:scene3d>
                <a:camera prst="orthographicFront"/>
                <a:lightRig rig="threePt" dir="t"/>
              </a:scene3d>
              <a:sp3d>
                <a:bevelT/>
              </a:sp3d>
            </c:spPr>
          </c:dPt>
          <c:dPt>
            <c:idx val="23"/>
            <c:invertIfNegative val="0"/>
            <c:bubble3D val="0"/>
            <c:spPr>
              <a:solidFill>
                <a:srgbClr val="663300"/>
              </a:solidFill>
              <a:scene3d>
                <a:camera prst="orthographicFront"/>
                <a:lightRig rig="threePt" dir="t"/>
              </a:scene3d>
              <a:sp3d>
                <a:bevelT/>
              </a:sp3d>
            </c:spPr>
          </c:dPt>
          <c:dPt>
            <c:idx val="24"/>
            <c:invertIfNegative val="0"/>
            <c:bubble3D val="0"/>
            <c:spPr>
              <a:solidFill>
                <a:srgbClr val="008000"/>
              </a:solidFill>
              <a:scene3d>
                <a:camera prst="orthographicFront"/>
                <a:lightRig rig="threePt" dir="t"/>
              </a:scene3d>
              <a:sp3d>
                <a:bevelT/>
              </a:sp3d>
            </c:spPr>
          </c:dPt>
          <c:dPt>
            <c:idx val="25"/>
            <c:invertIfNegative val="0"/>
            <c:bubble3D val="0"/>
            <c:spPr>
              <a:solidFill>
                <a:srgbClr val="6600CC"/>
              </a:solidFill>
              <a:scene3d>
                <a:camera prst="orthographicFront"/>
                <a:lightRig rig="threePt" dir="t"/>
              </a:scene3d>
              <a:sp3d>
                <a:bevelT/>
              </a:sp3d>
            </c:spPr>
          </c:dPt>
          <c:dPt>
            <c:idx val="26"/>
            <c:invertIfNegative val="0"/>
            <c:bubble3D val="0"/>
            <c:spPr>
              <a:solidFill>
                <a:srgbClr val="FFFFCC"/>
              </a:solidFill>
              <a:scene3d>
                <a:camera prst="orthographicFront"/>
                <a:lightRig rig="threePt" dir="t"/>
              </a:scene3d>
              <a:sp3d>
                <a:bevelT/>
              </a:sp3d>
            </c:spPr>
          </c:dPt>
          <c:dPt>
            <c:idx val="27"/>
            <c:invertIfNegative val="0"/>
            <c:bubble3D val="0"/>
            <c:spPr>
              <a:solidFill>
                <a:srgbClr val="333333"/>
              </a:solidFill>
              <a:scene3d>
                <a:camera prst="orthographicFront"/>
                <a:lightRig rig="threePt" dir="t"/>
              </a:scene3d>
              <a:sp3d>
                <a:bevelT/>
              </a:sp3d>
            </c:spPr>
          </c:dPt>
          <c:dPt>
            <c:idx val="28"/>
            <c:invertIfNegative val="0"/>
            <c:bubble3D val="0"/>
            <c:spPr>
              <a:solidFill>
                <a:srgbClr val="FF9966"/>
              </a:solidFill>
              <a:scene3d>
                <a:camera prst="orthographicFront"/>
                <a:lightRig rig="threePt" dir="t"/>
              </a:scene3d>
              <a:sp3d>
                <a:bevelT/>
              </a:sp3d>
            </c:spPr>
          </c:dPt>
          <c:dPt>
            <c:idx val="29"/>
            <c:invertIfNegative val="0"/>
            <c:bubble3D val="0"/>
            <c:spPr>
              <a:solidFill>
                <a:srgbClr val="FF0066"/>
              </a:solidFill>
              <a:scene3d>
                <a:camera prst="orthographicFront"/>
                <a:lightRig rig="threePt" dir="t"/>
              </a:scene3d>
              <a:sp3d>
                <a:bevelT/>
              </a:sp3d>
            </c:spPr>
          </c:dPt>
          <c:dPt>
            <c:idx val="30"/>
            <c:invertIfNegative val="0"/>
            <c:bubble3D val="0"/>
            <c:spPr>
              <a:solidFill>
                <a:srgbClr val="66FF99"/>
              </a:solidFill>
              <a:scene3d>
                <a:camera prst="orthographicFront"/>
                <a:lightRig rig="threePt" dir="t"/>
              </a:scene3d>
              <a:sp3d>
                <a:bevelT/>
              </a:sp3d>
            </c:spPr>
          </c:dPt>
          <c:dPt>
            <c:idx val="31"/>
            <c:invertIfNegative val="0"/>
            <c:bubble3D val="0"/>
            <c:spPr>
              <a:solidFill>
                <a:srgbClr val="0066FF"/>
              </a:solidFill>
              <a:scene3d>
                <a:camera prst="orthographicFront"/>
                <a:lightRig rig="threePt" dir="t"/>
              </a:scene3d>
              <a:sp3d>
                <a:bevelT/>
              </a:sp3d>
            </c:spPr>
          </c:dPt>
          <c:dPt>
            <c:idx val="32"/>
            <c:invertIfNegative val="0"/>
            <c:bubble3D val="0"/>
            <c:spPr>
              <a:solidFill>
                <a:srgbClr val="33CC33"/>
              </a:solidFill>
              <a:scene3d>
                <a:camera prst="orthographicFront"/>
                <a:lightRig rig="threePt" dir="t"/>
              </a:scene3d>
              <a:sp3d>
                <a:bevelT/>
              </a:sp3d>
            </c:spPr>
          </c:dPt>
          <c:dPt>
            <c:idx val="33"/>
            <c:invertIfNegative val="0"/>
            <c:bubble3D val="0"/>
            <c:spPr>
              <a:solidFill>
                <a:srgbClr val="FF5050"/>
              </a:solidFill>
              <a:scene3d>
                <a:camera prst="orthographicFront"/>
                <a:lightRig rig="threePt" dir="t"/>
              </a:scene3d>
              <a:sp3d>
                <a:bevelT/>
              </a:sp3d>
            </c:spPr>
          </c:dPt>
          <c:dLbls>
            <c:delete val="1"/>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98024.82208444961</c:v>
                </c:pt>
                <c:pt idx="1">
                  <c:v>116603.17965905408</c:v>
                </c:pt>
                <c:pt idx="2">
                  <c:v>97125.524215560392</c:v>
                </c:pt>
                <c:pt idx="3">
                  <c:v>80396.535994458187</c:v>
                </c:pt>
                <c:pt idx="4">
                  <c:v>32250.452549470399</c:v>
                </c:pt>
                <c:pt idx="5">
                  <c:v>54518.888811650242</c:v>
                </c:pt>
                <c:pt idx="6">
                  <c:v>109745.97574025988</c:v>
                </c:pt>
                <c:pt idx="7">
                  <c:v>55519.807669700276</c:v>
                </c:pt>
                <c:pt idx="8">
                  <c:v>86232.667903880516</c:v>
                </c:pt>
                <c:pt idx="9">
                  <c:v>83581.906452361407</c:v>
                </c:pt>
                <c:pt idx="10">
                  <c:v>80795.632525874898</c:v>
                </c:pt>
                <c:pt idx="11">
                  <c:v>1</c:v>
                </c:pt>
                <c:pt idx="12">
                  <c:v>46598.401540266532</c:v>
                </c:pt>
                <c:pt idx="13">
                  <c:v>93985.925248499771</c:v>
                </c:pt>
                <c:pt idx="14">
                  <c:v>93116.771619763051</c:v>
                </c:pt>
                <c:pt idx="15">
                  <c:v>57012.813664361231</c:v>
                </c:pt>
                <c:pt idx="16">
                  <c:v>84416.380613802961</c:v>
                </c:pt>
                <c:pt idx="17">
                  <c:v>89723.596907175044</c:v>
                </c:pt>
                <c:pt idx="18">
                  <c:v>69037.119911726608</c:v>
                </c:pt>
                <c:pt idx="19">
                  <c:v>197597.5668040005</c:v>
                </c:pt>
                <c:pt idx="20">
                  <c:v>23912.733811189923</c:v>
                </c:pt>
                <c:pt idx="21">
                  <c:v>95072.256545640499</c:v>
                </c:pt>
                <c:pt idx="22">
                  <c:v>70650.451097887155</c:v>
                </c:pt>
                <c:pt idx="23">
                  <c:v>123590.50326482439</c:v>
                </c:pt>
                <c:pt idx="24">
                  <c:v>57643.692288520593</c:v>
                </c:pt>
                <c:pt idx="25">
                  <c:v>70369.523417551187</c:v>
                </c:pt>
                <c:pt idx="26">
                  <c:v>53160.206854233234</c:v>
                </c:pt>
                <c:pt idx="27">
                  <c:v>91784.612571367994</c:v>
                </c:pt>
                <c:pt idx="28">
                  <c:v>82178.166954463522</c:v>
                </c:pt>
                <c:pt idx="29">
                  <c:v>95830.602406411155</c:v>
                </c:pt>
                <c:pt idx="30">
                  <c:v>127321.76366216262</c:v>
                </c:pt>
                <c:pt idx="31">
                  <c:v>19820.952416186716</c:v>
                </c:pt>
                <c:pt idx="32">
                  <c:v>98023.198546671716</c:v>
                </c:pt>
                <c:pt idx="33">
                  <c:v>115961.4736542278</c:v>
                </c:pt>
              </c:numCache>
            </c:numRef>
          </c:bubbleSize>
          <c:bubble3D val="0"/>
        </c:ser>
        <c:dLbls>
          <c:showLegendKey val="0"/>
          <c:showVal val="1"/>
          <c:showCatName val="0"/>
          <c:showSerName val="0"/>
          <c:showPercent val="0"/>
          <c:showBubbleSize val="0"/>
        </c:dLbls>
        <c:bubbleScale val="40"/>
        <c:showNegBubbles val="0"/>
        <c:axId val="84934656"/>
        <c:axId val="84936192"/>
      </c:bubbleChart>
      <c:valAx>
        <c:axId val="84934656"/>
        <c:scaling>
          <c:orientation val="maxMin"/>
          <c:max val="30"/>
          <c:min val="0"/>
        </c:scaling>
        <c:delete val="1"/>
        <c:axPos val="b"/>
        <c:numFmt formatCode="0.0" sourceLinked="1"/>
        <c:majorTickMark val="none"/>
        <c:minorTickMark val="none"/>
        <c:tickLblPos val="none"/>
        <c:crossAx val="84936192"/>
        <c:crossesAt val="500"/>
        <c:crossBetween val="midCat"/>
        <c:majorUnit val="10"/>
        <c:minorUnit val="10"/>
      </c:valAx>
      <c:valAx>
        <c:axId val="84936192"/>
        <c:scaling>
          <c:orientation val="minMax"/>
          <c:max val="580"/>
          <c:min val="410"/>
        </c:scaling>
        <c:delete val="1"/>
        <c:axPos val="r"/>
        <c:numFmt formatCode="General" sourceLinked="1"/>
        <c:majorTickMark val="none"/>
        <c:minorTickMark val="none"/>
        <c:tickLblPos val="none"/>
        <c:crossAx val="84934656"/>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401262144581745"/>
          <c:y val="4.5417031204432936E-3"/>
          <c:w val="0.81740780758319642"/>
          <c:h val="0.99110950714494017"/>
        </c:manualLayout>
      </c:layout>
      <c:bubbleChart>
        <c:varyColors val="0"/>
        <c:ser>
          <c:idx val="0"/>
          <c:order val="0"/>
          <c:tx>
            <c:strRef>
              <c:f>Sheet1!$B$1</c:f>
              <c:strCache>
                <c:ptCount val="1"/>
                <c:pt idx="0">
                  <c:v>XXXX</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tx>
                <c:rich>
                  <a:bodyPr/>
                  <a:lstStyle/>
                  <a:p>
                    <a:r>
                      <a:rPr lang="en-US" sz="1200"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tx>
                <c:rich>
                  <a:bodyPr/>
                  <a:lstStyle/>
                  <a:p>
                    <a:r>
                      <a:rPr lang="en-US" sz="1200"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tx>
                <c:rich>
                  <a:bodyPr/>
                  <a:lstStyle/>
                  <a:p>
                    <a:r>
                      <a:rPr lang="en-US" sz="1200"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tx>
                <c:rich>
                  <a:bodyPr/>
                  <a:lstStyle/>
                  <a:p>
                    <a:r>
                      <a:rPr lang="en-US" sz="1200"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tx>
                <c:rich>
                  <a:bodyPr/>
                  <a:lstStyle/>
                  <a:p>
                    <a:r>
                      <a:rPr lang="en-US" sz="1200"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tx>
                <c:rich>
                  <a:bodyPr/>
                  <a:lstStyle/>
                  <a:p>
                    <a:r>
                      <a:rPr lang="en-US" sz="1200"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tx>
                <c:rich>
                  <a:bodyPr/>
                  <a:lstStyle/>
                  <a:p>
                    <a:r>
                      <a:rPr lang="en-US" sz="1200"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6.1883962210826544E-3"/>
                  <c:y val="0"/>
                </c:manualLayout>
              </c:layout>
              <c:tx>
                <c:rich>
                  <a:bodyPr/>
                  <a:lstStyle/>
                  <a:p>
                    <a:r>
                      <a:rPr lang="en-US" sz="1200"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tx>
                <c:rich>
                  <a:bodyPr/>
                  <a:lstStyle/>
                  <a:p>
                    <a:r>
                      <a:rPr lang="en-US" sz="1200"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tx>
                <c:rich>
                  <a:bodyPr/>
                  <a:lstStyle/>
                  <a:p>
                    <a:r>
                      <a:rPr lang="en-US" sz="1200"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tx>
                <c:rich>
                  <a:bodyPr/>
                  <a:lstStyle/>
                  <a:p>
                    <a:r>
                      <a:rPr lang="en-US" sz="1200"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tx>
                <c:rich>
                  <a:bodyPr/>
                  <a:lstStyle/>
                  <a:p>
                    <a:r>
                      <a:rPr lang="en-US" sz="1200"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tx>
                <c:rich>
                  <a:bodyPr/>
                  <a:lstStyle/>
                  <a:p>
                    <a:r>
                      <a:rPr lang="en-US" sz="1200"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tx>
                <c:rich>
                  <a:bodyPr/>
                  <a:lstStyle/>
                  <a:p>
                    <a:r>
                      <a:rPr lang="en-US" sz="1200"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tx>
                <c:rich>
                  <a:bodyPr/>
                  <a:lstStyle/>
                  <a:p>
                    <a:r>
                      <a:rPr lang="en-US" sz="1200"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tx>
                <c:rich>
                  <a:bodyPr/>
                  <a:lstStyle/>
                  <a:p>
                    <a:r>
                      <a:rPr lang="en-US" sz="1200"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tx>
                <c:rich>
                  <a:bodyPr/>
                  <a:lstStyle/>
                  <a:p>
                    <a:r>
                      <a:rPr lang="en-US" sz="1200"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tx>
                <c:rich>
                  <a:bodyPr/>
                  <a:lstStyle/>
                  <a:p>
                    <a:r>
                      <a:rPr lang="en-US" sz="1200"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tx>
                <c:rich>
                  <a:bodyPr/>
                  <a:lstStyle/>
                  <a:p>
                    <a:r>
                      <a:rPr lang="en-US" sz="1200"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tx>
                <c:rich>
                  <a:bodyPr/>
                  <a:lstStyle/>
                  <a:p>
                    <a:r>
                      <a:rPr lang="en-US" sz="1200"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tx>
                <c:rich>
                  <a:bodyPr/>
                  <a:lstStyle/>
                  <a:p>
                    <a:r>
                      <a:rPr lang="en-US" sz="1200"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tx>
                <c:rich>
                  <a:bodyPr/>
                  <a:lstStyle/>
                  <a:p>
                    <a:r>
                      <a:rPr lang="en-US" sz="1200"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tx>
                <c:rich>
                  <a:bodyPr/>
                  <a:lstStyle/>
                  <a:p>
                    <a:r>
                      <a:rPr lang="en-US" sz="1200"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tx>
                <c:rich>
                  <a:bodyPr/>
                  <a:lstStyle/>
                  <a:p>
                    <a:r>
                      <a:rPr lang="en-US" sz="1200"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tx>
                <c:rich>
                  <a:bodyPr/>
                  <a:lstStyle/>
                  <a:p>
                    <a:r>
                      <a:rPr lang="en-US" sz="1200"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tx>
                <c:rich>
                  <a:bodyPr/>
                  <a:lstStyle/>
                  <a:p>
                    <a:r>
                      <a:rPr lang="en-US" sz="1200"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tx>
                <c:rich>
                  <a:bodyPr/>
                  <a:lstStyle/>
                  <a:p>
                    <a:r>
                      <a:rPr lang="en-US" sz="1200"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tx>
                <c:rich>
                  <a:bodyPr/>
                  <a:lstStyle/>
                  <a:p>
                    <a:r>
                      <a:rPr lang="en-US" sz="1200"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tx>
                <c:rich>
                  <a:bodyPr/>
                  <a:lstStyle/>
                  <a:p>
                    <a:r>
                      <a:rPr lang="en-US" sz="1200"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tx>
                <c:rich>
                  <a:bodyPr/>
                  <a:lstStyle/>
                  <a:p>
                    <a:r>
                      <a:rPr lang="en-US" sz="1200"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tx>
                <c:rich>
                  <a:bodyPr/>
                  <a:lstStyle/>
                  <a:p>
                    <a:r>
                      <a:rPr lang="en-US" sz="1200"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tx>
                <c:rich>
                  <a:bodyPr/>
                  <a:lstStyle/>
                  <a:p>
                    <a:r>
                      <a:rPr lang="en-US" sz="1200"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tx>
                <c:rich>
                  <a:bodyPr/>
                  <a:lstStyle/>
                  <a:p>
                    <a:r>
                      <a:rPr lang="en-US" sz="1200"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tx>
                <c:rich>
                  <a:bodyPr/>
                  <a:lstStyle/>
                  <a:p>
                    <a:r>
                      <a:rPr lang="en-US" sz="1200"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sz="1200"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xVal>
          <c:yVal>
            <c:numRef>
              <c:f>Sheet1!$B$2:$B$35</c:f>
              <c:numCache>
                <c:formatCode>General</c:formatCode>
                <c:ptCount val="34"/>
                <c:pt idx="0">
                  <c:v>24500</c:v>
                </c:pt>
                <c:pt idx="1">
                  <c:v>24000</c:v>
                </c:pt>
                <c:pt idx="2">
                  <c:v>23500</c:v>
                </c:pt>
                <c:pt idx="3">
                  <c:v>23000</c:v>
                </c:pt>
                <c:pt idx="4">
                  <c:v>22500</c:v>
                </c:pt>
                <c:pt idx="5">
                  <c:v>22000</c:v>
                </c:pt>
                <c:pt idx="6">
                  <c:v>21500</c:v>
                </c:pt>
                <c:pt idx="7">
                  <c:v>21000</c:v>
                </c:pt>
                <c:pt idx="8">
                  <c:v>20500</c:v>
                </c:pt>
                <c:pt idx="9">
                  <c:v>20000</c:v>
                </c:pt>
                <c:pt idx="10">
                  <c:v>19500</c:v>
                </c:pt>
                <c:pt idx="11">
                  <c:v>19000</c:v>
                </c:pt>
                <c:pt idx="12">
                  <c:v>18500</c:v>
                </c:pt>
                <c:pt idx="13">
                  <c:v>18000</c:v>
                </c:pt>
                <c:pt idx="14">
                  <c:v>17500</c:v>
                </c:pt>
                <c:pt idx="15">
                  <c:v>17000</c:v>
                </c:pt>
                <c:pt idx="16">
                  <c:v>16500</c:v>
                </c:pt>
                <c:pt idx="17">
                  <c:v>16000</c:v>
                </c:pt>
                <c:pt idx="18">
                  <c:v>15500</c:v>
                </c:pt>
                <c:pt idx="19">
                  <c:v>15000</c:v>
                </c:pt>
                <c:pt idx="20">
                  <c:v>14500</c:v>
                </c:pt>
                <c:pt idx="21">
                  <c:v>14000</c:v>
                </c:pt>
                <c:pt idx="22">
                  <c:v>13500</c:v>
                </c:pt>
                <c:pt idx="23">
                  <c:v>13000</c:v>
                </c:pt>
                <c:pt idx="24">
                  <c:v>12500</c:v>
                </c:pt>
                <c:pt idx="25">
                  <c:v>12000</c:v>
                </c:pt>
                <c:pt idx="26">
                  <c:v>11500</c:v>
                </c:pt>
                <c:pt idx="27">
                  <c:v>11000</c:v>
                </c:pt>
                <c:pt idx="28">
                  <c:v>10500</c:v>
                </c:pt>
                <c:pt idx="29">
                  <c:v>10000</c:v>
                </c:pt>
                <c:pt idx="30">
                  <c:v>9500</c:v>
                </c:pt>
                <c:pt idx="31">
                  <c:v>9000</c:v>
                </c:pt>
                <c:pt idx="32">
                  <c:v>8500</c:v>
                </c:pt>
                <c:pt idx="33">
                  <c:v>8000</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93081984"/>
        <c:axId val="93123328"/>
      </c:bubbleChart>
      <c:valAx>
        <c:axId val="93081984"/>
        <c:scaling>
          <c:orientation val="minMax"/>
          <c:max val="60"/>
          <c:min val="0"/>
        </c:scaling>
        <c:delete val="1"/>
        <c:axPos val="b"/>
        <c:numFmt formatCode="General" sourceLinked="1"/>
        <c:majorTickMark val="out"/>
        <c:minorTickMark val="none"/>
        <c:tickLblPos val="none"/>
        <c:crossAx val="93123328"/>
        <c:crosses val="autoZero"/>
        <c:crossBetween val="midCat"/>
        <c:majorUnit val="10"/>
        <c:minorUnit val="10"/>
      </c:valAx>
      <c:valAx>
        <c:axId val="93123328"/>
        <c:scaling>
          <c:orientation val="minMax"/>
          <c:max val="25000"/>
          <c:min val="7500"/>
        </c:scaling>
        <c:delete val="1"/>
        <c:axPos val="l"/>
        <c:numFmt formatCode="General" sourceLinked="1"/>
        <c:majorTickMark val="out"/>
        <c:minorTickMark val="none"/>
        <c:tickLblPos val="none"/>
        <c:crossAx val="93081984"/>
        <c:crosses val="autoZero"/>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1.497203757042153E-2"/>
          <c:w val="0.88493734404841429"/>
          <c:h val="0.95537077066015752"/>
        </c:manualLayout>
      </c:layout>
      <c:bubbleChart>
        <c:varyColors val="0"/>
        <c:ser>
          <c:idx val="0"/>
          <c:order val="0"/>
          <c:tx>
            <c:strRef>
              <c:f>Sheet1!$B$1</c:f>
              <c:strCache>
                <c:ptCount val="1"/>
                <c:pt idx="0">
                  <c:v>mean math 2012</c:v>
                </c:pt>
              </c:strCache>
            </c:strRef>
          </c:tx>
          <c:spPr>
            <a:scene3d>
              <a:camera prst="orthographicFront"/>
              <a:lightRig rig="threePt" dir="t"/>
            </a:scene3d>
            <a:sp3d>
              <a:bevelT/>
            </a:sp3d>
          </c:spPr>
          <c:invertIfNegative val="0"/>
          <c:dPt>
            <c:idx val="0"/>
            <c:invertIfNegative val="0"/>
            <c:bubble3D val="0"/>
            <c:spPr>
              <a:solidFill>
                <a:srgbClr val="FFFF00"/>
              </a:solidFill>
              <a:scene3d>
                <a:camera prst="orthographicFront"/>
                <a:lightRig rig="threePt" dir="t"/>
              </a:scene3d>
              <a:sp3d>
                <a:bevelT/>
              </a:sp3d>
            </c:spPr>
          </c:dPt>
          <c:dPt>
            <c:idx val="1"/>
            <c:invertIfNegative val="0"/>
            <c:bubble3D val="0"/>
            <c:spPr>
              <a:solidFill>
                <a:srgbClr val="FF33CC"/>
              </a:solidFill>
              <a:scene3d>
                <a:camera prst="orthographicFront"/>
                <a:lightRig rig="threePt" dir="t"/>
              </a:scene3d>
              <a:sp3d>
                <a:bevelT/>
              </a:sp3d>
            </c:spPr>
          </c:dPt>
          <c:dPt>
            <c:idx val="2"/>
            <c:invertIfNegative val="0"/>
            <c:bubble3D val="0"/>
            <c:spPr>
              <a:solidFill>
                <a:srgbClr val="92D050"/>
              </a:solidFill>
              <a:scene3d>
                <a:camera prst="orthographicFront"/>
                <a:lightRig rig="threePt" dir="t"/>
              </a:scene3d>
              <a:sp3d>
                <a:bevelT/>
              </a:sp3d>
            </c:spPr>
          </c:dPt>
          <c:dPt>
            <c:idx val="3"/>
            <c:invertIfNegative val="0"/>
            <c:bubble3D val="0"/>
            <c:spPr>
              <a:solidFill>
                <a:schemeClr val="tx2"/>
              </a:solidFill>
              <a:scene3d>
                <a:camera prst="orthographicFront"/>
                <a:lightRig rig="threePt" dir="t"/>
              </a:scene3d>
              <a:sp3d>
                <a:bevelT/>
              </a:sp3d>
            </c:spPr>
          </c:dPt>
          <c:dPt>
            <c:idx val="4"/>
            <c:invertIfNegative val="0"/>
            <c:bubble3D val="0"/>
            <c:spPr>
              <a:solidFill>
                <a:schemeClr val="tx1">
                  <a:lumMod val="50000"/>
                </a:schemeClr>
              </a:solidFill>
              <a:scene3d>
                <a:camera prst="orthographicFront"/>
                <a:lightRig rig="threePt" dir="t"/>
              </a:scene3d>
              <a:sp3d>
                <a:bevelT/>
              </a:sp3d>
            </c:spPr>
          </c:dPt>
          <c:dPt>
            <c:idx val="5"/>
            <c:invertIfNegative val="0"/>
            <c:bubble3D val="0"/>
            <c:spPr>
              <a:solidFill>
                <a:srgbClr val="000066"/>
              </a:solidFill>
              <a:scene3d>
                <a:camera prst="orthographicFront"/>
                <a:lightRig rig="threePt" dir="t"/>
              </a:scene3d>
              <a:sp3d>
                <a:bevelT/>
              </a:sp3d>
            </c:spPr>
          </c:dPt>
          <c:dPt>
            <c:idx val="6"/>
            <c:invertIfNegative val="0"/>
            <c:bubble3D val="0"/>
            <c:spPr>
              <a:solidFill>
                <a:srgbClr val="0070C0"/>
              </a:solidFill>
              <a:scene3d>
                <a:camera prst="orthographicFront"/>
                <a:lightRig rig="threePt" dir="t"/>
              </a:scene3d>
              <a:sp3d>
                <a:bevelT/>
              </a:sp3d>
            </c:spPr>
          </c:dPt>
          <c:dPt>
            <c:idx val="7"/>
            <c:invertIfNegative val="0"/>
            <c:bubble3D val="0"/>
            <c:spPr>
              <a:solidFill>
                <a:schemeClr val="accent6">
                  <a:lumMod val="60000"/>
                  <a:lumOff val="40000"/>
                </a:schemeClr>
              </a:solidFill>
              <a:scene3d>
                <a:camera prst="orthographicFront"/>
                <a:lightRig rig="threePt" dir="t"/>
              </a:scene3d>
              <a:sp3d>
                <a:bevelT/>
              </a:sp3d>
            </c:spPr>
          </c:dPt>
          <c:dPt>
            <c:idx val="8"/>
            <c:invertIfNegative val="0"/>
            <c:bubble3D val="0"/>
            <c:spPr>
              <a:solidFill>
                <a:schemeClr val="bg1"/>
              </a:solidFill>
              <a:scene3d>
                <a:camera prst="orthographicFront"/>
                <a:lightRig rig="threePt" dir="t"/>
              </a:scene3d>
              <a:sp3d>
                <a:bevelT/>
              </a:sp3d>
            </c:spPr>
          </c:dPt>
          <c:dPt>
            <c:idx val="9"/>
            <c:invertIfNegative val="0"/>
            <c:bubble3D val="0"/>
            <c:spPr>
              <a:solidFill>
                <a:srgbClr val="00CC99"/>
              </a:solidFill>
              <a:scene3d>
                <a:camera prst="orthographicFront"/>
                <a:lightRig rig="threePt" dir="t"/>
              </a:scene3d>
              <a:sp3d>
                <a:bevelT/>
              </a:sp3d>
            </c:spPr>
          </c:dPt>
          <c:dPt>
            <c:idx val="10"/>
            <c:invertIfNegative val="0"/>
            <c:bubble3D val="0"/>
            <c:spPr>
              <a:solidFill>
                <a:srgbClr val="33CCFF"/>
              </a:solidFill>
              <a:scene3d>
                <a:camera prst="orthographicFront"/>
                <a:lightRig rig="threePt" dir="t"/>
              </a:scene3d>
              <a:sp3d>
                <a:bevelT/>
              </a:sp3d>
            </c:spPr>
          </c:dPt>
          <c:dPt>
            <c:idx val="11"/>
            <c:invertIfNegative val="0"/>
            <c:bubble3D val="0"/>
            <c:spPr>
              <a:solidFill>
                <a:srgbClr val="FF0000"/>
              </a:solidFill>
              <a:scene3d>
                <a:camera prst="orthographicFront"/>
                <a:lightRig rig="threePt" dir="t"/>
              </a:scene3d>
              <a:sp3d>
                <a:bevelT/>
              </a:sp3d>
            </c:spPr>
          </c:dPt>
          <c:dPt>
            <c:idx val="12"/>
            <c:invertIfNegative val="0"/>
            <c:bubble3D val="0"/>
            <c:spPr>
              <a:solidFill>
                <a:schemeClr val="tx2">
                  <a:lumMod val="40000"/>
                  <a:lumOff val="60000"/>
                </a:schemeClr>
              </a:solidFill>
              <a:scene3d>
                <a:camera prst="orthographicFront"/>
                <a:lightRig rig="threePt" dir="t"/>
              </a:scene3d>
              <a:sp3d>
                <a:bevelT/>
              </a:sp3d>
            </c:spPr>
          </c:dPt>
          <c:dPt>
            <c:idx val="13"/>
            <c:invertIfNegative val="0"/>
            <c:bubble3D val="0"/>
            <c:spPr>
              <a:solidFill>
                <a:srgbClr val="990099"/>
              </a:solidFill>
              <a:scene3d>
                <a:camera prst="orthographicFront"/>
                <a:lightRig rig="threePt" dir="t"/>
              </a:scene3d>
              <a:sp3d>
                <a:bevelT/>
              </a:sp3d>
            </c:spPr>
          </c:dPt>
          <c:dPt>
            <c:idx val="14"/>
            <c:invertIfNegative val="0"/>
            <c:bubble3D val="0"/>
            <c:spPr>
              <a:solidFill>
                <a:schemeClr val="accent4">
                  <a:lumMod val="10000"/>
                </a:schemeClr>
              </a:solidFill>
              <a:scene3d>
                <a:camera prst="orthographicFront"/>
                <a:lightRig rig="threePt" dir="t"/>
              </a:scene3d>
              <a:sp3d>
                <a:bevelT/>
              </a:sp3d>
            </c:spPr>
          </c:dPt>
          <c:dPt>
            <c:idx val="15"/>
            <c:invertIfNegative val="0"/>
            <c:bubble3D val="0"/>
            <c:spPr>
              <a:solidFill>
                <a:srgbClr val="00B050"/>
              </a:solidFill>
              <a:scene3d>
                <a:camera prst="orthographicFront"/>
                <a:lightRig rig="threePt" dir="t"/>
              </a:scene3d>
              <a:sp3d>
                <a:bevelT/>
              </a:sp3d>
            </c:spPr>
          </c:dPt>
          <c:dPt>
            <c:idx val="16"/>
            <c:invertIfNegative val="0"/>
            <c:bubble3D val="0"/>
            <c:spPr>
              <a:solidFill>
                <a:srgbClr val="0000FF"/>
              </a:solidFill>
              <a:scene3d>
                <a:camera prst="orthographicFront"/>
                <a:lightRig rig="threePt" dir="t"/>
              </a:scene3d>
              <a:sp3d>
                <a:bevelT/>
              </a:sp3d>
            </c:spPr>
          </c:dPt>
          <c:dPt>
            <c:idx val="17"/>
            <c:invertIfNegative val="0"/>
            <c:bubble3D val="0"/>
            <c:spPr>
              <a:solidFill>
                <a:srgbClr val="CC0000"/>
              </a:solidFill>
              <a:scene3d>
                <a:camera prst="orthographicFront"/>
                <a:lightRig rig="threePt" dir="t"/>
              </a:scene3d>
              <a:sp3d>
                <a:bevelT/>
              </a:sp3d>
            </c:spPr>
          </c:dPt>
          <c:dPt>
            <c:idx val="18"/>
            <c:invertIfNegative val="0"/>
            <c:bubble3D val="0"/>
            <c:spPr>
              <a:solidFill>
                <a:srgbClr val="00FFFF"/>
              </a:solidFill>
              <a:scene3d>
                <a:camera prst="orthographicFront"/>
                <a:lightRig rig="threePt" dir="t"/>
              </a:scene3d>
              <a:sp3d>
                <a:bevelT/>
              </a:sp3d>
            </c:spPr>
          </c:dPt>
          <c:dPt>
            <c:idx val="19"/>
            <c:invertIfNegative val="0"/>
            <c:bubble3D val="0"/>
            <c:spPr>
              <a:solidFill>
                <a:srgbClr val="990000"/>
              </a:solidFill>
              <a:scene3d>
                <a:camera prst="orthographicFront"/>
                <a:lightRig rig="threePt" dir="t"/>
              </a:scene3d>
              <a:sp3d>
                <a:bevelT/>
              </a:sp3d>
            </c:spPr>
          </c:dPt>
          <c:dPt>
            <c:idx val="20"/>
            <c:invertIfNegative val="0"/>
            <c:bubble3D val="0"/>
            <c:spPr>
              <a:solidFill>
                <a:schemeClr val="accent6">
                  <a:lumMod val="20000"/>
                  <a:lumOff val="80000"/>
                </a:schemeClr>
              </a:solidFill>
              <a:scene3d>
                <a:camera prst="orthographicFront"/>
                <a:lightRig rig="threePt" dir="t"/>
              </a:scene3d>
              <a:sp3d>
                <a:bevelT/>
              </a:sp3d>
            </c:spPr>
          </c:dPt>
          <c:dPt>
            <c:idx val="21"/>
            <c:invertIfNegative val="0"/>
            <c:bubble3D val="0"/>
            <c:spPr>
              <a:solidFill>
                <a:schemeClr val="bg1">
                  <a:lumMod val="85000"/>
                </a:schemeClr>
              </a:solidFill>
              <a:scene3d>
                <a:camera prst="orthographicFront"/>
                <a:lightRig rig="threePt" dir="t"/>
              </a:scene3d>
              <a:sp3d>
                <a:bevelT/>
              </a:sp3d>
            </c:spPr>
          </c:dPt>
          <c:dPt>
            <c:idx val="22"/>
            <c:invertIfNegative val="0"/>
            <c:bubble3D val="0"/>
            <c:spPr>
              <a:solidFill>
                <a:srgbClr val="FF66FF"/>
              </a:solidFill>
              <a:scene3d>
                <a:camera prst="orthographicFront"/>
                <a:lightRig rig="threePt" dir="t"/>
              </a:scene3d>
              <a:sp3d>
                <a:bevelT/>
              </a:sp3d>
            </c:spPr>
          </c:dPt>
          <c:dPt>
            <c:idx val="23"/>
            <c:invertIfNegative val="0"/>
            <c:bubble3D val="0"/>
            <c:spPr>
              <a:solidFill>
                <a:srgbClr val="663300"/>
              </a:solidFill>
              <a:scene3d>
                <a:camera prst="orthographicFront"/>
                <a:lightRig rig="threePt" dir="t"/>
              </a:scene3d>
              <a:sp3d>
                <a:bevelT/>
              </a:sp3d>
            </c:spPr>
          </c:dPt>
          <c:dPt>
            <c:idx val="24"/>
            <c:invertIfNegative val="0"/>
            <c:bubble3D val="0"/>
            <c:spPr>
              <a:solidFill>
                <a:srgbClr val="008000"/>
              </a:solidFill>
              <a:scene3d>
                <a:camera prst="orthographicFront"/>
                <a:lightRig rig="threePt" dir="t"/>
              </a:scene3d>
              <a:sp3d>
                <a:bevelT/>
              </a:sp3d>
            </c:spPr>
          </c:dPt>
          <c:dPt>
            <c:idx val="25"/>
            <c:invertIfNegative val="0"/>
            <c:bubble3D val="0"/>
            <c:spPr>
              <a:solidFill>
                <a:srgbClr val="6600CC"/>
              </a:solidFill>
              <a:scene3d>
                <a:camera prst="orthographicFront"/>
                <a:lightRig rig="threePt" dir="t"/>
              </a:scene3d>
              <a:sp3d>
                <a:bevelT/>
              </a:sp3d>
            </c:spPr>
          </c:dPt>
          <c:dPt>
            <c:idx val="26"/>
            <c:invertIfNegative val="0"/>
            <c:bubble3D val="0"/>
            <c:spPr>
              <a:solidFill>
                <a:srgbClr val="FFFFCC"/>
              </a:solidFill>
              <a:scene3d>
                <a:camera prst="orthographicFront"/>
                <a:lightRig rig="threePt" dir="t"/>
              </a:scene3d>
              <a:sp3d>
                <a:bevelT/>
              </a:sp3d>
            </c:spPr>
          </c:dPt>
          <c:dPt>
            <c:idx val="27"/>
            <c:invertIfNegative val="0"/>
            <c:bubble3D val="0"/>
            <c:spPr>
              <a:solidFill>
                <a:srgbClr val="333333"/>
              </a:solidFill>
              <a:scene3d>
                <a:camera prst="orthographicFront"/>
                <a:lightRig rig="threePt" dir="t"/>
              </a:scene3d>
              <a:sp3d>
                <a:bevelT/>
              </a:sp3d>
            </c:spPr>
          </c:dPt>
          <c:dPt>
            <c:idx val="28"/>
            <c:invertIfNegative val="0"/>
            <c:bubble3D val="0"/>
            <c:spPr>
              <a:solidFill>
                <a:srgbClr val="FF9966"/>
              </a:solidFill>
              <a:scene3d>
                <a:camera prst="orthographicFront"/>
                <a:lightRig rig="threePt" dir="t"/>
              </a:scene3d>
              <a:sp3d>
                <a:bevelT/>
              </a:sp3d>
            </c:spPr>
          </c:dPt>
          <c:dPt>
            <c:idx val="29"/>
            <c:invertIfNegative val="0"/>
            <c:bubble3D val="0"/>
            <c:spPr>
              <a:solidFill>
                <a:srgbClr val="FF0066"/>
              </a:solidFill>
              <a:scene3d>
                <a:camera prst="orthographicFront"/>
                <a:lightRig rig="threePt" dir="t"/>
              </a:scene3d>
              <a:sp3d>
                <a:bevelT/>
              </a:sp3d>
            </c:spPr>
          </c:dPt>
          <c:dPt>
            <c:idx val="30"/>
            <c:invertIfNegative val="0"/>
            <c:bubble3D val="0"/>
            <c:spPr>
              <a:solidFill>
                <a:srgbClr val="66FF99"/>
              </a:solidFill>
              <a:scene3d>
                <a:camera prst="orthographicFront"/>
                <a:lightRig rig="threePt" dir="t"/>
              </a:scene3d>
              <a:sp3d>
                <a:bevelT/>
              </a:sp3d>
            </c:spPr>
          </c:dPt>
          <c:dPt>
            <c:idx val="31"/>
            <c:invertIfNegative val="0"/>
            <c:bubble3D val="0"/>
            <c:spPr>
              <a:solidFill>
                <a:srgbClr val="0066FF"/>
              </a:solidFill>
              <a:scene3d>
                <a:camera prst="orthographicFront"/>
                <a:lightRig rig="threePt" dir="t"/>
              </a:scene3d>
              <a:sp3d>
                <a:bevelT/>
              </a:sp3d>
            </c:spPr>
          </c:dPt>
          <c:dPt>
            <c:idx val="32"/>
            <c:invertIfNegative val="0"/>
            <c:bubble3D val="0"/>
            <c:spPr>
              <a:solidFill>
                <a:srgbClr val="33CC33"/>
              </a:solidFill>
              <a:scene3d>
                <a:camera prst="orthographicFront"/>
                <a:lightRig rig="threePt" dir="t"/>
              </a:scene3d>
              <a:sp3d>
                <a:bevelT/>
              </a:sp3d>
            </c:spPr>
          </c:dPt>
          <c:dPt>
            <c:idx val="33"/>
            <c:invertIfNegative val="0"/>
            <c:bubble3D val="0"/>
            <c:spPr>
              <a:solidFill>
                <a:srgbClr val="FF5050"/>
              </a:solidFill>
              <a:scene3d>
                <a:camera prst="orthographicFront"/>
                <a:lightRig rig="threePt" dir="t"/>
              </a:scene3d>
              <a:sp3d>
                <a:bevelT/>
              </a:sp3d>
            </c:spPr>
          </c:dPt>
          <c:dLbls>
            <c:delete val="1"/>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98024.82208444961</c:v>
                </c:pt>
                <c:pt idx="1">
                  <c:v>116603.17965905408</c:v>
                </c:pt>
                <c:pt idx="2">
                  <c:v>97125.524215560392</c:v>
                </c:pt>
                <c:pt idx="3">
                  <c:v>80396.535994458187</c:v>
                </c:pt>
                <c:pt idx="4">
                  <c:v>32250.452549470399</c:v>
                </c:pt>
                <c:pt idx="5">
                  <c:v>54518.888811650242</c:v>
                </c:pt>
                <c:pt idx="6">
                  <c:v>109745.97574025988</c:v>
                </c:pt>
                <c:pt idx="7">
                  <c:v>55519.807669700276</c:v>
                </c:pt>
                <c:pt idx="8">
                  <c:v>86232.667903880516</c:v>
                </c:pt>
                <c:pt idx="9">
                  <c:v>83581.906452361407</c:v>
                </c:pt>
                <c:pt idx="10">
                  <c:v>80795.632525874898</c:v>
                </c:pt>
                <c:pt idx="11">
                  <c:v>1</c:v>
                </c:pt>
                <c:pt idx="12">
                  <c:v>46598.401540266532</c:v>
                </c:pt>
                <c:pt idx="13">
                  <c:v>93985.925248499771</c:v>
                </c:pt>
                <c:pt idx="14">
                  <c:v>93116.771619763051</c:v>
                </c:pt>
                <c:pt idx="15">
                  <c:v>57012.813664361231</c:v>
                </c:pt>
                <c:pt idx="16">
                  <c:v>84416.380613802961</c:v>
                </c:pt>
                <c:pt idx="17">
                  <c:v>89723.596907175044</c:v>
                </c:pt>
                <c:pt idx="18">
                  <c:v>69037.119911726608</c:v>
                </c:pt>
                <c:pt idx="19">
                  <c:v>197597.5668040005</c:v>
                </c:pt>
                <c:pt idx="20">
                  <c:v>23912.733811189923</c:v>
                </c:pt>
                <c:pt idx="21">
                  <c:v>95072.256545640499</c:v>
                </c:pt>
                <c:pt idx="22">
                  <c:v>70650.451097887155</c:v>
                </c:pt>
                <c:pt idx="23">
                  <c:v>123590.50326482439</c:v>
                </c:pt>
                <c:pt idx="24">
                  <c:v>57643.692288520593</c:v>
                </c:pt>
                <c:pt idx="25">
                  <c:v>70369.523417551187</c:v>
                </c:pt>
                <c:pt idx="26">
                  <c:v>53160.206854233234</c:v>
                </c:pt>
                <c:pt idx="27">
                  <c:v>91784.612571367994</c:v>
                </c:pt>
                <c:pt idx="28">
                  <c:v>82178.166954463522</c:v>
                </c:pt>
                <c:pt idx="29">
                  <c:v>95830.602406411155</c:v>
                </c:pt>
                <c:pt idx="30">
                  <c:v>127321.76366216262</c:v>
                </c:pt>
                <c:pt idx="31">
                  <c:v>19820.952416186716</c:v>
                </c:pt>
                <c:pt idx="32">
                  <c:v>98023.198546671716</c:v>
                </c:pt>
                <c:pt idx="33">
                  <c:v>115961.4736542278</c:v>
                </c:pt>
              </c:numCache>
            </c:numRef>
          </c:bubbleSize>
          <c:bubble3D val="0"/>
        </c:ser>
        <c:dLbls>
          <c:showLegendKey val="0"/>
          <c:showVal val="1"/>
          <c:showCatName val="0"/>
          <c:showSerName val="0"/>
          <c:showPercent val="0"/>
          <c:showBubbleSize val="0"/>
        </c:dLbls>
        <c:bubbleScale val="40"/>
        <c:showNegBubbles val="0"/>
        <c:axId val="84864000"/>
        <c:axId val="84865792"/>
      </c:bubbleChart>
      <c:valAx>
        <c:axId val="84864000"/>
        <c:scaling>
          <c:orientation val="maxMin"/>
          <c:max val="30"/>
          <c:min val="0"/>
        </c:scaling>
        <c:delete val="1"/>
        <c:axPos val="b"/>
        <c:numFmt formatCode="0.0" sourceLinked="1"/>
        <c:majorTickMark val="none"/>
        <c:minorTickMark val="none"/>
        <c:tickLblPos val="none"/>
        <c:crossAx val="84865792"/>
        <c:crossesAt val="500"/>
        <c:crossBetween val="midCat"/>
        <c:majorUnit val="10"/>
        <c:minorUnit val="10"/>
      </c:valAx>
      <c:valAx>
        <c:axId val="84865792"/>
        <c:scaling>
          <c:orientation val="minMax"/>
          <c:max val="580"/>
          <c:min val="410"/>
        </c:scaling>
        <c:delete val="1"/>
        <c:axPos val="r"/>
        <c:numFmt formatCode="General" sourceLinked="1"/>
        <c:majorTickMark val="none"/>
        <c:minorTickMark val="none"/>
        <c:tickLblPos val="none"/>
        <c:crossAx val="84864000"/>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tx>
                <c:rich>
                  <a:bodyPr/>
                  <a:lstStyle/>
                  <a:p>
                    <a:r>
                      <a:rPr lang="en-US"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tx>
                <c:rich>
                  <a:bodyPr/>
                  <a:lstStyle/>
                  <a:p>
                    <a:r>
                      <a:rPr lang="en-US"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layout>
                <c:manualLayout>
                  <c:x val="-3.6015754765795382E-2"/>
                  <c:y val="-8.0515833882521173E-3"/>
                </c:manualLayout>
              </c:layout>
              <c:tx>
                <c:rich>
                  <a:bodyPr/>
                  <a:lstStyle/>
                  <a:p>
                    <a:r>
                      <a:rPr lang="en-US"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tx>
                <c:rich>
                  <a:bodyPr/>
                  <a:lstStyle/>
                  <a:p>
                    <a:r>
                      <a:rPr lang="en-US"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tx>
                <c:rich>
                  <a:bodyPr/>
                  <a:lstStyle/>
                  <a:p>
                    <a:r>
                      <a:rPr lang="en-US"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layout>
                <c:manualLayout>
                  <c:x val="-3.7516411214370195E-2"/>
                  <c:y val="1.0064479235315177E-2"/>
                </c:manualLayout>
              </c:layout>
              <c:tx>
                <c:rich>
                  <a:bodyPr/>
                  <a:lstStyle/>
                  <a:p>
                    <a:r>
                      <a:rPr lang="en-US"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layout>
                <c:manualLayout>
                  <c:x val="-7.3532165980165515E-2"/>
                  <c:y val="-2.2141854317693291E-2"/>
                </c:manualLayout>
              </c:layout>
              <c:tx>
                <c:rich>
                  <a:bodyPr/>
                  <a:lstStyle/>
                  <a:p>
                    <a:r>
                      <a:rPr lang="en-US"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2.4010503177196926E-2"/>
                  <c:y val="-3.0193437705945396E-2"/>
                </c:manualLayout>
              </c:layout>
              <c:tx>
                <c:rich>
                  <a:bodyPr/>
                  <a:lstStyle/>
                  <a:p>
                    <a:r>
                      <a:rPr lang="en-US"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layout>
                <c:manualLayout>
                  <c:x val="-6.4528227288716822E-2"/>
                  <c:y val="3.0193437705945396E-2"/>
                </c:manualLayout>
              </c:layout>
              <c:tx>
                <c:rich>
                  <a:bodyPr/>
                  <a:lstStyle/>
                  <a:p>
                    <a:r>
                      <a:rPr lang="en-US"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tx>
                <c:rich>
                  <a:bodyPr/>
                  <a:lstStyle/>
                  <a:p>
                    <a:r>
                      <a:rPr lang="en-US"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layout>
                <c:manualLayout>
                  <c:x val="-0.12155317233455953"/>
                  <c:y val="1.610316677650421E-2"/>
                </c:manualLayout>
              </c:layout>
              <c:tx>
                <c:rich>
                  <a:bodyPr/>
                  <a:lstStyle/>
                  <a:p>
                    <a:r>
                      <a:rPr lang="en-US"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tx>
                <c:rich>
                  <a:bodyPr/>
                  <a:lstStyle/>
                  <a:p>
                    <a:r>
                      <a:rPr lang="en-US"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layout>
                <c:manualLayout>
                  <c:x val="-1.9508533831472524E-2"/>
                  <c:y val="1.2077375082378085E-2"/>
                </c:manualLayout>
              </c:layout>
              <c:tx>
                <c:rich>
                  <a:bodyPr/>
                  <a:lstStyle/>
                  <a:p>
                    <a:r>
                      <a:rPr lang="en-US"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layout>
                <c:manualLayout>
                  <c:x val="-2.7011816074346606E-2"/>
                  <c:y val="-3.0193437705945396E-2"/>
                </c:manualLayout>
              </c:layout>
              <c:tx>
                <c:rich>
                  <a:bodyPr/>
                  <a:lstStyle/>
                  <a:p>
                    <a:r>
                      <a:rPr lang="en-US"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tx>
                <c:rich>
                  <a:bodyPr/>
                  <a:lstStyle/>
                  <a:p>
                    <a:r>
                      <a:rPr lang="en-US"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tx>
                <c:rich>
                  <a:bodyPr/>
                  <a:lstStyle/>
                  <a:p>
                    <a:r>
                      <a:rPr lang="en-US"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tx>
                <c:rich>
                  <a:bodyPr/>
                  <a:lstStyle/>
                  <a:p>
                    <a:r>
                      <a:rPr lang="en-US"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tx>
                <c:rich>
                  <a:bodyPr/>
                  <a:lstStyle/>
                  <a:p>
                    <a:r>
                      <a:rPr lang="en-US"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tx>
                <c:rich>
                  <a:bodyPr/>
                  <a:lstStyle/>
                  <a:p>
                    <a:r>
                      <a:rPr lang="en-US"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layout>
                <c:manualLayout>
                  <c:x val="-4.2018380560094673E-2"/>
                  <c:y val="2.0128958470630271E-3"/>
                </c:manualLayout>
              </c:layout>
              <c:tx>
                <c:rich>
                  <a:bodyPr/>
                  <a:lstStyle/>
                  <a:p>
                    <a:r>
                      <a:rPr lang="en-US"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layout>
                <c:manualLayout>
                  <c:x val="-0.13956104971745734"/>
                  <c:y val="-6.0386875411890424E-3"/>
                </c:manualLayout>
              </c:layout>
              <c:tx>
                <c:rich>
                  <a:bodyPr/>
                  <a:lstStyle/>
                  <a:p>
                    <a:r>
                      <a:rPr lang="en-US"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layout>
                <c:manualLayout>
                  <c:x val="-0.14256236261460672"/>
                  <c:y val="-2.0129012129591551E-2"/>
                </c:manualLayout>
              </c:layout>
              <c:tx>
                <c:rich>
                  <a:bodyPr/>
                  <a:lstStyle/>
                  <a:p>
                    <a:r>
                      <a:rPr lang="en-US"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tx>
                <c:rich>
                  <a:bodyPr/>
                  <a:lstStyle/>
                  <a:p>
                    <a:r>
                      <a:rPr lang="en-US"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layout>
                <c:manualLayout>
                  <c:x val="-9.1540043363063581E-2"/>
                  <c:y val="-1.2077375082378159E-2"/>
                </c:manualLayout>
              </c:layout>
              <c:tx>
                <c:rich>
                  <a:bodyPr/>
                  <a:lstStyle/>
                  <a:p>
                    <a:r>
                      <a:rPr lang="en-US"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layout>
                <c:manualLayout>
                  <c:x val="-0.12005251588598467"/>
                  <c:y val="0"/>
                </c:manualLayout>
              </c:layout>
              <c:tx>
                <c:rich>
                  <a:bodyPr/>
                  <a:lstStyle/>
                  <a:p>
                    <a:r>
                      <a:rPr lang="en-US"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layout>
                <c:manualLayout>
                  <c:x val="-0.14406301906318153"/>
                  <c:y val="2.6167646011819416E-2"/>
                </c:manualLayout>
              </c:layout>
              <c:tx>
                <c:rich>
                  <a:bodyPr/>
                  <a:lstStyle/>
                  <a:p>
                    <a:r>
                      <a:rPr lang="en-US"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layout>
                <c:manualLayout>
                  <c:x val="-9.0039386914488508E-3"/>
                  <c:y val="0"/>
                </c:manualLayout>
              </c:layout>
              <c:tx>
                <c:rich>
                  <a:bodyPr/>
                  <a:lstStyle/>
                  <a:p>
                    <a:r>
                      <a:rPr lang="en-US"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layout>
                <c:manualLayout>
                  <c:x val="-9.7542669157362566E-2"/>
                  <c:y val="3.0193437705945396E-2"/>
                </c:manualLayout>
              </c:layout>
              <c:tx>
                <c:rich>
                  <a:bodyPr/>
                  <a:lstStyle/>
                  <a:p>
                    <a:r>
                      <a:rPr lang="en-US"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tx>
                <c:rich>
                  <a:bodyPr/>
                  <a:lstStyle/>
                  <a:p>
                    <a:r>
                      <a:rPr lang="en-US"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layout>
                <c:manualLayout>
                  <c:x val="-0.13806039326888231"/>
                  <c:y val="-6.0386875411890424E-3"/>
                </c:manualLayout>
              </c:layout>
              <c:tx>
                <c:rich>
                  <a:bodyPr/>
                  <a:lstStyle/>
                  <a:p>
                    <a:r>
                      <a:rPr lang="en-US"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tx>
                <c:rich>
                  <a:bodyPr/>
                  <a:lstStyle/>
                  <a:p>
                    <a:r>
                      <a:rPr lang="en-US"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layout>
                <c:manualLayout>
                  <c:x val="-1.6507220934322889E-2"/>
                  <c:y val="6.0386875411890814E-3"/>
                </c:manualLayout>
              </c:layout>
              <c:tx>
                <c:rich>
                  <a:bodyPr/>
                  <a:lstStyle/>
                  <a:p>
                    <a:r>
                      <a:rPr lang="en-US"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tx>
                <c:rich>
                  <a:bodyPr/>
                  <a:lstStyle/>
                  <a:p>
                    <a:r>
                      <a:rPr lang="en-US"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0.0</c:formatCode>
                <c:ptCount val="34"/>
                <c:pt idx="0">
                  <c:v>12.348634433612553</c:v>
                </c:pt>
                <c:pt idx="1">
                  <c:v>15.820689268015762</c:v>
                </c:pt>
                <c:pt idx="2">
                  <c:v>14.973899068246872</c:v>
                </c:pt>
                <c:pt idx="3">
                  <c:v>9.4231575594490078</c:v>
                </c:pt>
                <c:pt idx="4">
                  <c:v>23.062227442562797</c:v>
                </c:pt>
                <c:pt idx="5">
                  <c:v>16.15934101566916</c:v>
                </c:pt>
                <c:pt idx="6">
                  <c:v>16.486357632415359</c:v>
                </c:pt>
                <c:pt idx="7">
                  <c:v>8.647829847115446</c:v>
                </c:pt>
                <c:pt idx="8">
                  <c:v>9.3547551417515482</c:v>
                </c:pt>
                <c:pt idx="9">
                  <c:v>22.465039691363749</c:v>
                </c:pt>
                <c:pt idx="10">
                  <c:v>16.910080741426754</c:v>
                </c:pt>
                <c:pt idx="11">
                  <c:v>15.476851335671151</c:v>
                </c:pt>
                <c:pt idx="12">
                  <c:v>23.061306109857284</c:v>
                </c:pt>
                <c:pt idx="13">
                  <c:v>7.696336675854802</c:v>
                </c:pt>
                <c:pt idx="14">
                  <c:v>14.612426915636755</c:v>
                </c:pt>
                <c:pt idx="15">
                  <c:v>17.167281166595163</c:v>
                </c:pt>
                <c:pt idx="16">
                  <c:v>10.1129409777181</c:v>
                </c:pt>
                <c:pt idx="17">
                  <c:v>9.8067160817581218</c:v>
                </c:pt>
                <c:pt idx="18">
                  <c:v>10.089898557078484</c:v>
                </c:pt>
                <c:pt idx="19">
                  <c:v>18.27712918715795</c:v>
                </c:pt>
                <c:pt idx="20">
                  <c:v>10.425373894428528</c:v>
                </c:pt>
                <c:pt idx="21">
                  <c:v>11.506683511024095</c:v>
                </c:pt>
                <c:pt idx="22">
                  <c:v>18.370109940272616</c:v>
                </c:pt>
                <c:pt idx="23">
                  <c:v>7.3744953067650716</c:v>
                </c:pt>
                <c:pt idx="24">
                  <c:v>16.620473542790187</c:v>
                </c:pt>
                <c:pt idx="25">
                  <c:v>19.6474784176573</c:v>
                </c:pt>
                <c:pt idx="26">
                  <c:v>24.620435252052491</c:v>
                </c:pt>
                <c:pt idx="27">
                  <c:v>15.56158828105651</c:v>
                </c:pt>
                <c:pt idx="28">
                  <c:v>15.803896198662166</c:v>
                </c:pt>
                <c:pt idx="29">
                  <c:v>10.618657284356418</c:v>
                </c:pt>
                <c:pt idx="30">
                  <c:v>12.849244608244449</c:v>
                </c:pt>
                <c:pt idx="31">
                  <c:v>14.511650353631723</c:v>
                </c:pt>
                <c:pt idx="32">
                  <c:v>12.489880513240829</c:v>
                </c:pt>
                <c:pt idx="33">
                  <c:v>14.810421059948984</c:v>
                </c:pt>
              </c:numCache>
            </c:numRef>
          </c:xVal>
          <c:yVal>
            <c:numRef>
              <c:f>Sheet1!$B$2:$B$35</c:f>
              <c:numCache>
                <c:formatCode>General</c:formatCode>
                <c:ptCount val="34"/>
                <c:pt idx="0">
                  <c:v>504.15076631112356</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513.52505581992796</c:v>
                </c:pt>
                <c:pt idx="11">
                  <c:v>452.97342685890743</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481.64474400632588</c:v>
                </c:pt>
                <c:pt idx="27">
                  <c:v>501.1274223909528</c:v>
                </c:pt>
                <c:pt idx="28">
                  <c:v>484.319297801971</c:v>
                </c:pt>
                <c:pt idx="29">
                  <c:v>478.26063590301106</c:v>
                </c:pt>
                <c:pt idx="30">
                  <c:v>530.93100395039653</c:v>
                </c:pt>
                <c:pt idx="31">
                  <c:v>447.98441497895493</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84872576"/>
        <c:axId val="93167616"/>
      </c:bubbleChart>
      <c:valAx>
        <c:axId val="84872576"/>
        <c:scaling>
          <c:orientation val="maxMin"/>
          <c:max val="30"/>
          <c:min val="0"/>
        </c:scaling>
        <c:delete val="1"/>
        <c:axPos val="b"/>
        <c:numFmt formatCode="0.0" sourceLinked="1"/>
        <c:majorTickMark val="none"/>
        <c:minorTickMark val="none"/>
        <c:tickLblPos val="none"/>
        <c:crossAx val="93167616"/>
        <c:crossesAt val="500"/>
        <c:crossBetween val="midCat"/>
        <c:majorUnit val="10"/>
        <c:minorUnit val="10"/>
      </c:valAx>
      <c:valAx>
        <c:axId val="93167616"/>
        <c:scaling>
          <c:orientation val="minMax"/>
          <c:max val="580"/>
          <c:min val="410"/>
        </c:scaling>
        <c:delete val="1"/>
        <c:axPos val="r"/>
        <c:numFmt formatCode="General" sourceLinked="1"/>
        <c:majorTickMark val="none"/>
        <c:minorTickMark val="none"/>
        <c:tickLblPos val="none"/>
        <c:crossAx val="84872576"/>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401262144581745"/>
          <c:y val="4.5417031204432936E-3"/>
          <c:w val="0.81740780758319642"/>
          <c:h val="0.99110950714494017"/>
        </c:manualLayout>
      </c:layout>
      <c:bubbleChart>
        <c:varyColors val="0"/>
        <c:ser>
          <c:idx val="0"/>
          <c:order val="0"/>
          <c:tx>
            <c:strRef>
              <c:f>Sheet1!$B$1</c:f>
              <c:strCache>
                <c:ptCount val="1"/>
                <c:pt idx="0">
                  <c:v>XXXX</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tx>
                <c:rich>
                  <a:bodyPr/>
                  <a:lstStyle/>
                  <a:p>
                    <a:r>
                      <a:rPr lang="en-US" sz="1200"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tx>
                <c:rich>
                  <a:bodyPr/>
                  <a:lstStyle/>
                  <a:p>
                    <a:r>
                      <a:rPr lang="en-US" sz="1200"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tx>
                <c:rich>
                  <a:bodyPr/>
                  <a:lstStyle/>
                  <a:p>
                    <a:r>
                      <a:rPr lang="en-US" sz="1200"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tx>
                <c:rich>
                  <a:bodyPr/>
                  <a:lstStyle/>
                  <a:p>
                    <a:r>
                      <a:rPr lang="en-US" sz="1200"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tx>
                <c:rich>
                  <a:bodyPr/>
                  <a:lstStyle/>
                  <a:p>
                    <a:r>
                      <a:rPr lang="en-US" sz="1200"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tx>
                <c:rich>
                  <a:bodyPr/>
                  <a:lstStyle/>
                  <a:p>
                    <a:r>
                      <a:rPr lang="en-US" sz="1200"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tx>
                <c:rich>
                  <a:bodyPr/>
                  <a:lstStyle/>
                  <a:p>
                    <a:r>
                      <a:rPr lang="en-US" sz="1200"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6.1883962210826544E-3"/>
                  <c:y val="0"/>
                </c:manualLayout>
              </c:layout>
              <c:tx>
                <c:rich>
                  <a:bodyPr/>
                  <a:lstStyle/>
                  <a:p>
                    <a:r>
                      <a:rPr lang="en-US" sz="1200"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tx>
                <c:rich>
                  <a:bodyPr/>
                  <a:lstStyle/>
                  <a:p>
                    <a:r>
                      <a:rPr lang="en-US" sz="1200"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tx>
                <c:rich>
                  <a:bodyPr/>
                  <a:lstStyle/>
                  <a:p>
                    <a:r>
                      <a:rPr lang="en-US" sz="1200"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tx>
                <c:rich>
                  <a:bodyPr/>
                  <a:lstStyle/>
                  <a:p>
                    <a:r>
                      <a:rPr lang="en-US" sz="1200"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tx>
                <c:rich>
                  <a:bodyPr/>
                  <a:lstStyle/>
                  <a:p>
                    <a:r>
                      <a:rPr lang="en-US" sz="1200"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tx>
                <c:rich>
                  <a:bodyPr/>
                  <a:lstStyle/>
                  <a:p>
                    <a:r>
                      <a:rPr lang="en-US" sz="1200"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tx>
                <c:rich>
                  <a:bodyPr/>
                  <a:lstStyle/>
                  <a:p>
                    <a:r>
                      <a:rPr lang="en-US" sz="1200"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tx>
                <c:rich>
                  <a:bodyPr/>
                  <a:lstStyle/>
                  <a:p>
                    <a:r>
                      <a:rPr lang="en-US" sz="1200"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tx>
                <c:rich>
                  <a:bodyPr/>
                  <a:lstStyle/>
                  <a:p>
                    <a:r>
                      <a:rPr lang="en-US" sz="1200"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tx>
                <c:rich>
                  <a:bodyPr/>
                  <a:lstStyle/>
                  <a:p>
                    <a:r>
                      <a:rPr lang="en-US" sz="1200"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tx>
                <c:rich>
                  <a:bodyPr/>
                  <a:lstStyle/>
                  <a:p>
                    <a:r>
                      <a:rPr lang="en-US" sz="1200"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tx>
                <c:rich>
                  <a:bodyPr/>
                  <a:lstStyle/>
                  <a:p>
                    <a:r>
                      <a:rPr lang="en-US" sz="1200"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tx>
                <c:rich>
                  <a:bodyPr/>
                  <a:lstStyle/>
                  <a:p>
                    <a:r>
                      <a:rPr lang="en-US" sz="1200"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tx>
                <c:rich>
                  <a:bodyPr/>
                  <a:lstStyle/>
                  <a:p>
                    <a:r>
                      <a:rPr lang="en-US" sz="1200"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tx>
                <c:rich>
                  <a:bodyPr/>
                  <a:lstStyle/>
                  <a:p>
                    <a:r>
                      <a:rPr lang="en-US" sz="1200"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tx>
                <c:rich>
                  <a:bodyPr/>
                  <a:lstStyle/>
                  <a:p>
                    <a:r>
                      <a:rPr lang="en-US" sz="1200"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tx>
                <c:rich>
                  <a:bodyPr/>
                  <a:lstStyle/>
                  <a:p>
                    <a:r>
                      <a:rPr lang="en-US" sz="1200"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tx>
                <c:rich>
                  <a:bodyPr/>
                  <a:lstStyle/>
                  <a:p>
                    <a:r>
                      <a:rPr lang="en-US" sz="1200"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tx>
                <c:rich>
                  <a:bodyPr/>
                  <a:lstStyle/>
                  <a:p>
                    <a:r>
                      <a:rPr lang="en-US" sz="1200"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tx>
                <c:rich>
                  <a:bodyPr/>
                  <a:lstStyle/>
                  <a:p>
                    <a:r>
                      <a:rPr lang="en-US" sz="1200"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tx>
                <c:rich>
                  <a:bodyPr/>
                  <a:lstStyle/>
                  <a:p>
                    <a:r>
                      <a:rPr lang="en-US" sz="1200"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tx>
                <c:rich>
                  <a:bodyPr/>
                  <a:lstStyle/>
                  <a:p>
                    <a:r>
                      <a:rPr lang="en-US" sz="1200"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tx>
                <c:rich>
                  <a:bodyPr/>
                  <a:lstStyle/>
                  <a:p>
                    <a:r>
                      <a:rPr lang="en-US" sz="1200"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tx>
                <c:rich>
                  <a:bodyPr/>
                  <a:lstStyle/>
                  <a:p>
                    <a:r>
                      <a:rPr lang="en-US" sz="1200"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tx>
                <c:rich>
                  <a:bodyPr/>
                  <a:lstStyle/>
                  <a:p>
                    <a:r>
                      <a:rPr lang="en-US" sz="1200"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tx>
                <c:rich>
                  <a:bodyPr/>
                  <a:lstStyle/>
                  <a:p>
                    <a:r>
                      <a:rPr lang="en-US" sz="1200"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tx>
                <c:rich>
                  <a:bodyPr/>
                  <a:lstStyle/>
                  <a:p>
                    <a:r>
                      <a:rPr lang="en-US" sz="1200"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sz="1200"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xVal>
          <c:yVal>
            <c:numRef>
              <c:f>Sheet1!$B$2:$B$35</c:f>
              <c:numCache>
                <c:formatCode>General</c:formatCode>
                <c:ptCount val="34"/>
                <c:pt idx="0">
                  <c:v>24500</c:v>
                </c:pt>
                <c:pt idx="1">
                  <c:v>24000</c:v>
                </c:pt>
                <c:pt idx="2">
                  <c:v>23500</c:v>
                </c:pt>
                <c:pt idx="3">
                  <c:v>23000</c:v>
                </c:pt>
                <c:pt idx="4">
                  <c:v>22500</c:v>
                </c:pt>
                <c:pt idx="5">
                  <c:v>22000</c:v>
                </c:pt>
                <c:pt idx="6">
                  <c:v>21500</c:v>
                </c:pt>
                <c:pt idx="7">
                  <c:v>21000</c:v>
                </c:pt>
                <c:pt idx="8">
                  <c:v>20500</c:v>
                </c:pt>
                <c:pt idx="9">
                  <c:v>20000</c:v>
                </c:pt>
                <c:pt idx="10">
                  <c:v>19500</c:v>
                </c:pt>
                <c:pt idx="11">
                  <c:v>19000</c:v>
                </c:pt>
                <c:pt idx="12">
                  <c:v>18500</c:v>
                </c:pt>
                <c:pt idx="13">
                  <c:v>18000</c:v>
                </c:pt>
                <c:pt idx="14">
                  <c:v>17500</c:v>
                </c:pt>
                <c:pt idx="15">
                  <c:v>17000</c:v>
                </c:pt>
                <c:pt idx="16">
                  <c:v>16500</c:v>
                </c:pt>
                <c:pt idx="17">
                  <c:v>16000</c:v>
                </c:pt>
                <c:pt idx="18">
                  <c:v>15500</c:v>
                </c:pt>
                <c:pt idx="19">
                  <c:v>15000</c:v>
                </c:pt>
                <c:pt idx="20">
                  <c:v>14500</c:v>
                </c:pt>
                <c:pt idx="21">
                  <c:v>14000</c:v>
                </c:pt>
                <c:pt idx="22">
                  <c:v>13500</c:v>
                </c:pt>
                <c:pt idx="23">
                  <c:v>13000</c:v>
                </c:pt>
                <c:pt idx="24">
                  <c:v>12500</c:v>
                </c:pt>
                <c:pt idx="25">
                  <c:v>12000</c:v>
                </c:pt>
                <c:pt idx="26">
                  <c:v>11500</c:v>
                </c:pt>
                <c:pt idx="27">
                  <c:v>11000</c:v>
                </c:pt>
                <c:pt idx="28">
                  <c:v>10500</c:v>
                </c:pt>
                <c:pt idx="29">
                  <c:v>10000</c:v>
                </c:pt>
                <c:pt idx="30">
                  <c:v>9500</c:v>
                </c:pt>
                <c:pt idx="31">
                  <c:v>9000</c:v>
                </c:pt>
                <c:pt idx="32">
                  <c:v>8500</c:v>
                </c:pt>
                <c:pt idx="33">
                  <c:v>8000</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93268608"/>
        <c:axId val="93289472"/>
      </c:bubbleChart>
      <c:valAx>
        <c:axId val="93268608"/>
        <c:scaling>
          <c:orientation val="minMax"/>
          <c:max val="60"/>
          <c:min val="0"/>
        </c:scaling>
        <c:delete val="1"/>
        <c:axPos val="b"/>
        <c:numFmt formatCode="General" sourceLinked="1"/>
        <c:majorTickMark val="out"/>
        <c:minorTickMark val="none"/>
        <c:tickLblPos val="none"/>
        <c:crossAx val="93289472"/>
        <c:crosses val="autoZero"/>
        <c:crossBetween val="midCat"/>
        <c:majorUnit val="10"/>
        <c:minorUnit val="10"/>
      </c:valAx>
      <c:valAx>
        <c:axId val="93289472"/>
        <c:scaling>
          <c:orientation val="minMax"/>
          <c:max val="25000"/>
          <c:min val="7500"/>
        </c:scaling>
        <c:delete val="1"/>
        <c:axPos val="l"/>
        <c:numFmt formatCode="General" sourceLinked="1"/>
        <c:majorTickMark val="out"/>
        <c:minorTickMark val="none"/>
        <c:tickLblPos val="none"/>
        <c:crossAx val="93268608"/>
        <c:crosses val="autoZero"/>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9917932814984E-2"/>
          <c:y val="0.13306276077769524"/>
          <c:w val="0.90993736272981351"/>
          <c:h val="0.51092429388696758"/>
        </c:manualLayout>
      </c:layout>
      <c:barChart>
        <c:barDir val="col"/>
        <c:grouping val="clustered"/>
        <c:varyColors val="0"/>
        <c:ser>
          <c:idx val="9"/>
          <c:order val="0"/>
          <c:tx>
            <c:strRef>
              <c:f>Sheet1!$B$4</c:f>
              <c:strCache>
                <c:ptCount val="1"/>
                <c:pt idx="0">
                  <c:v>2012</c:v>
                </c:pt>
              </c:strCache>
            </c:strRef>
          </c:tx>
          <c:spPr>
            <a:solidFill>
              <a:srgbClr val="278D99"/>
            </a:solidFill>
            <a:ln w="29526">
              <a:noFill/>
            </a:ln>
          </c:spPr>
          <c:invertIfNegative val="0"/>
          <c:cat>
            <c:strRef>
              <c:f>Sheet1!$A$5:$A$44</c:f>
              <c:strCache>
                <c:ptCount val="40"/>
                <c:pt idx="0">
                  <c:v>Hong Kong-China  </c:v>
                </c:pt>
                <c:pt idx="1">
                  <c:v>Korea  +</c:v>
                </c:pt>
                <c:pt idx="2">
                  <c:v>Liechtenstein  </c:v>
                </c:pt>
                <c:pt idx="3">
                  <c:v>Macao-China  +</c:v>
                </c:pt>
                <c:pt idx="4">
                  <c:v>Japan  </c:v>
                </c:pt>
                <c:pt idx="5">
                  <c:v>Switzerland  </c:v>
                </c:pt>
                <c:pt idx="6">
                  <c:v>Belgium  -</c:v>
                </c:pt>
                <c:pt idx="7">
                  <c:v>Netherlands  -</c:v>
                </c:pt>
                <c:pt idx="8">
                  <c:v>Germany  </c:v>
                </c:pt>
                <c:pt idx="9">
                  <c:v>Poland  +</c:v>
                </c:pt>
                <c:pt idx="10">
                  <c:v>Canada  -</c:v>
                </c:pt>
                <c:pt idx="11">
                  <c:v>Finland  -</c:v>
                </c:pt>
                <c:pt idx="12">
                  <c:v>New Zealand  -</c:v>
                </c:pt>
                <c:pt idx="13">
                  <c:v>Australia  -</c:v>
                </c:pt>
                <c:pt idx="14">
                  <c:v>Austria  </c:v>
                </c:pt>
                <c:pt idx="15">
                  <c:v>OECD average 2003  -</c:v>
                </c:pt>
                <c:pt idx="16">
                  <c:v>France  </c:v>
                </c:pt>
                <c:pt idx="17">
                  <c:v>Czech Republic  -</c:v>
                </c:pt>
                <c:pt idx="18">
                  <c:v>Luxembourg  </c:v>
                </c:pt>
                <c:pt idx="19">
                  <c:v>Iceland  -</c:v>
                </c:pt>
                <c:pt idx="20">
                  <c:v>Slovak Republic  </c:v>
                </c:pt>
                <c:pt idx="21">
                  <c:v>Ireland  </c:v>
                </c:pt>
                <c:pt idx="22">
                  <c:v>Portugal  +</c:v>
                </c:pt>
                <c:pt idx="23">
                  <c:v>Denmark  -</c:v>
                </c:pt>
                <c:pt idx="24">
                  <c:v>Italy  +</c:v>
                </c:pt>
                <c:pt idx="25">
                  <c:v>Norway  -</c:v>
                </c:pt>
                <c:pt idx="26">
                  <c:v>Hungary  </c:v>
                </c:pt>
                <c:pt idx="27">
                  <c:v>United States  </c:v>
                </c:pt>
                <c:pt idx="28">
                  <c:v>Sweden  -</c:v>
                </c:pt>
                <c:pt idx="29">
                  <c:v>Spain  </c:v>
                </c:pt>
                <c:pt idx="30">
                  <c:v>Latvia  </c:v>
                </c:pt>
                <c:pt idx="31">
                  <c:v>Russian Federation  </c:v>
                </c:pt>
                <c:pt idx="32">
                  <c:v>Turkey  </c:v>
                </c:pt>
                <c:pt idx="33">
                  <c:v>Greece  </c:v>
                </c:pt>
                <c:pt idx="34">
                  <c:v>Thailand  </c:v>
                </c:pt>
                <c:pt idx="35">
                  <c:v>Uruguay  -</c:v>
                </c:pt>
                <c:pt idx="36">
                  <c:v>Tunisia  </c:v>
                </c:pt>
                <c:pt idx="37">
                  <c:v>Brazil  </c:v>
                </c:pt>
                <c:pt idx="38">
                  <c:v>Mexico  </c:v>
                </c:pt>
                <c:pt idx="39">
                  <c:v>Indonesia  </c:v>
                </c:pt>
              </c:strCache>
            </c:strRef>
          </c:cat>
          <c:val>
            <c:numRef>
              <c:f>Sheet1!$B$5:$B$44</c:f>
              <c:numCache>
                <c:formatCode>General</c:formatCode>
                <c:ptCount val="40"/>
                <c:pt idx="0">
                  <c:v>33.705707964845267</c:v>
                </c:pt>
                <c:pt idx="1">
                  <c:v>30.901403622263189</c:v>
                </c:pt>
                <c:pt idx="2">
                  <c:v>24.844186454598933</c:v>
                </c:pt>
                <c:pt idx="3">
                  <c:v>24.337251323583931</c:v>
                </c:pt>
                <c:pt idx="4">
                  <c:v>23.670609808348189</c:v>
                </c:pt>
                <c:pt idx="5">
                  <c:v>21.368188865668827</c:v>
                </c:pt>
                <c:pt idx="6">
                  <c:v>19.42339366664438</c:v>
                </c:pt>
                <c:pt idx="7">
                  <c:v>19.250787755675567</c:v>
                </c:pt>
                <c:pt idx="8">
                  <c:v>17.455524286032954</c:v>
                </c:pt>
                <c:pt idx="9">
                  <c:v>16.735596198914287</c:v>
                </c:pt>
                <c:pt idx="10">
                  <c:v>16.395889881368031</c:v>
                </c:pt>
                <c:pt idx="11">
                  <c:v>15.252105922259178</c:v>
                </c:pt>
                <c:pt idx="12">
                  <c:v>15.000811266909135</c:v>
                </c:pt>
                <c:pt idx="13">
                  <c:v>14.809721892434197</c:v>
                </c:pt>
                <c:pt idx="14">
                  <c:v>14.288272463513817</c:v>
                </c:pt>
                <c:pt idx="15">
                  <c:v>13.058593604899096</c:v>
                </c:pt>
                <c:pt idx="16">
                  <c:v>12.891395525354255</c:v>
                </c:pt>
                <c:pt idx="17">
                  <c:v>12.876922229900106</c:v>
                </c:pt>
                <c:pt idx="18">
                  <c:v>11.230688079056254</c:v>
                </c:pt>
                <c:pt idx="19">
                  <c:v>11.151811584520518</c:v>
                </c:pt>
                <c:pt idx="20">
                  <c:v>10.966643456468722</c:v>
                </c:pt>
                <c:pt idx="21">
                  <c:v>10.653084152301739</c:v>
                </c:pt>
                <c:pt idx="22">
                  <c:v>10.63382401584213</c:v>
                </c:pt>
                <c:pt idx="23">
                  <c:v>9.9730920830923004</c:v>
                </c:pt>
                <c:pt idx="24">
                  <c:v>9.923158841795221</c:v>
                </c:pt>
                <c:pt idx="25">
                  <c:v>9.3994873509870214</c:v>
                </c:pt>
                <c:pt idx="26">
                  <c:v>9.2641767217079494</c:v>
                </c:pt>
                <c:pt idx="27">
                  <c:v>8.7717019602124591</c:v>
                </c:pt>
                <c:pt idx="28">
                  <c:v>8.0109189523740589</c:v>
                </c:pt>
                <c:pt idx="29">
                  <c:v>8.0005380900065397</c:v>
                </c:pt>
                <c:pt idx="30">
                  <c:v>7.9874130713138483</c:v>
                </c:pt>
                <c:pt idx="31">
                  <c:v>7.7902129629171029</c:v>
                </c:pt>
                <c:pt idx="32">
                  <c:v>5.8696840768856191</c:v>
                </c:pt>
                <c:pt idx="33">
                  <c:v>3.9022269823661988</c:v>
                </c:pt>
                <c:pt idx="34">
                  <c:v>2.5684916936524091</c:v>
                </c:pt>
                <c:pt idx="35">
                  <c:v>1.3723744722757221</c:v>
                </c:pt>
                <c:pt idx="36">
                  <c:v>0.78788945216778383</c:v>
                </c:pt>
                <c:pt idx="37">
                  <c:v>0.75311358263583361</c:v>
                </c:pt>
                <c:pt idx="38">
                  <c:v>0.62755480917047934</c:v>
                </c:pt>
                <c:pt idx="39">
                  <c:v>0.27568117803171066</c:v>
                </c:pt>
              </c:numCache>
            </c:numRef>
          </c:val>
        </c:ser>
        <c:dLbls>
          <c:showLegendKey val="0"/>
          <c:showVal val="0"/>
          <c:showCatName val="0"/>
          <c:showSerName val="0"/>
          <c:showPercent val="0"/>
          <c:showBubbleSize val="0"/>
        </c:dLbls>
        <c:gapWidth val="50"/>
        <c:axId val="84559744"/>
        <c:axId val="84566016"/>
      </c:barChart>
      <c:lineChart>
        <c:grouping val="standard"/>
        <c:varyColors val="0"/>
        <c:ser>
          <c:idx val="0"/>
          <c:order val="1"/>
          <c:tx>
            <c:strRef>
              <c:f>Sheet1!$C$4</c:f>
              <c:strCache>
                <c:ptCount val="1"/>
                <c:pt idx="0">
                  <c:v>2003</c:v>
                </c:pt>
              </c:strCache>
            </c:strRef>
          </c:tx>
          <c:spPr>
            <a:ln w="13125">
              <a:noFill/>
              <a:prstDash val="solid"/>
            </a:ln>
          </c:spPr>
          <c:marker>
            <c:symbol val="diamond"/>
            <c:size val="11"/>
            <c:spPr>
              <a:solidFill>
                <a:srgbClr val="FFC000"/>
              </a:solidFill>
              <a:ln>
                <a:noFill/>
              </a:ln>
            </c:spPr>
          </c:marker>
          <c:cat>
            <c:strRef>
              <c:f>Sheet1!$A$5:$A$44</c:f>
              <c:strCache>
                <c:ptCount val="40"/>
                <c:pt idx="0">
                  <c:v>Hong Kong-China  </c:v>
                </c:pt>
                <c:pt idx="1">
                  <c:v>Korea  +</c:v>
                </c:pt>
                <c:pt idx="2">
                  <c:v>Liechtenstein  </c:v>
                </c:pt>
                <c:pt idx="3">
                  <c:v>Macao-China  +</c:v>
                </c:pt>
                <c:pt idx="4">
                  <c:v>Japan  </c:v>
                </c:pt>
                <c:pt idx="5">
                  <c:v>Switzerland  </c:v>
                </c:pt>
                <c:pt idx="6">
                  <c:v>Belgium  -</c:v>
                </c:pt>
                <c:pt idx="7">
                  <c:v>Netherlands  -</c:v>
                </c:pt>
                <c:pt idx="8">
                  <c:v>Germany  </c:v>
                </c:pt>
                <c:pt idx="9">
                  <c:v>Poland  +</c:v>
                </c:pt>
                <c:pt idx="10">
                  <c:v>Canada  -</c:v>
                </c:pt>
                <c:pt idx="11">
                  <c:v>Finland  -</c:v>
                </c:pt>
                <c:pt idx="12">
                  <c:v>New Zealand  -</c:v>
                </c:pt>
                <c:pt idx="13">
                  <c:v>Australia  -</c:v>
                </c:pt>
                <c:pt idx="14">
                  <c:v>Austria  </c:v>
                </c:pt>
                <c:pt idx="15">
                  <c:v>OECD average 2003  -</c:v>
                </c:pt>
                <c:pt idx="16">
                  <c:v>France  </c:v>
                </c:pt>
                <c:pt idx="17">
                  <c:v>Czech Republic  -</c:v>
                </c:pt>
                <c:pt idx="18">
                  <c:v>Luxembourg  </c:v>
                </c:pt>
                <c:pt idx="19">
                  <c:v>Iceland  -</c:v>
                </c:pt>
                <c:pt idx="20">
                  <c:v>Slovak Republic  </c:v>
                </c:pt>
                <c:pt idx="21">
                  <c:v>Ireland  </c:v>
                </c:pt>
                <c:pt idx="22">
                  <c:v>Portugal  +</c:v>
                </c:pt>
                <c:pt idx="23">
                  <c:v>Denmark  -</c:v>
                </c:pt>
                <c:pt idx="24">
                  <c:v>Italy  +</c:v>
                </c:pt>
                <c:pt idx="25">
                  <c:v>Norway  -</c:v>
                </c:pt>
                <c:pt idx="26">
                  <c:v>Hungary  </c:v>
                </c:pt>
                <c:pt idx="27">
                  <c:v>United States  </c:v>
                </c:pt>
                <c:pt idx="28">
                  <c:v>Sweden  -</c:v>
                </c:pt>
                <c:pt idx="29">
                  <c:v>Spain  </c:v>
                </c:pt>
                <c:pt idx="30">
                  <c:v>Latvia  </c:v>
                </c:pt>
                <c:pt idx="31">
                  <c:v>Russian Federation  </c:v>
                </c:pt>
                <c:pt idx="32">
                  <c:v>Turkey  </c:v>
                </c:pt>
                <c:pt idx="33">
                  <c:v>Greece  </c:v>
                </c:pt>
                <c:pt idx="34">
                  <c:v>Thailand  </c:v>
                </c:pt>
                <c:pt idx="35">
                  <c:v>Uruguay  -</c:v>
                </c:pt>
                <c:pt idx="36">
                  <c:v>Tunisia  </c:v>
                </c:pt>
                <c:pt idx="37">
                  <c:v>Brazil  </c:v>
                </c:pt>
                <c:pt idx="38">
                  <c:v>Mexico  </c:v>
                </c:pt>
                <c:pt idx="39">
                  <c:v>Indonesia  </c:v>
                </c:pt>
              </c:strCache>
            </c:strRef>
          </c:cat>
          <c:val>
            <c:numRef>
              <c:f>Sheet1!$C$5:$C$44</c:f>
              <c:numCache>
                <c:formatCode>General</c:formatCode>
                <c:ptCount val="40"/>
                <c:pt idx="0">
                  <c:v>30.685335850930024</c:v>
                </c:pt>
                <c:pt idx="1">
                  <c:v>24.771996935706415</c:v>
                </c:pt>
                <c:pt idx="2">
                  <c:v>25.627120389138213</c:v>
                </c:pt>
                <c:pt idx="3">
                  <c:v>18.652126686290565</c:v>
                </c:pt>
                <c:pt idx="4">
                  <c:v>24.287107106785829</c:v>
                </c:pt>
                <c:pt idx="5">
                  <c:v>21.213698750875292</c:v>
                </c:pt>
                <c:pt idx="6">
                  <c:v>26.443524961879486</c:v>
                </c:pt>
                <c:pt idx="7">
                  <c:v>25.502659301505489</c:v>
                </c:pt>
                <c:pt idx="8">
                  <c:v>16.219298444475911</c:v>
                </c:pt>
                <c:pt idx="9">
                  <c:v>10.070898550005722</c:v>
                </c:pt>
                <c:pt idx="10">
                  <c:v>20.298751215802547</c:v>
                </c:pt>
                <c:pt idx="11">
                  <c:v>23.385576566681429</c:v>
                </c:pt>
                <c:pt idx="12">
                  <c:v>20.680318046012648</c:v>
                </c:pt>
                <c:pt idx="13">
                  <c:v>19.775130005686112</c:v>
                </c:pt>
                <c:pt idx="14">
                  <c:v>14.282490906649324</c:v>
                </c:pt>
                <c:pt idx="15">
                  <c:v>14.645324590311668</c:v>
                </c:pt>
                <c:pt idx="16">
                  <c:v>15.114278950256425</c:v>
                </c:pt>
                <c:pt idx="17">
                  <c:v>18.27626814311639</c:v>
                </c:pt>
                <c:pt idx="18">
                  <c:v>10.835588832534716</c:v>
                </c:pt>
                <c:pt idx="19">
                  <c:v>15.465916125335974</c:v>
                </c:pt>
                <c:pt idx="20">
                  <c:v>12.685316029750002</c:v>
                </c:pt>
                <c:pt idx="21">
                  <c:v>11.362350209896524</c:v>
                </c:pt>
                <c:pt idx="22">
                  <c:v>5.3744033789878447</c:v>
                </c:pt>
                <c:pt idx="23">
                  <c:v>15.917362335380568</c:v>
                </c:pt>
                <c:pt idx="24">
                  <c:v>7.0265348643711745</c:v>
                </c:pt>
                <c:pt idx="25">
                  <c:v>11.389083379046053</c:v>
                </c:pt>
                <c:pt idx="26">
                  <c:v>10.679372073830191</c:v>
                </c:pt>
                <c:pt idx="27">
                  <c:v>10.07984131391345</c:v>
                </c:pt>
                <c:pt idx="28">
                  <c:v>15.782789714364714</c:v>
                </c:pt>
                <c:pt idx="29">
                  <c:v>7.9398464442239121</c:v>
                </c:pt>
                <c:pt idx="30">
                  <c:v>7.9707600687001534</c:v>
                </c:pt>
                <c:pt idx="31">
                  <c:v>7.0323698305486424</c:v>
                </c:pt>
                <c:pt idx="32">
                  <c:v>5.4823494288505934</c:v>
                </c:pt>
                <c:pt idx="33">
                  <c:v>3.9943421913282275</c:v>
                </c:pt>
                <c:pt idx="34">
                  <c:v>1.6342695405968621</c:v>
                </c:pt>
                <c:pt idx="35">
                  <c:v>2.8087433579160792</c:v>
                </c:pt>
                <c:pt idx="36">
                  <c:v>0.21971613630322831</c:v>
                </c:pt>
                <c:pt idx="37">
                  <c:v>1.1894309973743658</c:v>
                </c:pt>
                <c:pt idx="38">
                  <c:v>0.37731891178607768</c:v>
                </c:pt>
                <c:pt idx="39">
                  <c:v>0.24317483821552002</c:v>
                </c:pt>
              </c:numCache>
            </c:numRef>
          </c:val>
          <c:smooth val="0"/>
        </c:ser>
        <c:dLbls>
          <c:showLegendKey val="0"/>
          <c:showVal val="0"/>
          <c:showCatName val="0"/>
          <c:showSerName val="0"/>
          <c:showPercent val="0"/>
          <c:showBubbleSize val="0"/>
        </c:dLbls>
        <c:marker val="1"/>
        <c:smooth val="0"/>
        <c:axId val="84559744"/>
        <c:axId val="84566016"/>
      </c:lineChart>
      <c:catAx>
        <c:axId val="84559744"/>
        <c:scaling>
          <c:orientation val="minMax"/>
        </c:scaling>
        <c:delete val="0"/>
        <c:axPos val="b"/>
        <c:numFmt formatCode="General" sourceLinked="1"/>
        <c:majorTickMark val="none"/>
        <c:minorTickMark val="none"/>
        <c:tickLblPos val="nextTo"/>
        <c:spPr>
          <a:ln w="3281">
            <a:noFill/>
            <a:prstDash val="solid"/>
          </a:ln>
        </c:spPr>
        <c:txPr>
          <a:bodyPr rot="-5400000" vert="horz"/>
          <a:lstStyle/>
          <a:p>
            <a:pPr>
              <a:defRPr sz="1200" b="0" i="0" u="none" strike="noStrike" baseline="0">
                <a:solidFill>
                  <a:schemeClr val="bg1"/>
                </a:solidFill>
                <a:latin typeface="Arial" panose="020B0604020202020204" pitchFamily="34" charset="0"/>
                <a:ea typeface="Comic Sans MS"/>
                <a:cs typeface="Arial" panose="020B0604020202020204" pitchFamily="34" charset="0"/>
              </a:defRPr>
            </a:pPr>
            <a:endParaRPr lang="nl-NL"/>
          </a:p>
        </c:txPr>
        <c:crossAx val="84566016"/>
        <c:crosses val="autoZero"/>
        <c:auto val="1"/>
        <c:lblAlgn val="ctr"/>
        <c:lblOffset val="100"/>
        <c:tickLblSkip val="1"/>
        <c:tickMarkSkip val="1"/>
        <c:noMultiLvlLbl val="0"/>
      </c:catAx>
      <c:valAx>
        <c:axId val="84566016"/>
        <c:scaling>
          <c:orientation val="minMax"/>
          <c:max val="40"/>
          <c:min val="0"/>
        </c:scaling>
        <c:delete val="0"/>
        <c:axPos val="l"/>
        <c:majorGridlines>
          <c:spPr>
            <a:ln>
              <a:solidFill>
                <a:schemeClr val="bg1">
                  <a:lumMod val="65000"/>
                </a:schemeClr>
              </a:solidFill>
              <a:prstDash val="dash"/>
            </a:ln>
          </c:spPr>
        </c:majorGridlines>
        <c:title>
          <c:tx>
            <c:rich>
              <a:bodyPr rot="0" vert="horz"/>
              <a:lstStyle/>
              <a:p>
                <a:pPr algn="ctr">
                  <a:defRPr sz="1200" b="1" i="0" u="none" strike="noStrike" baseline="0">
                    <a:solidFill>
                      <a:srgbClr val="FFFFFF"/>
                    </a:solidFill>
                    <a:latin typeface="Arial" pitchFamily="34" charset="0"/>
                    <a:ea typeface="Comic Sans MS"/>
                    <a:cs typeface="Arial" pitchFamily="34" charset="0"/>
                  </a:defRPr>
                </a:pPr>
                <a:r>
                  <a:rPr lang="en-US" sz="1200" dirty="0">
                    <a:latin typeface="Arial" pitchFamily="34" charset="0"/>
                    <a:cs typeface="Arial" pitchFamily="34" charset="0"/>
                  </a:rPr>
                  <a:t>%</a:t>
                </a:r>
              </a:p>
            </c:rich>
          </c:tx>
          <c:layout>
            <c:manualLayout>
              <c:xMode val="edge"/>
              <c:yMode val="edge"/>
              <c:x val="3.0155425202722144E-2"/>
              <c:y val="6.4277542230298149E-2"/>
            </c:manualLayout>
          </c:layout>
          <c:overlay val="0"/>
        </c:title>
        <c:numFmt formatCode="General" sourceLinked="0"/>
        <c:majorTickMark val="none"/>
        <c:minorTickMark val="none"/>
        <c:tickLblPos val="nextTo"/>
        <c:spPr>
          <a:ln w="3281">
            <a:noFill/>
            <a:prstDash val="solid"/>
          </a:ln>
        </c:spPr>
        <c:txPr>
          <a:bodyPr rot="0" vert="horz"/>
          <a:lstStyle/>
          <a:p>
            <a:pPr>
              <a:defRPr sz="1100" b="0" i="0" u="none" strike="noStrike" baseline="0">
                <a:solidFill>
                  <a:schemeClr val="bg1"/>
                </a:solidFill>
                <a:latin typeface="Arial" panose="020B0604020202020204" pitchFamily="34" charset="0"/>
                <a:ea typeface="Comic Sans MS"/>
                <a:cs typeface="Arial" panose="020B0604020202020204" pitchFamily="34" charset="0"/>
              </a:defRPr>
            </a:pPr>
            <a:endParaRPr lang="nl-NL"/>
          </a:p>
        </c:txPr>
        <c:crossAx val="84559744"/>
        <c:crosses val="autoZero"/>
        <c:crossBetween val="between"/>
        <c:majorUnit val="10"/>
      </c:valAx>
      <c:spPr>
        <a:noFill/>
        <a:ln w="13125">
          <a:noFill/>
          <a:prstDash val="solid"/>
        </a:ln>
      </c:spPr>
    </c:plotArea>
    <c:legend>
      <c:legendPos val="r"/>
      <c:layout>
        <c:manualLayout>
          <c:xMode val="edge"/>
          <c:yMode val="edge"/>
          <c:x val="0.11191972847339232"/>
          <c:y val="3.3998365815724151E-2"/>
          <c:w val="0.75310710820525506"/>
          <c:h val="5.6966896231988112E-2"/>
        </c:manualLayout>
      </c:layout>
      <c:overlay val="0"/>
      <c:spPr>
        <a:noFill/>
        <a:ln w="3281">
          <a:noFill/>
          <a:prstDash val="solid"/>
        </a:ln>
      </c:spPr>
      <c:txPr>
        <a:bodyPr/>
        <a:lstStyle/>
        <a:p>
          <a:pPr>
            <a:defRPr sz="1400" b="0" i="0" u="none" strike="noStrike" baseline="0">
              <a:solidFill>
                <a:schemeClr val="bg1"/>
              </a:solidFill>
              <a:latin typeface="Arial" panose="020B0604020202020204" pitchFamily="34" charset="0"/>
              <a:ea typeface="Comic Sans MS"/>
              <a:cs typeface="Arial" panose="020B0604020202020204" pitchFamily="34" charset="0"/>
            </a:defRPr>
          </a:pPr>
          <a:endParaRPr lang="nl-NL"/>
        </a:p>
      </c:txPr>
    </c:legend>
    <c:plotVisOnly val="1"/>
    <c:dispBlanksAs val="gap"/>
    <c:showDLblsOverMax val="0"/>
  </c:chart>
  <c:spPr>
    <a:noFill/>
    <a:ln>
      <a:noFill/>
    </a:ln>
  </c:spPr>
  <c:txPr>
    <a:bodyPr/>
    <a:lstStyle/>
    <a:p>
      <a:pPr>
        <a:defRPr sz="2480" b="1" i="0" u="none" strike="noStrike" baseline="0">
          <a:solidFill>
            <a:schemeClr val="tx1"/>
          </a:solidFill>
          <a:latin typeface="Comic Sans MS"/>
          <a:ea typeface="Comic Sans MS"/>
          <a:cs typeface="Comic Sans MS"/>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3268661095770382E-2"/>
          <c:y val="8.8215763023266613E-2"/>
          <c:w val="0.8892376928068314"/>
          <c:h val="0.76344802675678403"/>
        </c:manualLayout>
      </c:layout>
      <c:lineChart>
        <c:grouping val="standard"/>
        <c:varyColors val="0"/>
        <c:ser>
          <c:idx val="6"/>
          <c:order val="0"/>
          <c:tx>
            <c:strRef>
              <c:f>'C_1.6 + problem solving'!$E$9</c:f>
              <c:strCache>
                <c:ptCount val="1"/>
                <c:pt idx="0">
                  <c:v>Medium-low level of problem-solving</c:v>
                </c:pt>
              </c:strCache>
            </c:strRef>
          </c:tx>
          <c:spPr>
            <a:ln w="44450">
              <a:solidFill>
                <a:schemeClr val="tx1">
                  <a:lumMod val="75000"/>
                  <a:lumOff val="25000"/>
                </a:schemeClr>
              </a:solidFill>
              <a:prstDash val="solid"/>
            </a:ln>
          </c:spPr>
          <c:marker>
            <c:symbol val="none"/>
          </c:marker>
          <c:cat>
            <c:strRef>
              <c:f>('C_1.6 + problem solving'!$F$7:$L$7,'C_1.6 + problem solving'!$F$18:$J$18)</c:f>
              <c:strCach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strCache>
            </c:strRef>
          </c:cat>
          <c:val>
            <c:numRef>
              <c:f>('C_1.6 + problem solving'!$F$9:$L$9,'C_1.6 + problem solving'!$F$20:$J$20)</c:f>
              <c:numCache>
                <c:formatCode>General</c:formatCode>
                <c:ptCount val="12"/>
                <c:pt idx="0">
                  <c:v>0</c:v>
                </c:pt>
                <c:pt idx="1">
                  <c:v>-1.1149123162647925</c:v>
                </c:pt>
                <c:pt idx="2">
                  <c:v>-1.4537795453784383</c:v>
                </c:pt>
                <c:pt idx="3">
                  <c:v>-1.7304322739089599</c:v>
                </c:pt>
                <c:pt idx="4">
                  <c:v>-3.6757675060319741</c:v>
                </c:pt>
                <c:pt idx="5">
                  <c:v>-5.2603322125665812</c:v>
                </c:pt>
                <c:pt idx="6">
                  <c:v>-7.5410162421523808</c:v>
                </c:pt>
                <c:pt idx="7">
                  <c:v>-12.000243660350947</c:v>
                </c:pt>
                <c:pt idx="8">
                  <c:v>-12.862630324705037</c:v>
                </c:pt>
                <c:pt idx="9">
                  <c:v>-13.997950400023058</c:v>
                </c:pt>
                <c:pt idx="10">
                  <c:v>-15.79576097392173</c:v>
                </c:pt>
                <c:pt idx="11">
                  <c:v>-15.116599643858407</c:v>
                </c:pt>
              </c:numCache>
            </c:numRef>
          </c:val>
          <c:smooth val="0"/>
        </c:ser>
        <c:ser>
          <c:idx val="5"/>
          <c:order val="1"/>
          <c:tx>
            <c:strRef>
              <c:f>'C_1.6 + problem solving'!$E$8</c:f>
              <c:strCache>
                <c:ptCount val="1"/>
                <c:pt idx="0">
                  <c:v>Low level of problem-solving</c:v>
                </c:pt>
              </c:strCache>
            </c:strRef>
          </c:tx>
          <c:spPr>
            <a:ln w="38100">
              <a:solidFill>
                <a:srgbClr val="C00000"/>
              </a:solidFill>
            </a:ln>
          </c:spPr>
          <c:marker>
            <c:symbol val="none"/>
          </c:marker>
          <c:cat>
            <c:strRef>
              <c:f>('C_1.6 + problem solving'!$F$7:$L$7,'C_1.6 + problem solving'!$F$18:$J$18)</c:f>
              <c:strCach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strCache>
            </c:strRef>
          </c:cat>
          <c:val>
            <c:numRef>
              <c:f>('C_1.6 + problem solving'!$F$8:$L$8,'C_1.6 + problem solving'!$F$19:$J$19)</c:f>
              <c:numCache>
                <c:formatCode>General</c:formatCode>
                <c:ptCount val="12"/>
                <c:pt idx="0">
                  <c:v>0</c:v>
                </c:pt>
                <c:pt idx="1">
                  <c:v>-1.0302633906559038</c:v>
                </c:pt>
                <c:pt idx="2">
                  <c:v>-3.7664787279908296E-2</c:v>
                </c:pt>
                <c:pt idx="3">
                  <c:v>0.36730699374002995</c:v>
                </c:pt>
                <c:pt idx="4">
                  <c:v>1.0901894486323442</c:v>
                </c:pt>
                <c:pt idx="5">
                  <c:v>0.58484368326388392</c:v>
                </c:pt>
                <c:pt idx="6">
                  <c:v>-0.26650615439564262</c:v>
                </c:pt>
                <c:pt idx="7">
                  <c:v>-2.7306823161613067</c:v>
                </c:pt>
                <c:pt idx="8">
                  <c:v>-1.8901397025539097</c:v>
                </c:pt>
                <c:pt idx="9">
                  <c:v>-0.89266630075999842</c:v>
                </c:pt>
                <c:pt idx="10">
                  <c:v>-1.7306082347362803</c:v>
                </c:pt>
                <c:pt idx="11">
                  <c:v>-1.1827549995135342</c:v>
                </c:pt>
              </c:numCache>
            </c:numRef>
          </c:val>
          <c:smooth val="0"/>
        </c:ser>
        <c:ser>
          <c:idx val="0"/>
          <c:order val="2"/>
          <c:tx>
            <c:strRef>
              <c:f>'C_1.6 + problem solving'!$E$11</c:f>
              <c:strCache>
                <c:ptCount val="1"/>
                <c:pt idx="0">
                  <c:v>Medium-high level of problem-solving</c:v>
                </c:pt>
              </c:strCache>
            </c:strRef>
          </c:tx>
          <c:spPr>
            <a:ln w="44450">
              <a:solidFill>
                <a:srgbClr val="00B050"/>
              </a:solidFill>
            </a:ln>
          </c:spPr>
          <c:marker>
            <c:symbol val="none"/>
          </c:marker>
          <c:cat>
            <c:strRef>
              <c:f>('C_1.6 + problem solving'!$F$7:$L$7,'C_1.6 + problem solving'!$F$18:$J$18)</c:f>
              <c:strCach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strCache>
            </c:strRef>
          </c:cat>
          <c:val>
            <c:numRef>
              <c:f>('C_1.6 + problem solving'!$F$11:$L$11,'C_1.6 + problem solving'!$F$22:$J$22)</c:f>
              <c:numCache>
                <c:formatCode>General</c:formatCode>
                <c:ptCount val="12"/>
                <c:pt idx="0">
                  <c:v>0</c:v>
                </c:pt>
                <c:pt idx="1">
                  <c:v>4.0234768790851518</c:v>
                </c:pt>
                <c:pt idx="2">
                  <c:v>4.5331502297636206</c:v>
                </c:pt>
                <c:pt idx="3">
                  <c:v>6.0413516603666579</c:v>
                </c:pt>
                <c:pt idx="4">
                  <c:v>6.5717715351564721</c:v>
                </c:pt>
                <c:pt idx="5">
                  <c:v>8.5532643803707344</c:v>
                </c:pt>
                <c:pt idx="6">
                  <c:v>13.3924155986128</c:v>
                </c:pt>
                <c:pt idx="7">
                  <c:v>17.169104428621381</c:v>
                </c:pt>
                <c:pt idx="8">
                  <c:v>18.019003514506892</c:v>
                </c:pt>
                <c:pt idx="9">
                  <c:v>19.890097744182597</c:v>
                </c:pt>
                <c:pt idx="10">
                  <c:v>22.836929178987077</c:v>
                </c:pt>
                <c:pt idx="11">
                  <c:v>22.491915727943265</c:v>
                </c:pt>
              </c:numCache>
            </c:numRef>
          </c:val>
          <c:smooth val="0"/>
        </c:ser>
        <c:dLbls>
          <c:showLegendKey val="0"/>
          <c:showVal val="0"/>
          <c:showCatName val="0"/>
          <c:showSerName val="0"/>
          <c:showPercent val="0"/>
          <c:showBubbleSize val="0"/>
        </c:dLbls>
        <c:marker val="1"/>
        <c:smooth val="0"/>
        <c:axId val="84650240"/>
        <c:axId val="84664320"/>
      </c:lineChart>
      <c:catAx>
        <c:axId val="84650240"/>
        <c:scaling>
          <c:orientation val="minMax"/>
        </c:scaling>
        <c:delete val="0"/>
        <c:axPos val="b"/>
        <c:majorGridlines>
          <c:spPr>
            <a:ln>
              <a:solidFill>
                <a:schemeClr val="bg1">
                  <a:lumMod val="85000"/>
                </a:schemeClr>
              </a:solidFill>
            </a:ln>
          </c:spPr>
        </c:majorGridlines>
        <c:numFmt formatCode="General" sourceLinked="1"/>
        <c:majorTickMark val="none"/>
        <c:minorTickMark val="none"/>
        <c:tickLblPos val="low"/>
        <c:txPr>
          <a:bodyPr rot="-2460000"/>
          <a:lstStyle/>
          <a:p>
            <a:pPr>
              <a:defRPr sz="1200"/>
            </a:pPr>
            <a:endParaRPr lang="nl-NL"/>
          </a:p>
        </c:txPr>
        <c:crossAx val="84664320"/>
        <c:crosses val="autoZero"/>
        <c:auto val="1"/>
        <c:lblAlgn val="ctr"/>
        <c:lblOffset val="100"/>
        <c:tickLblSkip val="1"/>
        <c:tickMarkSkip val="1"/>
        <c:noMultiLvlLbl val="0"/>
      </c:catAx>
      <c:valAx>
        <c:axId val="8466432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nl-NL"/>
          </a:p>
        </c:txPr>
        <c:crossAx val="84650240"/>
        <c:crosses val="autoZero"/>
        <c:crossBetween val="between"/>
      </c:valAx>
    </c:plotArea>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264485593234E-2"/>
          <c:y val="1.5980581737164528E-2"/>
          <c:w val="0.90533540084594988"/>
          <c:h val="0.66722860372872006"/>
        </c:manualLayout>
      </c:layout>
      <c:barChart>
        <c:barDir val="col"/>
        <c:grouping val="clustered"/>
        <c:varyColors val="0"/>
        <c:ser>
          <c:idx val="0"/>
          <c:order val="0"/>
          <c:tx>
            <c:strRef>
              <c:f>Sheet1!$B$1</c:f>
              <c:strCache>
                <c:ptCount val="1"/>
                <c:pt idx="0">
                  <c:v>Word problems</c:v>
                </c:pt>
              </c:strCache>
            </c:strRef>
          </c:tx>
          <c:spPr>
            <a:solidFill>
              <a:srgbClr val="278D99"/>
            </a:solidFill>
            <a:ln>
              <a:noFill/>
            </a:ln>
          </c:spPr>
          <c:invertIfNegative val="0"/>
          <c:cat>
            <c:strRef>
              <c:f>Sheet1!$A$2:$A$66</c:f>
              <c:strCache>
                <c:ptCount val="65"/>
                <c:pt idx="0">
                  <c:v>Viet Nam</c:v>
                </c:pt>
                <c:pt idx="1">
                  <c:v>Macao-China</c:v>
                </c:pt>
                <c:pt idx="2">
                  <c:v>Shanghai-China</c:v>
                </c:pt>
                <c:pt idx="3">
                  <c:v>Turkey</c:v>
                </c:pt>
                <c:pt idx="4">
                  <c:v>Uruguay</c:v>
                </c:pt>
                <c:pt idx="5">
                  <c:v>Greece</c:v>
                </c:pt>
                <c:pt idx="6">
                  <c:v>Hong Kong-China</c:v>
                </c:pt>
                <c:pt idx="7">
                  <c:v>Chinese Taipei</c:v>
                </c:pt>
                <c:pt idx="8">
                  <c:v>Portugal</c:v>
                </c:pt>
                <c:pt idx="9">
                  <c:v>Brazil</c:v>
                </c:pt>
                <c:pt idx="10">
                  <c:v>Serbia</c:v>
                </c:pt>
                <c:pt idx="11">
                  <c:v>Bulgaria</c:v>
                </c:pt>
                <c:pt idx="12">
                  <c:v>Singapore</c:v>
                </c:pt>
                <c:pt idx="13">
                  <c:v>Netherlands</c:v>
                </c:pt>
                <c:pt idx="14">
                  <c:v>Japan</c:v>
                </c:pt>
                <c:pt idx="15">
                  <c:v>Argentina</c:v>
                </c:pt>
                <c:pt idx="16">
                  <c:v>Costa Rica</c:v>
                </c:pt>
                <c:pt idx="17">
                  <c:v>Lithuania</c:v>
                </c:pt>
                <c:pt idx="18">
                  <c:v>Tunisia</c:v>
                </c:pt>
                <c:pt idx="19">
                  <c:v>New Zealand</c:v>
                </c:pt>
                <c:pt idx="20">
                  <c:v>Czech Republic</c:v>
                </c:pt>
                <c:pt idx="21">
                  <c:v>Israel</c:v>
                </c:pt>
                <c:pt idx="22">
                  <c:v>Korea</c:v>
                </c:pt>
                <c:pt idx="23">
                  <c:v>Latvia</c:v>
                </c:pt>
                <c:pt idx="24">
                  <c:v>Qatar</c:v>
                </c:pt>
                <c:pt idx="25">
                  <c:v>Italy</c:v>
                </c:pt>
                <c:pt idx="26">
                  <c:v>United States</c:v>
                </c:pt>
                <c:pt idx="27">
                  <c:v>Estonia</c:v>
                </c:pt>
                <c:pt idx="28">
                  <c:v>Ireland</c:v>
                </c:pt>
                <c:pt idx="29">
                  <c:v>Australia</c:v>
                </c:pt>
                <c:pt idx="30">
                  <c:v>Mexico</c:v>
                </c:pt>
                <c:pt idx="31">
                  <c:v>United Arab Emirates</c:v>
                </c:pt>
                <c:pt idx="32">
                  <c:v>Norway</c:v>
                </c:pt>
                <c:pt idx="33">
                  <c:v>Malaysia</c:v>
                </c:pt>
                <c:pt idx="34">
                  <c:v>Kazakhstan</c:v>
                </c:pt>
                <c:pt idx="35">
                  <c:v>United Kingdom</c:v>
                </c:pt>
                <c:pt idx="36">
                  <c:v>Romania</c:v>
                </c:pt>
                <c:pt idx="37">
                  <c:v>OECD average</c:v>
                </c:pt>
                <c:pt idx="38">
                  <c:v>Albania</c:v>
                </c:pt>
                <c:pt idx="39">
                  <c:v>Colombia</c:v>
                </c:pt>
                <c:pt idx="40">
                  <c:v>Indonesia</c:v>
                </c:pt>
                <c:pt idx="41">
                  <c:v>Sweden</c:v>
                </c:pt>
                <c:pt idx="42">
                  <c:v>Belgium</c:v>
                </c:pt>
                <c:pt idx="43">
                  <c:v>Peru</c:v>
                </c:pt>
                <c:pt idx="44">
                  <c:v>Thailand</c:v>
                </c:pt>
                <c:pt idx="45">
                  <c:v>Denmark</c:v>
                </c:pt>
                <c:pt idx="46">
                  <c:v>Russian Federation</c:v>
                </c:pt>
                <c:pt idx="47">
                  <c:v>Canada</c:v>
                </c:pt>
                <c:pt idx="48">
                  <c:v>Slovak Republic</c:v>
                </c:pt>
                <c:pt idx="49">
                  <c:v>Hungary</c:v>
                </c:pt>
                <c:pt idx="50">
                  <c:v>Germany</c:v>
                </c:pt>
                <c:pt idx="51">
                  <c:v>Croatia</c:v>
                </c:pt>
                <c:pt idx="52">
                  <c:v>Luxembourg</c:v>
                </c:pt>
                <c:pt idx="53">
                  <c:v>Montenegro</c:v>
                </c:pt>
                <c:pt idx="54">
                  <c:v>Chile</c:v>
                </c:pt>
                <c:pt idx="55">
                  <c:v>Poland</c:v>
                </c:pt>
                <c:pt idx="56">
                  <c:v>Finland</c:v>
                </c:pt>
                <c:pt idx="57">
                  <c:v>Austria</c:v>
                </c:pt>
                <c:pt idx="58">
                  <c:v>Slovenia</c:v>
                </c:pt>
                <c:pt idx="59">
                  <c:v>France</c:v>
                </c:pt>
                <c:pt idx="60">
                  <c:v>Switzerland</c:v>
                </c:pt>
                <c:pt idx="61">
                  <c:v>Jordan</c:v>
                </c:pt>
                <c:pt idx="62">
                  <c:v>Liechtenstein</c:v>
                </c:pt>
                <c:pt idx="63">
                  <c:v>Spain</c:v>
                </c:pt>
                <c:pt idx="64">
                  <c:v>Iceland</c:v>
                </c:pt>
              </c:strCache>
            </c:strRef>
          </c:cat>
          <c:val>
            <c:numRef>
              <c:f>Sheet1!$B$2:$B$66</c:f>
              <c:numCache>
                <c:formatCode>0.00</c:formatCode>
                <c:ptCount val="65"/>
                <c:pt idx="0">
                  <c:v>1.2077655201574928</c:v>
                </c:pt>
                <c:pt idx="1">
                  <c:v>1.2273215011801428</c:v>
                </c:pt>
                <c:pt idx="2">
                  <c:v>1.3015451894777201</c:v>
                </c:pt>
                <c:pt idx="3">
                  <c:v>1.30845526757902</c:v>
                </c:pt>
                <c:pt idx="4">
                  <c:v>1.3172132438561299</c:v>
                </c:pt>
                <c:pt idx="5">
                  <c:v>1.3320259225863678</c:v>
                </c:pt>
                <c:pt idx="6">
                  <c:v>1.3502791363330178</c:v>
                </c:pt>
                <c:pt idx="7">
                  <c:v>1.4788104720506798</c:v>
                </c:pt>
                <c:pt idx="8">
                  <c:v>1.4848563015468501</c:v>
                </c:pt>
                <c:pt idx="9">
                  <c:v>1.5010647360693894</c:v>
                </c:pt>
                <c:pt idx="10">
                  <c:v>1.538338924321716</c:v>
                </c:pt>
                <c:pt idx="11">
                  <c:v>1.5466306383298198</c:v>
                </c:pt>
                <c:pt idx="12">
                  <c:v>1.5595760763475099</c:v>
                </c:pt>
                <c:pt idx="13">
                  <c:v>1.57636471131873</c:v>
                </c:pt>
                <c:pt idx="14">
                  <c:v>1.5886525857840601</c:v>
                </c:pt>
                <c:pt idx="15">
                  <c:v>1.5973074088536401</c:v>
                </c:pt>
                <c:pt idx="16">
                  <c:v>1.59978038994423</c:v>
                </c:pt>
                <c:pt idx="17">
                  <c:v>1.6324611260053101</c:v>
                </c:pt>
                <c:pt idx="18">
                  <c:v>1.63637264907741</c:v>
                </c:pt>
                <c:pt idx="19">
                  <c:v>1.6409845695421901</c:v>
                </c:pt>
                <c:pt idx="20">
                  <c:v>1.6468549562589201</c:v>
                </c:pt>
                <c:pt idx="21">
                  <c:v>1.6604789288437007</c:v>
                </c:pt>
                <c:pt idx="22">
                  <c:v>1.6753936178389521</c:v>
                </c:pt>
                <c:pt idx="23">
                  <c:v>1.730810863026307</c:v>
                </c:pt>
                <c:pt idx="24">
                  <c:v>1.7416892062164298</c:v>
                </c:pt>
                <c:pt idx="25">
                  <c:v>1.7464775779216901</c:v>
                </c:pt>
                <c:pt idx="26">
                  <c:v>1.7549891618665505</c:v>
                </c:pt>
                <c:pt idx="27">
                  <c:v>1.7913066937997058</c:v>
                </c:pt>
                <c:pt idx="28">
                  <c:v>1.8076136281890598</c:v>
                </c:pt>
                <c:pt idx="29">
                  <c:v>1.8102472781141898</c:v>
                </c:pt>
                <c:pt idx="30">
                  <c:v>1.8159505941921898</c:v>
                </c:pt>
                <c:pt idx="31">
                  <c:v>1.82170350622222</c:v>
                </c:pt>
                <c:pt idx="32">
                  <c:v>1.822924781644381</c:v>
                </c:pt>
                <c:pt idx="33">
                  <c:v>1.8385532538991398</c:v>
                </c:pt>
                <c:pt idx="34">
                  <c:v>1.8540803961632071</c:v>
                </c:pt>
                <c:pt idx="35">
                  <c:v>1.86108833837988</c:v>
                </c:pt>
                <c:pt idx="36">
                  <c:v>1.8617759034194499</c:v>
                </c:pt>
                <c:pt idx="37">
                  <c:v>1.8666499470823872</c:v>
                </c:pt>
                <c:pt idx="38">
                  <c:v>1.8758670075083999</c:v>
                </c:pt>
                <c:pt idx="39">
                  <c:v>1.8769889580751</c:v>
                </c:pt>
                <c:pt idx="40">
                  <c:v>1.8880120364364028</c:v>
                </c:pt>
                <c:pt idx="41">
                  <c:v>1.9154590129273599</c:v>
                </c:pt>
                <c:pt idx="42">
                  <c:v>1.938688970839048</c:v>
                </c:pt>
                <c:pt idx="43">
                  <c:v>1.9421054720917905</c:v>
                </c:pt>
                <c:pt idx="44">
                  <c:v>1.9471791021036799</c:v>
                </c:pt>
                <c:pt idx="45">
                  <c:v>1.9489566335077801</c:v>
                </c:pt>
                <c:pt idx="46">
                  <c:v>1.9859423732028201</c:v>
                </c:pt>
                <c:pt idx="47">
                  <c:v>1.9870633330447001</c:v>
                </c:pt>
                <c:pt idx="48">
                  <c:v>1.99154918254305</c:v>
                </c:pt>
                <c:pt idx="49">
                  <c:v>2.0104787392072967</c:v>
                </c:pt>
                <c:pt idx="50">
                  <c:v>2.0181557410042998</c:v>
                </c:pt>
                <c:pt idx="51">
                  <c:v>2.0261337563732402</c:v>
                </c:pt>
                <c:pt idx="52">
                  <c:v>2.0310615369988767</c:v>
                </c:pt>
                <c:pt idx="53">
                  <c:v>2.0349150572310601</c:v>
                </c:pt>
                <c:pt idx="54">
                  <c:v>2.0466260920069299</c:v>
                </c:pt>
                <c:pt idx="55">
                  <c:v>2.0468732384919202</c:v>
                </c:pt>
                <c:pt idx="56">
                  <c:v>2.064522371936055</c:v>
                </c:pt>
                <c:pt idx="57">
                  <c:v>2.0882654719056677</c:v>
                </c:pt>
                <c:pt idx="58">
                  <c:v>2.1349917929567996</c:v>
                </c:pt>
                <c:pt idx="59">
                  <c:v>2.1388665734201187</c:v>
                </c:pt>
                <c:pt idx="60">
                  <c:v>2.1445333090800602</c:v>
                </c:pt>
                <c:pt idx="61">
                  <c:v>2.153469798672321</c:v>
                </c:pt>
                <c:pt idx="62">
                  <c:v>2.1549913685678894</c:v>
                </c:pt>
                <c:pt idx="63">
                  <c:v>2.1613117446217789</c:v>
                </c:pt>
                <c:pt idx="64">
                  <c:v>2.3656845822896901</c:v>
                </c:pt>
              </c:numCache>
            </c:numRef>
          </c:val>
        </c:ser>
        <c:dLbls>
          <c:showLegendKey val="0"/>
          <c:showVal val="0"/>
          <c:showCatName val="0"/>
          <c:showSerName val="0"/>
          <c:showPercent val="0"/>
          <c:showBubbleSize val="0"/>
        </c:dLbls>
        <c:gapWidth val="50"/>
        <c:overlap val="100"/>
        <c:axId val="93948928"/>
        <c:axId val="93983488"/>
      </c:barChart>
      <c:catAx>
        <c:axId val="93948928"/>
        <c:scaling>
          <c:orientation val="minMax"/>
        </c:scaling>
        <c:delete val="0"/>
        <c:axPos val="b"/>
        <c:numFmt formatCode="General" sourceLinked="1"/>
        <c:majorTickMark val="none"/>
        <c:minorTickMark val="none"/>
        <c:tickLblPos val="low"/>
        <c:spPr>
          <a:ln w="25400">
            <a:noFill/>
          </a:ln>
        </c:spPr>
        <c:txPr>
          <a:bodyPr/>
          <a:lstStyle/>
          <a:p>
            <a:pPr>
              <a:defRPr sz="1200"/>
            </a:pPr>
            <a:endParaRPr lang="nl-NL"/>
          </a:p>
        </c:txPr>
        <c:crossAx val="93983488"/>
        <c:crossesAt val="0"/>
        <c:auto val="1"/>
        <c:lblAlgn val="ctr"/>
        <c:lblOffset val="100"/>
        <c:tickLblSkip val="1"/>
        <c:noMultiLvlLbl val="0"/>
      </c:catAx>
      <c:valAx>
        <c:axId val="93983488"/>
        <c:scaling>
          <c:orientation val="minMax"/>
        </c:scaling>
        <c:delete val="0"/>
        <c:axPos val="l"/>
        <c:majorGridlines>
          <c:spPr>
            <a:ln>
              <a:prstDash val="dash"/>
            </a:ln>
          </c:spPr>
        </c:majorGridlines>
        <c:title>
          <c:tx>
            <c:rich>
              <a:bodyPr rot="-5400000" vert="horz"/>
              <a:lstStyle/>
              <a:p>
                <a:pPr>
                  <a:defRPr sz="1200"/>
                </a:pPr>
                <a:r>
                  <a:rPr lang="en-GB" sz="1200"/>
                  <a:t>Index of exposure to word problems</a:t>
                </a:r>
              </a:p>
            </c:rich>
          </c:tx>
          <c:layout>
            <c:manualLayout>
              <c:xMode val="edge"/>
              <c:yMode val="edge"/>
              <c:x val="3.8774063732946603E-3"/>
              <c:y val="2.3400365424862943E-2"/>
            </c:manualLayout>
          </c:layout>
          <c:overlay val="0"/>
        </c:title>
        <c:numFmt formatCode="0.00" sourceLinked="1"/>
        <c:majorTickMark val="out"/>
        <c:minorTickMark val="none"/>
        <c:tickLblPos val="low"/>
        <c:spPr>
          <a:ln>
            <a:noFill/>
          </a:ln>
        </c:spPr>
        <c:txPr>
          <a:bodyPr/>
          <a:lstStyle/>
          <a:p>
            <a:pPr>
              <a:defRPr sz="1100"/>
            </a:pPr>
            <a:endParaRPr lang="nl-NL"/>
          </a:p>
        </c:txPr>
        <c:crossAx val="93948928"/>
        <c:crosses val="autoZero"/>
        <c:crossBetween val="between"/>
      </c:valAx>
      <c:spPr>
        <a:noFill/>
        <a:ln>
          <a:noFill/>
        </a:ln>
      </c:spPr>
    </c:plotArea>
    <c:plotVisOnly val="1"/>
    <c:dispBlanksAs val="gap"/>
    <c:showDLblsOverMax val="0"/>
  </c:chart>
  <c:txPr>
    <a:bodyPr/>
    <a:lstStyle/>
    <a:p>
      <a:pPr>
        <a:defRPr sz="1200">
          <a:solidFill>
            <a:schemeClr val="bg1"/>
          </a:solidFill>
          <a:latin typeface="Arial" panose="020B0604020202020204" pitchFamily="34" charset="0"/>
          <a:cs typeface="Arial" panose="020B0604020202020204" pitchFamily="34" charset="0"/>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31783737848325"/>
          <c:y val="6.8973372592195506E-2"/>
          <c:w val="0.63275968290725371"/>
          <c:h val="0.85589916290708024"/>
        </c:manualLayout>
      </c:layout>
      <c:scatterChart>
        <c:scatterStyle val="lineMarker"/>
        <c:varyColors val="0"/>
        <c:ser>
          <c:idx val="0"/>
          <c:order val="0"/>
          <c:tx>
            <c:strRef>
              <c:f>Sheet1!$B$1</c:f>
              <c:strCache>
                <c:ptCount val="1"/>
              </c:strCache>
            </c:strRef>
          </c:tx>
          <c:spPr>
            <a:ln w="26989">
              <a:noFill/>
            </a:ln>
          </c:spPr>
          <c:marker>
            <c:symbol val="dash"/>
            <c:size val="9"/>
            <c:spPr>
              <a:solidFill>
                <a:schemeClr val="bg1"/>
              </a:solidFill>
              <a:ln w="9524" cmpd="sng">
                <a:solidFill>
                  <a:schemeClr val="bg1"/>
                </a:solidFill>
                <a:prstDash val="solid"/>
              </a:ln>
            </c:spPr>
          </c:marker>
          <c:dPt>
            <c:idx val="40"/>
            <c:marker>
              <c:spPr>
                <a:solidFill>
                  <a:schemeClr val="bg1"/>
                </a:solidFill>
                <a:ln w="9524" cmpd="sng">
                  <a:solidFill>
                    <a:schemeClr val="bg1"/>
                  </a:solidFill>
                </a:ln>
              </c:spPr>
            </c:marker>
            <c:bubble3D val="0"/>
            <c:spPr>
              <a:ln w="23990">
                <a:noFill/>
                <a:prstDash val="solid"/>
              </a:ln>
            </c:spPr>
          </c:dPt>
          <c:dPt>
            <c:idx val="41"/>
            <c:bubble3D val="0"/>
            <c:spPr>
              <a:ln w="23990">
                <a:noFill/>
                <a:prstDash val="solid"/>
              </a:ln>
            </c:spPr>
          </c:dPt>
          <c:dPt>
            <c:idx val="43"/>
            <c:marker>
              <c:spPr>
                <a:noFill/>
                <a:ln w="9524" cmpd="sng">
                  <a:noFill/>
                </a:ln>
              </c:spPr>
            </c:marker>
            <c:bubble3D val="0"/>
          </c:dPt>
          <c:dLbls>
            <c:dLbl>
              <c:idx val="0"/>
              <c:tx>
                <c:rich>
                  <a:bodyPr/>
                  <a:lstStyle/>
                  <a:p>
                    <a:r>
                      <a:rPr lang="en-US" sz="1200" b="1" dirty="0" smtClean="0">
                        <a:solidFill>
                          <a:schemeClr val="bg1"/>
                        </a:solidFill>
                      </a:rPr>
                      <a:t>S</a:t>
                    </a:r>
                    <a:r>
                      <a:rPr lang="en-US" sz="1200" b="1" dirty="0" smtClean="0"/>
                      <a:t>hanghai-China</a:t>
                    </a:r>
                    <a:endParaRPr lang="en-US" dirty="0"/>
                  </a:p>
                </c:rich>
              </c:tx>
              <c:dLblPos val="l"/>
              <c:showLegendKey val="0"/>
              <c:showVal val="1"/>
              <c:showCatName val="0"/>
              <c:showSerName val="0"/>
              <c:showPercent val="0"/>
              <c:showBubbleSize val="0"/>
            </c:dLbl>
            <c:dLbl>
              <c:idx val="1"/>
              <c:layout>
                <c:manualLayout>
                  <c:x val="-6.9456941978048182E-3"/>
                  <c:y val="-1.8510081289864107E-3"/>
                </c:manualLayout>
              </c:layout>
              <c:tx>
                <c:rich>
                  <a:bodyPr/>
                  <a:lstStyle/>
                  <a:p>
                    <a:r>
                      <a:rPr lang="en-US" sz="1200" b="1" dirty="0" smtClean="0">
                        <a:solidFill>
                          <a:schemeClr val="bg1"/>
                        </a:solidFill>
                      </a:rPr>
                      <a:t>S</a:t>
                    </a:r>
                    <a:r>
                      <a:rPr lang="en-US" sz="1200" b="1" dirty="0" smtClean="0"/>
                      <a:t>ingapore</a:t>
                    </a:r>
                    <a:endParaRPr lang="en-US" dirty="0"/>
                  </a:p>
                </c:rich>
              </c:tx>
              <c:dLblPos val="r"/>
              <c:showLegendKey val="0"/>
              <c:showVal val="1"/>
              <c:showCatName val="0"/>
              <c:showSerName val="0"/>
              <c:showPercent val="0"/>
              <c:showBubbleSize val="0"/>
            </c:dLbl>
            <c:dLbl>
              <c:idx val="2"/>
              <c:layout/>
              <c:tx>
                <c:rich>
                  <a:bodyPr/>
                  <a:lstStyle/>
                  <a:p>
                    <a:r>
                      <a:rPr lang="en-US" sz="1200" b="1" dirty="0" smtClean="0">
                        <a:solidFill>
                          <a:schemeClr val="bg1"/>
                        </a:solidFill>
                      </a:rPr>
                      <a:t>H</a:t>
                    </a:r>
                    <a:r>
                      <a:rPr lang="en-US" sz="1200" b="1" dirty="0" smtClean="0"/>
                      <a:t>ong Kong-China</a:t>
                    </a:r>
                    <a:endParaRPr lang="en-US" dirty="0"/>
                  </a:p>
                </c:rich>
              </c:tx>
              <c:dLblPos val="r"/>
              <c:showLegendKey val="0"/>
              <c:showVal val="1"/>
              <c:showCatName val="0"/>
              <c:showSerName val="0"/>
              <c:showPercent val="0"/>
              <c:showBubbleSize val="0"/>
            </c:dLbl>
            <c:dLbl>
              <c:idx val="3"/>
              <c:layout/>
              <c:tx>
                <c:rich>
                  <a:bodyPr/>
                  <a:lstStyle/>
                  <a:p>
                    <a:r>
                      <a:rPr lang="en-US" sz="1200" b="1" dirty="0" smtClean="0">
                        <a:solidFill>
                          <a:schemeClr val="bg1"/>
                        </a:solidFill>
                      </a:rPr>
                      <a:t>C</a:t>
                    </a:r>
                    <a:r>
                      <a:rPr lang="en-US" sz="1200" b="1" dirty="0" smtClean="0"/>
                      <a:t>hinese Taipei</a:t>
                    </a:r>
                    <a:endParaRPr lang="en-US" dirty="0"/>
                  </a:p>
                </c:rich>
              </c:tx>
              <c:dLblPos val="l"/>
              <c:showLegendKey val="0"/>
              <c:showVal val="1"/>
              <c:showCatName val="0"/>
              <c:showSerName val="0"/>
              <c:showPercent val="0"/>
              <c:showBubbleSize val="0"/>
            </c:dLbl>
            <c:dLbl>
              <c:idx val="4"/>
              <c:layout/>
              <c:tx>
                <c:rich>
                  <a:bodyPr/>
                  <a:lstStyle/>
                  <a:p>
                    <a:r>
                      <a:rPr lang="en-US" sz="1200" b="1" dirty="0" smtClean="0">
                        <a:solidFill>
                          <a:schemeClr val="bg1"/>
                        </a:solidFill>
                      </a:rPr>
                      <a:t>K</a:t>
                    </a:r>
                    <a:r>
                      <a:rPr lang="en-US" sz="1200" b="1" dirty="0" smtClean="0"/>
                      <a:t>orea</a:t>
                    </a:r>
                    <a:endParaRPr lang="en-US" dirty="0"/>
                  </a:p>
                </c:rich>
              </c:tx>
              <c:dLblPos val="r"/>
              <c:showLegendKey val="0"/>
              <c:showVal val="1"/>
              <c:showCatName val="0"/>
              <c:showSerName val="0"/>
              <c:showPercent val="0"/>
              <c:showBubbleSize val="0"/>
            </c:dLbl>
            <c:dLbl>
              <c:idx val="5"/>
              <c:layout>
                <c:manualLayout>
                  <c:x val="1.484122691838635E-3"/>
                  <c:y val="-9.2550406449320843E-3"/>
                </c:manualLayout>
              </c:layout>
              <c:tx>
                <c:rich>
                  <a:bodyPr/>
                  <a:lstStyle/>
                  <a:p>
                    <a:r>
                      <a:rPr lang="en-US" sz="1200" b="1" dirty="0" smtClean="0">
                        <a:solidFill>
                          <a:schemeClr val="bg1"/>
                        </a:solidFill>
                      </a:rPr>
                      <a:t>M</a:t>
                    </a:r>
                    <a:r>
                      <a:rPr lang="en-US" sz="1200" b="1" dirty="0" smtClean="0"/>
                      <a:t>acao-China</a:t>
                    </a:r>
                    <a:endParaRPr lang="en-US" dirty="0"/>
                  </a:p>
                </c:rich>
              </c:tx>
              <c:dLblPos val="r"/>
              <c:showLegendKey val="0"/>
              <c:showVal val="1"/>
              <c:showCatName val="0"/>
              <c:showSerName val="0"/>
              <c:showPercent val="0"/>
              <c:showBubbleSize val="0"/>
            </c:dLbl>
            <c:dLbl>
              <c:idx val="6"/>
              <c:layout/>
              <c:tx>
                <c:rich>
                  <a:bodyPr/>
                  <a:lstStyle/>
                  <a:p>
                    <a:r>
                      <a:rPr lang="en-US" sz="1200" b="1" dirty="0" smtClean="0">
                        <a:solidFill>
                          <a:schemeClr val="bg1"/>
                        </a:solidFill>
                      </a:rPr>
                      <a:t>J</a:t>
                    </a:r>
                    <a:r>
                      <a:rPr lang="en-US" sz="1200" b="1" dirty="0" smtClean="0"/>
                      <a:t>apan</a:t>
                    </a:r>
                    <a:endParaRPr lang="en-US" dirty="0"/>
                  </a:p>
                </c:rich>
              </c:tx>
              <c:dLblPos val="r"/>
              <c:showLegendKey val="0"/>
              <c:showVal val="1"/>
              <c:showCatName val="0"/>
              <c:showSerName val="0"/>
              <c:showPercent val="0"/>
              <c:showBubbleSize val="0"/>
            </c:dLbl>
            <c:dLbl>
              <c:idx val="7"/>
              <c:layout>
                <c:manualLayout>
                  <c:x val="6.6785521132738598E-2"/>
                  <c:y val="-3.7020162579728573E-3"/>
                </c:manualLayout>
              </c:layout>
              <c:tx>
                <c:rich>
                  <a:bodyPr/>
                  <a:lstStyle/>
                  <a:p>
                    <a:r>
                      <a:rPr lang="en-US" sz="1200" b="1" dirty="0" smtClean="0">
                        <a:solidFill>
                          <a:schemeClr val="bg1"/>
                        </a:solidFill>
                      </a:rPr>
                      <a:t>L</a:t>
                    </a:r>
                    <a:r>
                      <a:rPr lang="en-US" sz="1200" b="1" dirty="0" smtClean="0"/>
                      <a:t>iechtenstein</a:t>
                    </a:r>
                    <a:endParaRPr lang="en-US" dirty="0"/>
                  </a:p>
                </c:rich>
              </c:tx>
              <c:dLblPos val="r"/>
              <c:showLegendKey val="0"/>
              <c:showVal val="1"/>
              <c:showCatName val="0"/>
              <c:showSerName val="0"/>
              <c:showPercent val="0"/>
              <c:showBubbleSize val="0"/>
            </c:dLbl>
            <c:dLbl>
              <c:idx val="8"/>
              <c:layout/>
              <c:tx>
                <c:rich>
                  <a:bodyPr/>
                  <a:lstStyle/>
                  <a:p>
                    <a:r>
                      <a:rPr lang="en-US" sz="1200" b="1" dirty="0" smtClean="0">
                        <a:solidFill>
                          <a:schemeClr val="bg1"/>
                        </a:solidFill>
                      </a:rPr>
                      <a:t>S</a:t>
                    </a:r>
                    <a:r>
                      <a:rPr lang="en-US" sz="1200" b="1" dirty="0" smtClean="0"/>
                      <a:t>witzerland</a:t>
                    </a:r>
                    <a:endParaRPr lang="en-US" dirty="0"/>
                  </a:p>
                </c:rich>
              </c:tx>
              <c:dLblPos val="r"/>
              <c:showLegendKey val="0"/>
              <c:showVal val="1"/>
              <c:showCatName val="0"/>
              <c:showSerName val="0"/>
              <c:showPercent val="0"/>
              <c:showBubbleSize val="0"/>
            </c:dLbl>
            <c:dLbl>
              <c:idx val="9"/>
              <c:layout/>
              <c:tx>
                <c:rich>
                  <a:bodyPr/>
                  <a:lstStyle/>
                  <a:p>
                    <a:r>
                      <a:rPr lang="en-US" sz="1200" b="1" dirty="0" smtClean="0">
                        <a:solidFill>
                          <a:schemeClr val="bg1"/>
                        </a:solidFill>
                      </a:rPr>
                      <a:t>N</a:t>
                    </a:r>
                    <a:r>
                      <a:rPr lang="en-US" sz="1200" b="1" dirty="0" smtClean="0"/>
                      <a:t>etherlands</a:t>
                    </a:r>
                    <a:endParaRPr lang="en-US" dirty="0"/>
                  </a:p>
                </c:rich>
              </c:tx>
              <c:dLblPos val="r"/>
              <c:showLegendKey val="0"/>
              <c:showVal val="1"/>
              <c:showCatName val="0"/>
              <c:showSerName val="0"/>
              <c:showPercent val="0"/>
              <c:showBubbleSize val="0"/>
            </c:dLbl>
            <c:dLbl>
              <c:idx val="10"/>
              <c:layout>
                <c:manualLayout>
                  <c:x val="-5.9364907673545454E-3"/>
                  <c:y val="5.5530243869592296E-3"/>
                </c:manualLayout>
              </c:layout>
              <c:tx>
                <c:rich>
                  <a:bodyPr/>
                  <a:lstStyle/>
                  <a:p>
                    <a:r>
                      <a:rPr lang="en-US" sz="1200" b="1" dirty="0" smtClean="0">
                        <a:solidFill>
                          <a:schemeClr val="bg1"/>
                        </a:solidFill>
                      </a:rPr>
                      <a:t>E</a:t>
                    </a:r>
                    <a:r>
                      <a:rPr lang="en-US" sz="1200" b="1" dirty="0" smtClean="0"/>
                      <a:t>stonia</a:t>
                    </a:r>
                    <a:endParaRPr lang="en-US" dirty="0"/>
                  </a:p>
                </c:rich>
              </c:tx>
              <c:dLblPos val="r"/>
              <c:showLegendKey val="0"/>
              <c:showVal val="1"/>
              <c:showCatName val="0"/>
              <c:showSerName val="0"/>
              <c:showPercent val="0"/>
              <c:showBubbleSize val="0"/>
            </c:dLbl>
            <c:dLbl>
              <c:idx val="11"/>
              <c:layout>
                <c:manualLayout>
                  <c:x val="6.8269643824577161E-2"/>
                  <c:y val="-1.8510081289864107E-3"/>
                </c:manualLayout>
              </c:layout>
              <c:tx>
                <c:rich>
                  <a:bodyPr/>
                  <a:lstStyle/>
                  <a:p>
                    <a:r>
                      <a:rPr lang="en-US" sz="1200" b="1" dirty="0" smtClean="0">
                        <a:solidFill>
                          <a:schemeClr val="bg1"/>
                        </a:solidFill>
                      </a:rPr>
                      <a:t>F</a:t>
                    </a:r>
                    <a:r>
                      <a:rPr lang="en-US" sz="1200" b="1" dirty="0" smtClean="0"/>
                      <a:t>inland</a:t>
                    </a:r>
                    <a:endParaRPr lang="en-US" dirty="0"/>
                  </a:p>
                </c:rich>
              </c:tx>
              <c:dLblPos val="r"/>
              <c:showLegendKey val="0"/>
              <c:showVal val="1"/>
              <c:showCatName val="0"/>
              <c:showSerName val="0"/>
              <c:showPercent val="0"/>
              <c:showBubbleSize val="0"/>
            </c:dLbl>
            <c:dLbl>
              <c:idx val="12"/>
              <c:layout>
                <c:manualLayout>
                  <c:x val="0"/>
                  <c:y val="1.4808065031891266E-2"/>
                </c:manualLayout>
              </c:layout>
              <c:tx>
                <c:rich>
                  <a:bodyPr/>
                  <a:lstStyle/>
                  <a:p>
                    <a:r>
                      <a:rPr lang="en-US" sz="1200" b="1" dirty="0" smtClean="0">
                        <a:solidFill>
                          <a:schemeClr val="bg1"/>
                        </a:solidFill>
                      </a:rPr>
                      <a:t>C</a:t>
                    </a:r>
                    <a:r>
                      <a:rPr lang="en-US" sz="1200" b="1" dirty="0" smtClean="0"/>
                      <a:t>anada</a:t>
                    </a:r>
                    <a:endParaRPr lang="en-US" dirty="0"/>
                  </a:p>
                </c:rich>
              </c:tx>
              <c:dLblPos val="r"/>
              <c:showLegendKey val="0"/>
              <c:showVal val="1"/>
              <c:showCatName val="0"/>
              <c:showSerName val="0"/>
              <c:showPercent val="0"/>
              <c:showBubbleSize val="0"/>
            </c:dLbl>
            <c:dLbl>
              <c:idx val="13"/>
              <c:layout/>
              <c:tx>
                <c:rich>
                  <a:bodyPr/>
                  <a:lstStyle/>
                  <a:p>
                    <a:r>
                      <a:rPr lang="en-US" sz="1200" b="1" dirty="0" smtClean="0">
                        <a:solidFill>
                          <a:schemeClr val="bg1"/>
                        </a:solidFill>
                      </a:rPr>
                      <a:t>P</a:t>
                    </a:r>
                    <a:r>
                      <a:rPr lang="en-US" sz="1200" b="1" dirty="0" smtClean="0"/>
                      <a:t>oland</a:t>
                    </a:r>
                    <a:endParaRPr lang="en-US" dirty="0"/>
                  </a:p>
                </c:rich>
              </c:tx>
              <c:dLblPos val="l"/>
              <c:showLegendKey val="0"/>
              <c:showVal val="1"/>
              <c:showCatName val="0"/>
              <c:showSerName val="0"/>
              <c:showPercent val="0"/>
              <c:showBubbleSize val="0"/>
            </c:dLbl>
            <c:dLbl>
              <c:idx val="14"/>
              <c:layout/>
              <c:tx>
                <c:rich>
                  <a:bodyPr/>
                  <a:lstStyle/>
                  <a:p>
                    <a:r>
                      <a:rPr lang="en-US" sz="1200" b="1" dirty="0" smtClean="0">
                        <a:solidFill>
                          <a:schemeClr val="bg1"/>
                        </a:solidFill>
                      </a:rPr>
                      <a:t>B</a:t>
                    </a:r>
                    <a:r>
                      <a:rPr lang="en-US" sz="1200" b="1" dirty="0" smtClean="0"/>
                      <a:t>elgium</a:t>
                    </a:r>
                    <a:endParaRPr lang="en-US" dirty="0"/>
                  </a:p>
                </c:rich>
              </c:tx>
              <c:dLblPos val="l"/>
              <c:showLegendKey val="0"/>
              <c:showVal val="1"/>
              <c:showCatName val="0"/>
              <c:showSerName val="0"/>
              <c:showPercent val="0"/>
              <c:showBubbleSize val="0"/>
            </c:dLbl>
            <c:dLbl>
              <c:idx val="15"/>
              <c:layout>
                <c:manualLayout>
                  <c:x val="-0.10690135749313688"/>
                  <c:y val="7.4040325159456391E-3"/>
                </c:manualLayout>
              </c:layout>
              <c:tx>
                <c:rich>
                  <a:bodyPr/>
                  <a:lstStyle/>
                  <a:p>
                    <a:r>
                      <a:rPr lang="en-US" sz="1200" b="1" dirty="0" smtClean="0">
                        <a:solidFill>
                          <a:schemeClr val="bg1"/>
                        </a:solidFill>
                      </a:rPr>
                      <a:t>G</a:t>
                    </a:r>
                    <a:r>
                      <a:rPr lang="en-US" sz="1200" b="1" dirty="0" smtClean="0"/>
                      <a:t>ermany</a:t>
                    </a:r>
                    <a:endParaRPr lang="en-US" dirty="0"/>
                  </a:p>
                </c:rich>
              </c:tx>
              <c:dLblPos val="r"/>
              <c:showLegendKey val="0"/>
              <c:showVal val="1"/>
              <c:showCatName val="0"/>
              <c:showSerName val="0"/>
              <c:showPercent val="0"/>
              <c:showBubbleSize val="0"/>
            </c:dLbl>
            <c:dLbl>
              <c:idx val="16"/>
              <c:layout/>
              <c:tx>
                <c:rich>
                  <a:bodyPr/>
                  <a:lstStyle/>
                  <a:p>
                    <a:r>
                      <a:rPr lang="en-US" sz="1200" b="1" dirty="0" smtClean="0">
                        <a:solidFill>
                          <a:schemeClr val="bg1"/>
                        </a:solidFill>
                      </a:rPr>
                      <a:t>V</a:t>
                    </a:r>
                    <a:r>
                      <a:rPr lang="en-US" sz="1200" b="1" dirty="0" smtClean="0"/>
                      <a:t>iet Nam</a:t>
                    </a:r>
                    <a:endParaRPr lang="en-US" dirty="0"/>
                  </a:p>
                </c:rich>
              </c:tx>
              <c:dLblPos val="r"/>
              <c:showLegendKey val="0"/>
              <c:showVal val="1"/>
              <c:showCatName val="0"/>
              <c:showSerName val="0"/>
              <c:showPercent val="0"/>
              <c:showBubbleSize val="0"/>
            </c:dLbl>
            <c:dLbl>
              <c:idx val="17"/>
              <c:layout/>
              <c:tx>
                <c:rich>
                  <a:bodyPr/>
                  <a:lstStyle/>
                  <a:p>
                    <a:r>
                      <a:rPr lang="en-US" sz="1200" b="1" dirty="0" smtClean="0">
                        <a:solidFill>
                          <a:schemeClr val="bg1"/>
                        </a:solidFill>
                      </a:rPr>
                      <a:t>A</a:t>
                    </a:r>
                    <a:r>
                      <a:rPr lang="en-US" sz="1200" b="1" dirty="0" smtClean="0"/>
                      <a:t>ustria</a:t>
                    </a:r>
                    <a:endParaRPr lang="en-US" dirty="0"/>
                  </a:p>
                </c:rich>
              </c:tx>
              <c:dLblPos val="l"/>
              <c:showLegendKey val="0"/>
              <c:showVal val="1"/>
              <c:showCatName val="0"/>
              <c:showSerName val="0"/>
              <c:showPercent val="0"/>
              <c:showBubbleSize val="0"/>
            </c:dLbl>
            <c:dLbl>
              <c:idx val="18"/>
              <c:layout/>
              <c:tx>
                <c:rich>
                  <a:bodyPr/>
                  <a:lstStyle/>
                  <a:p>
                    <a:r>
                      <a:rPr lang="en-US" sz="1200" b="1" dirty="0" smtClean="0">
                        <a:solidFill>
                          <a:schemeClr val="bg1"/>
                        </a:solidFill>
                      </a:rPr>
                      <a:t>A</a:t>
                    </a:r>
                    <a:r>
                      <a:rPr lang="en-US" sz="1200" b="1" dirty="0" smtClean="0"/>
                      <a:t>ustralia</a:t>
                    </a:r>
                    <a:endParaRPr lang="en-US" dirty="0"/>
                  </a:p>
                </c:rich>
              </c:tx>
              <c:dLblPos val="r"/>
              <c:showLegendKey val="0"/>
              <c:showVal val="1"/>
              <c:showCatName val="0"/>
              <c:showSerName val="0"/>
              <c:showPercent val="0"/>
              <c:showBubbleSize val="0"/>
            </c:dLbl>
            <c:dLbl>
              <c:idx val="19"/>
              <c:layout/>
              <c:tx>
                <c:rich>
                  <a:bodyPr/>
                  <a:lstStyle/>
                  <a:p>
                    <a:r>
                      <a:rPr lang="en-US" sz="1200" b="1" dirty="0" smtClean="0">
                        <a:solidFill>
                          <a:schemeClr val="bg1"/>
                        </a:solidFill>
                      </a:rPr>
                      <a:t>I</a:t>
                    </a:r>
                    <a:r>
                      <a:rPr lang="en-US" sz="1200" b="1" dirty="0" smtClean="0"/>
                      <a:t>reland</a:t>
                    </a:r>
                    <a:endParaRPr lang="en-US" dirty="0"/>
                  </a:p>
                </c:rich>
              </c:tx>
              <c:dLblPos val="r"/>
              <c:showLegendKey val="0"/>
              <c:showVal val="1"/>
              <c:showCatName val="0"/>
              <c:showSerName val="0"/>
              <c:showPercent val="0"/>
              <c:showBubbleSize val="0"/>
            </c:dLbl>
            <c:dLbl>
              <c:idx val="20"/>
              <c:layout/>
              <c:tx>
                <c:rich>
                  <a:bodyPr/>
                  <a:lstStyle/>
                  <a:p>
                    <a:r>
                      <a:rPr lang="en-US" sz="1200" b="1" dirty="0" smtClean="0">
                        <a:solidFill>
                          <a:schemeClr val="bg1"/>
                        </a:solidFill>
                      </a:rPr>
                      <a:t>S</a:t>
                    </a:r>
                    <a:r>
                      <a:rPr lang="en-US" sz="1200" b="1" dirty="0" smtClean="0"/>
                      <a:t>lovenia</a:t>
                    </a:r>
                    <a:endParaRPr lang="en-US" dirty="0"/>
                  </a:p>
                </c:rich>
              </c:tx>
              <c:dLblPos val="l"/>
              <c:showLegendKey val="0"/>
              <c:showVal val="1"/>
              <c:showCatName val="0"/>
              <c:showSerName val="0"/>
              <c:showPercent val="0"/>
              <c:showBubbleSize val="0"/>
            </c:dLbl>
            <c:dLbl>
              <c:idx val="21"/>
              <c:layout>
                <c:manualLayout>
                  <c:x val="-0.105906995289605"/>
                  <c:y val="1.2957056902904848E-2"/>
                </c:manualLayout>
              </c:layout>
              <c:tx>
                <c:rich>
                  <a:bodyPr/>
                  <a:lstStyle/>
                  <a:p>
                    <a:r>
                      <a:rPr lang="en-US" sz="1200" b="1" dirty="0" smtClean="0">
                        <a:solidFill>
                          <a:schemeClr val="bg1"/>
                        </a:solidFill>
                      </a:rPr>
                      <a:t>D</a:t>
                    </a:r>
                    <a:r>
                      <a:rPr lang="en-US" sz="1200" b="1" dirty="0" smtClean="0"/>
                      <a:t>enmark</a:t>
                    </a:r>
                    <a:endParaRPr lang="en-US" dirty="0"/>
                  </a:p>
                </c:rich>
              </c:tx>
              <c:dLblPos val="r"/>
              <c:showLegendKey val="0"/>
              <c:showVal val="1"/>
              <c:showCatName val="0"/>
              <c:showSerName val="0"/>
              <c:showPercent val="0"/>
              <c:showBubbleSize val="0"/>
            </c:dLbl>
            <c:dLbl>
              <c:idx val="22"/>
              <c:layout>
                <c:manualLayout>
                  <c:x val="-0.2243370368557584"/>
                  <c:y val="1.6659073160877683E-2"/>
                </c:manualLayout>
              </c:layout>
              <c:tx>
                <c:rich>
                  <a:bodyPr/>
                  <a:lstStyle/>
                  <a:p>
                    <a:r>
                      <a:rPr lang="en-US" sz="1200" b="1" dirty="0" smtClean="0">
                        <a:solidFill>
                          <a:schemeClr val="bg1"/>
                        </a:solidFill>
                      </a:rPr>
                      <a:t>N</a:t>
                    </a:r>
                    <a:r>
                      <a:rPr lang="en-US" sz="1200" b="1" dirty="0" smtClean="0"/>
                      <a:t>ew Zealand</a:t>
                    </a:r>
                    <a:endParaRPr lang="en-US" dirty="0"/>
                  </a:p>
                </c:rich>
              </c:tx>
              <c:dLblPos val="r"/>
              <c:showLegendKey val="0"/>
              <c:showVal val="1"/>
              <c:showCatName val="0"/>
              <c:showSerName val="0"/>
              <c:showPercent val="0"/>
              <c:showBubbleSize val="0"/>
            </c:dLbl>
            <c:dLbl>
              <c:idx val="23"/>
              <c:layout>
                <c:manualLayout>
                  <c:x val="-0.26628750428270781"/>
                  <c:y val="3.3318146321755351E-2"/>
                </c:manualLayout>
              </c:layout>
              <c:tx>
                <c:rich>
                  <a:bodyPr/>
                  <a:lstStyle/>
                  <a:p>
                    <a:r>
                      <a:rPr lang="en-US" sz="1200" b="1" dirty="0" smtClean="0">
                        <a:solidFill>
                          <a:schemeClr val="bg1"/>
                        </a:solidFill>
                      </a:rPr>
                      <a:t>C</a:t>
                    </a:r>
                    <a:r>
                      <a:rPr lang="en-US" sz="1200" b="1" dirty="0" smtClean="0"/>
                      <a:t>zech Republic</a:t>
                    </a:r>
                    <a:endParaRPr lang="en-US" dirty="0"/>
                  </a:p>
                </c:rich>
              </c:tx>
              <c:dLblPos val="r"/>
              <c:showLegendKey val="0"/>
              <c:showVal val="1"/>
              <c:showCatName val="0"/>
              <c:showSerName val="0"/>
              <c:showPercent val="0"/>
              <c:showBubbleSize val="0"/>
            </c:dLbl>
            <c:dLbl>
              <c:idx val="24"/>
              <c:layout>
                <c:manualLayout>
                  <c:x val="-8.8090043944055063E-2"/>
                  <c:y val="5.5528786382876517E-3"/>
                </c:manualLayout>
              </c:layout>
              <c:tx>
                <c:rich>
                  <a:bodyPr/>
                  <a:lstStyle/>
                  <a:p>
                    <a:r>
                      <a:rPr lang="en-US" sz="1200" b="1" dirty="0" smtClean="0">
                        <a:solidFill>
                          <a:schemeClr val="bg1"/>
                        </a:solidFill>
                      </a:rPr>
                      <a:t>F</a:t>
                    </a:r>
                    <a:r>
                      <a:rPr lang="en-US" sz="1200" b="1" dirty="0" smtClean="0"/>
                      <a:t>rance</a:t>
                    </a:r>
                    <a:endParaRPr lang="en-US" dirty="0"/>
                  </a:p>
                </c:rich>
              </c:tx>
              <c:dLblPos val="r"/>
              <c:showLegendKey val="0"/>
              <c:showVal val="1"/>
              <c:showCatName val="0"/>
              <c:showSerName val="0"/>
              <c:showPercent val="0"/>
              <c:showBubbleSize val="0"/>
            </c:dLbl>
            <c:dLbl>
              <c:idx val="25"/>
              <c:layout>
                <c:manualLayout>
                  <c:x val="-4.4523680755159034E-3"/>
                  <c:y val="-1.1106048773918383E-2"/>
                </c:manualLayout>
              </c:layout>
              <c:tx>
                <c:rich>
                  <a:bodyPr/>
                  <a:lstStyle/>
                  <a:p>
                    <a:r>
                      <a:rPr lang="en-US" sz="1200" b="1" dirty="0" smtClean="0">
                        <a:solidFill>
                          <a:schemeClr val="bg1"/>
                        </a:solidFill>
                      </a:rPr>
                      <a:t>U</a:t>
                    </a:r>
                    <a:r>
                      <a:rPr lang="en-US" sz="1200" b="1" dirty="0" smtClean="0"/>
                      <a:t>nited Kingdom</a:t>
                    </a:r>
                    <a:endParaRPr lang="en-US" dirty="0"/>
                  </a:p>
                </c:rich>
              </c:tx>
              <c:dLblPos val="r"/>
              <c:showLegendKey val="0"/>
              <c:showVal val="1"/>
              <c:showCatName val="0"/>
              <c:showSerName val="0"/>
              <c:showPercent val="0"/>
              <c:showBubbleSize val="0"/>
            </c:dLbl>
            <c:dLbl>
              <c:idx val="26"/>
              <c:layout/>
              <c:tx>
                <c:rich>
                  <a:bodyPr/>
                  <a:lstStyle/>
                  <a:p>
                    <a:r>
                      <a:rPr lang="en-US" sz="1200" b="1" dirty="0" smtClean="0">
                        <a:solidFill>
                          <a:schemeClr val="bg1"/>
                        </a:solidFill>
                      </a:rPr>
                      <a:t>I</a:t>
                    </a:r>
                    <a:r>
                      <a:rPr lang="en-US" sz="1200" b="1" dirty="0" smtClean="0"/>
                      <a:t>celand</a:t>
                    </a:r>
                    <a:endParaRPr lang="en-US" dirty="0"/>
                  </a:p>
                </c:rich>
              </c:tx>
              <c:dLblPos val="r"/>
              <c:showLegendKey val="0"/>
              <c:showVal val="1"/>
              <c:showCatName val="0"/>
              <c:showSerName val="0"/>
              <c:showPercent val="0"/>
              <c:showBubbleSize val="0"/>
            </c:dLbl>
            <c:dLbl>
              <c:idx val="27"/>
              <c:layout/>
              <c:tx>
                <c:rich>
                  <a:bodyPr/>
                  <a:lstStyle/>
                  <a:p>
                    <a:r>
                      <a:rPr lang="en-US" sz="1200" b="1" dirty="0" smtClean="0">
                        <a:solidFill>
                          <a:schemeClr val="bg1"/>
                        </a:solidFill>
                      </a:rPr>
                      <a:t>L</a:t>
                    </a:r>
                    <a:r>
                      <a:rPr lang="en-US" sz="1200" b="1" dirty="0" smtClean="0"/>
                      <a:t>atvia</a:t>
                    </a:r>
                    <a:endParaRPr lang="en-US" dirty="0"/>
                  </a:p>
                </c:rich>
              </c:tx>
              <c:dLblPos val="l"/>
              <c:showLegendKey val="0"/>
              <c:showVal val="1"/>
              <c:showCatName val="0"/>
              <c:showSerName val="0"/>
              <c:showPercent val="0"/>
              <c:showBubbleSize val="0"/>
            </c:dLbl>
            <c:dLbl>
              <c:idx val="28"/>
              <c:layout>
                <c:manualLayout>
                  <c:x val="-0.19534457442122274"/>
                  <c:y val="3.7020162579728217E-3"/>
                </c:manualLayout>
              </c:layout>
              <c:tx>
                <c:rich>
                  <a:bodyPr/>
                  <a:lstStyle/>
                  <a:p>
                    <a:r>
                      <a:rPr lang="en-US" sz="1200" b="1" dirty="0" smtClean="0">
                        <a:solidFill>
                          <a:schemeClr val="bg1"/>
                        </a:solidFill>
                      </a:rPr>
                      <a:t>L</a:t>
                    </a:r>
                    <a:r>
                      <a:rPr lang="en-US" sz="1200" b="1" dirty="0" smtClean="0"/>
                      <a:t>uxembourg</a:t>
                    </a:r>
                    <a:endParaRPr lang="en-US" dirty="0"/>
                  </a:p>
                </c:rich>
              </c:tx>
              <c:dLblPos val="r"/>
              <c:showLegendKey val="0"/>
              <c:showVal val="1"/>
              <c:showCatName val="0"/>
              <c:showSerName val="0"/>
              <c:showPercent val="0"/>
              <c:showBubbleSize val="0"/>
            </c:dLbl>
            <c:dLbl>
              <c:idx val="29"/>
              <c:layout/>
              <c:tx>
                <c:rich>
                  <a:bodyPr/>
                  <a:lstStyle/>
                  <a:p>
                    <a:r>
                      <a:rPr lang="en-US" sz="1200" b="1" dirty="0" smtClean="0">
                        <a:solidFill>
                          <a:schemeClr val="bg1"/>
                        </a:solidFill>
                      </a:rPr>
                      <a:t>N</a:t>
                    </a:r>
                    <a:r>
                      <a:rPr lang="en-US" sz="1200" b="1" dirty="0" smtClean="0"/>
                      <a:t>orway</a:t>
                    </a:r>
                    <a:endParaRPr lang="en-US" dirty="0"/>
                  </a:p>
                </c:rich>
              </c:tx>
              <c:dLblPos val="r"/>
              <c:showLegendKey val="0"/>
              <c:showVal val="1"/>
              <c:showCatName val="0"/>
              <c:showSerName val="0"/>
              <c:showPercent val="0"/>
              <c:showBubbleSize val="0"/>
            </c:dLbl>
            <c:dLbl>
              <c:idx val="30"/>
              <c:layout>
                <c:manualLayout>
                  <c:x val="-0.17315259445681339"/>
                  <c:y val="7.4040325159456391E-3"/>
                </c:manualLayout>
              </c:layout>
              <c:tx>
                <c:rich>
                  <a:bodyPr/>
                  <a:lstStyle/>
                  <a:p>
                    <a:r>
                      <a:rPr lang="en-US" sz="1200" b="1" dirty="0" smtClean="0">
                        <a:solidFill>
                          <a:schemeClr val="bg1"/>
                        </a:solidFill>
                      </a:rPr>
                      <a:t>P</a:t>
                    </a:r>
                    <a:r>
                      <a:rPr lang="en-US" sz="1200" b="1" dirty="0" smtClean="0"/>
                      <a:t>ortugal</a:t>
                    </a:r>
                    <a:endParaRPr lang="en-US" dirty="0"/>
                  </a:p>
                </c:rich>
              </c:tx>
              <c:dLblPos val="r"/>
              <c:showLegendKey val="0"/>
              <c:showVal val="1"/>
              <c:showCatName val="0"/>
              <c:showSerName val="0"/>
              <c:showPercent val="0"/>
              <c:showBubbleSize val="0"/>
            </c:dLbl>
            <c:dLbl>
              <c:idx val="31"/>
              <c:layout/>
              <c:tx>
                <c:rich>
                  <a:bodyPr/>
                  <a:lstStyle/>
                  <a:p>
                    <a:r>
                      <a:rPr lang="en-US" sz="1200" b="1" dirty="0" smtClean="0">
                        <a:solidFill>
                          <a:schemeClr val="bg1"/>
                        </a:solidFill>
                      </a:rPr>
                      <a:t>I</a:t>
                    </a:r>
                    <a:r>
                      <a:rPr lang="en-US" sz="1200" b="1" dirty="0" smtClean="0"/>
                      <a:t>taly</a:t>
                    </a:r>
                    <a:endParaRPr lang="en-US" dirty="0"/>
                  </a:p>
                </c:rich>
              </c:tx>
              <c:dLblPos val="r"/>
              <c:showLegendKey val="0"/>
              <c:showVal val="1"/>
              <c:showCatName val="0"/>
              <c:showSerName val="0"/>
              <c:showPercent val="0"/>
              <c:showBubbleSize val="0"/>
            </c:dLbl>
            <c:dLbl>
              <c:idx val="32"/>
              <c:layout>
                <c:manualLayout>
                  <c:x val="-8.8564963205443534E-2"/>
                  <c:y val="-5.5530243869592296E-3"/>
                </c:manualLayout>
              </c:layout>
              <c:tx>
                <c:rich>
                  <a:bodyPr/>
                  <a:lstStyle/>
                  <a:p>
                    <a:r>
                      <a:rPr lang="en-US" sz="1200" b="1" dirty="0" smtClean="0">
                        <a:solidFill>
                          <a:schemeClr val="bg1"/>
                        </a:solidFill>
                      </a:rPr>
                      <a:t>S</a:t>
                    </a:r>
                    <a:r>
                      <a:rPr lang="en-US" sz="1200" b="1" dirty="0" smtClean="0"/>
                      <a:t>pain</a:t>
                    </a:r>
                    <a:endParaRPr lang="en-US" dirty="0"/>
                  </a:p>
                </c:rich>
              </c:tx>
              <c:dLblPos val="r"/>
              <c:showLegendKey val="0"/>
              <c:showVal val="1"/>
              <c:showCatName val="0"/>
              <c:showSerName val="0"/>
              <c:showPercent val="0"/>
              <c:showBubbleSize val="0"/>
            </c:dLbl>
            <c:dLbl>
              <c:idx val="33"/>
              <c:layout/>
              <c:tx>
                <c:rich>
                  <a:bodyPr/>
                  <a:lstStyle/>
                  <a:p>
                    <a:r>
                      <a:rPr lang="en-US" sz="1200" b="1" dirty="0" smtClean="0">
                        <a:solidFill>
                          <a:schemeClr val="bg1"/>
                        </a:solidFill>
                      </a:rPr>
                      <a:t>R</a:t>
                    </a:r>
                    <a:r>
                      <a:rPr lang="en-US" sz="1200" b="1" dirty="0" smtClean="0"/>
                      <a:t>ussian Fed.</a:t>
                    </a:r>
                    <a:endParaRPr lang="en-US" dirty="0"/>
                  </a:p>
                </c:rich>
              </c:tx>
              <c:dLblPos val="r"/>
              <c:showLegendKey val="0"/>
              <c:showVal val="1"/>
              <c:showCatName val="0"/>
              <c:showSerName val="0"/>
              <c:showPercent val="0"/>
              <c:showBubbleSize val="0"/>
            </c:dLbl>
            <c:dLbl>
              <c:idx val="34"/>
              <c:layout>
                <c:manualLayout>
                  <c:x val="-0.29984423180461123"/>
                  <c:y val="6.7869514028417728E-17"/>
                </c:manualLayout>
              </c:layout>
              <c:tx>
                <c:rich>
                  <a:bodyPr/>
                  <a:lstStyle/>
                  <a:p>
                    <a:r>
                      <a:rPr lang="en-US" sz="1200" b="1" dirty="0" smtClean="0">
                        <a:solidFill>
                          <a:schemeClr val="bg1"/>
                        </a:solidFill>
                      </a:rPr>
                      <a:t>S</a:t>
                    </a:r>
                    <a:r>
                      <a:rPr lang="en-US" sz="1200" b="1" dirty="0" smtClean="0"/>
                      <a:t>lovak Republic</a:t>
                    </a:r>
                    <a:endParaRPr lang="en-US" dirty="0"/>
                  </a:p>
                </c:rich>
              </c:tx>
              <c:dLblPos val="r"/>
              <c:showLegendKey val="0"/>
              <c:showVal val="1"/>
              <c:showCatName val="0"/>
              <c:showSerName val="0"/>
              <c:showPercent val="0"/>
              <c:showBubbleSize val="0"/>
            </c:dLbl>
            <c:dLbl>
              <c:idx val="35"/>
              <c:layout/>
              <c:tx>
                <c:rich>
                  <a:bodyPr/>
                  <a:lstStyle/>
                  <a:p>
                    <a:r>
                      <a:rPr lang="en-US" sz="1200" b="1" dirty="0" smtClean="0">
                        <a:solidFill>
                          <a:schemeClr val="bg1"/>
                        </a:solidFill>
                      </a:rPr>
                      <a:t>U</a:t>
                    </a:r>
                    <a:r>
                      <a:rPr lang="en-US" sz="1200" b="1" dirty="0" smtClean="0"/>
                      <a:t>nited</a:t>
                    </a:r>
                    <a:r>
                      <a:rPr lang="en-US" sz="1200" b="1" baseline="0" dirty="0" smtClean="0"/>
                      <a:t> States</a:t>
                    </a:r>
                    <a:endParaRPr lang="en-US" dirty="0"/>
                  </a:p>
                </c:rich>
              </c:tx>
              <c:dLblPos val="l"/>
              <c:showLegendKey val="0"/>
              <c:showVal val="1"/>
              <c:showCatName val="0"/>
              <c:showSerName val="0"/>
              <c:showPercent val="0"/>
              <c:showBubbleSize val="0"/>
            </c:dLbl>
            <c:dLbl>
              <c:idx val="36"/>
              <c:layout/>
              <c:tx>
                <c:rich>
                  <a:bodyPr/>
                  <a:lstStyle/>
                  <a:p>
                    <a:r>
                      <a:rPr lang="en-US" sz="1200" b="1" dirty="0" smtClean="0">
                        <a:solidFill>
                          <a:schemeClr val="bg1"/>
                        </a:solidFill>
                      </a:rPr>
                      <a:t>L</a:t>
                    </a:r>
                    <a:r>
                      <a:rPr lang="en-US" sz="1200" b="1" dirty="0" smtClean="0"/>
                      <a:t>ithuania</a:t>
                    </a:r>
                    <a:endParaRPr lang="en-US" dirty="0"/>
                  </a:p>
                </c:rich>
              </c:tx>
              <c:dLblPos val="r"/>
              <c:showLegendKey val="0"/>
              <c:showVal val="1"/>
              <c:showCatName val="0"/>
              <c:showSerName val="0"/>
              <c:showPercent val="0"/>
              <c:showBubbleSize val="0"/>
            </c:dLbl>
            <c:dLbl>
              <c:idx val="37"/>
              <c:layout>
                <c:manualLayout>
                  <c:x val="8.4594993434802368E-2"/>
                  <c:y val="3.7020162579728898E-3"/>
                </c:manualLayout>
              </c:layout>
              <c:tx>
                <c:rich>
                  <a:bodyPr/>
                  <a:lstStyle/>
                  <a:p>
                    <a:r>
                      <a:rPr lang="en-US" sz="1200" b="1" dirty="0" smtClean="0">
                        <a:solidFill>
                          <a:schemeClr val="bg1"/>
                        </a:solidFill>
                      </a:rPr>
                      <a:t>S</a:t>
                    </a:r>
                    <a:r>
                      <a:rPr lang="en-US" sz="1200" b="1" dirty="0" smtClean="0"/>
                      <a:t>weden</a:t>
                    </a:r>
                    <a:endParaRPr lang="en-US" dirty="0"/>
                  </a:p>
                </c:rich>
              </c:tx>
              <c:dLblPos val="r"/>
              <c:showLegendKey val="0"/>
              <c:showVal val="1"/>
              <c:showCatName val="0"/>
              <c:showSerName val="0"/>
              <c:showPercent val="0"/>
              <c:showBubbleSize val="0"/>
            </c:dLbl>
            <c:dLbl>
              <c:idx val="38"/>
              <c:layout/>
              <c:tx>
                <c:rich>
                  <a:bodyPr/>
                  <a:lstStyle/>
                  <a:p>
                    <a:r>
                      <a:rPr lang="en-US" sz="1200" b="1" dirty="0" smtClean="0">
                        <a:solidFill>
                          <a:schemeClr val="bg1"/>
                        </a:solidFill>
                      </a:rPr>
                      <a:t>H</a:t>
                    </a:r>
                    <a:r>
                      <a:rPr lang="en-US" sz="1200" b="1" dirty="0" smtClean="0"/>
                      <a:t>ungary</a:t>
                    </a:r>
                    <a:endParaRPr lang="en-US" dirty="0"/>
                  </a:p>
                </c:rich>
              </c:tx>
              <c:dLblPos val="l"/>
              <c:showLegendKey val="0"/>
              <c:showVal val="1"/>
              <c:showCatName val="0"/>
              <c:showSerName val="0"/>
              <c:showPercent val="0"/>
              <c:showBubbleSize val="0"/>
            </c:dLbl>
            <c:dLbl>
              <c:idx val="39"/>
              <c:layout/>
              <c:tx>
                <c:rich>
                  <a:bodyPr/>
                  <a:lstStyle/>
                  <a:p>
                    <a:r>
                      <a:rPr lang="en-US" sz="1200" b="1" dirty="0" smtClean="0">
                        <a:solidFill>
                          <a:schemeClr val="bg1"/>
                        </a:solidFill>
                      </a:rPr>
                      <a:t>C</a:t>
                    </a:r>
                    <a:r>
                      <a:rPr lang="en-US" sz="1200" b="1" dirty="0" smtClean="0"/>
                      <a:t>roatia</a:t>
                    </a:r>
                    <a:endParaRPr lang="en-US" dirty="0"/>
                  </a:p>
                </c:rich>
              </c:tx>
              <c:dLblPos val="r"/>
              <c:showLegendKey val="0"/>
              <c:showVal val="1"/>
              <c:showCatName val="0"/>
              <c:showSerName val="0"/>
              <c:showPercent val="0"/>
              <c:showBubbleSize val="0"/>
            </c:dLbl>
            <c:dLbl>
              <c:idx val="40"/>
              <c:layout/>
              <c:tx>
                <c:rich>
                  <a:bodyPr/>
                  <a:lstStyle/>
                  <a:p>
                    <a:r>
                      <a:rPr lang="en-US" sz="1200" b="1" dirty="0" smtClean="0">
                        <a:solidFill>
                          <a:schemeClr val="bg1"/>
                        </a:solidFill>
                      </a:rPr>
                      <a:t>I</a:t>
                    </a:r>
                    <a:r>
                      <a:rPr lang="en-US" sz="1200" b="1" dirty="0" smtClean="0"/>
                      <a:t>srael</a:t>
                    </a:r>
                    <a:endParaRPr lang="en-US" dirty="0"/>
                  </a:p>
                </c:rich>
              </c:tx>
              <c:dLblPos val="l"/>
              <c:showLegendKey val="0"/>
              <c:showVal val="1"/>
              <c:showCatName val="0"/>
              <c:showSerName val="0"/>
              <c:showPercent val="0"/>
              <c:showBubbleSize val="0"/>
            </c:dLbl>
            <c:dLbl>
              <c:idx val="41"/>
              <c:layout/>
              <c:tx>
                <c:rich>
                  <a:bodyPr/>
                  <a:lstStyle/>
                  <a:p>
                    <a:r>
                      <a:rPr lang="en-US" sz="1200" b="1" dirty="0" smtClean="0">
                        <a:solidFill>
                          <a:schemeClr val="bg1"/>
                        </a:solidFill>
                      </a:rPr>
                      <a:t>G</a:t>
                    </a:r>
                    <a:r>
                      <a:rPr lang="en-US" sz="1200" b="1" dirty="0" smtClean="0"/>
                      <a:t>reece</a:t>
                    </a:r>
                    <a:endParaRPr lang="en-US" dirty="0"/>
                  </a:p>
                </c:rich>
              </c:tx>
              <c:dLblPos val="l"/>
              <c:showLegendKey val="0"/>
              <c:showVal val="1"/>
              <c:showCatName val="0"/>
              <c:showSerName val="0"/>
              <c:showPercent val="0"/>
              <c:showBubbleSize val="0"/>
            </c:dLbl>
            <c:dLbl>
              <c:idx val="42"/>
              <c:layout>
                <c:manualLayout>
                  <c:x val="-5.9364907673545454E-3"/>
                  <c:y val="-3.7020162579728217E-3"/>
                </c:manualLayout>
              </c:layout>
              <c:tx>
                <c:rich>
                  <a:bodyPr/>
                  <a:lstStyle/>
                  <a:p>
                    <a:r>
                      <a:rPr lang="en-US" sz="1200" b="1" dirty="0" smtClean="0">
                        <a:solidFill>
                          <a:schemeClr val="bg1"/>
                        </a:solidFill>
                      </a:rPr>
                      <a:t>S</a:t>
                    </a:r>
                    <a:r>
                      <a:rPr lang="en-US" sz="1200" b="1" dirty="0" smtClean="0"/>
                      <a:t>erbia</a:t>
                    </a:r>
                    <a:endParaRPr lang="en-US" dirty="0"/>
                  </a:p>
                </c:rich>
              </c:tx>
              <c:dLblPos val="r"/>
              <c:showLegendKey val="0"/>
              <c:showVal val="1"/>
              <c:showCatName val="0"/>
              <c:showSerName val="0"/>
              <c:showPercent val="0"/>
              <c:showBubbleSize val="0"/>
            </c:dLbl>
            <c:dLbl>
              <c:idx val="43"/>
              <c:layout>
                <c:manualLayout>
                  <c:x val="5.3428416906190823E-2"/>
                  <c:y val="-7.4040325159456391E-3"/>
                </c:manualLayout>
              </c:layout>
              <c:tx>
                <c:rich>
                  <a:bodyPr/>
                  <a:lstStyle/>
                  <a:p>
                    <a:r>
                      <a:rPr lang="en-US" sz="1200" b="1" dirty="0" smtClean="0">
                        <a:solidFill>
                          <a:schemeClr val="bg1"/>
                        </a:solidFill>
                      </a:rPr>
                      <a:t>T</a:t>
                    </a:r>
                    <a:r>
                      <a:rPr lang="en-US" sz="1200" b="1" dirty="0" smtClean="0"/>
                      <a:t>urkey</a:t>
                    </a:r>
                    <a:endParaRPr lang="en-US" dirty="0"/>
                  </a:p>
                </c:rich>
              </c:tx>
              <c:dLblPos val="r"/>
              <c:showLegendKey val="0"/>
              <c:showVal val="1"/>
              <c:showCatName val="0"/>
              <c:showSerName val="0"/>
              <c:showPercent val="0"/>
              <c:showBubbleSize val="0"/>
            </c:dLbl>
            <c:dLbl>
              <c:idx val="44"/>
              <c:layout/>
              <c:tx>
                <c:rich>
                  <a:bodyPr/>
                  <a:lstStyle/>
                  <a:p>
                    <a:r>
                      <a:rPr lang="en-US" sz="1200" b="1" dirty="0" smtClean="0">
                        <a:solidFill>
                          <a:schemeClr val="bg1"/>
                        </a:solidFill>
                      </a:rPr>
                      <a:t>R</a:t>
                    </a:r>
                    <a:r>
                      <a:rPr lang="en-US" sz="1200" b="1" dirty="0" smtClean="0"/>
                      <a:t>omania</a:t>
                    </a:r>
                    <a:endParaRPr lang="en-US" dirty="0"/>
                  </a:p>
                </c:rich>
              </c:tx>
              <c:dLblPos val="l"/>
              <c:showLegendKey val="0"/>
              <c:showVal val="1"/>
              <c:showCatName val="0"/>
              <c:showSerName val="0"/>
              <c:showPercent val="0"/>
              <c:showBubbleSize val="0"/>
            </c:dLbl>
            <c:dLbl>
              <c:idx val="45"/>
              <c:layout/>
              <c:tx>
                <c:rich>
                  <a:bodyPr/>
                  <a:lstStyle/>
                  <a:p>
                    <a:r>
                      <a:rPr lang="en-US" dirty="0" smtClean="0">
                        <a:solidFill>
                          <a:schemeClr val="bg1"/>
                        </a:solidFill>
                      </a:rPr>
                      <a:t>B</a:t>
                    </a:r>
                    <a:r>
                      <a:rPr lang="en-US" dirty="0" smtClean="0"/>
                      <a:t>ulgaria</a:t>
                    </a:r>
                    <a:endParaRPr lang="en-US" dirty="0"/>
                  </a:p>
                </c:rich>
              </c:tx>
              <c:dLblPos val="r"/>
              <c:showLegendKey val="0"/>
              <c:showVal val="1"/>
              <c:showCatName val="0"/>
              <c:showSerName val="0"/>
              <c:showPercent val="0"/>
              <c:showBubbleSize val="0"/>
            </c:dLbl>
            <c:dLbl>
              <c:idx val="46"/>
              <c:layout/>
              <c:tx>
                <c:rich>
                  <a:bodyPr/>
                  <a:lstStyle/>
                  <a:p>
                    <a:r>
                      <a:rPr lang="en-US" b="1" dirty="0" smtClean="0">
                        <a:solidFill>
                          <a:schemeClr val="bg1"/>
                        </a:solidFill>
                      </a:rPr>
                      <a:t>U</a:t>
                    </a:r>
                    <a:r>
                      <a:rPr lang="en-US" b="1" dirty="0" smtClean="0"/>
                      <a:t>.A.E.</a:t>
                    </a:r>
                    <a:endParaRPr lang="en-US" dirty="0"/>
                  </a:p>
                </c:rich>
              </c:tx>
              <c:dLblPos val="r"/>
              <c:showLegendKey val="0"/>
              <c:showVal val="1"/>
              <c:showCatName val="0"/>
              <c:showSerName val="0"/>
              <c:showPercent val="0"/>
              <c:showBubbleSize val="0"/>
            </c:dLbl>
            <c:dLbl>
              <c:idx val="47"/>
              <c:layout>
                <c:manualLayout>
                  <c:x val="-2.9682453836772679E-3"/>
                  <c:y val="5.5530243869592296E-3"/>
                </c:manualLayout>
              </c:layout>
              <c:tx>
                <c:rich>
                  <a:bodyPr/>
                  <a:lstStyle/>
                  <a:p>
                    <a:r>
                      <a:rPr lang="en-US" b="1" dirty="0" smtClean="0">
                        <a:solidFill>
                          <a:schemeClr val="bg1"/>
                        </a:solidFill>
                      </a:rPr>
                      <a:t>K</a:t>
                    </a:r>
                    <a:r>
                      <a:rPr lang="en-US" b="1" dirty="0" smtClean="0"/>
                      <a:t>azakhstan</a:t>
                    </a:r>
                    <a:endParaRPr lang="en-US" dirty="0"/>
                  </a:p>
                </c:rich>
              </c:tx>
              <c:dLblPos val="r"/>
              <c:showLegendKey val="0"/>
              <c:showVal val="1"/>
              <c:showCatName val="0"/>
              <c:showSerName val="0"/>
              <c:showPercent val="0"/>
              <c:showBubbleSize val="0"/>
            </c:dLbl>
            <c:dLbl>
              <c:idx val="48"/>
              <c:layout/>
              <c:tx>
                <c:rich>
                  <a:bodyPr/>
                  <a:lstStyle/>
                  <a:p>
                    <a:r>
                      <a:rPr lang="en-US" b="1" dirty="0" smtClean="0">
                        <a:solidFill>
                          <a:schemeClr val="bg1"/>
                        </a:solidFill>
                      </a:rPr>
                      <a:t>T</a:t>
                    </a:r>
                    <a:r>
                      <a:rPr lang="en-US" b="1" dirty="0" smtClean="0"/>
                      <a:t>hailand</a:t>
                    </a:r>
                    <a:endParaRPr lang="en-US" dirty="0"/>
                  </a:p>
                </c:rich>
              </c:tx>
              <c:dLblPos val="r"/>
              <c:showLegendKey val="0"/>
              <c:showVal val="1"/>
              <c:showCatName val="0"/>
              <c:showSerName val="0"/>
              <c:showPercent val="0"/>
              <c:showBubbleSize val="0"/>
            </c:dLbl>
            <c:dLbl>
              <c:idx val="49"/>
              <c:layout/>
              <c:tx>
                <c:rich>
                  <a:bodyPr/>
                  <a:lstStyle/>
                  <a:p>
                    <a:r>
                      <a:rPr lang="en-US" b="1" dirty="0" smtClean="0">
                        <a:solidFill>
                          <a:schemeClr val="bg1"/>
                        </a:solidFill>
                      </a:rPr>
                      <a:t>C</a:t>
                    </a:r>
                    <a:r>
                      <a:rPr lang="en-US" b="1" dirty="0" smtClean="0"/>
                      <a:t>hile</a:t>
                    </a:r>
                    <a:endParaRPr lang="en-US" dirty="0"/>
                  </a:p>
                </c:rich>
              </c:tx>
              <c:dLblPos val="l"/>
              <c:showLegendKey val="0"/>
              <c:showVal val="1"/>
              <c:showCatName val="0"/>
              <c:showSerName val="0"/>
              <c:showPercent val="0"/>
              <c:showBubbleSize val="0"/>
            </c:dLbl>
            <c:dLbl>
              <c:idx val="50"/>
              <c:layout/>
              <c:tx>
                <c:rich>
                  <a:bodyPr/>
                  <a:lstStyle/>
                  <a:p>
                    <a:r>
                      <a:rPr lang="en-US" b="1" dirty="0" smtClean="0">
                        <a:solidFill>
                          <a:schemeClr val="bg1"/>
                        </a:solidFill>
                      </a:rPr>
                      <a:t>M</a:t>
                    </a:r>
                    <a:r>
                      <a:rPr lang="en-US" b="1" dirty="0" smtClean="0"/>
                      <a:t>alaysia</a:t>
                    </a:r>
                    <a:endParaRPr lang="en-US" dirty="0"/>
                  </a:p>
                </c:rich>
              </c:tx>
              <c:dLblPos val="r"/>
              <c:showLegendKey val="0"/>
              <c:showVal val="1"/>
              <c:showCatName val="0"/>
              <c:showSerName val="0"/>
              <c:showPercent val="0"/>
              <c:showBubbleSize val="0"/>
            </c:dLbl>
            <c:dLbl>
              <c:idx val="51"/>
              <c:layout/>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52"/>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53"/>
              <c:tx>
                <c:rich>
                  <a:bodyPr/>
                  <a:lstStyle/>
                  <a:p>
                    <a:r>
                      <a:rPr lang="en-US" b="1" dirty="0" smtClean="0">
                        <a:solidFill>
                          <a:schemeClr val="bg1"/>
                        </a:solidFill>
                      </a:rPr>
                      <a:t>M</a:t>
                    </a:r>
                    <a:r>
                      <a:rPr lang="en-US" b="1" dirty="0" smtClean="0"/>
                      <a:t>ontenegro</a:t>
                    </a:r>
                    <a:endParaRPr lang="en-US" dirty="0"/>
                  </a:p>
                </c:rich>
              </c:tx>
              <c:dLblPos val="l"/>
              <c:showLegendKey val="0"/>
              <c:showVal val="1"/>
              <c:showCatName val="0"/>
              <c:showSerName val="0"/>
              <c:showPercent val="0"/>
              <c:showBubbleSize val="0"/>
            </c:dLbl>
            <c:dLbl>
              <c:idx val="54"/>
              <c:tx>
                <c:rich>
                  <a:bodyPr/>
                  <a:lstStyle/>
                  <a:p>
                    <a:r>
                      <a:rPr lang="en-US" b="1" dirty="0" smtClean="0">
                        <a:solidFill>
                          <a:schemeClr val="bg1"/>
                        </a:solidFill>
                      </a:rPr>
                      <a:t>U</a:t>
                    </a:r>
                    <a:r>
                      <a:rPr lang="en-US" b="1" dirty="0" smtClean="0"/>
                      <a:t>ruguay</a:t>
                    </a:r>
                    <a:endParaRPr lang="en-US" dirty="0"/>
                  </a:p>
                </c:rich>
              </c:tx>
              <c:dLblPos val="l"/>
              <c:showLegendKey val="0"/>
              <c:showVal val="1"/>
              <c:showCatName val="0"/>
              <c:showSerName val="0"/>
              <c:showPercent val="0"/>
              <c:showBubbleSize val="0"/>
            </c:dLbl>
            <c:dLbl>
              <c:idx val="55"/>
              <c:tx>
                <c:rich>
                  <a:bodyPr/>
                  <a:lstStyle/>
                  <a:p>
                    <a:r>
                      <a:rPr lang="en-US" b="1" dirty="0" smtClean="0">
                        <a:solidFill>
                          <a:schemeClr val="bg1"/>
                        </a:solidFill>
                      </a:rPr>
                      <a:t>C</a:t>
                    </a:r>
                    <a:r>
                      <a:rPr lang="en-US" b="1" dirty="0" smtClean="0"/>
                      <a:t>osta Rica</a:t>
                    </a:r>
                    <a:endParaRPr lang="en-US" dirty="0"/>
                  </a:p>
                </c:rich>
              </c:tx>
              <c:dLblPos val="l"/>
              <c:showLegendKey val="0"/>
              <c:showVal val="1"/>
              <c:showCatName val="0"/>
              <c:showSerName val="0"/>
              <c:showPercent val="0"/>
              <c:showBubbleSize val="0"/>
            </c:dLbl>
            <c:txPr>
              <a:bodyPr/>
              <a:lstStyle/>
              <a:p>
                <a:pPr>
                  <a:defRPr sz="1200" b="1">
                    <a:solidFill>
                      <a:schemeClr val="bg1"/>
                    </a:solidFill>
                  </a:defRPr>
                </a:pPr>
                <a:endParaRPr lang="nl-NL"/>
              </a:p>
            </c:txPr>
            <c:dLblPos val="l"/>
            <c:showLegendKey val="0"/>
            <c:showVal val="1"/>
            <c:showCatName val="0"/>
            <c:showSerName val="0"/>
            <c:showPercent val="0"/>
            <c:showBubbleSize val="0"/>
            <c:showLeaderLines val="0"/>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Sheet1!$B$2:$B$53</c:f>
              <c:numCache>
                <c:formatCode>0</c:formatCode>
                <c:ptCount val="52"/>
                <c:pt idx="0">
                  <c:v>612.67553630545308</c:v>
                </c:pt>
                <c:pt idx="1">
                  <c:v>573.46831429664053</c:v>
                </c:pt>
                <c:pt idx="2">
                  <c:v>561.24109645455133</c:v>
                </c:pt>
                <c:pt idx="3">
                  <c:v>559.82479620149752</c:v>
                </c:pt>
                <c:pt idx="4">
                  <c:v>553.76665914361297</c:v>
                </c:pt>
                <c:pt idx="5">
                  <c:v>538.1344947339179</c:v>
                </c:pt>
                <c:pt idx="6">
                  <c:v>536.40691823420798</c:v>
                </c:pt>
                <c:pt idx="7">
                  <c:v>534.96508297892035</c:v>
                </c:pt>
                <c:pt idx="8">
                  <c:v>530.93100395039653</c:v>
                </c:pt>
                <c:pt idx="9">
                  <c:v>522.97175819268159</c:v>
                </c:pt>
                <c:pt idx="10">
                  <c:v>520.54552167678582</c:v>
                </c:pt>
                <c:pt idx="11">
                  <c:v>518.75033528297922</c:v>
                </c:pt>
                <c:pt idx="12">
                  <c:v>518.07851943335379</c:v>
                </c:pt>
                <c:pt idx="13">
                  <c:v>517.50109681795527</c:v>
                </c:pt>
                <c:pt idx="14">
                  <c:v>514.74523858290047</c:v>
                </c:pt>
                <c:pt idx="15">
                  <c:v>513.52505581992807</c:v>
                </c:pt>
                <c:pt idx="16">
                  <c:v>511.33820750118321</c:v>
                </c:pt>
                <c:pt idx="17">
                  <c:v>505.54074324980058</c:v>
                </c:pt>
                <c:pt idx="18">
                  <c:v>504.15076631112345</c:v>
                </c:pt>
                <c:pt idx="19">
                  <c:v>501.497460196644</c:v>
                </c:pt>
                <c:pt idx="20">
                  <c:v>501.12742239095263</c:v>
                </c:pt>
                <c:pt idx="21">
                  <c:v>500.02675662541355</c:v>
                </c:pt>
                <c:pt idx="22">
                  <c:v>499.74990282758671</c:v>
                </c:pt>
                <c:pt idx="23">
                  <c:v>498.95788231767966</c:v>
                </c:pt>
                <c:pt idx="24">
                  <c:v>494.98467432064041</c:v>
                </c:pt>
                <c:pt idx="25">
                  <c:v>493.93423089631631</c:v>
                </c:pt>
                <c:pt idx="26">
                  <c:v>492.79569723949174</c:v>
                </c:pt>
                <c:pt idx="27">
                  <c:v>490.57102141135874</c:v>
                </c:pt>
                <c:pt idx="28">
                  <c:v>489.84509803720812</c:v>
                </c:pt>
                <c:pt idx="29">
                  <c:v>489.37307034875533</c:v>
                </c:pt>
                <c:pt idx="30">
                  <c:v>487.06318134390341</c:v>
                </c:pt>
                <c:pt idx="31">
                  <c:v>485.32118101255327</c:v>
                </c:pt>
                <c:pt idx="32">
                  <c:v>484.319297801971</c:v>
                </c:pt>
                <c:pt idx="33">
                  <c:v>482.16941566331718</c:v>
                </c:pt>
                <c:pt idx="34">
                  <c:v>481.64474400632577</c:v>
                </c:pt>
                <c:pt idx="35">
                  <c:v>481.36678627921174</c:v>
                </c:pt>
                <c:pt idx="36">
                  <c:v>478.82327743335838</c:v>
                </c:pt>
                <c:pt idx="37">
                  <c:v>478.26063590301106</c:v>
                </c:pt>
                <c:pt idx="38">
                  <c:v>477.0444550154877</c:v>
                </c:pt>
                <c:pt idx="39">
                  <c:v>471.1314607592476</c:v>
                </c:pt>
                <c:pt idx="40">
                  <c:v>466.48143014930969</c:v>
                </c:pt>
                <c:pt idx="41">
                  <c:v>452.97342685890754</c:v>
                </c:pt>
                <c:pt idx="42">
                  <c:v>448.85913024760436</c:v>
                </c:pt>
                <c:pt idx="43">
                  <c:v>447.98441497895504</c:v>
                </c:pt>
                <c:pt idx="44">
                  <c:v>444.55424278764337</c:v>
                </c:pt>
                <c:pt idx="45">
                  <c:v>438.73825987741537</c:v>
                </c:pt>
                <c:pt idx="46">
                  <c:v>434.00716465780727</c:v>
                </c:pt>
                <c:pt idx="47">
                  <c:v>431.79840850507867</c:v>
                </c:pt>
                <c:pt idx="48">
                  <c:v>426.73749129301132</c:v>
                </c:pt>
                <c:pt idx="49">
                  <c:v>422.63235540551869</c:v>
                </c:pt>
                <c:pt idx="50">
                  <c:v>420.51296761905286</c:v>
                </c:pt>
                <c:pt idx="51">
                  <c:v>413.28146666770834</c:v>
                </c:pt>
              </c:numCache>
            </c:numRef>
          </c:yVal>
          <c:smooth val="0"/>
        </c:ser>
        <c:ser>
          <c:idx val="1"/>
          <c:order val="1"/>
          <c:tx>
            <c:strRef>
              <c:f>Sheet1!$C$1</c:f>
              <c:strCache>
                <c:ptCount val="1"/>
              </c:strCache>
            </c:strRef>
          </c:tx>
          <c:spPr>
            <a:ln w="26989">
              <a:noFill/>
            </a:ln>
          </c:spPr>
          <c:marker>
            <c:symbol val="square"/>
            <c:size val="3"/>
            <c:spPr>
              <a:solidFill>
                <a:srgbClr val="FFFF00"/>
              </a:solidFill>
              <a:ln>
                <a:solidFill>
                  <a:srgbClr val="FFFF00"/>
                </a:solidFill>
                <a:prstDash val="solid"/>
              </a:ln>
            </c:spPr>
          </c:marker>
          <c:dLbls>
            <c:spPr>
              <a:noFill/>
              <a:ln w="23990">
                <a:noFill/>
              </a:ln>
            </c:spPr>
            <c:dLblPos val="l"/>
            <c:showLegendKey val="0"/>
            <c:showVal val="1"/>
            <c:showCatName val="0"/>
            <c:showSerName val="0"/>
            <c:showPercent val="0"/>
            <c:showBubbleSize val="0"/>
            <c:showLeaderLines val="0"/>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Sheet1!$C$2:$C$53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yVal>
          <c:smooth val="0"/>
        </c:ser>
        <c:ser>
          <c:idx val="2"/>
          <c:order val="2"/>
          <c:tx>
            <c:strRef>
              <c:f>Sheet1!$D$1</c:f>
              <c:strCache>
                <c:ptCount val="1"/>
                <c:pt idx="0">
                  <c:v>14.6</c:v>
                </c:pt>
              </c:strCache>
            </c:strRef>
          </c:tx>
          <c:spPr>
            <a:ln w="26989">
              <a:noFill/>
            </a:ln>
          </c:spPr>
          <c:marker>
            <c:symbol val="triangle"/>
            <c:size val="3"/>
            <c:spPr>
              <a:solidFill>
                <a:srgbClr val="00FF00"/>
              </a:solidFill>
              <a:ln>
                <a:solidFill>
                  <a:srgbClr val="00FF00"/>
                </a:solidFill>
                <a:prstDash val="solid"/>
              </a:ln>
            </c:spPr>
          </c:marker>
          <c:dLbls>
            <c:spPr>
              <a:noFill/>
              <a:ln w="23990">
                <a:noFill/>
              </a:ln>
            </c:spPr>
            <c:dLblPos val="l"/>
            <c:showLegendKey val="0"/>
            <c:showVal val="1"/>
            <c:showCatName val="0"/>
            <c:showSerName val="0"/>
            <c:showPercent val="0"/>
            <c:showBubbleSize val="0"/>
            <c:showLeaderLines val="0"/>
          </c:dLbls>
          <c:xVal>
            <c:numRef>
              <c:f>Sheet1!$A$2:$A$63</c:f>
              <c:numCache>
                <c:formatCode>General</c:formatCode>
                <c:ptCount val="6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pt idx="52">
                  <c:v>38.28</c:v>
                </c:pt>
                <c:pt idx="53">
                  <c:v>38.28</c:v>
                </c:pt>
                <c:pt idx="54">
                  <c:v>38.28</c:v>
                </c:pt>
                <c:pt idx="55">
                  <c:v>38.28</c:v>
                </c:pt>
                <c:pt idx="56">
                  <c:v>38.28</c:v>
                </c:pt>
                <c:pt idx="57">
                  <c:v>38.28</c:v>
                </c:pt>
                <c:pt idx="58">
                  <c:v>38.28</c:v>
                </c:pt>
                <c:pt idx="59">
                  <c:v>38.28</c:v>
                </c:pt>
                <c:pt idx="60">
                  <c:v>38.28</c:v>
                </c:pt>
                <c:pt idx="61">
                  <c:v>38.28</c:v>
                </c:pt>
              </c:numCache>
            </c:numRef>
          </c:xVal>
          <c:yVal>
            <c:numRef>
              <c:f>Sheet1!$D$2:$D$64</c:f>
              <c:numCache>
                <c:formatCode>0.0</c:formatCode>
                <c:ptCount val="63"/>
                <c:pt idx="0">
                  <c:v>15.059297342509355</c:v>
                </c:pt>
                <c:pt idx="1">
                  <c:v>14.428844735891328</c:v>
                </c:pt>
                <c:pt idx="2">
                  <c:v>7.5087238799678744</c:v>
                </c:pt>
                <c:pt idx="3">
                  <c:v>17.949100033886729</c:v>
                </c:pt>
                <c:pt idx="4">
                  <c:v>10.089898557078484</c:v>
                </c:pt>
                <c:pt idx="5">
                  <c:v>2.6387716826679197</c:v>
                </c:pt>
                <c:pt idx="6">
                  <c:v>9.8067160817581218</c:v>
                </c:pt>
                <c:pt idx="7">
                  <c:v>7.5984688749086384</c:v>
                </c:pt>
                <c:pt idx="8">
                  <c:v>12.849244608244446</c:v>
                </c:pt>
                <c:pt idx="9">
                  <c:v>11.506683511024088</c:v>
                </c:pt>
                <c:pt idx="10">
                  <c:v>8.6478298471154496</c:v>
                </c:pt>
                <c:pt idx="11">
                  <c:v>9.3547551417515482</c:v>
                </c:pt>
                <c:pt idx="12">
                  <c:v>9.4231575594490042</c:v>
                </c:pt>
                <c:pt idx="13">
                  <c:v>16.620473542790187</c:v>
                </c:pt>
                <c:pt idx="14">
                  <c:v>14.973899068246869</c:v>
                </c:pt>
                <c:pt idx="15">
                  <c:v>16.910080741426754</c:v>
                </c:pt>
                <c:pt idx="16">
                  <c:v>14.641020648958532</c:v>
                </c:pt>
                <c:pt idx="17">
                  <c:v>15.820689268015759</c:v>
                </c:pt>
                <c:pt idx="18">
                  <c:v>12.348634433612553</c:v>
                </c:pt>
                <c:pt idx="19">
                  <c:v>14.612426915636751</c:v>
                </c:pt>
                <c:pt idx="20">
                  <c:v>15.56158828105651</c:v>
                </c:pt>
                <c:pt idx="21">
                  <c:v>16.486357632415366</c:v>
                </c:pt>
                <c:pt idx="22">
                  <c:v>18.370109940272616</c:v>
                </c:pt>
                <c:pt idx="23">
                  <c:v>16.15934101566916</c:v>
                </c:pt>
                <c:pt idx="24">
                  <c:v>22.465039691363771</c:v>
                </c:pt>
                <c:pt idx="25">
                  <c:v>12.489880513240825</c:v>
                </c:pt>
                <c:pt idx="26">
                  <c:v>7.696336675854802</c:v>
                </c:pt>
                <c:pt idx="27">
                  <c:v>14.70539613918781</c:v>
                </c:pt>
                <c:pt idx="28">
                  <c:v>18.277129187157957</c:v>
                </c:pt>
                <c:pt idx="29">
                  <c:v>7.3744953067650743</c:v>
                </c:pt>
                <c:pt idx="30">
                  <c:v>19.647478417657293</c:v>
                </c:pt>
                <c:pt idx="31">
                  <c:v>10.1129409777181</c:v>
                </c:pt>
                <c:pt idx="32">
                  <c:v>15.803896198662162</c:v>
                </c:pt>
                <c:pt idx="33">
                  <c:v>11.422010377340674</c:v>
                </c:pt>
                <c:pt idx="34">
                  <c:v>24.620435252052491</c:v>
                </c:pt>
                <c:pt idx="35">
                  <c:v>14.810421059948979</c:v>
                </c:pt>
                <c:pt idx="36">
                  <c:v>13.772779083543234</c:v>
                </c:pt>
                <c:pt idx="37">
                  <c:v>10.618657284356418</c:v>
                </c:pt>
                <c:pt idx="38">
                  <c:v>23.061306109857284</c:v>
                </c:pt>
                <c:pt idx="39">
                  <c:v>11.98532031559008</c:v>
                </c:pt>
                <c:pt idx="40">
                  <c:v>17.167281166595156</c:v>
                </c:pt>
                <c:pt idx="41">
                  <c:v>15.476851335671151</c:v>
                </c:pt>
                <c:pt idx="42">
                  <c:v>11.730136022114898</c:v>
                </c:pt>
                <c:pt idx="43">
                  <c:v>14.511650353631723</c:v>
                </c:pt>
                <c:pt idx="44">
                  <c:v>19.276402140654142</c:v>
                </c:pt>
                <c:pt idx="45">
                  <c:v>22.301347801992677</c:v>
                </c:pt>
                <c:pt idx="46">
                  <c:v>9.831047412049509</c:v>
                </c:pt>
                <c:pt idx="47">
                  <c:v>7.9679183611441369</c:v>
                </c:pt>
                <c:pt idx="48">
                  <c:v>9.9459670004765677</c:v>
                </c:pt>
                <c:pt idx="49">
                  <c:v>23.062227442562811</c:v>
                </c:pt>
                <c:pt idx="50">
                  <c:v>13.374537585872391</c:v>
                </c:pt>
                <c:pt idx="51">
                  <c:v>10.425373894428528</c:v>
                </c:pt>
                <c:pt idx="52">
                  <c:v>12.741692655419449</c:v>
                </c:pt>
                <c:pt idx="53">
                  <c:v>22.826286247738487</c:v>
                </c:pt>
                <c:pt idx="54">
                  <c:v>18.851614506588042</c:v>
                </c:pt>
                <c:pt idx="56">
                  <c:v>15.71539020397695</c:v>
                </c:pt>
                <c:pt idx="57">
                  <c:v>15.081970423605103</c:v>
                </c:pt>
                <c:pt idx="58">
                  <c:v>12.359698612730226</c:v>
                </c:pt>
                <c:pt idx="59">
                  <c:v>8.3690763939743089</c:v>
                </c:pt>
                <c:pt idx="60">
                  <c:v>15.435616038695541</c:v>
                </c:pt>
                <c:pt idx="61">
                  <c:v>5.615059743939339</c:v>
                </c:pt>
                <c:pt idx="62">
                  <c:v>9.5887164422459517</c:v>
                </c:pt>
              </c:numCache>
            </c:numRef>
          </c:yVal>
          <c:smooth val="0"/>
        </c:ser>
        <c:dLbls>
          <c:showLegendKey val="0"/>
          <c:showVal val="1"/>
          <c:showCatName val="0"/>
          <c:showSerName val="0"/>
          <c:showPercent val="0"/>
          <c:showBubbleSize val="0"/>
        </c:dLbls>
        <c:axId val="73306880"/>
        <c:axId val="73308032"/>
      </c:scatterChart>
      <c:valAx>
        <c:axId val="73306880"/>
        <c:scaling>
          <c:orientation val="maxMin"/>
          <c:max val="60"/>
          <c:min val="15"/>
        </c:scaling>
        <c:delete val="0"/>
        <c:axPos val="b"/>
        <c:numFmt formatCode="General" sourceLinked="1"/>
        <c:majorTickMark val="none"/>
        <c:minorTickMark val="none"/>
        <c:tickLblPos val="none"/>
        <c:spPr>
          <a:ln w="8996">
            <a:noFill/>
          </a:ln>
        </c:spPr>
        <c:txPr>
          <a:bodyPr rot="0" vert="horz"/>
          <a:lstStyle/>
          <a:p>
            <a:pPr>
              <a:defRPr/>
            </a:pPr>
            <a:endParaRPr lang="nl-NL"/>
          </a:p>
        </c:txPr>
        <c:crossAx val="73308032"/>
        <c:crosses val="autoZero"/>
        <c:crossBetween val="midCat"/>
        <c:majorUnit val="10"/>
        <c:minorUnit val="5"/>
      </c:valAx>
      <c:valAx>
        <c:axId val="73308032"/>
        <c:scaling>
          <c:orientation val="minMax"/>
          <c:max val="580"/>
          <c:min val="410"/>
        </c:scaling>
        <c:delete val="0"/>
        <c:axPos val="r"/>
        <c:majorGridlines>
          <c:spPr>
            <a:ln w="2999">
              <a:noFill/>
              <a:prstDash val="sysDash"/>
            </a:ln>
          </c:spPr>
        </c:majorGridlines>
        <c:title>
          <c:tx>
            <c:rich>
              <a:bodyPr rot="0" vert="horz"/>
              <a:lstStyle/>
              <a:p>
                <a:pPr>
                  <a:defRPr>
                    <a:solidFill>
                      <a:schemeClr val="bg1"/>
                    </a:solidFill>
                  </a:defRPr>
                </a:pPr>
                <a:r>
                  <a:rPr lang="en-GB" dirty="0" smtClean="0">
                    <a:solidFill>
                      <a:schemeClr val="bg1"/>
                    </a:solidFill>
                  </a:rPr>
                  <a:t>Mean score</a:t>
                </a:r>
                <a:endParaRPr lang="en-GB" dirty="0">
                  <a:solidFill>
                    <a:schemeClr val="bg1"/>
                  </a:solidFill>
                </a:endParaRPr>
              </a:p>
            </c:rich>
          </c:tx>
          <c:layout>
            <c:manualLayout>
              <c:xMode val="edge"/>
              <c:yMode val="edge"/>
              <c:x val="5.1690824756194895E-2"/>
              <c:y val="2.0010709612387233E-2"/>
            </c:manualLayout>
          </c:layout>
          <c:overlay val="0"/>
        </c:title>
        <c:numFmt formatCode="0" sourceLinked="0"/>
        <c:majorTickMark val="none"/>
        <c:minorTickMark val="none"/>
        <c:tickLblPos val="high"/>
        <c:spPr>
          <a:ln w="8996">
            <a:noFill/>
          </a:ln>
        </c:spPr>
        <c:txPr>
          <a:bodyPr rot="0" vert="horz"/>
          <a:lstStyle/>
          <a:p>
            <a:pPr>
              <a:defRPr sz="1100" b="0">
                <a:solidFill>
                  <a:schemeClr val="bg1"/>
                </a:solidFill>
                <a:latin typeface="Arial" pitchFamily="34" charset="0"/>
                <a:cs typeface="Arial" pitchFamily="34" charset="0"/>
              </a:defRPr>
            </a:pPr>
            <a:endParaRPr lang="nl-NL"/>
          </a:p>
        </c:txPr>
        <c:crossAx val="73306880"/>
        <c:crossesAt val="38.28"/>
        <c:crossBetween val="midCat"/>
        <c:majorUnit val="10"/>
        <c:minorUnit val="5"/>
      </c:valAx>
      <c:spPr>
        <a:noFill/>
        <a:ln w="25398">
          <a:noFill/>
        </a:ln>
      </c:spPr>
    </c:plotArea>
    <c:plotVisOnly val="1"/>
    <c:dispBlanksAs val="gap"/>
    <c:showDLblsOverMax val="0"/>
  </c:chart>
  <c:spPr>
    <a:noFill/>
    <a:ln>
      <a:noFill/>
    </a:ln>
  </c:spPr>
  <c:txPr>
    <a:bodyPr/>
    <a:lstStyle/>
    <a:p>
      <a:pPr>
        <a:defRPr sz="1417" b="1" i="0" u="none" strike="noStrike" baseline="0">
          <a:solidFill>
            <a:schemeClr val="tx1"/>
          </a:solidFill>
          <a:latin typeface="Arial" panose="020B0604020202020204" pitchFamily="34" charset="0"/>
          <a:ea typeface="Comic Sans MS"/>
          <a:cs typeface="Arial" panose="020B0604020202020204" pitchFamily="34" charset="0"/>
        </a:defRPr>
      </a:pPr>
      <a:endParaRPr lang="nl-N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264485593234E-2"/>
          <c:y val="1.5980581737164528E-2"/>
          <c:w val="0.90533540084594988"/>
          <c:h val="0.66722860372872006"/>
        </c:manualLayout>
      </c:layout>
      <c:barChart>
        <c:barDir val="col"/>
        <c:grouping val="clustered"/>
        <c:varyColors val="0"/>
        <c:ser>
          <c:idx val="0"/>
          <c:order val="0"/>
          <c:tx>
            <c:strRef>
              <c:f>Sheet1!$B$1</c:f>
              <c:strCache>
                <c:ptCount val="1"/>
                <c:pt idx="0">
                  <c:v>Formal mathematics</c:v>
                </c:pt>
              </c:strCache>
            </c:strRef>
          </c:tx>
          <c:spPr>
            <a:solidFill>
              <a:srgbClr val="278D99"/>
            </a:solidFill>
          </c:spPr>
          <c:invertIfNegative val="0"/>
          <c:cat>
            <c:strRef>
              <c:f>Sheet1!$A$2:$A$66</c:f>
              <c:strCache>
                <c:ptCount val="65"/>
                <c:pt idx="0">
                  <c:v>Sweden</c:v>
                </c:pt>
                <c:pt idx="1">
                  <c:v>Iceland</c:v>
                </c:pt>
                <c:pt idx="2">
                  <c:v>Tunisia</c:v>
                </c:pt>
                <c:pt idx="3">
                  <c:v>Argentina</c:v>
                </c:pt>
                <c:pt idx="4">
                  <c:v>Switzerland</c:v>
                </c:pt>
                <c:pt idx="5">
                  <c:v>Brazil</c:v>
                </c:pt>
                <c:pt idx="6">
                  <c:v>Luxembourg</c:v>
                </c:pt>
                <c:pt idx="7">
                  <c:v>Ireland</c:v>
                </c:pt>
                <c:pt idx="8">
                  <c:v>Netherlands</c:v>
                </c:pt>
                <c:pt idx="9">
                  <c:v>New Zealand</c:v>
                </c:pt>
                <c:pt idx="10">
                  <c:v>Costa Rica</c:v>
                </c:pt>
                <c:pt idx="11">
                  <c:v>Austria</c:v>
                </c:pt>
                <c:pt idx="12">
                  <c:v>Liechtenstein</c:v>
                </c:pt>
                <c:pt idx="13">
                  <c:v>Malaysia</c:v>
                </c:pt>
                <c:pt idx="14">
                  <c:v>Indonesia</c:v>
                </c:pt>
                <c:pt idx="15">
                  <c:v>Denmark</c:v>
                </c:pt>
                <c:pt idx="16">
                  <c:v>United Kingdom</c:v>
                </c:pt>
                <c:pt idx="17">
                  <c:v>Uruguay</c:v>
                </c:pt>
                <c:pt idx="18">
                  <c:v>Lithuania</c:v>
                </c:pt>
                <c:pt idx="19">
                  <c:v>Germany</c:v>
                </c:pt>
                <c:pt idx="20">
                  <c:v>Australia</c:v>
                </c:pt>
                <c:pt idx="21">
                  <c:v>Chile</c:v>
                </c:pt>
                <c:pt idx="22">
                  <c:v>OECD average</c:v>
                </c:pt>
                <c:pt idx="23">
                  <c:v>Slovak Republic</c:v>
                </c:pt>
                <c:pt idx="24">
                  <c:v>Thailand</c:v>
                </c:pt>
                <c:pt idx="25">
                  <c:v>Qatar</c:v>
                </c:pt>
                <c:pt idx="26">
                  <c:v>Finland</c:v>
                </c:pt>
                <c:pt idx="27">
                  <c:v>Portugal</c:v>
                </c:pt>
                <c:pt idx="28">
                  <c:v>Colombia</c:v>
                </c:pt>
                <c:pt idx="29">
                  <c:v>Mexico</c:v>
                </c:pt>
                <c:pt idx="30">
                  <c:v>Peru</c:v>
                </c:pt>
                <c:pt idx="31">
                  <c:v>Czech Republic</c:v>
                </c:pt>
                <c:pt idx="32">
                  <c:v>Israel</c:v>
                </c:pt>
                <c:pt idx="33">
                  <c:v>Italy</c:v>
                </c:pt>
                <c:pt idx="34">
                  <c:v>Belgium</c:v>
                </c:pt>
                <c:pt idx="35">
                  <c:v>Hong Kong-China</c:v>
                </c:pt>
                <c:pt idx="36">
                  <c:v>Poland</c:v>
                </c:pt>
                <c:pt idx="37">
                  <c:v>France</c:v>
                </c:pt>
                <c:pt idx="38">
                  <c:v>Spain</c:v>
                </c:pt>
                <c:pt idx="39">
                  <c:v>Montenegro</c:v>
                </c:pt>
                <c:pt idx="40">
                  <c:v>Greece</c:v>
                </c:pt>
                <c:pt idx="41">
                  <c:v>Turkey</c:v>
                </c:pt>
                <c:pt idx="42">
                  <c:v>Slovenia</c:v>
                </c:pt>
                <c:pt idx="43">
                  <c:v>Viet Nam</c:v>
                </c:pt>
                <c:pt idx="44">
                  <c:v>Hungary</c:v>
                </c:pt>
                <c:pt idx="45">
                  <c:v>Bulgaria</c:v>
                </c:pt>
                <c:pt idx="46">
                  <c:v>Kazakhstan</c:v>
                </c:pt>
                <c:pt idx="47">
                  <c:v>Chinese Taipei</c:v>
                </c:pt>
                <c:pt idx="48">
                  <c:v>Canada</c:v>
                </c:pt>
                <c:pt idx="49">
                  <c:v>United States</c:v>
                </c:pt>
                <c:pt idx="50">
                  <c:v>Estonia</c:v>
                </c:pt>
                <c:pt idx="51">
                  <c:v>Romania</c:v>
                </c:pt>
                <c:pt idx="52">
                  <c:v>Latvia</c:v>
                </c:pt>
                <c:pt idx="53">
                  <c:v>Serbia</c:v>
                </c:pt>
                <c:pt idx="54">
                  <c:v>Japan</c:v>
                </c:pt>
                <c:pt idx="55">
                  <c:v>Korea</c:v>
                </c:pt>
                <c:pt idx="56">
                  <c:v>Croatia</c:v>
                </c:pt>
                <c:pt idx="57">
                  <c:v>Albania</c:v>
                </c:pt>
                <c:pt idx="58">
                  <c:v>Russian Federation</c:v>
                </c:pt>
                <c:pt idx="59">
                  <c:v>United Arab Emirates</c:v>
                </c:pt>
                <c:pt idx="60">
                  <c:v>Jordan</c:v>
                </c:pt>
                <c:pt idx="61">
                  <c:v>Macao-China</c:v>
                </c:pt>
                <c:pt idx="62">
                  <c:v>Singapore</c:v>
                </c:pt>
                <c:pt idx="63">
                  <c:v>Shanghai-China</c:v>
                </c:pt>
                <c:pt idx="64">
                  <c:v>Iceland</c:v>
                </c:pt>
              </c:strCache>
            </c:strRef>
          </c:cat>
          <c:val>
            <c:numRef>
              <c:f>Sheet1!$B$2:$B$66</c:f>
              <c:numCache>
                <c:formatCode>0.00</c:formatCode>
                <c:ptCount val="65"/>
                <c:pt idx="0">
                  <c:v>0.77293880432750228</c:v>
                </c:pt>
                <c:pt idx="1">
                  <c:v>1.1443851167422305</c:v>
                </c:pt>
                <c:pt idx="2">
                  <c:v>1.2323689080236899</c:v>
                </c:pt>
                <c:pt idx="3">
                  <c:v>1.3488351038858271</c:v>
                </c:pt>
                <c:pt idx="4">
                  <c:v>1.41417182603833</c:v>
                </c:pt>
                <c:pt idx="5">
                  <c:v>1.4327584454242299</c:v>
                </c:pt>
                <c:pt idx="6">
                  <c:v>1.44681100330626</c:v>
                </c:pt>
                <c:pt idx="7">
                  <c:v>1.4713242922727141</c:v>
                </c:pt>
                <c:pt idx="8">
                  <c:v>1.5021599626112505</c:v>
                </c:pt>
                <c:pt idx="9">
                  <c:v>1.5125673263388371</c:v>
                </c:pt>
                <c:pt idx="10">
                  <c:v>1.5318226310772398</c:v>
                </c:pt>
                <c:pt idx="11">
                  <c:v>1.5427380505414499</c:v>
                </c:pt>
                <c:pt idx="12">
                  <c:v>1.5510905080454898</c:v>
                </c:pt>
                <c:pt idx="13">
                  <c:v>1.5877127151674528</c:v>
                </c:pt>
                <c:pt idx="14">
                  <c:v>1.5972357596392299</c:v>
                </c:pt>
                <c:pt idx="15">
                  <c:v>1.6203519905918771</c:v>
                </c:pt>
                <c:pt idx="16">
                  <c:v>1.626848831228618</c:v>
                </c:pt>
                <c:pt idx="17">
                  <c:v>1.63664564135843</c:v>
                </c:pt>
                <c:pt idx="18">
                  <c:v>1.6464099222045201</c:v>
                </c:pt>
                <c:pt idx="19">
                  <c:v>1.65848915782308</c:v>
                </c:pt>
                <c:pt idx="20">
                  <c:v>1.6944291199767987</c:v>
                </c:pt>
                <c:pt idx="21">
                  <c:v>1.6975438056472201</c:v>
                </c:pt>
                <c:pt idx="22">
                  <c:v>1.6985069889069861</c:v>
                </c:pt>
                <c:pt idx="23">
                  <c:v>1.6987270484715673</c:v>
                </c:pt>
                <c:pt idx="24">
                  <c:v>1.7001551211913342</c:v>
                </c:pt>
                <c:pt idx="25">
                  <c:v>1.7152607086096607</c:v>
                </c:pt>
                <c:pt idx="26">
                  <c:v>1.7165803801018999</c:v>
                </c:pt>
                <c:pt idx="27">
                  <c:v>1.72715120363874</c:v>
                </c:pt>
                <c:pt idx="28">
                  <c:v>1.7588253132461398</c:v>
                </c:pt>
                <c:pt idx="29">
                  <c:v>1.7765351200788801</c:v>
                </c:pt>
                <c:pt idx="30">
                  <c:v>1.79115050829237</c:v>
                </c:pt>
                <c:pt idx="31">
                  <c:v>1.8022729020963171</c:v>
                </c:pt>
                <c:pt idx="32">
                  <c:v>1.81034078948535</c:v>
                </c:pt>
                <c:pt idx="33">
                  <c:v>1.82767809482196</c:v>
                </c:pt>
                <c:pt idx="34">
                  <c:v>1.8299612659187798</c:v>
                </c:pt>
                <c:pt idx="35">
                  <c:v>1.8302466125597399</c:v>
                </c:pt>
                <c:pt idx="36">
                  <c:v>1.8338797781494394</c:v>
                </c:pt>
                <c:pt idx="37">
                  <c:v>1.87250636084758</c:v>
                </c:pt>
                <c:pt idx="38">
                  <c:v>1.8733094835773598</c:v>
                </c:pt>
                <c:pt idx="39">
                  <c:v>1.8988310949974798</c:v>
                </c:pt>
                <c:pt idx="40">
                  <c:v>1.9082004217122821</c:v>
                </c:pt>
                <c:pt idx="41">
                  <c:v>1.91717641385511</c:v>
                </c:pt>
                <c:pt idx="42">
                  <c:v>1.9257900337041798</c:v>
                </c:pt>
                <c:pt idx="43">
                  <c:v>1.9557417807258299</c:v>
                </c:pt>
                <c:pt idx="44">
                  <c:v>1.9577895280328601</c:v>
                </c:pt>
                <c:pt idx="45">
                  <c:v>1.95945377269905</c:v>
                </c:pt>
                <c:pt idx="46">
                  <c:v>1.9696235173616299</c:v>
                </c:pt>
                <c:pt idx="47">
                  <c:v>1.98045175079544</c:v>
                </c:pt>
                <c:pt idx="48">
                  <c:v>1.9834869854086001</c:v>
                </c:pt>
                <c:pt idx="49">
                  <c:v>1.9975814439492301</c:v>
                </c:pt>
                <c:pt idx="50">
                  <c:v>2.0022788335226842</c:v>
                </c:pt>
                <c:pt idx="51">
                  <c:v>2.0201113623063547</c:v>
                </c:pt>
                <c:pt idx="52">
                  <c:v>2.0273547088853747</c:v>
                </c:pt>
                <c:pt idx="53">
                  <c:v>2.0412647939778501</c:v>
                </c:pt>
                <c:pt idx="54">
                  <c:v>2.0513862114983401</c:v>
                </c:pt>
                <c:pt idx="55">
                  <c:v>2.0689898285695212</c:v>
                </c:pt>
                <c:pt idx="56">
                  <c:v>2.0691936695143212</c:v>
                </c:pt>
                <c:pt idx="57">
                  <c:v>2.0912508075607397</c:v>
                </c:pt>
                <c:pt idx="58">
                  <c:v>2.1042269308479202</c:v>
                </c:pt>
                <c:pt idx="59">
                  <c:v>2.1286478885379889</c:v>
                </c:pt>
                <c:pt idx="60">
                  <c:v>2.1474321345890197</c:v>
                </c:pt>
                <c:pt idx="61">
                  <c:v>2.1965832424609055</c:v>
                </c:pt>
                <c:pt idx="62">
                  <c:v>2.2255921708564412</c:v>
                </c:pt>
                <c:pt idx="63">
                  <c:v>2.2980759122085797</c:v>
                </c:pt>
                <c:pt idx="64">
                  <c:v>2.3656845822896901</c:v>
                </c:pt>
              </c:numCache>
            </c:numRef>
          </c:val>
        </c:ser>
        <c:dLbls>
          <c:showLegendKey val="0"/>
          <c:showVal val="0"/>
          <c:showCatName val="0"/>
          <c:showSerName val="0"/>
          <c:showPercent val="0"/>
          <c:showBubbleSize val="0"/>
        </c:dLbls>
        <c:gapWidth val="50"/>
        <c:overlap val="100"/>
        <c:axId val="105750912"/>
        <c:axId val="105752448"/>
      </c:barChart>
      <c:catAx>
        <c:axId val="105750912"/>
        <c:scaling>
          <c:orientation val="minMax"/>
        </c:scaling>
        <c:delete val="0"/>
        <c:axPos val="b"/>
        <c:numFmt formatCode="General" sourceLinked="1"/>
        <c:majorTickMark val="none"/>
        <c:minorTickMark val="none"/>
        <c:tickLblPos val="low"/>
        <c:spPr>
          <a:ln w="25400">
            <a:noFill/>
          </a:ln>
        </c:spPr>
        <c:txPr>
          <a:bodyPr/>
          <a:lstStyle/>
          <a:p>
            <a:pPr>
              <a:defRPr sz="1200"/>
            </a:pPr>
            <a:endParaRPr lang="nl-NL"/>
          </a:p>
        </c:txPr>
        <c:crossAx val="105752448"/>
        <c:crossesAt val="0"/>
        <c:auto val="1"/>
        <c:lblAlgn val="ctr"/>
        <c:lblOffset val="100"/>
        <c:tickLblSkip val="1"/>
        <c:noMultiLvlLbl val="0"/>
      </c:catAx>
      <c:valAx>
        <c:axId val="105752448"/>
        <c:scaling>
          <c:orientation val="minMax"/>
        </c:scaling>
        <c:delete val="0"/>
        <c:axPos val="l"/>
        <c:majorGridlines>
          <c:spPr>
            <a:ln>
              <a:prstDash val="dash"/>
            </a:ln>
          </c:spPr>
        </c:majorGridlines>
        <c:title>
          <c:tx>
            <c:rich>
              <a:bodyPr rot="-5400000" vert="horz"/>
              <a:lstStyle/>
              <a:p>
                <a:pPr>
                  <a:defRPr sz="1200"/>
                </a:pPr>
                <a:r>
                  <a:rPr lang="en-GB" sz="1200"/>
                  <a:t>Index of exposure to formal mathematics</a:t>
                </a:r>
              </a:p>
            </c:rich>
          </c:tx>
          <c:layout>
            <c:manualLayout>
              <c:xMode val="edge"/>
              <c:yMode val="edge"/>
              <c:x val="3.8774063732946603E-3"/>
              <c:y val="6.7167837207277687E-3"/>
            </c:manualLayout>
          </c:layout>
          <c:overlay val="0"/>
        </c:title>
        <c:numFmt formatCode="0.00" sourceLinked="1"/>
        <c:majorTickMark val="out"/>
        <c:minorTickMark val="none"/>
        <c:tickLblPos val="low"/>
        <c:spPr>
          <a:ln>
            <a:noFill/>
          </a:ln>
        </c:spPr>
        <c:txPr>
          <a:bodyPr/>
          <a:lstStyle/>
          <a:p>
            <a:pPr>
              <a:defRPr sz="1100"/>
            </a:pPr>
            <a:endParaRPr lang="nl-NL"/>
          </a:p>
        </c:txPr>
        <c:crossAx val="105750912"/>
        <c:crosses val="autoZero"/>
        <c:crossBetween val="between"/>
      </c:valAx>
      <c:spPr>
        <a:ln>
          <a:noFill/>
        </a:ln>
      </c:spPr>
    </c:plotArea>
    <c:plotVisOnly val="1"/>
    <c:dispBlanksAs val="gap"/>
    <c:showDLblsOverMax val="0"/>
  </c:chart>
  <c:txPr>
    <a:bodyPr/>
    <a:lstStyle/>
    <a:p>
      <a:pPr>
        <a:defRPr sz="1200">
          <a:solidFill>
            <a:schemeClr val="bg1"/>
          </a:solidFill>
          <a:latin typeface="Arial" panose="020B0604020202020204" pitchFamily="34" charset="0"/>
          <a:cs typeface="Arial" panose="020B0604020202020204" pitchFamily="34" charset="0"/>
        </a:defRPr>
      </a:pPr>
      <a:endParaRPr lang="nl-N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264485593234E-2"/>
          <c:y val="1.5980581737164528E-2"/>
          <c:w val="0.90533540084594988"/>
          <c:h val="0.66722860372872006"/>
        </c:manualLayout>
      </c:layout>
      <c:barChart>
        <c:barDir val="col"/>
        <c:grouping val="clustered"/>
        <c:varyColors val="0"/>
        <c:ser>
          <c:idx val="0"/>
          <c:order val="0"/>
          <c:tx>
            <c:strRef>
              <c:f>Sheet1!$B$1</c:f>
              <c:strCache>
                <c:ptCount val="1"/>
                <c:pt idx="0">
                  <c:v>Applied mathematics</c:v>
                </c:pt>
              </c:strCache>
            </c:strRef>
          </c:tx>
          <c:spPr>
            <a:solidFill>
              <a:srgbClr val="278D99"/>
            </a:solidFill>
          </c:spPr>
          <c:invertIfNegative val="0"/>
          <c:cat>
            <c:strRef>
              <c:f>Sheet1!$A$2:$A$66</c:f>
              <c:strCache>
                <c:ptCount val="65"/>
                <c:pt idx="0">
                  <c:v>Czech Republic</c:v>
                </c:pt>
                <c:pt idx="1">
                  <c:v>Macao-China</c:v>
                </c:pt>
                <c:pt idx="2">
                  <c:v>Shanghai-China</c:v>
                </c:pt>
                <c:pt idx="3">
                  <c:v>Viet Nam</c:v>
                </c:pt>
                <c:pt idx="4">
                  <c:v>Uruguay</c:v>
                </c:pt>
                <c:pt idx="5">
                  <c:v>Finland</c:v>
                </c:pt>
                <c:pt idx="6">
                  <c:v>Costa Rica</c:v>
                </c:pt>
                <c:pt idx="7">
                  <c:v>Sweden</c:v>
                </c:pt>
                <c:pt idx="8">
                  <c:v>Japan</c:v>
                </c:pt>
                <c:pt idx="9">
                  <c:v>Chinese Taipei</c:v>
                </c:pt>
                <c:pt idx="10">
                  <c:v>Italy</c:v>
                </c:pt>
                <c:pt idx="11">
                  <c:v>Israel</c:v>
                </c:pt>
                <c:pt idx="12">
                  <c:v>Norway</c:v>
                </c:pt>
                <c:pt idx="13">
                  <c:v>Estonia</c:v>
                </c:pt>
                <c:pt idx="14">
                  <c:v>Hong Kong-China</c:v>
                </c:pt>
                <c:pt idx="15">
                  <c:v>Austria</c:v>
                </c:pt>
                <c:pt idx="16">
                  <c:v>Serbia</c:v>
                </c:pt>
                <c:pt idx="17">
                  <c:v>Korea</c:v>
                </c:pt>
                <c:pt idx="18">
                  <c:v>Croatia</c:v>
                </c:pt>
                <c:pt idx="19">
                  <c:v>Latvia</c:v>
                </c:pt>
                <c:pt idx="20">
                  <c:v>Slovak Republic</c:v>
                </c:pt>
                <c:pt idx="21">
                  <c:v>Greece</c:v>
                </c:pt>
                <c:pt idx="22">
                  <c:v>United Kingdom</c:v>
                </c:pt>
                <c:pt idx="23">
                  <c:v>Ireland</c:v>
                </c:pt>
                <c:pt idx="24">
                  <c:v>Luxembourg</c:v>
                </c:pt>
                <c:pt idx="25">
                  <c:v>Belgium</c:v>
                </c:pt>
                <c:pt idx="26">
                  <c:v>Montenegro</c:v>
                </c:pt>
                <c:pt idx="27">
                  <c:v>Argentina</c:v>
                </c:pt>
                <c:pt idx="28">
                  <c:v>Slovenia</c:v>
                </c:pt>
                <c:pt idx="29">
                  <c:v>Bulgaria</c:v>
                </c:pt>
                <c:pt idx="30">
                  <c:v>OECD average</c:v>
                </c:pt>
                <c:pt idx="31">
                  <c:v>Lithuania</c:v>
                </c:pt>
                <c:pt idx="32">
                  <c:v>Hungary</c:v>
                </c:pt>
                <c:pt idx="33">
                  <c:v>Switzerland</c:v>
                </c:pt>
                <c:pt idx="34">
                  <c:v>New Zealand</c:v>
                </c:pt>
                <c:pt idx="35">
                  <c:v>Germany</c:v>
                </c:pt>
                <c:pt idx="36">
                  <c:v>Turkey</c:v>
                </c:pt>
                <c:pt idx="37">
                  <c:v>Denmark</c:v>
                </c:pt>
                <c:pt idx="38">
                  <c:v>Russian Federation</c:v>
                </c:pt>
                <c:pt idx="39">
                  <c:v>Singapore</c:v>
                </c:pt>
                <c:pt idx="40">
                  <c:v>Iceland</c:v>
                </c:pt>
                <c:pt idx="41">
                  <c:v>United States</c:v>
                </c:pt>
                <c:pt idx="42">
                  <c:v>Spain</c:v>
                </c:pt>
                <c:pt idx="43">
                  <c:v>Qatar</c:v>
                </c:pt>
                <c:pt idx="44">
                  <c:v>Liechtenstein</c:v>
                </c:pt>
                <c:pt idx="45">
                  <c:v>Poland</c:v>
                </c:pt>
                <c:pt idx="46">
                  <c:v>Australia</c:v>
                </c:pt>
                <c:pt idx="47">
                  <c:v>France</c:v>
                </c:pt>
                <c:pt idx="48">
                  <c:v>Brazil</c:v>
                </c:pt>
                <c:pt idx="49">
                  <c:v>Malaysia</c:v>
                </c:pt>
                <c:pt idx="50">
                  <c:v>Peru</c:v>
                </c:pt>
                <c:pt idx="51">
                  <c:v>Canada</c:v>
                </c:pt>
                <c:pt idx="52">
                  <c:v>Chile</c:v>
                </c:pt>
                <c:pt idx="53">
                  <c:v>United Arab Emirates</c:v>
                </c:pt>
                <c:pt idx="54">
                  <c:v>Romania</c:v>
                </c:pt>
                <c:pt idx="55">
                  <c:v>Tunisia</c:v>
                </c:pt>
                <c:pt idx="56">
                  <c:v>Netherlands</c:v>
                </c:pt>
                <c:pt idx="57">
                  <c:v>Portugal</c:v>
                </c:pt>
                <c:pt idx="58">
                  <c:v>Colombia</c:v>
                </c:pt>
                <c:pt idx="59">
                  <c:v>Albania</c:v>
                </c:pt>
                <c:pt idx="60">
                  <c:v>Kazakhstan</c:v>
                </c:pt>
                <c:pt idx="61">
                  <c:v>Jordan</c:v>
                </c:pt>
                <c:pt idx="62">
                  <c:v>Mexico</c:v>
                </c:pt>
                <c:pt idx="63">
                  <c:v>Indonesia</c:v>
                </c:pt>
                <c:pt idx="64">
                  <c:v>Thailand</c:v>
                </c:pt>
              </c:strCache>
            </c:strRef>
          </c:cat>
          <c:val>
            <c:numRef>
              <c:f>Sheet1!$B$2:$B$66</c:f>
              <c:numCache>
                <c:formatCode>0.00</c:formatCode>
                <c:ptCount val="65"/>
                <c:pt idx="0">
                  <c:v>1.5729746031902199</c:v>
                </c:pt>
                <c:pt idx="1">
                  <c:v>1.61651306595919</c:v>
                </c:pt>
                <c:pt idx="2">
                  <c:v>1.6187113515487501</c:v>
                </c:pt>
                <c:pt idx="3">
                  <c:v>1.65344658427714</c:v>
                </c:pt>
                <c:pt idx="4">
                  <c:v>1.69873060524305</c:v>
                </c:pt>
                <c:pt idx="5">
                  <c:v>1.70954903942522</c:v>
                </c:pt>
                <c:pt idx="6">
                  <c:v>1.7198538499826499</c:v>
                </c:pt>
                <c:pt idx="7">
                  <c:v>1.7280363963793228</c:v>
                </c:pt>
                <c:pt idx="8">
                  <c:v>1.7297009140004298</c:v>
                </c:pt>
                <c:pt idx="9">
                  <c:v>1.7499071957185599</c:v>
                </c:pt>
                <c:pt idx="10">
                  <c:v>1.7675169684730301</c:v>
                </c:pt>
                <c:pt idx="11">
                  <c:v>1.7732190499539899</c:v>
                </c:pt>
                <c:pt idx="12">
                  <c:v>1.7792097152585729</c:v>
                </c:pt>
                <c:pt idx="13">
                  <c:v>1.79580795919282</c:v>
                </c:pt>
                <c:pt idx="14">
                  <c:v>1.7960798266531601</c:v>
                </c:pt>
                <c:pt idx="15">
                  <c:v>1.80060211907459</c:v>
                </c:pt>
                <c:pt idx="16">
                  <c:v>1.8066947870911694</c:v>
                </c:pt>
                <c:pt idx="17">
                  <c:v>1.8189147944406099</c:v>
                </c:pt>
                <c:pt idx="18">
                  <c:v>1.8281164230732405</c:v>
                </c:pt>
                <c:pt idx="19">
                  <c:v>1.8502366935782</c:v>
                </c:pt>
                <c:pt idx="20">
                  <c:v>1.8657864561008199</c:v>
                </c:pt>
                <c:pt idx="21">
                  <c:v>1.8695013434663099</c:v>
                </c:pt>
                <c:pt idx="22">
                  <c:v>1.8702808291655242</c:v>
                </c:pt>
                <c:pt idx="23">
                  <c:v>1.873423272099791</c:v>
                </c:pt>
                <c:pt idx="24">
                  <c:v>1.8760532680208901</c:v>
                </c:pt>
                <c:pt idx="25">
                  <c:v>1.8818019427534498</c:v>
                </c:pt>
                <c:pt idx="26">
                  <c:v>1.8819866111557599</c:v>
                </c:pt>
                <c:pt idx="27">
                  <c:v>1.88846655177508</c:v>
                </c:pt>
                <c:pt idx="28">
                  <c:v>1.9082911138254399</c:v>
                </c:pt>
                <c:pt idx="29">
                  <c:v>1.9095441319232089</c:v>
                </c:pt>
                <c:pt idx="30">
                  <c:v>1.91736416560888</c:v>
                </c:pt>
                <c:pt idx="31">
                  <c:v>1.9246480963146499</c:v>
                </c:pt>
                <c:pt idx="32">
                  <c:v>1.9300003254272478</c:v>
                </c:pt>
                <c:pt idx="33">
                  <c:v>1.9473199783681101</c:v>
                </c:pt>
                <c:pt idx="34">
                  <c:v>1.9516518240883105</c:v>
                </c:pt>
                <c:pt idx="35">
                  <c:v>1.96063832038409</c:v>
                </c:pt>
                <c:pt idx="36">
                  <c:v>1.9627968783010901</c:v>
                </c:pt>
                <c:pt idx="37">
                  <c:v>1.9741898622488305</c:v>
                </c:pt>
                <c:pt idx="38">
                  <c:v>1.98256380288456</c:v>
                </c:pt>
                <c:pt idx="39">
                  <c:v>1.9954819342916326</c:v>
                </c:pt>
                <c:pt idx="40">
                  <c:v>2.00022318156616</c:v>
                </c:pt>
                <c:pt idx="41">
                  <c:v>2.0009215948571155</c:v>
                </c:pt>
                <c:pt idx="42">
                  <c:v>2.0113412970128399</c:v>
                </c:pt>
                <c:pt idx="43">
                  <c:v>2.0173231325598797</c:v>
                </c:pt>
                <c:pt idx="44">
                  <c:v>2.0180891257237592</c:v>
                </c:pt>
                <c:pt idx="45">
                  <c:v>2.0248173258287467</c:v>
                </c:pt>
                <c:pt idx="46">
                  <c:v>2.0292041635749198</c:v>
                </c:pt>
                <c:pt idx="47">
                  <c:v>2.0320555224143577</c:v>
                </c:pt>
                <c:pt idx="48">
                  <c:v>2.0323423472289597</c:v>
                </c:pt>
                <c:pt idx="49">
                  <c:v>2.0335930485149789</c:v>
                </c:pt>
                <c:pt idx="50">
                  <c:v>2.0560833863243397</c:v>
                </c:pt>
                <c:pt idx="51">
                  <c:v>2.0729426588095987</c:v>
                </c:pt>
                <c:pt idx="52">
                  <c:v>2.0858486414307977</c:v>
                </c:pt>
                <c:pt idx="53">
                  <c:v>2.1010624704492527</c:v>
                </c:pt>
                <c:pt idx="54">
                  <c:v>2.1144457276750868</c:v>
                </c:pt>
                <c:pt idx="55">
                  <c:v>2.1250089926285467</c:v>
                </c:pt>
                <c:pt idx="56">
                  <c:v>2.13416473940396</c:v>
                </c:pt>
                <c:pt idx="57">
                  <c:v>2.1609162981505303</c:v>
                </c:pt>
                <c:pt idx="58">
                  <c:v>2.1693859325045599</c:v>
                </c:pt>
                <c:pt idx="59">
                  <c:v>2.1761142232769202</c:v>
                </c:pt>
                <c:pt idx="60">
                  <c:v>2.2189864368699501</c:v>
                </c:pt>
                <c:pt idx="61">
                  <c:v>2.2349641324459601</c:v>
                </c:pt>
                <c:pt idx="62">
                  <c:v>2.2396946653499201</c:v>
                </c:pt>
                <c:pt idx="63">
                  <c:v>2.3456691938921392</c:v>
                </c:pt>
                <c:pt idx="64">
                  <c:v>2.3719532645531767</c:v>
                </c:pt>
              </c:numCache>
            </c:numRef>
          </c:val>
        </c:ser>
        <c:dLbls>
          <c:showLegendKey val="0"/>
          <c:showVal val="0"/>
          <c:showCatName val="0"/>
          <c:showSerName val="0"/>
          <c:showPercent val="0"/>
          <c:showBubbleSize val="0"/>
        </c:dLbls>
        <c:gapWidth val="50"/>
        <c:overlap val="100"/>
        <c:axId val="94098560"/>
        <c:axId val="94100096"/>
      </c:barChart>
      <c:catAx>
        <c:axId val="94098560"/>
        <c:scaling>
          <c:orientation val="minMax"/>
        </c:scaling>
        <c:delete val="0"/>
        <c:axPos val="b"/>
        <c:numFmt formatCode="General" sourceLinked="1"/>
        <c:majorTickMark val="none"/>
        <c:minorTickMark val="none"/>
        <c:tickLblPos val="low"/>
        <c:spPr>
          <a:ln w="25400">
            <a:noFill/>
          </a:ln>
        </c:spPr>
        <c:txPr>
          <a:bodyPr/>
          <a:lstStyle/>
          <a:p>
            <a:pPr>
              <a:defRPr sz="1200"/>
            </a:pPr>
            <a:endParaRPr lang="nl-NL"/>
          </a:p>
        </c:txPr>
        <c:crossAx val="94100096"/>
        <c:crossesAt val="0"/>
        <c:auto val="1"/>
        <c:lblAlgn val="ctr"/>
        <c:lblOffset val="100"/>
        <c:tickLblSkip val="1"/>
        <c:noMultiLvlLbl val="0"/>
      </c:catAx>
      <c:valAx>
        <c:axId val="94100096"/>
        <c:scaling>
          <c:orientation val="minMax"/>
        </c:scaling>
        <c:delete val="0"/>
        <c:axPos val="l"/>
        <c:majorGridlines>
          <c:spPr>
            <a:ln>
              <a:prstDash val="dash"/>
            </a:ln>
          </c:spPr>
        </c:majorGridlines>
        <c:title>
          <c:tx>
            <c:rich>
              <a:bodyPr rot="-5400000" vert="horz"/>
              <a:lstStyle/>
              <a:p>
                <a:pPr>
                  <a:defRPr sz="1200"/>
                </a:pPr>
                <a:r>
                  <a:rPr lang="en-GB" sz="1200" dirty="0"/>
                  <a:t>Index of exposure to applied mathematics</a:t>
                </a:r>
              </a:p>
            </c:rich>
          </c:tx>
          <c:layout>
            <c:manualLayout>
              <c:xMode val="edge"/>
              <c:yMode val="edge"/>
              <c:x val="3.8774063732946603E-3"/>
              <c:y val="2.3400365424862953E-2"/>
            </c:manualLayout>
          </c:layout>
          <c:overlay val="0"/>
        </c:title>
        <c:numFmt formatCode="0.00" sourceLinked="1"/>
        <c:majorTickMark val="out"/>
        <c:minorTickMark val="none"/>
        <c:tickLblPos val="low"/>
        <c:spPr>
          <a:ln>
            <a:noFill/>
          </a:ln>
        </c:spPr>
        <c:txPr>
          <a:bodyPr/>
          <a:lstStyle/>
          <a:p>
            <a:pPr>
              <a:defRPr sz="1000"/>
            </a:pPr>
            <a:endParaRPr lang="nl-NL"/>
          </a:p>
        </c:txPr>
        <c:crossAx val="94098560"/>
        <c:crosses val="autoZero"/>
        <c:crossBetween val="between"/>
      </c:valAx>
      <c:spPr>
        <a:ln>
          <a:noFill/>
        </a:ln>
      </c:spPr>
    </c:plotArea>
    <c:plotVisOnly val="1"/>
    <c:dispBlanksAs val="gap"/>
    <c:showDLblsOverMax val="0"/>
  </c:chart>
  <c:txPr>
    <a:bodyPr/>
    <a:lstStyle/>
    <a:p>
      <a:pPr>
        <a:defRPr sz="1200">
          <a:solidFill>
            <a:schemeClr val="bg1"/>
          </a:solidFill>
          <a:latin typeface="Arial" panose="020B0604020202020204" pitchFamily="34" charset="0"/>
          <a:cs typeface="Arial" panose="020B0604020202020204" pitchFamily="34" charset="0"/>
        </a:defRPr>
      </a:pPr>
      <a:endParaRPr lang="nl-N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616226720845085E-2"/>
          <c:y val="9.9303135888501579E-2"/>
          <c:w val="0.85339124819523715"/>
          <c:h val="0.75464789923225861"/>
        </c:manualLayout>
      </c:layout>
      <c:scatterChart>
        <c:scatterStyle val="lineMarker"/>
        <c:varyColors val="0"/>
        <c:ser>
          <c:idx val="0"/>
          <c:order val="0"/>
          <c:tx>
            <c:v>OECD Countries</c:v>
          </c:tx>
          <c:spPr>
            <a:ln w="47625">
              <a:noFill/>
            </a:ln>
          </c:spPr>
          <c:marker>
            <c:symbol val="diamond"/>
            <c:size val="11"/>
            <c:spPr>
              <a:solidFill>
                <a:srgbClr val="5A9000"/>
              </a:solidFill>
              <a:ln>
                <a:noFill/>
              </a:ln>
            </c:spPr>
          </c:marker>
          <c:trendline>
            <c:spPr>
              <a:ln w="28575">
                <a:solidFill>
                  <a:srgbClr val="5A9000"/>
                </a:solidFill>
              </a:ln>
            </c:spPr>
            <c:trendlineType val="poly"/>
            <c:order val="2"/>
            <c:dispRSqr val="0"/>
            <c:dispEq val="0"/>
          </c:trendline>
          <c:xVal>
            <c:numRef>
              <c:f>'Data_Figure I.3.2'!$B$12:$B$18</c:f>
              <c:numCache>
                <c:formatCode>General</c:formatCode>
                <c:ptCount val="7"/>
                <c:pt idx="0">
                  <c:v>0</c:v>
                </c:pt>
                <c:pt idx="1">
                  <c:v>0.5</c:v>
                </c:pt>
                <c:pt idx="2">
                  <c:v>1</c:v>
                </c:pt>
                <c:pt idx="3">
                  <c:v>1.5</c:v>
                </c:pt>
                <c:pt idx="4">
                  <c:v>2</c:v>
                </c:pt>
                <c:pt idx="5">
                  <c:v>2.5</c:v>
                </c:pt>
                <c:pt idx="6">
                  <c:v>3</c:v>
                </c:pt>
              </c:numCache>
            </c:numRef>
          </c:xVal>
          <c:yVal>
            <c:numRef>
              <c:f>'Data_Figure I.3.2'!$D$12:$D$18</c:f>
              <c:numCache>
                <c:formatCode>0</c:formatCode>
                <c:ptCount val="7"/>
                <c:pt idx="0">
                  <c:v>449.72877294436699</c:v>
                </c:pt>
                <c:pt idx="1">
                  <c:v>492.62386236656732</c:v>
                </c:pt>
                <c:pt idx="2">
                  <c:v>492.60108927462801</c:v>
                </c:pt>
                <c:pt idx="3">
                  <c:v>503.87915382114301</c:v>
                </c:pt>
                <c:pt idx="4">
                  <c:v>495.60293678925501</c:v>
                </c:pt>
                <c:pt idx="5">
                  <c:v>502.58428963176198</c:v>
                </c:pt>
                <c:pt idx="6">
                  <c:v>487.95638263748299</c:v>
                </c:pt>
              </c:numCache>
            </c:numRef>
          </c:yVal>
          <c:smooth val="0"/>
        </c:ser>
        <c:ser>
          <c:idx val="1"/>
          <c:order val="1"/>
          <c:tx>
            <c:v>64 Countries</c:v>
          </c:tx>
          <c:spPr>
            <a:ln w="47625">
              <a:noFill/>
            </a:ln>
          </c:spPr>
          <c:marker>
            <c:spPr>
              <a:solidFill>
                <a:schemeClr val="bg1">
                  <a:lumMod val="85000"/>
                </a:schemeClr>
              </a:solidFill>
              <a:ln>
                <a:noFill/>
              </a:ln>
            </c:spPr>
          </c:marker>
          <c:trendline>
            <c:spPr>
              <a:ln w="28575">
                <a:solidFill>
                  <a:schemeClr val="bg1">
                    <a:lumMod val="85000"/>
                  </a:schemeClr>
                </a:solidFill>
              </a:ln>
            </c:spPr>
            <c:trendlineType val="poly"/>
            <c:order val="2"/>
            <c:dispRSqr val="0"/>
            <c:dispEq val="0"/>
          </c:trendline>
          <c:xVal>
            <c:numRef>
              <c:f>'Data_Figure I.3.2'!$B$19:$B$25</c:f>
              <c:numCache>
                <c:formatCode>General</c:formatCode>
                <c:ptCount val="7"/>
                <c:pt idx="0">
                  <c:v>0</c:v>
                </c:pt>
                <c:pt idx="1">
                  <c:v>0.5</c:v>
                </c:pt>
                <c:pt idx="2">
                  <c:v>1</c:v>
                </c:pt>
                <c:pt idx="3">
                  <c:v>1.5</c:v>
                </c:pt>
                <c:pt idx="4">
                  <c:v>2</c:v>
                </c:pt>
                <c:pt idx="5">
                  <c:v>2.5</c:v>
                </c:pt>
                <c:pt idx="6">
                  <c:v>3</c:v>
                </c:pt>
              </c:numCache>
            </c:numRef>
          </c:xVal>
          <c:yVal>
            <c:numRef>
              <c:f>'Data_Figure I.3.2'!$D$19:$D$25</c:f>
              <c:numCache>
                <c:formatCode>0</c:formatCode>
                <c:ptCount val="7"/>
                <c:pt idx="0">
                  <c:v>437.02242863537498</c:v>
                </c:pt>
                <c:pt idx="1">
                  <c:v>471.75032050520394</c:v>
                </c:pt>
                <c:pt idx="2">
                  <c:v>471.91276894084399</c:v>
                </c:pt>
                <c:pt idx="3">
                  <c:v>482.90670961731769</c:v>
                </c:pt>
                <c:pt idx="4">
                  <c:v>474.67339076594101</c:v>
                </c:pt>
                <c:pt idx="5">
                  <c:v>480.77719259232896</c:v>
                </c:pt>
                <c:pt idx="6">
                  <c:v>464.85945413627297</c:v>
                </c:pt>
              </c:numCache>
            </c:numRef>
          </c:yVal>
          <c:smooth val="0"/>
        </c:ser>
        <c:dLbls>
          <c:showLegendKey val="0"/>
          <c:showVal val="0"/>
          <c:showCatName val="0"/>
          <c:showSerName val="0"/>
          <c:showPercent val="0"/>
          <c:showBubbleSize val="0"/>
        </c:dLbls>
        <c:axId val="105952000"/>
        <c:axId val="105953920"/>
      </c:scatterChart>
      <c:valAx>
        <c:axId val="105952000"/>
        <c:scaling>
          <c:orientation val="minMax"/>
          <c:max val="3"/>
        </c:scaling>
        <c:delete val="0"/>
        <c:axPos val="b"/>
        <c:title>
          <c:tx>
            <c:rich>
              <a:bodyPr/>
              <a:lstStyle/>
              <a:p>
                <a:pPr>
                  <a:defRPr sz="1200"/>
                </a:pPr>
                <a:r>
                  <a:rPr lang="en-US" sz="1200"/>
                  <a:t>Index of exposure to applied mathematics</a:t>
                </a:r>
              </a:p>
            </c:rich>
          </c:tx>
          <c:layout>
            <c:manualLayout>
              <c:xMode val="edge"/>
              <c:yMode val="edge"/>
              <c:x val="0.3157127975193289"/>
              <c:y val="0.95599737765631165"/>
            </c:manualLayout>
          </c:layout>
          <c:overlay val="0"/>
        </c:title>
        <c:numFmt formatCode="0.0" sourceLinked="0"/>
        <c:majorTickMark val="out"/>
        <c:minorTickMark val="none"/>
        <c:tickLblPos val="nextTo"/>
        <c:txPr>
          <a:bodyPr/>
          <a:lstStyle/>
          <a:p>
            <a:pPr>
              <a:defRPr sz="1100"/>
            </a:pPr>
            <a:endParaRPr lang="nl-NL"/>
          </a:p>
        </c:txPr>
        <c:crossAx val="105953920"/>
        <c:crosses val="autoZero"/>
        <c:crossBetween val="midCat"/>
      </c:valAx>
      <c:valAx>
        <c:axId val="105953920"/>
        <c:scaling>
          <c:orientation val="minMax"/>
          <c:max val="510"/>
          <c:min val="430"/>
        </c:scaling>
        <c:delete val="0"/>
        <c:axPos val="l"/>
        <c:majorGridlines>
          <c:spPr>
            <a:ln>
              <a:prstDash val="dash"/>
            </a:ln>
          </c:spPr>
        </c:majorGridlines>
        <c:title>
          <c:tx>
            <c:rich>
              <a:bodyPr rot="-5400000" vert="horz"/>
              <a:lstStyle/>
              <a:p>
                <a:pPr>
                  <a:defRPr sz="1200"/>
                </a:pPr>
                <a:r>
                  <a:rPr lang="en-US" sz="1200"/>
                  <a:t>Mean score in mathematics</a:t>
                </a:r>
              </a:p>
            </c:rich>
          </c:tx>
          <c:layout>
            <c:manualLayout>
              <c:xMode val="edge"/>
              <c:yMode val="edge"/>
              <c:x val="8.7511955601313491E-3"/>
              <c:y val="0.10712009122331236"/>
            </c:manualLayout>
          </c:layout>
          <c:overlay val="0"/>
        </c:title>
        <c:numFmt formatCode="0" sourceLinked="1"/>
        <c:majorTickMark val="out"/>
        <c:minorTickMark val="none"/>
        <c:tickLblPos val="nextTo"/>
        <c:txPr>
          <a:bodyPr/>
          <a:lstStyle/>
          <a:p>
            <a:pPr>
              <a:defRPr sz="1100"/>
            </a:pPr>
            <a:endParaRPr lang="nl-NL"/>
          </a:p>
        </c:txPr>
        <c:crossAx val="105952000"/>
        <c:crosses val="autoZero"/>
        <c:crossBetween val="midCat"/>
        <c:majorUnit val="20"/>
      </c:valAx>
      <c:spPr>
        <a:noFill/>
      </c:spPr>
    </c:plotArea>
    <c:plotVisOnly val="1"/>
    <c:dispBlanksAs val="gap"/>
    <c:showDLblsOverMax val="0"/>
  </c:chart>
  <c:txPr>
    <a:bodyPr/>
    <a:lstStyle/>
    <a:p>
      <a:pPr>
        <a:defRPr sz="1400">
          <a:solidFill>
            <a:schemeClr val="bg1"/>
          </a:solidFill>
          <a:latin typeface="Arial" panose="020B0604020202020204" pitchFamily="34" charset="0"/>
          <a:cs typeface="Arial" panose="020B0604020202020204" pitchFamily="34" charset="0"/>
        </a:defRPr>
      </a:pPr>
      <a:endParaRPr lang="nl-NL"/>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dtaFigOECDM!$Y$2</c:f>
              <c:strCache>
                <c:ptCount val="1"/>
                <c:pt idx="0">
                  <c:v>escsqOECDq1_b</c:v>
                </c:pt>
              </c:strCache>
            </c:strRef>
          </c:tx>
          <c:spPr>
            <a:ln>
              <a:noFill/>
            </a:ln>
          </c:spPr>
          <c:marker>
            <c:symbol val="circle"/>
            <c:size val="6"/>
            <c:spPr>
              <a:solidFill>
                <a:srgbClr val="C00000"/>
              </a:solidFill>
              <a:ln>
                <a:solidFill>
                  <a:schemeClr val="tx1"/>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dtaFigOECDM!$Y$3:$Y$66</c:f>
              <c:numCache>
                <c:formatCode>0</c:formatCode>
                <c:ptCount val="40"/>
                <c:pt idx="0">
                  <c:v>391.22715012509383</c:v>
                </c:pt>
                <c:pt idx="1">
                  <c:v>372.11638316667074</c:v>
                </c:pt>
                <c:pt idx="2">
                  <c:v>382.92209939008126</c:v>
                </c:pt>
                <c:pt idx="4">
                  <c:v>388.64247451390787</c:v>
                </c:pt>
                <c:pt idx="6">
                  <c:v>373.79156216225567</c:v>
                </c:pt>
                <c:pt idx="7">
                  <c:v>412.7635973192165</c:v>
                </c:pt>
                <c:pt idx="8">
                  <c:v>431.23132488924131</c:v>
                </c:pt>
                <c:pt idx="9">
                  <c:v>423.54269160186288</c:v>
                </c:pt>
                <c:pt idx="10">
                  <c:v>405.13899100895395</c:v>
                </c:pt>
                <c:pt idx="11">
                  <c:v>424.42087925332311</c:v>
                </c:pt>
                <c:pt idx="12">
                  <c:v>421.81358254022393</c:v>
                </c:pt>
                <c:pt idx="13">
                  <c:v>419.18319113361343</c:v>
                </c:pt>
                <c:pt idx="14">
                  <c:v>428.11997401362623</c:v>
                </c:pt>
                <c:pt idx="15">
                  <c:v>385.6408823126319</c:v>
                </c:pt>
                <c:pt idx="16">
                  <c:v>444.32899175371125</c:v>
                </c:pt>
                <c:pt idx="17">
                  <c:v>433.90230151658272</c:v>
                </c:pt>
                <c:pt idx="18">
                  <c:v>399.72789575218206</c:v>
                </c:pt>
                <c:pt idx="19">
                  <c:v>423.61860790727388</c:v>
                </c:pt>
                <c:pt idx="21">
                  <c:v>379.00268870365846</c:v>
                </c:pt>
                <c:pt idx="23">
                  <c:v>433.09685777906498</c:v>
                </c:pt>
                <c:pt idx="24">
                  <c:v>438.29949913916738</c:v>
                </c:pt>
                <c:pt idx="25">
                  <c:v>347.80982256461812</c:v>
                </c:pt>
                <c:pt idx="26">
                  <c:v>407.79126793303004</c:v>
                </c:pt>
                <c:pt idx="27">
                  <c:v>406.09429154511918</c:v>
                </c:pt>
                <c:pt idx="28">
                  <c:v>450.81286350026414</c:v>
                </c:pt>
                <c:pt idx="29">
                  <c:v>394.14947521040261</c:v>
                </c:pt>
                <c:pt idx="30">
                  <c:v>445.0448775993986</c:v>
                </c:pt>
                <c:pt idx="31">
                  <c:v>437.6782329053932</c:v>
                </c:pt>
                <c:pt idx="32">
                  <c:v>414.76172825187325</c:v>
                </c:pt>
                <c:pt idx="33">
                  <c:v>473.30916886385779</c:v>
                </c:pt>
                <c:pt idx="34">
                  <c:v>517.9547101295193</c:v>
                </c:pt>
                <c:pt idx="35">
                  <c:v>529.04339206377733</c:v>
                </c:pt>
                <c:pt idx="36">
                  <c:v>489.93424481467349</c:v>
                </c:pt>
                <c:pt idx="37">
                  <c:v>498.88366023670579</c:v>
                </c:pt>
                <c:pt idx="38">
                  <c:v>465.47250766048342</c:v>
                </c:pt>
                <c:pt idx="39">
                  <c:v>533.26735744034829</c:v>
                </c:pt>
              </c:numCache>
            </c:numRef>
          </c:val>
          <c:smooth val="0"/>
        </c:ser>
        <c:ser>
          <c:idx val="1"/>
          <c:order val="1"/>
          <c:tx>
            <c:strRef>
              <c:f>dtaFigOECDM!$Z$2</c:f>
              <c:strCache>
                <c:ptCount val="1"/>
                <c:pt idx="0">
                  <c:v>escsqOECDq2_b</c:v>
                </c:pt>
              </c:strCache>
            </c:strRef>
          </c:tx>
          <c:spPr>
            <a:ln>
              <a:noFill/>
            </a:ln>
          </c:spPr>
          <c:marker>
            <c:symbol val="circle"/>
            <c:size val="6"/>
            <c:spPr>
              <a:solidFill>
                <a:srgbClr val="FF0000"/>
              </a:solidFill>
              <a:ln>
                <a:solidFill>
                  <a:schemeClr val="tx1"/>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dtaFigOECDM!$Z$3:$Z$66</c:f>
              <c:numCache>
                <c:formatCode>0</c:formatCode>
                <c:ptCount val="40"/>
                <c:pt idx="0">
                  <c:v>410.6087771970104</c:v>
                </c:pt>
                <c:pt idx="1">
                  <c:v>398.83884788660748</c:v>
                </c:pt>
                <c:pt idx="2">
                  <c:v>412.64429601362019</c:v>
                </c:pt>
                <c:pt idx="3">
                  <c:v>420.37808478590563</c:v>
                </c:pt>
                <c:pt idx="4">
                  <c:v>431.97839430519798</c:v>
                </c:pt>
                <c:pt idx="5">
                  <c:v>430.65590722126711</c:v>
                </c:pt>
                <c:pt idx="6">
                  <c:v>398.23171306222349</c:v>
                </c:pt>
                <c:pt idx="7">
                  <c:v>450.53181946776181</c:v>
                </c:pt>
                <c:pt idx="8">
                  <c:v>435.42253786538458</c:v>
                </c:pt>
                <c:pt idx="9">
                  <c:v>450.05482685378814</c:v>
                </c:pt>
                <c:pt idx="10">
                  <c:v>438.43751751109943</c:v>
                </c:pt>
                <c:pt idx="11">
                  <c:v>440.36393388003063</c:v>
                </c:pt>
                <c:pt idx="12">
                  <c:v>441.65063415676633</c:v>
                </c:pt>
                <c:pt idx="13">
                  <c:v>457.30792089004819</c:v>
                </c:pt>
                <c:pt idx="14">
                  <c:v>448.70332642155819</c:v>
                </c:pt>
                <c:pt idx="15">
                  <c:v>432.21916618021555</c:v>
                </c:pt>
                <c:pt idx="16">
                  <c:v>467.03405631397254</c:v>
                </c:pt>
                <c:pt idx="17">
                  <c:v>479.09914381036845</c:v>
                </c:pt>
                <c:pt idx="18">
                  <c:v>435.76059661982919</c:v>
                </c:pt>
                <c:pt idx="19">
                  <c:v>443.17886966213609</c:v>
                </c:pt>
                <c:pt idx="21">
                  <c:v>432.40419440088863</c:v>
                </c:pt>
                <c:pt idx="22">
                  <c:v>489.05584008301139</c:v>
                </c:pt>
                <c:pt idx="23">
                  <c:v>464.28839461348912</c:v>
                </c:pt>
                <c:pt idx="24">
                  <c:v>445.76267443368238</c:v>
                </c:pt>
                <c:pt idx="25">
                  <c:v>400.77237762148343</c:v>
                </c:pt>
                <c:pt idx="26">
                  <c:v>436.97997374811752</c:v>
                </c:pt>
                <c:pt idx="27">
                  <c:v>451.67027064152472</c:v>
                </c:pt>
                <c:pt idx="28">
                  <c:v>467.77049994152225</c:v>
                </c:pt>
                <c:pt idx="29">
                  <c:v>430.97876623670891</c:v>
                </c:pt>
                <c:pt idx="30">
                  <c:v>475.00029422784303</c:v>
                </c:pt>
                <c:pt idx="31">
                  <c:v>468.84515659844357</c:v>
                </c:pt>
                <c:pt idx="32">
                  <c:v>450.35390700850161</c:v>
                </c:pt>
                <c:pt idx="33">
                  <c:v>488.34867569929594</c:v>
                </c:pt>
                <c:pt idx="34">
                  <c:v>534.59688506429904</c:v>
                </c:pt>
                <c:pt idx="35">
                  <c:v>550.62311196516555</c:v>
                </c:pt>
                <c:pt idx="36">
                  <c:v>506.62359102981355</c:v>
                </c:pt>
                <c:pt idx="37">
                  <c:v>531.40024329348694</c:v>
                </c:pt>
                <c:pt idx="38">
                  <c:v>508.64151437754265</c:v>
                </c:pt>
                <c:pt idx="39">
                  <c:v>581.9447164690863</c:v>
                </c:pt>
              </c:numCache>
            </c:numRef>
          </c:val>
          <c:smooth val="0"/>
        </c:ser>
        <c:ser>
          <c:idx val="2"/>
          <c:order val="2"/>
          <c:tx>
            <c:strRef>
              <c:f>dtaFigOECDM!$AA$2</c:f>
              <c:strCache>
                <c:ptCount val="1"/>
                <c:pt idx="0">
                  <c:v>escsqOECDq3_b</c:v>
                </c:pt>
              </c:strCache>
            </c:strRef>
          </c:tx>
          <c:spPr>
            <a:ln>
              <a:noFill/>
            </a:ln>
          </c:spPr>
          <c:marker>
            <c:symbol val="circle"/>
            <c:size val="6"/>
            <c:spPr>
              <a:solidFill>
                <a:srgbClr val="FFC000"/>
              </a:solidFill>
              <a:ln>
                <a:solidFill>
                  <a:schemeClr val="tx1">
                    <a:lumMod val="50000"/>
                    <a:lumOff val="50000"/>
                  </a:schemeClr>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dtaFigOECDM!$AA$3:$AA$66</c:f>
              <c:numCache>
                <c:formatCode>0</c:formatCode>
                <c:ptCount val="40"/>
                <c:pt idx="0">
                  <c:v>413.47011759458383</c:v>
                </c:pt>
                <c:pt idx="1">
                  <c:v>413.44747320895169</c:v>
                </c:pt>
                <c:pt idx="2">
                  <c:v>435.24557072151606</c:v>
                </c:pt>
                <c:pt idx="3">
                  <c:v>454.62856652920402</c:v>
                </c:pt>
                <c:pt idx="4">
                  <c:v>445.7564859311687</c:v>
                </c:pt>
                <c:pt idx="5">
                  <c:v>440.17243421461353</c:v>
                </c:pt>
                <c:pt idx="6">
                  <c:v>411.58696183659453</c:v>
                </c:pt>
                <c:pt idx="7">
                  <c:v>461.5591572940931</c:v>
                </c:pt>
                <c:pt idx="8">
                  <c:v>443.8459223398014</c:v>
                </c:pt>
                <c:pt idx="9">
                  <c:v>461.5866175962625</c:v>
                </c:pt>
                <c:pt idx="10">
                  <c:v>451.15796413052044</c:v>
                </c:pt>
                <c:pt idx="11">
                  <c:v>451.60655870353503</c:v>
                </c:pt>
                <c:pt idx="12">
                  <c:v>464.89897648120262</c:v>
                </c:pt>
                <c:pt idx="13">
                  <c:v>460.4851649344435</c:v>
                </c:pt>
                <c:pt idx="14">
                  <c:v>456.269870564141</c:v>
                </c:pt>
                <c:pt idx="15">
                  <c:v>457.20846200578421</c:v>
                </c:pt>
                <c:pt idx="16">
                  <c:v>488.96086402544938</c:v>
                </c:pt>
                <c:pt idx="17">
                  <c:v>483.59136838443703</c:v>
                </c:pt>
                <c:pt idx="18">
                  <c:v>468.75806047559786</c:v>
                </c:pt>
                <c:pt idx="19">
                  <c:v>458.94530481312768</c:v>
                </c:pt>
                <c:pt idx="21">
                  <c:v>463.42809395768381</c:v>
                </c:pt>
                <c:pt idx="22">
                  <c:v>497.23695833789947</c:v>
                </c:pt>
                <c:pt idx="23">
                  <c:v>481.84323280063904</c:v>
                </c:pt>
                <c:pt idx="24">
                  <c:v>464.25165185256856</c:v>
                </c:pt>
                <c:pt idx="25">
                  <c:v>457.11471907779088</c:v>
                </c:pt>
                <c:pt idx="26">
                  <c:v>449.84836282209255</c:v>
                </c:pt>
                <c:pt idx="27">
                  <c:v>477.44680386982884</c:v>
                </c:pt>
                <c:pt idx="28">
                  <c:v>481.96568813558764</c:v>
                </c:pt>
                <c:pt idx="29">
                  <c:v>456.44789681154111</c:v>
                </c:pt>
                <c:pt idx="30">
                  <c:v>493.54685395600154</c:v>
                </c:pt>
                <c:pt idx="31">
                  <c:v>494.95298406363383</c:v>
                </c:pt>
                <c:pt idx="32">
                  <c:v>471.84792844838415</c:v>
                </c:pt>
                <c:pt idx="33">
                  <c:v>505.52518553652357</c:v>
                </c:pt>
                <c:pt idx="34">
                  <c:v>543.213488014939</c:v>
                </c:pt>
                <c:pt idx="35">
                  <c:v>557.87304020414035</c:v>
                </c:pt>
                <c:pt idx="36">
                  <c:v>517.61798934046226</c:v>
                </c:pt>
                <c:pt idx="37">
                  <c:v>545.63796286368927</c:v>
                </c:pt>
                <c:pt idx="38">
                  <c:v>535.16277345724689</c:v>
                </c:pt>
                <c:pt idx="39">
                  <c:v>599.54449164846005</c:v>
                </c:pt>
              </c:numCache>
            </c:numRef>
          </c:val>
          <c:smooth val="0"/>
        </c:ser>
        <c:ser>
          <c:idx val="3"/>
          <c:order val="3"/>
          <c:tx>
            <c:strRef>
              <c:f>dtaFigOECDM!$AB$2</c:f>
              <c:strCache>
                <c:ptCount val="1"/>
                <c:pt idx="0">
                  <c:v>escsqOECDq4_b</c:v>
                </c:pt>
              </c:strCache>
            </c:strRef>
          </c:tx>
          <c:spPr>
            <a:ln>
              <a:noFill/>
            </a:ln>
          </c:spPr>
          <c:marker>
            <c:spPr>
              <a:ln>
                <a:no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dtaFigOECDM!$AB$3:$AB$66</c:f>
              <c:numCache>
                <c:formatCode>0</c:formatCode>
                <c:ptCount val="40"/>
                <c:pt idx="0">
                  <c:v>419.39676777678426</c:v>
                </c:pt>
                <c:pt idx="1">
                  <c:v>423.39039318156233</c:v>
                </c:pt>
                <c:pt idx="2">
                  <c:v>437.74372292912858</c:v>
                </c:pt>
                <c:pt idx="3">
                  <c:v>467.97134233612752</c:v>
                </c:pt>
                <c:pt idx="4">
                  <c:v>450.73928914025419</c:v>
                </c:pt>
                <c:pt idx="5">
                  <c:v>466.514469004685</c:v>
                </c:pt>
                <c:pt idx="6">
                  <c:v>425.24862490618654</c:v>
                </c:pt>
                <c:pt idx="7">
                  <c:v>470.49969006149178</c:v>
                </c:pt>
                <c:pt idx="8">
                  <c:v>452.33633338654346</c:v>
                </c:pt>
                <c:pt idx="9">
                  <c:v>475.06090460486951</c:v>
                </c:pt>
                <c:pt idx="10">
                  <c:v>472.53094672202997</c:v>
                </c:pt>
                <c:pt idx="11">
                  <c:v>458.34548251581566</c:v>
                </c:pt>
                <c:pt idx="12">
                  <c:v>475.57272688663227</c:v>
                </c:pt>
                <c:pt idx="13">
                  <c:v>478.62971334579936</c:v>
                </c:pt>
                <c:pt idx="14">
                  <c:v>464.21579209047144</c:v>
                </c:pt>
                <c:pt idx="15">
                  <c:v>470.03099783305146</c:v>
                </c:pt>
                <c:pt idx="16">
                  <c:v>494.30625814098204</c:v>
                </c:pt>
                <c:pt idx="17">
                  <c:v>490.05327393881566</c:v>
                </c:pt>
                <c:pt idx="18">
                  <c:v>478.07898786197302</c:v>
                </c:pt>
                <c:pt idx="19">
                  <c:v>471.42567491131143</c:v>
                </c:pt>
                <c:pt idx="21">
                  <c:v>475.47461273860512</c:v>
                </c:pt>
                <c:pt idx="22">
                  <c:v>502.24633797219633</c:v>
                </c:pt>
                <c:pt idx="23">
                  <c:v>484.18793611775675</c:v>
                </c:pt>
                <c:pt idx="24">
                  <c:v>481.62355705331265</c:v>
                </c:pt>
                <c:pt idx="25">
                  <c:v>475.95662429486896</c:v>
                </c:pt>
                <c:pt idx="26">
                  <c:v>475.76613980553316</c:v>
                </c:pt>
                <c:pt idx="27">
                  <c:v>487.03605266715334</c:v>
                </c:pt>
                <c:pt idx="28">
                  <c:v>494.1556736652567</c:v>
                </c:pt>
                <c:pt idx="29">
                  <c:v>463.96369240138677</c:v>
                </c:pt>
                <c:pt idx="30">
                  <c:v>508.18172896308579</c:v>
                </c:pt>
                <c:pt idx="31">
                  <c:v>507.23942494801804</c:v>
                </c:pt>
                <c:pt idx="32">
                  <c:v>480.91017402707575</c:v>
                </c:pt>
                <c:pt idx="33">
                  <c:v>521.97339573885449</c:v>
                </c:pt>
                <c:pt idx="34">
                  <c:v>540.2198790252927</c:v>
                </c:pt>
                <c:pt idx="35">
                  <c:v>566.50262764456727</c:v>
                </c:pt>
                <c:pt idx="36">
                  <c:v>528.85035600434867</c:v>
                </c:pt>
                <c:pt idx="37">
                  <c:v>556.41246693091875</c:v>
                </c:pt>
                <c:pt idx="38">
                  <c:v>557.34826726832239</c:v>
                </c:pt>
                <c:pt idx="39">
                  <c:v>603.08691738185541</c:v>
                </c:pt>
              </c:numCache>
            </c:numRef>
          </c:val>
          <c:smooth val="0"/>
        </c:ser>
        <c:ser>
          <c:idx val="4"/>
          <c:order val="4"/>
          <c:tx>
            <c:strRef>
              <c:f>dtaFigOECDM!$AC$2</c:f>
              <c:strCache>
                <c:ptCount val="1"/>
                <c:pt idx="0">
                  <c:v>escsqOECDq5_b</c:v>
                </c:pt>
              </c:strCache>
            </c:strRef>
          </c:tx>
          <c:spPr>
            <a:ln>
              <a:noFill/>
            </a:ln>
          </c:spPr>
          <c:marker>
            <c:symbol val="circle"/>
            <c:size val="6"/>
            <c:spPr>
              <a:solidFill>
                <a:srgbClr val="FFFF00"/>
              </a:solidFill>
              <a:ln>
                <a:solidFill>
                  <a:schemeClr val="tx1">
                    <a:lumMod val="50000"/>
                    <a:lumOff val="50000"/>
                  </a:schemeClr>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dtaFigOECDM!$AC$3:$AC$66</c:f>
              <c:numCache>
                <c:formatCode>0</c:formatCode>
                <c:ptCount val="40"/>
                <c:pt idx="0">
                  <c:v>424.8671671907826</c:v>
                </c:pt>
                <c:pt idx="1">
                  <c:v>429.91397996006509</c:v>
                </c:pt>
                <c:pt idx="2">
                  <c:v>443.03515965487145</c:v>
                </c:pt>
                <c:pt idx="3">
                  <c:v>465.60963474692647</c:v>
                </c:pt>
                <c:pt idx="4">
                  <c:v>462.40031530431952</c:v>
                </c:pt>
                <c:pt idx="5">
                  <c:v>471.57843410932901</c:v>
                </c:pt>
                <c:pt idx="6">
                  <c:v>450.66351962915434</c:v>
                </c:pt>
                <c:pt idx="7">
                  <c:v>482.99214823572106</c:v>
                </c:pt>
                <c:pt idx="8">
                  <c:v>459.17451046070659</c:v>
                </c:pt>
                <c:pt idx="9">
                  <c:v>482.67582471243469</c:v>
                </c:pt>
                <c:pt idx="10">
                  <c:v>470.5709069425759</c:v>
                </c:pt>
                <c:pt idx="11">
                  <c:v>470.78118853933631</c:v>
                </c:pt>
                <c:pt idx="12">
                  <c:v>486.94244685985564</c:v>
                </c:pt>
                <c:pt idx="13">
                  <c:v>488.5341987721402</c:v>
                </c:pt>
                <c:pt idx="14">
                  <c:v>474.48749943722936</c:v>
                </c:pt>
                <c:pt idx="15">
                  <c:v>470.72978493382072</c:v>
                </c:pt>
                <c:pt idx="16">
                  <c:v>496.36576351299323</c:v>
                </c:pt>
                <c:pt idx="17">
                  <c:v>501.57356362242467</c:v>
                </c:pt>
                <c:pt idx="18">
                  <c:v>499.61252697617192</c:v>
                </c:pt>
                <c:pt idx="19">
                  <c:v>488.82078857899461</c:v>
                </c:pt>
                <c:pt idx="20">
                  <c:v>536.5708915332242</c:v>
                </c:pt>
                <c:pt idx="21">
                  <c:v>491.41830576388702</c:v>
                </c:pt>
                <c:pt idx="22">
                  <c:v>509.0457053483907</c:v>
                </c:pt>
                <c:pt idx="23">
                  <c:v>498.49968687629109</c:v>
                </c:pt>
                <c:pt idx="24">
                  <c:v>483.9345213251097</c:v>
                </c:pt>
                <c:pt idx="25">
                  <c:v>481.53401760989294</c:v>
                </c:pt>
                <c:pt idx="26">
                  <c:v>493.86933752890536</c:v>
                </c:pt>
                <c:pt idx="27">
                  <c:v>498.03724180455924</c:v>
                </c:pt>
                <c:pt idx="28">
                  <c:v>503.16142320087278</c:v>
                </c:pt>
                <c:pt idx="29">
                  <c:v>480.78039771221069</c:v>
                </c:pt>
                <c:pt idx="30">
                  <c:v>515.42751482993606</c:v>
                </c:pt>
                <c:pt idx="31">
                  <c:v>519.29306587390329</c:v>
                </c:pt>
                <c:pt idx="32">
                  <c:v>491.42046240043396</c:v>
                </c:pt>
                <c:pt idx="33">
                  <c:v>533.10145501876684</c:v>
                </c:pt>
                <c:pt idx="34">
                  <c:v>544.71862260965497</c:v>
                </c:pt>
                <c:pt idx="35">
                  <c:v>574.92474088977451</c:v>
                </c:pt>
                <c:pt idx="36">
                  <c:v>541.19399430017882</c:v>
                </c:pt>
                <c:pt idx="37">
                  <c:v>569.27570149307178</c:v>
                </c:pt>
                <c:pt idx="38">
                  <c:v>563.68682084086197</c:v>
                </c:pt>
                <c:pt idx="39">
                  <c:v>615.92126739887044</c:v>
                </c:pt>
              </c:numCache>
            </c:numRef>
          </c:val>
          <c:smooth val="0"/>
        </c:ser>
        <c:ser>
          <c:idx val="5"/>
          <c:order val="5"/>
          <c:tx>
            <c:strRef>
              <c:f>dtaFigOECDM!$AD$2</c:f>
              <c:strCache>
                <c:ptCount val="1"/>
                <c:pt idx="0">
                  <c:v>escsqOECDq6_b</c:v>
                </c:pt>
              </c:strCache>
            </c:strRef>
          </c:tx>
          <c:spPr>
            <a:ln>
              <a:noFill/>
            </a:ln>
          </c:spPr>
          <c:marker>
            <c:spPr>
              <a:solidFill>
                <a:schemeClr val="bg1"/>
              </a:solidFill>
              <a:ln>
                <a:solidFill>
                  <a:schemeClr val="tx1">
                    <a:lumMod val="50000"/>
                    <a:lumOff val="50000"/>
                  </a:schemeClr>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dtaFigOECDM!$AD$3:$AD$66</c:f>
              <c:numCache>
                <c:formatCode>0</c:formatCode>
                <c:ptCount val="40"/>
                <c:pt idx="0">
                  <c:v>431.26009401326178</c:v>
                </c:pt>
                <c:pt idx="1">
                  <c:v>437.04226575460035</c:v>
                </c:pt>
                <c:pt idx="2">
                  <c:v>452.91974895898693</c:v>
                </c:pt>
                <c:pt idx="3">
                  <c:v>476.36396761884828</c:v>
                </c:pt>
                <c:pt idx="4">
                  <c:v>469.83404139489488</c:v>
                </c:pt>
                <c:pt idx="5">
                  <c:v>471.77157236444918</c:v>
                </c:pt>
                <c:pt idx="6">
                  <c:v>450.1934340677476</c:v>
                </c:pt>
                <c:pt idx="7">
                  <c:v>497.6143432059207</c:v>
                </c:pt>
                <c:pt idx="8">
                  <c:v>469.33337373355289</c:v>
                </c:pt>
                <c:pt idx="9">
                  <c:v>492.08976055250133</c:v>
                </c:pt>
                <c:pt idx="10">
                  <c:v>486.02121913801341</c:v>
                </c:pt>
                <c:pt idx="11">
                  <c:v>490.31690673779241</c:v>
                </c:pt>
                <c:pt idx="12">
                  <c:v>487.84801053682742</c:v>
                </c:pt>
                <c:pt idx="13">
                  <c:v>502.5421417868036</c:v>
                </c:pt>
                <c:pt idx="14">
                  <c:v>477.09195269789802</c:v>
                </c:pt>
                <c:pt idx="15">
                  <c:v>490.55250819855422</c:v>
                </c:pt>
                <c:pt idx="16">
                  <c:v>509.50429704669142</c:v>
                </c:pt>
                <c:pt idx="17">
                  <c:v>510.70180848535057</c:v>
                </c:pt>
                <c:pt idx="18">
                  <c:v>508.01420442864776</c:v>
                </c:pt>
                <c:pt idx="19">
                  <c:v>477.80933309988427</c:v>
                </c:pt>
                <c:pt idx="20">
                  <c:v>562.11882848740117</c:v>
                </c:pt>
                <c:pt idx="21">
                  <c:v>507.66816701743028</c:v>
                </c:pt>
                <c:pt idx="22">
                  <c:v>516.2861800827834</c:v>
                </c:pt>
                <c:pt idx="23">
                  <c:v>506.76660958962003</c:v>
                </c:pt>
                <c:pt idx="24">
                  <c:v>503.99372844574719</c:v>
                </c:pt>
                <c:pt idx="25">
                  <c:v>504.85618411331779</c:v>
                </c:pt>
                <c:pt idx="26">
                  <c:v>500.93071992773167</c:v>
                </c:pt>
                <c:pt idx="27">
                  <c:v>517.96617265921805</c:v>
                </c:pt>
                <c:pt idx="28">
                  <c:v>514.91150062776057</c:v>
                </c:pt>
                <c:pt idx="29">
                  <c:v>497.30834588251957</c:v>
                </c:pt>
                <c:pt idx="30">
                  <c:v>531.64125354470684</c:v>
                </c:pt>
                <c:pt idx="31">
                  <c:v>525.42390232235346</c:v>
                </c:pt>
                <c:pt idx="32">
                  <c:v>511.46218550541562</c:v>
                </c:pt>
                <c:pt idx="33">
                  <c:v>547.66303833073812</c:v>
                </c:pt>
                <c:pt idx="34">
                  <c:v>551.62927228456135</c:v>
                </c:pt>
                <c:pt idx="35">
                  <c:v>582.61008539575016</c:v>
                </c:pt>
                <c:pt idx="36">
                  <c:v>552.39220047478909</c:v>
                </c:pt>
                <c:pt idx="37">
                  <c:v>589.9180691489637</c:v>
                </c:pt>
                <c:pt idx="38">
                  <c:v>582.12343975741499</c:v>
                </c:pt>
                <c:pt idx="39">
                  <c:v>627.74910442909845</c:v>
                </c:pt>
              </c:numCache>
            </c:numRef>
          </c:val>
          <c:smooth val="0"/>
        </c:ser>
        <c:ser>
          <c:idx val="6"/>
          <c:order val="6"/>
          <c:tx>
            <c:strRef>
              <c:f>dtaFigOECDM!$AE$2</c:f>
              <c:strCache>
                <c:ptCount val="1"/>
                <c:pt idx="0">
                  <c:v>escsqOECDq7_b</c:v>
                </c:pt>
              </c:strCache>
            </c:strRef>
          </c:tx>
          <c:spPr>
            <a:ln>
              <a:noFill/>
            </a:ln>
          </c:spPr>
          <c:marker>
            <c:symbol val="circle"/>
            <c:size val="6"/>
            <c:spPr>
              <a:solidFill>
                <a:schemeClr val="accent1">
                  <a:lumMod val="20000"/>
                  <a:lumOff val="80000"/>
                </a:schemeClr>
              </a:solidFill>
              <a:ln>
                <a:solidFill>
                  <a:schemeClr val="tx2">
                    <a:lumMod val="60000"/>
                    <a:lumOff val="40000"/>
                  </a:schemeClr>
                </a:solidFill>
              </a:ln>
            </c:spPr>
          </c:marker>
          <c:dPt>
            <c:idx val="19"/>
            <c:marker>
              <c:spPr>
                <a:solidFill>
                  <a:srgbClr val="FFFF66"/>
                </a:solidFill>
                <a:ln>
                  <a:solidFill>
                    <a:schemeClr val="tx2">
                      <a:lumMod val="60000"/>
                      <a:lumOff val="40000"/>
                    </a:schemeClr>
                  </a:solidFill>
                </a:ln>
              </c:spPr>
            </c:marker>
            <c:bubble3D val="0"/>
          </c:dPt>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dtaFigOECDM!$AE$3:$AE$66</c:f>
              <c:numCache>
                <c:formatCode>0</c:formatCode>
                <c:ptCount val="40"/>
                <c:pt idx="0">
                  <c:v>436.76232851732448</c:v>
                </c:pt>
                <c:pt idx="1">
                  <c:v>445.10246511767184</c:v>
                </c:pt>
                <c:pt idx="2">
                  <c:v>459.42979218185576</c:v>
                </c:pt>
                <c:pt idx="3">
                  <c:v>482.2820163258649</c:v>
                </c:pt>
                <c:pt idx="4">
                  <c:v>488.30330160595099</c:v>
                </c:pt>
                <c:pt idx="5">
                  <c:v>477.30256443787152</c:v>
                </c:pt>
                <c:pt idx="6">
                  <c:v>475.91375165123549</c:v>
                </c:pt>
                <c:pt idx="7">
                  <c:v>500.95415862355651</c:v>
                </c:pt>
                <c:pt idx="8">
                  <c:v>482.00549758595093</c:v>
                </c:pt>
                <c:pt idx="9">
                  <c:v>502.09418480792374</c:v>
                </c:pt>
                <c:pt idx="10">
                  <c:v>501.19708352049486</c:v>
                </c:pt>
                <c:pt idx="11">
                  <c:v>501.92542369552359</c:v>
                </c:pt>
                <c:pt idx="12">
                  <c:v>507.65312074655969</c:v>
                </c:pt>
                <c:pt idx="13">
                  <c:v>510.55959551689432</c:v>
                </c:pt>
                <c:pt idx="14">
                  <c:v>494.14160743470075</c:v>
                </c:pt>
                <c:pt idx="15">
                  <c:v>499.37369312484071</c:v>
                </c:pt>
                <c:pt idx="16">
                  <c:v>513.36707171835462</c:v>
                </c:pt>
                <c:pt idx="17">
                  <c:v>515.16785473721382</c:v>
                </c:pt>
                <c:pt idx="18">
                  <c:v>523.49669282146067</c:v>
                </c:pt>
                <c:pt idx="19">
                  <c:v>509.85541496431881</c:v>
                </c:pt>
                <c:pt idx="20">
                  <c:v>544.72136377950414</c:v>
                </c:pt>
                <c:pt idx="21">
                  <c:v>520.27765159508203</c:v>
                </c:pt>
                <c:pt idx="22">
                  <c:v>519.41523274171414</c:v>
                </c:pt>
                <c:pt idx="23">
                  <c:v>507.80099412685718</c:v>
                </c:pt>
                <c:pt idx="24">
                  <c:v>508.61485475038302</c:v>
                </c:pt>
                <c:pt idx="25">
                  <c:v>501.38348618992154</c:v>
                </c:pt>
                <c:pt idx="26">
                  <c:v>515.30437677412669</c:v>
                </c:pt>
                <c:pt idx="27">
                  <c:v>535.83405248679958</c:v>
                </c:pt>
                <c:pt idx="28">
                  <c:v>527.38540179236531</c:v>
                </c:pt>
                <c:pt idx="29">
                  <c:v>520.28188233066737</c:v>
                </c:pt>
                <c:pt idx="30">
                  <c:v>537.12893449317505</c:v>
                </c:pt>
                <c:pt idx="31">
                  <c:v>537.25141205860132</c:v>
                </c:pt>
                <c:pt idx="32">
                  <c:v>524.98313367739718</c:v>
                </c:pt>
                <c:pt idx="33">
                  <c:v>555.83048509889807</c:v>
                </c:pt>
                <c:pt idx="34">
                  <c:v>554.49951972455199</c:v>
                </c:pt>
                <c:pt idx="35">
                  <c:v>600.47940721182022</c:v>
                </c:pt>
                <c:pt idx="36">
                  <c:v>570.55384132848008</c:v>
                </c:pt>
                <c:pt idx="37">
                  <c:v>607.80850830584427</c:v>
                </c:pt>
                <c:pt idx="38">
                  <c:v>606.83331697425206</c:v>
                </c:pt>
                <c:pt idx="39">
                  <c:v>641.47744635254583</c:v>
                </c:pt>
              </c:numCache>
            </c:numRef>
          </c:val>
          <c:smooth val="0"/>
        </c:ser>
        <c:ser>
          <c:idx val="7"/>
          <c:order val="7"/>
          <c:tx>
            <c:strRef>
              <c:f>dtaFigOECDM!$AF$2</c:f>
              <c:strCache>
                <c:ptCount val="1"/>
                <c:pt idx="0">
                  <c:v>escsqOECDq8_b</c:v>
                </c:pt>
              </c:strCache>
            </c:strRef>
          </c:tx>
          <c:spPr>
            <a:ln>
              <a:noFill/>
            </a:ln>
          </c:spPr>
          <c:marker>
            <c:symbol val="circle"/>
            <c:size val="6"/>
            <c:spPr>
              <a:solidFill>
                <a:srgbClr val="99FF33"/>
              </a:solidFill>
              <a:ln>
                <a:solidFill>
                  <a:schemeClr val="tx2">
                    <a:lumMod val="60000"/>
                    <a:lumOff val="40000"/>
                  </a:schemeClr>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dtaFigOECDM!$AF$3:$AF$66</c:f>
              <c:numCache>
                <c:formatCode>0</c:formatCode>
                <c:ptCount val="40"/>
                <c:pt idx="0">
                  <c:v>445.80134864049774</c:v>
                </c:pt>
                <c:pt idx="1">
                  <c:v>457.14887563207833</c:v>
                </c:pt>
                <c:pt idx="2">
                  <c:v>473.52937901143542</c:v>
                </c:pt>
                <c:pt idx="3">
                  <c:v>502.172806525689</c:v>
                </c:pt>
                <c:pt idx="4">
                  <c:v>495.78005047973551</c:v>
                </c:pt>
                <c:pt idx="5">
                  <c:v>485.63221249605141</c:v>
                </c:pt>
                <c:pt idx="6">
                  <c:v>501.37947010489728</c:v>
                </c:pt>
                <c:pt idx="7">
                  <c:v>501.65210262884932</c:v>
                </c:pt>
                <c:pt idx="8">
                  <c:v>501.09584996354425</c:v>
                </c:pt>
                <c:pt idx="9">
                  <c:v>513.28668523152135</c:v>
                </c:pt>
                <c:pt idx="10">
                  <c:v>509.76140371983615</c:v>
                </c:pt>
                <c:pt idx="11">
                  <c:v>509.19761439176375</c:v>
                </c:pt>
                <c:pt idx="12">
                  <c:v>527.03140170292011</c:v>
                </c:pt>
                <c:pt idx="13">
                  <c:v>516.81775085819959</c:v>
                </c:pt>
                <c:pt idx="14">
                  <c:v>512.04924601321216</c:v>
                </c:pt>
                <c:pt idx="15">
                  <c:v>524.96101094425569</c:v>
                </c:pt>
                <c:pt idx="16">
                  <c:v>523.96417751768354</c:v>
                </c:pt>
                <c:pt idx="17">
                  <c:v>524.91962194958126</c:v>
                </c:pt>
                <c:pt idx="18">
                  <c:v>535.2019654705224</c:v>
                </c:pt>
                <c:pt idx="19">
                  <c:v>531.91669764305323</c:v>
                </c:pt>
                <c:pt idx="21">
                  <c:v>541.54303693512122</c:v>
                </c:pt>
                <c:pt idx="22">
                  <c:v>535.20724824560227</c:v>
                </c:pt>
                <c:pt idx="23">
                  <c:v>520.07303626758528</c:v>
                </c:pt>
                <c:pt idx="24">
                  <c:v>523.17546987947117</c:v>
                </c:pt>
                <c:pt idx="25">
                  <c:v>522.97256393333134</c:v>
                </c:pt>
                <c:pt idx="26">
                  <c:v>538.33295718399347</c:v>
                </c:pt>
                <c:pt idx="27">
                  <c:v>549.42901059088092</c:v>
                </c:pt>
                <c:pt idx="28">
                  <c:v>544.92819925572701</c:v>
                </c:pt>
                <c:pt idx="29">
                  <c:v>544.28865401481642</c:v>
                </c:pt>
                <c:pt idx="30">
                  <c:v>546.35958829697347</c:v>
                </c:pt>
                <c:pt idx="31">
                  <c:v>551.57545807639303</c:v>
                </c:pt>
                <c:pt idx="32">
                  <c:v>546.57365113077833</c:v>
                </c:pt>
                <c:pt idx="33">
                  <c:v>569.6287132110366</c:v>
                </c:pt>
                <c:pt idx="34">
                  <c:v>566.91950146889099</c:v>
                </c:pt>
                <c:pt idx="35">
                  <c:v>606.8093243817832</c:v>
                </c:pt>
                <c:pt idx="36">
                  <c:v>580.42239516350242</c:v>
                </c:pt>
                <c:pt idx="37">
                  <c:v>617.60900668631348</c:v>
                </c:pt>
                <c:pt idx="38">
                  <c:v>623.69593347815453</c:v>
                </c:pt>
                <c:pt idx="39">
                  <c:v>659.26115306342251</c:v>
                </c:pt>
              </c:numCache>
            </c:numRef>
          </c:val>
          <c:smooth val="0"/>
        </c:ser>
        <c:ser>
          <c:idx val="8"/>
          <c:order val="8"/>
          <c:tx>
            <c:strRef>
              <c:f>dtaFigOECDM!$AG$2</c:f>
              <c:strCache>
                <c:ptCount val="1"/>
                <c:pt idx="0">
                  <c:v>escsqOECDq9_b</c:v>
                </c:pt>
              </c:strCache>
            </c:strRef>
          </c:tx>
          <c:spPr>
            <a:ln>
              <a:noFill/>
            </a:ln>
          </c:spPr>
          <c:marker>
            <c:symbol val="circle"/>
            <c:size val="6"/>
            <c:spPr>
              <a:solidFill>
                <a:srgbClr val="00FF00"/>
              </a:solidFill>
              <a:ln>
                <a:solidFill>
                  <a:schemeClr val="tx2"/>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dtaFigOECDM!$AG$3:$AG$66</c:f>
              <c:numCache>
                <c:formatCode>0</c:formatCode>
                <c:ptCount val="40"/>
                <c:pt idx="0">
                  <c:v>460.69042299602035</c:v>
                </c:pt>
                <c:pt idx="1">
                  <c:v>481.86416635096049</c:v>
                </c:pt>
                <c:pt idx="2">
                  <c:v>493.93373874779468</c:v>
                </c:pt>
                <c:pt idx="3">
                  <c:v>512.27679213026465</c:v>
                </c:pt>
                <c:pt idx="4">
                  <c:v>508.77214137771483</c:v>
                </c:pt>
                <c:pt idx="5">
                  <c:v>491.38799282051406</c:v>
                </c:pt>
                <c:pt idx="6">
                  <c:v>522.91064249153146</c:v>
                </c:pt>
                <c:pt idx="7">
                  <c:v>514.37673622963359</c:v>
                </c:pt>
                <c:pt idx="8">
                  <c:v>514.04053347122669</c:v>
                </c:pt>
                <c:pt idx="9">
                  <c:v>529.99450555784335</c:v>
                </c:pt>
                <c:pt idx="10">
                  <c:v>519.24524618297357</c:v>
                </c:pt>
                <c:pt idx="11">
                  <c:v>529.6774882277831</c:v>
                </c:pt>
                <c:pt idx="12">
                  <c:v>546.24628268109268</c:v>
                </c:pt>
                <c:pt idx="13">
                  <c:v>539.88386932069477</c:v>
                </c:pt>
                <c:pt idx="14">
                  <c:v>532.57245341580472</c:v>
                </c:pt>
                <c:pt idx="15">
                  <c:v>540.69018382951253</c:v>
                </c:pt>
                <c:pt idx="16">
                  <c:v>543.02230724225649</c:v>
                </c:pt>
                <c:pt idx="17">
                  <c:v>545.78028731433744</c:v>
                </c:pt>
                <c:pt idx="18">
                  <c:v>548.08599076128587</c:v>
                </c:pt>
                <c:pt idx="19">
                  <c:v>553.10483234653736</c:v>
                </c:pt>
                <c:pt idx="20">
                  <c:v>555.53889888690776</c:v>
                </c:pt>
                <c:pt idx="21">
                  <c:v>561.51676424559753</c:v>
                </c:pt>
                <c:pt idx="22">
                  <c:v>554.69987234085886</c:v>
                </c:pt>
                <c:pt idx="23">
                  <c:v>535.21183559237511</c:v>
                </c:pt>
                <c:pt idx="24">
                  <c:v>542.11505577697596</c:v>
                </c:pt>
                <c:pt idx="25">
                  <c:v>549.08243336198359</c:v>
                </c:pt>
                <c:pt idx="26">
                  <c:v>559.02543220891221</c:v>
                </c:pt>
                <c:pt idx="27">
                  <c:v>550.30952965602637</c:v>
                </c:pt>
                <c:pt idx="28">
                  <c:v>557.33065461105036</c:v>
                </c:pt>
                <c:pt idx="29">
                  <c:v>564.14965537794194</c:v>
                </c:pt>
                <c:pt idx="30">
                  <c:v>565.05049189827787</c:v>
                </c:pt>
                <c:pt idx="31">
                  <c:v>571.41098459229977</c:v>
                </c:pt>
                <c:pt idx="32">
                  <c:v>559.10216474337165</c:v>
                </c:pt>
                <c:pt idx="33">
                  <c:v>580.64424939771357</c:v>
                </c:pt>
                <c:pt idx="34">
                  <c:v>587.16111307892311</c:v>
                </c:pt>
                <c:pt idx="35">
                  <c:v>617.93411731297056</c:v>
                </c:pt>
                <c:pt idx="36">
                  <c:v>595.78726409969761</c:v>
                </c:pt>
                <c:pt idx="37">
                  <c:v>639.95734378542431</c:v>
                </c:pt>
                <c:pt idx="38">
                  <c:v>660.03031705216677</c:v>
                </c:pt>
                <c:pt idx="39">
                  <c:v>665.44746955254561</c:v>
                </c:pt>
              </c:numCache>
            </c:numRef>
          </c:val>
          <c:smooth val="0"/>
        </c:ser>
        <c:ser>
          <c:idx val="9"/>
          <c:order val="9"/>
          <c:tx>
            <c:strRef>
              <c:f>dtaFigOECDM!$AH$2</c:f>
              <c:strCache>
                <c:ptCount val="1"/>
                <c:pt idx="0">
                  <c:v>escsqOECDq10_b</c:v>
                </c:pt>
              </c:strCache>
            </c:strRef>
          </c:tx>
          <c:spPr>
            <a:ln>
              <a:noFill/>
            </a:ln>
          </c:spPr>
          <c:marker>
            <c:symbol val="circle"/>
            <c:size val="6"/>
            <c:spPr>
              <a:solidFill>
                <a:srgbClr val="009900"/>
              </a:solidFill>
              <a:ln>
                <a:solidFill>
                  <a:schemeClr val="tx2"/>
                </a:solidFill>
              </a:ln>
            </c:spPr>
          </c:marker>
          <c:cat>
            <c:strRef>
              <c:f>dtaFigOECDM!$X$3:$X$66</c:f>
              <c:strCache>
                <c:ptCount val="40"/>
                <c:pt idx="0">
                  <c:v>Mexico</c:v>
                </c:pt>
                <c:pt idx="1">
                  <c:v>Chile</c:v>
                </c:pt>
                <c:pt idx="2">
                  <c:v>Greece</c:v>
                </c:pt>
                <c:pt idx="3">
                  <c:v>Norway</c:v>
                </c:pt>
                <c:pt idx="4">
                  <c:v>Sweden</c:v>
                </c:pt>
                <c:pt idx="5">
                  <c:v>Iceland</c:v>
                </c:pt>
                <c:pt idx="6">
                  <c:v>Israel</c:v>
                </c:pt>
                <c:pt idx="7">
                  <c:v>Italy</c:v>
                </c:pt>
                <c:pt idx="8">
                  <c:v>United States</c:v>
                </c:pt>
                <c:pt idx="9">
                  <c:v>Spain</c:v>
                </c:pt>
                <c:pt idx="10">
                  <c:v>Denmark</c:v>
                </c:pt>
                <c:pt idx="11">
                  <c:v>Luxembourg</c:v>
                </c:pt>
                <c:pt idx="12">
                  <c:v>Australia</c:v>
                </c:pt>
                <c:pt idx="13">
                  <c:v>Ireland</c:v>
                </c:pt>
                <c:pt idx="14">
                  <c:v>United Kingdom</c:v>
                </c:pt>
                <c:pt idx="15">
                  <c:v>Hungary</c:v>
                </c:pt>
                <c:pt idx="16">
                  <c:v>Canada</c:v>
                </c:pt>
                <c:pt idx="17">
                  <c:v>Finland</c:v>
                </c:pt>
                <c:pt idx="18">
                  <c:v>Austria</c:v>
                </c:pt>
                <c:pt idx="19">
                  <c:v>Turkey</c:v>
                </c:pt>
                <c:pt idx="20">
                  <c:v>Liechtenstein</c:v>
                </c:pt>
                <c:pt idx="21">
                  <c:v>Czech Republic</c:v>
                </c:pt>
                <c:pt idx="22">
                  <c:v>Estonia</c:v>
                </c:pt>
                <c:pt idx="23">
                  <c:v>Portugal</c:v>
                </c:pt>
                <c:pt idx="24">
                  <c:v>Slovenia</c:v>
                </c:pt>
                <c:pt idx="25">
                  <c:v>Slovak Republic</c:v>
                </c:pt>
                <c:pt idx="26">
                  <c:v>New Zealand</c:v>
                </c:pt>
                <c:pt idx="27">
                  <c:v>Germany</c:v>
                </c:pt>
                <c:pt idx="28">
                  <c:v>Netherlands</c:v>
                </c:pt>
                <c:pt idx="29">
                  <c:v>France</c:v>
                </c:pt>
                <c:pt idx="30">
                  <c:v>Switzerland</c:v>
                </c:pt>
                <c:pt idx="31">
                  <c:v>Poland</c:v>
                </c:pt>
                <c:pt idx="32">
                  <c:v>Belgium</c:v>
                </c:pt>
                <c:pt idx="33">
                  <c:v>Japan</c:v>
                </c:pt>
                <c:pt idx="34">
                  <c:v>Macao-China</c:v>
                </c:pt>
                <c:pt idx="35">
                  <c:v>Hong Kong-China</c:v>
                </c:pt>
                <c:pt idx="36">
                  <c:v>Korea</c:v>
                </c:pt>
                <c:pt idx="37">
                  <c:v>Singapore</c:v>
                </c:pt>
                <c:pt idx="38">
                  <c:v>Chinese Taipei</c:v>
                </c:pt>
                <c:pt idx="39">
                  <c:v>Shanghai-China</c:v>
                </c:pt>
              </c:strCache>
            </c:strRef>
          </c:cat>
          <c:val>
            <c:numRef>
              <c:f>dtaFigOECDM!$AH$3:$AH$66</c:f>
              <c:numCache>
                <c:formatCode>0</c:formatCode>
                <c:ptCount val="40"/>
                <c:pt idx="0">
                  <c:v>476.59313660387488</c:v>
                </c:pt>
                <c:pt idx="1">
                  <c:v>512.21775151535041</c:v>
                </c:pt>
                <c:pt idx="2">
                  <c:v>512.58939485611518</c:v>
                </c:pt>
                <c:pt idx="3">
                  <c:v>522.04599436221031</c:v>
                </c:pt>
                <c:pt idx="4">
                  <c:v>522.83633898524965</c:v>
                </c:pt>
                <c:pt idx="5">
                  <c:v>524.20186268944258</c:v>
                </c:pt>
                <c:pt idx="6">
                  <c:v>528.36611136668796</c:v>
                </c:pt>
                <c:pt idx="7">
                  <c:v>532.63316833286785</c:v>
                </c:pt>
                <c:pt idx="8">
                  <c:v>541.05018445279654</c:v>
                </c:pt>
                <c:pt idx="9">
                  <c:v>541.78840248271388</c:v>
                </c:pt>
                <c:pt idx="10">
                  <c:v>549.0159656184909</c:v>
                </c:pt>
                <c:pt idx="11">
                  <c:v>551.65284147787031</c:v>
                </c:pt>
                <c:pt idx="12">
                  <c:v>553.87565174333838</c:v>
                </c:pt>
                <c:pt idx="13">
                  <c:v>554.71523148536312</c:v>
                </c:pt>
                <c:pt idx="14">
                  <c:v>555.10354117144698</c:v>
                </c:pt>
                <c:pt idx="15">
                  <c:v>555.38718446847849</c:v>
                </c:pt>
                <c:pt idx="16">
                  <c:v>558.68967505594594</c:v>
                </c:pt>
                <c:pt idx="17">
                  <c:v>558.75576305293555</c:v>
                </c:pt>
                <c:pt idx="18">
                  <c:v>561.28564362346845</c:v>
                </c:pt>
                <c:pt idx="19">
                  <c:v>561.38704033438216</c:v>
                </c:pt>
                <c:pt idx="20">
                  <c:v>562.09791450971977</c:v>
                </c:pt>
                <c:pt idx="21">
                  <c:v>563.02014669056541</c:v>
                </c:pt>
                <c:pt idx="22">
                  <c:v>565.17478893044961</c:v>
                </c:pt>
                <c:pt idx="23">
                  <c:v>566.20601097404085</c:v>
                </c:pt>
                <c:pt idx="24">
                  <c:v>566.33209543579335</c:v>
                </c:pt>
                <c:pt idx="25">
                  <c:v>567.57758239870861</c:v>
                </c:pt>
                <c:pt idx="26">
                  <c:v>568.48676306132836</c:v>
                </c:pt>
                <c:pt idx="27">
                  <c:v>573.95131443046057</c:v>
                </c:pt>
                <c:pt idx="28">
                  <c:v>574.78989160128731</c:v>
                </c:pt>
                <c:pt idx="29">
                  <c:v>578.78136881579974</c:v>
                </c:pt>
                <c:pt idx="30">
                  <c:v>582.92765047755483</c:v>
                </c:pt>
                <c:pt idx="31">
                  <c:v>584.33322708336664</c:v>
                </c:pt>
                <c:pt idx="32">
                  <c:v>585.8629263813101</c:v>
                </c:pt>
                <c:pt idx="33">
                  <c:v>593.01907090907719</c:v>
                </c:pt>
                <c:pt idx="34">
                  <c:v>594.12837517135551</c:v>
                </c:pt>
                <c:pt idx="35">
                  <c:v>613.5169208518372</c:v>
                </c:pt>
                <c:pt idx="36">
                  <c:v>628.2803252994886</c:v>
                </c:pt>
                <c:pt idx="37">
                  <c:v>634.746782748952</c:v>
                </c:pt>
                <c:pt idx="38">
                  <c:v>644.14469635624778</c:v>
                </c:pt>
                <c:pt idx="39">
                  <c:v>676.56317850759478</c:v>
                </c:pt>
              </c:numCache>
            </c:numRef>
          </c:val>
          <c:smooth val="0"/>
        </c:ser>
        <c:dLbls>
          <c:showLegendKey val="0"/>
          <c:showVal val="0"/>
          <c:showCatName val="0"/>
          <c:showSerName val="0"/>
          <c:showPercent val="0"/>
          <c:showBubbleSize val="0"/>
        </c:dLbls>
        <c:hiLowLines/>
        <c:marker val="1"/>
        <c:smooth val="0"/>
        <c:axId val="105435904"/>
        <c:axId val="105437440"/>
      </c:lineChart>
      <c:catAx>
        <c:axId val="105435904"/>
        <c:scaling>
          <c:orientation val="minMax"/>
        </c:scaling>
        <c:delete val="0"/>
        <c:axPos val="b"/>
        <c:majorGridlines>
          <c:spPr>
            <a:ln>
              <a:solidFill>
                <a:schemeClr val="tx2">
                  <a:lumMod val="60000"/>
                  <a:lumOff val="40000"/>
                </a:schemeClr>
              </a:solidFill>
            </a:ln>
          </c:spPr>
        </c:majorGridlines>
        <c:majorTickMark val="out"/>
        <c:minorTickMark val="none"/>
        <c:tickLblPos val="nextTo"/>
        <c:spPr>
          <a:ln>
            <a:solidFill>
              <a:schemeClr val="accent1"/>
            </a:solidFill>
          </a:ln>
        </c:spPr>
        <c:txPr>
          <a:bodyPr rot="-5400000" vert="horz"/>
          <a:lstStyle/>
          <a:p>
            <a:pPr>
              <a:defRPr sz="1600" b="1">
                <a:solidFill>
                  <a:schemeClr val="tx1"/>
                </a:solidFill>
              </a:defRPr>
            </a:pPr>
            <a:endParaRPr lang="nl-NL"/>
          </a:p>
        </c:txPr>
        <c:crossAx val="105437440"/>
        <c:crosses val="autoZero"/>
        <c:auto val="1"/>
        <c:lblAlgn val="ctr"/>
        <c:lblOffset val="100"/>
        <c:tickLblSkip val="1"/>
        <c:noMultiLvlLbl val="0"/>
      </c:catAx>
      <c:valAx>
        <c:axId val="105437440"/>
        <c:scaling>
          <c:orientation val="minMax"/>
          <c:max val="680"/>
          <c:min val="300"/>
        </c:scaling>
        <c:delete val="0"/>
        <c:axPos val="l"/>
        <c:majorGridlines>
          <c:spPr>
            <a:ln>
              <a:solidFill>
                <a:schemeClr val="bg1">
                  <a:lumMod val="75000"/>
                </a:schemeClr>
              </a:solidFill>
              <a:prstDash val="dash"/>
            </a:ln>
          </c:spPr>
        </c:majorGridlines>
        <c:numFmt formatCode="0" sourceLinked="1"/>
        <c:majorTickMark val="out"/>
        <c:minorTickMark val="none"/>
        <c:tickLblPos val="nextTo"/>
        <c:txPr>
          <a:bodyPr rot="-5400000" vert="horz"/>
          <a:lstStyle/>
          <a:p>
            <a:pPr>
              <a:defRPr/>
            </a:pPr>
            <a:endParaRPr lang="nl-NL"/>
          </a:p>
        </c:txPr>
        <c:crossAx val="105435904"/>
        <c:crosses val="autoZero"/>
        <c:crossBetween val="between"/>
        <c:majorUnit val="25"/>
      </c:valAx>
    </c:plotArea>
    <c:plotVisOnly val="1"/>
    <c:dispBlanksAs val="gap"/>
    <c:showDLblsOverMax val="0"/>
  </c:chart>
  <c:spPr>
    <a:ln>
      <a:noFill/>
    </a:ln>
  </c:spPr>
  <c:txPr>
    <a:bodyPr/>
    <a:lstStyle/>
    <a:p>
      <a:pPr>
        <a:defRPr>
          <a:solidFill>
            <a:schemeClr val="bg1">
              <a:lumMod val="50000"/>
            </a:schemeClr>
          </a:solidFill>
        </a:defRPr>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868875765530263E-2"/>
          <c:y val="2.6188338514612816E-2"/>
          <c:w val="0.89282589676290469"/>
          <c:h val="0.71026514111284489"/>
        </c:manualLayout>
      </c:layout>
      <c:barChart>
        <c:barDir val="col"/>
        <c:grouping val="clustered"/>
        <c:varyColors val="0"/>
        <c:ser>
          <c:idx val="0"/>
          <c:order val="0"/>
          <c:tx>
            <c:strRef>
              <c:f>Sheet1!$B$1</c:f>
              <c:strCache>
                <c:ptCount val="1"/>
                <c:pt idx="0">
                  <c:v>Between-school variance explained</c:v>
                </c:pt>
              </c:strCache>
            </c:strRef>
          </c:tx>
          <c:spPr>
            <a:solidFill>
              <a:srgbClr val="278D99"/>
            </a:solidFill>
          </c:spPr>
          <c:invertIfNegative val="0"/>
          <c:cat>
            <c:strRef>
              <c:f>Sheet1!$A$2:$A$64</c:f>
              <c:strCache>
                <c:ptCount val="63"/>
                <c:pt idx="0">
                  <c:v>Albania</c:v>
                </c:pt>
                <c:pt idx="1">
                  <c:v>Finland</c:v>
                </c:pt>
                <c:pt idx="2">
                  <c:v>Iceland</c:v>
                </c:pt>
                <c:pt idx="3">
                  <c:v>Sweden</c:v>
                </c:pt>
                <c:pt idx="4">
                  <c:v>Norway</c:v>
                </c:pt>
                <c:pt idx="5">
                  <c:v>Denmark</c:v>
                </c:pt>
                <c:pt idx="6">
                  <c:v>Estonia</c:v>
                </c:pt>
                <c:pt idx="7">
                  <c:v>Ireland</c:v>
                </c:pt>
                <c:pt idx="8">
                  <c:v>Spain</c:v>
                </c:pt>
                <c:pt idx="9">
                  <c:v>Canada</c:v>
                </c:pt>
                <c:pt idx="10">
                  <c:v>Poland</c:v>
                </c:pt>
                <c:pt idx="11">
                  <c:v>Latvia</c:v>
                </c:pt>
                <c:pt idx="12">
                  <c:v>Kazakhstan</c:v>
                </c:pt>
                <c:pt idx="13">
                  <c:v>United States</c:v>
                </c:pt>
                <c:pt idx="14">
                  <c:v>Mexico</c:v>
                </c:pt>
                <c:pt idx="15">
                  <c:v>Colombia</c:v>
                </c:pt>
                <c:pt idx="16">
                  <c:v>Costa Rica</c:v>
                </c:pt>
                <c:pt idx="17">
                  <c:v>Russian Fed.</c:v>
                </c:pt>
                <c:pt idx="18">
                  <c:v>Malaysia</c:v>
                </c:pt>
                <c:pt idx="19">
                  <c:v>Jordan</c:v>
                </c:pt>
                <c:pt idx="20">
                  <c:v>New Zealand</c:v>
                </c:pt>
                <c:pt idx="21">
                  <c:v>Lithuania</c:v>
                </c:pt>
                <c:pt idx="22">
                  <c:v>Greece</c:v>
                </c:pt>
                <c:pt idx="23">
                  <c:v>Montenegro</c:v>
                </c:pt>
                <c:pt idx="24">
                  <c:v>United Kingdom</c:v>
                </c:pt>
                <c:pt idx="25">
                  <c:v>Argentina</c:v>
                </c:pt>
                <c:pt idx="26">
                  <c:v>Australia</c:v>
                </c:pt>
                <c:pt idx="27">
                  <c:v>Brazil</c:v>
                </c:pt>
                <c:pt idx="28">
                  <c:v>Portugal</c:v>
                </c:pt>
                <c:pt idx="29">
                  <c:v>Indonesia</c:v>
                </c:pt>
                <c:pt idx="30">
                  <c:v>Chile</c:v>
                </c:pt>
                <c:pt idx="31">
                  <c:v>Thailand</c:v>
                </c:pt>
                <c:pt idx="32">
                  <c:v>Romania</c:v>
                </c:pt>
                <c:pt idx="33">
                  <c:v>Tunisia</c:v>
                </c:pt>
                <c:pt idx="34">
                  <c:v>Switzerland</c:v>
                </c:pt>
                <c:pt idx="35">
                  <c:v>Peru</c:v>
                </c:pt>
                <c:pt idx="36">
                  <c:v>Uruguay</c:v>
                </c:pt>
                <c:pt idx="37">
                  <c:v>Croatia</c:v>
                </c:pt>
                <c:pt idx="38">
                  <c:v>U.A.E.</c:v>
                </c:pt>
                <c:pt idx="39">
                  <c:v>Macao-China</c:v>
                </c:pt>
                <c:pt idx="40">
                  <c:v>Serbia</c:v>
                </c:pt>
                <c:pt idx="41">
                  <c:v>Viet Nam</c:v>
                </c:pt>
                <c:pt idx="42">
                  <c:v>Korea</c:v>
                </c:pt>
                <c:pt idx="43">
                  <c:v>Hong Kong-China</c:v>
                </c:pt>
                <c:pt idx="44">
                  <c:v>Singapore</c:v>
                </c:pt>
                <c:pt idx="45">
                  <c:v>Austria</c:v>
                </c:pt>
                <c:pt idx="46">
                  <c:v>Italy</c:v>
                </c:pt>
                <c:pt idx="47">
                  <c:v>Luxembourg</c:v>
                </c:pt>
                <c:pt idx="48">
                  <c:v>Czech Republic</c:v>
                </c:pt>
                <c:pt idx="49">
                  <c:v>Japan</c:v>
                </c:pt>
                <c:pt idx="50">
                  <c:v>Bulgaria</c:v>
                </c:pt>
                <c:pt idx="51">
                  <c:v>Israel</c:v>
                </c:pt>
                <c:pt idx="52">
                  <c:v>Qatar</c:v>
                </c:pt>
                <c:pt idx="53">
                  <c:v>Shanghai-China</c:v>
                </c:pt>
                <c:pt idx="54">
                  <c:v>Germany</c:v>
                </c:pt>
                <c:pt idx="55">
                  <c:v>Slovenia</c:v>
                </c:pt>
                <c:pt idx="56">
                  <c:v>Slovak Republic</c:v>
                </c:pt>
                <c:pt idx="57">
                  <c:v>Turkey</c:v>
                </c:pt>
                <c:pt idx="58">
                  <c:v>Belgium</c:v>
                </c:pt>
                <c:pt idx="59">
                  <c:v>Hungary</c:v>
                </c:pt>
                <c:pt idx="60">
                  <c:v>Liechtenstein</c:v>
                </c:pt>
                <c:pt idx="61">
                  <c:v>Netherlands</c:v>
                </c:pt>
                <c:pt idx="62">
                  <c:v>Chinese Taipei</c:v>
                </c:pt>
              </c:strCache>
            </c:strRef>
          </c:cat>
          <c:val>
            <c:numRef>
              <c:f>Sheet1!$B$2:$B$64</c:f>
              <c:numCache>
                <c:formatCode>0.0</c:formatCode>
                <c:ptCount val="63"/>
                <c:pt idx="0">
                  <c:v>4.4862823334311237</c:v>
                </c:pt>
                <c:pt idx="1">
                  <c:v>6.2522515501015885</c:v>
                </c:pt>
                <c:pt idx="2">
                  <c:v>9.839173408460498</c:v>
                </c:pt>
                <c:pt idx="3">
                  <c:v>12.285497731391475</c:v>
                </c:pt>
                <c:pt idx="4">
                  <c:v>12.323580611977732</c:v>
                </c:pt>
                <c:pt idx="5">
                  <c:v>12.97484079571065</c:v>
                </c:pt>
                <c:pt idx="6">
                  <c:v>13.311975196982685</c:v>
                </c:pt>
                <c:pt idx="7">
                  <c:v>15.294153018846499</c:v>
                </c:pt>
                <c:pt idx="8">
                  <c:v>17.15090469715275</c:v>
                </c:pt>
                <c:pt idx="9">
                  <c:v>18.429389592272976</c:v>
                </c:pt>
                <c:pt idx="10">
                  <c:v>19.567128448600311</c:v>
                </c:pt>
                <c:pt idx="11">
                  <c:v>19.943376688104724</c:v>
                </c:pt>
                <c:pt idx="12">
                  <c:v>21.944046364852859</c:v>
                </c:pt>
                <c:pt idx="13">
                  <c:v>22.596921186433388</c:v>
                </c:pt>
                <c:pt idx="14">
                  <c:v>22.87391194948033</c:v>
                </c:pt>
                <c:pt idx="15">
                  <c:v>23.026898384314691</c:v>
                </c:pt>
                <c:pt idx="16">
                  <c:v>23.40179627663078</c:v>
                </c:pt>
                <c:pt idx="17">
                  <c:v>23.799109224666729</c:v>
                </c:pt>
                <c:pt idx="18">
                  <c:v>25.106637316351726</c:v>
                </c:pt>
                <c:pt idx="19">
                  <c:v>25.545317354443512</c:v>
                </c:pt>
                <c:pt idx="20">
                  <c:v>28.154133636526929</c:v>
                </c:pt>
                <c:pt idx="21">
                  <c:v>28.586941020593727</c:v>
                </c:pt>
                <c:pt idx="22">
                  <c:v>28.785555274149125</c:v>
                </c:pt>
                <c:pt idx="23">
                  <c:v>29.310052529575326</c:v>
                </c:pt>
                <c:pt idx="24">
                  <c:v>29.682643156180589</c:v>
                </c:pt>
                <c:pt idx="25">
                  <c:v>30.632941557615815</c:v>
                </c:pt>
                <c:pt idx="26">
                  <c:v>30.680780407698233</c:v>
                </c:pt>
                <c:pt idx="27">
                  <c:v>30.928286664208823</c:v>
                </c:pt>
                <c:pt idx="28">
                  <c:v>31.284467683087623</c:v>
                </c:pt>
                <c:pt idx="29">
                  <c:v>31.42447663280446</c:v>
                </c:pt>
                <c:pt idx="30">
                  <c:v>33.222936240646106</c:v>
                </c:pt>
                <c:pt idx="31">
                  <c:v>33.796774120922592</c:v>
                </c:pt>
                <c:pt idx="32">
                  <c:v>35.218731694748328</c:v>
                </c:pt>
                <c:pt idx="33">
                  <c:v>35.580283203605994</c:v>
                </c:pt>
                <c:pt idx="34">
                  <c:v>37.686149054017925</c:v>
                </c:pt>
                <c:pt idx="35">
                  <c:v>38.259003126762245</c:v>
                </c:pt>
                <c:pt idx="36">
                  <c:v>38.888286852259846</c:v>
                </c:pt>
                <c:pt idx="37">
                  <c:v>40.879719918372011</c:v>
                </c:pt>
                <c:pt idx="38">
                  <c:v>41.974724354922245</c:v>
                </c:pt>
                <c:pt idx="39">
                  <c:v>42.075135700104269</c:v>
                </c:pt>
                <c:pt idx="40">
                  <c:v>44.534919646962393</c:v>
                </c:pt>
                <c:pt idx="41">
                  <c:v>45.089446029301421</c:v>
                </c:pt>
                <c:pt idx="42">
                  <c:v>45.287966171323944</c:v>
                </c:pt>
                <c:pt idx="43">
                  <c:v>46.282881459069841</c:v>
                </c:pt>
                <c:pt idx="44">
                  <c:v>48.000836315904003</c:v>
                </c:pt>
                <c:pt idx="45">
                  <c:v>48.116896592885055</c:v>
                </c:pt>
                <c:pt idx="46">
                  <c:v>51.671139884180313</c:v>
                </c:pt>
                <c:pt idx="47">
                  <c:v>53.366225638423501</c:v>
                </c:pt>
                <c:pt idx="48">
                  <c:v>53.591311414238987</c:v>
                </c:pt>
                <c:pt idx="49">
                  <c:v>54.487453935304245</c:v>
                </c:pt>
                <c:pt idx="50">
                  <c:v>54.800783779496328</c:v>
                </c:pt>
                <c:pt idx="51">
                  <c:v>54.946656420235236</c:v>
                </c:pt>
                <c:pt idx="52">
                  <c:v>55.684737323855082</c:v>
                </c:pt>
                <c:pt idx="53">
                  <c:v>56.22309916584404</c:v>
                </c:pt>
                <c:pt idx="54">
                  <c:v>57.669383745486982</c:v>
                </c:pt>
                <c:pt idx="55">
                  <c:v>57.832994641237974</c:v>
                </c:pt>
                <c:pt idx="56">
                  <c:v>59.060831492387344</c:v>
                </c:pt>
                <c:pt idx="57">
                  <c:v>60.624045524450608</c:v>
                </c:pt>
                <c:pt idx="58">
                  <c:v>62.227031939610761</c:v>
                </c:pt>
                <c:pt idx="59">
                  <c:v>63.047136587406797</c:v>
                </c:pt>
                <c:pt idx="60">
                  <c:v>65.017900024732427</c:v>
                </c:pt>
                <c:pt idx="61">
                  <c:v>65.264474600650217</c:v>
                </c:pt>
                <c:pt idx="62">
                  <c:v>66.200736467382683</c:v>
                </c:pt>
              </c:numCache>
            </c:numRef>
          </c:val>
        </c:ser>
        <c:ser>
          <c:idx val="2"/>
          <c:order val="2"/>
          <c:tx>
            <c:strRef>
              <c:f>Sheet1!$D$1</c:f>
              <c:strCache>
                <c:ptCount val="1"/>
                <c:pt idx="0">
                  <c:v>Within-school variance explained </c:v>
                </c:pt>
              </c:strCache>
            </c:strRef>
          </c:tx>
          <c:spPr>
            <a:solidFill>
              <a:schemeClr val="bg1">
                <a:lumMod val="75000"/>
              </a:schemeClr>
            </a:solidFill>
            <a:ln>
              <a:noFill/>
            </a:ln>
          </c:spPr>
          <c:invertIfNegative val="0"/>
          <c:cat>
            <c:strRef>
              <c:f>Sheet1!$A$2:$A$64</c:f>
              <c:strCache>
                <c:ptCount val="63"/>
                <c:pt idx="0">
                  <c:v>Albania</c:v>
                </c:pt>
                <c:pt idx="1">
                  <c:v>Finland</c:v>
                </c:pt>
                <c:pt idx="2">
                  <c:v>Iceland</c:v>
                </c:pt>
                <c:pt idx="3">
                  <c:v>Sweden</c:v>
                </c:pt>
                <c:pt idx="4">
                  <c:v>Norway</c:v>
                </c:pt>
                <c:pt idx="5">
                  <c:v>Denmark</c:v>
                </c:pt>
                <c:pt idx="6">
                  <c:v>Estonia</c:v>
                </c:pt>
                <c:pt idx="7">
                  <c:v>Ireland</c:v>
                </c:pt>
                <c:pt idx="8">
                  <c:v>Spain</c:v>
                </c:pt>
                <c:pt idx="9">
                  <c:v>Canada</c:v>
                </c:pt>
                <c:pt idx="10">
                  <c:v>Poland</c:v>
                </c:pt>
                <c:pt idx="11">
                  <c:v>Latvia</c:v>
                </c:pt>
                <c:pt idx="12">
                  <c:v>Kazakhstan</c:v>
                </c:pt>
                <c:pt idx="13">
                  <c:v>United States</c:v>
                </c:pt>
                <c:pt idx="14">
                  <c:v>Mexico</c:v>
                </c:pt>
                <c:pt idx="15">
                  <c:v>Colombia</c:v>
                </c:pt>
                <c:pt idx="16">
                  <c:v>Costa Rica</c:v>
                </c:pt>
                <c:pt idx="17">
                  <c:v>Russian Fed.</c:v>
                </c:pt>
                <c:pt idx="18">
                  <c:v>Malaysia</c:v>
                </c:pt>
                <c:pt idx="19">
                  <c:v>Jordan</c:v>
                </c:pt>
                <c:pt idx="20">
                  <c:v>New Zealand</c:v>
                </c:pt>
                <c:pt idx="21">
                  <c:v>Lithuania</c:v>
                </c:pt>
                <c:pt idx="22">
                  <c:v>Greece</c:v>
                </c:pt>
                <c:pt idx="23">
                  <c:v>Montenegro</c:v>
                </c:pt>
                <c:pt idx="24">
                  <c:v>United Kingdom</c:v>
                </c:pt>
                <c:pt idx="25">
                  <c:v>Argentina</c:v>
                </c:pt>
                <c:pt idx="26">
                  <c:v>Australia</c:v>
                </c:pt>
                <c:pt idx="27">
                  <c:v>Brazil</c:v>
                </c:pt>
                <c:pt idx="28">
                  <c:v>Portugal</c:v>
                </c:pt>
                <c:pt idx="29">
                  <c:v>Indonesia</c:v>
                </c:pt>
                <c:pt idx="30">
                  <c:v>Chile</c:v>
                </c:pt>
                <c:pt idx="31">
                  <c:v>Thailand</c:v>
                </c:pt>
                <c:pt idx="32">
                  <c:v>Romania</c:v>
                </c:pt>
                <c:pt idx="33">
                  <c:v>Tunisia</c:v>
                </c:pt>
                <c:pt idx="34">
                  <c:v>Switzerland</c:v>
                </c:pt>
                <c:pt idx="35">
                  <c:v>Peru</c:v>
                </c:pt>
                <c:pt idx="36">
                  <c:v>Uruguay</c:v>
                </c:pt>
                <c:pt idx="37">
                  <c:v>Croatia</c:v>
                </c:pt>
                <c:pt idx="38">
                  <c:v>U.A.E.</c:v>
                </c:pt>
                <c:pt idx="39">
                  <c:v>Macao-China</c:v>
                </c:pt>
                <c:pt idx="40">
                  <c:v>Serbia</c:v>
                </c:pt>
                <c:pt idx="41">
                  <c:v>Viet Nam</c:v>
                </c:pt>
                <c:pt idx="42">
                  <c:v>Korea</c:v>
                </c:pt>
                <c:pt idx="43">
                  <c:v>Hong Kong-China</c:v>
                </c:pt>
                <c:pt idx="44">
                  <c:v>Singapore</c:v>
                </c:pt>
                <c:pt idx="45">
                  <c:v>Austria</c:v>
                </c:pt>
                <c:pt idx="46">
                  <c:v>Italy</c:v>
                </c:pt>
                <c:pt idx="47">
                  <c:v>Luxembourg</c:v>
                </c:pt>
                <c:pt idx="48">
                  <c:v>Czech Republic</c:v>
                </c:pt>
                <c:pt idx="49">
                  <c:v>Japan</c:v>
                </c:pt>
                <c:pt idx="50">
                  <c:v>Bulgaria</c:v>
                </c:pt>
                <c:pt idx="51">
                  <c:v>Israel</c:v>
                </c:pt>
                <c:pt idx="52">
                  <c:v>Qatar</c:v>
                </c:pt>
                <c:pt idx="53">
                  <c:v>Shanghai-China</c:v>
                </c:pt>
                <c:pt idx="54">
                  <c:v>Germany</c:v>
                </c:pt>
                <c:pt idx="55">
                  <c:v>Slovenia</c:v>
                </c:pt>
                <c:pt idx="56">
                  <c:v>Slovak Republic</c:v>
                </c:pt>
                <c:pt idx="57">
                  <c:v>Turkey</c:v>
                </c:pt>
                <c:pt idx="58">
                  <c:v>Belgium</c:v>
                </c:pt>
                <c:pt idx="59">
                  <c:v>Hungary</c:v>
                </c:pt>
                <c:pt idx="60">
                  <c:v>Liechtenstein</c:v>
                </c:pt>
                <c:pt idx="61">
                  <c:v>Netherlands</c:v>
                </c:pt>
                <c:pt idx="62">
                  <c:v>Chinese Taipei</c:v>
                </c:pt>
              </c:strCache>
            </c:strRef>
          </c:cat>
          <c:val>
            <c:numRef>
              <c:f>Sheet1!$D$2:$D$64</c:f>
              <c:numCache>
                <c:formatCode>0.0</c:formatCode>
                <c:ptCount val="63"/>
                <c:pt idx="0">
                  <c:v>-93.854723677019564</c:v>
                </c:pt>
                <c:pt idx="1">
                  <c:v>-77.046825563426978</c:v>
                </c:pt>
                <c:pt idx="2">
                  <c:v>-89.743848876981929</c:v>
                </c:pt>
                <c:pt idx="3">
                  <c:v>-85.693807394677478</c:v>
                </c:pt>
                <c:pt idx="4">
                  <c:v>-83.294364507982394</c:v>
                </c:pt>
                <c:pt idx="5">
                  <c:v>-65.834680105957517</c:v>
                </c:pt>
                <c:pt idx="6">
                  <c:v>-63.826308614932138</c:v>
                </c:pt>
                <c:pt idx="7">
                  <c:v>-68.581079194320552</c:v>
                </c:pt>
                <c:pt idx="8">
                  <c:v>-73.861036472773648</c:v>
                </c:pt>
                <c:pt idx="9">
                  <c:v>-74.719558439108425</c:v>
                </c:pt>
                <c:pt idx="10">
                  <c:v>-75.868503879821219</c:v>
                </c:pt>
                <c:pt idx="11">
                  <c:v>-57.879707219211134</c:v>
                </c:pt>
                <c:pt idx="12">
                  <c:v>-38.145092319462677</c:v>
                </c:pt>
                <c:pt idx="13">
                  <c:v>-72.699994751676044</c:v>
                </c:pt>
                <c:pt idx="14">
                  <c:v>-42.191788714636758</c:v>
                </c:pt>
                <c:pt idx="15">
                  <c:v>-42.666134665162275</c:v>
                </c:pt>
                <c:pt idx="16">
                  <c:v>-31.838133381253972</c:v>
                </c:pt>
                <c:pt idx="17">
                  <c:v>-64.888966516512198</c:v>
                </c:pt>
                <c:pt idx="18">
                  <c:v>-52.473084308209444</c:v>
                </c:pt>
                <c:pt idx="19">
                  <c:v>-45.429950283897455</c:v>
                </c:pt>
                <c:pt idx="20">
                  <c:v>-90.313795870408256</c:v>
                </c:pt>
                <c:pt idx="21">
                  <c:v>-64.423157354770581</c:v>
                </c:pt>
                <c:pt idx="22">
                  <c:v>-61.003907505312092</c:v>
                </c:pt>
                <c:pt idx="23">
                  <c:v>-50.992658706014367</c:v>
                </c:pt>
                <c:pt idx="24">
                  <c:v>-75.728617109989358</c:v>
                </c:pt>
                <c:pt idx="25">
                  <c:v>-38.367224549864794</c:v>
                </c:pt>
                <c:pt idx="26">
                  <c:v>-79.252886703469514</c:v>
                </c:pt>
                <c:pt idx="27">
                  <c:v>-40.765483612536009</c:v>
                </c:pt>
                <c:pt idx="28">
                  <c:v>-73.264346472438689</c:v>
                </c:pt>
                <c:pt idx="29">
                  <c:v>-28.970827861616495</c:v>
                </c:pt>
                <c:pt idx="30">
                  <c:v>-43.267146484105162</c:v>
                </c:pt>
                <c:pt idx="31">
                  <c:v>-46.480981991022894</c:v>
                </c:pt>
                <c:pt idx="32">
                  <c:v>-42.345834670792954</c:v>
                </c:pt>
                <c:pt idx="33">
                  <c:v>-36.607766978584863</c:v>
                </c:pt>
                <c:pt idx="34">
                  <c:v>-68.060039063564858</c:v>
                </c:pt>
                <c:pt idx="35">
                  <c:v>-45.579940009381993</c:v>
                </c:pt>
                <c:pt idx="36">
                  <c:v>-53.609239543397344</c:v>
                </c:pt>
                <c:pt idx="37">
                  <c:v>-51.41381772398622</c:v>
                </c:pt>
                <c:pt idx="38">
                  <c:v>-52.515682867727207</c:v>
                </c:pt>
                <c:pt idx="39">
                  <c:v>-75.300971708143948</c:v>
                </c:pt>
                <c:pt idx="40">
                  <c:v>-52.257085366530006</c:v>
                </c:pt>
                <c:pt idx="41">
                  <c:v>-41.380876334198049</c:v>
                </c:pt>
                <c:pt idx="42">
                  <c:v>-69.15749771190427</c:v>
                </c:pt>
                <c:pt idx="43">
                  <c:v>-62.853854613131972</c:v>
                </c:pt>
                <c:pt idx="44">
                  <c:v>-82.943398541738063</c:v>
                </c:pt>
                <c:pt idx="45">
                  <c:v>-51.250528788744134</c:v>
                </c:pt>
                <c:pt idx="46">
                  <c:v>-48.709003432309103</c:v>
                </c:pt>
                <c:pt idx="47">
                  <c:v>-76.845276162201358</c:v>
                </c:pt>
                <c:pt idx="48">
                  <c:v>-50.534728731664941</c:v>
                </c:pt>
                <c:pt idx="49">
                  <c:v>-48.286758239874139</c:v>
                </c:pt>
                <c:pt idx="50">
                  <c:v>-49.066250576828239</c:v>
                </c:pt>
                <c:pt idx="51">
                  <c:v>-74.538577007343548</c:v>
                </c:pt>
                <c:pt idx="52">
                  <c:v>-64.712997054600109</c:v>
                </c:pt>
                <c:pt idx="53">
                  <c:v>-63.699079020789213</c:v>
                </c:pt>
                <c:pt idx="54">
                  <c:v>-51.103192348066663</c:v>
                </c:pt>
                <c:pt idx="55">
                  <c:v>-40.722853918375726</c:v>
                </c:pt>
                <c:pt idx="56">
                  <c:v>-59.201974262005486</c:v>
                </c:pt>
                <c:pt idx="57">
                  <c:v>-37.420684241311804</c:v>
                </c:pt>
                <c:pt idx="58">
                  <c:v>-61.005066327275166</c:v>
                </c:pt>
                <c:pt idx="59">
                  <c:v>-38.871503392953763</c:v>
                </c:pt>
                <c:pt idx="60">
                  <c:v>-38.977511661878594</c:v>
                </c:pt>
                <c:pt idx="61">
                  <c:v>-33.711328160614194</c:v>
                </c:pt>
                <c:pt idx="62">
                  <c:v>-90.931534776085201</c:v>
                </c:pt>
              </c:numCache>
            </c:numRef>
          </c:val>
        </c:ser>
        <c:dLbls>
          <c:showLegendKey val="0"/>
          <c:showVal val="0"/>
          <c:showCatName val="0"/>
          <c:showSerName val="0"/>
          <c:showPercent val="0"/>
          <c:showBubbleSize val="0"/>
        </c:dLbls>
        <c:gapWidth val="50"/>
        <c:overlap val="100"/>
        <c:axId val="105346944"/>
        <c:axId val="105348480"/>
      </c:barChart>
      <c:lineChart>
        <c:grouping val="standard"/>
        <c:varyColors val="0"/>
        <c:ser>
          <c:idx val="1"/>
          <c:order val="1"/>
          <c:tx>
            <c:strRef>
              <c:f>Sheet1!$C$1</c:f>
              <c:strCache>
                <c:ptCount val="1"/>
                <c:pt idx="0">
                  <c:v>OECD average between-school variance2</c:v>
                </c:pt>
              </c:strCache>
            </c:strRef>
          </c:tx>
          <c:spPr>
            <a:ln>
              <a:solidFill>
                <a:srgbClr val="278D99"/>
              </a:solidFill>
            </a:ln>
          </c:spPr>
          <c:marker>
            <c:symbol val="none"/>
          </c:marker>
          <c:cat>
            <c:strRef>
              <c:f>Sheet1!$A$2:$A$64</c:f>
              <c:strCache>
                <c:ptCount val="63"/>
                <c:pt idx="0">
                  <c:v>Albania</c:v>
                </c:pt>
                <c:pt idx="1">
                  <c:v>Finland</c:v>
                </c:pt>
                <c:pt idx="2">
                  <c:v>Iceland</c:v>
                </c:pt>
                <c:pt idx="3">
                  <c:v>Sweden</c:v>
                </c:pt>
                <c:pt idx="4">
                  <c:v>Norway</c:v>
                </c:pt>
                <c:pt idx="5">
                  <c:v>Denmark</c:v>
                </c:pt>
                <c:pt idx="6">
                  <c:v>Estonia</c:v>
                </c:pt>
                <c:pt idx="7">
                  <c:v>Ireland</c:v>
                </c:pt>
                <c:pt idx="8">
                  <c:v>Spain</c:v>
                </c:pt>
                <c:pt idx="9">
                  <c:v>Canada</c:v>
                </c:pt>
                <c:pt idx="10">
                  <c:v>Poland</c:v>
                </c:pt>
                <c:pt idx="11">
                  <c:v>Latvia</c:v>
                </c:pt>
                <c:pt idx="12">
                  <c:v>Kazakhstan</c:v>
                </c:pt>
                <c:pt idx="13">
                  <c:v>United States</c:v>
                </c:pt>
                <c:pt idx="14">
                  <c:v>Mexico</c:v>
                </c:pt>
                <c:pt idx="15">
                  <c:v>Colombia</c:v>
                </c:pt>
                <c:pt idx="16">
                  <c:v>Costa Rica</c:v>
                </c:pt>
                <c:pt idx="17">
                  <c:v>Russian Fed.</c:v>
                </c:pt>
                <c:pt idx="18">
                  <c:v>Malaysia</c:v>
                </c:pt>
                <c:pt idx="19">
                  <c:v>Jordan</c:v>
                </c:pt>
                <c:pt idx="20">
                  <c:v>New Zealand</c:v>
                </c:pt>
                <c:pt idx="21">
                  <c:v>Lithuania</c:v>
                </c:pt>
                <c:pt idx="22">
                  <c:v>Greece</c:v>
                </c:pt>
                <c:pt idx="23">
                  <c:v>Montenegro</c:v>
                </c:pt>
                <c:pt idx="24">
                  <c:v>United Kingdom</c:v>
                </c:pt>
                <c:pt idx="25">
                  <c:v>Argentina</c:v>
                </c:pt>
                <c:pt idx="26">
                  <c:v>Australia</c:v>
                </c:pt>
                <c:pt idx="27">
                  <c:v>Brazil</c:v>
                </c:pt>
                <c:pt idx="28">
                  <c:v>Portugal</c:v>
                </c:pt>
                <c:pt idx="29">
                  <c:v>Indonesia</c:v>
                </c:pt>
                <c:pt idx="30">
                  <c:v>Chile</c:v>
                </c:pt>
                <c:pt idx="31">
                  <c:v>Thailand</c:v>
                </c:pt>
                <c:pt idx="32">
                  <c:v>Romania</c:v>
                </c:pt>
                <c:pt idx="33">
                  <c:v>Tunisia</c:v>
                </c:pt>
                <c:pt idx="34">
                  <c:v>Switzerland</c:v>
                </c:pt>
                <c:pt idx="35">
                  <c:v>Peru</c:v>
                </c:pt>
                <c:pt idx="36">
                  <c:v>Uruguay</c:v>
                </c:pt>
                <c:pt idx="37">
                  <c:v>Croatia</c:v>
                </c:pt>
                <c:pt idx="38">
                  <c:v>U.A.E.</c:v>
                </c:pt>
                <c:pt idx="39">
                  <c:v>Macao-China</c:v>
                </c:pt>
                <c:pt idx="40">
                  <c:v>Serbia</c:v>
                </c:pt>
                <c:pt idx="41">
                  <c:v>Viet Nam</c:v>
                </c:pt>
                <c:pt idx="42">
                  <c:v>Korea</c:v>
                </c:pt>
                <c:pt idx="43">
                  <c:v>Hong Kong-China</c:v>
                </c:pt>
                <c:pt idx="44">
                  <c:v>Singapore</c:v>
                </c:pt>
                <c:pt idx="45">
                  <c:v>Austria</c:v>
                </c:pt>
                <c:pt idx="46">
                  <c:v>Italy</c:v>
                </c:pt>
                <c:pt idx="47">
                  <c:v>Luxembourg</c:v>
                </c:pt>
                <c:pt idx="48">
                  <c:v>Czech Republic</c:v>
                </c:pt>
                <c:pt idx="49">
                  <c:v>Japan</c:v>
                </c:pt>
                <c:pt idx="50">
                  <c:v>Bulgaria</c:v>
                </c:pt>
                <c:pt idx="51">
                  <c:v>Israel</c:v>
                </c:pt>
                <c:pt idx="52">
                  <c:v>Qatar</c:v>
                </c:pt>
                <c:pt idx="53">
                  <c:v>Shanghai-China</c:v>
                </c:pt>
                <c:pt idx="54">
                  <c:v>Germany</c:v>
                </c:pt>
                <c:pt idx="55">
                  <c:v>Slovenia</c:v>
                </c:pt>
                <c:pt idx="56">
                  <c:v>Slovak Republic</c:v>
                </c:pt>
                <c:pt idx="57">
                  <c:v>Turkey</c:v>
                </c:pt>
                <c:pt idx="58">
                  <c:v>Belgium</c:v>
                </c:pt>
                <c:pt idx="59">
                  <c:v>Hungary</c:v>
                </c:pt>
                <c:pt idx="60">
                  <c:v>Liechtenstein</c:v>
                </c:pt>
                <c:pt idx="61">
                  <c:v>Netherlands</c:v>
                </c:pt>
                <c:pt idx="62">
                  <c:v>Chinese Taipei</c:v>
                </c:pt>
              </c:strCache>
            </c:strRef>
          </c:cat>
          <c:val>
            <c:numRef>
              <c:f>Sheet1!$C$2:$C$64</c:f>
              <c:numCache>
                <c:formatCode>0.0</c:formatCode>
                <c:ptCount val="63"/>
                <c:pt idx="0">
                  <c:v>36.838825771861444</c:v>
                </c:pt>
                <c:pt idx="1">
                  <c:v>36.838825771861444</c:v>
                </c:pt>
                <c:pt idx="2">
                  <c:v>36.838825771861444</c:v>
                </c:pt>
                <c:pt idx="3">
                  <c:v>36.838825771861444</c:v>
                </c:pt>
                <c:pt idx="4">
                  <c:v>36.838825771861444</c:v>
                </c:pt>
                <c:pt idx="5">
                  <c:v>36.838825771861444</c:v>
                </c:pt>
                <c:pt idx="6">
                  <c:v>36.838825771861444</c:v>
                </c:pt>
                <c:pt idx="7">
                  <c:v>36.838825771861444</c:v>
                </c:pt>
                <c:pt idx="8">
                  <c:v>36.838825771861444</c:v>
                </c:pt>
                <c:pt idx="9">
                  <c:v>36.838825771861444</c:v>
                </c:pt>
                <c:pt idx="10">
                  <c:v>36.838825771861444</c:v>
                </c:pt>
                <c:pt idx="11">
                  <c:v>36.838825771861444</c:v>
                </c:pt>
                <c:pt idx="12">
                  <c:v>36.838825771861444</c:v>
                </c:pt>
                <c:pt idx="13">
                  <c:v>36.838825771861444</c:v>
                </c:pt>
                <c:pt idx="14">
                  <c:v>36.838825771861444</c:v>
                </c:pt>
                <c:pt idx="15">
                  <c:v>36.838825771861444</c:v>
                </c:pt>
                <c:pt idx="16">
                  <c:v>36.838825771861444</c:v>
                </c:pt>
                <c:pt idx="17">
                  <c:v>36.838825771861444</c:v>
                </c:pt>
                <c:pt idx="18">
                  <c:v>36.838825771861444</c:v>
                </c:pt>
                <c:pt idx="19">
                  <c:v>36.838825771861444</c:v>
                </c:pt>
                <c:pt idx="20">
                  <c:v>36.838825771861444</c:v>
                </c:pt>
                <c:pt idx="21">
                  <c:v>36.838825771861444</c:v>
                </c:pt>
                <c:pt idx="22">
                  <c:v>36.838825771861444</c:v>
                </c:pt>
                <c:pt idx="23">
                  <c:v>36.838825771861444</c:v>
                </c:pt>
                <c:pt idx="24">
                  <c:v>36.838825771861444</c:v>
                </c:pt>
                <c:pt idx="25">
                  <c:v>36.838825771861444</c:v>
                </c:pt>
                <c:pt idx="26">
                  <c:v>36.838825771861444</c:v>
                </c:pt>
                <c:pt idx="27">
                  <c:v>36.838825771861444</c:v>
                </c:pt>
                <c:pt idx="28">
                  <c:v>36.838825771861444</c:v>
                </c:pt>
                <c:pt idx="29">
                  <c:v>36.838825771861444</c:v>
                </c:pt>
                <c:pt idx="30">
                  <c:v>36.838825771861444</c:v>
                </c:pt>
                <c:pt idx="31">
                  <c:v>36.838825771861444</c:v>
                </c:pt>
                <c:pt idx="32">
                  <c:v>36.838825771861444</c:v>
                </c:pt>
                <c:pt idx="33">
                  <c:v>36.838825771861444</c:v>
                </c:pt>
                <c:pt idx="34">
                  <c:v>36.838825771861444</c:v>
                </c:pt>
                <c:pt idx="35">
                  <c:v>36.838825771861444</c:v>
                </c:pt>
                <c:pt idx="36">
                  <c:v>36.838825771861444</c:v>
                </c:pt>
                <c:pt idx="37">
                  <c:v>36.838825771861444</c:v>
                </c:pt>
                <c:pt idx="38">
                  <c:v>36.838825771861444</c:v>
                </c:pt>
                <c:pt idx="39">
                  <c:v>36.838825771861444</c:v>
                </c:pt>
                <c:pt idx="40">
                  <c:v>36.838825771861444</c:v>
                </c:pt>
                <c:pt idx="41">
                  <c:v>36.838825771861444</c:v>
                </c:pt>
                <c:pt idx="42">
                  <c:v>36.838825771861444</c:v>
                </c:pt>
                <c:pt idx="43">
                  <c:v>36.838825771861444</c:v>
                </c:pt>
                <c:pt idx="44">
                  <c:v>36.838825771861444</c:v>
                </c:pt>
                <c:pt idx="45">
                  <c:v>36.838825771861444</c:v>
                </c:pt>
                <c:pt idx="46">
                  <c:v>36.838825771861444</c:v>
                </c:pt>
                <c:pt idx="47">
                  <c:v>36.838825771861444</c:v>
                </c:pt>
                <c:pt idx="48">
                  <c:v>36.838825771861444</c:v>
                </c:pt>
                <c:pt idx="49">
                  <c:v>36.838825771861444</c:v>
                </c:pt>
                <c:pt idx="50">
                  <c:v>36.838825771861444</c:v>
                </c:pt>
                <c:pt idx="51">
                  <c:v>36.838825771861444</c:v>
                </c:pt>
                <c:pt idx="52">
                  <c:v>36.838825771861444</c:v>
                </c:pt>
                <c:pt idx="53">
                  <c:v>36.838825771861444</c:v>
                </c:pt>
                <c:pt idx="54">
                  <c:v>36.838825771861444</c:v>
                </c:pt>
                <c:pt idx="55">
                  <c:v>36.838825771861444</c:v>
                </c:pt>
                <c:pt idx="56">
                  <c:v>36.838825771861444</c:v>
                </c:pt>
                <c:pt idx="57">
                  <c:v>36.838825771861444</c:v>
                </c:pt>
                <c:pt idx="58">
                  <c:v>36.838825771861444</c:v>
                </c:pt>
                <c:pt idx="59">
                  <c:v>36.838825771861444</c:v>
                </c:pt>
                <c:pt idx="60">
                  <c:v>36.838825771861444</c:v>
                </c:pt>
                <c:pt idx="61">
                  <c:v>36.838825771861444</c:v>
                </c:pt>
                <c:pt idx="62">
                  <c:v>36.838825771861444</c:v>
                </c:pt>
              </c:numCache>
            </c:numRef>
          </c:val>
          <c:smooth val="0"/>
        </c:ser>
        <c:ser>
          <c:idx val="3"/>
          <c:order val="3"/>
          <c:tx>
            <c:strRef>
              <c:f>Sheet1!$E$1</c:f>
              <c:strCache>
                <c:ptCount val="1"/>
                <c:pt idx="0">
                  <c:v>OECD average within-school variance</c:v>
                </c:pt>
              </c:strCache>
            </c:strRef>
          </c:tx>
          <c:spPr>
            <a:ln>
              <a:solidFill>
                <a:schemeClr val="bg1">
                  <a:lumMod val="85000"/>
                </a:schemeClr>
              </a:solidFill>
            </a:ln>
          </c:spPr>
          <c:marker>
            <c:symbol val="none"/>
          </c:marker>
          <c:cat>
            <c:strRef>
              <c:f>Sheet1!$A$2:$A$64</c:f>
              <c:strCache>
                <c:ptCount val="63"/>
                <c:pt idx="0">
                  <c:v>Albania</c:v>
                </c:pt>
                <c:pt idx="1">
                  <c:v>Finland</c:v>
                </c:pt>
                <c:pt idx="2">
                  <c:v>Iceland</c:v>
                </c:pt>
                <c:pt idx="3">
                  <c:v>Sweden</c:v>
                </c:pt>
                <c:pt idx="4">
                  <c:v>Norway</c:v>
                </c:pt>
                <c:pt idx="5">
                  <c:v>Denmark</c:v>
                </c:pt>
                <c:pt idx="6">
                  <c:v>Estonia</c:v>
                </c:pt>
                <c:pt idx="7">
                  <c:v>Ireland</c:v>
                </c:pt>
                <c:pt idx="8">
                  <c:v>Spain</c:v>
                </c:pt>
                <c:pt idx="9">
                  <c:v>Canada</c:v>
                </c:pt>
                <c:pt idx="10">
                  <c:v>Poland</c:v>
                </c:pt>
                <c:pt idx="11">
                  <c:v>Latvia</c:v>
                </c:pt>
                <c:pt idx="12">
                  <c:v>Kazakhstan</c:v>
                </c:pt>
                <c:pt idx="13">
                  <c:v>United States</c:v>
                </c:pt>
                <c:pt idx="14">
                  <c:v>Mexico</c:v>
                </c:pt>
                <c:pt idx="15">
                  <c:v>Colombia</c:v>
                </c:pt>
                <c:pt idx="16">
                  <c:v>Costa Rica</c:v>
                </c:pt>
                <c:pt idx="17">
                  <c:v>Russian Fed.</c:v>
                </c:pt>
                <c:pt idx="18">
                  <c:v>Malaysia</c:v>
                </c:pt>
                <c:pt idx="19">
                  <c:v>Jordan</c:v>
                </c:pt>
                <c:pt idx="20">
                  <c:v>New Zealand</c:v>
                </c:pt>
                <c:pt idx="21">
                  <c:v>Lithuania</c:v>
                </c:pt>
                <c:pt idx="22">
                  <c:v>Greece</c:v>
                </c:pt>
                <c:pt idx="23">
                  <c:v>Montenegro</c:v>
                </c:pt>
                <c:pt idx="24">
                  <c:v>United Kingdom</c:v>
                </c:pt>
                <c:pt idx="25">
                  <c:v>Argentina</c:v>
                </c:pt>
                <c:pt idx="26">
                  <c:v>Australia</c:v>
                </c:pt>
                <c:pt idx="27">
                  <c:v>Brazil</c:v>
                </c:pt>
                <c:pt idx="28">
                  <c:v>Portugal</c:v>
                </c:pt>
                <c:pt idx="29">
                  <c:v>Indonesia</c:v>
                </c:pt>
                <c:pt idx="30">
                  <c:v>Chile</c:v>
                </c:pt>
                <c:pt idx="31">
                  <c:v>Thailand</c:v>
                </c:pt>
                <c:pt idx="32">
                  <c:v>Romania</c:v>
                </c:pt>
                <c:pt idx="33">
                  <c:v>Tunisia</c:v>
                </c:pt>
                <c:pt idx="34">
                  <c:v>Switzerland</c:v>
                </c:pt>
                <c:pt idx="35">
                  <c:v>Peru</c:v>
                </c:pt>
                <c:pt idx="36">
                  <c:v>Uruguay</c:v>
                </c:pt>
                <c:pt idx="37">
                  <c:v>Croatia</c:v>
                </c:pt>
                <c:pt idx="38">
                  <c:v>U.A.E.</c:v>
                </c:pt>
                <c:pt idx="39">
                  <c:v>Macao-China</c:v>
                </c:pt>
                <c:pt idx="40">
                  <c:v>Serbia</c:v>
                </c:pt>
                <c:pt idx="41">
                  <c:v>Viet Nam</c:v>
                </c:pt>
                <c:pt idx="42">
                  <c:v>Korea</c:v>
                </c:pt>
                <c:pt idx="43">
                  <c:v>Hong Kong-China</c:v>
                </c:pt>
                <c:pt idx="44">
                  <c:v>Singapore</c:v>
                </c:pt>
                <c:pt idx="45">
                  <c:v>Austria</c:v>
                </c:pt>
                <c:pt idx="46">
                  <c:v>Italy</c:v>
                </c:pt>
                <c:pt idx="47">
                  <c:v>Luxembourg</c:v>
                </c:pt>
                <c:pt idx="48">
                  <c:v>Czech Republic</c:v>
                </c:pt>
                <c:pt idx="49">
                  <c:v>Japan</c:v>
                </c:pt>
                <c:pt idx="50">
                  <c:v>Bulgaria</c:v>
                </c:pt>
                <c:pt idx="51">
                  <c:v>Israel</c:v>
                </c:pt>
                <c:pt idx="52">
                  <c:v>Qatar</c:v>
                </c:pt>
                <c:pt idx="53">
                  <c:v>Shanghai-China</c:v>
                </c:pt>
                <c:pt idx="54">
                  <c:v>Germany</c:v>
                </c:pt>
                <c:pt idx="55">
                  <c:v>Slovenia</c:v>
                </c:pt>
                <c:pt idx="56">
                  <c:v>Slovak Republic</c:v>
                </c:pt>
                <c:pt idx="57">
                  <c:v>Turkey</c:v>
                </c:pt>
                <c:pt idx="58">
                  <c:v>Belgium</c:v>
                </c:pt>
                <c:pt idx="59">
                  <c:v>Hungary</c:v>
                </c:pt>
                <c:pt idx="60">
                  <c:v>Liechtenstein</c:v>
                </c:pt>
                <c:pt idx="61">
                  <c:v>Netherlands</c:v>
                </c:pt>
                <c:pt idx="62">
                  <c:v>Chinese Taipei</c:v>
                </c:pt>
              </c:strCache>
            </c:strRef>
          </c:cat>
          <c:val>
            <c:numRef>
              <c:f>Sheet1!$E$2:$E$64</c:f>
              <c:numCache>
                <c:formatCode>0.0</c:formatCode>
                <c:ptCount val="63"/>
                <c:pt idx="0">
                  <c:v>-63.381770574411895</c:v>
                </c:pt>
                <c:pt idx="1">
                  <c:v>-63.381770574411895</c:v>
                </c:pt>
                <c:pt idx="2">
                  <c:v>-63.381770574411895</c:v>
                </c:pt>
                <c:pt idx="3">
                  <c:v>-63.381770574411895</c:v>
                </c:pt>
                <c:pt idx="4">
                  <c:v>-63.381770574411895</c:v>
                </c:pt>
                <c:pt idx="5">
                  <c:v>-63.381770574411895</c:v>
                </c:pt>
                <c:pt idx="6">
                  <c:v>-63.381770574411895</c:v>
                </c:pt>
                <c:pt idx="7">
                  <c:v>-63.381770574411895</c:v>
                </c:pt>
                <c:pt idx="8">
                  <c:v>-63.381770574411895</c:v>
                </c:pt>
                <c:pt idx="9">
                  <c:v>-63.381770574411895</c:v>
                </c:pt>
                <c:pt idx="10">
                  <c:v>-63.381770574411895</c:v>
                </c:pt>
                <c:pt idx="11">
                  <c:v>-63.381770574411895</c:v>
                </c:pt>
                <c:pt idx="12">
                  <c:v>-63.381770574411895</c:v>
                </c:pt>
                <c:pt idx="13">
                  <c:v>-63.381770574411895</c:v>
                </c:pt>
                <c:pt idx="14">
                  <c:v>-63.381770574411895</c:v>
                </c:pt>
                <c:pt idx="15">
                  <c:v>-63.381770574411895</c:v>
                </c:pt>
                <c:pt idx="16">
                  <c:v>-63.381770574411895</c:v>
                </c:pt>
                <c:pt idx="17">
                  <c:v>-63.381770574411895</c:v>
                </c:pt>
                <c:pt idx="18">
                  <c:v>-63.381770574411895</c:v>
                </c:pt>
                <c:pt idx="19">
                  <c:v>-63.381770574411895</c:v>
                </c:pt>
                <c:pt idx="20">
                  <c:v>-63.381770574411895</c:v>
                </c:pt>
                <c:pt idx="21">
                  <c:v>-63.381770574411895</c:v>
                </c:pt>
                <c:pt idx="22">
                  <c:v>-63.381770574411895</c:v>
                </c:pt>
                <c:pt idx="23">
                  <c:v>-63.381770574411895</c:v>
                </c:pt>
                <c:pt idx="24">
                  <c:v>-63.381770574411895</c:v>
                </c:pt>
                <c:pt idx="25">
                  <c:v>-63.381770574411895</c:v>
                </c:pt>
                <c:pt idx="26">
                  <c:v>-63.381770574411895</c:v>
                </c:pt>
                <c:pt idx="27">
                  <c:v>-63.381770574411895</c:v>
                </c:pt>
                <c:pt idx="28">
                  <c:v>-63.381770574411895</c:v>
                </c:pt>
                <c:pt idx="29">
                  <c:v>-63.381770574411895</c:v>
                </c:pt>
                <c:pt idx="30">
                  <c:v>-63.381770574411895</c:v>
                </c:pt>
                <c:pt idx="31">
                  <c:v>-63.381770574411895</c:v>
                </c:pt>
                <c:pt idx="32">
                  <c:v>-63.381770574411895</c:v>
                </c:pt>
                <c:pt idx="33">
                  <c:v>-63.381770574411895</c:v>
                </c:pt>
                <c:pt idx="34">
                  <c:v>-63.381770574411895</c:v>
                </c:pt>
                <c:pt idx="35">
                  <c:v>-63.381770574411895</c:v>
                </c:pt>
                <c:pt idx="36">
                  <c:v>-63.381770574411895</c:v>
                </c:pt>
                <c:pt idx="37">
                  <c:v>-63.381770574411895</c:v>
                </c:pt>
                <c:pt idx="38">
                  <c:v>-63.381770574411895</c:v>
                </c:pt>
                <c:pt idx="39">
                  <c:v>-63.381770574411895</c:v>
                </c:pt>
                <c:pt idx="40">
                  <c:v>-63.381770574411895</c:v>
                </c:pt>
                <c:pt idx="41">
                  <c:v>-63.381770574411895</c:v>
                </c:pt>
                <c:pt idx="42">
                  <c:v>-63.381770574411895</c:v>
                </c:pt>
                <c:pt idx="43">
                  <c:v>-63.381770574411895</c:v>
                </c:pt>
                <c:pt idx="44">
                  <c:v>-63.381770574411895</c:v>
                </c:pt>
                <c:pt idx="45">
                  <c:v>-63.381770574411895</c:v>
                </c:pt>
                <c:pt idx="46">
                  <c:v>-63.381770574411895</c:v>
                </c:pt>
                <c:pt idx="47">
                  <c:v>-63.381770574411895</c:v>
                </c:pt>
                <c:pt idx="48">
                  <c:v>-63.381770574411895</c:v>
                </c:pt>
                <c:pt idx="49">
                  <c:v>-63.381770574411895</c:v>
                </c:pt>
                <c:pt idx="50">
                  <c:v>-63.381770574411895</c:v>
                </c:pt>
                <c:pt idx="51">
                  <c:v>-63.381770574411895</c:v>
                </c:pt>
                <c:pt idx="52">
                  <c:v>-63.381770574411895</c:v>
                </c:pt>
                <c:pt idx="53">
                  <c:v>-63.381770574411895</c:v>
                </c:pt>
                <c:pt idx="54">
                  <c:v>-63.381770574411895</c:v>
                </c:pt>
                <c:pt idx="55">
                  <c:v>-63.381770574411895</c:v>
                </c:pt>
                <c:pt idx="56">
                  <c:v>-63.381770574411895</c:v>
                </c:pt>
                <c:pt idx="57">
                  <c:v>-63.381770574411895</c:v>
                </c:pt>
                <c:pt idx="58">
                  <c:v>-63.381770574411895</c:v>
                </c:pt>
                <c:pt idx="59">
                  <c:v>-63.381770574411895</c:v>
                </c:pt>
                <c:pt idx="60">
                  <c:v>-63.381770574411895</c:v>
                </c:pt>
                <c:pt idx="61">
                  <c:v>-63.381770574411895</c:v>
                </c:pt>
                <c:pt idx="62">
                  <c:v>-63.381770574411895</c:v>
                </c:pt>
              </c:numCache>
            </c:numRef>
          </c:val>
          <c:smooth val="0"/>
        </c:ser>
        <c:dLbls>
          <c:showLegendKey val="0"/>
          <c:showVal val="0"/>
          <c:showCatName val="0"/>
          <c:showSerName val="0"/>
          <c:showPercent val="0"/>
          <c:showBubbleSize val="0"/>
        </c:dLbls>
        <c:marker val="1"/>
        <c:smooth val="0"/>
        <c:axId val="105346944"/>
        <c:axId val="105348480"/>
      </c:lineChart>
      <c:catAx>
        <c:axId val="105346944"/>
        <c:scaling>
          <c:orientation val="minMax"/>
        </c:scaling>
        <c:delete val="0"/>
        <c:axPos val="b"/>
        <c:numFmt formatCode="General" sourceLinked="1"/>
        <c:majorTickMark val="none"/>
        <c:minorTickMark val="none"/>
        <c:tickLblPos val="low"/>
        <c:spPr>
          <a:ln w="19050">
            <a:solidFill>
              <a:schemeClr val="bg1"/>
            </a:solidFill>
          </a:ln>
        </c:spPr>
        <c:txPr>
          <a:bodyPr/>
          <a:lstStyle/>
          <a:p>
            <a:pPr>
              <a:defRPr sz="1200" b="0">
                <a:solidFill>
                  <a:schemeClr val="bg1"/>
                </a:solidFill>
                <a:latin typeface="Arial" panose="020B0604020202020204" pitchFamily="34" charset="0"/>
                <a:cs typeface="Arial" panose="020B0604020202020204" pitchFamily="34" charset="0"/>
              </a:defRPr>
            </a:pPr>
            <a:endParaRPr lang="nl-NL"/>
          </a:p>
        </c:txPr>
        <c:crossAx val="105348480"/>
        <c:crosses val="autoZero"/>
        <c:auto val="1"/>
        <c:lblAlgn val="ctr"/>
        <c:lblOffset val="100"/>
        <c:tickLblSkip val="1"/>
        <c:noMultiLvlLbl val="0"/>
      </c:catAx>
      <c:valAx>
        <c:axId val="105348480"/>
        <c:scaling>
          <c:orientation val="minMax"/>
          <c:max val="100"/>
          <c:min val="-100"/>
        </c:scaling>
        <c:delete val="0"/>
        <c:axPos val="l"/>
        <c:majorGridlines>
          <c:spPr>
            <a:ln>
              <a:solidFill>
                <a:schemeClr val="bg1">
                  <a:lumMod val="65000"/>
                </a:schemeClr>
              </a:solidFill>
              <a:prstDash val="dash"/>
            </a:ln>
          </c:spPr>
        </c:majorGridlines>
        <c:numFmt formatCode="0;0" sourceLinked="0"/>
        <c:majorTickMark val="none"/>
        <c:minorTickMark val="none"/>
        <c:tickLblPos val="nextTo"/>
        <c:spPr>
          <a:ln>
            <a:noFill/>
          </a:ln>
        </c:spPr>
        <c:txPr>
          <a:bodyPr/>
          <a:lstStyle/>
          <a:p>
            <a:pPr>
              <a:defRPr sz="1100" b="0">
                <a:solidFill>
                  <a:schemeClr val="bg1"/>
                </a:solidFill>
                <a:latin typeface="Arial" pitchFamily="34" charset="0"/>
                <a:cs typeface="Arial" pitchFamily="34" charset="0"/>
              </a:defRPr>
            </a:pPr>
            <a:endParaRPr lang="nl-NL"/>
          </a:p>
        </c:txPr>
        <c:crossAx val="105346944"/>
        <c:crosses val="autoZero"/>
        <c:crossBetween val="between"/>
      </c:valAx>
      <c:spPr>
        <a:ln w="25381">
          <a:noFill/>
        </a:ln>
      </c:spPr>
    </c:plotArea>
    <c:plotVisOnly val="1"/>
    <c:dispBlanksAs val="gap"/>
    <c:showDLblsOverMax val="0"/>
  </c:chart>
  <c:spPr>
    <a:noFill/>
  </c:spPr>
  <c:txPr>
    <a:bodyPr/>
    <a:lstStyle/>
    <a:p>
      <a:pPr>
        <a:defRPr sz="1799"/>
      </a:pPr>
      <a:endParaRPr lang="nl-N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78973613699744E-2"/>
          <c:y val="5.2604957005563988E-2"/>
          <c:w val="0.88179933712665481"/>
          <c:h val="0.85794287853623763"/>
        </c:manualLayout>
      </c:layout>
      <c:scatterChart>
        <c:scatterStyle val="lineMarker"/>
        <c:varyColors val="0"/>
        <c:ser>
          <c:idx val="0"/>
          <c:order val="0"/>
          <c:spPr>
            <a:ln w="28575">
              <a:noFill/>
            </a:ln>
          </c:spPr>
          <c:marker>
            <c:spPr>
              <a:solidFill>
                <a:srgbClr val="5A9000"/>
              </a:solidFill>
              <a:ln>
                <a:noFill/>
              </a:ln>
            </c:spPr>
          </c:marker>
          <c:dLbls>
            <c:dLbl>
              <c:idx val="0"/>
              <c:layout>
                <c:manualLayout>
                  <c:x val="0.28934656890516536"/>
                  <c:y val="0.13130496775915157"/>
                </c:manualLayout>
              </c:layout>
              <c:tx>
                <c:strRef>
                  <c:f>'Data(Fig III.4.5)'!$A$11</c:f>
                  <c:strCache>
                    <c:ptCount val="1"/>
                    <c:pt idx="0">
                      <c:v>United States</c:v>
                    </c:pt>
                  </c:strCache>
                </c:strRef>
              </c:tx>
              <c:dLblPos val="r"/>
              <c:showLegendKey val="0"/>
              <c:showVal val="1"/>
              <c:showCatName val="0"/>
              <c:showSerName val="0"/>
              <c:showPercent val="0"/>
              <c:showBubbleSize val="0"/>
            </c:dLbl>
            <c:dLbl>
              <c:idx val="1"/>
              <c:layout>
                <c:manualLayout>
                  <c:x val="2.0612022037391313E-3"/>
                  <c:y val="-2.0742475475846333E-4"/>
                </c:manualLayout>
              </c:layout>
              <c:tx>
                <c:strRef>
                  <c:f>'Data(Fig III.4.5)'!$A$12</c:f>
                  <c:strCache>
                    <c:ptCount val="1"/>
                    <c:pt idx="0">
                      <c:v>Poland</c:v>
                    </c:pt>
                  </c:strCache>
                </c:strRef>
              </c:tx>
              <c:dLblPos val="r"/>
              <c:showLegendKey val="0"/>
              <c:showVal val="1"/>
              <c:showCatName val="0"/>
              <c:showSerName val="0"/>
              <c:showPercent val="0"/>
              <c:showBubbleSize val="0"/>
            </c:dLbl>
            <c:dLbl>
              <c:idx val="2"/>
              <c:layout>
                <c:manualLayout>
                  <c:x val="-0.10549934093200007"/>
                  <c:y val="-2.8533170834677556E-2"/>
                </c:manualLayout>
              </c:layout>
              <c:tx>
                <c:strRef>
                  <c:f>'Data(Fig III.4.5)'!$A$13</c:f>
                  <c:strCache>
                    <c:ptCount val="1"/>
                    <c:pt idx="0">
                      <c:v>Hong Kong-China</c:v>
                    </c:pt>
                  </c:strCache>
                </c:strRef>
              </c:tx>
              <c:dLblPos val="r"/>
              <c:showLegendKey val="0"/>
              <c:showVal val="1"/>
              <c:showCatName val="0"/>
              <c:showSerName val="0"/>
              <c:showPercent val="0"/>
              <c:showBubbleSize val="0"/>
            </c:dLbl>
            <c:dLbl>
              <c:idx val="3"/>
              <c:layout>
                <c:manualLayout>
                  <c:x val="-2.8679152332235839E-2"/>
                  <c:y val="-1.8416992261399798E-2"/>
                </c:manualLayout>
              </c:layout>
              <c:tx>
                <c:strRef>
                  <c:f>'Data(Fig III.4.5)'!$A$14</c:f>
                  <c:strCache>
                    <c:ptCount val="1"/>
                    <c:pt idx="0">
                      <c:v>Brazil</c:v>
                    </c:pt>
                  </c:strCache>
                </c:strRef>
              </c:tx>
              <c:dLblPos val="r"/>
              <c:showLegendKey val="0"/>
              <c:showVal val="1"/>
              <c:showCatName val="0"/>
              <c:showSerName val="0"/>
              <c:showPercent val="0"/>
              <c:showBubbleSize val="0"/>
            </c:dLbl>
            <c:dLbl>
              <c:idx val="4"/>
              <c:layout>
                <c:manualLayout>
                  <c:x val="-0.10280503258260602"/>
                  <c:y val="-2.0742475475846333E-4"/>
                </c:manualLayout>
              </c:layout>
              <c:tx>
                <c:strRef>
                  <c:f>'Data(Fig III.4.5)'!$A$15</c:f>
                  <c:strCache>
                    <c:ptCount val="1"/>
                    <c:pt idx="0">
                      <c:v>New Zealand</c:v>
                    </c:pt>
                  </c:strCache>
                </c:strRef>
              </c:tx>
              <c:dLblPos val="r"/>
              <c:showLegendKey val="0"/>
              <c:showVal val="1"/>
              <c:showCatName val="0"/>
              <c:showSerName val="0"/>
              <c:showPercent val="0"/>
              <c:showBubbleSize val="0"/>
            </c:dLbl>
            <c:dLbl>
              <c:idx val="5"/>
              <c:layout>
                <c:manualLayout>
                  <c:x val="-3.3333388071016691E-2"/>
                  <c:y val="-1.8416832948992153E-2"/>
                </c:manualLayout>
              </c:layout>
              <c:tx>
                <c:strRef>
                  <c:f>'Data(Fig III.4.5)'!$A$16</c:f>
                  <c:strCache>
                    <c:ptCount val="1"/>
                    <c:pt idx="0">
                      <c:v>Greece</c:v>
                    </c:pt>
                  </c:strCache>
                </c:strRef>
              </c:tx>
              <c:dLblPos val="r"/>
              <c:showLegendKey val="0"/>
              <c:showVal val="1"/>
              <c:showCatName val="0"/>
              <c:showSerName val="0"/>
              <c:showPercent val="0"/>
              <c:showBubbleSize val="0"/>
            </c:dLbl>
            <c:dLbl>
              <c:idx val="6"/>
              <c:layout>
                <c:manualLayout>
                  <c:x val="-1.2116843058851218E-2"/>
                  <c:y val="1.3955288972793412E-2"/>
                </c:manualLayout>
              </c:layout>
              <c:tx>
                <c:strRef>
                  <c:f>'Data(Fig III.4.5)'!$A$17</c:f>
                  <c:strCache>
                    <c:ptCount val="1"/>
                    <c:pt idx="0">
                      <c:v>Uruguay</c:v>
                    </c:pt>
                  </c:strCache>
                </c:strRef>
              </c:tx>
              <c:dLblPos val="r"/>
              <c:showLegendKey val="0"/>
              <c:showVal val="1"/>
              <c:showCatName val="0"/>
              <c:showSerName val="0"/>
              <c:showPercent val="0"/>
              <c:showBubbleSize val="0"/>
            </c:dLbl>
            <c:dLbl>
              <c:idx val="7"/>
              <c:layout>
                <c:manualLayout>
                  <c:x val="0.3331421893431214"/>
                  <c:y val="0.13939787875529241"/>
                </c:manualLayout>
              </c:layout>
              <c:tx>
                <c:strRef>
                  <c:f>'Data(Fig III.4.5)'!$A$18</c:f>
                  <c:strCache>
                    <c:ptCount val="1"/>
                    <c:pt idx="0">
                      <c:v>United Kingdom</c:v>
                    </c:pt>
                  </c:strCache>
                </c:strRef>
              </c:tx>
              <c:dLblPos val="r"/>
              <c:showLegendKey val="0"/>
              <c:showVal val="1"/>
              <c:showCatName val="0"/>
              <c:showSerName val="0"/>
              <c:showPercent val="0"/>
              <c:showBubbleSize val="0"/>
            </c:dLbl>
            <c:dLbl>
              <c:idx val="8"/>
              <c:layout>
                <c:manualLayout>
                  <c:x val="-4.2903010153618887E-2"/>
                  <c:y val="-2.8533170834677556E-2"/>
                </c:manualLayout>
              </c:layout>
              <c:tx>
                <c:strRef>
                  <c:f>'Data(Fig III.4.5)'!$A$19</c:f>
                  <c:strCache>
                    <c:ptCount val="1"/>
                    <c:pt idx="0">
                      <c:v>Estonia</c:v>
                    </c:pt>
                  </c:strCache>
                </c:strRef>
              </c:tx>
              <c:dLblPos val="r"/>
              <c:showLegendKey val="0"/>
              <c:showVal val="1"/>
              <c:showCatName val="0"/>
              <c:showSerName val="0"/>
              <c:showPercent val="0"/>
              <c:showBubbleSize val="0"/>
            </c:dLbl>
            <c:dLbl>
              <c:idx val="9"/>
              <c:layout>
                <c:manualLayout>
                  <c:x val="-7.8915710214324794E-2"/>
                  <c:y val="-1.2347030217580962E-2"/>
                </c:manualLayout>
              </c:layout>
              <c:tx>
                <c:strRef>
                  <c:f>'Data(Fig III.4.5)'!$A$20</c:f>
                  <c:strCache>
                    <c:ptCount val="1"/>
                    <c:pt idx="0">
                      <c:v>Finland</c:v>
                    </c:pt>
                  </c:strCache>
                </c:strRef>
              </c:tx>
              <c:dLblPos val="r"/>
              <c:showLegendKey val="0"/>
              <c:showVal val="1"/>
              <c:showCatName val="0"/>
              <c:showSerName val="0"/>
              <c:showPercent val="0"/>
              <c:showBubbleSize val="0"/>
            </c:dLbl>
            <c:dLbl>
              <c:idx val="10"/>
              <c:layout>
                <c:manualLayout>
                  <c:x val="-3.438654109842109E-2"/>
                  <c:y val="-1.8416832948992153E-2"/>
                </c:manualLayout>
              </c:layout>
              <c:tx>
                <c:strRef>
                  <c:f>'Data(Fig III.4.5)'!$A$21</c:f>
                  <c:strCache>
                    <c:ptCount val="1"/>
                    <c:pt idx="0">
                      <c:v>Albania</c:v>
                    </c:pt>
                  </c:strCache>
                </c:strRef>
              </c:tx>
              <c:dLblPos val="r"/>
              <c:showLegendKey val="0"/>
              <c:showVal val="1"/>
              <c:showCatName val="0"/>
              <c:showSerName val="0"/>
              <c:showPercent val="0"/>
              <c:showBubbleSize val="0"/>
            </c:dLbl>
            <c:dLbl>
              <c:idx val="11"/>
              <c:layout>
                <c:manualLayout>
                  <c:x val="-5.8613111317289718E-2"/>
                  <c:y val="1.1932180708064047E-2"/>
                </c:manualLayout>
              </c:layout>
              <c:tx>
                <c:strRef>
                  <c:f>'Data(Fig III.4.5)'!$A$22</c:f>
                  <c:strCache>
                    <c:ptCount val="1"/>
                    <c:pt idx="0">
                      <c:v>Croatia</c:v>
                    </c:pt>
                  </c:strCache>
                </c:strRef>
              </c:tx>
              <c:dLblPos val="r"/>
              <c:showLegendKey val="0"/>
              <c:showVal val="1"/>
              <c:showCatName val="0"/>
              <c:showSerName val="0"/>
              <c:showPercent val="0"/>
              <c:showBubbleSize val="0"/>
            </c:dLbl>
            <c:dLbl>
              <c:idx val="12"/>
              <c:layout>
                <c:manualLayout>
                  <c:x val="-5.4880110789071082E-2"/>
                  <c:y val="-2.2306923318955452E-3"/>
                </c:manualLayout>
              </c:layout>
              <c:tx>
                <c:strRef>
                  <c:f>'Data(Fig III.4.5)'!$A$23</c:f>
                  <c:strCache>
                    <c:ptCount val="1"/>
                    <c:pt idx="0">
                      <c:v>Latvia</c:v>
                    </c:pt>
                  </c:strCache>
                </c:strRef>
              </c:tx>
              <c:dLblPos val="r"/>
              <c:showLegendKey val="0"/>
              <c:showVal val="1"/>
              <c:showCatName val="0"/>
              <c:showSerName val="0"/>
              <c:showPercent val="0"/>
              <c:showBubbleSize val="0"/>
            </c:dLbl>
            <c:dLbl>
              <c:idx val="13"/>
              <c:layout>
                <c:manualLayout>
                  <c:x val="0.20075003262244812"/>
                  <c:y val="4.4304461942257511E-2"/>
                </c:manualLayout>
              </c:layout>
              <c:tx>
                <c:strRef>
                  <c:f>'Data(Fig III.4.5)'!$A$24</c:f>
                  <c:strCache>
                    <c:ptCount val="1"/>
                    <c:pt idx="0">
                      <c:v>Slovak Republic</c:v>
                    </c:pt>
                  </c:strCache>
                </c:strRef>
              </c:tx>
              <c:dLblPos val="r"/>
              <c:showLegendKey val="0"/>
              <c:showVal val="1"/>
              <c:showCatName val="0"/>
              <c:showSerName val="0"/>
              <c:showPercent val="0"/>
              <c:showBubbleSize val="0"/>
            </c:dLbl>
            <c:dLbl>
              <c:idx val="14"/>
              <c:layout>
                <c:manualLayout>
                  <c:x val="0.17954113400058574"/>
                  <c:y val="4.6327729519394303E-2"/>
                </c:manualLayout>
              </c:layout>
              <c:tx>
                <c:strRef>
                  <c:f>'Data(Fig III.4.5)'!$A$25</c:f>
                  <c:strCache>
                    <c:ptCount val="1"/>
                    <c:pt idx="0">
                      <c:v>Luxembourg</c:v>
                    </c:pt>
                  </c:strCache>
                </c:strRef>
              </c:tx>
              <c:dLblPos val="r"/>
              <c:showLegendKey val="0"/>
              <c:showVal val="1"/>
              <c:showCatName val="0"/>
              <c:showSerName val="0"/>
              <c:showPercent val="0"/>
              <c:showBubbleSize val="0"/>
            </c:dLbl>
            <c:dLbl>
              <c:idx val="15"/>
              <c:layout>
                <c:manualLayout>
                  <c:x val="-3.9158900757843236E-2"/>
                  <c:y val="-1.8416832948992115E-2"/>
                </c:manualLayout>
              </c:layout>
              <c:tx>
                <c:strRef>
                  <c:f>'Data(Fig III.4.5)'!$A$26</c:f>
                  <c:strCache>
                    <c:ptCount val="1"/>
                    <c:pt idx="0">
                      <c:v>Germany</c:v>
                    </c:pt>
                  </c:strCache>
                </c:strRef>
              </c:tx>
              <c:dLblPos val="r"/>
              <c:showLegendKey val="0"/>
              <c:showVal val="1"/>
              <c:showCatName val="0"/>
              <c:showSerName val="0"/>
              <c:showPercent val="0"/>
              <c:showBubbleSize val="0"/>
            </c:dLbl>
            <c:dLbl>
              <c:idx val="16"/>
              <c:layout>
                <c:manualLayout>
                  <c:x val="0.22767449689226862"/>
                  <c:y val="7.8700010753587513E-2"/>
                </c:manualLayout>
              </c:layout>
              <c:tx>
                <c:strRef>
                  <c:f>'Data(Fig III.4.5)'!$A$27</c:f>
                  <c:strCache>
                    <c:ptCount val="1"/>
                    <c:pt idx="0">
                      <c:v>Lithuania</c:v>
                    </c:pt>
                  </c:strCache>
                </c:strRef>
              </c:tx>
              <c:dLblPos val="r"/>
              <c:showLegendKey val="0"/>
              <c:showVal val="1"/>
              <c:showCatName val="0"/>
              <c:showSerName val="0"/>
              <c:showPercent val="0"/>
              <c:showBubbleSize val="0"/>
            </c:dLbl>
            <c:dLbl>
              <c:idx val="17"/>
              <c:layout>
                <c:manualLayout>
                  <c:x val="0.22393459941594893"/>
                  <c:y val="6.2513870136490901E-2"/>
                </c:manualLayout>
              </c:layout>
              <c:tx>
                <c:strRef>
                  <c:f>'Data(Fig III.4.5)'!$A$28</c:f>
                  <c:strCache>
                    <c:ptCount val="1"/>
                    <c:pt idx="0">
                      <c:v>Austria</c:v>
                    </c:pt>
                  </c:strCache>
                </c:strRef>
              </c:tx>
              <c:dLblPos val="r"/>
              <c:showLegendKey val="0"/>
              <c:showVal val="1"/>
              <c:showCatName val="0"/>
              <c:showSerName val="0"/>
              <c:showPercent val="0"/>
              <c:showBubbleSize val="0"/>
            </c:dLbl>
            <c:dLbl>
              <c:idx val="18"/>
              <c:layout>
                <c:manualLayout>
                  <c:x val="0.33924916319766796"/>
                  <c:y val="0.1272584326048774"/>
                </c:manualLayout>
              </c:layout>
              <c:tx>
                <c:strRef>
                  <c:f>'Data(Fig III.4.5)'!$A$29</c:f>
                  <c:strCache>
                    <c:ptCount val="1"/>
                    <c:pt idx="0">
                      <c:v>Czech Republic</c:v>
                    </c:pt>
                  </c:strCache>
                </c:strRef>
              </c:tx>
              <c:dLblPos val="r"/>
              <c:showLegendKey val="0"/>
              <c:showVal val="1"/>
              <c:showCatName val="0"/>
              <c:showSerName val="0"/>
              <c:showPercent val="0"/>
              <c:showBubbleSize val="0"/>
            </c:dLbl>
            <c:dLbl>
              <c:idx val="19"/>
              <c:layout>
                <c:manualLayout>
                  <c:x val="1.3828135490008137E-2"/>
                  <c:y val="1.8158428223786203E-3"/>
                </c:manualLayout>
              </c:layout>
              <c:tx>
                <c:strRef>
                  <c:f>'Data(Fig III.4.5)'!$A$30</c:f>
                  <c:strCache>
                    <c:ptCount val="1"/>
                    <c:pt idx="0">
                      <c:v>Chinese Taipei</c:v>
                    </c:pt>
                  </c:strCache>
                </c:strRef>
              </c:tx>
              <c:dLblPos val="r"/>
              <c:showLegendKey val="0"/>
              <c:showVal val="1"/>
              <c:showCatName val="0"/>
              <c:showSerName val="0"/>
              <c:showPercent val="0"/>
              <c:showBubbleSize val="0"/>
            </c:dLbl>
            <c:dLbl>
              <c:idx val="20"/>
              <c:layout>
                <c:manualLayout>
                  <c:x val="0.25698291363214776"/>
                  <c:y val="0.1940262626504009"/>
                </c:manualLayout>
              </c:layout>
              <c:tx>
                <c:strRef>
                  <c:f>'Data(Fig III.4.5)'!$A$31</c:f>
                  <c:strCache>
                    <c:ptCount val="1"/>
                    <c:pt idx="0">
                      <c:v>France</c:v>
                    </c:pt>
                  </c:strCache>
                </c:strRef>
              </c:tx>
              <c:dLblPos val="r"/>
              <c:showLegendKey val="0"/>
              <c:showVal val="1"/>
              <c:showCatName val="0"/>
              <c:showSerName val="0"/>
              <c:showPercent val="0"/>
              <c:showBubbleSize val="0"/>
            </c:dLbl>
            <c:dLbl>
              <c:idx val="21"/>
              <c:layout>
                <c:manualLayout>
                  <c:x val="-7.7726853486379865E-2"/>
                  <c:y val="-6.2772274861697206E-3"/>
                </c:manualLayout>
              </c:layout>
              <c:tx>
                <c:strRef>
                  <c:f>'Data(Fig III.4.5)'!$A$32</c:f>
                  <c:strCache>
                    <c:ptCount val="1"/>
                    <c:pt idx="0">
                      <c:v>Thailand</c:v>
                    </c:pt>
                  </c:strCache>
                </c:strRef>
              </c:tx>
              <c:dLblPos val="r"/>
              <c:showLegendKey val="0"/>
              <c:showVal val="1"/>
              <c:showCatName val="0"/>
              <c:showSerName val="0"/>
              <c:showPercent val="0"/>
              <c:showBubbleSize val="0"/>
            </c:dLbl>
            <c:dLbl>
              <c:idx val="22"/>
              <c:layout>
                <c:manualLayout>
                  <c:x val="-2.9391727493917282E-2"/>
                  <c:y val="-1.8416832948992153E-2"/>
                </c:manualLayout>
              </c:layout>
              <c:tx>
                <c:strRef>
                  <c:f>'Data(Fig III.4.5)'!$A$33</c:f>
                  <c:strCache>
                    <c:ptCount val="1"/>
                    <c:pt idx="0">
                      <c:v>Japan</c:v>
                    </c:pt>
                  </c:strCache>
                </c:strRef>
              </c:tx>
              <c:dLblPos val="r"/>
              <c:showLegendKey val="0"/>
              <c:showVal val="1"/>
              <c:showCatName val="0"/>
              <c:showSerName val="0"/>
              <c:showPercent val="0"/>
              <c:showBubbleSize val="0"/>
            </c:dLbl>
            <c:dLbl>
              <c:idx val="23"/>
              <c:layout>
                <c:manualLayout>
                  <c:x val="-3.2436565867222891E-2"/>
                  <c:y val="-1.8416832948992153E-2"/>
                </c:manualLayout>
              </c:layout>
              <c:tx>
                <c:strRef>
                  <c:f>'Data(Fig III.4.5)'!$A$34</c:f>
                  <c:strCache>
                    <c:ptCount val="1"/>
                    <c:pt idx="0">
                      <c:v>Turkey</c:v>
                    </c:pt>
                  </c:strCache>
                </c:strRef>
              </c:tx>
              <c:dLblPos val="r"/>
              <c:showLegendKey val="0"/>
              <c:showVal val="1"/>
              <c:showCatName val="0"/>
              <c:showSerName val="0"/>
              <c:showPercent val="0"/>
              <c:showBubbleSize val="0"/>
            </c:dLbl>
            <c:dLbl>
              <c:idx val="24"/>
              <c:layout>
                <c:manualLayout>
                  <c:x val="0.23969062261377863"/>
                  <c:y val="5.6444067405079679E-2"/>
                </c:manualLayout>
              </c:layout>
              <c:tx>
                <c:strRef>
                  <c:f>'Data(Fig III.4.5)'!$A$35</c:f>
                  <c:strCache>
                    <c:ptCount val="1"/>
                    <c:pt idx="0">
                      <c:v>Sweden</c:v>
                    </c:pt>
                  </c:strCache>
                </c:strRef>
              </c:tx>
              <c:dLblPos val="r"/>
              <c:showLegendKey val="0"/>
              <c:showVal val="1"/>
              <c:showCatName val="0"/>
              <c:showSerName val="0"/>
              <c:showPercent val="0"/>
              <c:showBubbleSize val="0"/>
            </c:dLbl>
            <c:dLbl>
              <c:idx val="25"/>
              <c:layout>
                <c:manualLayout>
                  <c:x val="-1.198820950300916E-2"/>
                  <c:y val="1.1932180708064047E-2"/>
                </c:manualLayout>
              </c:layout>
              <c:tx>
                <c:strRef>
                  <c:f>'Data(Fig III.4.5)'!$A$36</c:f>
                  <c:strCache>
                    <c:ptCount val="1"/>
                    <c:pt idx="0">
                      <c:v>Hungary</c:v>
                    </c:pt>
                  </c:strCache>
                </c:strRef>
              </c:tx>
              <c:dLblPos val="r"/>
              <c:showLegendKey val="0"/>
              <c:showVal val="1"/>
              <c:showCatName val="0"/>
              <c:showSerName val="0"/>
              <c:showPercent val="0"/>
              <c:showBubbleSize val="0"/>
            </c:dLbl>
            <c:dLbl>
              <c:idx val="26"/>
              <c:layout>
                <c:manualLayout>
                  <c:x val="0.32884604752873031"/>
                  <c:y val="6.0490602559353977E-2"/>
                </c:manualLayout>
              </c:layout>
              <c:tx>
                <c:strRef>
                  <c:f>'Data(Fig III.4.5)'!$A$37</c:f>
                  <c:strCache>
                    <c:ptCount val="1"/>
                    <c:pt idx="0">
                      <c:v>Australia</c:v>
                    </c:pt>
                  </c:strCache>
                </c:strRef>
              </c:tx>
              <c:dLblPos val="r"/>
              <c:showLegendKey val="0"/>
              <c:showVal val="1"/>
              <c:showCatName val="0"/>
              <c:showSerName val="0"/>
              <c:showPercent val="0"/>
              <c:showBubbleSize val="0"/>
            </c:dLbl>
            <c:dLbl>
              <c:idx val="27"/>
              <c:layout>
                <c:manualLayout>
                  <c:x val="-2.7094167973528888E-2"/>
                  <c:y val="1.5978715862338153E-2"/>
                </c:manualLayout>
              </c:layout>
              <c:tx>
                <c:strRef>
                  <c:f>'Data(Fig III.4.5)'!$A$38</c:f>
                  <c:strCache>
                    <c:ptCount val="1"/>
                    <c:pt idx="0">
                      <c:v>Israel</c:v>
                    </c:pt>
                  </c:strCache>
                </c:strRef>
              </c:tx>
              <c:dLblPos val="r"/>
              <c:showLegendKey val="0"/>
              <c:showVal val="1"/>
              <c:showCatName val="0"/>
              <c:showSerName val="0"/>
              <c:showPercent val="0"/>
              <c:showBubbleSize val="0"/>
            </c:dLbl>
            <c:dLbl>
              <c:idx val="28"/>
              <c:layout>
                <c:manualLayout>
                  <c:x val="-5.0893455836268892E-2"/>
                  <c:y val="-1.8416832948992153E-2"/>
                </c:manualLayout>
              </c:layout>
              <c:tx>
                <c:strRef>
                  <c:f>'Data(Fig III.4.5)'!$A$39</c:f>
                  <c:strCache>
                    <c:ptCount val="1"/>
                    <c:pt idx="0">
                      <c:v>Canada</c:v>
                    </c:pt>
                  </c:strCache>
                </c:strRef>
              </c:tx>
              <c:dLblPos val="r"/>
              <c:showLegendKey val="0"/>
              <c:showVal val="1"/>
              <c:showCatName val="0"/>
              <c:showSerName val="0"/>
              <c:showPercent val="0"/>
              <c:showBubbleSize val="0"/>
            </c:dLbl>
            <c:dLbl>
              <c:idx val="29"/>
              <c:layout>
                <c:manualLayout>
                  <c:x val="0.25055616223154586"/>
                  <c:y val="0.18390992476471549"/>
                </c:manualLayout>
              </c:layout>
              <c:tx>
                <c:strRef>
                  <c:f>'Data(Fig III.4.5)'!$A$40</c:f>
                  <c:strCache>
                    <c:ptCount val="1"/>
                    <c:pt idx="0">
                      <c:v>Ireland</c:v>
                    </c:pt>
                  </c:strCache>
                </c:strRef>
              </c:tx>
              <c:dLblPos val="r"/>
              <c:showLegendKey val="0"/>
              <c:showVal val="1"/>
              <c:showCatName val="0"/>
              <c:showSerName val="0"/>
              <c:showPercent val="0"/>
              <c:showBubbleSize val="0"/>
            </c:dLbl>
            <c:dLbl>
              <c:idx val="30"/>
              <c:layout>
                <c:manualLayout>
                  <c:x val="3.1977681517917814E-2"/>
                  <c:y val="3.6211391633708914E-2"/>
                </c:manualLayout>
              </c:layout>
              <c:tx>
                <c:strRef>
                  <c:f>'Data(Fig III.4.5)'!$A$41</c:f>
                  <c:strCache>
                    <c:ptCount val="1"/>
                    <c:pt idx="0">
                      <c:v>Bulgaria</c:v>
                    </c:pt>
                  </c:strCache>
                </c:strRef>
              </c:tx>
              <c:dLblPos val="r"/>
              <c:showLegendKey val="0"/>
              <c:showVal val="1"/>
              <c:showCatName val="0"/>
              <c:showSerName val="0"/>
              <c:showPercent val="0"/>
              <c:showBubbleSize val="0"/>
            </c:dLbl>
            <c:dLbl>
              <c:idx val="31"/>
              <c:layout>
                <c:manualLayout>
                  <c:x val="-3.3541938644530755E-2"/>
                  <c:y val="1.800198343947524E-2"/>
                </c:manualLayout>
              </c:layout>
              <c:tx>
                <c:strRef>
                  <c:f>'Data(Fig III.4.5)'!$A$42</c:f>
                  <c:strCache>
                    <c:ptCount val="1"/>
                    <c:pt idx="0">
                      <c:v>Jordan</c:v>
                    </c:pt>
                  </c:strCache>
                </c:strRef>
              </c:tx>
              <c:dLblPos val="r"/>
              <c:showLegendKey val="0"/>
              <c:showVal val="1"/>
              <c:showCatName val="0"/>
              <c:showSerName val="0"/>
              <c:showPercent val="0"/>
              <c:showBubbleSize val="0"/>
            </c:dLbl>
            <c:dLbl>
              <c:idx val="32"/>
              <c:layout>
                <c:manualLayout>
                  <c:x val="-6.3608472298626933E-3"/>
                  <c:y val="-2.2308516443031875E-3"/>
                </c:manualLayout>
              </c:layout>
              <c:tx>
                <c:strRef>
                  <c:f>'Data(Fig III.4.5)'!$A$43</c:f>
                  <c:strCache>
                    <c:ptCount val="1"/>
                    <c:pt idx="0">
                      <c:v>Chile</c:v>
                    </c:pt>
                  </c:strCache>
                </c:strRef>
              </c:tx>
              <c:dLblPos val="r"/>
              <c:showLegendKey val="0"/>
              <c:showVal val="1"/>
              <c:showCatName val="0"/>
              <c:showSerName val="0"/>
              <c:showPercent val="0"/>
              <c:showBubbleSize val="0"/>
            </c:dLbl>
            <c:dLbl>
              <c:idx val="33"/>
              <c:layout>
                <c:manualLayout>
                  <c:x val="-5.0483142161974255E-2"/>
                  <c:y val="-1.8416832948992153E-2"/>
                </c:manualLayout>
              </c:layout>
              <c:tx>
                <c:strRef>
                  <c:f>'Data(Fig III.4.5)'!$A$44</c:f>
                  <c:strCache>
                    <c:ptCount val="1"/>
                    <c:pt idx="0">
                      <c:v>Macao-China</c:v>
                    </c:pt>
                  </c:strCache>
                </c:strRef>
              </c:tx>
              <c:dLblPos val="r"/>
              <c:showLegendKey val="0"/>
              <c:showVal val="1"/>
              <c:showCatName val="0"/>
              <c:showSerName val="0"/>
              <c:showPercent val="0"/>
              <c:showBubbleSize val="0"/>
            </c:dLbl>
            <c:dLbl>
              <c:idx val="34"/>
              <c:layout>
                <c:manualLayout>
                  <c:x val="2.9869633134572797E-2"/>
                  <c:y val="-2.04401005261294E-2"/>
                </c:manualLayout>
              </c:layout>
              <c:tx>
                <c:rich>
                  <a:bodyPr/>
                  <a:lstStyle/>
                  <a:p>
                    <a:r>
                      <a:rPr lang="en-GB" sz="1200" dirty="0" smtClean="0">
                        <a:solidFill>
                          <a:schemeClr val="bg1"/>
                        </a:solidFill>
                      </a:rPr>
                      <a:t>U</a:t>
                    </a:r>
                    <a:r>
                      <a:rPr lang="en-GB" sz="1050" dirty="0" smtClean="0"/>
                      <a:t>.A.E.</a:t>
                    </a:r>
                    <a:endParaRPr lang="en-GB" dirty="0"/>
                  </a:p>
                </c:rich>
              </c:tx>
              <c:dLblPos val="r"/>
              <c:showLegendKey val="0"/>
              <c:showVal val="1"/>
              <c:showCatName val="0"/>
              <c:showSerName val="0"/>
              <c:showPercent val="0"/>
              <c:showBubbleSize val="0"/>
            </c:dLbl>
            <c:dLbl>
              <c:idx val="35"/>
              <c:layout>
                <c:manualLayout>
                  <c:x val="-6.6704873569635906E-2"/>
                  <c:y val="-4.2539599090326338E-3"/>
                </c:manualLayout>
              </c:layout>
              <c:tx>
                <c:strRef>
                  <c:f>'Data(Fig III.4.5)'!$A$46</c:f>
                  <c:strCache>
                    <c:ptCount val="1"/>
                    <c:pt idx="0">
                      <c:v>Belgium</c:v>
                    </c:pt>
                  </c:strCache>
                </c:strRef>
              </c:tx>
              <c:dLblPos val="r"/>
              <c:showLegendKey val="0"/>
              <c:showVal val="1"/>
              <c:showCatName val="0"/>
              <c:showSerName val="0"/>
              <c:showPercent val="0"/>
              <c:showBubbleSize val="0"/>
            </c:dLbl>
            <c:dLbl>
              <c:idx val="36"/>
              <c:layout>
                <c:manualLayout>
                  <c:x val="-7.0483162089122614E-2"/>
                  <c:y val="-1.4370457107125647E-2"/>
                </c:manualLayout>
              </c:layout>
              <c:tx>
                <c:strRef>
                  <c:f>'Data(Fig III.4.5)'!$A$47</c:f>
                  <c:strCache>
                    <c:ptCount val="1"/>
                    <c:pt idx="0">
                      <c:v>Netherlands</c:v>
                    </c:pt>
                  </c:strCache>
                </c:strRef>
              </c:tx>
              <c:dLblPos val="r"/>
              <c:showLegendKey val="0"/>
              <c:showVal val="1"/>
              <c:showCatName val="0"/>
              <c:showSerName val="0"/>
              <c:showPercent val="0"/>
              <c:showBubbleSize val="0"/>
            </c:dLbl>
            <c:dLbl>
              <c:idx val="37"/>
              <c:layout>
                <c:manualLayout>
                  <c:x val="0.31338889208192205"/>
                  <c:y val="4.0257926787983067E-2"/>
                </c:manualLayout>
              </c:layout>
              <c:tx>
                <c:strRef>
                  <c:f>'Data(Fig III.4.5)'!$A$48</c:f>
                  <c:strCache>
                    <c:ptCount val="1"/>
                    <c:pt idx="0">
                      <c:v>Spain</c:v>
                    </c:pt>
                  </c:strCache>
                </c:strRef>
              </c:tx>
              <c:dLblPos val="r"/>
              <c:showLegendKey val="0"/>
              <c:showVal val="1"/>
              <c:showCatName val="0"/>
              <c:showSerName val="0"/>
              <c:showPercent val="0"/>
              <c:showBubbleSize val="0"/>
            </c:dLbl>
            <c:dLbl>
              <c:idx val="38"/>
              <c:layout>
                <c:manualLayout>
                  <c:x val="-4.0941926054863582E-2"/>
                  <c:y val="-1.8416992261399798E-2"/>
                </c:manualLayout>
              </c:layout>
              <c:tx>
                <c:strRef>
                  <c:f>'Data(Fig III.4.5)'!$A$49</c:f>
                  <c:strCache>
                    <c:ptCount val="1"/>
                    <c:pt idx="0">
                      <c:v>Argentina</c:v>
                    </c:pt>
                  </c:strCache>
                </c:strRef>
              </c:tx>
              <c:dLblPos val="r"/>
              <c:showLegendKey val="0"/>
              <c:showVal val="1"/>
              <c:showCatName val="0"/>
              <c:showSerName val="0"/>
              <c:showPercent val="0"/>
              <c:showBubbleSize val="0"/>
            </c:dLbl>
            <c:dLbl>
              <c:idx val="39"/>
              <c:layout>
                <c:manualLayout>
                  <c:x val="-8.4220285678083706E-2"/>
                  <c:y val="1.5978715862338153E-2"/>
                </c:manualLayout>
              </c:layout>
              <c:tx>
                <c:strRef>
                  <c:f>'Data(Fig III.4.5)'!$A$50</c:f>
                  <c:strCache>
                    <c:ptCount val="1"/>
                    <c:pt idx="0">
                      <c:v>Indonesia</c:v>
                    </c:pt>
                  </c:strCache>
                </c:strRef>
              </c:tx>
              <c:dLblPos val="r"/>
              <c:showLegendKey val="0"/>
              <c:showVal val="1"/>
              <c:showCatName val="0"/>
              <c:showSerName val="0"/>
              <c:showPercent val="0"/>
              <c:showBubbleSize val="0"/>
            </c:dLbl>
            <c:dLbl>
              <c:idx val="40"/>
              <c:layout>
                <c:manualLayout>
                  <c:x val="-3.9061577156870093E-2"/>
                  <c:y val="-1.8416832948992153E-2"/>
                </c:manualLayout>
              </c:layout>
              <c:tx>
                <c:strRef>
                  <c:f>'Data(Fig III.4.5)'!$A$51</c:f>
                  <c:strCache>
                    <c:ptCount val="1"/>
                    <c:pt idx="0">
                      <c:v>Denmark</c:v>
                    </c:pt>
                  </c:strCache>
                </c:strRef>
              </c:tx>
              <c:dLblPos val="r"/>
              <c:showLegendKey val="0"/>
              <c:showVal val="1"/>
              <c:showCatName val="0"/>
              <c:showSerName val="0"/>
              <c:showPercent val="0"/>
              <c:showBubbleSize val="0"/>
            </c:dLbl>
            <c:dLbl>
              <c:idx val="41"/>
              <c:layout>
                <c:manualLayout>
                  <c:x val="-1.0309404755062588E-2"/>
                  <c:y val="2.0025251016612306E-2"/>
                </c:manualLayout>
              </c:layout>
              <c:tx>
                <c:strRef>
                  <c:f>'Data(Fig III.4.5)'!$A$52</c:f>
                  <c:strCache>
                    <c:ptCount val="1"/>
                    <c:pt idx="0">
                      <c:v>Kazakhstan</c:v>
                    </c:pt>
                  </c:strCache>
                </c:strRef>
              </c:tx>
              <c:dLblPos val="r"/>
              <c:showLegendKey val="0"/>
              <c:showVal val="1"/>
              <c:showCatName val="0"/>
              <c:showSerName val="0"/>
              <c:showPercent val="0"/>
              <c:showBubbleSize val="0"/>
            </c:dLbl>
            <c:dLbl>
              <c:idx val="42"/>
              <c:layout>
                <c:manualLayout>
                  <c:x val="-3.2337355822965243E-2"/>
                  <c:y val="3.0141588902297678E-2"/>
                </c:manualLayout>
              </c:layout>
              <c:tx>
                <c:strRef>
                  <c:f>'Data(Fig III.4.5)'!$A$53</c:f>
                  <c:strCache>
                    <c:ptCount val="1"/>
                    <c:pt idx="0">
                      <c:v>Peru</c:v>
                    </c:pt>
                  </c:strCache>
                </c:strRef>
              </c:tx>
              <c:dLblPos val="r"/>
              <c:showLegendKey val="0"/>
              <c:showVal val="1"/>
              <c:showCatName val="0"/>
              <c:showSerName val="0"/>
              <c:showPercent val="0"/>
              <c:showBubbleSize val="0"/>
            </c:dLbl>
            <c:dLbl>
              <c:idx val="43"/>
              <c:layout>
                <c:manualLayout>
                  <c:x val="-7.5537017726798814E-2"/>
                  <c:y val="-4.2539599090325514E-3"/>
                </c:manualLayout>
              </c:layout>
              <c:tx>
                <c:strRef>
                  <c:f>'Data(Fig III.4.5)'!$A$54</c:f>
                  <c:strCache>
                    <c:ptCount val="1"/>
                    <c:pt idx="0">
                      <c:v>Costa Rica</c:v>
                    </c:pt>
                  </c:strCache>
                </c:strRef>
              </c:tx>
              <c:dLblPos val="r"/>
              <c:showLegendKey val="0"/>
              <c:showVal val="1"/>
              <c:showCatName val="0"/>
              <c:showSerName val="0"/>
              <c:showPercent val="0"/>
              <c:showBubbleSize val="0"/>
            </c:dLbl>
            <c:dLbl>
              <c:idx val="44"/>
              <c:layout>
                <c:manualLayout>
                  <c:x val="-4.6155690392715505E-2"/>
                  <c:y val="-1.8416832948992115E-2"/>
                </c:manualLayout>
              </c:layout>
              <c:tx>
                <c:strRef>
                  <c:f>'Data(Fig III.4.5)'!$A$55</c:f>
                  <c:strCache>
                    <c:ptCount val="1"/>
                    <c:pt idx="0">
                      <c:v>Switzerland</c:v>
                    </c:pt>
                  </c:strCache>
                </c:strRef>
              </c:tx>
              <c:dLblPos val="r"/>
              <c:showLegendKey val="0"/>
              <c:showVal val="1"/>
              <c:showCatName val="0"/>
              <c:showSerName val="0"/>
              <c:showPercent val="0"/>
              <c:showBubbleSize val="0"/>
            </c:dLbl>
            <c:dLbl>
              <c:idx val="45"/>
              <c:layout>
                <c:manualLayout>
                  <c:x val="-0.11047077634963524"/>
                  <c:y val="-1.6393565371855073E-2"/>
                </c:manualLayout>
              </c:layout>
              <c:tx>
                <c:strRef>
                  <c:f>'Data(Fig III.4.5)'!$A$56</c:f>
                  <c:strCache>
                    <c:ptCount val="1"/>
                    <c:pt idx="0">
                      <c:v>Montenegro</c:v>
                    </c:pt>
                  </c:strCache>
                </c:strRef>
              </c:tx>
              <c:dLblPos val="r"/>
              <c:showLegendKey val="0"/>
              <c:showVal val="1"/>
              <c:showCatName val="0"/>
              <c:showSerName val="0"/>
              <c:showPercent val="0"/>
              <c:showBubbleSize val="0"/>
            </c:dLbl>
            <c:dLbl>
              <c:idx val="46"/>
              <c:layout>
                <c:manualLayout>
                  <c:x val="-8.1160657837478084E-3"/>
                  <c:y val="-1.2347030217580962E-2"/>
                </c:manualLayout>
              </c:layout>
              <c:tx>
                <c:strRef>
                  <c:f>'Data(Fig III.4.5)'!$A$57</c:f>
                  <c:strCache>
                    <c:ptCount val="1"/>
                    <c:pt idx="0">
                      <c:v>Tunisia</c:v>
                    </c:pt>
                  </c:strCache>
                </c:strRef>
              </c:tx>
              <c:dLblPos val="r"/>
              <c:showLegendKey val="0"/>
              <c:showVal val="1"/>
              <c:showCatName val="0"/>
              <c:showSerName val="0"/>
              <c:showPercent val="0"/>
              <c:showBubbleSize val="0"/>
            </c:dLbl>
            <c:dLbl>
              <c:idx val="47"/>
              <c:layout>
                <c:manualLayout>
                  <c:x val="0.23474452554744593"/>
                  <c:y val="0.13535150291342557"/>
                </c:manualLayout>
              </c:layout>
              <c:tx>
                <c:strRef>
                  <c:f>'Data(Fig III.4.5)'!$A$58</c:f>
                  <c:strCache>
                    <c:ptCount val="1"/>
                    <c:pt idx="0">
                      <c:v>Iceland</c:v>
                    </c:pt>
                  </c:strCache>
                </c:strRef>
              </c:tx>
              <c:dLblPos val="r"/>
              <c:showLegendKey val="0"/>
              <c:showVal val="1"/>
              <c:showCatName val="0"/>
              <c:showSerName val="0"/>
              <c:showPercent val="0"/>
              <c:showBubbleSize val="0"/>
            </c:dLbl>
            <c:dLbl>
              <c:idx val="48"/>
              <c:layout>
                <c:manualLayout>
                  <c:x val="-3.6840431442420177E-2"/>
                  <c:y val="-1.8416832948992153E-2"/>
                </c:manualLayout>
              </c:layout>
              <c:tx>
                <c:strRef>
                  <c:f>'Data(Fig III.4.5)'!$A$59</c:f>
                  <c:strCache>
                    <c:ptCount val="1"/>
                    <c:pt idx="0">
                      <c:v>Slovenia</c:v>
                    </c:pt>
                  </c:strCache>
                </c:strRef>
              </c:tx>
              <c:dLblPos val="r"/>
              <c:showLegendKey val="0"/>
              <c:showVal val="1"/>
              <c:showCatName val="0"/>
              <c:showSerName val="0"/>
              <c:showPercent val="0"/>
              <c:showBubbleSize val="0"/>
            </c:dLbl>
            <c:dLbl>
              <c:idx val="49"/>
              <c:layout>
                <c:manualLayout>
                  <c:x val="-2.9297907104677699E-2"/>
                  <c:y val="-1.8416832948992153E-2"/>
                </c:manualLayout>
              </c:layout>
              <c:tx>
                <c:strRef>
                  <c:f>'Data(Fig III.4.5)'!$A$60</c:f>
                  <c:strCache>
                    <c:ptCount val="1"/>
                    <c:pt idx="0">
                      <c:v>Qatar</c:v>
                    </c:pt>
                  </c:strCache>
                </c:strRef>
              </c:tx>
              <c:dLblPos val="r"/>
              <c:showLegendKey val="0"/>
              <c:showVal val="1"/>
              <c:showCatName val="0"/>
              <c:showSerName val="0"/>
              <c:showPercent val="0"/>
              <c:showBubbleSize val="0"/>
            </c:dLbl>
            <c:dLbl>
              <c:idx val="50"/>
              <c:layout>
                <c:manualLayout>
                  <c:x val="-4.1452957066498083E-2"/>
                  <c:y val="-1.8416832948992153E-2"/>
                </c:manualLayout>
              </c:layout>
              <c:tx>
                <c:strRef>
                  <c:f>'Data(Fig III.4.5)'!$A$61</c:f>
                  <c:strCache>
                    <c:ptCount val="1"/>
                    <c:pt idx="0">
                      <c:v>Singapore</c:v>
                    </c:pt>
                  </c:strCache>
                </c:strRef>
              </c:tx>
              <c:dLblPos val="r"/>
              <c:showLegendKey val="0"/>
              <c:showVal val="1"/>
              <c:showCatName val="0"/>
              <c:showSerName val="0"/>
              <c:showPercent val="0"/>
              <c:showBubbleSize val="0"/>
            </c:dLbl>
            <c:dLbl>
              <c:idx val="51"/>
              <c:layout>
                <c:manualLayout>
                  <c:x val="4.643726103580147E-3"/>
                  <c:y val="-2.2306923318955452E-3"/>
                </c:manualLayout>
              </c:layout>
              <c:tx>
                <c:strRef>
                  <c:f>'Data(Fig III.4.5)'!$A$62</c:f>
                  <c:strCache>
                    <c:ptCount val="1"/>
                    <c:pt idx="0">
                      <c:v>Portugal</c:v>
                    </c:pt>
                  </c:strCache>
                </c:strRef>
              </c:tx>
              <c:dLblPos val="r"/>
              <c:showLegendKey val="0"/>
              <c:showVal val="1"/>
              <c:showCatName val="0"/>
              <c:showSerName val="0"/>
              <c:showPercent val="0"/>
              <c:showBubbleSize val="0"/>
            </c:dLbl>
            <c:dLbl>
              <c:idx val="52"/>
              <c:layout>
                <c:manualLayout>
                  <c:x val="0.36935696906500076"/>
                  <c:y val="7.8700010753587513E-2"/>
                </c:manualLayout>
              </c:layout>
              <c:tx>
                <c:strRef>
                  <c:f>'Data(Fig III.4.5)'!$A$63</c:f>
                  <c:strCache>
                    <c:ptCount val="1"/>
                    <c:pt idx="0">
                      <c:v>Norway</c:v>
                    </c:pt>
                  </c:strCache>
                </c:strRef>
              </c:tx>
              <c:dLblPos val="r"/>
              <c:showLegendKey val="0"/>
              <c:showVal val="1"/>
              <c:showCatName val="0"/>
              <c:showSerName val="0"/>
              <c:showPercent val="0"/>
              <c:showBubbleSize val="0"/>
            </c:dLbl>
            <c:dLbl>
              <c:idx val="53"/>
              <c:layout>
                <c:manualLayout>
                  <c:x val="-3.9975696468598401E-2"/>
                  <c:y val="-1.8416832948992153E-2"/>
                </c:manualLayout>
              </c:layout>
              <c:tx>
                <c:strRef>
                  <c:f>'Data(Fig III.4.5)'!$A$64</c:f>
                  <c:strCache>
                    <c:ptCount val="1"/>
                    <c:pt idx="0">
                      <c:v>Colombia</c:v>
                    </c:pt>
                  </c:strCache>
                </c:strRef>
              </c:tx>
              <c:dLblPos val="r"/>
              <c:showLegendKey val="0"/>
              <c:showVal val="1"/>
              <c:showCatName val="0"/>
              <c:showSerName val="0"/>
              <c:showPercent val="0"/>
              <c:showBubbleSize val="0"/>
            </c:dLbl>
            <c:dLbl>
              <c:idx val="54"/>
              <c:layout>
                <c:manualLayout>
                  <c:x val="-2.985403109439326E-2"/>
                  <c:y val="-3.0556757036629911E-2"/>
                </c:manualLayout>
              </c:layout>
              <c:tx>
                <c:strRef>
                  <c:f>'Data(Fig III.4.5)'!$A$65</c:f>
                  <c:strCache>
                    <c:ptCount val="1"/>
                    <c:pt idx="0">
                      <c:v>Malaysia</c:v>
                    </c:pt>
                  </c:strCache>
                </c:strRef>
              </c:tx>
              <c:dLblPos val="r"/>
              <c:showLegendKey val="0"/>
              <c:showVal val="1"/>
              <c:showCatName val="0"/>
              <c:showSerName val="0"/>
              <c:showPercent val="0"/>
              <c:showBubbleSize val="0"/>
            </c:dLbl>
            <c:dLbl>
              <c:idx val="55"/>
              <c:layout>
                <c:manualLayout>
                  <c:x val="-7.4069938337999915E-3"/>
                  <c:y val="1.1932180708064047E-2"/>
                </c:manualLayout>
              </c:layout>
              <c:tx>
                <c:strRef>
                  <c:f>'Data(Fig III.4.5)'!$A$66</c:f>
                  <c:strCache>
                    <c:ptCount val="1"/>
                    <c:pt idx="0">
                      <c:v>Mexico</c:v>
                    </c:pt>
                  </c:strCache>
                </c:strRef>
              </c:tx>
              <c:dLblPos val="r"/>
              <c:showLegendKey val="0"/>
              <c:showVal val="1"/>
              <c:showCatName val="0"/>
              <c:showSerName val="0"/>
              <c:showPercent val="0"/>
              <c:showBubbleSize val="0"/>
            </c:dLbl>
            <c:dLbl>
              <c:idx val="56"/>
              <c:layout>
                <c:manualLayout>
                  <c:x val="6.0687208407324816E-3"/>
                  <c:y val="1.5978556549930505E-2"/>
                </c:manualLayout>
              </c:layout>
              <c:tx>
                <c:strRef>
                  <c:f>'Data(Fig III.4.5)'!$A$67</c:f>
                  <c:strCache>
                    <c:ptCount val="1"/>
                    <c:pt idx="0">
                      <c:v>Liechtenstein</c:v>
                    </c:pt>
                  </c:strCache>
                </c:strRef>
              </c:tx>
              <c:dLblPos val="r"/>
              <c:showLegendKey val="0"/>
              <c:showVal val="1"/>
              <c:showCatName val="0"/>
              <c:showSerName val="0"/>
              <c:showPercent val="0"/>
              <c:showBubbleSize val="0"/>
            </c:dLbl>
            <c:dLbl>
              <c:idx val="57"/>
              <c:layout>
                <c:manualLayout>
                  <c:x val="-2.9697601668404652E-2"/>
                  <c:y val="-1.8416832948992153E-2"/>
                </c:manualLayout>
              </c:layout>
              <c:tx>
                <c:strRef>
                  <c:f>'Data(Fig III.4.5)'!$A$68</c:f>
                  <c:strCache>
                    <c:ptCount val="1"/>
                    <c:pt idx="0">
                      <c:v>Korea</c:v>
                    </c:pt>
                  </c:strCache>
                </c:strRef>
              </c:tx>
              <c:dLblPos val="r"/>
              <c:showLegendKey val="0"/>
              <c:showVal val="1"/>
              <c:showCatName val="0"/>
              <c:showSerName val="0"/>
              <c:showPercent val="0"/>
              <c:showBubbleSize val="0"/>
            </c:dLbl>
            <c:dLbl>
              <c:idx val="58"/>
              <c:layout>
                <c:manualLayout>
                  <c:x val="-6.0059061960320723E-2"/>
                  <c:y val="-2.2306923318955452E-3"/>
                </c:manualLayout>
              </c:layout>
              <c:tx>
                <c:strRef>
                  <c:f>'Data(Fig III.4.5)'!$A$69</c:f>
                  <c:strCache>
                    <c:ptCount val="1"/>
                    <c:pt idx="0">
                      <c:v>Serbia</c:v>
                    </c:pt>
                  </c:strCache>
                </c:strRef>
              </c:tx>
              <c:dLblPos val="r"/>
              <c:showLegendKey val="0"/>
              <c:showVal val="1"/>
              <c:showCatName val="0"/>
              <c:showSerName val="0"/>
              <c:showPercent val="0"/>
              <c:showBubbleSize val="0"/>
            </c:dLbl>
            <c:dLbl>
              <c:idx val="59"/>
              <c:layout>
                <c:manualLayout>
                  <c:x val="-0.11425440433084551"/>
                  <c:y val="1.800198343947524E-2"/>
                </c:manualLayout>
              </c:layout>
              <c:tx>
                <c:rich>
                  <a:bodyPr/>
                  <a:lstStyle/>
                  <a:p>
                    <a:r>
                      <a:rPr lang="en-GB" sz="1200" dirty="0">
                        <a:solidFill>
                          <a:schemeClr val="bg1"/>
                        </a:solidFill>
                      </a:rPr>
                      <a:t>R</a:t>
                    </a:r>
                    <a:r>
                      <a:rPr lang="en-GB" sz="1050" dirty="0"/>
                      <a:t>ussian </a:t>
                    </a:r>
                    <a:r>
                      <a:rPr lang="en-GB" sz="1050" dirty="0" smtClean="0"/>
                      <a:t>Fed.</a:t>
                    </a:r>
                    <a:endParaRPr lang="en-GB" dirty="0"/>
                  </a:p>
                </c:rich>
              </c:tx>
              <c:dLblPos val="r"/>
              <c:showLegendKey val="0"/>
              <c:showVal val="1"/>
              <c:showCatName val="0"/>
              <c:showSerName val="0"/>
              <c:showPercent val="0"/>
              <c:showBubbleSize val="0"/>
            </c:dLbl>
            <c:dLbl>
              <c:idx val="60"/>
              <c:layout>
                <c:manualLayout>
                  <c:x val="1.3306885511283636E-2"/>
                  <c:y val="1.800198343947524E-2"/>
                </c:manualLayout>
              </c:layout>
              <c:tx>
                <c:strRef>
                  <c:f>'Data(Fig III.4.5)'!$A$71</c:f>
                  <c:strCache>
                    <c:ptCount val="1"/>
                    <c:pt idx="0">
                      <c:v>Romania</c:v>
                    </c:pt>
                  </c:strCache>
                </c:strRef>
              </c:tx>
              <c:dLblPos val="r"/>
              <c:showLegendKey val="0"/>
              <c:showVal val="1"/>
              <c:showCatName val="0"/>
              <c:showSerName val="0"/>
              <c:showPercent val="0"/>
              <c:showBubbleSize val="0"/>
            </c:dLbl>
            <c:dLbl>
              <c:idx val="61"/>
              <c:layout>
                <c:manualLayout>
                  <c:x val="-9.4077218449883565E-2"/>
                  <c:y val="3.8391103995156902E-3"/>
                </c:manualLayout>
              </c:layout>
              <c:tx>
                <c:strRef>
                  <c:f>'Data(Fig III.4.5)'!$A$72</c:f>
                  <c:strCache>
                    <c:ptCount val="1"/>
                    <c:pt idx="0">
                      <c:v>Viet Nam</c:v>
                    </c:pt>
                  </c:strCache>
                </c:strRef>
              </c:tx>
              <c:dLblPos val="r"/>
              <c:showLegendKey val="0"/>
              <c:showVal val="1"/>
              <c:showCatName val="0"/>
              <c:showSerName val="0"/>
              <c:showPercent val="0"/>
              <c:showBubbleSize val="0"/>
            </c:dLbl>
            <c:dLbl>
              <c:idx val="62"/>
              <c:layout>
                <c:manualLayout>
                  <c:x val="-5.0385818561001043E-2"/>
                  <c:y val="3.8391103995156902E-3"/>
                </c:manualLayout>
              </c:layout>
              <c:tx>
                <c:strRef>
                  <c:f>'Data(Fig III.4.5)'!$A$73</c:f>
                  <c:strCache>
                    <c:ptCount val="1"/>
                    <c:pt idx="0">
                      <c:v>Italy</c:v>
                    </c:pt>
                  </c:strCache>
                </c:strRef>
              </c:tx>
              <c:dLblPos val="r"/>
              <c:showLegendKey val="0"/>
              <c:showVal val="1"/>
              <c:showCatName val="0"/>
              <c:showSerName val="0"/>
              <c:showPercent val="0"/>
              <c:showBubbleSize val="0"/>
            </c:dLbl>
            <c:dLbl>
              <c:idx val="63"/>
              <c:layout>
                <c:manualLayout>
                  <c:x val="-5.6951713152644294E-2"/>
                  <c:y val="-1.8416832948992153E-2"/>
                </c:manualLayout>
              </c:layout>
              <c:tx>
                <c:strRef>
                  <c:f>'Data(Fig III.4.5)'!$A$74</c:f>
                  <c:strCache>
                    <c:ptCount val="1"/>
                    <c:pt idx="0">
                      <c:v>Shanghai-China</c:v>
                    </c:pt>
                  </c:strCache>
                </c:strRef>
              </c:tx>
              <c:dLblPos val="r"/>
              <c:showLegendKey val="0"/>
              <c:showVal val="1"/>
              <c:showCatName val="0"/>
              <c:showSerName val="0"/>
              <c:showPercent val="0"/>
              <c:showBubbleSize val="0"/>
            </c:dLbl>
            <c:txPr>
              <a:bodyPr/>
              <a:lstStyle/>
              <a:p>
                <a:pPr>
                  <a:defRPr sz="1200">
                    <a:solidFill>
                      <a:schemeClr val="bg1"/>
                    </a:solidFill>
                  </a:defRPr>
                </a:pPr>
                <a:endParaRPr lang="nl-NL"/>
              </a:p>
            </c:txPr>
            <c:showLegendKey val="0"/>
            <c:showVal val="1"/>
            <c:showCatName val="0"/>
            <c:showSerName val="0"/>
            <c:showPercent val="0"/>
            <c:showBubbleSize val="0"/>
            <c:showLeaderLines val="0"/>
          </c:dLbls>
          <c:trendline>
            <c:spPr>
              <a:ln>
                <a:solidFill>
                  <a:srgbClr val="278D99"/>
                </a:solidFill>
              </a:ln>
            </c:spPr>
            <c:trendlineType val="linear"/>
            <c:dispRSqr val="1"/>
            <c:dispEq val="1"/>
            <c:trendlineLbl>
              <c:layout>
                <c:manualLayout>
                  <c:x val="9.8269249190566829E-2"/>
                  <c:y val="0.11238008754216779"/>
                </c:manualLayout>
              </c:layout>
              <c:tx>
                <c:rich>
                  <a:bodyPr/>
                  <a:lstStyle/>
                  <a:p>
                    <a:pPr>
                      <a:defRPr sz="1600" b="1">
                        <a:solidFill>
                          <a:schemeClr val="bg1"/>
                        </a:solidFill>
                      </a:defRPr>
                    </a:pPr>
                    <a:r>
                      <a:rPr lang="en-GB"/>
                      <a:t>R² = 0.36</a:t>
                    </a:r>
                  </a:p>
                </c:rich>
              </c:tx>
              <c:numFmt formatCode="General" sourceLinked="0"/>
            </c:trendlineLbl>
          </c:trendline>
          <c:xVal>
            <c:numRef>
              <c:f>'Data(Fig III.4.5)'!$C$11:$C$74</c:f>
              <c:numCache>
                <c:formatCode>General</c:formatCode>
                <c:ptCount val="64"/>
                <c:pt idx="0">
                  <c:v>0.13055187290827397</c:v>
                </c:pt>
                <c:pt idx="1">
                  <c:v>0.10286263249790922</c:v>
                </c:pt>
                <c:pt idx="2">
                  <c:v>0.21800976663303501</c:v>
                </c:pt>
                <c:pt idx="3">
                  <c:v>-0.44649531536625398</c:v>
                </c:pt>
                <c:pt idx="4">
                  <c:v>-0.15388868568280278</c:v>
                </c:pt>
                <c:pt idx="5">
                  <c:v>-0.1582371528160727</c:v>
                </c:pt>
                <c:pt idx="6">
                  <c:v>-0.26758261089929442</c:v>
                </c:pt>
                <c:pt idx="7">
                  <c:v>2.7246708689205083E-2</c:v>
                </c:pt>
                <c:pt idx="8">
                  <c:v>-3.1458124455084412E-2</c:v>
                </c:pt>
                <c:pt idx="9">
                  <c:v>-0.27109213658530779</c:v>
                </c:pt>
                <c:pt idx="10">
                  <c:v>3.0849856863036786E-2</c:v>
                </c:pt>
                <c:pt idx="11">
                  <c:v>8.9223090904383545E-2</c:v>
                </c:pt>
                <c:pt idx="12">
                  <c:v>-0.11566783498920359</c:v>
                </c:pt>
                <c:pt idx="13">
                  <c:v>7.8839835992504784E-2</c:v>
                </c:pt>
                <c:pt idx="14">
                  <c:v>0.1356009566920279</c:v>
                </c:pt>
                <c:pt idx="15">
                  <c:v>0.33189610329897362</c:v>
                </c:pt>
                <c:pt idx="16">
                  <c:v>3.9617688251060448E-2</c:v>
                </c:pt>
                <c:pt idx="17">
                  <c:v>6.3703393170658179E-2</c:v>
                </c:pt>
                <c:pt idx="18">
                  <c:v>3.6381449017152089E-2</c:v>
                </c:pt>
                <c:pt idx="19">
                  <c:v>0.18060520158295512</c:v>
                </c:pt>
                <c:pt idx="20">
                  <c:v>-1.1839646778413258E-2</c:v>
                </c:pt>
                <c:pt idx="21">
                  <c:v>-0.30397933744263622</c:v>
                </c:pt>
                <c:pt idx="22">
                  <c:v>-0.41096566911492693</c:v>
                </c:pt>
                <c:pt idx="23">
                  <c:v>-1.9703035999297635E-2</c:v>
                </c:pt>
                <c:pt idx="24">
                  <c:v>2.6540949448089428E-2</c:v>
                </c:pt>
                <c:pt idx="25">
                  <c:v>0.13880354574357662</c:v>
                </c:pt>
                <c:pt idx="26">
                  <c:v>5.8437995998173599E-2</c:v>
                </c:pt>
                <c:pt idx="27">
                  <c:v>0.12582508651969848</c:v>
                </c:pt>
                <c:pt idx="28">
                  <c:v>0.11050935163137836</c:v>
                </c:pt>
                <c:pt idx="29">
                  <c:v>1.2161570080178055E-2</c:v>
                </c:pt>
                <c:pt idx="30">
                  <c:v>-9.8243627054041882E-2</c:v>
                </c:pt>
                <c:pt idx="31">
                  <c:v>-1.128565681785644E-2</c:v>
                </c:pt>
                <c:pt idx="32">
                  <c:v>-0.19966050977366487</c:v>
                </c:pt>
                <c:pt idx="33">
                  <c:v>0.13690664282898191</c:v>
                </c:pt>
                <c:pt idx="34">
                  <c:v>8.300418718868538E-3</c:v>
                </c:pt>
                <c:pt idx="35">
                  <c:v>-0.11895479783760436</c:v>
                </c:pt>
                <c:pt idx="36">
                  <c:v>-0.16555347069433524</c:v>
                </c:pt>
                <c:pt idx="37">
                  <c:v>9.8693302629233232E-2</c:v>
                </c:pt>
                <c:pt idx="38">
                  <c:v>-0.36449737668109328</c:v>
                </c:pt>
                <c:pt idx="39">
                  <c:v>-0.2577149754165543</c:v>
                </c:pt>
                <c:pt idx="40">
                  <c:v>-0.11640442859938606</c:v>
                </c:pt>
                <c:pt idx="41">
                  <c:v>0.13385148400315783</c:v>
                </c:pt>
                <c:pt idx="42">
                  <c:v>-0.20843115068310131</c:v>
                </c:pt>
                <c:pt idx="43">
                  <c:v>-0.32750076144875612</c:v>
                </c:pt>
                <c:pt idx="44">
                  <c:v>0.2474793026796149</c:v>
                </c:pt>
                <c:pt idx="45">
                  <c:v>-0.28093651403858583</c:v>
                </c:pt>
                <c:pt idx="46">
                  <c:v>-0.30820813943562997</c:v>
                </c:pt>
                <c:pt idx="47">
                  <c:v>5.2990457797662392E-2</c:v>
                </c:pt>
                <c:pt idx="48">
                  <c:v>0.32355364260984315</c:v>
                </c:pt>
                <c:pt idx="49">
                  <c:v>-0.14581323255617762</c:v>
                </c:pt>
                <c:pt idx="50">
                  <c:v>0.47418845706825791</c:v>
                </c:pt>
                <c:pt idx="51">
                  <c:v>0.26562069280650441</c:v>
                </c:pt>
                <c:pt idx="52">
                  <c:v>-9.8378874800239546E-3</c:v>
                </c:pt>
                <c:pt idx="53">
                  <c:v>-0.43669561130216444</c:v>
                </c:pt>
                <c:pt idx="54">
                  <c:v>-0.2513310018623362</c:v>
                </c:pt>
                <c:pt idx="55">
                  <c:v>-0.18349292613357499</c:v>
                </c:pt>
                <c:pt idx="56">
                  <c:v>0.49132827496421089</c:v>
                </c:pt>
                <c:pt idx="57">
                  <c:v>-0.35907286593134979</c:v>
                </c:pt>
                <c:pt idx="58">
                  <c:v>-0.19967955590830144</c:v>
                </c:pt>
                <c:pt idx="59">
                  <c:v>-0.10433972350021765</c:v>
                </c:pt>
                <c:pt idx="60">
                  <c:v>-0.13149471683501021</c:v>
                </c:pt>
                <c:pt idx="61">
                  <c:v>-0.26264845724174518</c:v>
                </c:pt>
                <c:pt idx="62">
                  <c:v>-0.10374035531144439</c:v>
                </c:pt>
                <c:pt idx="63">
                  <c:v>0.93770524152802348</c:v>
                </c:pt>
              </c:numCache>
            </c:numRef>
          </c:xVal>
          <c:yVal>
            <c:numRef>
              <c:f>'Data(Fig III.4.5)'!$B$11:$B$74</c:f>
              <c:numCache>
                <c:formatCode>General</c:formatCode>
                <c:ptCount val="64"/>
                <c:pt idx="0">
                  <c:v>481.36678627921174</c:v>
                </c:pt>
                <c:pt idx="1">
                  <c:v>517.50109681795527</c:v>
                </c:pt>
                <c:pt idx="2">
                  <c:v>561.24109645455133</c:v>
                </c:pt>
                <c:pt idx="3">
                  <c:v>391.4598889541752</c:v>
                </c:pt>
                <c:pt idx="4">
                  <c:v>499.74990282758671</c:v>
                </c:pt>
                <c:pt idx="5">
                  <c:v>452.97342685890692</c:v>
                </c:pt>
                <c:pt idx="6">
                  <c:v>409.29156793771563</c:v>
                </c:pt>
                <c:pt idx="7">
                  <c:v>493.93423089631631</c:v>
                </c:pt>
                <c:pt idx="8">
                  <c:v>520.54552167678582</c:v>
                </c:pt>
                <c:pt idx="9">
                  <c:v>518.75033528297922</c:v>
                </c:pt>
                <c:pt idx="10">
                  <c:v>394.32933335631355</c:v>
                </c:pt>
                <c:pt idx="11">
                  <c:v>471.1314607592476</c:v>
                </c:pt>
                <c:pt idx="12">
                  <c:v>490.57102141135874</c:v>
                </c:pt>
                <c:pt idx="13">
                  <c:v>481.64474400632673</c:v>
                </c:pt>
                <c:pt idx="14">
                  <c:v>489.84509803720812</c:v>
                </c:pt>
                <c:pt idx="15">
                  <c:v>513.52505581992796</c:v>
                </c:pt>
                <c:pt idx="16">
                  <c:v>478.82327743335838</c:v>
                </c:pt>
                <c:pt idx="17">
                  <c:v>505.54074324980058</c:v>
                </c:pt>
                <c:pt idx="18">
                  <c:v>498.95788231767966</c:v>
                </c:pt>
                <c:pt idx="19">
                  <c:v>559.82479620149752</c:v>
                </c:pt>
                <c:pt idx="20">
                  <c:v>494.98467432064041</c:v>
                </c:pt>
                <c:pt idx="21">
                  <c:v>426.73749129301132</c:v>
                </c:pt>
                <c:pt idx="22">
                  <c:v>536.40691823420798</c:v>
                </c:pt>
                <c:pt idx="23">
                  <c:v>447.98441497895425</c:v>
                </c:pt>
                <c:pt idx="24">
                  <c:v>478.26063590301106</c:v>
                </c:pt>
                <c:pt idx="25">
                  <c:v>477.0444550154877</c:v>
                </c:pt>
                <c:pt idx="26">
                  <c:v>504.15076631112402</c:v>
                </c:pt>
                <c:pt idx="27">
                  <c:v>466.48143014930969</c:v>
                </c:pt>
                <c:pt idx="28">
                  <c:v>518.07851943335379</c:v>
                </c:pt>
                <c:pt idx="29">
                  <c:v>501.497460196644</c:v>
                </c:pt>
                <c:pt idx="30">
                  <c:v>438.73825987741458</c:v>
                </c:pt>
                <c:pt idx="31">
                  <c:v>385.59555639555566</c:v>
                </c:pt>
                <c:pt idx="32">
                  <c:v>422.63235540551869</c:v>
                </c:pt>
                <c:pt idx="33">
                  <c:v>538.1344947339179</c:v>
                </c:pt>
                <c:pt idx="34">
                  <c:v>434.00716465780727</c:v>
                </c:pt>
                <c:pt idx="35">
                  <c:v>514.74523858290047</c:v>
                </c:pt>
                <c:pt idx="36">
                  <c:v>522.97175819268159</c:v>
                </c:pt>
                <c:pt idx="37">
                  <c:v>484.319297801971</c:v>
                </c:pt>
                <c:pt idx="38">
                  <c:v>388.43170990713884</c:v>
                </c:pt>
                <c:pt idx="39">
                  <c:v>375.11445168174913</c:v>
                </c:pt>
                <c:pt idx="40">
                  <c:v>500.02675662541355</c:v>
                </c:pt>
                <c:pt idx="41">
                  <c:v>431.79840850507804</c:v>
                </c:pt>
                <c:pt idx="42">
                  <c:v>368.10254712735707</c:v>
                </c:pt>
                <c:pt idx="43">
                  <c:v>406.99986698879343</c:v>
                </c:pt>
                <c:pt idx="44">
                  <c:v>530.93100395039653</c:v>
                </c:pt>
                <c:pt idx="45">
                  <c:v>409.626613284347</c:v>
                </c:pt>
                <c:pt idx="46">
                  <c:v>387.82462962024903</c:v>
                </c:pt>
                <c:pt idx="47">
                  <c:v>492.79569723949174</c:v>
                </c:pt>
                <c:pt idx="48">
                  <c:v>501.12742239095343</c:v>
                </c:pt>
                <c:pt idx="49">
                  <c:v>376.44839863469969</c:v>
                </c:pt>
                <c:pt idx="50">
                  <c:v>573.46831429664053</c:v>
                </c:pt>
                <c:pt idx="51">
                  <c:v>487.06318134390341</c:v>
                </c:pt>
                <c:pt idx="52">
                  <c:v>489.37307034875533</c:v>
                </c:pt>
                <c:pt idx="53">
                  <c:v>376.48860107282064</c:v>
                </c:pt>
                <c:pt idx="54">
                  <c:v>420.51296761905377</c:v>
                </c:pt>
                <c:pt idx="55">
                  <c:v>413.28146666770834</c:v>
                </c:pt>
                <c:pt idx="56">
                  <c:v>534.96508297892035</c:v>
                </c:pt>
                <c:pt idx="57">
                  <c:v>553.76665914361297</c:v>
                </c:pt>
                <c:pt idx="58">
                  <c:v>448.85913024760362</c:v>
                </c:pt>
                <c:pt idx="59">
                  <c:v>482.16941566331786</c:v>
                </c:pt>
                <c:pt idx="60">
                  <c:v>444.55424278764337</c:v>
                </c:pt>
                <c:pt idx="61">
                  <c:v>511.33820750118235</c:v>
                </c:pt>
                <c:pt idx="62">
                  <c:v>485.32118101255327</c:v>
                </c:pt>
                <c:pt idx="63">
                  <c:v>612.67553630545308</c:v>
                </c:pt>
              </c:numCache>
            </c:numRef>
          </c:yVal>
          <c:smooth val="0"/>
        </c:ser>
        <c:dLbls>
          <c:showLegendKey val="0"/>
          <c:showVal val="0"/>
          <c:showCatName val="0"/>
          <c:showSerName val="0"/>
          <c:showPercent val="0"/>
          <c:showBubbleSize val="0"/>
        </c:dLbls>
        <c:axId val="106404864"/>
        <c:axId val="106407040"/>
      </c:scatterChart>
      <c:valAx>
        <c:axId val="106404864"/>
        <c:scaling>
          <c:orientation val="minMax"/>
        </c:scaling>
        <c:delete val="0"/>
        <c:axPos val="b"/>
        <c:majorGridlines>
          <c:spPr>
            <a:ln>
              <a:solidFill>
                <a:schemeClr val="bg1">
                  <a:lumMod val="65000"/>
                  <a:alpha val="30000"/>
                </a:schemeClr>
              </a:solidFill>
            </a:ln>
          </c:spPr>
        </c:majorGridlines>
        <c:title>
          <c:tx>
            <c:rich>
              <a:bodyPr/>
              <a:lstStyle/>
              <a:p>
                <a:pPr>
                  <a:defRPr>
                    <a:solidFill>
                      <a:schemeClr val="bg1"/>
                    </a:solidFill>
                  </a:defRPr>
                </a:pPr>
                <a:r>
                  <a:rPr lang="en-US" dirty="0">
                    <a:solidFill>
                      <a:schemeClr val="bg1"/>
                    </a:solidFill>
                  </a:rPr>
                  <a:t>Mean index of mathematics self-efficacy</a:t>
                </a:r>
              </a:p>
            </c:rich>
          </c:tx>
          <c:layout>
            <c:manualLayout>
              <c:xMode val="edge"/>
              <c:yMode val="edge"/>
              <c:x val="0.36472848682104347"/>
              <c:y val="0.96525029970646659"/>
            </c:manualLayout>
          </c:layout>
          <c:overlay val="0"/>
        </c:title>
        <c:numFmt formatCode="#,##0.00" sourceLinked="0"/>
        <c:majorTickMark val="none"/>
        <c:minorTickMark val="none"/>
        <c:tickLblPos val="low"/>
        <c:spPr>
          <a:ln>
            <a:solidFill>
              <a:srgbClr val="278D99"/>
            </a:solidFill>
          </a:ln>
        </c:spPr>
        <c:txPr>
          <a:bodyPr/>
          <a:lstStyle/>
          <a:p>
            <a:pPr>
              <a:defRPr sz="1100">
                <a:solidFill>
                  <a:schemeClr val="bg1"/>
                </a:solidFill>
              </a:defRPr>
            </a:pPr>
            <a:endParaRPr lang="nl-NL"/>
          </a:p>
        </c:txPr>
        <c:crossAx val="106407040"/>
        <c:crossesAt val="494"/>
        <c:crossBetween val="midCat"/>
      </c:valAx>
      <c:valAx>
        <c:axId val="106407040"/>
        <c:scaling>
          <c:orientation val="minMax"/>
          <c:min val="300"/>
        </c:scaling>
        <c:delete val="0"/>
        <c:axPos val="l"/>
        <c:majorGridlines>
          <c:spPr>
            <a:ln>
              <a:solidFill>
                <a:schemeClr val="bg1">
                  <a:lumMod val="65000"/>
                  <a:alpha val="30000"/>
                </a:schemeClr>
              </a:solidFill>
            </a:ln>
          </c:spPr>
        </c:majorGridlines>
        <c:title>
          <c:tx>
            <c:rich>
              <a:bodyPr rot="-5400000" vert="horz"/>
              <a:lstStyle/>
              <a:p>
                <a:pPr>
                  <a:defRPr>
                    <a:solidFill>
                      <a:schemeClr val="bg1"/>
                    </a:solidFill>
                  </a:defRPr>
                </a:pPr>
                <a:r>
                  <a:rPr lang="en-US" dirty="0">
                    <a:solidFill>
                      <a:schemeClr val="bg1"/>
                    </a:solidFill>
                  </a:rPr>
                  <a:t>Mean </a:t>
                </a:r>
                <a:r>
                  <a:rPr lang="en-US" dirty="0" smtClean="0">
                    <a:solidFill>
                      <a:schemeClr val="bg1"/>
                    </a:solidFill>
                  </a:rPr>
                  <a:t>mathematics performance</a:t>
                </a:r>
                <a:endParaRPr lang="en-US" dirty="0">
                  <a:solidFill>
                    <a:schemeClr val="bg1"/>
                  </a:solidFill>
                </a:endParaRPr>
              </a:p>
            </c:rich>
          </c:tx>
          <c:layout>
            <c:manualLayout>
              <c:xMode val="edge"/>
              <c:yMode val="edge"/>
              <c:x val="3.7927141309096282E-3"/>
              <c:y val="0.28996276072471361"/>
            </c:manualLayout>
          </c:layout>
          <c:overlay val="0"/>
        </c:title>
        <c:numFmt formatCode="General" sourceLinked="1"/>
        <c:majorTickMark val="none"/>
        <c:minorTickMark val="none"/>
        <c:tickLblPos val="low"/>
        <c:spPr>
          <a:ln>
            <a:solidFill>
              <a:srgbClr val="278D99"/>
            </a:solidFill>
          </a:ln>
        </c:spPr>
        <c:txPr>
          <a:bodyPr/>
          <a:lstStyle/>
          <a:p>
            <a:pPr>
              <a:defRPr sz="1100">
                <a:solidFill>
                  <a:schemeClr val="bg1"/>
                </a:solidFill>
              </a:defRPr>
            </a:pPr>
            <a:endParaRPr lang="nl-NL"/>
          </a:p>
        </c:txPr>
        <c:crossAx val="106404864"/>
        <c:crossesAt val="1.8000000000000069E-3"/>
        <c:crossBetween val="midCat"/>
      </c:valAx>
      <c:spPr>
        <a:ln>
          <a:noFill/>
        </a:ln>
      </c:spPr>
    </c:plotArea>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18016527519641"/>
          <c:y val="0.13121164960248541"/>
          <c:w val="0.41349091751976624"/>
          <c:h val="0.77698837474446913"/>
        </c:manualLayout>
      </c:layout>
      <c:barChart>
        <c:barDir val="bar"/>
        <c:grouping val="clustered"/>
        <c:varyColors val="0"/>
        <c:ser>
          <c:idx val="0"/>
          <c:order val="0"/>
          <c:tx>
            <c:strRef>
              <c:f>Sheet1!$A$2</c:f>
              <c:strCache>
                <c:ptCount val="1"/>
                <c:pt idx="0">
                  <c:v>OECD average</c:v>
                </c:pt>
              </c:strCache>
            </c:strRef>
          </c:tx>
          <c:spPr>
            <a:noFill/>
            <a:ln>
              <a:solidFill>
                <a:schemeClr val="tx2">
                  <a:lumMod val="40000"/>
                  <a:lumOff val="60000"/>
                </a:schemeClr>
              </a:solidFill>
            </a:ln>
          </c:spPr>
          <c:invertIfNegative val="0"/>
          <c:cat>
            <c:strRef>
              <c:f>Sheet1!$B$1:$G$1</c:f>
              <c:strCache>
                <c:ptCount val="6"/>
                <c:pt idx="0">
                  <c:v>I’m not very good at solving mathematics problems</c:v>
                </c:pt>
                <c:pt idx="1">
                  <c:v>My teacher did not explain the concepts well this week</c:v>
                </c:pt>
                <c:pt idx="2">
                  <c:v>This week I made bad guesses on the quiz</c:v>
                </c:pt>
                <c:pt idx="3">
                  <c:v>Sometimes the course material is too hard</c:v>
                </c:pt>
                <c:pt idx="4">
                  <c:v>The teacher did not get students interested in the material</c:v>
                </c:pt>
                <c:pt idx="5">
                  <c:v>Sometimes I am just unlucky</c:v>
                </c:pt>
              </c:strCache>
            </c:strRef>
          </c:cat>
          <c:val>
            <c:numRef>
              <c:f>Sheet1!$B$2:$G$2</c:f>
              <c:numCache>
                <c:formatCode>0.00</c:formatCode>
                <c:ptCount val="6"/>
                <c:pt idx="0">
                  <c:v>57.776326849117638</c:v>
                </c:pt>
                <c:pt idx="1">
                  <c:v>47.834669846764712</c:v>
                </c:pt>
                <c:pt idx="2">
                  <c:v>45.852767108823535</c:v>
                </c:pt>
                <c:pt idx="3">
                  <c:v>70.786467468823531</c:v>
                </c:pt>
                <c:pt idx="4">
                  <c:v>53.317555413235297</c:v>
                </c:pt>
                <c:pt idx="5">
                  <c:v>48.611537382647043</c:v>
                </c:pt>
              </c:numCache>
            </c:numRef>
          </c:val>
        </c:ser>
        <c:ser>
          <c:idx val="1"/>
          <c:order val="1"/>
          <c:tx>
            <c:strRef>
              <c:f>Sheet1!$A$67</c:f>
              <c:strCache>
                <c:ptCount val="1"/>
                <c:pt idx="0">
                  <c:v>Shanghai-China</c:v>
                </c:pt>
              </c:strCache>
            </c:strRef>
          </c:tx>
          <c:invertIfNegative val="0"/>
          <c:val>
            <c:numRef>
              <c:f>Sheet1!$B$67:$G$67</c:f>
              <c:numCache>
                <c:formatCode>0.00</c:formatCode>
                <c:ptCount val="6"/>
                <c:pt idx="0">
                  <c:v>50.440715349999998</c:v>
                </c:pt>
                <c:pt idx="1">
                  <c:v>34.69401362</c:v>
                </c:pt>
                <c:pt idx="2">
                  <c:v>24.400319549999999</c:v>
                </c:pt>
                <c:pt idx="3">
                  <c:v>52.45336511</c:v>
                </c:pt>
                <c:pt idx="4">
                  <c:v>40.589547469999999</c:v>
                </c:pt>
                <c:pt idx="5">
                  <c:v>32.655726399999999</c:v>
                </c:pt>
              </c:numCache>
            </c:numRef>
          </c:val>
        </c:ser>
        <c:ser>
          <c:idx val="2"/>
          <c:order val="2"/>
          <c:tx>
            <c:strRef>
              <c:f>Sheet1!$A$40</c:f>
              <c:strCache>
                <c:ptCount val="1"/>
                <c:pt idx="0">
                  <c:v>Netherlands</c:v>
                </c:pt>
              </c:strCache>
            </c:strRef>
          </c:tx>
          <c:invertIfNegative val="0"/>
          <c:val>
            <c:numRef>
              <c:f>Sheet1!$B$40:$G$40</c:f>
              <c:numCache>
                <c:formatCode>0.00</c:formatCode>
                <c:ptCount val="6"/>
                <c:pt idx="0">
                  <c:v>50.260576960000002</c:v>
                </c:pt>
                <c:pt idx="1">
                  <c:v>47.487010130000002</c:v>
                </c:pt>
                <c:pt idx="2">
                  <c:v>31.835355079999999</c:v>
                </c:pt>
                <c:pt idx="3">
                  <c:v>74.132879650000007</c:v>
                </c:pt>
                <c:pt idx="4">
                  <c:v>46.063722589999998</c:v>
                </c:pt>
                <c:pt idx="5">
                  <c:v>67.383867480000006</c:v>
                </c:pt>
              </c:numCache>
            </c:numRef>
          </c:val>
        </c:ser>
        <c:dLbls>
          <c:showLegendKey val="0"/>
          <c:showVal val="0"/>
          <c:showCatName val="0"/>
          <c:showSerName val="0"/>
          <c:showPercent val="0"/>
          <c:showBubbleSize val="0"/>
        </c:dLbls>
        <c:gapWidth val="104"/>
        <c:axId val="106556032"/>
        <c:axId val="106910080"/>
      </c:barChart>
      <c:catAx>
        <c:axId val="106556032"/>
        <c:scaling>
          <c:orientation val="minMax"/>
        </c:scaling>
        <c:delete val="0"/>
        <c:axPos val="l"/>
        <c:numFmt formatCode="General" sourceLinked="1"/>
        <c:majorTickMark val="none"/>
        <c:minorTickMark val="none"/>
        <c:tickLblPos val="low"/>
        <c:txPr>
          <a:bodyPr/>
          <a:lstStyle/>
          <a:p>
            <a:pPr>
              <a:defRPr sz="1600" b="1">
                <a:solidFill>
                  <a:schemeClr val="bg1"/>
                </a:solidFill>
              </a:defRPr>
            </a:pPr>
            <a:endParaRPr lang="nl-NL"/>
          </a:p>
        </c:txPr>
        <c:crossAx val="106910080"/>
        <c:crosses val="autoZero"/>
        <c:auto val="1"/>
        <c:lblAlgn val="ctr"/>
        <c:lblOffset val="100"/>
        <c:noMultiLvlLbl val="0"/>
      </c:catAx>
      <c:valAx>
        <c:axId val="106910080"/>
        <c:scaling>
          <c:orientation val="minMax"/>
        </c:scaling>
        <c:delete val="0"/>
        <c:axPos val="b"/>
        <c:majorGridlines>
          <c:spPr>
            <a:ln>
              <a:prstDash val="dash"/>
            </a:ln>
          </c:spPr>
        </c:majorGridlines>
        <c:title>
          <c:tx>
            <c:rich>
              <a:bodyPr/>
              <a:lstStyle/>
              <a:p>
                <a:pPr>
                  <a:defRPr sz="1200">
                    <a:solidFill>
                      <a:schemeClr val="bg1"/>
                    </a:solidFill>
                  </a:defRPr>
                </a:pPr>
                <a:r>
                  <a:rPr lang="en-GB" sz="1200" dirty="0" smtClean="0">
                    <a:solidFill>
                      <a:schemeClr val="bg1"/>
                    </a:solidFill>
                  </a:rPr>
                  <a:t>%</a:t>
                </a:r>
                <a:endParaRPr lang="en-GB" sz="1200" dirty="0">
                  <a:solidFill>
                    <a:schemeClr val="bg1"/>
                  </a:solidFill>
                </a:endParaRPr>
              </a:p>
            </c:rich>
          </c:tx>
          <c:overlay val="0"/>
        </c:title>
        <c:numFmt formatCode="0;0" sourceLinked="0"/>
        <c:majorTickMark val="none"/>
        <c:minorTickMark val="none"/>
        <c:tickLblPos val="nextTo"/>
        <c:txPr>
          <a:bodyPr/>
          <a:lstStyle/>
          <a:p>
            <a:pPr>
              <a:defRPr sz="1100">
                <a:solidFill>
                  <a:schemeClr val="bg1"/>
                </a:solidFill>
              </a:defRPr>
            </a:pPr>
            <a:endParaRPr lang="nl-NL"/>
          </a:p>
        </c:txPr>
        <c:crossAx val="106556032"/>
        <c:crosses val="autoZero"/>
        <c:crossBetween val="between"/>
      </c:valAx>
      <c:spPr>
        <a:ln w="25390">
          <a:solidFill>
            <a:schemeClr val="bg1"/>
          </a:solidFill>
        </a:ln>
      </c:spPr>
    </c:plotArea>
    <c:legend>
      <c:legendPos val="t"/>
      <c:layout>
        <c:manualLayout>
          <c:xMode val="edge"/>
          <c:yMode val="edge"/>
          <c:x val="0.1380280746673018"/>
          <c:y val="5.905714177052182E-2"/>
          <c:w val="0.43486387975655294"/>
          <c:h val="4.0656424448793083E-2"/>
        </c:manualLayout>
      </c:layout>
      <c:overlay val="0"/>
      <c:txPr>
        <a:bodyPr/>
        <a:lstStyle/>
        <a:p>
          <a:pPr>
            <a:defRPr sz="1200">
              <a:solidFill>
                <a:schemeClr val="bg1"/>
              </a:solidFill>
            </a:defRPr>
          </a:pPr>
          <a:endParaRPr lang="nl-NL"/>
        </a:p>
      </c:txPr>
    </c:legend>
    <c:plotVisOnly val="1"/>
    <c:dispBlanksAs val="gap"/>
    <c:showDLblsOverMax val="0"/>
  </c:chart>
  <c:spPr>
    <a:noFill/>
  </c:spPr>
  <c:txPr>
    <a:bodyPr/>
    <a:lstStyle/>
    <a:p>
      <a:pPr>
        <a:defRPr sz="1400">
          <a:latin typeface="Arial" panose="020B0604020202020204" pitchFamily="34" charset="0"/>
          <a:cs typeface="Arial" panose="020B0604020202020204" pitchFamily="34" charset="0"/>
        </a:defRPr>
      </a:pPr>
      <a:endParaRPr lang="nl-N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solidFill>
                  <a:schemeClr val="bg1"/>
                </a:solidFill>
              </a:defRPr>
            </a:pPr>
            <a:r>
              <a:rPr lang="en-GB" sz="1400" b="1" i="0" baseline="0" dirty="0" smtClean="0">
                <a:solidFill>
                  <a:schemeClr val="bg1"/>
                </a:solidFill>
                <a:effectLst/>
              </a:rPr>
              <a:t>Change in the index of intrinsic motivation to learn mathematics that is associated with parents expecting the child to complete a university degree </a:t>
            </a:r>
            <a:endParaRPr lang="en-GB" sz="1400" b="1" dirty="0">
              <a:solidFill>
                <a:schemeClr val="bg1"/>
              </a:solidFill>
              <a:effectLst/>
            </a:endParaRPr>
          </a:p>
        </c:rich>
      </c:tx>
      <c:layout>
        <c:manualLayout>
          <c:xMode val="edge"/>
          <c:yMode val="edge"/>
          <c:x val="7.4530286350185382E-2"/>
          <c:y val="1.3918720965160261E-2"/>
        </c:manualLayout>
      </c:layout>
      <c:overlay val="0"/>
    </c:title>
    <c:autoTitleDeleted val="0"/>
    <c:plotArea>
      <c:layout>
        <c:manualLayout>
          <c:layoutTarget val="inner"/>
          <c:xMode val="edge"/>
          <c:yMode val="edge"/>
          <c:x val="0.10341482516298366"/>
          <c:y val="0.2092260667881895"/>
          <c:w val="0.8693489120311596"/>
          <c:h val="0.50328752909484487"/>
        </c:manualLayout>
      </c:layout>
      <c:barChart>
        <c:barDir val="col"/>
        <c:grouping val="clustered"/>
        <c:varyColors val="0"/>
        <c:ser>
          <c:idx val="0"/>
          <c:order val="0"/>
          <c:tx>
            <c:strRef>
              <c:f>Sheet1!$B$1</c:f>
              <c:strCache>
                <c:ptCount val="1"/>
                <c:pt idx="0">
                  <c:v>Before accounting for ESCS</c:v>
                </c:pt>
              </c:strCache>
            </c:strRef>
          </c:tx>
          <c:spPr>
            <a:solidFill>
              <a:schemeClr val="bg1">
                <a:lumMod val="85000"/>
              </a:schemeClr>
            </a:solidFill>
            <a:ln>
              <a:noFill/>
            </a:ln>
          </c:spPr>
          <c:invertIfNegative val="0"/>
          <c:cat>
            <c:strRef>
              <c:f>Sheet1!$A$2:$A$12</c:f>
              <c:strCache>
                <c:ptCount val="11"/>
                <c:pt idx="0">
                  <c:v>Belgium (Flemish)</c:v>
                </c:pt>
                <c:pt idx="1">
                  <c:v>Korea</c:v>
                </c:pt>
                <c:pt idx="2">
                  <c:v>Italy</c:v>
                </c:pt>
                <c:pt idx="3">
                  <c:v>Hong Kong-China</c:v>
                </c:pt>
                <c:pt idx="4">
                  <c:v>Chile</c:v>
                </c:pt>
                <c:pt idx="5">
                  <c:v>Portugal</c:v>
                </c:pt>
                <c:pt idx="6">
                  <c:v>Hungary</c:v>
                </c:pt>
                <c:pt idx="7">
                  <c:v>Croatia</c:v>
                </c:pt>
                <c:pt idx="8">
                  <c:v>Macao-China</c:v>
                </c:pt>
                <c:pt idx="9">
                  <c:v>Mexico</c:v>
                </c:pt>
                <c:pt idx="10">
                  <c:v>Germany</c:v>
                </c:pt>
              </c:strCache>
            </c:strRef>
          </c:cat>
          <c:val>
            <c:numRef>
              <c:f>Sheet1!$B$2:$B$12</c:f>
              <c:numCache>
                <c:formatCode>0</c:formatCode>
                <c:ptCount val="11"/>
                <c:pt idx="0">
                  <c:v>0.43318413000000083</c:v>
                </c:pt>
                <c:pt idx="1">
                  <c:v>0.41042441000000107</c:v>
                </c:pt>
                <c:pt idx="2">
                  <c:v>0.29001285000000032</c:v>
                </c:pt>
                <c:pt idx="3">
                  <c:v>0.23608926000000041</c:v>
                </c:pt>
                <c:pt idx="4">
                  <c:v>0.20195050000000001</c:v>
                </c:pt>
                <c:pt idx="5">
                  <c:v>0.19264338000000045</c:v>
                </c:pt>
                <c:pt idx="6">
                  <c:v>0.1788719</c:v>
                </c:pt>
                <c:pt idx="7">
                  <c:v>0.14034257</c:v>
                </c:pt>
                <c:pt idx="8">
                  <c:v>0.1370920800000005</c:v>
                </c:pt>
                <c:pt idx="9">
                  <c:v>0.11753234999999999</c:v>
                </c:pt>
                <c:pt idx="10">
                  <c:v>0</c:v>
                </c:pt>
              </c:numCache>
            </c:numRef>
          </c:val>
        </c:ser>
        <c:ser>
          <c:idx val="1"/>
          <c:order val="1"/>
          <c:tx>
            <c:strRef>
              <c:f>Sheet1!$C$1</c:f>
              <c:strCache>
                <c:ptCount val="1"/>
                <c:pt idx="0">
                  <c:v>before not sig</c:v>
                </c:pt>
              </c:strCache>
            </c:strRef>
          </c:tx>
          <c:spPr>
            <a:noFill/>
            <a:ln>
              <a:solidFill>
                <a:schemeClr val="bg1">
                  <a:lumMod val="85000"/>
                </a:schemeClr>
              </a:solidFill>
            </a:ln>
          </c:spPr>
          <c:invertIfNegative val="0"/>
          <c:cat>
            <c:strRef>
              <c:f>Sheet1!$A$2:$A$12</c:f>
              <c:strCache>
                <c:ptCount val="11"/>
                <c:pt idx="0">
                  <c:v>Belgium (Flemish)</c:v>
                </c:pt>
                <c:pt idx="1">
                  <c:v>Korea</c:v>
                </c:pt>
                <c:pt idx="2">
                  <c:v>Italy</c:v>
                </c:pt>
                <c:pt idx="3">
                  <c:v>Hong Kong-China</c:v>
                </c:pt>
                <c:pt idx="4">
                  <c:v>Chile</c:v>
                </c:pt>
                <c:pt idx="5">
                  <c:v>Portugal</c:v>
                </c:pt>
                <c:pt idx="6">
                  <c:v>Hungary</c:v>
                </c:pt>
                <c:pt idx="7">
                  <c:v>Croatia</c:v>
                </c:pt>
                <c:pt idx="8">
                  <c:v>Macao-China</c:v>
                </c:pt>
                <c:pt idx="9">
                  <c:v>Mexico</c:v>
                </c:pt>
                <c:pt idx="10">
                  <c:v>Germany</c:v>
                </c:pt>
              </c:strCache>
            </c:strRef>
          </c:cat>
          <c:val>
            <c:numRef>
              <c:f>Sheet1!$C$2:$C$12</c:f>
              <c:numCache>
                <c:formatCode>0</c:formatCode>
                <c:ptCount val="11"/>
                <c:pt idx="0">
                  <c:v>0</c:v>
                </c:pt>
                <c:pt idx="1">
                  <c:v>0</c:v>
                </c:pt>
                <c:pt idx="2">
                  <c:v>0</c:v>
                </c:pt>
                <c:pt idx="3">
                  <c:v>0</c:v>
                </c:pt>
                <c:pt idx="4">
                  <c:v>0</c:v>
                </c:pt>
                <c:pt idx="5">
                  <c:v>0</c:v>
                </c:pt>
                <c:pt idx="6">
                  <c:v>0</c:v>
                </c:pt>
                <c:pt idx="7">
                  <c:v>0</c:v>
                </c:pt>
                <c:pt idx="8">
                  <c:v>0</c:v>
                </c:pt>
                <c:pt idx="9">
                  <c:v>0</c:v>
                </c:pt>
                <c:pt idx="10">
                  <c:v>8.0849810000000022E-2</c:v>
                </c:pt>
              </c:numCache>
            </c:numRef>
          </c:val>
        </c:ser>
        <c:dLbls>
          <c:showLegendKey val="0"/>
          <c:showVal val="0"/>
          <c:showCatName val="0"/>
          <c:showSerName val="0"/>
          <c:showPercent val="0"/>
          <c:showBubbleSize val="0"/>
        </c:dLbls>
        <c:gapWidth val="50"/>
        <c:overlap val="80"/>
        <c:axId val="109557632"/>
        <c:axId val="109559168"/>
      </c:barChart>
      <c:catAx>
        <c:axId val="109557632"/>
        <c:scaling>
          <c:orientation val="minMax"/>
        </c:scaling>
        <c:delete val="0"/>
        <c:axPos val="b"/>
        <c:numFmt formatCode="General" sourceLinked="1"/>
        <c:majorTickMark val="none"/>
        <c:minorTickMark val="none"/>
        <c:tickLblPos val="low"/>
        <c:spPr>
          <a:ln>
            <a:solidFill>
              <a:schemeClr val="bg1"/>
            </a:solidFill>
          </a:ln>
        </c:spPr>
        <c:txPr>
          <a:bodyPr rot="-5400000" vert="horz"/>
          <a:lstStyle/>
          <a:p>
            <a:pPr>
              <a:defRPr sz="1200" b="0">
                <a:solidFill>
                  <a:schemeClr val="bg1"/>
                </a:solidFill>
              </a:defRPr>
            </a:pPr>
            <a:endParaRPr lang="nl-NL"/>
          </a:p>
        </c:txPr>
        <c:crossAx val="109559168"/>
        <c:crosses val="autoZero"/>
        <c:auto val="1"/>
        <c:lblAlgn val="ctr"/>
        <c:lblOffset val="100"/>
        <c:tickLblSkip val="1"/>
        <c:noMultiLvlLbl val="0"/>
      </c:catAx>
      <c:valAx>
        <c:axId val="109559168"/>
        <c:scaling>
          <c:orientation val="minMax"/>
        </c:scaling>
        <c:delete val="0"/>
        <c:axPos val="l"/>
        <c:majorGridlines>
          <c:spPr>
            <a:ln>
              <a:prstDash val="dash"/>
            </a:ln>
          </c:spPr>
        </c:majorGridlines>
        <c:title>
          <c:tx>
            <c:rich>
              <a:bodyPr rot="-5400000" vert="horz"/>
              <a:lstStyle/>
              <a:p>
                <a:pPr>
                  <a:defRPr sz="1400">
                    <a:solidFill>
                      <a:schemeClr val="bg1"/>
                    </a:solidFill>
                  </a:defRPr>
                </a:pPr>
                <a:r>
                  <a:rPr lang="en-GB" sz="1400" dirty="0" smtClean="0">
                    <a:solidFill>
                      <a:schemeClr val="bg1"/>
                    </a:solidFill>
                  </a:rPr>
                  <a:t>Mean index change</a:t>
                </a:r>
                <a:endParaRPr lang="en-GB" sz="1400" dirty="0">
                  <a:solidFill>
                    <a:schemeClr val="bg1"/>
                  </a:solidFill>
                </a:endParaRPr>
              </a:p>
            </c:rich>
          </c:tx>
          <c:layout>
            <c:manualLayout>
              <c:xMode val="edge"/>
              <c:yMode val="edge"/>
              <c:x val="1.1592261098629085E-2"/>
              <c:y val="0.31811417387094376"/>
            </c:manualLayout>
          </c:layout>
          <c:overlay val="0"/>
        </c:title>
        <c:numFmt formatCode="0.00" sourceLinked="0"/>
        <c:majorTickMark val="none"/>
        <c:minorTickMark val="none"/>
        <c:tickLblPos val="nextTo"/>
        <c:spPr>
          <a:ln>
            <a:noFill/>
          </a:ln>
        </c:spPr>
        <c:txPr>
          <a:bodyPr/>
          <a:lstStyle/>
          <a:p>
            <a:pPr>
              <a:defRPr sz="1100">
                <a:solidFill>
                  <a:schemeClr val="bg1"/>
                </a:solidFill>
              </a:defRPr>
            </a:pPr>
            <a:endParaRPr lang="nl-NL"/>
          </a:p>
        </c:txPr>
        <c:crossAx val="109557632"/>
        <c:crosses val="autoZero"/>
        <c:crossBetween val="between"/>
      </c:valAx>
      <c:spPr>
        <a:ln w="25390">
          <a:noFill/>
        </a:ln>
      </c:spPr>
    </c:plotArea>
    <c:plotVisOnly val="1"/>
    <c:dispBlanksAs val="gap"/>
    <c:showDLblsOverMax val="0"/>
  </c:chart>
  <c:spPr>
    <a:noFill/>
  </c:spPr>
  <c:txPr>
    <a:bodyPr/>
    <a:lstStyle/>
    <a:p>
      <a:pPr>
        <a:defRPr sz="1600">
          <a:latin typeface="Arial" panose="020B0604020202020204" pitchFamily="34" charset="0"/>
          <a:cs typeface="Arial" panose="020B0604020202020204" pitchFamily="34" charset="0"/>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868110236220496E-2"/>
          <c:y val="8.5007725921763047E-2"/>
          <c:w val="0.90185411198600152"/>
          <c:h val="0.68088306023561729"/>
        </c:manualLayout>
      </c:layout>
      <c:stockChart>
        <c:ser>
          <c:idx val="0"/>
          <c:order val="0"/>
          <c:tx>
            <c:strRef>
              <c:f>Sheet1!$B$1</c:f>
              <c:strCache>
                <c:ptCount val="1"/>
                <c:pt idx="0">
                  <c:v>Mean index</c:v>
                </c:pt>
              </c:strCache>
            </c:strRef>
          </c:tx>
          <c:spPr>
            <a:ln w="28575">
              <a:noFill/>
            </a:ln>
          </c:spPr>
          <c:marker>
            <c:symbol val="square"/>
            <c:size val="7"/>
            <c:spPr>
              <a:solidFill>
                <a:srgbClr val="5A9000"/>
              </a:solidFill>
              <a:ln>
                <a:noFill/>
              </a:ln>
            </c:spPr>
          </c:marker>
          <c:cat>
            <c:strRef>
              <c:f>Sheet1!$A$2:$A$65</c:f>
              <c:strCache>
                <c:ptCount val="64"/>
                <c:pt idx="0">
                  <c:v>Luxembourg</c:v>
                </c:pt>
                <c:pt idx="1">
                  <c:v>Jordan</c:v>
                </c:pt>
                <c:pt idx="2">
                  <c:v>Thailand</c:v>
                </c:pt>
                <c:pt idx="3">
                  <c:v>Turkey</c:v>
                </c:pt>
                <c:pt idx="4">
                  <c:v>Shanghai-China</c:v>
                </c:pt>
                <c:pt idx="5">
                  <c:v>Israel</c:v>
                </c:pt>
                <c:pt idx="6">
                  <c:v>Colombia</c:v>
                </c:pt>
                <c:pt idx="7">
                  <c:v>Peru</c:v>
                </c:pt>
                <c:pt idx="8">
                  <c:v>Chile</c:v>
                </c:pt>
                <c:pt idx="9">
                  <c:v>Netherlands</c:v>
                </c:pt>
                <c:pt idx="10">
                  <c:v>Mexico</c:v>
                </c:pt>
                <c:pt idx="11">
                  <c:v>Germany</c:v>
                </c:pt>
                <c:pt idx="12">
                  <c:v>Viet Nam</c:v>
                </c:pt>
                <c:pt idx="13">
                  <c:v>Russian Fed.</c:v>
                </c:pt>
                <c:pt idx="14">
                  <c:v>Uruguay</c:v>
                </c:pt>
                <c:pt idx="15">
                  <c:v>Norway</c:v>
                </c:pt>
                <c:pt idx="16">
                  <c:v>Kazakhstan</c:v>
                </c:pt>
                <c:pt idx="17">
                  <c:v>Indonesia</c:v>
                </c:pt>
                <c:pt idx="18">
                  <c:v>Belgium</c:v>
                </c:pt>
                <c:pt idx="19">
                  <c:v>Italy</c:v>
                </c:pt>
                <c:pt idx="20">
                  <c:v>Malaysia</c:v>
                </c:pt>
                <c:pt idx="21">
                  <c:v>Australia</c:v>
                </c:pt>
                <c:pt idx="22">
                  <c:v>Brazil</c:v>
                </c:pt>
                <c:pt idx="23">
                  <c:v>Iceland</c:v>
                </c:pt>
                <c:pt idx="24">
                  <c:v>U.A.E.</c:v>
                </c:pt>
                <c:pt idx="25">
                  <c:v>Singapore</c:v>
                </c:pt>
                <c:pt idx="26">
                  <c:v>New Zealand</c:v>
                </c:pt>
                <c:pt idx="27">
                  <c:v>Korea</c:v>
                </c:pt>
                <c:pt idx="28">
                  <c:v>Switzerland</c:v>
                </c:pt>
                <c:pt idx="29">
                  <c:v>Estonia</c:v>
                </c:pt>
                <c:pt idx="30">
                  <c:v>Macao-China</c:v>
                </c:pt>
                <c:pt idx="31">
                  <c:v>Costa Rica</c:v>
                </c:pt>
                <c:pt idx="32">
                  <c:v>OECD average</c:v>
                </c:pt>
                <c:pt idx="33">
                  <c:v>Sweden</c:v>
                </c:pt>
                <c:pt idx="34">
                  <c:v>Argentina</c:v>
                </c:pt>
                <c:pt idx="35">
                  <c:v>Tunisia</c:v>
                </c:pt>
                <c:pt idx="36">
                  <c:v>Austria</c:v>
                </c:pt>
                <c:pt idx="37">
                  <c:v>Qatar</c:v>
                </c:pt>
                <c:pt idx="38">
                  <c:v>Ireland</c:v>
                </c:pt>
                <c:pt idx="39">
                  <c:v>Chinese Taipei</c:v>
                </c:pt>
                <c:pt idx="40">
                  <c:v>France</c:v>
                </c:pt>
                <c:pt idx="41">
                  <c:v>Denmark</c:v>
                </c:pt>
                <c:pt idx="42">
                  <c:v>United Kingdom</c:v>
                </c:pt>
                <c:pt idx="43">
                  <c:v>Hong Kong-China</c:v>
                </c:pt>
                <c:pt idx="44">
                  <c:v>Albania</c:v>
                </c:pt>
                <c:pt idx="45">
                  <c:v>Japan</c:v>
                </c:pt>
                <c:pt idx="46">
                  <c:v>Canada</c:v>
                </c:pt>
                <c:pt idx="47">
                  <c:v>Slovak Republic</c:v>
                </c:pt>
                <c:pt idx="48">
                  <c:v>Latvia</c:v>
                </c:pt>
                <c:pt idx="49">
                  <c:v>Greece</c:v>
                </c:pt>
                <c:pt idx="50">
                  <c:v>United States</c:v>
                </c:pt>
                <c:pt idx="51">
                  <c:v>Czech Republic</c:v>
                </c:pt>
                <c:pt idx="52">
                  <c:v>Croatia</c:v>
                </c:pt>
                <c:pt idx="53">
                  <c:v>Finland</c:v>
                </c:pt>
                <c:pt idx="54">
                  <c:v>Montenegro</c:v>
                </c:pt>
                <c:pt idx="55">
                  <c:v>Romania</c:v>
                </c:pt>
                <c:pt idx="56">
                  <c:v>Hungary</c:v>
                </c:pt>
                <c:pt idx="57">
                  <c:v>Lithuania</c:v>
                </c:pt>
                <c:pt idx="58">
                  <c:v>Slovenia</c:v>
                </c:pt>
                <c:pt idx="59">
                  <c:v>Spain</c:v>
                </c:pt>
                <c:pt idx="60">
                  <c:v>Serbia</c:v>
                </c:pt>
                <c:pt idx="61">
                  <c:v>Portugal</c:v>
                </c:pt>
                <c:pt idx="62">
                  <c:v>Bulgaria</c:v>
                </c:pt>
                <c:pt idx="63">
                  <c:v>Poland</c:v>
                </c:pt>
              </c:strCache>
            </c:strRef>
          </c:cat>
          <c:val>
            <c:numRef>
              <c:f>Sheet1!$B$2:$B$65</c:f>
              <c:numCache>
                <c:formatCode>General</c:formatCode>
                <c:ptCount val="64"/>
                <c:pt idx="0">
                  <c:v>1.1189727015781401</c:v>
                </c:pt>
                <c:pt idx="1">
                  <c:v>1.0192695894320256</c:v>
                </c:pt>
                <c:pt idx="2">
                  <c:v>0.94387151599317642</c:v>
                </c:pt>
                <c:pt idx="3">
                  <c:v>0.87714637921755467</c:v>
                </c:pt>
                <c:pt idx="4">
                  <c:v>0.75030504303450396</c:v>
                </c:pt>
                <c:pt idx="5">
                  <c:v>0.68598784859067463</c:v>
                </c:pt>
                <c:pt idx="6">
                  <c:v>0.6651864608340986</c:v>
                </c:pt>
                <c:pt idx="7">
                  <c:v>0.61625093611978055</c:v>
                </c:pt>
                <c:pt idx="8">
                  <c:v>0.61546856603887334</c:v>
                </c:pt>
                <c:pt idx="9">
                  <c:v>0.59695842061730886</c:v>
                </c:pt>
                <c:pt idx="10">
                  <c:v>0.5306219852316767</c:v>
                </c:pt>
                <c:pt idx="11">
                  <c:v>0.41639862091543978</c:v>
                </c:pt>
                <c:pt idx="12">
                  <c:v>0.40949587046089281</c:v>
                </c:pt>
                <c:pt idx="13">
                  <c:v>0.35447745082982962</c:v>
                </c:pt>
                <c:pt idx="14">
                  <c:v>0.34754416785767223</c:v>
                </c:pt>
                <c:pt idx="15">
                  <c:v>0.30708322906163332</c:v>
                </c:pt>
                <c:pt idx="16">
                  <c:v>0.28542791270195988</c:v>
                </c:pt>
                <c:pt idx="17">
                  <c:v>0.26631049509669391</c:v>
                </c:pt>
                <c:pt idx="18">
                  <c:v>0.26310227087662691</c:v>
                </c:pt>
                <c:pt idx="19">
                  <c:v>0.24940488550553702</c:v>
                </c:pt>
                <c:pt idx="20">
                  <c:v>0.21812745063211783</c:v>
                </c:pt>
                <c:pt idx="21">
                  <c:v>0.19818276069189422</c:v>
                </c:pt>
                <c:pt idx="22">
                  <c:v>0.19469142775113704</c:v>
                </c:pt>
                <c:pt idx="23">
                  <c:v>0.1790246101506987</c:v>
                </c:pt>
                <c:pt idx="24">
                  <c:v>0.14402453741869636</c:v>
                </c:pt>
                <c:pt idx="25">
                  <c:v>0.12756688899229399</c:v>
                </c:pt>
                <c:pt idx="26">
                  <c:v>8.1760191167366866E-2</c:v>
                </c:pt>
                <c:pt idx="27">
                  <c:v>6.1303107765754872E-2</c:v>
                </c:pt>
                <c:pt idx="28">
                  <c:v>5.4882515707927432E-2</c:v>
                </c:pt>
                <c:pt idx="29">
                  <c:v>3.9151638264904387E-3</c:v>
                </c:pt>
                <c:pt idx="30">
                  <c:v>1.6105504558957342E-3</c:v>
                </c:pt>
                <c:pt idx="31">
                  <c:v>-1.36739132685851E-2</c:v>
                </c:pt>
                <c:pt idx="32">
                  <c:v>-3.3795301626514812E-2</c:v>
                </c:pt>
                <c:pt idx="33">
                  <c:v>-5.5353099401704173E-2</c:v>
                </c:pt>
                <c:pt idx="34">
                  <c:v>-0.10289294328120425</c:v>
                </c:pt>
                <c:pt idx="35">
                  <c:v>-0.10632304279174072</c:v>
                </c:pt>
                <c:pt idx="36">
                  <c:v>-0.13062504509297151</c:v>
                </c:pt>
                <c:pt idx="37">
                  <c:v>-0.13569192503958274</c:v>
                </c:pt>
                <c:pt idx="38">
                  <c:v>-0.14765365076771916</c:v>
                </c:pt>
                <c:pt idx="39">
                  <c:v>-0.15022793109073462</c:v>
                </c:pt>
                <c:pt idx="40">
                  <c:v>-0.17893551041418623</c:v>
                </c:pt>
                <c:pt idx="41">
                  <c:v>-0.18005655252026054</c:v>
                </c:pt>
                <c:pt idx="42">
                  <c:v>-0.18450536670253617</c:v>
                </c:pt>
                <c:pt idx="43">
                  <c:v>-0.22751377660905567</c:v>
                </c:pt>
                <c:pt idx="44">
                  <c:v>-0.23463809562149357</c:v>
                </c:pt>
                <c:pt idx="45">
                  <c:v>-0.28807203779187407</c:v>
                </c:pt>
                <c:pt idx="46">
                  <c:v>-0.29880784312840142</c:v>
                </c:pt>
                <c:pt idx="47">
                  <c:v>-0.34180663518282273</c:v>
                </c:pt>
                <c:pt idx="48">
                  <c:v>-0.41257381911855634</c:v>
                </c:pt>
                <c:pt idx="49">
                  <c:v>-0.41637813812271052</c:v>
                </c:pt>
                <c:pt idx="50">
                  <c:v>-0.42053347769713006</c:v>
                </c:pt>
                <c:pt idx="51">
                  <c:v>-0.42248170796216378</c:v>
                </c:pt>
                <c:pt idx="52">
                  <c:v>-0.43407957721591778</c:v>
                </c:pt>
                <c:pt idx="53">
                  <c:v>-0.43989767695401738</c:v>
                </c:pt>
                <c:pt idx="54">
                  <c:v>-0.50488974789773433</c:v>
                </c:pt>
                <c:pt idx="55">
                  <c:v>-0.54325302702894951</c:v>
                </c:pt>
                <c:pt idx="56">
                  <c:v>-0.64890600993704706</c:v>
                </c:pt>
                <c:pt idx="57">
                  <c:v>-0.65861249702928193</c:v>
                </c:pt>
                <c:pt idx="58">
                  <c:v>-0.6786092403124947</c:v>
                </c:pt>
                <c:pt idx="59">
                  <c:v>-0.73400228187572936</c:v>
                </c:pt>
                <c:pt idx="60">
                  <c:v>-0.74069756796500474</c:v>
                </c:pt>
                <c:pt idx="61">
                  <c:v>-0.80478806799610225</c:v>
                </c:pt>
                <c:pt idx="62">
                  <c:v>-0.80481360572018201</c:v>
                </c:pt>
                <c:pt idx="63">
                  <c:v>-1.0178411703852326</c:v>
                </c:pt>
              </c:numCache>
            </c:numRef>
          </c:val>
          <c:smooth val="0"/>
        </c:ser>
        <c:ser>
          <c:idx val="1"/>
          <c:order val="1"/>
          <c:tx>
            <c:strRef>
              <c:f>Sheet1!$C$1</c:f>
              <c:strCache>
                <c:ptCount val="1"/>
                <c:pt idx="0">
                  <c:v>Top quarter of this index</c:v>
                </c:pt>
              </c:strCache>
            </c:strRef>
          </c:tx>
          <c:spPr>
            <a:ln w="28575">
              <a:noFill/>
            </a:ln>
          </c:spPr>
          <c:marker>
            <c:symbol val="none"/>
          </c:marker>
          <c:cat>
            <c:strRef>
              <c:f>Sheet1!$A$2:$A$65</c:f>
              <c:strCache>
                <c:ptCount val="64"/>
                <c:pt idx="0">
                  <c:v>Luxembourg</c:v>
                </c:pt>
                <c:pt idx="1">
                  <c:v>Jordan</c:v>
                </c:pt>
                <c:pt idx="2">
                  <c:v>Thailand</c:v>
                </c:pt>
                <c:pt idx="3">
                  <c:v>Turkey</c:v>
                </c:pt>
                <c:pt idx="4">
                  <c:v>Shanghai-China</c:v>
                </c:pt>
                <c:pt idx="5">
                  <c:v>Israel</c:v>
                </c:pt>
                <c:pt idx="6">
                  <c:v>Colombia</c:v>
                </c:pt>
                <c:pt idx="7">
                  <c:v>Peru</c:v>
                </c:pt>
                <c:pt idx="8">
                  <c:v>Chile</c:v>
                </c:pt>
                <c:pt idx="9">
                  <c:v>Netherlands</c:v>
                </c:pt>
                <c:pt idx="10">
                  <c:v>Mexico</c:v>
                </c:pt>
                <c:pt idx="11">
                  <c:v>Germany</c:v>
                </c:pt>
                <c:pt idx="12">
                  <c:v>Viet Nam</c:v>
                </c:pt>
                <c:pt idx="13">
                  <c:v>Russian Fed.</c:v>
                </c:pt>
                <c:pt idx="14">
                  <c:v>Uruguay</c:v>
                </c:pt>
                <c:pt idx="15">
                  <c:v>Norway</c:v>
                </c:pt>
                <c:pt idx="16">
                  <c:v>Kazakhstan</c:v>
                </c:pt>
                <c:pt idx="17">
                  <c:v>Indonesia</c:v>
                </c:pt>
                <c:pt idx="18">
                  <c:v>Belgium</c:v>
                </c:pt>
                <c:pt idx="19">
                  <c:v>Italy</c:v>
                </c:pt>
                <c:pt idx="20">
                  <c:v>Malaysia</c:v>
                </c:pt>
                <c:pt idx="21">
                  <c:v>Australia</c:v>
                </c:pt>
                <c:pt idx="22">
                  <c:v>Brazil</c:v>
                </c:pt>
                <c:pt idx="23">
                  <c:v>Iceland</c:v>
                </c:pt>
                <c:pt idx="24">
                  <c:v>U.A.E.</c:v>
                </c:pt>
                <c:pt idx="25">
                  <c:v>Singapore</c:v>
                </c:pt>
                <c:pt idx="26">
                  <c:v>New Zealand</c:v>
                </c:pt>
                <c:pt idx="27">
                  <c:v>Korea</c:v>
                </c:pt>
                <c:pt idx="28">
                  <c:v>Switzerland</c:v>
                </c:pt>
                <c:pt idx="29">
                  <c:v>Estonia</c:v>
                </c:pt>
                <c:pt idx="30">
                  <c:v>Macao-China</c:v>
                </c:pt>
                <c:pt idx="31">
                  <c:v>Costa Rica</c:v>
                </c:pt>
                <c:pt idx="32">
                  <c:v>OECD average</c:v>
                </c:pt>
                <c:pt idx="33">
                  <c:v>Sweden</c:v>
                </c:pt>
                <c:pt idx="34">
                  <c:v>Argentina</c:v>
                </c:pt>
                <c:pt idx="35">
                  <c:v>Tunisia</c:v>
                </c:pt>
                <c:pt idx="36">
                  <c:v>Austria</c:v>
                </c:pt>
                <c:pt idx="37">
                  <c:v>Qatar</c:v>
                </c:pt>
                <c:pt idx="38">
                  <c:v>Ireland</c:v>
                </c:pt>
                <c:pt idx="39">
                  <c:v>Chinese Taipei</c:v>
                </c:pt>
                <c:pt idx="40">
                  <c:v>France</c:v>
                </c:pt>
                <c:pt idx="41">
                  <c:v>Denmark</c:v>
                </c:pt>
                <c:pt idx="42">
                  <c:v>United Kingdom</c:v>
                </c:pt>
                <c:pt idx="43">
                  <c:v>Hong Kong-China</c:v>
                </c:pt>
                <c:pt idx="44">
                  <c:v>Albania</c:v>
                </c:pt>
                <c:pt idx="45">
                  <c:v>Japan</c:v>
                </c:pt>
                <c:pt idx="46">
                  <c:v>Canada</c:v>
                </c:pt>
                <c:pt idx="47">
                  <c:v>Slovak Republic</c:v>
                </c:pt>
                <c:pt idx="48">
                  <c:v>Latvia</c:v>
                </c:pt>
                <c:pt idx="49">
                  <c:v>Greece</c:v>
                </c:pt>
                <c:pt idx="50">
                  <c:v>United States</c:v>
                </c:pt>
                <c:pt idx="51">
                  <c:v>Czech Republic</c:v>
                </c:pt>
                <c:pt idx="52">
                  <c:v>Croatia</c:v>
                </c:pt>
                <c:pt idx="53">
                  <c:v>Finland</c:v>
                </c:pt>
                <c:pt idx="54">
                  <c:v>Montenegro</c:v>
                </c:pt>
                <c:pt idx="55">
                  <c:v>Romania</c:v>
                </c:pt>
                <c:pt idx="56">
                  <c:v>Hungary</c:v>
                </c:pt>
                <c:pt idx="57">
                  <c:v>Lithuania</c:v>
                </c:pt>
                <c:pt idx="58">
                  <c:v>Slovenia</c:v>
                </c:pt>
                <c:pt idx="59">
                  <c:v>Spain</c:v>
                </c:pt>
                <c:pt idx="60">
                  <c:v>Serbia</c:v>
                </c:pt>
                <c:pt idx="61">
                  <c:v>Portugal</c:v>
                </c:pt>
                <c:pt idx="62">
                  <c:v>Bulgaria</c:v>
                </c:pt>
                <c:pt idx="63">
                  <c:v>Poland</c:v>
                </c:pt>
              </c:strCache>
            </c:strRef>
          </c:cat>
          <c:val>
            <c:numRef>
              <c:f>Sheet1!$C$2:$C$65</c:f>
              <c:numCache>
                <c:formatCode>General</c:formatCode>
                <c:ptCount val="64"/>
                <c:pt idx="0">
                  <c:v>2.1348799890637329</c:v>
                </c:pt>
                <c:pt idx="1">
                  <c:v>2.9880470901373282</c:v>
                </c:pt>
                <c:pt idx="2">
                  <c:v>2.2100025108351007</c:v>
                </c:pt>
                <c:pt idx="3">
                  <c:v>2.1747397399234694</c:v>
                </c:pt>
                <c:pt idx="4">
                  <c:v>2.3202656617021726</c:v>
                </c:pt>
                <c:pt idx="5">
                  <c:v>2.0490064583974603</c:v>
                </c:pt>
                <c:pt idx="6">
                  <c:v>2.5849389046175562</c:v>
                </c:pt>
                <c:pt idx="7">
                  <c:v>1.8847979351111761</c:v>
                </c:pt>
                <c:pt idx="8">
                  <c:v>2.0600740334906087</c:v>
                </c:pt>
                <c:pt idx="9">
                  <c:v>1.6087030056542053</c:v>
                </c:pt>
                <c:pt idx="10">
                  <c:v>1.7704269483048698</c:v>
                </c:pt>
                <c:pt idx="11">
                  <c:v>1.4381060641896479</c:v>
                </c:pt>
                <c:pt idx="12">
                  <c:v>1.8740491487066087</c:v>
                </c:pt>
                <c:pt idx="13">
                  <c:v>1.7989268780020693</c:v>
                </c:pt>
                <c:pt idx="14">
                  <c:v>1.6082606245733597</c:v>
                </c:pt>
                <c:pt idx="15">
                  <c:v>1.2940399757508341</c:v>
                </c:pt>
                <c:pt idx="16">
                  <c:v>1.9956885136163671</c:v>
                </c:pt>
                <c:pt idx="17">
                  <c:v>1.4328579117109621</c:v>
                </c:pt>
                <c:pt idx="18">
                  <c:v>1.450140536901475</c:v>
                </c:pt>
                <c:pt idx="19">
                  <c:v>1.3263303180399573</c:v>
                </c:pt>
                <c:pt idx="20">
                  <c:v>1.0986174722863222</c:v>
                </c:pt>
                <c:pt idx="21">
                  <c:v>1.5079442407203549</c:v>
                </c:pt>
                <c:pt idx="22">
                  <c:v>1.5544446860266818</c:v>
                </c:pt>
                <c:pt idx="23">
                  <c:v>1.1849010456279676</c:v>
                </c:pt>
                <c:pt idx="24">
                  <c:v>2.1741888541087766</c:v>
                </c:pt>
                <c:pt idx="25">
                  <c:v>1.0932635269731721</c:v>
                </c:pt>
                <c:pt idx="26">
                  <c:v>1.299108232574032</c:v>
                </c:pt>
                <c:pt idx="27">
                  <c:v>1.3200515408561349</c:v>
                </c:pt>
                <c:pt idx="28">
                  <c:v>1.1703896782097583</c:v>
                </c:pt>
                <c:pt idx="29">
                  <c:v>1.0012565885641018</c:v>
                </c:pt>
                <c:pt idx="30">
                  <c:v>1.6866753828189442</c:v>
                </c:pt>
                <c:pt idx="31">
                  <c:v>1.0592656135150478</c:v>
                </c:pt>
                <c:pt idx="32">
                  <c:v>1.051635230110098</c:v>
                </c:pt>
                <c:pt idx="33">
                  <c:v>1.0498485607510681</c:v>
                </c:pt>
                <c:pt idx="34">
                  <c:v>1.2655790385145378</c:v>
                </c:pt>
                <c:pt idx="35">
                  <c:v>1.1823385955738781</c:v>
                </c:pt>
                <c:pt idx="36">
                  <c:v>1.2221815225585029</c:v>
                </c:pt>
                <c:pt idx="37">
                  <c:v>1.410185200570987</c:v>
                </c:pt>
                <c:pt idx="38">
                  <c:v>0.95429993732165463</c:v>
                </c:pt>
                <c:pt idx="39">
                  <c:v>1.5253435224533021</c:v>
                </c:pt>
                <c:pt idx="40">
                  <c:v>0.98488199112371355</c:v>
                </c:pt>
                <c:pt idx="41">
                  <c:v>0.73902531314548792</c:v>
                </c:pt>
                <c:pt idx="42">
                  <c:v>0.98715819669400862</c:v>
                </c:pt>
                <c:pt idx="43">
                  <c:v>0.97459496271732859</c:v>
                </c:pt>
                <c:pt idx="44">
                  <c:v>1.0622953950018879</c:v>
                </c:pt>
                <c:pt idx="45">
                  <c:v>0.94212368103962052</c:v>
                </c:pt>
                <c:pt idx="46">
                  <c:v>0.92377281668905475</c:v>
                </c:pt>
                <c:pt idx="47">
                  <c:v>0.56498630378960057</c:v>
                </c:pt>
                <c:pt idx="48">
                  <c:v>0.63214665969653416</c:v>
                </c:pt>
                <c:pt idx="49">
                  <c:v>0.72186115023406594</c:v>
                </c:pt>
                <c:pt idx="50">
                  <c:v>0.93918466120600452</c:v>
                </c:pt>
                <c:pt idx="51">
                  <c:v>0.52319149455011482</c:v>
                </c:pt>
                <c:pt idx="52">
                  <c:v>0.66490357979461923</c:v>
                </c:pt>
                <c:pt idx="53">
                  <c:v>0.4597851296849238</c:v>
                </c:pt>
                <c:pt idx="54">
                  <c:v>0.54234329811392079</c:v>
                </c:pt>
                <c:pt idx="55">
                  <c:v>0.48149406667705141</c:v>
                </c:pt>
                <c:pt idx="56">
                  <c:v>0.30529016087151306</c:v>
                </c:pt>
                <c:pt idx="57">
                  <c:v>0.18881486909365838</c:v>
                </c:pt>
                <c:pt idx="58">
                  <c:v>0.15347505475291051</c:v>
                </c:pt>
                <c:pt idx="59">
                  <c:v>0.23750561324841488</c:v>
                </c:pt>
                <c:pt idx="60">
                  <c:v>0.17974732860158493</c:v>
                </c:pt>
                <c:pt idx="61">
                  <c:v>5.4765797041683072E-2</c:v>
                </c:pt>
                <c:pt idx="62">
                  <c:v>-4.7786777229238138E-2</c:v>
                </c:pt>
                <c:pt idx="63">
                  <c:v>-0.79783795722754469</c:v>
                </c:pt>
              </c:numCache>
            </c:numRef>
          </c:val>
          <c:smooth val="0"/>
        </c:ser>
        <c:ser>
          <c:idx val="2"/>
          <c:order val="2"/>
          <c:tx>
            <c:strRef>
              <c:f>Sheet1!$D$1</c:f>
              <c:strCache>
                <c:ptCount val="1"/>
                <c:pt idx="0">
                  <c:v>Bottom quarter of this index</c:v>
                </c:pt>
              </c:strCache>
            </c:strRef>
          </c:tx>
          <c:spPr>
            <a:ln w="28575">
              <a:noFill/>
            </a:ln>
          </c:spPr>
          <c:marker>
            <c:symbol val="none"/>
          </c:marker>
          <c:cat>
            <c:strRef>
              <c:f>Sheet1!$A$2:$A$65</c:f>
              <c:strCache>
                <c:ptCount val="64"/>
                <c:pt idx="0">
                  <c:v>Luxembourg</c:v>
                </c:pt>
                <c:pt idx="1">
                  <c:v>Jordan</c:v>
                </c:pt>
                <c:pt idx="2">
                  <c:v>Thailand</c:v>
                </c:pt>
                <c:pt idx="3">
                  <c:v>Turkey</c:v>
                </c:pt>
                <c:pt idx="4">
                  <c:v>Shanghai-China</c:v>
                </c:pt>
                <c:pt idx="5">
                  <c:v>Israel</c:v>
                </c:pt>
                <c:pt idx="6">
                  <c:v>Colombia</c:v>
                </c:pt>
                <c:pt idx="7">
                  <c:v>Peru</c:v>
                </c:pt>
                <c:pt idx="8">
                  <c:v>Chile</c:v>
                </c:pt>
                <c:pt idx="9">
                  <c:v>Netherlands</c:v>
                </c:pt>
                <c:pt idx="10">
                  <c:v>Mexico</c:v>
                </c:pt>
                <c:pt idx="11">
                  <c:v>Germany</c:v>
                </c:pt>
                <c:pt idx="12">
                  <c:v>Viet Nam</c:v>
                </c:pt>
                <c:pt idx="13">
                  <c:v>Russian Fed.</c:v>
                </c:pt>
                <c:pt idx="14">
                  <c:v>Uruguay</c:v>
                </c:pt>
                <c:pt idx="15">
                  <c:v>Norway</c:v>
                </c:pt>
                <c:pt idx="16">
                  <c:v>Kazakhstan</c:v>
                </c:pt>
                <c:pt idx="17">
                  <c:v>Indonesia</c:v>
                </c:pt>
                <c:pt idx="18">
                  <c:v>Belgium</c:v>
                </c:pt>
                <c:pt idx="19">
                  <c:v>Italy</c:v>
                </c:pt>
                <c:pt idx="20">
                  <c:v>Malaysia</c:v>
                </c:pt>
                <c:pt idx="21">
                  <c:v>Australia</c:v>
                </c:pt>
                <c:pt idx="22">
                  <c:v>Brazil</c:v>
                </c:pt>
                <c:pt idx="23">
                  <c:v>Iceland</c:v>
                </c:pt>
                <c:pt idx="24">
                  <c:v>U.A.E.</c:v>
                </c:pt>
                <c:pt idx="25">
                  <c:v>Singapore</c:v>
                </c:pt>
                <c:pt idx="26">
                  <c:v>New Zealand</c:v>
                </c:pt>
                <c:pt idx="27">
                  <c:v>Korea</c:v>
                </c:pt>
                <c:pt idx="28">
                  <c:v>Switzerland</c:v>
                </c:pt>
                <c:pt idx="29">
                  <c:v>Estonia</c:v>
                </c:pt>
                <c:pt idx="30">
                  <c:v>Macao-China</c:v>
                </c:pt>
                <c:pt idx="31">
                  <c:v>Costa Rica</c:v>
                </c:pt>
                <c:pt idx="32">
                  <c:v>OECD average</c:v>
                </c:pt>
                <c:pt idx="33">
                  <c:v>Sweden</c:v>
                </c:pt>
                <c:pt idx="34">
                  <c:v>Argentina</c:v>
                </c:pt>
                <c:pt idx="35">
                  <c:v>Tunisia</c:v>
                </c:pt>
                <c:pt idx="36">
                  <c:v>Austria</c:v>
                </c:pt>
                <c:pt idx="37">
                  <c:v>Qatar</c:v>
                </c:pt>
                <c:pt idx="38">
                  <c:v>Ireland</c:v>
                </c:pt>
                <c:pt idx="39">
                  <c:v>Chinese Taipei</c:v>
                </c:pt>
                <c:pt idx="40">
                  <c:v>France</c:v>
                </c:pt>
                <c:pt idx="41">
                  <c:v>Denmark</c:v>
                </c:pt>
                <c:pt idx="42">
                  <c:v>United Kingdom</c:v>
                </c:pt>
                <c:pt idx="43">
                  <c:v>Hong Kong-China</c:v>
                </c:pt>
                <c:pt idx="44">
                  <c:v>Albania</c:v>
                </c:pt>
                <c:pt idx="45">
                  <c:v>Japan</c:v>
                </c:pt>
                <c:pt idx="46">
                  <c:v>Canada</c:v>
                </c:pt>
                <c:pt idx="47">
                  <c:v>Slovak Republic</c:v>
                </c:pt>
                <c:pt idx="48">
                  <c:v>Latvia</c:v>
                </c:pt>
                <c:pt idx="49">
                  <c:v>Greece</c:v>
                </c:pt>
                <c:pt idx="50">
                  <c:v>United States</c:v>
                </c:pt>
                <c:pt idx="51">
                  <c:v>Czech Republic</c:v>
                </c:pt>
                <c:pt idx="52">
                  <c:v>Croatia</c:v>
                </c:pt>
                <c:pt idx="53">
                  <c:v>Finland</c:v>
                </c:pt>
                <c:pt idx="54">
                  <c:v>Montenegro</c:v>
                </c:pt>
                <c:pt idx="55">
                  <c:v>Romania</c:v>
                </c:pt>
                <c:pt idx="56">
                  <c:v>Hungary</c:v>
                </c:pt>
                <c:pt idx="57">
                  <c:v>Lithuania</c:v>
                </c:pt>
                <c:pt idx="58">
                  <c:v>Slovenia</c:v>
                </c:pt>
                <c:pt idx="59">
                  <c:v>Spain</c:v>
                </c:pt>
                <c:pt idx="60">
                  <c:v>Serbia</c:v>
                </c:pt>
                <c:pt idx="61">
                  <c:v>Portugal</c:v>
                </c:pt>
                <c:pt idx="62">
                  <c:v>Bulgaria</c:v>
                </c:pt>
                <c:pt idx="63">
                  <c:v>Poland</c:v>
                </c:pt>
              </c:strCache>
            </c:strRef>
          </c:cat>
          <c:val>
            <c:numRef>
              <c:f>Sheet1!$D$2:$D$65</c:f>
              <c:numCache>
                <c:formatCode>General</c:formatCode>
                <c:ptCount val="64"/>
                <c:pt idx="0">
                  <c:v>-0.23009247991683021</c:v>
                </c:pt>
                <c:pt idx="1">
                  <c:v>-0.84646617337591556</c:v>
                </c:pt>
                <c:pt idx="2">
                  <c:v>-0.570636641341429</c:v>
                </c:pt>
                <c:pt idx="3">
                  <c:v>-0.37778718038629072</c:v>
                </c:pt>
                <c:pt idx="4">
                  <c:v>-0.90509738336861967</c:v>
                </c:pt>
                <c:pt idx="5">
                  <c:v>-0.81873625699714725</c:v>
                </c:pt>
                <c:pt idx="6">
                  <c:v>-1.0908744538346138</c:v>
                </c:pt>
                <c:pt idx="7">
                  <c:v>-0.8521803644353525</c:v>
                </c:pt>
                <c:pt idx="8">
                  <c:v>-0.9871518359813295</c:v>
                </c:pt>
                <c:pt idx="9">
                  <c:v>-0.64628599188297253</c:v>
                </c:pt>
                <c:pt idx="10">
                  <c:v>-0.90531760521055449</c:v>
                </c:pt>
                <c:pt idx="11">
                  <c:v>-0.8112780828915136</c:v>
                </c:pt>
                <c:pt idx="12">
                  <c:v>-1.0911256068164548</c:v>
                </c:pt>
                <c:pt idx="13">
                  <c:v>-1.0911015067012315</c:v>
                </c:pt>
                <c:pt idx="14">
                  <c:v>-1.025457530751257</c:v>
                </c:pt>
                <c:pt idx="15">
                  <c:v>-0.93582106477713989</c:v>
                </c:pt>
                <c:pt idx="16">
                  <c:v>-1.0911515630689661</c:v>
                </c:pt>
                <c:pt idx="17">
                  <c:v>-0.81882094046124476</c:v>
                </c:pt>
                <c:pt idx="18">
                  <c:v>-1.0472063115081458</c:v>
                </c:pt>
                <c:pt idx="19">
                  <c:v>-1.0577721214131293</c:v>
                </c:pt>
                <c:pt idx="20">
                  <c:v>-0.74512408161171062</c:v>
                </c:pt>
                <c:pt idx="21">
                  <c:v>-1.091131514898096</c:v>
                </c:pt>
                <c:pt idx="22">
                  <c:v>-1.091120459021693</c:v>
                </c:pt>
                <c:pt idx="23">
                  <c:v>-0.95325687337535081</c:v>
                </c:pt>
                <c:pt idx="24">
                  <c:v>-1.0911657129632699</c:v>
                </c:pt>
                <c:pt idx="25">
                  <c:v>-1.0911002078609178</c:v>
                </c:pt>
                <c:pt idx="26">
                  <c:v>-1.0911169672746976</c:v>
                </c:pt>
                <c:pt idx="27">
                  <c:v>-1.0911520306864422</c:v>
                </c:pt>
                <c:pt idx="28">
                  <c:v>-1.0911219269370651</c:v>
                </c:pt>
                <c:pt idx="29">
                  <c:v>-1.0337008858773942</c:v>
                </c:pt>
                <c:pt idx="30">
                  <c:v>-1.0911818428263615</c:v>
                </c:pt>
                <c:pt idx="31">
                  <c:v>-1.0911169325353964</c:v>
                </c:pt>
                <c:pt idx="32">
                  <c:v>-0.99441397414786525</c:v>
                </c:pt>
                <c:pt idx="33">
                  <c:v>-1.0911338150321375</c:v>
                </c:pt>
                <c:pt idx="34">
                  <c:v>-1.0911644066713126</c:v>
                </c:pt>
                <c:pt idx="35">
                  <c:v>-1.0911534474272166</c:v>
                </c:pt>
                <c:pt idx="36">
                  <c:v>-1.0911651391217863</c:v>
                </c:pt>
                <c:pt idx="37">
                  <c:v>-1.0911757061537424</c:v>
                </c:pt>
                <c:pt idx="38">
                  <c:v>-1.091151123965306</c:v>
                </c:pt>
                <c:pt idx="39">
                  <c:v>-1.091177261077908</c:v>
                </c:pt>
                <c:pt idx="40">
                  <c:v>-1.0911517712194838</c:v>
                </c:pt>
                <c:pt idx="41">
                  <c:v>-1.0911303349688761</c:v>
                </c:pt>
                <c:pt idx="42">
                  <c:v>-1.0911585591788961</c:v>
                </c:pt>
                <c:pt idx="43">
                  <c:v>-1.0911630061034878</c:v>
                </c:pt>
                <c:pt idx="44">
                  <c:v>-1.0911674306076735</c:v>
                </c:pt>
                <c:pt idx="45">
                  <c:v>-1.0911767239925021</c:v>
                </c:pt>
                <c:pt idx="46">
                  <c:v>-1.0911721240880699</c:v>
                </c:pt>
                <c:pt idx="47">
                  <c:v>-1.09116231147688</c:v>
                </c:pt>
                <c:pt idx="48">
                  <c:v>-1.0911734695464481</c:v>
                </c:pt>
                <c:pt idx="49">
                  <c:v>-1.0911756578084422</c:v>
                </c:pt>
                <c:pt idx="50">
                  <c:v>-1.091191932366024</c:v>
                </c:pt>
                <c:pt idx="51">
                  <c:v>-1.091172132095658</c:v>
                </c:pt>
                <c:pt idx="52">
                  <c:v>-1.0911882651597007</c:v>
                </c:pt>
                <c:pt idx="53">
                  <c:v>-1.0911711331844192</c:v>
                </c:pt>
                <c:pt idx="54">
                  <c:v>-1.0911912710568819</c:v>
                </c:pt>
                <c:pt idx="55">
                  <c:v>-1.0911912036483378</c:v>
                </c:pt>
                <c:pt idx="56">
                  <c:v>-1.0911993068483699</c:v>
                </c:pt>
                <c:pt idx="57">
                  <c:v>-1.0911954149115108</c:v>
                </c:pt>
                <c:pt idx="58">
                  <c:v>-1.091196863877778</c:v>
                </c:pt>
                <c:pt idx="59">
                  <c:v>-1.0912051860334815</c:v>
                </c:pt>
                <c:pt idx="60">
                  <c:v>-1.0912052460053259</c:v>
                </c:pt>
                <c:pt idx="61">
                  <c:v>-1.0912118992997095</c:v>
                </c:pt>
                <c:pt idx="62">
                  <c:v>-1.0912077564608653</c:v>
                </c:pt>
                <c:pt idx="63">
                  <c:v>-1.0912199764555561</c:v>
                </c:pt>
              </c:numCache>
            </c:numRef>
          </c:val>
          <c:smooth val="0"/>
        </c:ser>
        <c:dLbls>
          <c:showLegendKey val="0"/>
          <c:showVal val="0"/>
          <c:showCatName val="0"/>
          <c:showSerName val="0"/>
          <c:showPercent val="0"/>
          <c:showBubbleSize val="0"/>
        </c:dLbls>
        <c:hiLowLines>
          <c:spPr>
            <a:ln w="47625">
              <a:solidFill>
                <a:schemeClr val="bg1">
                  <a:lumMod val="85000"/>
                </a:schemeClr>
              </a:solidFill>
              <a:headEnd type="none"/>
              <a:tailEnd type="none"/>
            </a:ln>
          </c:spPr>
        </c:hiLowLines>
        <c:axId val="106781312"/>
        <c:axId val="106783104"/>
      </c:stockChart>
      <c:catAx>
        <c:axId val="106781312"/>
        <c:scaling>
          <c:orientation val="minMax"/>
        </c:scaling>
        <c:delete val="0"/>
        <c:axPos val="b"/>
        <c:numFmt formatCode="dd\-mm\-yyyy" sourceLinked="1"/>
        <c:majorTickMark val="none"/>
        <c:minorTickMark val="none"/>
        <c:tickLblPos val="low"/>
        <c:spPr>
          <a:ln w="25400">
            <a:solidFill>
              <a:srgbClr val="FFFFFF"/>
            </a:solidFill>
          </a:ln>
        </c:spPr>
        <c:txPr>
          <a:bodyPr rot="-5400000" vert="horz"/>
          <a:lstStyle/>
          <a:p>
            <a:pPr>
              <a:defRPr sz="900">
                <a:solidFill>
                  <a:schemeClr val="bg1"/>
                </a:solidFill>
              </a:defRPr>
            </a:pPr>
            <a:endParaRPr lang="nl-NL"/>
          </a:p>
        </c:txPr>
        <c:crossAx val="106783104"/>
        <c:crosses val="autoZero"/>
        <c:auto val="1"/>
        <c:lblAlgn val="ctr"/>
        <c:lblOffset val="100"/>
        <c:tickLblSkip val="1"/>
        <c:noMultiLvlLbl val="0"/>
      </c:catAx>
      <c:valAx>
        <c:axId val="106783104"/>
        <c:scaling>
          <c:orientation val="minMax"/>
          <c:max val="3"/>
        </c:scaling>
        <c:delete val="0"/>
        <c:axPos val="l"/>
        <c:majorGridlines>
          <c:spPr>
            <a:ln>
              <a:prstDash val="dash"/>
            </a:ln>
          </c:spPr>
        </c:majorGridlines>
        <c:title>
          <c:tx>
            <c:rich>
              <a:bodyPr rot="-5400000" vert="horz"/>
              <a:lstStyle/>
              <a:p>
                <a:pPr>
                  <a:defRPr sz="1400">
                    <a:solidFill>
                      <a:schemeClr val="bg1"/>
                    </a:solidFill>
                  </a:defRPr>
                </a:pPr>
                <a:r>
                  <a:rPr lang="en-GB" sz="1400" dirty="0" smtClean="0">
                    <a:solidFill>
                      <a:schemeClr val="bg1"/>
                    </a:solidFill>
                  </a:rPr>
                  <a:t>Mean index</a:t>
                </a:r>
                <a:endParaRPr lang="en-GB" sz="1400" dirty="0">
                  <a:solidFill>
                    <a:schemeClr val="bg1"/>
                  </a:solidFill>
                </a:endParaRPr>
              </a:p>
            </c:rich>
          </c:tx>
          <c:overlay val="0"/>
        </c:title>
        <c:numFmt formatCode="General" sourceLinked="1"/>
        <c:majorTickMark val="none"/>
        <c:minorTickMark val="none"/>
        <c:tickLblPos val="nextTo"/>
        <c:spPr>
          <a:ln>
            <a:noFill/>
          </a:ln>
        </c:spPr>
        <c:txPr>
          <a:bodyPr/>
          <a:lstStyle/>
          <a:p>
            <a:pPr>
              <a:defRPr sz="1000">
                <a:solidFill>
                  <a:schemeClr val="bg1"/>
                </a:solidFill>
              </a:defRPr>
            </a:pPr>
            <a:endParaRPr lang="nl-NL"/>
          </a:p>
        </c:txPr>
        <c:crossAx val="106781312"/>
        <c:crosses val="autoZero"/>
        <c:crossBetween val="between"/>
      </c:valAx>
      <c:spPr>
        <a:ln>
          <a:noFill/>
        </a:ln>
      </c:spPr>
    </c:plotArea>
    <c:legend>
      <c:legendPos val="t"/>
      <c:overlay val="0"/>
      <c:txPr>
        <a:bodyPr/>
        <a:lstStyle/>
        <a:p>
          <a:pPr>
            <a:defRPr sz="1200">
              <a:solidFill>
                <a:schemeClr val="bg1"/>
              </a:solidFill>
            </a:defRPr>
          </a:pPr>
          <a:endParaRPr lang="nl-NL"/>
        </a:p>
      </c:txPr>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nl-N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53187303113011E-2"/>
          <c:y val="0.10794608623824607"/>
          <c:w val="0.87842499342211899"/>
          <c:h val="0.76761933993535902"/>
        </c:manualLayout>
      </c:layout>
      <c:scatterChart>
        <c:scatterStyle val="lineMarker"/>
        <c:varyColors val="0"/>
        <c:ser>
          <c:idx val="1"/>
          <c:order val="0"/>
          <c:tx>
            <c:v>Adjusted</c:v>
          </c:tx>
          <c:spPr>
            <a:ln w="28575">
              <a:noFill/>
            </a:ln>
          </c:spPr>
          <c:marker>
            <c:symbol val="diamond"/>
            <c:size val="7"/>
            <c:spPr>
              <a:solidFill>
                <a:srgbClr val="5A9000"/>
              </a:solidFill>
              <a:ln>
                <a:noFill/>
              </a:ln>
            </c:spPr>
          </c:marker>
          <c:dLbls>
            <c:dLbl>
              <c:idx val="0"/>
              <c:tx>
                <c:strRef>
                  <c:f>'Data_Figure IV.1.15(2)'!$M$6</c:f>
                  <c:strCache>
                    <c:ptCount val="1"/>
                    <c:pt idx="0">
                      <c:v>Hong Kong-China</c:v>
                    </c:pt>
                  </c:strCache>
                </c:strRef>
              </c:tx>
              <c:dLblPos val="t"/>
              <c:showLegendKey val="0"/>
              <c:showVal val="1"/>
              <c:showCatName val="0"/>
              <c:showSerName val="0"/>
              <c:showPercent val="0"/>
              <c:showBubbleSize val="0"/>
            </c:dLbl>
            <c:dLbl>
              <c:idx val="1"/>
              <c:layout>
                <c:manualLayout>
                  <c:x val="-1.6538568459446401E-2"/>
                  <c:y val="-1.4695198102374536E-2"/>
                </c:manualLayout>
              </c:layout>
              <c:tx>
                <c:strRef>
                  <c:f>'Data_Figure IV.1.15(2)'!$M$7</c:f>
                  <c:strCache>
                    <c:ptCount val="1"/>
                    <c:pt idx="0">
                      <c:v>Brazil</c:v>
                    </c:pt>
                  </c:strCache>
                </c:strRef>
              </c:tx>
              <c:dLblPos val="r"/>
              <c:showLegendKey val="0"/>
              <c:showVal val="1"/>
              <c:showCatName val="0"/>
              <c:showSerName val="0"/>
              <c:showPercent val="0"/>
              <c:showBubbleSize val="0"/>
            </c:dLbl>
            <c:dLbl>
              <c:idx val="2"/>
              <c:layout>
                <c:manualLayout>
                  <c:x val="-3.6502099342509385E-2"/>
                  <c:y val="-2.9597928034398629E-2"/>
                </c:manualLayout>
              </c:layout>
              <c:tx>
                <c:strRef>
                  <c:f>'Data_Figure IV.1.15(2)'!$M$8</c:f>
                  <c:strCache>
                    <c:ptCount val="1"/>
                    <c:pt idx="0">
                      <c:v>Uruguay</c:v>
                    </c:pt>
                  </c:strCache>
                </c:strRef>
              </c:tx>
              <c:dLblPos val="r"/>
              <c:showLegendKey val="0"/>
              <c:showVal val="1"/>
              <c:showCatName val="0"/>
              <c:showSerName val="0"/>
              <c:showPercent val="0"/>
              <c:showBubbleSize val="0"/>
            </c:dLbl>
            <c:dLbl>
              <c:idx val="3"/>
              <c:layout>
                <c:manualLayout>
                  <c:x val="-8.150125990309126E-4"/>
                  <c:y val="1.7239223180534252E-2"/>
                </c:manualLayout>
              </c:layout>
              <c:tx>
                <c:strRef>
                  <c:f>'Data_Figure IV.1.15(2)'!$M$9</c:f>
                  <c:strCache>
                    <c:ptCount val="1"/>
                    <c:pt idx="0">
                      <c:v>Albania</c:v>
                    </c:pt>
                  </c:strCache>
                </c:strRef>
              </c:tx>
              <c:dLblPos val="r"/>
              <c:showLegendKey val="0"/>
              <c:showVal val="1"/>
              <c:showCatName val="0"/>
              <c:showSerName val="0"/>
              <c:showPercent val="0"/>
              <c:showBubbleSize val="0"/>
            </c:dLbl>
            <c:dLbl>
              <c:idx val="4"/>
              <c:tx>
                <c:strRef>
                  <c:f>'Data_Figure IV.1.15(2)'!$M$10</c:f>
                  <c:strCache>
                    <c:ptCount val="1"/>
                    <c:pt idx="0">
                      <c:v>Croatia</c:v>
                    </c:pt>
                  </c:strCache>
                </c:strRef>
              </c:tx>
              <c:dLblPos val="t"/>
              <c:showLegendKey val="0"/>
              <c:showVal val="1"/>
              <c:showCatName val="0"/>
              <c:showSerName val="0"/>
              <c:showPercent val="0"/>
              <c:showBubbleSize val="0"/>
            </c:dLbl>
            <c:dLbl>
              <c:idx val="5"/>
              <c:layout>
                <c:manualLayout>
                  <c:x val="-3.7025726028300891E-2"/>
                  <c:y val="-5.0887542223004505E-2"/>
                </c:manualLayout>
              </c:layout>
              <c:tx>
                <c:strRef>
                  <c:f>'Data_Figure IV.1.15(2)'!$M$11</c:f>
                  <c:strCache>
                    <c:ptCount val="1"/>
                    <c:pt idx="0">
                      <c:v>Latvia</c:v>
                    </c:pt>
                  </c:strCache>
                </c:strRef>
              </c:tx>
              <c:dLblPos val="r"/>
              <c:showLegendKey val="0"/>
              <c:showVal val="1"/>
              <c:showCatName val="0"/>
              <c:showSerName val="0"/>
              <c:showPercent val="0"/>
              <c:showBubbleSize val="0"/>
            </c:dLbl>
            <c:dLbl>
              <c:idx val="6"/>
              <c:layout>
                <c:manualLayout>
                  <c:x val="-3.1270172274791626E-2"/>
                  <c:y val="-3.3855850872119855E-2"/>
                </c:manualLayout>
              </c:layout>
              <c:tx>
                <c:strRef>
                  <c:f>'Data_Figure IV.1.15(2)'!$M$12</c:f>
                  <c:strCache>
                    <c:ptCount val="1"/>
                    <c:pt idx="0">
                      <c:v>Lithuania</c:v>
                    </c:pt>
                  </c:strCache>
                </c:strRef>
              </c:tx>
              <c:dLblPos val="r"/>
              <c:showLegendKey val="0"/>
              <c:showVal val="1"/>
              <c:showCatName val="0"/>
              <c:showSerName val="0"/>
              <c:showPercent val="0"/>
              <c:showBubbleSize val="0"/>
            </c:dLbl>
            <c:dLbl>
              <c:idx val="7"/>
              <c:tx>
                <c:strRef>
                  <c:f>'Data_Figure IV.1.15(2)'!$M$13</c:f>
                  <c:strCache>
                    <c:ptCount val="1"/>
                    <c:pt idx="0">
                      <c:v>Chinese Taipei</c:v>
                    </c:pt>
                  </c:strCache>
                </c:strRef>
              </c:tx>
              <c:dLblPos val="t"/>
              <c:showLegendKey val="0"/>
              <c:showVal val="1"/>
              <c:showCatName val="0"/>
              <c:showSerName val="0"/>
              <c:showPercent val="0"/>
              <c:showBubbleSize val="0"/>
            </c:dLbl>
            <c:dLbl>
              <c:idx val="8"/>
              <c:tx>
                <c:strRef>
                  <c:f>'Data_Figure IV.1.15(2)'!$M$14</c:f>
                  <c:strCache>
                    <c:ptCount val="1"/>
                    <c:pt idx="0">
                      <c:v>Thailand</c:v>
                    </c:pt>
                  </c:strCache>
                </c:strRef>
              </c:tx>
              <c:dLblPos val="t"/>
              <c:showLegendKey val="0"/>
              <c:showVal val="1"/>
              <c:showCatName val="0"/>
              <c:showSerName val="0"/>
              <c:showPercent val="0"/>
              <c:showBubbleSize val="0"/>
            </c:dLbl>
            <c:dLbl>
              <c:idx val="9"/>
              <c:layout>
                <c:manualLayout>
                  <c:x val="-6.6949447395915088E-2"/>
                  <c:y val="-2.5340005196677479E-2"/>
                </c:manualLayout>
              </c:layout>
              <c:tx>
                <c:strRef>
                  <c:f>'Data_Figure IV.1.15(2)'!$M$15</c:f>
                  <c:strCache>
                    <c:ptCount val="1"/>
                    <c:pt idx="0">
                      <c:v>Bulgaria</c:v>
                    </c:pt>
                  </c:strCache>
                </c:strRef>
              </c:tx>
              <c:dLblPos val="r"/>
              <c:showLegendKey val="0"/>
              <c:showVal val="1"/>
              <c:showCatName val="0"/>
              <c:showSerName val="0"/>
              <c:showPercent val="0"/>
              <c:showBubbleSize val="0"/>
            </c:dLbl>
            <c:dLbl>
              <c:idx val="10"/>
              <c:tx>
                <c:strRef>
                  <c:f>'Data_Figure IV.1.15(2)'!$M$16</c:f>
                  <c:strCache>
                    <c:ptCount val="1"/>
                    <c:pt idx="0">
                      <c:v>Jordan</c:v>
                    </c:pt>
                  </c:strCache>
                </c:strRef>
              </c:tx>
              <c:dLblPos val="t"/>
              <c:showLegendKey val="0"/>
              <c:showVal val="1"/>
              <c:showCatName val="0"/>
              <c:showSerName val="0"/>
              <c:showPercent val="0"/>
              <c:showBubbleSize val="0"/>
            </c:dLbl>
            <c:dLbl>
              <c:idx val="11"/>
              <c:layout>
                <c:manualLayout>
                  <c:x val="-6.6429788518303876E-2"/>
                  <c:y val="1.2981300342813118E-2"/>
                </c:manualLayout>
              </c:layout>
              <c:tx>
                <c:strRef>
                  <c:f>'Data_Figure IV.1.15(2)'!$M$17</c:f>
                  <c:strCache>
                    <c:ptCount val="1"/>
                    <c:pt idx="0">
                      <c:v>Macao-China</c:v>
                    </c:pt>
                  </c:strCache>
                </c:strRef>
              </c:tx>
              <c:dLblPos val="r"/>
              <c:showLegendKey val="0"/>
              <c:showVal val="1"/>
              <c:showCatName val="0"/>
              <c:showSerName val="0"/>
              <c:showPercent val="0"/>
              <c:showBubbleSize val="0"/>
            </c:dLbl>
            <c:dLbl>
              <c:idx val="12"/>
              <c:layout>
                <c:manualLayout>
                  <c:x val="-5.9583707485245455E-2"/>
                  <c:y val="1.9368184599394843E-2"/>
                </c:manualLayout>
              </c:layout>
              <c:tx>
                <c:strRef>
                  <c:f>'Data_Figure IV.1.15(2)'!$M$18</c:f>
                  <c:strCache>
                    <c:ptCount val="1"/>
                    <c:pt idx="0">
                      <c:v>UAE</c:v>
                    </c:pt>
                  </c:strCache>
                </c:strRef>
              </c:tx>
              <c:dLblPos val="r"/>
              <c:showLegendKey val="0"/>
              <c:showVal val="1"/>
              <c:showCatName val="0"/>
              <c:showSerName val="0"/>
              <c:showPercent val="0"/>
              <c:showBubbleSize val="0"/>
            </c:dLbl>
            <c:dLbl>
              <c:idx val="13"/>
              <c:layout>
                <c:manualLayout>
                  <c:x val="-3.1789831152402775E-2"/>
                  <c:y val="2.362610743711601E-2"/>
                </c:manualLayout>
              </c:layout>
              <c:tx>
                <c:strRef>
                  <c:f>'Data_Figure IV.1.15(2)'!$M$19</c:f>
                  <c:strCache>
                    <c:ptCount val="1"/>
                    <c:pt idx="0">
                      <c:v>Argentina</c:v>
                    </c:pt>
                  </c:strCache>
                </c:strRef>
              </c:tx>
              <c:dLblPos val="r"/>
              <c:showLegendKey val="0"/>
              <c:showVal val="1"/>
              <c:showCatName val="0"/>
              <c:showSerName val="0"/>
              <c:showPercent val="0"/>
              <c:showBubbleSize val="0"/>
            </c:dLbl>
            <c:dLbl>
              <c:idx val="14"/>
              <c:tx>
                <c:strRef>
                  <c:f>'Data_Figure IV.1.15(2)'!$M$20</c:f>
                  <c:strCache>
                    <c:ptCount val="1"/>
                    <c:pt idx="0">
                      <c:v>Indonesia</c:v>
                    </c:pt>
                  </c:strCache>
                </c:strRef>
              </c:tx>
              <c:dLblPos val="t"/>
              <c:showLegendKey val="0"/>
              <c:showVal val="1"/>
              <c:showCatName val="0"/>
              <c:showSerName val="0"/>
              <c:showPercent val="0"/>
              <c:showBubbleSize val="0"/>
            </c:dLbl>
            <c:dLbl>
              <c:idx val="15"/>
              <c:layout>
                <c:manualLayout>
                  <c:x val="-6.7488821320422124E-2"/>
                  <c:y val="-1.0437275264653392E-2"/>
                </c:manualLayout>
              </c:layout>
              <c:tx>
                <c:strRef>
                  <c:f>'Data_Figure IV.1.15(2)'!$M$21</c:f>
                  <c:strCache>
                    <c:ptCount val="1"/>
                    <c:pt idx="0">
                      <c:v>Kazakhstan</c:v>
                    </c:pt>
                  </c:strCache>
                </c:strRef>
              </c:tx>
              <c:dLblPos val="r"/>
              <c:showLegendKey val="0"/>
              <c:showVal val="1"/>
              <c:showCatName val="0"/>
              <c:showSerName val="0"/>
              <c:showPercent val="0"/>
              <c:showBubbleSize val="0"/>
            </c:dLbl>
            <c:dLbl>
              <c:idx val="16"/>
              <c:layout>
                <c:manualLayout>
                  <c:x val="2.8738090685743946E-3"/>
                  <c:y val="1.9368184599394843E-2"/>
                </c:manualLayout>
              </c:layout>
              <c:tx>
                <c:strRef>
                  <c:f>'Data_Figure IV.1.15(2)'!$M$22</c:f>
                  <c:strCache>
                    <c:ptCount val="1"/>
                    <c:pt idx="0">
                      <c:v>Peru</c:v>
                    </c:pt>
                  </c:strCache>
                </c:strRef>
              </c:tx>
              <c:dLblPos val="r"/>
              <c:showLegendKey val="0"/>
              <c:showVal val="1"/>
              <c:showCatName val="0"/>
              <c:showSerName val="0"/>
              <c:showPercent val="0"/>
              <c:showBubbleSize val="0"/>
            </c:dLbl>
            <c:dLbl>
              <c:idx val="17"/>
              <c:layout>
                <c:manualLayout>
                  <c:x val="-1.0779046897756776E-2"/>
                  <c:y val="-1.9214295892110305E-3"/>
                </c:manualLayout>
              </c:layout>
              <c:tx>
                <c:strRef>
                  <c:f>'Data_Figure IV.1.15(2)'!$M$23</c:f>
                  <c:strCache>
                    <c:ptCount val="1"/>
                    <c:pt idx="0">
                      <c:v>Costa Rica</c:v>
                    </c:pt>
                  </c:strCache>
                </c:strRef>
              </c:tx>
              <c:dLblPos val="r"/>
              <c:showLegendKey val="0"/>
              <c:showVal val="1"/>
              <c:showCatName val="0"/>
              <c:showSerName val="0"/>
              <c:showPercent val="0"/>
              <c:showBubbleSize val="0"/>
            </c:dLbl>
            <c:dLbl>
              <c:idx val="18"/>
              <c:delete val="1"/>
            </c:dLbl>
            <c:dLbl>
              <c:idx val="19"/>
              <c:layout>
                <c:manualLayout>
                  <c:x val="-7.8137798506269007E-2"/>
                  <c:y val="2.0753182964956002E-4"/>
                </c:manualLayout>
              </c:layout>
              <c:tx>
                <c:strRef>
                  <c:f>'Data_Figure IV.1.15(2)'!$M$25</c:f>
                  <c:strCache>
                    <c:ptCount val="1"/>
                    <c:pt idx="0">
                      <c:v>Tunisia</c:v>
                    </c:pt>
                  </c:strCache>
                </c:strRef>
              </c:tx>
              <c:dLblPos val="r"/>
              <c:showLegendKey val="0"/>
              <c:showVal val="1"/>
              <c:showCatName val="0"/>
              <c:showSerName val="0"/>
              <c:showPercent val="0"/>
              <c:showBubbleSize val="0"/>
            </c:dLbl>
            <c:dLbl>
              <c:idx val="20"/>
              <c:tx>
                <c:strRef>
                  <c:f>'Data_Figure IV.1.15(2)'!$M$26</c:f>
                  <c:strCache>
                    <c:ptCount val="1"/>
                    <c:pt idx="0">
                      <c:v>Qatar</c:v>
                    </c:pt>
                  </c:strCache>
                </c:strRef>
              </c:tx>
              <c:dLblPos val="t"/>
              <c:showLegendKey val="0"/>
              <c:showVal val="1"/>
              <c:showCatName val="0"/>
              <c:showSerName val="0"/>
              <c:showPercent val="0"/>
              <c:showBubbleSize val="0"/>
            </c:dLbl>
            <c:dLbl>
              <c:idx val="21"/>
              <c:tx>
                <c:strRef>
                  <c:f>'Data_Figure IV.1.15(2)'!$M$27</c:f>
                  <c:strCache>
                    <c:ptCount val="1"/>
                    <c:pt idx="0">
                      <c:v>Singapore</c:v>
                    </c:pt>
                  </c:strCache>
                </c:strRef>
              </c:tx>
              <c:dLblPos val="t"/>
              <c:showLegendKey val="0"/>
              <c:showVal val="1"/>
              <c:showCatName val="0"/>
              <c:showSerName val="0"/>
              <c:showPercent val="0"/>
              <c:showBubbleSize val="0"/>
            </c:dLbl>
            <c:dLbl>
              <c:idx val="22"/>
              <c:layout>
                <c:manualLayout>
                  <c:x val="-1.3307036684618548E-3"/>
                  <c:y val="-1.9214295892110305E-3"/>
                </c:manualLayout>
              </c:layout>
              <c:tx>
                <c:strRef>
                  <c:f>'Data_Figure IV.1.15(2)'!$M$28</c:f>
                  <c:strCache>
                    <c:ptCount val="1"/>
                    <c:pt idx="0">
                      <c:v>Colombia</c:v>
                    </c:pt>
                  </c:strCache>
                </c:strRef>
              </c:tx>
              <c:dLblPos val="r"/>
              <c:showLegendKey val="0"/>
              <c:showVal val="1"/>
              <c:showCatName val="0"/>
              <c:showSerName val="0"/>
              <c:showPercent val="0"/>
              <c:showBubbleSize val="0"/>
            </c:dLbl>
            <c:dLbl>
              <c:idx val="23"/>
              <c:layout>
                <c:manualLayout>
                  <c:x val="-0.10735686193986638"/>
                  <c:y val="-3.1726889453259244E-2"/>
                </c:manualLayout>
              </c:layout>
              <c:tx>
                <c:strRef>
                  <c:f>'Data_Figure IV.1.15(2)'!$M$29</c:f>
                  <c:strCache>
                    <c:ptCount val="1"/>
                    <c:pt idx="0">
                      <c:v>Malaysia</c:v>
                    </c:pt>
                  </c:strCache>
                </c:strRef>
              </c:tx>
              <c:dLblPos val="r"/>
              <c:showLegendKey val="0"/>
              <c:showVal val="1"/>
              <c:showCatName val="0"/>
              <c:showSerName val="0"/>
              <c:showPercent val="0"/>
              <c:showBubbleSize val="0"/>
            </c:dLbl>
            <c:dLbl>
              <c:idx val="24"/>
              <c:tx>
                <c:strRef>
                  <c:f>'Data_Figure IV.1.15(2)'!$M$30</c:f>
                  <c:strCache>
                    <c:ptCount val="1"/>
                    <c:pt idx="0">
                      <c:v>Serbia</c:v>
                    </c:pt>
                  </c:strCache>
                </c:strRef>
              </c:tx>
              <c:dLblPos val="t"/>
              <c:showLegendKey val="0"/>
              <c:showVal val="1"/>
              <c:showCatName val="0"/>
              <c:showSerName val="0"/>
              <c:showPercent val="0"/>
              <c:showBubbleSize val="0"/>
            </c:dLbl>
            <c:dLbl>
              <c:idx val="25"/>
              <c:delete val="1"/>
            </c:dLbl>
            <c:dLbl>
              <c:idx val="26"/>
              <c:layout>
                <c:manualLayout>
                  <c:x val="-8.6806963404161205E-3"/>
                  <c:y val="-1.9214295892110305E-3"/>
                </c:manualLayout>
              </c:layout>
              <c:tx>
                <c:strRef>
                  <c:f>'Data_Figure IV.1.15(2)'!$M$32</c:f>
                  <c:strCache>
                    <c:ptCount val="1"/>
                    <c:pt idx="0">
                      <c:v>Romania</c:v>
                    </c:pt>
                  </c:strCache>
                </c:strRef>
              </c:tx>
              <c:dLblPos val="r"/>
              <c:showLegendKey val="0"/>
              <c:showVal val="1"/>
              <c:showCatName val="0"/>
              <c:showSerName val="0"/>
              <c:showPercent val="0"/>
              <c:showBubbleSize val="0"/>
            </c:dLbl>
            <c:dLbl>
              <c:idx val="27"/>
              <c:tx>
                <c:strRef>
                  <c:f>'Data_Figure IV.1.15(2)'!$M$33</c:f>
                  <c:strCache>
                    <c:ptCount val="1"/>
                    <c:pt idx="0">
                      <c:v>Viet Nam</c:v>
                    </c:pt>
                  </c:strCache>
                </c:strRef>
              </c:tx>
              <c:dLblPos val="t"/>
              <c:showLegendKey val="0"/>
              <c:showVal val="1"/>
              <c:showCatName val="0"/>
              <c:showSerName val="0"/>
              <c:showPercent val="0"/>
              <c:showBubbleSize val="0"/>
            </c:dLbl>
            <c:dLbl>
              <c:idx val="28"/>
              <c:tx>
                <c:strRef>
                  <c:f>'Data_Figure IV.1.15(2)'!$M$34</c:f>
                  <c:strCache>
                    <c:ptCount val="1"/>
                    <c:pt idx="0">
                      <c:v>Shanghai-China</c:v>
                    </c:pt>
                  </c:strCache>
                </c:strRef>
              </c:tx>
              <c:dLblPos val="t"/>
              <c:showLegendKey val="0"/>
              <c:showVal val="1"/>
              <c:showCatName val="0"/>
              <c:showSerName val="0"/>
              <c:showPercent val="0"/>
              <c:showBubbleSize val="0"/>
            </c:dLbl>
            <c:dLbl>
              <c:idx val="29"/>
              <c:layout>
                <c:manualLayout>
                  <c:x val="-4.4683719810249579E-3"/>
                  <c:y val="1.9368184599394843E-2"/>
                </c:manualLayout>
              </c:layout>
              <c:tx>
                <c:strRef>
                  <c:f>'Data_Figure IV.1.15(2)'!$M$35</c:f>
                  <c:strCache>
                    <c:ptCount val="1"/>
                    <c:pt idx="0">
                      <c:v>USA</c:v>
                    </c:pt>
                  </c:strCache>
                </c:strRef>
              </c:tx>
              <c:dLblPos val="r"/>
              <c:showLegendKey val="0"/>
              <c:showVal val="1"/>
              <c:showCatName val="0"/>
              <c:showSerName val="0"/>
              <c:showPercent val="0"/>
              <c:showBubbleSize val="0"/>
            </c:dLbl>
            <c:dLbl>
              <c:idx val="30"/>
              <c:layout>
                <c:manualLayout>
                  <c:x val="-8.8475922719992342E-2"/>
                  <c:y val="-6.1793524269322109E-3"/>
                </c:manualLayout>
              </c:layout>
              <c:tx>
                <c:strRef>
                  <c:f>'Data_Figure IV.1.15(2)'!$M$36</c:f>
                  <c:strCache>
                    <c:ptCount val="1"/>
                    <c:pt idx="0">
                      <c:v>Poland</c:v>
                    </c:pt>
                  </c:strCache>
                </c:strRef>
              </c:tx>
              <c:dLblPos val="r"/>
              <c:showLegendKey val="0"/>
              <c:showVal val="1"/>
              <c:showCatName val="0"/>
              <c:showSerName val="0"/>
              <c:showPercent val="0"/>
              <c:showBubbleSize val="0"/>
            </c:dLbl>
            <c:dLbl>
              <c:idx val="31"/>
              <c:layout>
                <c:manualLayout>
                  <c:x val="-8.6381539970831631E-2"/>
                  <c:y val="-2.7468966615538066E-2"/>
                </c:manualLayout>
              </c:layout>
              <c:tx>
                <c:strRef>
                  <c:f>'Data_Figure IV.1.15(2)'!$M$37</c:f>
                  <c:strCache>
                    <c:ptCount val="1"/>
                    <c:pt idx="0">
                      <c:v>New Zealand</c:v>
                    </c:pt>
                  </c:strCache>
                </c:strRef>
              </c:tx>
              <c:dLblPos val="r"/>
              <c:showLegendKey val="0"/>
              <c:showVal val="1"/>
              <c:showCatName val="0"/>
              <c:showSerName val="0"/>
              <c:showPercent val="0"/>
              <c:showBubbleSize val="0"/>
            </c:dLbl>
            <c:dLbl>
              <c:idx val="32"/>
              <c:tx>
                <c:strRef>
                  <c:f>'Data_Figure IV.1.15(2)'!$M$38</c:f>
                  <c:strCache>
                    <c:ptCount val="1"/>
                    <c:pt idx="0">
                      <c:v>Greece</c:v>
                    </c:pt>
                  </c:strCache>
                </c:strRef>
              </c:tx>
              <c:dLblPos val="t"/>
              <c:showLegendKey val="0"/>
              <c:showVal val="1"/>
              <c:showCatName val="0"/>
              <c:showSerName val="0"/>
              <c:showPercent val="0"/>
              <c:showBubbleSize val="0"/>
            </c:dLbl>
            <c:dLbl>
              <c:idx val="33"/>
              <c:layout>
                <c:manualLayout>
                  <c:x val="2.5976744180279438E-4"/>
                  <c:y val="-1.256623668351396E-2"/>
                </c:manualLayout>
              </c:layout>
              <c:tx>
                <c:strRef>
                  <c:f>'Data_Figure IV.1.15(2)'!$M$39</c:f>
                  <c:strCache>
                    <c:ptCount val="1"/>
                    <c:pt idx="0">
                      <c:v>UK</c:v>
                    </c:pt>
                  </c:strCache>
                </c:strRef>
              </c:tx>
              <c:dLblPos val="r"/>
              <c:showLegendKey val="0"/>
              <c:showVal val="1"/>
              <c:showCatName val="0"/>
              <c:showSerName val="0"/>
              <c:showPercent val="0"/>
              <c:showBubbleSize val="0"/>
            </c:dLbl>
            <c:dLbl>
              <c:idx val="34"/>
              <c:layout>
                <c:manualLayout>
                  <c:x val="-6.852417126746424E-2"/>
                  <c:y val="-3.3855850872119855E-2"/>
                </c:manualLayout>
              </c:layout>
              <c:tx>
                <c:strRef>
                  <c:f>'Data_Figure IV.1.15(2)'!$M$40</c:f>
                  <c:strCache>
                    <c:ptCount val="1"/>
                    <c:pt idx="0">
                      <c:v>Estonia</c:v>
                    </c:pt>
                  </c:strCache>
                </c:strRef>
              </c:tx>
              <c:dLblPos val="r"/>
              <c:showLegendKey val="0"/>
              <c:showVal val="1"/>
              <c:showCatName val="0"/>
              <c:showSerName val="0"/>
              <c:showPercent val="0"/>
              <c:showBubbleSize val="0"/>
            </c:dLbl>
            <c:dLbl>
              <c:idx val="35"/>
              <c:layout>
                <c:manualLayout>
                  <c:x val="9.1648929324160758E-3"/>
                  <c:y val="-8.3083138457927704E-3"/>
                </c:manualLayout>
              </c:layout>
              <c:tx>
                <c:strRef>
                  <c:f>'Data_Figure IV.1.15(2)'!$M$41</c:f>
                  <c:strCache>
                    <c:ptCount val="1"/>
                    <c:pt idx="0">
                      <c:v>Finland</c:v>
                    </c:pt>
                  </c:strCache>
                </c:strRef>
              </c:tx>
              <c:dLblPos val="r"/>
              <c:showLegendKey val="0"/>
              <c:showVal val="1"/>
              <c:showCatName val="0"/>
              <c:showSerName val="0"/>
              <c:showPercent val="0"/>
              <c:showBubbleSize val="0"/>
            </c:dLbl>
            <c:dLbl>
              <c:idx val="36"/>
              <c:layout>
                <c:manualLayout>
                  <c:x val="-6.4331437960963425E-2"/>
                  <c:y val="3.8528837369140118E-2"/>
                </c:manualLayout>
              </c:layout>
              <c:tx>
                <c:strRef>
                  <c:f>'Data_Figure IV.1.15(2)'!$M$42</c:f>
                  <c:strCache>
                    <c:ptCount val="1"/>
                    <c:pt idx="0">
                      <c:v>Slovak Rep.</c:v>
                    </c:pt>
                  </c:strCache>
                </c:strRef>
              </c:tx>
              <c:dLblPos val="r"/>
              <c:showLegendKey val="0"/>
              <c:showVal val="1"/>
              <c:showCatName val="0"/>
              <c:showSerName val="0"/>
              <c:showPercent val="0"/>
              <c:showBubbleSize val="0"/>
            </c:dLbl>
            <c:dLbl>
              <c:idx val="37"/>
              <c:tx>
                <c:strRef>
                  <c:f>'Data_Figure IV.1.15(2)'!$M$43</c:f>
                  <c:strCache>
                    <c:ptCount val="1"/>
                    <c:pt idx="0">
                      <c:v>Luxembourg</c:v>
                    </c:pt>
                  </c:strCache>
                </c:strRef>
              </c:tx>
              <c:dLblPos val="t"/>
              <c:showLegendKey val="0"/>
              <c:showVal val="1"/>
              <c:showCatName val="0"/>
              <c:showSerName val="0"/>
              <c:showPercent val="0"/>
              <c:showBubbleSize val="0"/>
            </c:dLbl>
            <c:dLbl>
              <c:idx val="38"/>
              <c:layout>
                <c:manualLayout>
                  <c:x val="-7.2712936765785136E-2"/>
                  <c:y val="-2.3211043777816933E-2"/>
                </c:manualLayout>
              </c:layout>
              <c:tx>
                <c:strRef>
                  <c:f>'Data_Figure IV.1.15(2)'!$M$44</c:f>
                  <c:strCache>
                    <c:ptCount val="1"/>
                    <c:pt idx="0">
                      <c:v>Germany</c:v>
                    </c:pt>
                  </c:strCache>
                </c:strRef>
              </c:tx>
              <c:dLblPos val="r"/>
              <c:showLegendKey val="0"/>
              <c:showVal val="1"/>
              <c:showCatName val="0"/>
              <c:showSerName val="0"/>
              <c:showPercent val="0"/>
              <c:showBubbleSize val="0"/>
            </c:dLbl>
            <c:dLbl>
              <c:idx val="39"/>
              <c:tx>
                <c:strRef>
                  <c:f>'Data_Figure IV.1.15(2)'!$M$45</c:f>
                  <c:strCache>
                    <c:ptCount val="1"/>
                    <c:pt idx="0">
                      <c:v>Austria</c:v>
                    </c:pt>
                  </c:strCache>
                </c:strRef>
              </c:tx>
              <c:dLblPos val="t"/>
              <c:showLegendKey val="0"/>
              <c:showVal val="1"/>
              <c:showCatName val="0"/>
              <c:showSerName val="0"/>
              <c:showPercent val="0"/>
              <c:showBubbleSize val="0"/>
            </c:dLbl>
            <c:dLbl>
              <c:idx val="40"/>
              <c:layout>
                <c:manualLayout>
                  <c:x val="-8.4798880482921946E-2"/>
                  <c:y val="-3.8113773709840995E-2"/>
                </c:manualLayout>
              </c:layout>
              <c:tx>
                <c:strRef>
                  <c:f>'Data_Figure IV.1.15(2)'!$M$46</c:f>
                  <c:strCache>
                    <c:ptCount val="1"/>
                    <c:pt idx="0">
                      <c:v>Czech Rep.</c:v>
                    </c:pt>
                  </c:strCache>
                </c:strRef>
              </c:tx>
              <c:dLblPos val="r"/>
              <c:showLegendKey val="0"/>
              <c:showVal val="1"/>
              <c:showCatName val="0"/>
              <c:showSerName val="0"/>
              <c:showPercent val="0"/>
              <c:showBubbleSize val="0"/>
            </c:dLbl>
            <c:dLbl>
              <c:idx val="41"/>
              <c:layout>
                <c:manualLayout>
                  <c:x val="-7.9011832251981814E-2"/>
                  <c:y val="-6.1793524269322109E-3"/>
                </c:manualLayout>
              </c:layout>
              <c:tx>
                <c:strRef>
                  <c:f>'Data_Figure IV.1.15(2)'!$M$47</c:f>
                  <c:strCache>
                    <c:ptCount val="1"/>
                    <c:pt idx="0">
                      <c:v>France</c:v>
                    </c:pt>
                  </c:strCache>
                </c:strRef>
              </c:tx>
              <c:dLblPos val="r"/>
              <c:showLegendKey val="0"/>
              <c:showVal val="1"/>
              <c:showCatName val="0"/>
              <c:showSerName val="0"/>
              <c:showPercent val="0"/>
              <c:showBubbleSize val="0"/>
            </c:dLbl>
            <c:dLbl>
              <c:idx val="42"/>
              <c:tx>
                <c:strRef>
                  <c:f>'Data_Figure IV.1.15(2)'!$M$48</c:f>
                  <c:strCache>
                    <c:ptCount val="1"/>
                    <c:pt idx="0">
                      <c:v>Japan</c:v>
                    </c:pt>
                  </c:strCache>
                </c:strRef>
              </c:tx>
              <c:dLblPos val="t"/>
              <c:showLegendKey val="0"/>
              <c:showVal val="1"/>
              <c:showCatName val="0"/>
              <c:showSerName val="0"/>
              <c:showPercent val="0"/>
              <c:showBubbleSize val="0"/>
            </c:dLbl>
            <c:dLbl>
              <c:idx val="43"/>
              <c:tx>
                <c:strRef>
                  <c:f>'Data_Figure IV.1.15(2)'!$M$49</c:f>
                  <c:strCache>
                    <c:ptCount val="1"/>
                    <c:pt idx="0">
                      <c:v>Turkey</c:v>
                    </c:pt>
                  </c:strCache>
                </c:strRef>
              </c:tx>
              <c:dLblPos val="t"/>
              <c:showLegendKey val="0"/>
              <c:showVal val="1"/>
              <c:showCatName val="0"/>
              <c:showSerName val="0"/>
              <c:showPercent val="0"/>
              <c:showBubbleSize val="0"/>
            </c:dLbl>
            <c:dLbl>
              <c:idx val="44"/>
              <c:layout>
                <c:manualLayout>
                  <c:x val="-6.5902813994360926E-3"/>
                  <c:y val="2.5755068855976601E-2"/>
                </c:manualLayout>
              </c:layout>
              <c:tx>
                <c:strRef>
                  <c:f>'Data_Figure IV.1.15(2)'!$M$50</c:f>
                  <c:strCache>
                    <c:ptCount val="1"/>
                    <c:pt idx="0">
                      <c:v>Sweden</c:v>
                    </c:pt>
                  </c:strCache>
                </c:strRef>
              </c:tx>
              <c:dLblPos val="r"/>
              <c:showLegendKey val="0"/>
              <c:showVal val="1"/>
              <c:showCatName val="0"/>
              <c:showSerName val="0"/>
              <c:showPercent val="0"/>
              <c:showBubbleSize val="0"/>
            </c:dLbl>
            <c:dLbl>
              <c:idx val="45"/>
              <c:layout>
                <c:manualLayout>
                  <c:x val="-2.7053756113214516E-2"/>
                  <c:y val="-3.3855850872119855E-2"/>
                </c:manualLayout>
              </c:layout>
              <c:tx>
                <c:strRef>
                  <c:f>'Data_Figure IV.1.15(2)'!$M$51</c:f>
                  <c:strCache>
                    <c:ptCount val="1"/>
                    <c:pt idx="0">
                      <c:v>Hungary</c:v>
                    </c:pt>
                  </c:strCache>
                </c:strRef>
              </c:tx>
              <c:dLblPos val="r"/>
              <c:showLegendKey val="0"/>
              <c:showVal val="1"/>
              <c:showCatName val="0"/>
              <c:showSerName val="0"/>
              <c:showPercent val="0"/>
              <c:showBubbleSize val="0"/>
            </c:dLbl>
            <c:dLbl>
              <c:idx val="46"/>
              <c:layout>
                <c:manualLayout>
                  <c:x val="-7.5342725631272089E-2"/>
                  <c:y val="-1.8953120940095727E-2"/>
                </c:manualLayout>
              </c:layout>
              <c:tx>
                <c:strRef>
                  <c:f>'Data_Figure IV.1.15(2)'!$M$52</c:f>
                  <c:strCache>
                    <c:ptCount val="1"/>
                    <c:pt idx="0">
                      <c:v>Australia</c:v>
                    </c:pt>
                  </c:strCache>
                </c:strRef>
              </c:tx>
              <c:dLblPos val="r"/>
              <c:showLegendKey val="0"/>
              <c:showVal val="1"/>
              <c:showCatName val="0"/>
              <c:showSerName val="0"/>
              <c:showPercent val="0"/>
              <c:showBubbleSize val="0"/>
            </c:dLbl>
            <c:dLbl>
              <c:idx val="47"/>
              <c:layout>
                <c:manualLayout>
                  <c:x val="-4.5938663141269154E-2"/>
                  <c:y val="1.7239223180534252E-2"/>
                </c:manualLayout>
              </c:layout>
              <c:tx>
                <c:strRef>
                  <c:f>'Data_Figure IV.1.15(2)'!$M$53</c:f>
                  <c:strCache>
                    <c:ptCount val="1"/>
                    <c:pt idx="0">
                      <c:v>Israel</c:v>
                    </c:pt>
                  </c:strCache>
                </c:strRef>
              </c:tx>
              <c:dLblPos val="r"/>
              <c:showLegendKey val="0"/>
              <c:showVal val="1"/>
              <c:showCatName val="0"/>
              <c:showSerName val="0"/>
              <c:showPercent val="0"/>
              <c:showBubbleSize val="0"/>
            </c:dLbl>
            <c:dLbl>
              <c:idx val="48"/>
              <c:tx>
                <c:strRef>
                  <c:f>'Data_Figure IV.1.15(2)'!$M$54</c:f>
                  <c:strCache>
                    <c:ptCount val="1"/>
                    <c:pt idx="0">
                      <c:v>Canada</c:v>
                    </c:pt>
                  </c:strCache>
                </c:strRef>
              </c:tx>
              <c:dLblPos val="t"/>
              <c:showLegendKey val="0"/>
              <c:showVal val="1"/>
              <c:showCatName val="0"/>
              <c:showSerName val="0"/>
              <c:showPercent val="0"/>
              <c:showBubbleSize val="0"/>
            </c:dLbl>
            <c:dLbl>
              <c:idx val="49"/>
              <c:delete val="1"/>
            </c:dLbl>
            <c:dLbl>
              <c:idx val="50"/>
              <c:tx>
                <c:strRef>
                  <c:f>'Data_Figure IV.1.15(2)'!$M$56</c:f>
                  <c:strCache>
                    <c:ptCount val="1"/>
                    <c:pt idx="0">
                      <c:v>Chile</c:v>
                    </c:pt>
                  </c:strCache>
                </c:strRef>
              </c:tx>
              <c:dLblPos val="t"/>
              <c:showLegendKey val="0"/>
              <c:showVal val="1"/>
              <c:showCatName val="0"/>
              <c:showSerName val="0"/>
              <c:showPercent val="0"/>
              <c:showBubbleSize val="0"/>
            </c:dLbl>
            <c:dLbl>
              <c:idx val="51"/>
              <c:layout>
                <c:manualLayout>
                  <c:x val="-3.4923531656785585E-2"/>
                  <c:y val="-4.4500657966422857E-2"/>
                </c:manualLayout>
              </c:layout>
              <c:tx>
                <c:strRef>
                  <c:f>'Data_Figure IV.1.15(2)'!$M$57</c:f>
                  <c:strCache>
                    <c:ptCount val="1"/>
                    <c:pt idx="0">
                      <c:v>Belgium</c:v>
                    </c:pt>
                  </c:strCache>
                </c:strRef>
              </c:tx>
              <c:dLblPos val="r"/>
              <c:showLegendKey val="0"/>
              <c:showVal val="1"/>
              <c:showCatName val="0"/>
              <c:showSerName val="0"/>
              <c:showPercent val="0"/>
              <c:showBubbleSize val="0"/>
            </c:dLbl>
            <c:dLbl>
              <c:idx val="52"/>
              <c:layout>
                <c:manualLayout>
                  <c:x val="-1.3464509071773455E-3"/>
                  <c:y val="-6.1793524269322109E-3"/>
                </c:manualLayout>
              </c:layout>
              <c:tx>
                <c:strRef>
                  <c:f>'Data_Figure IV.1.15(2)'!$M$58</c:f>
                  <c:strCache>
                    <c:ptCount val="1"/>
                    <c:pt idx="0">
                      <c:v>Netherlands</c:v>
                    </c:pt>
                  </c:strCache>
                </c:strRef>
              </c:tx>
              <c:dLblPos val="r"/>
              <c:showLegendKey val="0"/>
              <c:showVal val="1"/>
              <c:showCatName val="0"/>
              <c:showSerName val="0"/>
              <c:showPercent val="0"/>
              <c:showBubbleSize val="0"/>
            </c:dLbl>
            <c:dLbl>
              <c:idx val="53"/>
              <c:tx>
                <c:strRef>
                  <c:f>'Data_Figure IV.1.15(2)'!$M$59</c:f>
                  <c:strCache>
                    <c:ptCount val="1"/>
                    <c:pt idx="0">
                      <c:v>Spain</c:v>
                    </c:pt>
                  </c:strCache>
                </c:strRef>
              </c:tx>
              <c:dLblPos val="t"/>
              <c:showLegendKey val="0"/>
              <c:showVal val="1"/>
              <c:showCatName val="0"/>
              <c:showSerName val="0"/>
              <c:showPercent val="0"/>
              <c:showBubbleSize val="0"/>
            </c:dLbl>
            <c:dLbl>
              <c:idx val="54"/>
              <c:layout>
                <c:manualLayout>
                  <c:x val="-9.1082028730403164E-2"/>
                  <c:y val="8.723377505091905E-3"/>
                </c:manualLayout>
              </c:layout>
              <c:tx>
                <c:strRef>
                  <c:f>'Data_Figure IV.1.15(2)'!$M$60</c:f>
                  <c:strCache>
                    <c:ptCount val="1"/>
                    <c:pt idx="0">
                      <c:v>Denmark</c:v>
                    </c:pt>
                  </c:strCache>
                </c:strRef>
              </c:tx>
              <c:dLblPos val="r"/>
              <c:showLegendKey val="0"/>
              <c:showVal val="1"/>
              <c:showCatName val="0"/>
              <c:showSerName val="0"/>
              <c:showPercent val="0"/>
              <c:showBubbleSize val="0"/>
            </c:dLbl>
            <c:dLbl>
              <c:idx val="55"/>
              <c:layout>
                <c:manualLayout>
                  <c:x val="-9.8443924826898149E-2"/>
                  <c:y val="-3.3855850872119855E-2"/>
                </c:manualLayout>
              </c:layout>
              <c:tx>
                <c:strRef>
                  <c:f>'Data_Figure IV.1.15(2)'!$M$61</c:f>
                  <c:strCache>
                    <c:ptCount val="1"/>
                    <c:pt idx="0">
                      <c:v>Switzerland</c:v>
                    </c:pt>
                  </c:strCache>
                </c:strRef>
              </c:tx>
              <c:dLblPos val="r"/>
              <c:showLegendKey val="0"/>
              <c:showVal val="1"/>
              <c:showCatName val="0"/>
              <c:showSerName val="0"/>
              <c:showPercent val="0"/>
              <c:showBubbleSize val="0"/>
            </c:dLbl>
            <c:dLbl>
              <c:idx val="56"/>
              <c:layout>
                <c:manualLayout>
                  <c:x val="-2.338464949250494E-2"/>
                  <c:y val="8.723377505091905E-3"/>
                </c:manualLayout>
              </c:layout>
              <c:tx>
                <c:strRef>
                  <c:f>'Data_Figure IV.1.15(2)'!$M$62</c:f>
                  <c:strCache>
                    <c:ptCount val="1"/>
                    <c:pt idx="0">
                      <c:v>Iceland</c:v>
                    </c:pt>
                  </c:strCache>
                </c:strRef>
              </c:tx>
              <c:dLblPos val="r"/>
              <c:showLegendKey val="0"/>
              <c:showVal val="1"/>
              <c:showCatName val="0"/>
              <c:showSerName val="0"/>
              <c:showPercent val="0"/>
              <c:showBubbleSize val="0"/>
            </c:dLbl>
            <c:dLbl>
              <c:idx val="57"/>
              <c:layout>
                <c:manualLayout>
                  <c:x val="-5.7505071974800502E-2"/>
                  <c:y val="-3.8113773709840995E-2"/>
                </c:manualLayout>
              </c:layout>
              <c:tx>
                <c:strRef>
                  <c:f>'Data_Figure IV.1.15(2)'!$M$63</c:f>
                  <c:strCache>
                    <c:ptCount val="1"/>
                    <c:pt idx="0">
                      <c:v>Slovenia</c:v>
                    </c:pt>
                  </c:strCache>
                </c:strRef>
              </c:tx>
              <c:dLblPos val="r"/>
              <c:showLegendKey val="0"/>
              <c:showVal val="1"/>
              <c:showCatName val="0"/>
              <c:showSerName val="0"/>
              <c:showPercent val="0"/>
              <c:showBubbleSize val="0"/>
            </c:dLbl>
            <c:dLbl>
              <c:idx val="58"/>
              <c:tx>
                <c:strRef>
                  <c:f>'Data_Figure IV.1.15(2)'!$M$64</c:f>
                  <c:strCache>
                    <c:ptCount val="1"/>
                    <c:pt idx="0">
                      <c:v>Portugal</c:v>
                    </c:pt>
                  </c:strCache>
                </c:strRef>
              </c:tx>
              <c:dLblPos val="t"/>
              <c:showLegendKey val="0"/>
              <c:showVal val="1"/>
              <c:showCatName val="0"/>
              <c:showSerName val="0"/>
              <c:showPercent val="0"/>
              <c:showBubbleSize val="0"/>
            </c:dLbl>
            <c:dLbl>
              <c:idx val="59"/>
              <c:tx>
                <c:strRef>
                  <c:f>'Data_Figure IV.1.15(2)'!$M$65</c:f>
                  <c:strCache>
                    <c:ptCount val="1"/>
                    <c:pt idx="0">
                      <c:v>Norway</c:v>
                    </c:pt>
                  </c:strCache>
                </c:strRef>
              </c:tx>
              <c:dLblPos val="t"/>
              <c:showLegendKey val="0"/>
              <c:showVal val="1"/>
              <c:showCatName val="0"/>
              <c:showSerName val="0"/>
              <c:showPercent val="0"/>
              <c:showBubbleSize val="0"/>
            </c:dLbl>
            <c:dLbl>
              <c:idx val="60"/>
              <c:delete val="1"/>
            </c:dLbl>
            <c:dLbl>
              <c:idx val="61"/>
              <c:tx>
                <c:strRef>
                  <c:f>'Data_Figure IV.1.15(2)'!$M$67</c:f>
                  <c:strCache>
                    <c:ptCount val="1"/>
                    <c:pt idx="0">
                      <c:v>Korea</c:v>
                    </c:pt>
                  </c:strCache>
                </c:strRef>
              </c:tx>
              <c:dLblPos val="t"/>
              <c:showLegendKey val="0"/>
              <c:showVal val="1"/>
              <c:showCatName val="0"/>
              <c:showSerName val="0"/>
              <c:showPercent val="0"/>
              <c:showBubbleSize val="0"/>
            </c:dLbl>
            <c:dLbl>
              <c:idx val="62"/>
              <c:tx>
                <c:strRef>
                  <c:f>'Data_Figure IV.1.15(2)'!$M$68</c:f>
                  <c:strCache>
                    <c:ptCount val="1"/>
                    <c:pt idx="0">
                      <c:v>Italy</c:v>
                    </c:pt>
                  </c:strCache>
                </c:strRef>
              </c:tx>
              <c:dLblPos val="t"/>
              <c:showLegendKey val="0"/>
              <c:showVal val="1"/>
              <c:showCatName val="0"/>
              <c:showSerName val="0"/>
              <c:showPercent val="0"/>
              <c:showBubbleSize val="0"/>
            </c:dLbl>
            <c:txPr>
              <a:bodyPr/>
              <a:lstStyle/>
              <a:p>
                <a:pPr>
                  <a:defRPr sz="1200"/>
                </a:pPr>
                <a:endParaRPr lang="nl-NL"/>
              </a:p>
            </c:txPr>
            <c:showLegendKey val="0"/>
            <c:showVal val="1"/>
            <c:showCatName val="0"/>
            <c:showSerName val="0"/>
            <c:showPercent val="0"/>
            <c:showBubbleSize val="0"/>
            <c:showLeaderLines val="0"/>
          </c:dLbls>
          <c:trendline>
            <c:spPr>
              <a:ln w="25400">
                <a:solidFill>
                  <a:srgbClr val="5A9000"/>
                </a:solidFill>
              </a:ln>
            </c:spPr>
            <c:trendlineType val="linear"/>
            <c:dispRSqr val="1"/>
            <c:dispEq val="0"/>
            <c:trendlineLbl>
              <c:layout>
                <c:manualLayout>
                  <c:x val="0.12285301837270338"/>
                  <c:y val="8.3560505039216318E-2"/>
                </c:manualLayout>
              </c:layout>
              <c:numFmt formatCode="#,##0.00" sourceLinked="0"/>
              <c:txPr>
                <a:bodyPr/>
                <a:lstStyle/>
                <a:p>
                  <a:pPr>
                    <a:defRPr>
                      <a:solidFill>
                        <a:srgbClr val="CCFFCC"/>
                      </a:solidFill>
                    </a:defRPr>
                  </a:pPr>
                  <a:endParaRPr lang="nl-NL"/>
                </a:p>
              </c:txPr>
            </c:trendlineLbl>
          </c:trendline>
          <c:xVal>
            <c:numRef>
              <c:f>'Data_Figure IV.1.15(2)'!$N$6:$N$68</c:f>
              <c:numCache>
                <c:formatCode>General</c:formatCode>
                <c:ptCount val="63"/>
                <c:pt idx="0">
                  <c:v>0.87185527967155541</c:v>
                </c:pt>
                <c:pt idx="1">
                  <c:v>-0.3477110236092808</c:v>
                </c:pt>
                <c:pt idx="2">
                  <c:v>-0.7672800541392879</c:v>
                </c:pt>
                <c:pt idx="3">
                  <c:v>-0.17718651337614738</c:v>
                </c:pt>
                <c:pt idx="4">
                  <c:v>-0.81599727927567989</c:v>
                </c:pt>
                <c:pt idx="5">
                  <c:v>-0.13586562282431247</c:v>
                </c:pt>
                <c:pt idx="6">
                  <c:v>0.70258455664245612</c:v>
                </c:pt>
                <c:pt idx="7">
                  <c:v>0.20513331986448224</c:v>
                </c:pt>
                <c:pt idx="8">
                  <c:v>1.0631480698150038</c:v>
                </c:pt>
                <c:pt idx="9">
                  <c:v>-0.77690199150399031</c:v>
                </c:pt>
                <c:pt idx="10">
                  <c:v>-0.93316806321582735</c:v>
                </c:pt>
                <c:pt idx="11">
                  <c:v>0.62803564883915364</c:v>
                </c:pt>
                <c:pt idx="12">
                  <c:v>-0.52485049313987386</c:v>
                </c:pt>
                <c:pt idx="13">
                  <c:v>-0.45013678422766884</c:v>
                </c:pt>
                <c:pt idx="14">
                  <c:v>0.75845190200136581</c:v>
                </c:pt>
                <c:pt idx="15">
                  <c:v>-0.68220732298773057</c:v>
                </c:pt>
                <c:pt idx="16">
                  <c:v>-6.2888512426478105E-3</c:v>
                </c:pt>
                <c:pt idx="17">
                  <c:v>-0.56995982922895794</c:v>
                </c:pt>
                <c:pt idx="18">
                  <c:v>-0.76435856869983265</c:v>
                </c:pt>
                <c:pt idx="19">
                  <c:v>-0.49515353562922937</c:v>
                </c:pt>
                <c:pt idx="20">
                  <c:v>-1.1323130207274221</c:v>
                </c:pt>
                <c:pt idx="21">
                  <c:v>-0.39078060798395348</c:v>
                </c:pt>
                <c:pt idx="22">
                  <c:v>4.1500332706101714E-3</c:v>
                </c:pt>
                <c:pt idx="23">
                  <c:v>-0.82073905664013191</c:v>
                </c:pt>
                <c:pt idx="24">
                  <c:v>-0.78733418512485842</c:v>
                </c:pt>
                <c:pt idx="25">
                  <c:v>-0.18717608121030604</c:v>
                </c:pt>
                <c:pt idx="26">
                  <c:v>-0.45892330352591837</c:v>
                </c:pt>
                <c:pt idx="27">
                  <c:v>-0.8713550019020857</c:v>
                </c:pt>
                <c:pt idx="28">
                  <c:v>-0.5135575925013891</c:v>
                </c:pt>
                <c:pt idx="29">
                  <c:v>-0.47615700409027395</c:v>
                </c:pt>
                <c:pt idx="30">
                  <c:v>0.4022497959771103</c:v>
                </c:pt>
                <c:pt idx="31">
                  <c:v>0.45975633905557911</c:v>
                </c:pt>
                <c:pt idx="32">
                  <c:v>-1.1436952704646264</c:v>
                </c:pt>
                <c:pt idx="33">
                  <c:v>0.89239838978511721</c:v>
                </c:pt>
                <c:pt idx="34">
                  <c:v>0.5223201979144978</c:v>
                </c:pt>
                <c:pt idx="35">
                  <c:v>-8.5086937756353717E-2</c:v>
                </c:pt>
                <c:pt idx="36">
                  <c:v>0.50016749103263325</c:v>
                </c:pt>
                <c:pt idx="37">
                  <c:v>-1.1055162708450599</c:v>
                </c:pt>
                <c:pt idx="38">
                  <c:v>-0.23767312212291261</c:v>
                </c:pt>
                <c:pt idx="39">
                  <c:v>-0.35367434843490331</c:v>
                </c:pt>
                <c:pt idx="40">
                  <c:v>0.75928512019415362</c:v>
                </c:pt>
                <c:pt idx="41">
                  <c:v>-0.13056514914707329</c:v>
                </c:pt>
                <c:pt idx="42">
                  <c:v>1.1203609011516342</c:v>
                </c:pt>
                <c:pt idx="43">
                  <c:v>-1.0644909461481864</c:v>
                </c:pt>
                <c:pt idx="44">
                  <c:v>-0.30105271524578964</c:v>
                </c:pt>
                <c:pt idx="45">
                  <c:v>4.9309067238076446E-2</c:v>
                </c:pt>
                <c:pt idx="46">
                  <c:v>6.676061319341911E-2</c:v>
                </c:pt>
                <c:pt idx="47">
                  <c:v>9.4273268873846568E-3</c:v>
                </c:pt>
                <c:pt idx="48">
                  <c:v>-0.54592181341286272</c:v>
                </c:pt>
                <c:pt idx="49">
                  <c:v>4.1347343332506364E-2</c:v>
                </c:pt>
                <c:pt idx="50">
                  <c:v>0.1729262602916877</c:v>
                </c:pt>
                <c:pt idx="51">
                  <c:v>-0.15462869913750371</c:v>
                </c:pt>
                <c:pt idx="52">
                  <c:v>0.90017563687518176</c:v>
                </c:pt>
                <c:pt idx="53">
                  <c:v>-0.48827197921801008</c:v>
                </c:pt>
                <c:pt idx="54">
                  <c:v>-0.10787433027145422</c:v>
                </c:pt>
                <c:pt idx="55">
                  <c:v>-0.70061661348067583</c:v>
                </c:pt>
                <c:pt idx="56">
                  <c:v>0.11404696377349319</c:v>
                </c:pt>
                <c:pt idx="57">
                  <c:v>-0.34327730570372306</c:v>
                </c:pt>
                <c:pt idx="58">
                  <c:v>-0.66541495623973479</c:v>
                </c:pt>
                <c:pt idx="59">
                  <c:v>-0.62844960112779513</c:v>
                </c:pt>
                <c:pt idx="60">
                  <c:v>-0.81128353095243877</c:v>
                </c:pt>
                <c:pt idx="61">
                  <c:v>0.70101847619502278</c:v>
                </c:pt>
                <c:pt idx="62">
                  <c:v>0.33621959497900655</c:v>
                </c:pt>
              </c:numCache>
            </c:numRef>
          </c:xVal>
          <c:yVal>
            <c:numRef>
              <c:f>'Data_Figure IV.1.15(2)'!$O$6:$O$68</c:f>
              <c:numCache>
                <c:formatCode>General</c:formatCode>
                <c:ptCount val="63"/>
                <c:pt idx="0">
                  <c:v>531.55197930278291</c:v>
                </c:pt>
                <c:pt idx="1">
                  <c:v>414.94743132921678</c:v>
                </c:pt>
                <c:pt idx="2">
                  <c:v>430.53288984921022</c:v>
                </c:pt>
                <c:pt idx="3">
                  <c:v>423.79559317267194</c:v>
                </c:pt>
                <c:pt idx="4">
                  <c:v>484.6850674840237</c:v>
                </c:pt>
                <c:pt idx="5">
                  <c:v>507.37594955956473</c:v>
                </c:pt>
                <c:pt idx="6">
                  <c:v>493.91352607940144</c:v>
                </c:pt>
                <c:pt idx="7">
                  <c:v>557.71961349549747</c:v>
                </c:pt>
                <c:pt idx="8">
                  <c:v>454.49385294221622</c:v>
                </c:pt>
                <c:pt idx="9">
                  <c:v>459.67429154238056</c:v>
                </c:pt>
                <c:pt idx="10">
                  <c:v>419.4685956410766</c:v>
                </c:pt>
                <c:pt idx="11">
                  <c:v>488.35755800834301</c:v>
                </c:pt>
                <c:pt idx="12">
                  <c:v>404.86657067849023</c:v>
                </c:pt>
                <c:pt idx="13">
                  <c:v>406.8192869724499</c:v>
                </c:pt>
                <c:pt idx="14">
                  <c:v>410.69246968537402</c:v>
                </c:pt>
                <c:pt idx="15">
                  <c:v>455.96703200523649</c:v>
                </c:pt>
                <c:pt idx="16">
                  <c:v>396.46812266964514</c:v>
                </c:pt>
                <c:pt idx="17">
                  <c:v>431.95377256196895</c:v>
                </c:pt>
                <c:pt idx="18">
                  <c:v>432.18026222401932</c:v>
                </c:pt>
                <c:pt idx="19">
                  <c:v>416.09873859891644</c:v>
                </c:pt>
                <c:pt idx="20">
                  <c:v>300.8496534484558</c:v>
                </c:pt>
                <c:pt idx="21">
                  <c:v>527.66846789154295</c:v>
                </c:pt>
                <c:pt idx="22">
                  <c:v>404.53994430887803</c:v>
                </c:pt>
                <c:pt idx="23">
                  <c:v>440.11166196701225</c:v>
                </c:pt>
                <c:pt idx="24">
                  <c:v>474.05418756077501</c:v>
                </c:pt>
                <c:pt idx="25">
                  <c:v>494.52189431003058</c:v>
                </c:pt>
                <c:pt idx="26">
                  <c:v>464.98916181940757</c:v>
                </c:pt>
                <c:pt idx="27">
                  <c:v>547.74370888143721</c:v>
                </c:pt>
                <c:pt idx="28">
                  <c:v>626.56666379036267</c:v>
                </c:pt>
                <c:pt idx="29">
                  <c:v>452.78917988598693</c:v>
                </c:pt>
                <c:pt idx="30">
                  <c:v>529.51183426828311</c:v>
                </c:pt>
                <c:pt idx="31">
                  <c:v>497.0716371378835</c:v>
                </c:pt>
                <c:pt idx="32">
                  <c:v>453.49524309674962</c:v>
                </c:pt>
                <c:pt idx="33">
                  <c:v>482.57739404512313</c:v>
                </c:pt>
                <c:pt idx="34">
                  <c:v>532.46531118892437</c:v>
                </c:pt>
                <c:pt idx="35">
                  <c:v>506.27469779759394</c:v>
                </c:pt>
                <c:pt idx="36">
                  <c:v>488.81841179617362</c:v>
                </c:pt>
                <c:pt idx="37">
                  <c:v>402.90710497193396</c:v>
                </c:pt>
                <c:pt idx="38">
                  <c:v>498.55233132561006</c:v>
                </c:pt>
                <c:pt idx="39">
                  <c:v>486.35821245626505</c:v>
                </c:pt>
                <c:pt idx="40">
                  <c:v>502.80927744654895</c:v>
                </c:pt>
                <c:pt idx="41">
                  <c:v>485.01183572453868</c:v>
                </c:pt>
                <c:pt idx="42">
                  <c:v>525.1430963158025</c:v>
                </c:pt>
                <c:pt idx="43">
                  <c:v>466.51402248262463</c:v>
                </c:pt>
                <c:pt idx="44">
                  <c:v>460.8532341118522</c:v>
                </c:pt>
                <c:pt idx="45">
                  <c:v>488.15007284093502</c:v>
                </c:pt>
                <c:pt idx="46">
                  <c:v>484.3703865799003</c:v>
                </c:pt>
                <c:pt idx="47">
                  <c:v>468.51407310254581</c:v>
                </c:pt>
                <c:pt idx="48">
                  <c:v>499.31727983372434</c:v>
                </c:pt>
                <c:pt idx="49">
                  <c:v>481.41229563829125</c:v>
                </c:pt>
                <c:pt idx="50">
                  <c:v>438.81033528543622</c:v>
                </c:pt>
                <c:pt idx="51">
                  <c:v>499.44016564377108</c:v>
                </c:pt>
                <c:pt idx="52">
                  <c:v>501.84401027214631</c:v>
                </c:pt>
                <c:pt idx="53">
                  <c:v>478.66497019341557</c:v>
                </c:pt>
                <c:pt idx="54">
                  <c:v>480.5543078027888</c:v>
                </c:pt>
                <c:pt idx="55">
                  <c:v>498.65825479267329</c:v>
                </c:pt>
                <c:pt idx="56">
                  <c:v>481.11617196025054</c:v>
                </c:pt>
                <c:pt idx="57">
                  <c:v>503.01125990649609</c:v>
                </c:pt>
                <c:pt idx="58">
                  <c:v>490.67709912418991</c:v>
                </c:pt>
                <c:pt idx="59">
                  <c:v>463.43248104382917</c:v>
                </c:pt>
                <c:pt idx="60">
                  <c:v>432.69940428846951</c:v>
                </c:pt>
                <c:pt idx="61">
                  <c:v>552.31397293353552</c:v>
                </c:pt>
                <c:pt idx="62">
                  <c:v>478.84597268307067</c:v>
                </c:pt>
              </c:numCache>
            </c:numRef>
          </c:yVal>
          <c:smooth val="0"/>
        </c:ser>
        <c:dLbls>
          <c:showLegendKey val="0"/>
          <c:showVal val="0"/>
          <c:showCatName val="0"/>
          <c:showSerName val="0"/>
          <c:showPercent val="0"/>
          <c:showBubbleSize val="0"/>
        </c:dLbls>
        <c:axId val="109490176"/>
        <c:axId val="109492096"/>
      </c:scatterChart>
      <c:valAx>
        <c:axId val="109490176"/>
        <c:scaling>
          <c:orientation val="minMax"/>
        </c:scaling>
        <c:delete val="0"/>
        <c:axPos val="b"/>
        <c:title>
          <c:tx>
            <c:rich>
              <a:bodyPr/>
              <a:lstStyle/>
              <a:p>
                <a:pPr>
                  <a:defRPr>
                    <a:solidFill>
                      <a:schemeClr val="bg1"/>
                    </a:solidFill>
                  </a:defRPr>
                </a:pPr>
                <a:r>
                  <a:rPr lang="en-GB">
                    <a:solidFill>
                      <a:schemeClr val="bg1"/>
                    </a:solidFill>
                  </a:rPr>
                  <a:t>Index of  school responsibility for curriculum and assessment </a:t>
                </a:r>
              </a:p>
              <a:p>
                <a:pPr>
                  <a:defRPr>
                    <a:solidFill>
                      <a:schemeClr val="bg1"/>
                    </a:solidFill>
                  </a:defRPr>
                </a:pPr>
                <a:r>
                  <a:rPr lang="en-GB">
                    <a:solidFill>
                      <a:schemeClr val="bg1"/>
                    </a:solidFill>
                  </a:rPr>
                  <a:t>(index points)</a:t>
                </a:r>
              </a:p>
            </c:rich>
          </c:tx>
          <c:layout>
            <c:manualLayout>
              <c:xMode val="edge"/>
              <c:yMode val="edge"/>
              <c:x val="0.21807470220068637"/>
              <c:y val="0.92233008816905659"/>
            </c:manualLayout>
          </c:layout>
          <c:overlay val="0"/>
        </c:title>
        <c:numFmt formatCode="General" sourceLinked="1"/>
        <c:majorTickMark val="none"/>
        <c:minorTickMark val="none"/>
        <c:tickLblPos val="low"/>
        <c:spPr>
          <a:ln>
            <a:solidFill>
              <a:srgbClr val="FFFFFF"/>
            </a:solidFill>
          </a:ln>
        </c:spPr>
        <c:txPr>
          <a:bodyPr rot="0" vert="horz"/>
          <a:lstStyle/>
          <a:p>
            <a:pPr>
              <a:defRPr sz="1100"/>
            </a:pPr>
            <a:endParaRPr lang="nl-NL"/>
          </a:p>
        </c:txPr>
        <c:crossAx val="109492096"/>
        <c:crossesAt val="500"/>
        <c:crossBetween val="midCat"/>
      </c:valAx>
      <c:valAx>
        <c:axId val="109492096"/>
        <c:scaling>
          <c:orientation val="minMax"/>
          <c:max val="650"/>
          <c:min val="300"/>
        </c:scaling>
        <c:delete val="0"/>
        <c:axPos val="l"/>
        <c:title>
          <c:tx>
            <c:rich>
              <a:bodyPr rot="-5400000" vert="horz"/>
              <a:lstStyle/>
              <a:p>
                <a:pPr>
                  <a:defRPr/>
                </a:pPr>
                <a:r>
                  <a:rPr lang="en-US"/>
                  <a:t>Mathematics performance (score points)</a:t>
                </a:r>
              </a:p>
            </c:rich>
          </c:tx>
          <c:layout>
            <c:manualLayout>
              <c:xMode val="edge"/>
              <c:yMode val="edge"/>
              <c:x val="3.1494477430983152E-3"/>
              <c:y val="0.27238552641504687"/>
            </c:manualLayout>
          </c:layout>
          <c:overlay val="0"/>
        </c:title>
        <c:numFmt formatCode="0;[Red]0" sourceLinked="0"/>
        <c:majorTickMark val="none"/>
        <c:minorTickMark val="none"/>
        <c:tickLblPos val="low"/>
        <c:spPr>
          <a:ln>
            <a:solidFill>
              <a:srgbClr val="FFFFFF"/>
            </a:solidFill>
          </a:ln>
        </c:spPr>
        <c:txPr>
          <a:bodyPr/>
          <a:lstStyle/>
          <a:p>
            <a:pPr>
              <a:defRPr sz="1100"/>
            </a:pPr>
            <a:endParaRPr lang="nl-NL"/>
          </a:p>
        </c:txPr>
        <c:crossAx val="109490176"/>
        <c:crossesAt val="0"/>
        <c:crossBetween val="midCat"/>
      </c:valAx>
      <c:spPr>
        <a:ln>
          <a:noFill/>
        </a:ln>
      </c:spPr>
    </c:plotArea>
    <c:plotVisOnly val="1"/>
    <c:dispBlanksAs val="gap"/>
    <c:showDLblsOverMax val="0"/>
  </c:chart>
  <c:spPr>
    <a:ln>
      <a:noFill/>
    </a:ln>
  </c:spPr>
  <c:txPr>
    <a:bodyPr/>
    <a:lstStyle/>
    <a:p>
      <a:pPr>
        <a:defRPr sz="1200">
          <a:solidFill>
            <a:schemeClr val="bg1"/>
          </a:solidFill>
          <a:latin typeface="Arial" panose="020B0604020202020204" pitchFamily="34" charset="0"/>
          <a:cs typeface="Arial" panose="020B0604020202020204" pitchFamily="34" charset="0"/>
        </a:defRPr>
      </a:pPr>
      <a:endParaRPr lang="nl-NL"/>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31783737848325"/>
          <c:y val="6.8973372592195506E-2"/>
          <c:w val="0.63275968290725371"/>
          <c:h val="0.85589916290708024"/>
        </c:manualLayout>
      </c:layout>
      <c:scatterChart>
        <c:scatterStyle val="lineMarker"/>
        <c:varyColors val="0"/>
        <c:ser>
          <c:idx val="0"/>
          <c:order val="0"/>
          <c:tx>
            <c:strRef>
              <c:f>Sheet1!$B$1</c:f>
              <c:strCache>
                <c:ptCount val="1"/>
              </c:strCache>
            </c:strRef>
          </c:tx>
          <c:spPr>
            <a:ln w="26989">
              <a:noFill/>
            </a:ln>
          </c:spPr>
          <c:marker>
            <c:symbol val="dash"/>
            <c:size val="9"/>
            <c:spPr>
              <a:noFill/>
              <a:ln w="9524" cmpd="sng">
                <a:noFill/>
                <a:prstDash val="solid"/>
              </a:ln>
            </c:spPr>
          </c:marker>
          <c:dPt>
            <c:idx val="40"/>
            <c:marker>
              <c:spPr>
                <a:noFill/>
                <a:ln w="9524" cmpd="sng">
                  <a:noFill/>
                </a:ln>
              </c:spPr>
            </c:marker>
            <c:bubble3D val="0"/>
            <c:spPr>
              <a:ln w="23990">
                <a:noFill/>
                <a:prstDash val="solid"/>
              </a:ln>
            </c:spPr>
          </c:dPt>
          <c:dPt>
            <c:idx val="41"/>
            <c:bubble3D val="0"/>
            <c:spPr>
              <a:ln w="23990">
                <a:noFill/>
                <a:prstDash val="solid"/>
              </a:ln>
            </c:spPr>
          </c:dPt>
          <c:dPt>
            <c:idx val="43"/>
            <c:marker>
              <c:spPr>
                <a:noFill/>
                <a:ln w="9524" cmpd="sng">
                  <a:noFill/>
                </a:ln>
              </c:spPr>
            </c:marker>
            <c:bubble3D val="0"/>
          </c:dPt>
          <c:dLbls>
            <c:dLbl>
              <c:idx val="0"/>
              <c:tx>
                <c:rich>
                  <a:bodyPr/>
                  <a:lstStyle/>
                  <a:p>
                    <a:r>
                      <a:rPr lang="en-US" sz="1200" b="1" dirty="0" smtClean="0">
                        <a:solidFill>
                          <a:schemeClr val="bg1"/>
                        </a:solidFill>
                      </a:rPr>
                      <a:t>S</a:t>
                    </a:r>
                    <a:r>
                      <a:rPr lang="en-US" sz="1200" b="1" dirty="0" smtClean="0"/>
                      <a:t>hanghai-China</a:t>
                    </a:r>
                    <a:endParaRPr lang="en-US" dirty="0"/>
                  </a:p>
                </c:rich>
              </c:tx>
              <c:dLblPos val="l"/>
              <c:showLegendKey val="0"/>
              <c:showVal val="1"/>
              <c:showCatName val="0"/>
              <c:showSerName val="0"/>
              <c:showPercent val="0"/>
              <c:showBubbleSize val="0"/>
            </c:dLbl>
            <c:dLbl>
              <c:idx val="1"/>
              <c:layout>
                <c:manualLayout>
                  <c:x val="-6.9456941978048182E-3"/>
                  <c:y val="-1.8510081289864107E-3"/>
                </c:manualLayout>
              </c:layout>
              <c:tx>
                <c:rich>
                  <a:bodyPr/>
                  <a:lstStyle/>
                  <a:p>
                    <a:r>
                      <a:rPr lang="en-US" sz="1200" b="1" dirty="0" smtClean="0">
                        <a:solidFill>
                          <a:schemeClr val="bg1"/>
                        </a:solidFill>
                      </a:rPr>
                      <a:t>S</a:t>
                    </a:r>
                    <a:r>
                      <a:rPr lang="en-US" sz="1200" b="1" dirty="0" smtClean="0"/>
                      <a:t>ingapore</a:t>
                    </a:r>
                    <a:endParaRPr lang="en-US" dirty="0"/>
                  </a:p>
                </c:rich>
              </c:tx>
              <c:dLblPos val="r"/>
              <c:showLegendKey val="0"/>
              <c:showVal val="1"/>
              <c:showCatName val="0"/>
              <c:showSerName val="0"/>
              <c:showPercent val="0"/>
              <c:showBubbleSize val="0"/>
            </c:dLbl>
            <c:dLbl>
              <c:idx val="2"/>
              <c:layout/>
              <c:tx>
                <c:rich>
                  <a:bodyPr/>
                  <a:lstStyle/>
                  <a:p>
                    <a:r>
                      <a:rPr lang="en-US" sz="1200" b="1" dirty="0" smtClean="0">
                        <a:solidFill>
                          <a:schemeClr val="bg1"/>
                        </a:solidFill>
                      </a:rPr>
                      <a:t>H</a:t>
                    </a:r>
                    <a:r>
                      <a:rPr lang="en-US" sz="1200" b="1" dirty="0" smtClean="0"/>
                      <a:t>ong Kong-China</a:t>
                    </a:r>
                    <a:endParaRPr lang="en-US" dirty="0"/>
                  </a:p>
                </c:rich>
              </c:tx>
              <c:dLblPos val="r"/>
              <c:showLegendKey val="0"/>
              <c:showVal val="1"/>
              <c:showCatName val="0"/>
              <c:showSerName val="0"/>
              <c:showPercent val="0"/>
              <c:showBubbleSize val="0"/>
            </c:dLbl>
            <c:dLbl>
              <c:idx val="3"/>
              <c:layout/>
              <c:tx>
                <c:rich>
                  <a:bodyPr/>
                  <a:lstStyle/>
                  <a:p>
                    <a:r>
                      <a:rPr lang="en-US" sz="1200" b="1" dirty="0" smtClean="0">
                        <a:solidFill>
                          <a:schemeClr val="bg1"/>
                        </a:solidFill>
                      </a:rPr>
                      <a:t>C</a:t>
                    </a:r>
                    <a:r>
                      <a:rPr lang="en-US" sz="1200" b="1" dirty="0" smtClean="0"/>
                      <a:t>hinese Taipei</a:t>
                    </a:r>
                    <a:endParaRPr lang="en-US" dirty="0"/>
                  </a:p>
                </c:rich>
              </c:tx>
              <c:dLblPos val="l"/>
              <c:showLegendKey val="0"/>
              <c:showVal val="1"/>
              <c:showCatName val="0"/>
              <c:showSerName val="0"/>
              <c:showPercent val="0"/>
              <c:showBubbleSize val="0"/>
            </c:dLbl>
            <c:dLbl>
              <c:idx val="4"/>
              <c:layout/>
              <c:tx>
                <c:rich>
                  <a:bodyPr/>
                  <a:lstStyle/>
                  <a:p>
                    <a:r>
                      <a:rPr lang="en-US" sz="1200" b="1" dirty="0" smtClean="0">
                        <a:solidFill>
                          <a:schemeClr val="bg1"/>
                        </a:solidFill>
                      </a:rPr>
                      <a:t>K</a:t>
                    </a:r>
                    <a:r>
                      <a:rPr lang="en-US" sz="1200" b="1" dirty="0" smtClean="0"/>
                      <a:t>orea</a:t>
                    </a:r>
                    <a:endParaRPr lang="en-US" dirty="0"/>
                  </a:p>
                </c:rich>
              </c:tx>
              <c:dLblPos val="r"/>
              <c:showLegendKey val="0"/>
              <c:showVal val="1"/>
              <c:showCatName val="0"/>
              <c:showSerName val="0"/>
              <c:showPercent val="0"/>
              <c:showBubbleSize val="0"/>
            </c:dLbl>
            <c:dLbl>
              <c:idx val="5"/>
              <c:layout>
                <c:manualLayout>
                  <c:x val="1.484122691838635E-3"/>
                  <c:y val="-9.2550406449320843E-3"/>
                </c:manualLayout>
              </c:layout>
              <c:tx>
                <c:rich>
                  <a:bodyPr/>
                  <a:lstStyle/>
                  <a:p>
                    <a:r>
                      <a:rPr lang="en-US" sz="1200" b="1" dirty="0" smtClean="0">
                        <a:solidFill>
                          <a:schemeClr val="bg1"/>
                        </a:solidFill>
                      </a:rPr>
                      <a:t>M</a:t>
                    </a:r>
                    <a:r>
                      <a:rPr lang="en-US" sz="1200" b="1" dirty="0" smtClean="0"/>
                      <a:t>acao-China</a:t>
                    </a:r>
                    <a:endParaRPr lang="en-US" dirty="0"/>
                  </a:p>
                </c:rich>
              </c:tx>
              <c:dLblPos val="r"/>
              <c:showLegendKey val="0"/>
              <c:showVal val="1"/>
              <c:showCatName val="0"/>
              <c:showSerName val="0"/>
              <c:showPercent val="0"/>
              <c:showBubbleSize val="0"/>
            </c:dLbl>
            <c:dLbl>
              <c:idx val="6"/>
              <c:layout/>
              <c:tx>
                <c:rich>
                  <a:bodyPr/>
                  <a:lstStyle/>
                  <a:p>
                    <a:r>
                      <a:rPr lang="en-US" sz="1200" b="1" dirty="0" smtClean="0">
                        <a:solidFill>
                          <a:schemeClr val="bg1"/>
                        </a:solidFill>
                      </a:rPr>
                      <a:t>J</a:t>
                    </a:r>
                    <a:r>
                      <a:rPr lang="en-US" sz="1200" b="1" dirty="0" smtClean="0"/>
                      <a:t>apan</a:t>
                    </a:r>
                    <a:endParaRPr lang="en-US" dirty="0"/>
                  </a:p>
                </c:rich>
              </c:tx>
              <c:dLblPos val="r"/>
              <c:showLegendKey val="0"/>
              <c:showVal val="1"/>
              <c:showCatName val="0"/>
              <c:showSerName val="0"/>
              <c:showPercent val="0"/>
              <c:showBubbleSize val="0"/>
            </c:dLbl>
            <c:dLbl>
              <c:idx val="7"/>
              <c:layout>
                <c:manualLayout>
                  <c:x val="6.6785521132738598E-2"/>
                  <c:y val="-3.7020162579728573E-3"/>
                </c:manualLayout>
              </c:layout>
              <c:tx>
                <c:rich>
                  <a:bodyPr/>
                  <a:lstStyle/>
                  <a:p>
                    <a:r>
                      <a:rPr lang="en-US" sz="1200" b="1" dirty="0" smtClean="0">
                        <a:solidFill>
                          <a:schemeClr val="bg1"/>
                        </a:solidFill>
                      </a:rPr>
                      <a:t>L</a:t>
                    </a:r>
                    <a:r>
                      <a:rPr lang="en-US" sz="1200" b="1" dirty="0" smtClean="0"/>
                      <a:t>iechtenstein</a:t>
                    </a:r>
                    <a:endParaRPr lang="en-US" dirty="0"/>
                  </a:p>
                </c:rich>
              </c:tx>
              <c:dLblPos val="r"/>
              <c:showLegendKey val="0"/>
              <c:showVal val="1"/>
              <c:showCatName val="0"/>
              <c:showSerName val="0"/>
              <c:showPercent val="0"/>
              <c:showBubbleSize val="0"/>
            </c:dLbl>
            <c:dLbl>
              <c:idx val="8"/>
              <c:layout/>
              <c:tx>
                <c:rich>
                  <a:bodyPr/>
                  <a:lstStyle/>
                  <a:p>
                    <a:r>
                      <a:rPr lang="en-US" sz="1200" b="1" dirty="0" smtClean="0">
                        <a:solidFill>
                          <a:schemeClr val="bg1"/>
                        </a:solidFill>
                      </a:rPr>
                      <a:t>S</a:t>
                    </a:r>
                    <a:r>
                      <a:rPr lang="en-US" sz="1200" b="1" dirty="0" smtClean="0"/>
                      <a:t>witzerland</a:t>
                    </a:r>
                    <a:endParaRPr lang="en-US" dirty="0"/>
                  </a:p>
                </c:rich>
              </c:tx>
              <c:dLblPos val="r"/>
              <c:showLegendKey val="0"/>
              <c:showVal val="1"/>
              <c:showCatName val="0"/>
              <c:showSerName val="0"/>
              <c:showPercent val="0"/>
              <c:showBubbleSize val="0"/>
            </c:dLbl>
            <c:dLbl>
              <c:idx val="9"/>
              <c:layout/>
              <c:tx>
                <c:rich>
                  <a:bodyPr/>
                  <a:lstStyle/>
                  <a:p>
                    <a:r>
                      <a:rPr lang="en-US" sz="1200" b="1" dirty="0" smtClean="0">
                        <a:solidFill>
                          <a:schemeClr val="bg1"/>
                        </a:solidFill>
                      </a:rPr>
                      <a:t>N</a:t>
                    </a:r>
                    <a:r>
                      <a:rPr lang="en-US" sz="1200" b="1" dirty="0" smtClean="0"/>
                      <a:t>etherlands</a:t>
                    </a:r>
                    <a:endParaRPr lang="en-US" dirty="0"/>
                  </a:p>
                </c:rich>
              </c:tx>
              <c:dLblPos val="r"/>
              <c:showLegendKey val="0"/>
              <c:showVal val="1"/>
              <c:showCatName val="0"/>
              <c:showSerName val="0"/>
              <c:showPercent val="0"/>
              <c:showBubbleSize val="0"/>
            </c:dLbl>
            <c:dLbl>
              <c:idx val="10"/>
              <c:layout>
                <c:manualLayout>
                  <c:x val="-5.9364907673545454E-3"/>
                  <c:y val="5.5530243869592296E-3"/>
                </c:manualLayout>
              </c:layout>
              <c:tx>
                <c:rich>
                  <a:bodyPr/>
                  <a:lstStyle/>
                  <a:p>
                    <a:r>
                      <a:rPr lang="en-US" sz="1200" b="1" dirty="0" smtClean="0">
                        <a:solidFill>
                          <a:schemeClr val="bg1"/>
                        </a:solidFill>
                      </a:rPr>
                      <a:t>E</a:t>
                    </a:r>
                    <a:r>
                      <a:rPr lang="en-US" sz="1200" b="1" dirty="0" smtClean="0"/>
                      <a:t>stonia</a:t>
                    </a:r>
                    <a:endParaRPr lang="en-US" dirty="0"/>
                  </a:p>
                </c:rich>
              </c:tx>
              <c:dLblPos val="r"/>
              <c:showLegendKey val="0"/>
              <c:showVal val="1"/>
              <c:showCatName val="0"/>
              <c:showSerName val="0"/>
              <c:showPercent val="0"/>
              <c:showBubbleSize val="0"/>
            </c:dLbl>
            <c:dLbl>
              <c:idx val="11"/>
              <c:layout>
                <c:manualLayout>
                  <c:x val="6.8269643824577161E-2"/>
                  <c:y val="-1.8510081289864107E-3"/>
                </c:manualLayout>
              </c:layout>
              <c:tx>
                <c:rich>
                  <a:bodyPr/>
                  <a:lstStyle/>
                  <a:p>
                    <a:r>
                      <a:rPr lang="en-US" sz="1200" b="1" dirty="0" smtClean="0">
                        <a:solidFill>
                          <a:schemeClr val="bg1"/>
                        </a:solidFill>
                      </a:rPr>
                      <a:t>F</a:t>
                    </a:r>
                    <a:r>
                      <a:rPr lang="en-US" sz="1200" b="1" dirty="0" smtClean="0"/>
                      <a:t>inland</a:t>
                    </a:r>
                    <a:endParaRPr lang="en-US" dirty="0"/>
                  </a:p>
                </c:rich>
              </c:tx>
              <c:dLblPos val="r"/>
              <c:showLegendKey val="0"/>
              <c:showVal val="1"/>
              <c:showCatName val="0"/>
              <c:showSerName val="0"/>
              <c:showPercent val="0"/>
              <c:showBubbleSize val="0"/>
            </c:dLbl>
            <c:dLbl>
              <c:idx val="12"/>
              <c:layout>
                <c:manualLayout>
                  <c:x val="0"/>
                  <c:y val="1.4808065031891266E-2"/>
                </c:manualLayout>
              </c:layout>
              <c:tx>
                <c:rich>
                  <a:bodyPr/>
                  <a:lstStyle/>
                  <a:p>
                    <a:r>
                      <a:rPr lang="en-US" sz="1200" b="1" dirty="0" smtClean="0">
                        <a:solidFill>
                          <a:schemeClr val="bg1"/>
                        </a:solidFill>
                      </a:rPr>
                      <a:t>C</a:t>
                    </a:r>
                    <a:r>
                      <a:rPr lang="en-US" sz="1200" b="1" dirty="0" smtClean="0"/>
                      <a:t>anada</a:t>
                    </a:r>
                    <a:endParaRPr lang="en-US" dirty="0"/>
                  </a:p>
                </c:rich>
              </c:tx>
              <c:dLblPos val="r"/>
              <c:showLegendKey val="0"/>
              <c:showVal val="1"/>
              <c:showCatName val="0"/>
              <c:showSerName val="0"/>
              <c:showPercent val="0"/>
              <c:showBubbleSize val="0"/>
            </c:dLbl>
            <c:dLbl>
              <c:idx val="13"/>
              <c:layout/>
              <c:tx>
                <c:rich>
                  <a:bodyPr/>
                  <a:lstStyle/>
                  <a:p>
                    <a:r>
                      <a:rPr lang="en-US" sz="1200" b="1" dirty="0" smtClean="0">
                        <a:solidFill>
                          <a:schemeClr val="bg1"/>
                        </a:solidFill>
                      </a:rPr>
                      <a:t>P</a:t>
                    </a:r>
                    <a:r>
                      <a:rPr lang="en-US" sz="1200" b="1" dirty="0" smtClean="0"/>
                      <a:t>oland</a:t>
                    </a:r>
                    <a:endParaRPr lang="en-US" dirty="0"/>
                  </a:p>
                </c:rich>
              </c:tx>
              <c:dLblPos val="l"/>
              <c:showLegendKey val="0"/>
              <c:showVal val="1"/>
              <c:showCatName val="0"/>
              <c:showSerName val="0"/>
              <c:showPercent val="0"/>
              <c:showBubbleSize val="0"/>
            </c:dLbl>
            <c:dLbl>
              <c:idx val="14"/>
              <c:layout/>
              <c:tx>
                <c:rich>
                  <a:bodyPr/>
                  <a:lstStyle/>
                  <a:p>
                    <a:r>
                      <a:rPr lang="en-US" sz="1200" b="1" dirty="0" smtClean="0">
                        <a:solidFill>
                          <a:schemeClr val="bg1"/>
                        </a:solidFill>
                      </a:rPr>
                      <a:t>B</a:t>
                    </a:r>
                    <a:r>
                      <a:rPr lang="en-US" sz="1200" b="1" dirty="0" smtClean="0"/>
                      <a:t>elgium</a:t>
                    </a:r>
                    <a:endParaRPr lang="en-US" dirty="0"/>
                  </a:p>
                </c:rich>
              </c:tx>
              <c:dLblPos val="l"/>
              <c:showLegendKey val="0"/>
              <c:showVal val="1"/>
              <c:showCatName val="0"/>
              <c:showSerName val="0"/>
              <c:showPercent val="0"/>
              <c:showBubbleSize val="0"/>
            </c:dLbl>
            <c:dLbl>
              <c:idx val="15"/>
              <c:layout>
                <c:manualLayout>
                  <c:x val="-0.10690135749313688"/>
                  <c:y val="7.4040325159456391E-3"/>
                </c:manualLayout>
              </c:layout>
              <c:tx>
                <c:rich>
                  <a:bodyPr/>
                  <a:lstStyle/>
                  <a:p>
                    <a:r>
                      <a:rPr lang="en-US" sz="1200" b="1" dirty="0" smtClean="0">
                        <a:solidFill>
                          <a:schemeClr val="bg1"/>
                        </a:solidFill>
                      </a:rPr>
                      <a:t>G</a:t>
                    </a:r>
                    <a:r>
                      <a:rPr lang="en-US" sz="1200" b="1" dirty="0" smtClean="0"/>
                      <a:t>ermany</a:t>
                    </a:r>
                    <a:endParaRPr lang="en-US" dirty="0"/>
                  </a:p>
                </c:rich>
              </c:tx>
              <c:dLblPos val="r"/>
              <c:showLegendKey val="0"/>
              <c:showVal val="1"/>
              <c:showCatName val="0"/>
              <c:showSerName val="0"/>
              <c:showPercent val="0"/>
              <c:showBubbleSize val="0"/>
            </c:dLbl>
            <c:dLbl>
              <c:idx val="16"/>
              <c:layout/>
              <c:tx>
                <c:rich>
                  <a:bodyPr/>
                  <a:lstStyle/>
                  <a:p>
                    <a:r>
                      <a:rPr lang="en-US" sz="1200" b="1" dirty="0" smtClean="0">
                        <a:solidFill>
                          <a:schemeClr val="bg1"/>
                        </a:solidFill>
                      </a:rPr>
                      <a:t>V</a:t>
                    </a:r>
                    <a:r>
                      <a:rPr lang="en-US" sz="1200" b="1" dirty="0" smtClean="0"/>
                      <a:t>iet Nam</a:t>
                    </a:r>
                    <a:endParaRPr lang="en-US" dirty="0"/>
                  </a:p>
                </c:rich>
              </c:tx>
              <c:dLblPos val="r"/>
              <c:showLegendKey val="0"/>
              <c:showVal val="1"/>
              <c:showCatName val="0"/>
              <c:showSerName val="0"/>
              <c:showPercent val="0"/>
              <c:showBubbleSize val="0"/>
            </c:dLbl>
            <c:dLbl>
              <c:idx val="17"/>
              <c:layout/>
              <c:tx>
                <c:rich>
                  <a:bodyPr/>
                  <a:lstStyle/>
                  <a:p>
                    <a:r>
                      <a:rPr lang="en-US" sz="1200" b="1" dirty="0" smtClean="0">
                        <a:solidFill>
                          <a:schemeClr val="bg1"/>
                        </a:solidFill>
                      </a:rPr>
                      <a:t>A</a:t>
                    </a:r>
                    <a:r>
                      <a:rPr lang="en-US" sz="1200" b="1" dirty="0" smtClean="0"/>
                      <a:t>ustria</a:t>
                    </a:r>
                    <a:endParaRPr lang="en-US" dirty="0"/>
                  </a:p>
                </c:rich>
              </c:tx>
              <c:dLblPos val="l"/>
              <c:showLegendKey val="0"/>
              <c:showVal val="1"/>
              <c:showCatName val="0"/>
              <c:showSerName val="0"/>
              <c:showPercent val="0"/>
              <c:showBubbleSize val="0"/>
            </c:dLbl>
            <c:dLbl>
              <c:idx val="18"/>
              <c:layout/>
              <c:tx>
                <c:rich>
                  <a:bodyPr/>
                  <a:lstStyle/>
                  <a:p>
                    <a:r>
                      <a:rPr lang="en-US" sz="1200" b="1" dirty="0" smtClean="0">
                        <a:solidFill>
                          <a:schemeClr val="bg1"/>
                        </a:solidFill>
                      </a:rPr>
                      <a:t>A</a:t>
                    </a:r>
                    <a:r>
                      <a:rPr lang="en-US" sz="1200" b="1" dirty="0" smtClean="0"/>
                      <a:t>ustralia</a:t>
                    </a:r>
                    <a:endParaRPr lang="en-US" dirty="0"/>
                  </a:p>
                </c:rich>
              </c:tx>
              <c:dLblPos val="r"/>
              <c:showLegendKey val="0"/>
              <c:showVal val="1"/>
              <c:showCatName val="0"/>
              <c:showSerName val="0"/>
              <c:showPercent val="0"/>
              <c:showBubbleSize val="0"/>
            </c:dLbl>
            <c:dLbl>
              <c:idx val="19"/>
              <c:layout/>
              <c:tx>
                <c:rich>
                  <a:bodyPr/>
                  <a:lstStyle/>
                  <a:p>
                    <a:r>
                      <a:rPr lang="en-US" sz="1200" b="1" dirty="0" smtClean="0">
                        <a:solidFill>
                          <a:schemeClr val="bg1"/>
                        </a:solidFill>
                      </a:rPr>
                      <a:t>I</a:t>
                    </a:r>
                    <a:r>
                      <a:rPr lang="en-US" sz="1200" b="1" dirty="0" smtClean="0"/>
                      <a:t>reland</a:t>
                    </a:r>
                    <a:endParaRPr lang="en-US" dirty="0"/>
                  </a:p>
                </c:rich>
              </c:tx>
              <c:dLblPos val="r"/>
              <c:showLegendKey val="0"/>
              <c:showVal val="1"/>
              <c:showCatName val="0"/>
              <c:showSerName val="0"/>
              <c:showPercent val="0"/>
              <c:showBubbleSize val="0"/>
            </c:dLbl>
            <c:dLbl>
              <c:idx val="20"/>
              <c:layout/>
              <c:tx>
                <c:rich>
                  <a:bodyPr/>
                  <a:lstStyle/>
                  <a:p>
                    <a:r>
                      <a:rPr lang="en-US" sz="1200" b="1" dirty="0" smtClean="0">
                        <a:solidFill>
                          <a:schemeClr val="bg1"/>
                        </a:solidFill>
                      </a:rPr>
                      <a:t>S</a:t>
                    </a:r>
                    <a:r>
                      <a:rPr lang="en-US" sz="1200" b="1" dirty="0" smtClean="0"/>
                      <a:t>lovenia</a:t>
                    </a:r>
                    <a:endParaRPr lang="en-US" dirty="0"/>
                  </a:p>
                </c:rich>
              </c:tx>
              <c:dLblPos val="l"/>
              <c:showLegendKey val="0"/>
              <c:showVal val="1"/>
              <c:showCatName val="0"/>
              <c:showSerName val="0"/>
              <c:showPercent val="0"/>
              <c:showBubbleSize val="0"/>
            </c:dLbl>
            <c:dLbl>
              <c:idx val="21"/>
              <c:layout>
                <c:manualLayout>
                  <c:x val="-0.105906995289605"/>
                  <c:y val="1.2957056902904848E-2"/>
                </c:manualLayout>
              </c:layout>
              <c:tx>
                <c:rich>
                  <a:bodyPr/>
                  <a:lstStyle/>
                  <a:p>
                    <a:r>
                      <a:rPr lang="en-US" sz="1200" b="1" dirty="0" smtClean="0">
                        <a:solidFill>
                          <a:schemeClr val="bg1"/>
                        </a:solidFill>
                      </a:rPr>
                      <a:t>D</a:t>
                    </a:r>
                    <a:r>
                      <a:rPr lang="en-US" sz="1200" b="1" dirty="0" smtClean="0"/>
                      <a:t>enmark</a:t>
                    </a:r>
                    <a:endParaRPr lang="en-US" dirty="0"/>
                  </a:p>
                </c:rich>
              </c:tx>
              <c:dLblPos val="r"/>
              <c:showLegendKey val="0"/>
              <c:showVal val="1"/>
              <c:showCatName val="0"/>
              <c:showSerName val="0"/>
              <c:showPercent val="0"/>
              <c:showBubbleSize val="0"/>
            </c:dLbl>
            <c:dLbl>
              <c:idx val="22"/>
              <c:layout>
                <c:manualLayout>
                  <c:x val="-0.2243370368557584"/>
                  <c:y val="1.6659073160877683E-2"/>
                </c:manualLayout>
              </c:layout>
              <c:tx>
                <c:rich>
                  <a:bodyPr/>
                  <a:lstStyle/>
                  <a:p>
                    <a:r>
                      <a:rPr lang="en-US" sz="1200" b="1" dirty="0" smtClean="0">
                        <a:solidFill>
                          <a:schemeClr val="bg1"/>
                        </a:solidFill>
                      </a:rPr>
                      <a:t>N</a:t>
                    </a:r>
                    <a:r>
                      <a:rPr lang="en-US" sz="1200" b="1" dirty="0" smtClean="0"/>
                      <a:t>ew Zealand</a:t>
                    </a:r>
                    <a:endParaRPr lang="en-US" dirty="0"/>
                  </a:p>
                </c:rich>
              </c:tx>
              <c:dLblPos val="r"/>
              <c:showLegendKey val="0"/>
              <c:showVal val="1"/>
              <c:showCatName val="0"/>
              <c:showSerName val="0"/>
              <c:showPercent val="0"/>
              <c:showBubbleSize val="0"/>
            </c:dLbl>
            <c:dLbl>
              <c:idx val="23"/>
              <c:layout>
                <c:manualLayout>
                  <c:x val="-0.26628750428270781"/>
                  <c:y val="3.3318146321755351E-2"/>
                </c:manualLayout>
              </c:layout>
              <c:tx>
                <c:rich>
                  <a:bodyPr/>
                  <a:lstStyle/>
                  <a:p>
                    <a:r>
                      <a:rPr lang="en-US" sz="1200" b="1" dirty="0" smtClean="0">
                        <a:solidFill>
                          <a:schemeClr val="bg1"/>
                        </a:solidFill>
                      </a:rPr>
                      <a:t>C</a:t>
                    </a:r>
                    <a:r>
                      <a:rPr lang="en-US" sz="1200" b="1" dirty="0" smtClean="0"/>
                      <a:t>zech Republic</a:t>
                    </a:r>
                    <a:endParaRPr lang="en-US" dirty="0"/>
                  </a:p>
                </c:rich>
              </c:tx>
              <c:dLblPos val="r"/>
              <c:showLegendKey val="0"/>
              <c:showVal val="1"/>
              <c:showCatName val="0"/>
              <c:showSerName val="0"/>
              <c:showPercent val="0"/>
              <c:showBubbleSize val="0"/>
            </c:dLbl>
            <c:dLbl>
              <c:idx val="24"/>
              <c:layout>
                <c:manualLayout>
                  <c:x val="-8.8090043944055063E-2"/>
                  <c:y val="5.5528786382876517E-3"/>
                </c:manualLayout>
              </c:layout>
              <c:tx>
                <c:rich>
                  <a:bodyPr/>
                  <a:lstStyle/>
                  <a:p>
                    <a:r>
                      <a:rPr lang="en-US" sz="1200" b="1" dirty="0" smtClean="0">
                        <a:solidFill>
                          <a:schemeClr val="bg1"/>
                        </a:solidFill>
                      </a:rPr>
                      <a:t>F</a:t>
                    </a:r>
                    <a:r>
                      <a:rPr lang="en-US" sz="1200" b="1" dirty="0" smtClean="0"/>
                      <a:t>rance</a:t>
                    </a:r>
                    <a:endParaRPr lang="en-US" dirty="0"/>
                  </a:p>
                </c:rich>
              </c:tx>
              <c:dLblPos val="r"/>
              <c:showLegendKey val="0"/>
              <c:showVal val="1"/>
              <c:showCatName val="0"/>
              <c:showSerName val="0"/>
              <c:showPercent val="0"/>
              <c:showBubbleSize val="0"/>
            </c:dLbl>
            <c:dLbl>
              <c:idx val="25"/>
              <c:layout>
                <c:manualLayout>
                  <c:x val="-4.4523680755159034E-3"/>
                  <c:y val="-1.1106048773918383E-2"/>
                </c:manualLayout>
              </c:layout>
              <c:tx>
                <c:rich>
                  <a:bodyPr/>
                  <a:lstStyle/>
                  <a:p>
                    <a:r>
                      <a:rPr lang="en-US" sz="1200" b="1" dirty="0" smtClean="0">
                        <a:solidFill>
                          <a:schemeClr val="bg1"/>
                        </a:solidFill>
                      </a:rPr>
                      <a:t>U</a:t>
                    </a:r>
                    <a:r>
                      <a:rPr lang="en-US" sz="1200" b="1" dirty="0" smtClean="0"/>
                      <a:t>nited Kingdom</a:t>
                    </a:r>
                    <a:endParaRPr lang="en-US" dirty="0"/>
                  </a:p>
                </c:rich>
              </c:tx>
              <c:dLblPos val="r"/>
              <c:showLegendKey val="0"/>
              <c:showVal val="1"/>
              <c:showCatName val="0"/>
              <c:showSerName val="0"/>
              <c:showPercent val="0"/>
              <c:showBubbleSize val="0"/>
            </c:dLbl>
            <c:dLbl>
              <c:idx val="26"/>
              <c:layout/>
              <c:tx>
                <c:rich>
                  <a:bodyPr/>
                  <a:lstStyle/>
                  <a:p>
                    <a:r>
                      <a:rPr lang="en-US" sz="1200" b="1" dirty="0" smtClean="0">
                        <a:solidFill>
                          <a:schemeClr val="bg1"/>
                        </a:solidFill>
                      </a:rPr>
                      <a:t>I</a:t>
                    </a:r>
                    <a:r>
                      <a:rPr lang="en-US" sz="1200" b="1" dirty="0" smtClean="0"/>
                      <a:t>celand</a:t>
                    </a:r>
                    <a:endParaRPr lang="en-US" dirty="0"/>
                  </a:p>
                </c:rich>
              </c:tx>
              <c:dLblPos val="r"/>
              <c:showLegendKey val="0"/>
              <c:showVal val="1"/>
              <c:showCatName val="0"/>
              <c:showSerName val="0"/>
              <c:showPercent val="0"/>
              <c:showBubbleSize val="0"/>
            </c:dLbl>
            <c:dLbl>
              <c:idx val="27"/>
              <c:layout/>
              <c:tx>
                <c:rich>
                  <a:bodyPr/>
                  <a:lstStyle/>
                  <a:p>
                    <a:r>
                      <a:rPr lang="en-US" sz="1200" b="1" dirty="0" smtClean="0">
                        <a:solidFill>
                          <a:schemeClr val="bg1"/>
                        </a:solidFill>
                      </a:rPr>
                      <a:t>L</a:t>
                    </a:r>
                    <a:r>
                      <a:rPr lang="en-US" sz="1200" b="1" dirty="0" smtClean="0"/>
                      <a:t>atvia</a:t>
                    </a:r>
                    <a:endParaRPr lang="en-US" dirty="0"/>
                  </a:p>
                </c:rich>
              </c:tx>
              <c:dLblPos val="l"/>
              <c:showLegendKey val="0"/>
              <c:showVal val="1"/>
              <c:showCatName val="0"/>
              <c:showSerName val="0"/>
              <c:showPercent val="0"/>
              <c:showBubbleSize val="0"/>
            </c:dLbl>
            <c:dLbl>
              <c:idx val="28"/>
              <c:layout>
                <c:manualLayout>
                  <c:x val="-0.19534457442122274"/>
                  <c:y val="3.7020162579728217E-3"/>
                </c:manualLayout>
              </c:layout>
              <c:tx>
                <c:rich>
                  <a:bodyPr/>
                  <a:lstStyle/>
                  <a:p>
                    <a:r>
                      <a:rPr lang="en-US" sz="1200" b="1" dirty="0" smtClean="0">
                        <a:solidFill>
                          <a:schemeClr val="bg1"/>
                        </a:solidFill>
                      </a:rPr>
                      <a:t>L</a:t>
                    </a:r>
                    <a:r>
                      <a:rPr lang="en-US" sz="1200" b="1" dirty="0" smtClean="0"/>
                      <a:t>uxembourg</a:t>
                    </a:r>
                    <a:endParaRPr lang="en-US" dirty="0"/>
                  </a:p>
                </c:rich>
              </c:tx>
              <c:dLblPos val="r"/>
              <c:showLegendKey val="0"/>
              <c:showVal val="1"/>
              <c:showCatName val="0"/>
              <c:showSerName val="0"/>
              <c:showPercent val="0"/>
              <c:showBubbleSize val="0"/>
            </c:dLbl>
            <c:dLbl>
              <c:idx val="29"/>
              <c:layout/>
              <c:tx>
                <c:rich>
                  <a:bodyPr/>
                  <a:lstStyle/>
                  <a:p>
                    <a:r>
                      <a:rPr lang="en-US" sz="1200" b="1" dirty="0" smtClean="0">
                        <a:solidFill>
                          <a:schemeClr val="bg1"/>
                        </a:solidFill>
                      </a:rPr>
                      <a:t>N</a:t>
                    </a:r>
                    <a:r>
                      <a:rPr lang="en-US" sz="1200" b="1" dirty="0" smtClean="0"/>
                      <a:t>orway</a:t>
                    </a:r>
                    <a:endParaRPr lang="en-US" dirty="0"/>
                  </a:p>
                </c:rich>
              </c:tx>
              <c:dLblPos val="r"/>
              <c:showLegendKey val="0"/>
              <c:showVal val="1"/>
              <c:showCatName val="0"/>
              <c:showSerName val="0"/>
              <c:showPercent val="0"/>
              <c:showBubbleSize val="0"/>
            </c:dLbl>
            <c:dLbl>
              <c:idx val="30"/>
              <c:layout>
                <c:manualLayout>
                  <c:x val="-0.17315259445681339"/>
                  <c:y val="7.4040325159456391E-3"/>
                </c:manualLayout>
              </c:layout>
              <c:tx>
                <c:rich>
                  <a:bodyPr/>
                  <a:lstStyle/>
                  <a:p>
                    <a:r>
                      <a:rPr lang="en-US" sz="1200" b="1" dirty="0" smtClean="0">
                        <a:solidFill>
                          <a:schemeClr val="bg1"/>
                        </a:solidFill>
                      </a:rPr>
                      <a:t>P</a:t>
                    </a:r>
                    <a:r>
                      <a:rPr lang="en-US" sz="1200" b="1" dirty="0" smtClean="0"/>
                      <a:t>ortugal</a:t>
                    </a:r>
                    <a:endParaRPr lang="en-US" dirty="0"/>
                  </a:p>
                </c:rich>
              </c:tx>
              <c:dLblPos val="r"/>
              <c:showLegendKey val="0"/>
              <c:showVal val="1"/>
              <c:showCatName val="0"/>
              <c:showSerName val="0"/>
              <c:showPercent val="0"/>
              <c:showBubbleSize val="0"/>
            </c:dLbl>
            <c:dLbl>
              <c:idx val="31"/>
              <c:layout/>
              <c:tx>
                <c:rich>
                  <a:bodyPr/>
                  <a:lstStyle/>
                  <a:p>
                    <a:r>
                      <a:rPr lang="en-US" sz="1200" b="1" dirty="0" smtClean="0">
                        <a:solidFill>
                          <a:schemeClr val="bg1"/>
                        </a:solidFill>
                      </a:rPr>
                      <a:t>I</a:t>
                    </a:r>
                    <a:r>
                      <a:rPr lang="en-US" sz="1200" b="1" dirty="0" smtClean="0"/>
                      <a:t>taly</a:t>
                    </a:r>
                    <a:endParaRPr lang="en-US" dirty="0"/>
                  </a:p>
                </c:rich>
              </c:tx>
              <c:dLblPos val="r"/>
              <c:showLegendKey val="0"/>
              <c:showVal val="1"/>
              <c:showCatName val="0"/>
              <c:showSerName val="0"/>
              <c:showPercent val="0"/>
              <c:showBubbleSize val="0"/>
            </c:dLbl>
            <c:dLbl>
              <c:idx val="32"/>
              <c:layout>
                <c:manualLayout>
                  <c:x val="-8.8564963205443534E-2"/>
                  <c:y val="-5.5530243869592296E-3"/>
                </c:manualLayout>
              </c:layout>
              <c:tx>
                <c:rich>
                  <a:bodyPr/>
                  <a:lstStyle/>
                  <a:p>
                    <a:r>
                      <a:rPr lang="en-US" sz="1200" b="1" dirty="0" smtClean="0">
                        <a:solidFill>
                          <a:schemeClr val="bg1"/>
                        </a:solidFill>
                      </a:rPr>
                      <a:t>S</a:t>
                    </a:r>
                    <a:r>
                      <a:rPr lang="en-US" sz="1200" b="1" dirty="0" smtClean="0"/>
                      <a:t>pain</a:t>
                    </a:r>
                    <a:endParaRPr lang="en-US" dirty="0"/>
                  </a:p>
                </c:rich>
              </c:tx>
              <c:dLblPos val="r"/>
              <c:showLegendKey val="0"/>
              <c:showVal val="1"/>
              <c:showCatName val="0"/>
              <c:showSerName val="0"/>
              <c:showPercent val="0"/>
              <c:showBubbleSize val="0"/>
            </c:dLbl>
            <c:dLbl>
              <c:idx val="33"/>
              <c:layout/>
              <c:tx>
                <c:rich>
                  <a:bodyPr/>
                  <a:lstStyle/>
                  <a:p>
                    <a:r>
                      <a:rPr lang="en-US" sz="1200" b="1" dirty="0" smtClean="0">
                        <a:solidFill>
                          <a:schemeClr val="bg1"/>
                        </a:solidFill>
                      </a:rPr>
                      <a:t>R</a:t>
                    </a:r>
                    <a:r>
                      <a:rPr lang="en-US" sz="1200" b="1" dirty="0" smtClean="0"/>
                      <a:t>ussian Fed.</a:t>
                    </a:r>
                    <a:endParaRPr lang="en-US" dirty="0"/>
                  </a:p>
                </c:rich>
              </c:tx>
              <c:dLblPos val="r"/>
              <c:showLegendKey val="0"/>
              <c:showVal val="1"/>
              <c:showCatName val="0"/>
              <c:showSerName val="0"/>
              <c:showPercent val="0"/>
              <c:showBubbleSize val="0"/>
            </c:dLbl>
            <c:dLbl>
              <c:idx val="34"/>
              <c:layout>
                <c:manualLayout>
                  <c:x val="-0.29984423180461123"/>
                  <c:y val="6.7869514028417728E-17"/>
                </c:manualLayout>
              </c:layout>
              <c:tx>
                <c:rich>
                  <a:bodyPr/>
                  <a:lstStyle/>
                  <a:p>
                    <a:r>
                      <a:rPr lang="en-US" sz="1200" b="1" dirty="0" smtClean="0">
                        <a:solidFill>
                          <a:schemeClr val="bg1"/>
                        </a:solidFill>
                      </a:rPr>
                      <a:t>S</a:t>
                    </a:r>
                    <a:r>
                      <a:rPr lang="en-US" sz="1200" b="1" dirty="0" smtClean="0"/>
                      <a:t>lovak Republic</a:t>
                    </a:r>
                    <a:endParaRPr lang="en-US" dirty="0"/>
                  </a:p>
                </c:rich>
              </c:tx>
              <c:dLblPos val="r"/>
              <c:showLegendKey val="0"/>
              <c:showVal val="1"/>
              <c:showCatName val="0"/>
              <c:showSerName val="0"/>
              <c:showPercent val="0"/>
              <c:showBubbleSize val="0"/>
            </c:dLbl>
            <c:dLbl>
              <c:idx val="35"/>
              <c:layout/>
              <c:tx>
                <c:rich>
                  <a:bodyPr/>
                  <a:lstStyle/>
                  <a:p>
                    <a:r>
                      <a:rPr lang="en-US" sz="1200" b="1" dirty="0" smtClean="0">
                        <a:solidFill>
                          <a:schemeClr val="bg1"/>
                        </a:solidFill>
                      </a:rPr>
                      <a:t>U</a:t>
                    </a:r>
                    <a:r>
                      <a:rPr lang="en-US" sz="1200" b="1" dirty="0" smtClean="0"/>
                      <a:t>nited</a:t>
                    </a:r>
                    <a:r>
                      <a:rPr lang="en-US" sz="1200" b="1" baseline="0" dirty="0" smtClean="0"/>
                      <a:t> States</a:t>
                    </a:r>
                    <a:endParaRPr lang="en-US" dirty="0"/>
                  </a:p>
                </c:rich>
              </c:tx>
              <c:dLblPos val="l"/>
              <c:showLegendKey val="0"/>
              <c:showVal val="1"/>
              <c:showCatName val="0"/>
              <c:showSerName val="0"/>
              <c:showPercent val="0"/>
              <c:showBubbleSize val="0"/>
            </c:dLbl>
            <c:dLbl>
              <c:idx val="36"/>
              <c:layout/>
              <c:tx>
                <c:rich>
                  <a:bodyPr/>
                  <a:lstStyle/>
                  <a:p>
                    <a:r>
                      <a:rPr lang="en-US" sz="1200" b="1" dirty="0" smtClean="0">
                        <a:solidFill>
                          <a:schemeClr val="bg1"/>
                        </a:solidFill>
                      </a:rPr>
                      <a:t>L</a:t>
                    </a:r>
                    <a:r>
                      <a:rPr lang="en-US" sz="1200" b="1" dirty="0" smtClean="0"/>
                      <a:t>ithuania</a:t>
                    </a:r>
                    <a:endParaRPr lang="en-US" dirty="0"/>
                  </a:p>
                </c:rich>
              </c:tx>
              <c:dLblPos val="r"/>
              <c:showLegendKey val="0"/>
              <c:showVal val="1"/>
              <c:showCatName val="0"/>
              <c:showSerName val="0"/>
              <c:showPercent val="0"/>
              <c:showBubbleSize val="0"/>
            </c:dLbl>
            <c:dLbl>
              <c:idx val="37"/>
              <c:layout>
                <c:manualLayout>
                  <c:x val="8.4594993434802368E-2"/>
                  <c:y val="3.7020162579728898E-3"/>
                </c:manualLayout>
              </c:layout>
              <c:tx>
                <c:rich>
                  <a:bodyPr/>
                  <a:lstStyle/>
                  <a:p>
                    <a:r>
                      <a:rPr lang="en-US" sz="1200" b="1" dirty="0" smtClean="0">
                        <a:solidFill>
                          <a:schemeClr val="bg1"/>
                        </a:solidFill>
                      </a:rPr>
                      <a:t>S</a:t>
                    </a:r>
                    <a:r>
                      <a:rPr lang="en-US" sz="1200" b="1" dirty="0" smtClean="0"/>
                      <a:t>weden</a:t>
                    </a:r>
                    <a:endParaRPr lang="en-US" dirty="0"/>
                  </a:p>
                </c:rich>
              </c:tx>
              <c:dLblPos val="r"/>
              <c:showLegendKey val="0"/>
              <c:showVal val="1"/>
              <c:showCatName val="0"/>
              <c:showSerName val="0"/>
              <c:showPercent val="0"/>
              <c:showBubbleSize val="0"/>
            </c:dLbl>
            <c:dLbl>
              <c:idx val="38"/>
              <c:layout/>
              <c:tx>
                <c:rich>
                  <a:bodyPr/>
                  <a:lstStyle/>
                  <a:p>
                    <a:r>
                      <a:rPr lang="en-US" sz="1200" b="1" dirty="0" smtClean="0">
                        <a:solidFill>
                          <a:schemeClr val="bg1"/>
                        </a:solidFill>
                      </a:rPr>
                      <a:t>H</a:t>
                    </a:r>
                    <a:r>
                      <a:rPr lang="en-US" sz="1200" b="1" dirty="0" smtClean="0"/>
                      <a:t>ungary</a:t>
                    </a:r>
                    <a:endParaRPr lang="en-US" dirty="0"/>
                  </a:p>
                </c:rich>
              </c:tx>
              <c:dLblPos val="l"/>
              <c:showLegendKey val="0"/>
              <c:showVal val="1"/>
              <c:showCatName val="0"/>
              <c:showSerName val="0"/>
              <c:showPercent val="0"/>
              <c:showBubbleSize val="0"/>
            </c:dLbl>
            <c:dLbl>
              <c:idx val="39"/>
              <c:layout/>
              <c:tx>
                <c:rich>
                  <a:bodyPr/>
                  <a:lstStyle/>
                  <a:p>
                    <a:r>
                      <a:rPr lang="en-US" sz="1200" b="1" dirty="0" smtClean="0">
                        <a:solidFill>
                          <a:schemeClr val="bg1"/>
                        </a:solidFill>
                      </a:rPr>
                      <a:t>C</a:t>
                    </a:r>
                    <a:r>
                      <a:rPr lang="en-US" sz="1200" b="1" dirty="0" smtClean="0"/>
                      <a:t>roatia</a:t>
                    </a:r>
                    <a:endParaRPr lang="en-US" dirty="0"/>
                  </a:p>
                </c:rich>
              </c:tx>
              <c:dLblPos val="r"/>
              <c:showLegendKey val="0"/>
              <c:showVal val="1"/>
              <c:showCatName val="0"/>
              <c:showSerName val="0"/>
              <c:showPercent val="0"/>
              <c:showBubbleSize val="0"/>
            </c:dLbl>
            <c:dLbl>
              <c:idx val="40"/>
              <c:layout/>
              <c:tx>
                <c:rich>
                  <a:bodyPr/>
                  <a:lstStyle/>
                  <a:p>
                    <a:r>
                      <a:rPr lang="en-US" sz="1200" b="1" dirty="0" smtClean="0">
                        <a:solidFill>
                          <a:schemeClr val="bg1"/>
                        </a:solidFill>
                      </a:rPr>
                      <a:t>I</a:t>
                    </a:r>
                    <a:r>
                      <a:rPr lang="en-US" sz="1200" b="1" dirty="0" smtClean="0"/>
                      <a:t>srael</a:t>
                    </a:r>
                    <a:endParaRPr lang="en-US" dirty="0"/>
                  </a:p>
                </c:rich>
              </c:tx>
              <c:dLblPos val="l"/>
              <c:showLegendKey val="0"/>
              <c:showVal val="1"/>
              <c:showCatName val="0"/>
              <c:showSerName val="0"/>
              <c:showPercent val="0"/>
              <c:showBubbleSize val="0"/>
            </c:dLbl>
            <c:dLbl>
              <c:idx val="41"/>
              <c:layout/>
              <c:tx>
                <c:rich>
                  <a:bodyPr/>
                  <a:lstStyle/>
                  <a:p>
                    <a:r>
                      <a:rPr lang="en-US" sz="1200" b="1" dirty="0" smtClean="0">
                        <a:solidFill>
                          <a:schemeClr val="bg1"/>
                        </a:solidFill>
                      </a:rPr>
                      <a:t>G</a:t>
                    </a:r>
                    <a:r>
                      <a:rPr lang="en-US" sz="1200" b="1" dirty="0" smtClean="0"/>
                      <a:t>reece</a:t>
                    </a:r>
                    <a:endParaRPr lang="en-US" dirty="0"/>
                  </a:p>
                </c:rich>
              </c:tx>
              <c:dLblPos val="l"/>
              <c:showLegendKey val="0"/>
              <c:showVal val="1"/>
              <c:showCatName val="0"/>
              <c:showSerName val="0"/>
              <c:showPercent val="0"/>
              <c:showBubbleSize val="0"/>
            </c:dLbl>
            <c:dLbl>
              <c:idx val="42"/>
              <c:layout>
                <c:manualLayout>
                  <c:x val="-5.9364907673545454E-3"/>
                  <c:y val="-3.7020162579728217E-3"/>
                </c:manualLayout>
              </c:layout>
              <c:tx>
                <c:rich>
                  <a:bodyPr/>
                  <a:lstStyle/>
                  <a:p>
                    <a:r>
                      <a:rPr lang="en-US" sz="1200" b="1" dirty="0" smtClean="0">
                        <a:solidFill>
                          <a:schemeClr val="bg1"/>
                        </a:solidFill>
                      </a:rPr>
                      <a:t>S</a:t>
                    </a:r>
                    <a:r>
                      <a:rPr lang="en-US" sz="1200" b="1" dirty="0" smtClean="0"/>
                      <a:t>erbia</a:t>
                    </a:r>
                    <a:endParaRPr lang="en-US" dirty="0"/>
                  </a:p>
                </c:rich>
              </c:tx>
              <c:dLblPos val="r"/>
              <c:showLegendKey val="0"/>
              <c:showVal val="1"/>
              <c:showCatName val="0"/>
              <c:showSerName val="0"/>
              <c:showPercent val="0"/>
              <c:showBubbleSize val="0"/>
            </c:dLbl>
            <c:dLbl>
              <c:idx val="43"/>
              <c:layout>
                <c:manualLayout>
                  <c:x val="5.3428416906190823E-2"/>
                  <c:y val="-7.4040325159456391E-3"/>
                </c:manualLayout>
              </c:layout>
              <c:tx>
                <c:rich>
                  <a:bodyPr/>
                  <a:lstStyle/>
                  <a:p>
                    <a:r>
                      <a:rPr lang="en-US" sz="1200" b="1" dirty="0" smtClean="0">
                        <a:solidFill>
                          <a:schemeClr val="bg1"/>
                        </a:solidFill>
                      </a:rPr>
                      <a:t>T</a:t>
                    </a:r>
                    <a:r>
                      <a:rPr lang="en-US" sz="1200" b="1" dirty="0" smtClean="0"/>
                      <a:t>urkey</a:t>
                    </a:r>
                    <a:endParaRPr lang="en-US" dirty="0"/>
                  </a:p>
                </c:rich>
              </c:tx>
              <c:dLblPos val="r"/>
              <c:showLegendKey val="0"/>
              <c:showVal val="1"/>
              <c:showCatName val="0"/>
              <c:showSerName val="0"/>
              <c:showPercent val="0"/>
              <c:showBubbleSize val="0"/>
            </c:dLbl>
            <c:dLbl>
              <c:idx val="44"/>
              <c:layout/>
              <c:tx>
                <c:rich>
                  <a:bodyPr/>
                  <a:lstStyle/>
                  <a:p>
                    <a:r>
                      <a:rPr lang="en-US" sz="1200" b="1" dirty="0" smtClean="0">
                        <a:solidFill>
                          <a:schemeClr val="bg1"/>
                        </a:solidFill>
                      </a:rPr>
                      <a:t>R</a:t>
                    </a:r>
                    <a:r>
                      <a:rPr lang="en-US" sz="1200" b="1" dirty="0" smtClean="0"/>
                      <a:t>omania</a:t>
                    </a:r>
                    <a:endParaRPr lang="en-US" dirty="0"/>
                  </a:p>
                </c:rich>
              </c:tx>
              <c:dLblPos val="l"/>
              <c:showLegendKey val="0"/>
              <c:showVal val="1"/>
              <c:showCatName val="0"/>
              <c:showSerName val="0"/>
              <c:showPercent val="0"/>
              <c:showBubbleSize val="0"/>
            </c:dLbl>
            <c:dLbl>
              <c:idx val="45"/>
              <c:layout/>
              <c:tx>
                <c:rich>
                  <a:bodyPr/>
                  <a:lstStyle/>
                  <a:p>
                    <a:r>
                      <a:rPr lang="en-US" dirty="0" smtClean="0">
                        <a:solidFill>
                          <a:schemeClr val="bg1"/>
                        </a:solidFill>
                      </a:rPr>
                      <a:t>B</a:t>
                    </a:r>
                    <a:r>
                      <a:rPr lang="en-US" dirty="0" smtClean="0"/>
                      <a:t>ulgaria</a:t>
                    </a:r>
                    <a:endParaRPr lang="en-US" dirty="0"/>
                  </a:p>
                </c:rich>
              </c:tx>
              <c:dLblPos val="r"/>
              <c:showLegendKey val="0"/>
              <c:showVal val="1"/>
              <c:showCatName val="0"/>
              <c:showSerName val="0"/>
              <c:showPercent val="0"/>
              <c:showBubbleSize val="0"/>
            </c:dLbl>
            <c:dLbl>
              <c:idx val="46"/>
              <c:layout/>
              <c:tx>
                <c:rich>
                  <a:bodyPr/>
                  <a:lstStyle/>
                  <a:p>
                    <a:r>
                      <a:rPr lang="en-US" b="1" dirty="0" smtClean="0">
                        <a:solidFill>
                          <a:schemeClr val="bg1"/>
                        </a:solidFill>
                      </a:rPr>
                      <a:t>U</a:t>
                    </a:r>
                    <a:r>
                      <a:rPr lang="en-US" b="1" dirty="0" smtClean="0"/>
                      <a:t>.A.E.</a:t>
                    </a:r>
                    <a:endParaRPr lang="en-US" dirty="0"/>
                  </a:p>
                </c:rich>
              </c:tx>
              <c:dLblPos val="r"/>
              <c:showLegendKey val="0"/>
              <c:showVal val="1"/>
              <c:showCatName val="0"/>
              <c:showSerName val="0"/>
              <c:showPercent val="0"/>
              <c:showBubbleSize val="0"/>
            </c:dLbl>
            <c:dLbl>
              <c:idx val="47"/>
              <c:layout>
                <c:manualLayout>
                  <c:x val="-2.9682453836772679E-3"/>
                  <c:y val="5.5530243869592296E-3"/>
                </c:manualLayout>
              </c:layout>
              <c:tx>
                <c:rich>
                  <a:bodyPr/>
                  <a:lstStyle/>
                  <a:p>
                    <a:r>
                      <a:rPr lang="en-US" b="1" dirty="0" smtClean="0">
                        <a:solidFill>
                          <a:schemeClr val="bg1"/>
                        </a:solidFill>
                      </a:rPr>
                      <a:t>K</a:t>
                    </a:r>
                    <a:r>
                      <a:rPr lang="en-US" b="1" dirty="0" smtClean="0"/>
                      <a:t>azakhstan</a:t>
                    </a:r>
                    <a:endParaRPr lang="en-US" dirty="0"/>
                  </a:p>
                </c:rich>
              </c:tx>
              <c:dLblPos val="r"/>
              <c:showLegendKey val="0"/>
              <c:showVal val="1"/>
              <c:showCatName val="0"/>
              <c:showSerName val="0"/>
              <c:showPercent val="0"/>
              <c:showBubbleSize val="0"/>
            </c:dLbl>
            <c:dLbl>
              <c:idx val="48"/>
              <c:layout/>
              <c:tx>
                <c:rich>
                  <a:bodyPr/>
                  <a:lstStyle/>
                  <a:p>
                    <a:r>
                      <a:rPr lang="en-US" b="1" dirty="0" smtClean="0">
                        <a:solidFill>
                          <a:schemeClr val="bg1"/>
                        </a:solidFill>
                      </a:rPr>
                      <a:t>T</a:t>
                    </a:r>
                    <a:r>
                      <a:rPr lang="en-US" b="1" dirty="0" smtClean="0"/>
                      <a:t>hailand</a:t>
                    </a:r>
                    <a:endParaRPr lang="en-US" dirty="0"/>
                  </a:p>
                </c:rich>
              </c:tx>
              <c:dLblPos val="r"/>
              <c:showLegendKey val="0"/>
              <c:showVal val="1"/>
              <c:showCatName val="0"/>
              <c:showSerName val="0"/>
              <c:showPercent val="0"/>
              <c:showBubbleSize val="0"/>
            </c:dLbl>
            <c:dLbl>
              <c:idx val="49"/>
              <c:layout/>
              <c:tx>
                <c:rich>
                  <a:bodyPr/>
                  <a:lstStyle/>
                  <a:p>
                    <a:r>
                      <a:rPr lang="en-US" b="1" dirty="0" smtClean="0">
                        <a:solidFill>
                          <a:schemeClr val="bg1"/>
                        </a:solidFill>
                      </a:rPr>
                      <a:t>C</a:t>
                    </a:r>
                    <a:r>
                      <a:rPr lang="en-US" b="1" dirty="0" smtClean="0"/>
                      <a:t>hile</a:t>
                    </a:r>
                    <a:endParaRPr lang="en-US" dirty="0"/>
                  </a:p>
                </c:rich>
              </c:tx>
              <c:dLblPos val="l"/>
              <c:showLegendKey val="0"/>
              <c:showVal val="1"/>
              <c:showCatName val="0"/>
              <c:showSerName val="0"/>
              <c:showPercent val="0"/>
              <c:showBubbleSize val="0"/>
            </c:dLbl>
            <c:dLbl>
              <c:idx val="50"/>
              <c:layout/>
              <c:tx>
                <c:rich>
                  <a:bodyPr/>
                  <a:lstStyle/>
                  <a:p>
                    <a:r>
                      <a:rPr lang="en-US" b="1" dirty="0" smtClean="0">
                        <a:solidFill>
                          <a:schemeClr val="bg1"/>
                        </a:solidFill>
                      </a:rPr>
                      <a:t>M</a:t>
                    </a:r>
                    <a:r>
                      <a:rPr lang="en-US" b="1" dirty="0" smtClean="0"/>
                      <a:t>alaysia</a:t>
                    </a:r>
                    <a:endParaRPr lang="en-US" dirty="0"/>
                  </a:p>
                </c:rich>
              </c:tx>
              <c:dLblPos val="r"/>
              <c:showLegendKey val="0"/>
              <c:showVal val="1"/>
              <c:showCatName val="0"/>
              <c:showSerName val="0"/>
              <c:showPercent val="0"/>
              <c:showBubbleSize val="0"/>
            </c:dLbl>
            <c:dLbl>
              <c:idx val="51"/>
              <c:layout/>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52"/>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53"/>
              <c:tx>
                <c:rich>
                  <a:bodyPr/>
                  <a:lstStyle/>
                  <a:p>
                    <a:r>
                      <a:rPr lang="en-US" b="1" dirty="0" smtClean="0">
                        <a:solidFill>
                          <a:schemeClr val="bg1"/>
                        </a:solidFill>
                      </a:rPr>
                      <a:t>M</a:t>
                    </a:r>
                    <a:r>
                      <a:rPr lang="en-US" b="1" dirty="0" smtClean="0"/>
                      <a:t>ontenegro</a:t>
                    </a:r>
                    <a:endParaRPr lang="en-US" dirty="0"/>
                  </a:p>
                </c:rich>
              </c:tx>
              <c:dLblPos val="l"/>
              <c:showLegendKey val="0"/>
              <c:showVal val="1"/>
              <c:showCatName val="0"/>
              <c:showSerName val="0"/>
              <c:showPercent val="0"/>
              <c:showBubbleSize val="0"/>
            </c:dLbl>
            <c:dLbl>
              <c:idx val="54"/>
              <c:tx>
                <c:rich>
                  <a:bodyPr/>
                  <a:lstStyle/>
                  <a:p>
                    <a:r>
                      <a:rPr lang="en-US" b="1" dirty="0" smtClean="0">
                        <a:solidFill>
                          <a:schemeClr val="bg1"/>
                        </a:solidFill>
                      </a:rPr>
                      <a:t>U</a:t>
                    </a:r>
                    <a:r>
                      <a:rPr lang="en-US" b="1" dirty="0" smtClean="0"/>
                      <a:t>ruguay</a:t>
                    </a:r>
                    <a:endParaRPr lang="en-US" dirty="0"/>
                  </a:p>
                </c:rich>
              </c:tx>
              <c:dLblPos val="l"/>
              <c:showLegendKey val="0"/>
              <c:showVal val="1"/>
              <c:showCatName val="0"/>
              <c:showSerName val="0"/>
              <c:showPercent val="0"/>
              <c:showBubbleSize val="0"/>
            </c:dLbl>
            <c:dLbl>
              <c:idx val="55"/>
              <c:tx>
                <c:rich>
                  <a:bodyPr/>
                  <a:lstStyle/>
                  <a:p>
                    <a:r>
                      <a:rPr lang="en-US" b="1" dirty="0" smtClean="0">
                        <a:solidFill>
                          <a:schemeClr val="bg1"/>
                        </a:solidFill>
                      </a:rPr>
                      <a:t>C</a:t>
                    </a:r>
                    <a:r>
                      <a:rPr lang="en-US" b="1" dirty="0" smtClean="0"/>
                      <a:t>osta Rica</a:t>
                    </a:r>
                    <a:endParaRPr lang="en-US" dirty="0"/>
                  </a:p>
                </c:rich>
              </c:tx>
              <c:dLblPos val="l"/>
              <c:showLegendKey val="0"/>
              <c:showVal val="1"/>
              <c:showCatName val="0"/>
              <c:showSerName val="0"/>
              <c:showPercent val="0"/>
              <c:showBubbleSize val="0"/>
            </c:dLbl>
            <c:txPr>
              <a:bodyPr/>
              <a:lstStyle/>
              <a:p>
                <a:pPr>
                  <a:defRPr sz="1200" b="1">
                    <a:solidFill>
                      <a:schemeClr val="bg1"/>
                    </a:solidFill>
                  </a:defRPr>
                </a:pPr>
                <a:endParaRPr lang="nl-NL"/>
              </a:p>
            </c:txPr>
            <c:dLblPos val="l"/>
            <c:showLegendKey val="0"/>
            <c:showVal val="1"/>
            <c:showCatName val="0"/>
            <c:showSerName val="0"/>
            <c:showPercent val="0"/>
            <c:showBubbleSize val="0"/>
            <c:showLeaderLines val="0"/>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Sheet1!$B$2:$B$53</c:f>
              <c:numCache>
                <c:formatCode>0</c:formatCode>
                <c:ptCount val="52"/>
                <c:pt idx="0">
                  <c:v>612.67553630545308</c:v>
                </c:pt>
                <c:pt idx="1">
                  <c:v>573.46831429664053</c:v>
                </c:pt>
                <c:pt idx="2">
                  <c:v>561.24109645455133</c:v>
                </c:pt>
                <c:pt idx="3">
                  <c:v>559.82479620149752</c:v>
                </c:pt>
                <c:pt idx="4">
                  <c:v>553.76665914361297</c:v>
                </c:pt>
                <c:pt idx="5">
                  <c:v>538.1344947339179</c:v>
                </c:pt>
                <c:pt idx="6">
                  <c:v>536.40691823420798</c:v>
                </c:pt>
                <c:pt idx="7">
                  <c:v>534.96508297892035</c:v>
                </c:pt>
                <c:pt idx="8">
                  <c:v>530.93100395039653</c:v>
                </c:pt>
                <c:pt idx="9">
                  <c:v>522.97175819268159</c:v>
                </c:pt>
                <c:pt idx="10">
                  <c:v>520.54552167678582</c:v>
                </c:pt>
                <c:pt idx="11">
                  <c:v>518.75033528297922</c:v>
                </c:pt>
                <c:pt idx="12">
                  <c:v>518.07851943335379</c:v>
                </c:pt>
                <c:pt idx="13">
                  <c:v>517.50109681795527</c:v>
                </c:pt>
                <c:pt idx="14">
                  <c:v>514.74523858290047</c:v>
                </c:pt>
                <c:pt idx="15">
                  <c:v>513.52505581992807</c:v>
                </c:pt>
                <c:pt idx="16">
                  <c:v>511.33820750118321</c:v>
                </c:pt>
                <c:pt idx="17">
                  <c:v>505.54074324980058</c:v>
                </c:pt>
                <c:pt idx="18">
                  <c:v>504.15076631112345</c:v>
                </c:pt>
                <c:pt idx="19">
                  <c:v>501.497460196644</c:v>
                </c:pt>
                <c:pt idx="20">
                  <c:v>501.12742239095263</c:v>
                </c:pt>
                <c:pt idx="21">
                  <c:v>500.02675662541355</c:v>
                </c:pt>
                <c:pt idx="22">
                  <c:v>499.74990282758671</c:v>
                </c:pt>
                <c:pt idx="23">
                  <c:v>498.95788231767966</c:v>
                </c:pt>
                <c:pt idx="24">
                  <c:v>494.98467432064041</c:v>
                </c:pt>
                <c:pt idx="25">
                  <c:v>493.93423089631631</c:v>
                </c:pt>
                <c:pt idx="26">
                  <c:v>492.79569723949174</c:v>
                </c:pt>
                <c:pt idx="27">
                  <c:v>490.57102141135874</c:v>
                </c:pt>
                <c:pt idx="28">
                  <c:v>489.84509803720812</c:v>
                </c:pt>
                <c:pt idx="29">
                  <c:v>489.37307034875533</c:v>
                </c:pt>
                <c:pt idx="30">
                  <c:v>487.06318134390341</c:v>
                </c:pt>
                <c:pt idx="31">
                  <c:v>485.32118101255327</c:v>
                </c:pt>
                <c:pt idx="32">
                  <c:v>484.319297801971</c:v>
                </c:pt>
                <c:pt idx="33">
                  <c:v>482.16941566331718</c:v>
                </c:pt>
                <c:pt idx="34">
                  <c:v>481.64474400632577</c:v>
                </c:pt>
                <c:pt idx="35">
                  <c:v>481.36678627921174</c:v>
                </c:pt>
                <c:pt idx="36">
                  <c:v>478.82327743335838</c:v>
                </c:pt>
                <c:pt idx="37">
                  <c:v>478.26063590301106</c:v>
                </c:pt>
                <c:pt idx="38">
                  <c:v>477.0444550154877</c:v>
                </c:pt>
                <c:pt idx="39">
                  <c:v>471.1314607592476</c:v>
                </c:pt>
                <c:pt idx="40">
                  <c:v>466.48143014930969</c:v>
                </c:pt>
                <c:pt idx="41">
                  <c:v>452.97342685890754</c:v>
                </c:pt>
                <c:pt idx="42">
                  <c:v>448.85913024760436</c:v>
                </c:pt>
                <c:pt idx="43">
                  <c:v>447.98441497895504</c:v>
                </c:pt>
                <c:pt idx="44">
                  <c:v>444.55424278764337</c:v>
                </c:pt>
                <c:pt idx="45">
                  <c:v>438.73825987741537</c:v>
                </c:pt>
                <c:pt idx="46">
                  <c:v>434.00716465780727</c:v>
                </c:pt>
                <c:pt idx="47">
                  <c:v>431.79840850507867</c:v>
                </c:pt>
                <c:pt idx="48">
                  <c:v>426.73749129301132</c:v>
                </c:pt>
                <c:pt idx="49">
                  <c:v>422.63235540551869</c:v>
                </c:pt>
                <c:pt idx="50">
                  <c:v>420.51296761905286</c:v>
                </c:pt>
                <c:pt idx="51">
                  <c:v>413.28146666770834</c:v>
                </c:pt>
              </c:numCache>
            </c:numRef>
          </c:yVal>
          <c:smooth val="0"/>
        </c:ser>
        <c:ser>
          <c:idx val="1"/>
          <c:order val="1"/>
          <c:tx>
            <c:strRef>
              <c:f>Sheet1!$C$1</c:f>
              <c:strCache>
                <c:ptCount val="1"/>
              </c:strCache>
            </c:strRef>
          </c:tx>
          <c:spPr>
            <a:ln w="26989">
              <a:noFill/>
            </a:ln>
          </c:spPr>
          <c:marker>
            <c:symbol val="square"/>
            <c:size val="3"/>
            <c:spPr>
              <a:solidFill>
                <a:srgbClr val="FFFF00"/>
              </a:solidFill>
              <a:ln>
                <a:solidFill>
                  <a:srgbClr val="FFFF00"/>
                </a:solidFill>
                <a:prstDash val="solid"/>
              </a:ln>
            </c:spPr>
          </c:marker>
          <c:dLbls>
            <c:spPr>
              <a:noFill/>
              <a:ln w="23990">
                <a:noFill/>
              </a:ln>
            </c:spPr>
            <c:dLblPos val="l"/>
            <c:showLegendKey val="0"/>
            <c:showVal val="1"/>
            <c:showCatName val="0"/>
            <c:showSerName val="0"/>
            <c:showPercent val="0"/>
            <c:showBubbleSize val="0"/>
            <c:showLeaderLines val="0"/>
          </c:dLbls>
          <c:xVal>
            <c:numRef>
              <c:f>Sheet1!$A$2:$A$53</c:f>
              <c:numCache>
                <c:formatCode>General</c:formatCode>
                <c:ptCount val="5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numCache>
            </c:numRef>
          </c:xVal>
          <c:yVal>
            <c:numRef>
              <c:f>Sheet1!$C$2:$C$53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yVal>
          <c:smooth val="0"/>
        </c:ser>
        <c:ser>
          <c:idx val="2"/>
          <c:order val="2"/>
          <c:tx>
            <c:strRef>
              <c:f>Sheet1!$D$1</c:f>
              <c:strCache>
                <c:ptCount val="1"/>
                <c:pt idx="0">
                  <c:v>14.6</c:v>
                </c:pt>
              </c:strCache>
            </c:strRef>
          </c:tx>
          <c:spPr>
            <a:ln w="26989">
              <a:noFill/>
            </a:ln>
          </c:spPr>
          <c:marker>
            <c:symbol val="triangle"/>
            <c:size val="3"/>
            <c:spPr>
              <a:solidFill>
                <a:srgbClr val="00FF00"/>
              </a:solidFill>
              <a:ln>
                <a:solidFill>
                  <a:srgbClr val="00FF00"/>
                </a:solidFill>
                <a:prstDash val="solid"/>
              </a:ln>
            </c:spPr>
          </c:marker>
          <c:dLbls>
            <c:spPr>
              <a:noFill/>
              <a:ln w="23990">
                <a:noFill/>
              </a:ln>
            </c:spPr>
            <c:dLblPos val="l"/>
            <c:showLegendKey val="0"/>
            <c:showVal val="1"/>
            <c:showCatName val="0"/>
            <c:showSerName val="0"/>
            <c:showPercent val="0"/>
            <c:showBubbleSize val="0"/>
            <c:showLeaderLines val="0"/>
          </c:dLbls>
          <c:xVal>
            <c:numRef>
              <c:f>Sheet1!$A$2:$A$63</c:f>
              <c:numCache>
                <c:formatCode>General</c:formatCode>
                <c:ptCount val="62"/>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pt idx="45">
                  <c:v>38.28</c:v>
                </c:pt>
                <c:pt idx="46">
                  <c:v>38.28</c:v>
                </c:pt>
                <c:pt idx="47">
                  <c:v>38.28</c:v>
                </c:pt>
                <c:pt idx="48">
                  <c:v>38.28</c:v>
                </c:pt>
                <c:pt idx="49">
                  <c:v>38.28</c:v>
                </c:pt>
                <c:pt idx="50">
                  <c:v>38.28</c:v>
                </c:pt>
                <c:pt idx="51">
                  <c:v>38.28</c:v>
                </c:pt>
                <c:pt idx="52">
                  <c:v>38.28</c:v>
                </c:pt>
                <c:pt idx="53">
                  <c:v>38.28</c:v>
                </c:pt>
                <c:pt idx="54">
                  <c:v>38.28</c:v>
                </c:pt>
                <c:pt idx="55">
                  <c:v>38.28</c:v>
                </c:pt>
                <c:pt idx="56">
                  <c:v>38.28</c:v>
                </c:pt>
                <c:pt idx="57">
                  <c:v>38.28</c:v>
                </c:pt>
                <c:pt idx="58">
                  <c:v>38.28</c:v>
                </c:pt>
                <c:pt idx="59">
                  <c:v>38.28</c:v>
                </c:pt>
                <c:pt idx="60">
                  <c:v>38.28</c:v>
                </c:pt>
                <c:pt idx="61">
                  <c:v>38.28</c:v>
                </c:pt>
              </c:numCache>
            </c:numRef>
          </c:xVal>
          <c:yVal>
            <c:numRef>
              <c:f>Sheet1!$D$2:$D$64</c:f>
              <c:numCache>
                <c:formatCode>0.0</c:formatCode>
                <c:ptCount val="63"/>
                <c:pt idx="0">
                  <c:v>15.059297342509355</c:v>
                </c:pt>
                <c:pt idx="1">
                  <c:v>14.428844735891328</c:v>
                </c:pt>
                <c:pt idx="2">
                  <c:v>7.5087238799678744</c:v>
                </c:pt>
                <c:pt idx="3">
                  <c:v>17.949100033886729</c:v>
                </c:pt>
                <c:pt idx="4">
                  <c:v>10.089898557078484</c:v>
                </c:pt>
                <c:pt idx="5">
                  <c:v>2.6387716826679197</c:v>
                </c:pt>
                <c:pt idx="6">
                  <c:v>9.8067160817581218</c:v>
                </c:pt>
                <c:pt idx="7">
                  <c:v>7.5984688749086384</c:v>
                </c:pt>
                <c:pt idx="8">
                  <c:v>12.849244608244446</c:v>
                </c:pt>
                <c:pt idx="9">
                  <c:v>11.506683511024088</c:v>
                </c:pt>
                <c:pt idx="10">
                  <c:v>8.6478298471154496</c:v>
                </c:pt>
                <c:pt idx="11">
                  <c:v>9.3547551417515482</c:v>
                </c:pt>
                <c:pt idx="12">
                  <c:v>9.4231575594490042</c:v>
                </c:pt>
                <c:pt idx="13">
                  <c:v>16.620473542790187</c:v>
                </c:pt>
                <c:pt idx="14">
                  <c:v>14.973899068246869</c:v>
                </c:pt>
                <c:pt idx="15">
                  <c:v>16.910080741426754</c:v>
                </c:pt>
                <c:pt idx="16">
                  <c:v>14.641020648958532</c:v>
                </c:pt>
                <c:pt idx="17">
                  <c:v>15.820689268015759</c:v>
                </c:pt>
                <c:pt idx="18">
                  <c:v>12.348634433612553</c:v>
                </c:pt>
                <c:pt idx="19">
                  <c:v>14.612426915636751</c:v>
                </c:pt>
                <c:pt idx="20">
                  <c:v>15.56158828105651</c:v>
                </c:pt>
                <c:pt idx="21">
                  <c:v>16.486357632415366</c:v>
                </c:pt>
                <c:pt idx="22">
                  <c:v>18.370109940272616</c:v>
                </c:pt>
                <c:pt idx="23">
                  <c:v>16.15934101566916</c:v>
                </c:pt>
                <c:pt idx="24">
                  <c:v>22.465039691363771</c:v>
                </c:pt>
                <c:pt idx="25">
                  <c:v>12.489880513240825</c:v>
                </c:pt>
                <c:pt idx="26">
                  <c:v>7.696336675854802</c:v>
                </c:pt>
                <c:pt idx="27">
                  <c:v>14.70539613918781</c:v>
                </c:pt>
                <c:pt idx="28">
                  <c:v>18.277129187157957</c:v>
                </c:pt>
                <c:pt idx="29">
                  <c:v>7.3744953067650743</c:v>
                </c:pt>
                <c:pt idx="30">
                  <c:v>19.647478417657293</c:v>
                </c:pt>
                <c:pt idx="31">
                  <c:v>10.1129409777181</c:v>
                </c:pt>
                <c:pt idx="32">
                  <c:v>15.803896198662162</c:v>
                </c:pt>
                <c:pt idx="33">
                  <c:v>11.422010377340674</c:v>
                </c:pt>
                <c:pt idx="34">
                  <c:v>24.620435252052491</c:v>
                </c:pt>
                <c:pt idx="35">
                  <c:v>14.810421059948979</c:v>
                </c:pt>
                <c:pt idx="36">
                  <c:v>13.772779083543234</c:v>
                </c:pt>
                <c:pt idx="37">
                  <c:v>10.618657284356418</c:v>
                </c:pt>
                <c:pt idx="38">
                  <c:v>23.061306109857284</c:v>
                </c:pt>
                <c:pt idx="39">
                  <c:v>11.98532031559008</c:v>
                </c:pt>
                <c:pt idx="40">
                  <c:v>17.167281166595156</c:v>
                </c:pt>
                <c:pt idx="41">
                  <c:v>15.476851335671151</c:v>
                </c:pt>
                <c:pt idx="42">
                  <c:v>11.730136022114898</c:v>
                </c:pt>
                <c:pt idx="43">
                  <c:v>14.511650353631723</c:v>
                </c:pt>
                <c:pt idx="44">
                  <c:v>19.276402140654142</c:v>
                </c:pt>
                <c:pt idx="45">
                  <c:v>22.301347801992677</c:v>
                </c:pt>
                <c:pt idx="46">
                  <c:v>9.831047412049509</c:v>
                </c:pt>
                <c:pt idx="47">
                  <c:v>7.9679183611441369</c:v>
                </c:pt>
                <c:pt idx="48">
                  <c:v>9.9459670004765677</c:v>
                </c:pt>
                <c:pt idx="49">
                  <c:v>23.062227442562811</c:v>
                </c:pt>
                <c:pt idx="50">
                  <c:v>13.374537585872391</c:v>
                </c:pt>
                <c:pt idx="51">
                  <c:v>10.425373894428528</c:v>
                </c:pt>
                <c:pt idx="52">
                  <c:v>12.741692655419449</c:v>
                </c:pt>
                <c:pt idx="53">
                  <c:v>22.826286247738487</c:v>
                </c:pt>
                <c:pt idx="54">
                  <c:v>18.851614506588042</c:v>
                </c:pt>
                <c:pt idx="56">
                  <c:v>15.71539020397695</c:v>
                </c:pt>
                <c:pt idx="57">
                  <c:v>15.081970423605103</c:v>
                </c:pt>
                <c:pt idx="58">
                  <c:v>12.359698612730226</c:v>
                </c:pt>
                <c:pt idx="59">
                  <c:v>8.3690763939743089</c:v>
                </c:pt>
                <c:pt idx="60">
                  <c:v>15.435616038695541</c:v>
                </c:pt>
                <c:pt idx="61">
                  <c:v>5.615059743939339</c:v>
                </c:pt>
                <c:pt idx="62">
                  <c:v>9.5887164422459517</c:v>
                </c:pt>
              </c:numCache>
            </c:numRef>
          </c:yVal>
          <c:smooth val="0"/>
        </c:ser>
        <c:dLbls>
          <c:showLegendKey val="0"/>
          <c:showVal val="1"/>
          <c:showCatName val="0"/>
          <c:showSerName val="0"/>
          <c:showPercent val="0"/>
          <c:showBubbleSize val="0"/>
        </c:dLbls>
        <c:axId val="76210944"/>
        <c:axId val="76212480"/>
      </c:scatterChart>
      <c:valAx>
        <c:axId val="76210944"/>
        <c:scaling>
          <c:orientation val="maxMin"/>
          <c:max val="60"/>
          <c:min val="15"/>
        </c:scaling>
        <c:delete val="0"/>
        <c:axPos val="b"/>
        <c:numFmt formatCode="General" sourceLinked="1"/>
        <c:majorTickMark val="none"/>
        <c:minorTickMark val="none"/>
        <c:tickLblPos val="none"/>
        <c:spPr>
          <a:ln w="8996">
            <a:noFill/>
          </a:ln>
        </c:spPr>
        <c:txPr>
          <a:bodyPr rot="0" vert="horz"/>
          <a:lstStyle/>
          <a:p>
            <a:pPr>
              <a:defRPr/>
            </a:pPr>
            <a:endParaRPr lang="nl-NL"/>
          </a:p>
        </c:txPr>
        <c:crossAx val="76212480"/>
        <c:crosses val="autoZero"/>
        <c:crossBetween val="midCat"/>
        <c:majorUnit val="10"/>
        <c:minorUnit val="5"/>
      </c:valAx>
      <c:valAx>
        <c:axId val="76212480"/>
        <c:scaling>
          <c:orientation val="minMax"/>
          <c:max val="580"/>
          <c:min val="410"/>
        </c:scaling>
        <c:delete val="1"/>
        <c:axPos val="r"/>
        <c:majorGridlines>
          <c:spPr>
            <a:ln w="2999">
              <a:noFill/>
              <a:prstDash val="sysDash"/>
            </a:ln>
          </c:spPr>
        </c:majorGridlines>
        <c:numFmt formatCode="0" sourceLinked="0"/>
        <c:majorTickMark val="none"/>
        <c:minorTickMark val="none"/>
        <c:tickLblPos val="none"/>
        <c:crossAx val="76210944"/>
        <c:crossesAt val="38.28"/>
        <c:crossBetween val="midCat"/>
        <c:majorUnit val="10"/>
        <c:minorUnit val="5"/>
      </c:valAx>
      <c:spPr>
        <a:noFill/>
        <a:ln w="25398">
          <a:noFill/>
        </a:ln>
      </c:spPr>
    </c:plotArea>
    <c:plotVisOnly val="1"/>
    <c:dispBlanksAs val="gap"/>
    <c:showDLblsOverMax val="0"/>
  </c:chart>
  <c:spPr>
    <a:noFill/>
    <a:ln>
      <a:noFill/>
    </a:ln>
  </c:spPr>
  <c:txPr>
    <a:bodyPr/>
    <a:lstStyle/>
    <a:p>
      <a:pPr>
        <a:defRPr sz="1417" b="1" i="0" u="none" strike="noStrike" baseline="0">
          <a:solidFill>
            <a:schemeClr val="tx1"/>
          </a:solidFill>
          <a:latin typeface="Arial" panose="020B0604020202020204" pitchFamily="34" charset="0"/>
          <a:ea typeface="Comic Sans MS"/>
          <a:cs typeface="Arial" panose="020B0604020202020204" pitchFamily="34" charset="0"/>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
      <c:rotY val="30"/>
      <c:rAngAx val="0"/>
      <c:perspective val="70"/>
    </c:view3D>
    <c:floor>
      <c:thickness val="0"/>
    </c:floor>
    <c:sideWall>
      <c:thickness val="0"/>
    </c:sideWall>
    <c:backWall>
      <c:thickness val="0"/>
    </c:backWall>
    <c:plotArea>
      <c:layout>
        <c:manualLayout>
          <c:layoutTarget val="inner"/>
          <c:xMode val="edge"/>
          <c:yMode val="edge"/>
          <c:x val="0.11251805354960558"/>
          <c:y val="4.4695404214346729E-2"/>
          <c:w val="0.59819154080919112"/>
          <c:h val="0.86839332666740765"/>
        </c:manualLayout>
      </c:layout>
      <c:bar3DChart>
        <c:barDir val="col"/>
        <c:grouping val="standard"/>
        <c:varyColors val="0"/>
        <c:ser>
          <c:idx val="0"/>
          <c:order val="0"/>
          <c:tx>
            <c:strRef>
              <c:f>Sheet1!$B$1</c:f>
              <c:strCache>
                <c:ptCount val="1"/>
                <c:pt idx="0">
                  <c:v>Teachers don't participate in management</c:v>
                </c:pt>
              </c:strCache>
            </c:strRef>
          </c:tx>
          <c:spPr>
            <a:solidFill>
              <a:schemeClr val="accent6">
                <a:lumMod val="75000"/>
              </a:schemeClr>
            </a:solidFill>
          </c:spPr>
          <c:invertIfNegative val="0"/>
          <c:cat>
            <c:strRef>
              <c:f>Sheet1!$A$2:$A$3</c:f>
              <c:strCache>
                <c:ptCount val="2"/>
                <c:pt idx="0">
                  <c:v>Less school autonomy</c:v>
                </c:pt>
                <c:pt idx="1">
                  <c:v>More school autonomy</c:v>
                </c:pt>
              </c:strCache>
            </c:strRef>
          </c:cat>
          <c:val>
            <c:numRef>
              <c:f>Sheet1!$B$2:$B$3</c:f>
              <c:numCache>
                <c:formatCode>General</c:formatCode>
                <c:ptCount val="2"/>
                <c:pt idx="0">
                  <c:v>481.54032158273026</c:v>
                </c:pt>
                <c:pt idx="1">
                  <c:v>465.0168074309023</c:v>
                </c:pt>
              </c:numCache>
            </c:numRef>
          </c:val>
        </c:ser>
        <c:ser>
          <c:idx val="1"/>
          <c:order val="1"/>
          <c:tx>
            <c:strRef>
              <c:f>Sheet1!$C$1</c:f>
              <c:strCache>
                <c:ptCount val="1"/>
                <c:pt idx="0">
                  <c:v>Teachers participate in management</c:v>
                </c:pt>
              </c:strCache>
            </c:strRef>
          </c:tx>
          <c:spPr>
            <a:solidFill>
              <a:srgbClr val="5A9000"/>
            </a:solidFill>
          </c:spPr>
          <c:invertIfNegative val="0"/>
          <c:cat>
            <c:strRef>
              <c:f>Sheet1!$A$2:$A$3</c:f>
              <c:strCache>
                <c:ptCount val="2"/>
                <c:pt idx="0">
                  <c:v>Less school autonomy</c:v>
                </c:pt>
                <c:pt idx="1">
                  <c:v>More school autonomy</c:v>
                </c:pt>
              </c:strCache>
            </c:strRef>
          </c:cat>
          <c:val>
            <c:numRef>
              <c:f>Sheet1!$C$2:$C$3</c:f>
              <c:numCache>
                <c:formatCode>General</c:formatCode>
                <c:ptCount val="2"/>
                <c:pt idx="0">
                  <c:v>468.56765238996985</c:v>
                </c:pt>
                <c:pt idx="1">
                  <c:v>477.98947662366271</c:v>
                </c:pt>
              </c:numCache>
            </c:numRef>
          </c:val>
        </c:ser>
        <c:dLbls>
          <c:showLegendKey val="0"/>
          <c:showVal val="0"/>
          <c:showCatName val="0"/>
          <c:showSerName val="0"/>
          <c:showPercent val="0"/>
          <c:showBubbleSize val="0"/>
        </c:dLbls>
        <c:gapWidth val="186"/>
        <c:shape val="box"/>
        <c:axId val="110000384"/>
        <c:axId val="110002176"/>
        <c:axId val="109990336"/>
      </c:bar3DChart>
      <c:catAx>
        <c:axId val="110000384"/>
        <c:scaling>
          <c:orientation val="minMax"/>
        </c:scaling>
        <c:delete val="0"/>
        <c:axPos val="b"/>
        <c:majorTickMark val="out"/>
        <c:minorTickMark val="none"/>
        <c:tickLblPos val="nextTo"/>
        <c:txPr>
          <a:bodyPr/>
          <a:lstStyle/>
          <a:p>
            <a:pPr>
              <a:defRPr sz="1200">
                <a:solidFill>
                  <a:schemeClr val="bg1"/>
                </a:solidFill>
              </a:defRPr>
            </a:pPr>
            <a:endParaRPr lang="nl-NL"/>
          </a:p>
        </c:txPr>
        <c:crossAx val="110002176"/>
        <c:crosses val="autoZero"/>
        <c:auto val="1"/>
        <c:lblAlgn val="ctr"/>
        <c:lblOffset val="100"/>
        <c:noMultiLvlLbl val="0"/>
      </c:catAx>
      <c:valAx>
        <c:axId val="110002176"/>
        <c:scaling>
          <c:orientation val="minMax"/>
        </c:scaling>
        <c:delete val="0"/>
        <c:axPos val="l"/>
        <c:majorGridlines/>
        <c:numFmt formatCode="General" sourceLinked="1"/>
        <c:majorTickMark val="out"/>
        <c:minorTickMark val="none"/>
        <c:tickLblPos val="nextTo"/>
        <c:txPr>
          <a:bodyPr/>
          <a:lstStyle/>
          <a:p>
            <a:pPr>
              <a:defRPr sz="1100">
                <a:solidFill>
                  <a:schemeClr val="bg1"/>
                </a:solidFill>
              </a:defRPr>
            </a:pPr>
            <a:endParaRPr lang="nl-NL"/>
          </a:p>
        </c:txPr>
        <c:crossAx val="110000384"/>
        <c:crosses val="autoZero"/>
        <c:crossBetween val="between"/>
      </c:valAx>
      <c:serAx>
        <c:axId val="109990336"/>
        <c:scaling>
          <c:orientation val="minMax"/>
        </c:scaling>
        <c:delete val="0"/>
        <c:axPos val="b"/>
        <c:majorTickMark val="out"/>
        <c:minorTickMark val="none"/>
        <c:tickLblPos val="nextTo"/>
        <c:txPr>
          <a:bodyPr/>
          <a:lstStyle/>
          <a:p>
            <a:pPr>
              <a:defRPr sz="1400">
                <a:solidFill>
                  <a:schemeClr val="bg1"/>
                </a:solidFill>
              </a:defRPr>
            </a:pPr>
            <a:endParaRPr lang="nl-NL"/>
          </a:p>
        </c:txPr>
        <c:crossAx val="110002176"/>
        <c:crosses val="autoZero"/>
      </c:ser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nl-N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
      <c:rotY val="30"/>
      <c:rAngAx val="0"/>
      <c:perspective val="70"/>
    </c:view3D>
    <c:floor>
      <c:thickness val="0"/>
    </c:floor>
    <c:sideWall>
      <c:thickness val="0"/>
    </c:sideWall>
    <c:backWall>
      <c:thickness val="0"/>
    </c:backWall>
    <c:plotArea>
      <c:layout>
        <c:manualLayout>
          <c:layoutTarget val="inner"/>
          <c:xMode val="edge"/>
          <c:yMode val="edge"/>
          <c:x val="0.11251805354960558"/>
          <c:y val="4.4695404214346729E-2"/>
          <c:w val="0.59819154080919112"/>
          <c:h val="0.86839332666740765"/>
        </c:manualLayout>
      </c:layout>
      <c:bar3DChart>
        <c:barDir val="col"/>
        <c:grouping val="standard"/>
        <c:varyColors val="0"/>
        <c:ser>
          <c:idx val="0"/>
          <c:order val="0"/>
          <c:tx>
            <c:strRef>
              <c:f>Sheet1!$B$1</c:f>
              <c:strCache>
                <c:ptCount val="1"/>
                <c:pt idx="0">
                  <c:v>School data not public</c:v>
                </c:pt>
              </c:strCache>
            </c:strRef>
          </c:tx>
          <c:spPr>
            <a:solidFill>
              <a:schemeClr val="accent6">
                <a:lumMod val="75000"/>
              </a:schemeClr>
            </a:solidFill>
          </c:spPr>
          <c:invertIfNegative val="0"/>
          <c:cat>
            <c:strRef>
              <c:f>Sheet1!$A$2:$A$3</c:f>
              <c:strCache>
                <c:ptCount val="2"/>
                <c:pt idx="0">
                  <c:v>Less school autonomy</c:v>
                </c:pt>
                <c:pt idx="1">
                  <c:v>More school autonomy</c:v>
                </c:pt>
              </c:strCache>
            </c:strRef>
          </c:cat>
          <c:val>
            <c:numRef>
              <c:f>Sheet1!$B$2:$B$3</c:f>
              <c:numCache>
                <c:formatCode>General</c:formatCode>
                <c:ptCount val="2"/>
                <c:pt idx="0">
                  <c:v>476.23858892800564</c:v>
                </c:pt>
                <c:pt idx="1">
                  <c:v>469.01366662788297</c:v>
                </c:pt>
              </c:numCache>
            </c:numRef>
          </c:val>
        </c:ser>
        <c:ser>
          <c:idx val="1"/>
          <c:order val="1"/>
          <c:tx>
            <c:strRef>
              <c:f>Sheet1!$C$1</c:f>
              <c:strCache>
                <c:ptCount val="1"/>
                <c:pt idx="0">
                  <c:v>School data public</c:v>
                </c:pt>
              </c:strCache>
            </c:strRef>
          </c:tx>
          <c:spPr>
            <a:solidFill>
              <a:srgbClr val="5A9000"/>
            </a:solidFill>
            <a:ln>
              <a:noFill/>
            </a:ln>
          </c:spPr>
          <c:invertIfNegative val="0"/>
          <c:cat>
            <c:strRef>
              <c:f>Sheet1!$A$2:$A$3</c:f>
              <c:strCache>
                <c:ptCount val="2"/>
                <c:pt idx="0">
                  <c:v>Less school autonomy</c:v>
                </c:pt>
                <c:pt idx="1">
                  <c:v>More school autonomy</c:v>
                </c:pt>
              </c:strCache>
            </c:strRef>
          </c:cat>
          <c:val>
            <c:numRef>
              <c:f>Sheet1!$C$2:$C$3</c:f>
              <c:numCache>
                <c:formatCode>General</c:formatCode>
                <c:ptCount val="2"/>
                <c:pt idx="0">
                  <c:v>468.89331288305578</c:v>
                </c:pt>
                <c:pt idx="1">
                  <c:v>476.35894267283282</c:v>
                </c:pt>
              </c:numCache>
            </c:numRef>
          </c:val>
        </c:ser>
        <c:dLbls>
          <c:showLegendKey val="0"/>
          <c:showVal val="0"/>
          <c:showCatName val="0"/>
          <c:showSerName val="0"/>
          <c:showPercent val="0"/>
          <c:showBubbleSize val="0"/>
        </c:dLbls>
        <c:gapWidth val="186"/>
        <c:shape val="box"/>
        <c:axId val="110383488"/>
        <c:axId val="110385024"/>
        <c:axId val="109992128"/>
      </c:bar3DChart>
      <c:catAx>
        <c:axId val="110383488"/>
        <c:scaling>
          <c:orientation val="minMax"/>
        </c:scaling>
        <c:delete val="0"/>
        <c:axPos val="b"/>
        <c:majorTickMark val="out"/>
        <c:minorTickMark val="none"/>
        <c:tickLblPos val="nextTo"/>
        <c:txPr>
          <a:bodyPr/>
          <a:lstStyle/>
          <a:p>
            <a:pPr>
              <a:defRPr sz="1200">
                <a:solidFill>
                  <a:schemeClr val="bg1"/>
                </a:solidFill>
              </a:defRPr>
            </a:pPr>
            <a:endParaRPr lang="nl-NL"/>
          </a:p>
        </c:txPr>
        <c:crossAx val="110385024"/>
        <c:crosses val="autoZero"/>
        <c:auto val="1"/>
        <c:lblAlgn val="ctr"/>
        <c:lblOffset val="100"/>
        <c:noMultiLvlLbl val="0"/>
      </c:catAx>
      <c:valAx>
        <c:axId val="110385024"/>
        <c:scaling>
          <c:orientation val="minMax"/>
        </c:scaling>
        <c:delete val="0"/>
        <c:axPos val="l"/>
        <c:majorGridlines/>
        <c:numFmt formatCode="General" sourceLinked="1"/>
        <c:majorTickMark val="out"/>
        <c:minorTickMark val="none"/>
        <c:tickLblPos val="nextTo"/>
        <c:txPr>
          <a:bodyPr/>
          <a:lstStyle/>
          <a:p>
            <a:pPr>
              <a:defRPr sz="1100">
                <a:solidFill>
                  <a:schemeClr val="bg1"/>
                </a:solidFill>
              </a:defRPr>
            </a:pPr>
            <a:endParaRPr lang="nl-NL"/>
          </a:p>
        </c:txPr>
        <c:crossAx val="110383488"/>
        <c:crosses val="autoZero"/>
        <c:crossBetween val="between"/>
      </c:valAx>
      <c:serAx>
        <c:axId val="109992128"/>
        <c:scaling>
          <c:orientation val="minMax"/>
        </c:scaling>
        <c:delete val="0"/>
        <c:axPos val="b"/>
        <c:majorTickMark val="out"/>
        <c:minorTickMark val="none"/>
        <c:tickLblPos val="nextTo"/>
        <c:txPr>
          <a:bodyPr/>
          <a:lstStyle/>
          <a:p>
            <a:pPr>
              <a:defRPr sz="1400">
                <a:solidFill>
                  <a:schemeClr val="bg1"/>
                </a:solidFill>
              </a:defRPr>
            </a:pPr>
            <a:endParaRPr lang="nl-NL"/>
          </a:p>
        </c:txPr>
        <c:crossAx val="110385024"/>
        <c:crosses val="autoZero"/>
      </c:ser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nl-N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
      <c:rotY val="30"/>
      <c:rAngAx val="0"/>
      <c:perspective val="70"/>
    </c:view3D>
    <c:floor>
      <c:thickness val="0"/>
    </c:floor>
    <c:sideWall>
      <c:thickness val="0"/>
    </c:sideWall>
    <c:backWall>
      <c:thickness val="0"/>
    </c:backWall>
    <c:plotArea>
      <c:layout>
        <c:manualLayout>
          <c:layoutTarget val="inner"/>
          <c:xMode val="edge"/>
          <c:yMode val="edge"/>
          <c:x val="0.11251805354960558"/>
          <c:y val="4.4695404214346729E-2"/>
          <c:w val="0.67424924038216427"/>
          <c:h val="0.86839332666740765"/>
        </c:manualLayout>
      </c:layout>
      <c:bar3DChart>
        <c:barDir val="col"/>
        <c:grouping val="standard"/>
        <c:varyColors val="0"/>
        <c:ser>
          <c:idx val="0"/>
          <c:order val="0"/>
          <c:tx>
            <c:strRef>
              <c:f>Sheet1!$B$1</c:f>
              <c:strCache>
                <c:ptCount val="1"/>
                <c:pt idx="0">
                  <c:v>No standardised math policy</c:v>
                </c:pt>
              </c:strCache>
            </c:strRef>
          </c:tx>
          <c:spPr>
            <a:solidFill>
              <a:schemeClr val="accent6">
                <a:lumMod val="75000"/>
              </a:schemeClr>
            </a:solidFill>
          </c:spPr>
          <c:invertIfNegative val="0"/>
          <c:cat>
            <c:strRef>
              <c:f>Sheet1!$A$2:$A$3</c:f>
              <c:strCache>
                <c:ptCount val="2"/>
                <c:pt idx="0">
                  <c:v>Less school autonomy</c:v>
                </c:pt>
                <c:pt idx="1">
                  <c:v>More school autonomy</c:v>
                </c:pt>
              </c:strCache>
            </c:strRef>
          </c:cat>
          <c:val>
            <c:numRef>
              <c:f>Sheet1!$B$2:$B$3</c:f>
              <c:numCache>
                <c:formatCode>General</c:formatCode>
                <c:ptCount val="2"/>
                <c:pt idx="0">
                  <c:v>480.00149677006095</c:v>
                </c:pt>
                <c:pt idx="1">
                  <c:v>466.35622813685075</c:v>
                </c:pt>
              </c:numCache>
            </c:numRef>
          </c:val>
        </c:ser>
        <c:ser>
          <c:idx val="1"/>
          <c:order val="1"/>
          <c:tx>
            <c:strRef>
              <c:f>Sheet1!$C$1</c:f>
              <c:strCache>
                <c:ptCount val="1"/>
                <c:pt idx="0">
                  <c:v>Standardised math policy</c:v>
                </c:pt>
              </c:strCache>
            </c:strRef>
          </c:tx>
          <c:spPr>
            <a:solidFill>
              <a:srgbClr val="5A9000"/>
            </a:solidFill>
          </c:spPr>
          <c:invertIfNegative val="0"/>
          <c:cat>
            <c:strRef>
              <c:f>Sheet1!$A$2:$A$3</c:f>
              <c:strCache>
                <c:ptCount val="2"/>
                <c:pt idx="0">
                  <c:v>Less school autonomy</c:v>
                </c:pt>
                <c:pt idx="1">
                  <c:v>More school autonomy</c:v>
                </c:pt>
              </c:strCache>
            </c:strRef>
          </c:cat>
          <c:val>
            <c:numRef>
              <c:f>Sheet1!$C$2:$C$3</c:f>
              <c:numCache>
                <c:formatCode>General</c:formatCode>
                <c:ptCount val="2"/>
                <c:pt idx="0">
                  <c:v>470.41019158607634</c:v>
                </c:pt>
                <c:pt idx="1">
                  <c:v>475.94753332083536</c:v>
                </c:pt>
              </c:numCache>
            </c:numRef>
          </c:val>
        </c:ser>
        <c:dLbls>
          <c:showLegendKey val="0"/>
          <c:showVal val="0"/>
          <c:showCatName val="0"/>
          <c:showSerName val="0"/>
          <c:showPercent val="0"/>
          <c:showBubbleSize val="0"/>
        </c:dLbls>
        <c:gapWidth val="186"/>
        <c:shape val="box"/>
        <c:axId val="109668992"/>
        <c:axId val="109670784"/>
        <c:axId val="110404480"/>
      </c:bar3DChart>
      <c:catAx>
        <c:axId val="109668992"/>
        <c:scaling>
          <c:orientation val="minMax"/>
        </c:scaling>
        <c:delete val="0"/>
        <c:axPos val="b"/>
        <c:majorTickMark val="out"/>
        <c:minorTickMark val="none"/>
        <c:tickLblPos val="nextTo"/>
        <c:txPr>
          <a:bodyPr/>
          <a:lstStyle/>
          <a:p>
            <a:pPr>
              <a:defRPr sz="1200">
                <a:solidFill>
                  <a:schemeClr val="bg1"/>
                </a:solidFill>
              </a:defRPr>
            </a:pPr>
            <a:endParaRPr lang="nl-NL"/>
          </a:p>
        </c:txPr>
        <c:crossAx val="109670784"/>
        <c:crosses val="autoZero"/>
        <c:auto val="1"/>
        <c:lblAlgn val="ctr"/>
        <c:lblOffset val="100"/>
        <c:noMultiLvlLbl val="0"/>
      </c:catAx>
      <c:valAx>
        <c:axId val="109670784"/>
        <c:scaling>
          <c:orientation val="minMax"/>
        </c:scaling>
        <c:delete val="0"/>
        <c:axPos val="l"/>
        <c:majorGridlines/>
        <c:numFmt formatCode="General" sourceLinked="1"/>
        <c:majorTickMark val="out"/>
        <c:minorTickMark val="none"/>
        <c:tickLblPos val="nextTo"/>
        <c:txPr>
          <a:bodyPr/>
          <a:lstStyle/>
          <a:p>
            <a:pPr>
              <a:defRPr sz="1100">
                <a:solidFill>
                  <a:schemeClr val="bg1"/>
                </a:solidFill>
              </a:defRPr>
            </a:pPr>
            <a:endParaRPr lang="nl-NL"/>
          </a:p>
        </c:txPr>
        <c:crossAx val="109668992"/>
        <c:crosses val="autoZero"/>
        <c:crossBetween val="between"/>
      </c:valAx>
      <c:serAx>
        <c:axId val="110404480"/>
        <c:scaling>
          <c:orientation val="minMax"/>
        </c:scaling>
        <c:delete val="0"/>
        <c:axPos val="b"/>
        <c:majorTickMark val="out"/>
        <c:minorTickMark val="none"/>
        <c:tickLblPos val="nextTo"/>
        <c:txPr>
          <a:bodyPr/>
          <a:lstStyle/>
          <a:p>
            <a:pPr>
              <a:defRPr sz="1400" b="0">
                <a:solidFill>
                  <a:schemeClr val="bg1"/>
                </a:solidFill>
              </a:defRPr>
            </a:pPr>
            <a:endParaRPr lang="nl-NL"/>
          </a:p>
        </c:txPr>
        <c:crossAx val="109670784"/>
        <c:crosses val="autoZero"/>
      </c:ser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nl-N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bg1"/>
                </a:solidFill>
              </a:defRPr>
            </a:pPr>
            <a:r>
              <a:rPr lang="en-US" sz="1400" dirty="0" smtClean="0">
                <a:solidFill>
                  <a:schemeClr val="bg1"/>
                </a:solidFill>
              </a:rPr>
              <a:t>Percentage of students in schools whose principal reported that their schools have the following for quality assurance and improvement:</a:t>
            </a:r>
            <a:endParaRPr lang="en-GB" sz="1400" dirty="0">
              <a:solidFill>
                <a:schemeClr val="bg1"/>
              </a:solidFill>
            </a:endParaRPr>
          </a:p>
        </c:rich>
      </c:tx>
      <c:layout>
        <c:manualLayout>
          <c:xMode val="edge"/>
          <c:yMode val="edge"/>
          <c:x val="2.0887438649679953E-2"/>
          <c:y val="1.5363825042719295E-3"/>
        </c:manualLayout>
      </c:layout>
      <c:overlay val="0"/>
    </c:title>
    <c:autoTitleDeleted val="0"/>
    <c:plotArea>
      <c:layout>
        <c:manualLayout>
          <c:layoutTarget val="inner"/>
          <c:xMode val="edge"/>
          <c:yMode val="edge"/>
          <c:x val="0.53098121500570361"/>
          <c:y val="0.14175756777579276"/>
          <c:w val="0.44295256194478239"/>
          <c:h val="0.78964347655243872"/>
        </c:manualLayout>
      </c:layout>
      <c:barChart>
        <c:barDir val="bar"/>
        <c:grouping val="clustered"/>
        <c:varyColors val="0"/>
        <c:ser>
          <c:idx val="0"/>
          <c:order val="0"/>
          <c:tx>
            <c:strRef>
              <c:f>Sheet1!$A$2</c:f>
              <c:strCache>
                <c:ptCount val="1"/>
                <c:pt idx="0">
                  <c:v>OECD average</c:v>
                </c:pt>
              </c:strCache>
            </c:strRef>
          </c:tx>
          <c:spPr>
            <a:noFill/>
            <a:ln w="12700">
              <a:solidFill>
                <a:schemeClr val="tx2">
                  <a:lumMod val="40000"/>
                  <a:lumOff val="60000"/>
                </a:schemeClr>
              </a:solidFill>
              <a:prstDash val="sysDot"/>
            </a:ln>
          </c:spPr>
          <c:invertIfNegative val="0"/>
          <c:cat>
            <c:strRef>
              <c:f>Sheet1!$B$1:$J$1</c:f>
              <c:strCache>
                <c:ptCount val="9"/>
                <c:pt idx="0">
                  <c:v>Written specification of the school's curriculum and educational goals</c:v>
                </c:pt>
                <c:pt idx="1">
                  <c:v>Written specification of student-performance standards</c:v>
                </c:pt>
                <c:pt idx="2">
                  <c:v>Systematic recording of data, including teacher and student attendance and graduation rates, test results and professional development of teachers</c:v>
                </c:pt>
                <c:pt idx="3">
                  <c:v>Internal evaluation/self-evaluation</c:v>
                </c:pt>
                <c:pt idx="4">
                  <c:v>External evaluation</c:v>
                </c:pt>
                <c:pt idx="5">
                  <c:v>Written feedback from students (e.g. regarding lessons, teachers or resources)</c:v>
                </c:pt>
                <c:pt idx="6">
                  <c:v>Teacher mentoring</c:v>
                </c:pt>
                <c:pt idx="7">
                  <c:v>Regular consultation with one or more experts over a period of at least six months with the aim of improving the school</c:v>
                </c:pt>
                <c:pt idx="8">
                  <c:v>Implementation of a standardised policy for mathematics </c:v>
                </c:pt>
              </c:strCache>
            </c:strRef>
          </c:cat>
          <c:val>
            <c:numRef>
              <c:f>Sheet1!$B$2:$J$2</c:f>
              <c:numCache>
                <c:formatCode>0.00</c:formatCode>
                <c:ptCount val="9"/>
                <c:pt idx="0">
                  <c:v>86.240948150915031</c:v>
                </c:pt>
                <c:pt idx="1">
                  <c:v>73.578155354060968</c:v>
                </c:pt>
                <c:pt idx="2">
                  <c:v>85.494887593851672</c:v>
                </c:pt>
                <c:pt idx="3">
                  <c:v>87.073284574716013</c:v>
                </c:pt>
                <c:pt idx="4">
                  <c:v>63.174845841174069</c:v>
                </c:pt>
                <c:pt idx="5">
                  <c:v>60.515307404858397</c:v>
                </c:pt>
                <c:pt idx="6">
                  <c:v>71.508203446670578</c:v>
                </c:pt>
                <c:pt idx="7">
                  <c:v>43.449160416354665</c:v>
                </c:pt>
                <c:pt idx="8">
                  <c:v>62.203061473908463</c:v>
                </c:pt>
              </c:numCache>
            </c:numRef>
          </c:val>
        </c:ser>
        <c:ser>
          <c:idx val="2"/>
          <c:order val="1"/>
          <c:tx>
            <c:strRef>
              <c:f>Sheet1!$A$60</c:f>
              <c:strCache>
                <c:ptCount val="1"/>
                <c:pt idx="0">
                  <c:v>Singapore</c:v>
                </c:pt>
              </c:strCache>
            </c:strRef>
          </c:tx>
          <c:invertIfNegative val="0"/>
          <c:val>
            <c:numRef>
              <c:f>Sheet1!$B$60:$J$60</c:f>
              <c:numCache>
                <c:formatCode>0.00</c:formatCode>
                <c:ptCount val="9"/>
                <c:pt idx="0">
                  <c:v>98.917414632548599</c:v>
                </c:pt>
                <c:pt idx="1">
                  <c:v>97.703775159441662</c:v>
                </c:pt>
                <c:pt idx="2">
                  <c:v>99.396271443924107</c:v>
                </c:pt>
                <c:pt idx="3">
                  <c:v>100</c:v>
                </c:pt>
                <c:pt idx="4">
                  <c:v>93.395628574120849</c:v>
                </c:pt>
                <c:pt idx="5">
                  <c:v>87.369107014787559</c:v>
                </c:pt>
                <c:pt idx="6">
                  <c:v>99.694796915651125</c:v>
                </c:pt>
                <c:pt idx="7">
                  <c:v>63.442862314614125</c:v>
                </c:pt>
                <c:pt idx="8">
                  <c:v>92.121385828234281</c:v>
                </c:pt>
              </c:numCache>
            </c:numRef>
          </c:val>
        </c:ser>
        <c:ser>
          <c:idx val="1"/>
          <c:order val="2"/>
          <c:tx>
            <c:strRef>
              <c:f>Sheet1!$A$24</c:f>
              <c:strCache>
                <c:ptCount val="1"/>
                <c:pt idx="0">
                  <c:v>Netherlands</c:v>
                </c:pt>
              </c:strCache>
            </c:strRef>
          </c:tx>
          <c:invertIfNegative val="0"/>
          <c:val>
            <c:numRef>
              <c:f>Sheet1!$B$24:$J$24</c:f>
              <c:numCache>
                <c:formatCode>0.00</c:formatCode>
                <c:ptCount val="9"/>
                <c:pt idx="0">
                  <c:v>91.479719302983398</c:v>
                </c:pt>
                <c:pt idx="1">
                  <c:v>85.527190940731856</c:v>
                </c:pt>
                <c:pt idx="2">
                  <c:v>99.146693587424508</c:v>
                </c:pt>
                <c:pt idx="3">
                  <c:v>91.405312939565306</c:v>
                </c:pt>
                <c:pt idx="4">
                  <c:v>81.152829185358939</c:v>
                </c:pt>
                <c:pt idx="5">
                  <c:v>89.170273344824423</c:v>
                </c:pt>
                <c:pt idx="6">
                  <c:v>97.508413678832</c:v>
                </c:pt>
                <c:pt idx="7">
                  <c:v>46.707499387243125</c:v>
                </c:pt>
                <c:pt idx="8">
                  <c:v>46.827924024193045</c:v>
                </c:pt>
              </c:numCache>
            </c:numRef>
          </c:val>
        </c:ser>
        <c:dLbls>
          <c:showLegendKey val="0"/>
          <c:showVal val="0"/>
          <c:showCatName val="0"/>
          <c:showSerName val="0"/>
          <c:showPercent val="0"/>
          <c:showBubbleSize val="0"/>
        </c:dLbls>
        <c:gapWidth val="104"/>
        <c:axId val="109791104"/>
        <c:axId val="109792640"/>
      </c:barChart>
      <c:catAx>
        <c:axId val="109791104"/>
        <c:scaling>
          <c:orientation val="minMax"/>
        </c:scaling>
        <c:delete val="0"/>
        <c:axPos val="l"/>
        <c:numFmt formatCode="General" sourceLinked="1"/>
        <c:majorTickMark val="none"/>
        <c:minorTickMark val="none"/>
        <c:tickLblPos val="low"/>
        <c:txPr>
          <a:bodyPr/>
          <a:lstStyle/>
          <a:p>
            <a:pPr>
              <a:defRPr sz="1300" b="1">
                <a:solidFill>
                  <a:schemeClr val="bg1"/>
                </a:solidFill>
              </a:defRPr>
            </a:pPr>
            <a:endParaRPr lang="nl-NL"/>
          </a:p>
        </c:txPr>
        <c:crossAx val="109792640"/>
        <c:crosses val="autoZero"/>
        <c:auto val="1"/>
        <c:lblAlgn val="ctr"/>
        <c:lblOffset val="100"/>
        <c:tickLblSkip val="1"/>
        <c:noMultiLvlLbl val="0"/>
      </c:catAx>
      <c:valAx>
        <c:axId val="109792640"/>
        <c:scaling>
          <c:orientation val="minMax"/>
          <c:max val="100"/>
        </c:scaling>
        <c:delete val="0"/>
        <c:axPos val="b"/>
        <c:majorGridlines>
          <c:spPr>
            <a:ln>
              <a:prstDash val="dash"/>
            </a:ln>
          </c:spPr>
        </c:majorGridlines>
        <c:title>
          <c:tx>
            <c:rich>
              <a:bodyPr/>
              <a:lstStyle/>
              <a:p>
                <a:pPr>
                  <a:defRPr sz="1200">
                    <a:solidFill>
                      <a:schemeClr val="bg1"/>
                    </a:solidFill>
                  </a:defRPr>
                </a:pPr>
                <a:r>
                  <a:rPr lang="en-GB" sz="1200" dirty="0" smtClean="0">
                    <a:solidFill>
                      <a:schemeClr val="bg1"/>
                    </a:solidFill>
                  </a:rPr>
                  <a:t>%</a:t>
                </a:r>
                <a:endParaRPr lang="en-GB" sz="1200" dirty="0">
                  <a:solidFill>
                    <a:schemeClr val="bg1"/>
                  </a:solidFill>
                </a:endParaRPr>
              </a:p>
            </c:rich>
          </c:tx>
          <c:overlay val="0"/>
        </c:title>
        <c:numFmt formatCode="0;0" sourceLinked="0"/>
        <c:majorTickMark val="none"/>
        <c:minorTickMark val="none"/>
        <c:tickLblPos val="nextTo"/>
        <c:txPr>
          <a:bodyPr/>
          <a:lstStyle/>
          <a:p>
            <a:pPr>
              <a:defRPr sz="1100">
                <a:solidFill>
                  <a:schemeClr val="bg1"/>
                </a:solidFill>
              </a:defRPr>
            </a:pPr>
            <a:endParaRPr lang="nl-NL"/>
          </a:p>
        </c:txPr>
        <c:crossAx val="109791104"/>
        <c:crosses val="autoZero"/>
        <c:crossBetween val="between"/>
      </c:valAx>
      <c:spPr>
        <a:ln w="25390">
          <a:solidFill>
            <a:schemeClr val="bg1"/>
          </a:solidFill>
        </a:ln>
      </c:spPr>
    </c:plotArea>
    <c:legend>
      <c:legendPos val="t"/>
      <c:layout>
        <c:manualLayout>
          <c:xMode val="edge"/>
          <c:yMode val="edge"/>
          <c:x val="0.56180754483542683"/>
          <c:y val="8.267999847873056E-2"/>
          <c:w val="0.43819240390088871"/>
          <c:h val="4.5312904035300097E-2"/>
        </c:manualLayout>
      </c:layout>
      <c:overlay val="0"/>
      <c:txPr>
        <a:bodyPr/>
        <a:lstStyle/>
        <a:p>
          <a:pPr>
            <a:defRPr sz="1400">
              <a:solidFill>
                <a:schemeClr val="bg1"/>
              </a:solidFill>
            </a:defRPr>
          </a:pPr>
          <a:endParaRPr lang="nl-NL"/>
        </a:p>
      </c:txPr>
    </c:legend>
    <c:plotVisOnly val="1"/>
    <c:dispBlanksAs val="gap"/>
    <c:showDLblsOverMax val="0"/>
  </c:chart>
  <c:spPr>
    <a:noFill/>
  </c:spPr>
  <c:txPr>
    <a:bodyPr/>
    <a:lstStyle/>
    <a:p>
      <a:pPr>
        <a:defRPr sz="1400">
          <a:latin typeface="Arial" panose="020B0604020202020204" pitchFamily="34" charset="0"/>
          <a:cs typeface="Arial" panose="020B0604020202020204" pitchFamily="34" charset="0"/>
        </a:defRPr>
      </a:pPr>
      <a:endParaRPr lang="nl-N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239110552231482E-2"/>
          <c:y val="3.4197274490409192E-2"/>
          <c:w val="0.89360941998403864"/>
          <c:h val="0.79467899823494625"/>
        </c:manualLayout>
      </c:layout>
      <c:scatterChart>
        <c:scatterStyle val="lineMarker"/>
        <c:varyColors val="0"/>
        <c:ser>
          <c:idx val="1"/>
          <c:order val="0"/>
          <c:tx>
            <c:v>Adjusted</c:v>
          </c:tx>
          <c:spPr>
            <a:ln w="28575">
              <a:noFill/>
            </a:ln>
          </c:spPr>
          <c:marker>
            <c:symbol val="diamond"/>
            <c:size val="7"/>
            <c:spPr>
              <a:solidFill>
                <a:srgbClr val="5A9000"/>
              </a:solidFill>
              <a:ln>
                <a:noFill/>
              </a:ln>
            </c:spPr>
          </c:marker>
          <c:dLbls>
            <c:dLbl>
              <c:idx val="0"/>
              <c:tx>
                <c:strRef>
                  <c:f>'Data_FigIV.1.11(2)'!$M$6</c:f>
                  <c:strCache>
                    <c:ptCount val="1"/>
                    <c:pt idx="0">
                      <c:v>Hong Kong-China</c:v>
                    </c:pt>
                  </c:strCache>
                </c:strRef>
              </c:tx>
              <c:dLblPos val="t"/>
              <c:showLegendKey val="0"/>
              <c:showVal val="1"/>
              <c:showCatName val="0"/>
              <c:showSerName val="0"/>
              <c:showPercent val="0"/>
              <c:showBubbleSize val="0"/>
            </c:dLbl>
            <c:dLbl>
              <c:idx val="1"/>
              <c:tx>
                <c:strRef>
                  <c:f>'Data_FigIV.1.11(2)'!$M$7</c:f>
                  <c:strCache>
                    <c:ptCount val="1"/>
                    <c:pt idx="0">
                      <c:v>Brazil</c:v>
                    </c:pt>
                  </c:strCache>
                </c:strRef>
              </c:tx>
              <c:dLblPos val="t"/>
              <c:showLegendKey val="0"/>
              <c:showVal val="1"/>
              <c:showCatName val="0"/>
              <c:showSerName val="0"/>
              <c:showPercent val="0"/>
              <c:showBubbleSize val="0"/>
            </c:dLbl>
            <c:dLbl>
              <c:idx val="2"/>
              <c:tx>
                <c:strRef>
                  <c:f>'Data_FigIV.1.11(2)'!$M$8</c:f>
                  <c:strCache>
                    <c:ptCount val="1"/>
                    <c:pt idx="0">
                      <c:v>Uruguay</c:v>
                    </c:pt>
                  </c:strCache>
                </c:strRef>
              </c:tx>
              <c:dLblPos val="t"/>
              <c:showLegendKey val="0"/>
              <c:showVal val="1"/>
              <c:showCatName val="0"/>
              <c:showSerName val="0"/>
              <c:showPercent val="0"/>
              <c:showBubbleSize val="0"/>
            </c:dLbl>
            <c:dLbl>
              <c:idx val="3"/>
              <c:layout>
                <c:manualLayout>
                  <c:x val="-2.8757831285916202E-3"/>
                  <c:y val="-2.0314335182277815E-3"/>
                </c:manualLayout>
              </c:layout>
              <c:tx>
                <c:strRef>
                  <c:f>'Data_FigIV.1.11(2)'!$M$9</c:f>
                  <c:strCache>
                    <c:ptCount val="1"/>
                    <c:pt idx="0">
                      <c:v>Croatia</c:v>
                    </c:pt>
                  </c:strCache>
                </c:strRef>
              </c:tx>
              <c:dLblPos val="r"/>
              <c:showLegendKey val="0"/>
              <c:showVal val="1"/>
              <c:showCatName val="0"/>
              <c:showSerName val="0"/>
              <c:showPercent val="0"/>
              <c:showBubbleSize val="0"/>
            </c:dLbl>
            <c:dLbl>
              <c:idx val="4"/>
              <c:tx>
                <c:strRef>
                  <c:f>'Data_FigIV.1.11(2)'!$M$10</c:f>
                  <c:strCache>
                    <c:ptCount val="1"/>
                    <c:pt idx="0">
                      <c:v>Latvia</c:v>
                    </c:pt>
                  </c:strCache>
                </c:strRef>
              </c:tx>
              <c:dLblPos val="t"/>
              <c:showLegendKey val="0"/>
              <c:showVal val="1"/>
              <c:showCatName val="0"/>
              <c:showSerName val="0"/>
              <c:showPercent val="0"/>
              <c:showBubbleSize val="0"/>
            </c:dLbl>
            <c:dLbl>
              <c:idx val="5"/>
              <c:delete val="1"/>
            </c:dLbl>
            <c:dLbl>
              <c:idx val="6"/>
              <c:tx>
                <c:strRef>
                  <c:f>'Data_FigIV.1.11(2)'!$M$12</c:f>
                  <c:strCache>
                    <c:ptCount val="1"/>
                    <c:pt idx="0">
                      <c:v>Chinese Taipei</c:v>
                    </c:pt>
                  </c:strCache>
                </c:strRef>
              </c:tx>
              <c:dLblPos val="t"/>
              <c:showLegendKey val="0"/>
              <c:showVal val="1"/>
              <c:showCatName val="0"/>
              <c:showSerName val="0"/>
              <c:showPercent val="0"/>
              <c:showBubbleSize val="0"/>
            </c:dLbl>
            <c:dLbl>
              <c:idx val="7"/>
              <c:layout>
                <c:manualLayout>
                  <c:x val="-4.4509871924417584E-2"/>
                  <c:y val="-1.1034820599536987E-2"/>
                </c:manualLayout>
              </c:layout>
              <c:tx>
                <c:strRef>
                  <c:f>'Data_FigIV.1.11(2)'!$M$13</c:f>
                  <c:strCache>
                    <c:ptCount val="1"/>
                    <c:pt idx="0">
                      <c:v>Thailand</c:v>
                    </c:pt>
                  </c:strCache>
                </c:strRef>
              </c:tx>
              <c:dLblPos val="r"/>
              <c:showLegendKey val="0"/>
              <c:showVal val="1"/>
              <c:showCatName val="0"/>
              <c:showSerName val="0"/>
              <c:showPercent val="0"/>
              <c:showBubbleSize val="0"/>
            </c:dLbl>
            <c:dLbl>
              <c:idx val="8"/>
              <c:tx>
                <c:strRef>
                  <c:f>'Data_FigIV.1.11(2)'!$M$14</c:f>
                  <c:strCache>
                    <c:ptCount val="1"/>
                    <c:pt idx="0">
                      <c:v>Bulgaria</c:v>
                    </c:pt>
                  </c:strCache>
                </c:strRef>
              </c:tx>
              <c:dLblPos val="t"/>
              <c:showLegendKey val="0"/>
              <c:showVal val="1"/>
              <c:showCatName val="0"/>
              <c:showSerName val="0"/>
              <c:showPercent val="0"/>
              <c:showBubbleSize val="0"/>
            </c:dLbl>
            <c:dLbl>
              <c:idx val="9"/>
              <c:tx>
                <c:strRef>
                  <c:f>'Data_FigIV.1.11(2)'!$M$15</c:f>
                  <c:strCache>
                    <c:ptCount val="1"/>
                    <c:pt idx="0">
                      <c:v>Jordan</c:v>
                    </c:pt>
                  </c:strCache>
                </c:strRef>
              </c:tx>
              <c:dLblPos val="t"/>
              <c:showLegendKey val="0"/>
              <c:showVal val="1"/>
              <c:showCatName val="0"/>
              <c:showSerName val="0"/>
              <c:showPercent val="0"/>
              <c:showBubbleSize val="0"/>
            </c:dLbl>
            <c:dLbl>
              <c:idx val="10"/>
              <c:layout>
                <c:manualLayout>
                  <c:x val="-0.12827344617381975"/>
                  <c:y val="-3.8044981843464776E-2"/>
                </c:manualLayout>
              </c:layout>
              <c:tx>
                <c:strRef>
                  <c:f>'Data_FigIV.1.11(2)'!$M$16</c:f>
                  <c:strCache>
                    <c:ptCount val="1"/>
                    <c:pt idx="0">
                      <c:v>Macao-China</c:v>
                    </c:pt>
                  </c:strCache>
                </c:strRef>
              </c:tx>
              <c:dLblPos val="r"/>
              <c:showLegendKey val="0"/>
              <c:showVal val="1"/>
              <c:showCatName val="0"/>
              <c:showSerName val="0"/>
              <c:showPercent val="0"/>
              <c:showBubbleSize val="0"/>
            </c:dLbl>
            <c:dLbl>
              <c:idx val="11"/>
              <c:layout>
                <c:manualLayout>
                  <c:x val="-2.1597499985866936E-2"/>
                  <c:y val="-2.9041594762155596E-2"/>
                </c:manualLayout>
              </c:layout>
              <c:tx>
                <c:strRef>
                  <c:f>'Data_FigIV.1.11(2)'!$M$17</c:f>
                  <c:strCache>
                    <c:ptCount val="1"/>
                    <c:pt idx="0">
                      <c:v>UAE</c:v>
                    </c:pt>
                  </c:strCache>
                </c:strRef>
              </c:tx>
              <c:dLblPos val="r"/>
              <c:showLegendKey val="0"/>
              <c:showVal val="1"/>
              <c:showCatName val="0"/>
              <c:showSerName val="0"/>
              <c:showPercent val="0"/>
              <c:showBubbleSize val="0"/>
            </c:dLbl>
            <c:dLbl>
              <c:idx val="12"/>
              <c:layout>
                <c:manualLayout>
                  <c:x val="-1.8535282540777108E-3"/>
                  <c:y val="9.2228003334089165E-3"/>
                </c:manualLayout>
              </c:layout>
              <c:tx>
                <c:strRef>
                  <c:f>'Data_FigIV.1.11(2)'!$M$18</c:f>
                  <c:strCache>
                    <c:ptCount val="1"/>
                    <c:pt idx="0">
                      <c:v>Argentina</c:v>
                    </c:pt>
                  </c:strCache>
                </c:strRef>
              </c:tx>
              <c:dLblPos val="r"/>
              <c:showLegendKey val="0"/>
              <c:showVal val="1"/>
              <c:showCatName val="0"/>
              <c:showSerName val="0"/>
              <c:showPercent val="0"/>
              <c:showBubbleSize val="0"/>
            </c:dLbl>
            <c:dLbl>
              <c:idx val="13"/>
              <c:layout>
                <c:manualLayout>
                  <c:x val="-6.0129429904261004E-2"/>
                  <c:y val="-3.3543288302810219E-2"/>
                </c:manualLayout>
              </c:layout>
              <c:tx>
                <c:strRef>
                  <c:f>'Data_FigIV.1.11(2)'!$M$19</c:f>
                  <c:strCache>
                    <c:ptCount val="1"/>
                    <c:pt idx="0">
                      <c:v>Indonesia</c:v>
                    </c:pt>
                  </c:strCache>
                </c:strRef>
              </c:tx>
              <c:dLblPos val="r"/>
              <c:showLegendKey val="0"/>
              <c:showVal val="1"/>
              <c:showCatName val="0"/>
              <c:showSerName val="0"/>
              <c:showPercent val="0"/>
              <c:showBubbleSize val="0"/>
            </c:dLbl>
            <c:dLbl>
              <c:idx val="14"/>
              <c:layout>
                <c:manualLayout>
                  <c:x val="-7.5816212387153333E-3"/>
                  <c:y val="1.8226187414718206E-2"/>
                </c:manualLayout>
              </c:layout>
              <c:tx>
                <c:strRef>
                  <c:f>'Data_FigIV.1.11(2)'!$M$20</c:f>
                  <c:strCache>
                    <c:ptCount val="1"/>
                    <c:pt idx="0">
                      <c:v>Kazakhstan</c:v>
                    </c:pt>
                  </c:strCache>
                </c:strRef>
              </c:tx>
              <c:dLblPos val="r"/>
              <c:showLegendKey val="0"/>
              <c:showVal val="1"/>
              <c:showCatName val="0"/>
              <c:showSerName val="0"/>
              <c:showPercent val="0"/>
              <c:showBubbleSize val="0"/>
            </c:dLbl>
            <c:dLbl>
              <c:idx val="15"/>
              <c:layout>
                <c:manualLayout>
                  <c:x val="-1.9002658747530141E-2"/>
                  <c:y val="3.8483808347664052E-2"/>
                </c:manualLayout>
              </c:layout>
              <c:tx>
                <c:strRef>
                  <c:f>'Data_FigIV.1.11(2)'!$M$21</c:f>
                  <c:strCache>
                    <c:ptCount val="1"/>
                    <c:pt idx="0">
                      <c:v>Peru</c:v>
                    </c:pt>
                  </c:strCache>
                </c:strRef>
              </c:tx>
              <c:dLblPos val="r"/>
              <c:showLegendKey val="0"/>
              <c:showVal val="1"/>
              <c:showCatName val="0"/>
              <c:showSerName val="0"/>
              <c:showPercent val="0"/>
              <c:showBubbleSize val="0"/>
            </c:dLbl>
            <c:dLbl>
              <c:idx val="16"/>
              <c:layout>
                <c:manualLayout>
                  <c:x val="-0.12149962504212299"/>
                  <c:y val="-4.2822802885550109E-3"/>
                </c:manualLayout>
              </c:layout>
              <c:tx>
                <c:strRef>
                  <c:f>'Data_FigIV.1.11(2)'!$M$22</c:f>
                  <c:strCache>
                    <c:ptCount val="1"/>
                    <c:pt idx="0">
                      <c:v>Costa Rica</c:v>
                    </c:pt>
                  </c:strCache>
                </c:strRef>
              </c:tx>
              <c:dLblPos val="r"/>
              <c:showLegendKey val="0"/>
              <c:showVal val="1"/>
              <c:showCatName val="0"/>
              <c:showSerName val="0"/>
              <c:showPercent val="0"/>
              <c:showBubbleSize val="0"/>
            </c:dLbl>
            <c:dLbl>
              <c:idx val="17"/>
              <c:layout>
                <c:manualLayout>
                  <c:x val="-7.0626284117050924E-3"/>
                  <c:y val="2.2727880955372801E-2"/>
                </c:manualLayout>
              </c:layout>
              <c:tx>
                <c:strRef>
                  <c:f>'Data_FigIV.1.11(2)'!$M$23</c:f>
                  <c:strCache>
                    <c:ptCount val="1"/>
                    <c:pt idx="0">
                      <c:v>Montenegro</c:v>
                    </c:pt>
                  </c:strCache>
                </c:strRef>
              </c:tx>
              <c:dLblPos val="r"/>
              <c:showLegendKey val="0"/>
              <c:showVal val="1"/>
              <c:showCatName val="0"/>
              <c:showSerName val="0"/>
              <c:showPercent val="0"/>
              <c:showBubbleSize val="0"/>
            </c:dLbl>
            <c:dLbl>
              <c:idx val="18"/>
              <c:layout>
                <c:manualLayout>
                  <c:x val="-2.7501089479377502E-2"/>
                  <c:y val="1.5975340644390844E-2"/>
                </c:manualLayout>
              </c:layout>
              <c:tx>
                <c:strRef>
                  <c:f>'Data_FigIV.1.11(2)'!$M$24</c:f>
                  <c:strCache>
                    <c:ptCount val="1"/>
                    <c:pt idx="0">
                      <c:v>Tunisia</c:v>
                    </c:pt>
                  </c:strCache>
                </c:strRef>
              </c:tx>
              <c:dLblPos val="r"/>
              <c:showLegendKey val="0"/>
              <c:showVal val="1"/>
              <c:showCatName val="0"/>
              <c:showSerName val="0"/>
              <c:showPercent val="0"/>
              <c:showBubbleSize val="0"/>
            </c:dLbl>
            <c:dLbl>
              <c:idx val="19"/>
              <c:tx>
                <c:strRef>
                  <c:f>'Data_FigIV.1.11(2)'!$M$25</c:f>
                  <c:strCache>
                    <c:ptCount val="1"/>
                    <c:pt idx="0">
                      <c:v>Qatar</c:v>
                    </c:pt>
                  </c:strCache>
                </c:strRef>
              </c:tx>
              <c:dLblPos val="t"/>
              <c:showLegendKey val="0"/>
              <c:showVal val="1"/>
              <c:showCatName val="0"/>
              <c:showSerName val="0"/>
              <c:showPercent val="0"/>
              <c:showBubbleSize val="0"/>
            </c:dLbl>
            <c:dLbl>
              <c:idx val="20"/>
              <c:layout>
                <c:manualLayout>
                  <c:x val="-4.1918963380957387E-2"/>
                  <c:y val="-6.2804296317065314E-2"/>
                </c:manualLayout>
              </c:layout>
              <c:tx>
                <c:strRef>
                  <c:f>'Data_FigIV.1.11(2)'!$M$26</c:f>
                  <c:strCache>
                    <c:ptCount val="1"/>
                    <c:pt idx="0">
                      <c:v>Singapore</c:v>
                    </c:pt>
                  </c:strCache>
                </c:strRef>
              </c:tx>
              <c:dLblPos val="r"/>
              <c:showLegendKey val="0"/>
              <c:showVal val="1"/>
              <c:showCatName val="0"/>
              <c:showSerName val="0"/>
              <c:showPercent val="0"/>
              <c:showBubbleSize val="0"/>
            </c:dLbl>
            <c:dLbl>
              <c:idx val="21"/>
              <c:layout>
                <c:manualLayout>
                  <c:x val="-0.10120937741261619"/>
                  <c:y val="-8.7839738292096528E-3"/>
                </c:manualLayout>
              </c:layout>
              <c:tx>
                <c:strRef>
                  <c:f>'Data_FigIV.1.11(2)'!$M$27</c:f>
                  <c:strCache>
                    <c:ptCount val="1"/>
                    <c:pt idx="0">
                      <c:v>Colombia</c:v>
                    </c:pt>
                  </c:strCache>
                </c:strRef>
              </c:tx>
              <c:dLblPos val="r"/>
              <c:showLegendKey val="0"/>
              <c:showVal val="1"/>
              <c:showCatName val="0"/>
              <c:showSerName val="0"/>
              <c:showPercent val="0"/>
              <c:showBubbleSize val="0"/>
            </c:dLbl>
            <c:dLbl>
              <c:idx val="22"/>
              <c:tx>
                <c:strRef>
                  <c:f>'Data_FigIV.1.11(2)'!$M$28</c:f>
                  <c:strCache>
                    <c:ptCount val="1"/>
                    <c:pt idx="0">
                      <c:v>Malaysia</c:v>
                    </c:pt>
                  </c:strCache>
                </c:strRef>
              </c:tx>
              <c:dLblPos val="t"/>
              <c:showLegendKey val="0"/>
              <c:showVal val="1"/>
              <c:showCatName val="0"/>
              <c:showSerName val="0"/>
              <c:showPercent val="0"/>
              <c:showBubbleSize val="0"/>
            </c:dLbl>
            <c:dLbl>
              <c:idx val="23"/>
              <c:layout>
                <c:manualLayout>
                  <c:x val="-7.5620806610467873E-3"/>
                  <c:y val="1.5975340644390764E-2"/>
                </c:manualLayout>
              </c:layout>
              <c:tx>
                <c:strRef>
                  <c:f>'Data_FigIV.1.11(2)'!$M$29</c:f>
                  <c:strCache>
                    <c:ptCount val="1"/>
                    <c:pt idx="0">
                      <c:v>Serbia</c:v>
                    </c:pt>
                  </c:strCache>
                </c:strRef>
              </c:tx>
              <c:dLblPos val="r"/>
              <c:showLegendKey val="0"/>
              <c:showVal val="1"/>
              <c:showCatName val="0"/>
              <c:showSerName val="0"/>
              <c:showPercent val="0"/>
              <c:showBubbleSize val="0"/>
            </c:dLbl>
            <c:dLbl>
              <c:idx val="24"/>
              <c:delete val="1"/>
            </c:dLbl>
            <c:dLbl>
              <c:idx val="25"/>
              <c:tx>
                <c:strRef>
                  <c:f>'Data_FigIV.1.11(2)'!$M$31</c:f>
                  <c:strCache>
                    <c:ptCount val="1"/>
                    <c:pt idx="0">
                      <c:v>Romania</c:v>
                    </c:pt>
                  </c:strCache>
                </c:strRef>
              </c:tx>
              <c:dLblPos val="t"/>
              <c:showLegendKey val="0"/>
              <c:showVal val="1"/>
              <c:showCatName val="0"/>
              <c:showSerName val="0"/>
              <c:showPercent val="0"/>
              <c:showBubbleSize val="0"/>
            </c:dLbl>
            <c:dLbl>
              <c:idx val="26"/>
              <c:tx>
                <c:strRef>
                  <c:f>'Data_FigIV.1.11(2)'!$M$32</c:f>
                  <c:strCache>
                    <c:ptCount val="1"/>
                    <c:pt idx="0">
                      <c:v>Viet Nam</c:v>
                    </c:pt>
                  </c:strCache>
                </c:strRef>
              </c:tx>
              <c:dLblPos val="t"/>
              <c:showLegendKey val="0"/>
              <c:showVal val="1"/>
              <c:showCatName val="0"/>
              <c:showSerName val="0"/>
              <c:showPercent val="0"/>
              <c:showBubbleSize val="0"/>
            </c:dLbl>
            <c:dLbl>
              <c:idx val="27"/>
              <c:tx>
                <c:strRef>
                  <c:f>'Data_FigIV.1.11(2)'!$M$33</c:f>
                  <c:strCache>
                    <c:ptCount val="1"/>
                    <c:pt idx="0">
                      <c:v>Shanghai-China</c:v>
                    </c:pt>
                  </c:strCache>
                </c:strRef>
              </c:tx>
              <c:dLblPos val="t"/>
              <c:showLegendKey val="0"/>
              <c:showVal val="1"/>
              <c:showCatName val="0"/>
              <c:showSerName val="0"/>
              <c:showPercent val="0"/>
              <c:showBubbleSize val="0"/>
            </c:dLbl>
            <c:dLbl>
              <c:idx val="28"/>
              <c:tx>
                <c:strRef>
                  <c:f>'Data_FigIV.1.11(2)'!$M$34</c:f>
                  <c:strCache>
                    <c:ptCount val="1"/>
                    <c:pt idx="0">
                      <c:v>USA</c:v>
                    </c:pt>
                  </c:strCache>
                </c:strRef>
              </c:tx>
              <c:dLblPos val="t"/>
              <c:showLegendKey val="0"/>
              <c:showVal val="1"/>
              <c:showCatName val="0"/>
              <c:showSerName val="0"/>
              <c:showPercent val="0"/>
              <c:showBubbleSize val="0"/>
            </c:dLbl>
            <c:dLbl>
              <c:idx val="29"/>
              <c:layout>
                <c:manualLayout>
                  <c:x val="-3.7747725980635964E-2"/>
                  <c:y val="-1.3285667369864281E-2"/>
                </c:manualLayout>
              </c:layout>
              <c:tx>
                <c:strRef>
                  <c:f>'Data_FigIV.1.11(2)'!$M$35</c:f>
                  <c:strCache>
                    <c:ptCount val="1"/>
                    <c:pt idx="0">
                      <c:v>Poland</c:v>
                    </c:pt>
                  </c:strCache>
                </c:strRef>
              </c:tx>
              <c:dLblPos val="r"/>
              <c:showLegendKey val="0"/>
              <c:showVal val="1"/>
              <c:showCatName val="0"/>
              <c:showSerName val="0"/>
              <c:showPercent val="0"/>
              <c:showBubbleSize val="0"/>
            </c:dLbl>
            <c:dLbl>
              <c:idx val="30"/>
              <c:layout>
                <c:manualLayout>
                  <c:x val="-0.1355623274376502"/>
                  <c:y val="-1.3285667369864281E-2"/>
                </c:manualLayout>
              </c:layout>
              <c:tx>
                <c:strRef>
                  <c:f>'Data_FigIV.1.11(2)'!$M$36</c:f>
                  <c:strCache>
                    <c:ptCount val="1"/>
                    <c:pt idx="0">
                      <c:v>New Zealand</c:v>
                    </c:pt>
                  </c:strCache>
                </c:strRef>
              </c:tx>
              <c:dLblPos val="r"/>
              <c:showLegendKey val="0"/>
              <c:showVal val="1"/>
              <c:showCatName val="0"/>
              <c:showSerName val="0"/>
              <c:showPercent val="0"/>
              <c:showBubbleSize val="0"/>
            </c:dLbl>
            <c:dLbl>
              <c:idx val="31"/>
              <c:tx>
                <c:strRef>
                  <c:f>'Data_FigIV.1.11(2)'!$M$37</c:f>
                  <c:strCache>
                    <c:ptCount val="1"/>
                    <c:pt idx="0">
                      <c:v>Greece</c:v>
                    </c:pt>
                  </c:strCache>
                </c:strRef>
              </c:tx>
              <c:dLblPos val="t"/>
              <c:showLegendKey val="0"/>
              <c:showVal val="1"/>
              <c:showCatName val="0"/>
              <c:showSerName val="0"/>
              <c:showPercent val="0"/>
              <c:showBubbleSize val="0"/>
            </c:dLbl>
            <c:dLbl>
              <c:idx val="32"/>
              <c:tx>
                <c:strRef>
                  <c:f>'Data_FigIV.1.11(2)'!$M$38</c:f>
                  <c:strCache>
                    <c:ptCount val="1"/>
                    <c:pt idx="0">
                      <c:v>UK</c:v>
                    </c:pt>
                  </c:strCache>
                </c:strRef>
              </c:tx>
              <c:dLblPos val="t"/>
              <c:showLegendKey val="0"/>
              <c:showVal val="1"/>
              <c:showCatName val="0"/>
              <c:showSerName val="0"/>
              <c:showPercent val="0"/>
              <c:showBubbleSize val="0"/>
            </c:dLbl>
            <c:dLbl>
              <c:idx val="33"/>
              <c:tx>
                <c:strRef>
                  <c:f>'Data_FigIV.1.11(2)'!$M$39</c:f>
                  <c:strCache>
                    <c:ptCount val="1"/>
                    <c:pt idx="0">
                      <c:v>Estonia</c:v>
                    </c:pt>
                  </c:strCache>
                </c:strRef>
              </c:tx>
              <c:dLblPos val="t"/>
              <c:showLegendKey val="0"/>
              <c:showVal val="1"/>
              <c:showCatName val="0"/>
              <c:showSerName val="0"/>
              <c:showPercent val="0"/>
              <c:showBubbleSize val="0"/>
            </c:dLbl>
            <c:dLbl>
              <c:idx val="34"/>
              <c:tx>
                <c:strRef>
                  <c:f>'Data_FigIV.1.11(2)'!$M$40</c:f>
                  <c:strCache>
                    <c:ptCount val="1"/>
                    <c:pt idx="0">
                      <c:v>Finland</c:v>
                    </c:pt>
                  </c:strCache>
                </c:strRef>
              </c:tx>
              <c:dLblPos val="t"/>
              <c:showLegendKey val="0"/>
              <c:showVal val="1"/>
              <c:showCatName val="0"/>
              <c:showSerName val="0"/>
              <c:showPercent val="0"/>
              <c:showBubbleSize val="0"/>
            </c:dLbl>
            <c:dLbl>
              <c:idx val="35"/>
              <c:tx>
                <c:strRef>
                  <c:f>'Data_FigIV.1.11(2)'!$M$41</c:f>
                  <c:strCache>
                    <c:ptCount val="1"/>
                    <c:pt idx="0">
                      <c:v>Slovak Rep.</c:v>
                    </c:pt>
                  </c:strCache>
                </c:strRef>
              </c:tx>
              <c:dLblPos val="t"/>
              <c:showLegendKey val="0"/>
              <c:showVal val="1"/>
              <c:showCatName val="0"/>
              <c:showSerName val="0"/>
              <c:showPercent val="0"/>
              <c:showBubbleSize val="0"/>
            </c:dLbl>
            <c:dLbl>
              <c:idx val="36"/>
              <c:layout>
                <c:manualLayout>
                  <c:x val="-9.0303400035935039E-2"/>
                  <c:y val="2.2727880955372801E-2"/>
                </c:manualLayout>
              </c:layout>
              <c:tx>
                <c:strRef>
                  <c:f>'Data_FigIV.1.11(2)'!$M$42</c:f>
                  <c:strCache>
                    <c:ptCount val="1"/>
                    <c:pt idx="0">
                      <c:v>Luxembourg</c:v>
                    </c:pt>
                  </c:strCache>
                </c:strRef>
              </c:tx>
              <c:dLblPos val="r"/>
              <c:showLegendKey val="0"/>
              <c:showVal val="1"/>
              <c:showCatName val="0"/>
              <c:showSerName val="0"/>
              <c:showPercent val="0"/>
              <c:showBubbleSize val="0"/>
            </c:dLbl>
            <c:dLbl>
              <c:idx val="37"/>
              <c:tx>
                <c:strRef>
                  <c:f>'Data_FigIV.1.11(2)'!$M$43</c:f>
                  <c:strCache>
                    <c:ptCount val="1"/>
                    <c:pt idx="0">
                      <c:v>Germany</c:v>
                    </c:pt>
                  </c:strCache>
                </c:strRef>
              </c:tx>
              <c:dLblPos val="t"/>
              <c:showLegendKey val="0"/>
              <c:showVal val="1"/>
              <c:showCatName val="0"/>
              <c:showSerName val="0"/>
              <c:showPercent val="0"/>
              <c:showBubbleSize val="0"/>
            </c:dLbl>
            <c:dLbl>
              <c:idx val="38"/>
              <c:layout>
                <c:manualLayout>
                  <c:x val="-2.6806600143494206E-2"/>
                  <c:y val="-2.0038207680846302E-2"/>
                </c:manualLayout>
              </c:layout>
              <c:tx>
                <c:strRef>
                  <c:f>'Data_FigIV.1.11(2)'!$M$44</c:f>
                  <c:strCache>
                    <c:ptCount val="1"/>
                    <c:pt idx="0">
                      <c:v>Austria</c:v>
                    </c:pt>
                  </c:strCache>
                </c:strRef>
              </c:tx>
              <c:dLblPos val="r"/>
              <c:showLegendKey val="0"/>
              <c:showVal val="1"/>
              <c:showCatName val="0"/>
              <c:showSerName val="0"/>
              <c:showPercent val="0"/>
              <c:showBubbleSize val="0"/>
            </c:dLbl>
            <c:dLbl>
              <c:idx val="39"/>
              <c:delete val="1"/>
            </c:dLbl>
            <c:dLbl>
              <c:idx val="40"/>
              <c:tx>
                <c:strRef>
                  <c:f>'Data_FigIV.1.11(2)'!$M$46</c:f>
                  <c:strCache>
                    <c:ptCount val="1"/>
                    <c:pt idx="0">
                      <c:v>France</c:v>
                    </c:pt>
                  </c:strCache>
                </c:strRef>
              </c:tx>
              <c:dLblPos val="t"/>
              <c:showLegendKey val="0"/>
              <c:showVal val="1"/>
              <c:showCatName val="0"/>
              <c:showSerName val="0"/>
              <c:showPercent val="0"/>
              <c:showBubbleSize val="0"/>
            </c:dLbl>
            <c:dLbl>
              <c:idx val="41"/>
              <c:layout>
                <c:manualLayout>
                  <c:x val="-6.2197412925834139E-2"/>
                  <c:y val="-2.0038207680846302E-2"/>
                </c:manualLayout>
              </c:layout>
              <c:tx>
                <c:strRef>
                  <c:f>'Data_FigIV.1.11(2)'!$M$47</c:f>
                  <c:strCache>
                    <c:ptCount val="1"/>
                    <c:pt idx="0">
                      <c:v>Japan</c:v>
                    </c:pt>
                  </c:strCache>
                </c:strRef>
              </c:tx>
              <c:dLblPos val="r"/>
              <c:showLegendKey val="0"/>
              <c:showVal val="1"/>
              <c:showCatName val="0"/>
              <c:showSerName val="0"/>
              <c:showPercent val="0"/>
              <c:showBubbleSize val="0"/>
            </c:dLbl>
            <c:dLbl>
              <c:idx val="42"/>
              <c:layout>
                <c:manualLayout>
                  <c:x val="-8.0560148478895352E-2"/>
                  <c:y val="-1.1034820599536987E-2"/>
                </c:manualLayout>
              </c:layout>
              <c:tx>
                <c:strRef>
                  <c:f>'Data_FigIV.1.11(2)'!$M$48</c:f>
                  <c:strCache>
                    <c:ptCount val="1"/>
                    <c:pt idx="0">
                      <c:v>Turkey</c:v>
                    </c:pt>
                  </c:strCache>
                </c:strRef>
              </c:tx>
              <c:dLblPos val="r"/>
              <c:showLegendKey val="0"/>
              <c:showVal val="1"/>
              <c:showCatName val="0"/>
              <c:showSerName val="0"/>
              <c:showPercent val="0"/>
              <c:showBubbleSize val="0"/>
            </c:dLbl>
            <c:dLbl>
              <c:idx val="43"/>
              <c:layout>
                <c:manualLayout>
                  <c:x val="-6.8963491564492482E-2"/>
                  <c:y val="-3.3543288302810136E-2"/>
                </c:manualLayout>
              </c:layout>
              <c:tx>
                <c:strRef>
                  <c:f>'Data_FigIV.1.11(2)'!$M$49</c:f>
                  <c:strCache>
                    <c:ptCount val="1"/>
                    <c:pt idx="0">
                      <c:v>Sweden</c:v>
                    </c:pt>
                  </c:strCache>
                </c:strRef>
              </c:tx>
              <c:dLblPos val="r"/>
              <c:showLegendKey val="0"/>
              <c:showVal val="1"/>
              <c:showCatName val="0"/>
              <c:showSerName val="0"/>
              <c:showPercent val="0"/>
              <c:showBubbleSize val="0"/>
            </c:dLbl>
            <c:dLbl>
              <c:idx val="44"/>
              <c:layout>
                <c:manualLayout>
                  <c:x val="-5.1786955103617908E-2"/>
                  <c:y val="6.9719535630815071E-3"/>
                </c:manualLayout>
              </c:layout>
              <c:tx>
                <c:strRef>
                  <c:f>'Data_FigIV.1.11(2)'!$M$50</c:f>
                  <c:strCache>
                    <c:ptCount val="1"/>
                    <c:pt idx="0">
                      <c:v>Hungary</c:v>
                    </c:pt>
                  </c:strCache>
                </c:strRef>
              </c:tx>
              <c:dLblPos val="r"/>
              <c:showLegendKey val="0"/>
              <c:showVal val="1"/>
              <c:showCatName val="0"/>
              <c:showSerName val="0"/>
              <c:showPercent val="0"/>
              <c:showBubbleSize val="0"/>
            </c:dLbl>
            <c:dLbl>
              <c:idx val="45"/>
              <c:layout>
                <c:manualLayout>
                  <c:x val="-9.6527012575037943E-2"/>
                  <c:y val="-1.1034820599536987E-2"/>
                </c:manualLayout>
              </c:layout>
              <c:tx>
                <c:strRef>
                  <c:f>'Data_FigIV.1.11(2)'!$M$51</c:f>
                  <c:strCache>
                    <c:ptCount val="1"/>
                    <c:pt idx="0">
                      <c:v>Australia</c:v>
                    </c:pt>
                  </c:strCache>
                </c:strRef>
              </c:tx>
              <c:dLblPos val="r"/>
              <c:showLegendKey val="0"/>
              <c:showVal val="1"/>
              <c:showCatName val="0"/>
              <c:showSerName val="0"/>
              <c:showPercent val="0"/>
              <c:showBubbleSize val="0"/>
            </c:dLbl>
            <c:dLbl>
              <c:idx val="46"/>
              <c:tx>
                <c:strRef>
                  <c:f>'Data_FigIV.1.11(2)'!$M$52</c:f>
                  <c:strCache>
                    <c:ptCount val="1"/>
                    <c:pt idx="0">
                      <c:v>Israel</c:v>
                    </c:pt>
                  </c:strCache>
                </c:strRef>
              </c:tx>
              <c:dLblPos val="t"/>
              <c:showLegendKey val="0"/>
              <c:showVal val="1"/>
              <c:showCatName val="0"/>
              <c:showSerName val="0"/>
              <c:showPercent val="0"/>
              <c:showBubbleSize val="0"/>
            </c:dLbl>
            <c:dLbl>
              <c:idx val="47"/>
              <c:layout>
                <c:manualLayout>
                  <c:x val="-8.6654965260785893E-2"/>
                  <c:y val="-3.3543288302810219E-2"/>
                </c:manualLayout>
              </c:layout>
              <c:tx>
                <c:strRef>
                  <c:f>'Data_FigIV.1.11(2)'!$M$53</c:f>
                  <c:strCache>
                    <c:ptCount val="1"/>
                    <c:pt idx="0">
                      <c:v>Canada</c:v>
                    </c:pt>
                  </c:strCache>
                </c:strRef>
              </c:tx>
              <c:dLblPos val="r"/>
              <c:showLegendKey val="0"/>
              <c:showVal val="1"/>
              <c:showCatName val="0"/>
              <c:showSerName val="0"/>
              <c:showPercent val="0"/>
              <c:showBubbleSize val="0"/>
            </c:dLbl>
            <c:dLbl>
              <c:idx val="48"/>
              <c:layout>
                <c:manualLayout>
                  <c:x val="-5.4389661731708339E-2"/>
                  <c:y val="-3.1292441532482902E-2"/>
                </c:manualLayout>
              </c:layout>
              <c:tx>
                <c:strRef>
                  <c:f>'Data_FigIV.1.11(2)'!$M$54</c:f>
                  <c:strCache>
                    <c:ptCount val="1"/>
                    <c:pt idx="0">
                      <c:v>Ireland</c:v>
                    </c:pt>
                  </c:strCache>
                </c:strRef>
              </c:tx>
              <c:dLblPos val="r"/>
              <c:showLegendKey val="0"/>
              <c:showVal val="1"/>
              <c:showCatName val="0"/>
              <c:showSerName val="0"/>
              <c:showPercent val="0"/>
              <c:showBubbleSize val="0"/>
            </c:dLbl>
            <c:dLbl>
              <c:idx val="49"/>
              <c:tx>
                <c:strRef>
                  <c:f>'Data_FigIV.1.11(2)'!$M$55</c:f>
                  <c:strCache>
                    <c:ptCount val="1"/>
                    <c:pt idx="0">
                      <c:v>Chile</c:v>
                    </c:pt>
                  </c:strCache>
                </c:strRef>
              </c:tx>
              <c:dLblPos val="t"/>
              <c:showLegendKey val="0"/>
              <c:showVal val="1"/>
              <c:showCatName val="0"/>
              <c:showSerName val="0"/>
              <c:showPercent val="0"/>
              <c:showBubbleSize val="0"/>
            </c:dLbl>
            <c:dLbl>
              <c:idx val="50"/>
              <c:tx>
                <c:strRef>
                  <c:f>'Data_FigIV.1.11(2)'!$M$56</c:f>
                  <c:strCache>
                    <c:ptCount val="1"/>
                    <c:pt idx="0">
                      <c:v>Belgium</c:v>
                    </c:pt>
                  </c:strCache>
                </c:strRef>
              </c:tx>
              <c:dLblPos val="t"/>
              <c:showLegendKey val="0"/>
              <c:showVal val="1"/>
              <c:showCatName val="0"/>
              <c:showSerName val="0"/>
              <c:showPercent val="0"/>
              <c:showBubbleSize val="0"/>
            </c:dLbl>
            <c:dLbl>
              <c:idx val="51"/>
              <c:delete val="1"/>
            </c:dLbl>
            <c:dLbl>
              <c:idx val="52"/>
              <c:tx>
                <c:strRef>
                  <c:f>'Data_FigIV.1.11(2)'!$M$58</c:f>
                  <c:strCache>
                    <c:ptCount val="1"/>
                    <c:pt idx="0">
                      <c:v>Spain</c:v>
                    </c:pt>
                  </c:strCache>
                </c:strRef>
              </c:tx>
              <c:dLblPos val="t"/>
              <c:showLegendKey val="0"/>
              <c:showVal val="1"/>
              <c:showCatName val="0"/>
              <c:showSerName val="0"/>
              <c:showPercent val="0"/>
              <c:showBubbleSize val="0"/>
            </c:dLbl>
            <c:dLbl>
              <c:idx val="53"/>
              <c:layout>
                <c:manualLayout>
                  <c:x val="-6.9985746439006333E-2"/>
                  <c:y val="-2.0038207680846302E-2"/>
                </c:manualLayout>
              </c:layout>
              <c:tx>
                <c:strRef>
                  <c:f>'Data_FigIV.1.11(2)'!$M$59</c:f>
                  <c:strCache>
                    <c:ptCount val="1"/>
                    <c:pt idx="0">
                      <c:v>Denmark</c:v>
                    </c:pt>
                  </c:strCache>
                </c:strRef>
              </c:tx>
              <c:dLblPos val="r"/>
              <c:showLegendKey val="0"/>
              <c:showVal val="1"/>
              <c:showCatName val="0"/>
              <c:showSerName val="0"/>
              <c:showPercent val="0"/>
              <c:showBubbleSize val="0"/>
            </c:dLbl>
            <c:dLbl>
              <c:idx val="54"/>
              <c:layout>
                <c:manualLayout>
                  <c:x val="-0.13191008286433947"/>
                  <c:y val="-5.605175600608335E-2"/>
                </c:manualLayout>
              </c:layout>
              <c:tx>
                <c:strRef>
                  <c:f>'Data_FigIV.1.11(2)'!$M$60</c:f>
                  <c:strCache>
                    <c:ptCount val="1"/>
                    <c:pt idx="0">
                      <c:v>Switzerland</c:v>
                    </c:pt>
                  </c:strCache>
                </c:strRef>
              </c:tx>
              <c:dLblPos val="r"/>
              <c:showLegendKey val="0"/>
              <c:showVal val="1"/>
              <c:showCatName val="0"/>
              <c:showSerName val="0"/>
              <c:showPercent val="0"/>
              <c:showBubbleSize val="0"/>
            </c:dLbl>
            <c:dLbl>
              <c:idx val="55"/>
              <c:layout>
                <c:manualLayout>
                  <c:x val="-0.109021061301619"/>
                  <c:y val="-4.2546675384119409E-2"/>
                </c:manualLayout>
              </c:layout>
              <c:tx>
                <c:strRef>
                  <c:f>'Data_FigIV.1.11(2)'!$M$61</c:f>
                  <c:strCache>
                    <c:ptCount val="1"/>
                    <c:pt idx="0">
                      <c:v>Iceland</c:v>
                    </c:pt>
                  </c:strCache>
                </c:strRef>
              </c:tx>
              <c:dLblPos val="r"/>
              <c:showLegendKey val="0"/>
              <c:showVal val="1"/>
              <c:showCatName val="0"/>
              <c:showSerName val="0"/>
              <c:showPercent val="0"/>
              <c:showBubbleSize val="0"/>
            </c:dLbl>
            <c:dLbl>
              <c:idx val="56"/>
              <c:layout>
                <c:manualLayout>
                  <c:x val="-6.7921696112310123E-2"/>
                  <c:y val="-5.1550062465428696E-2"/>
                </c:manualLayout>
              </c:layout>
              <c:tx>
                <c:strRef>
                  <c:f>'Data_FigIV.1.11(2)'!$M$62</c:f>
                  <c:strCache>
                    <c:ptCount val="1"/>
                    <c:pt idx="0">
                      <c:v>Slovenia</c:v>
                    </c:pt>
                  </c:strCache>
                </c:strRef>
              </c:tx>
              <c:dLblPos val="r"/>
              <c:showLegendKey val="0"/>
              <c:showVal val="1"/>
              <c:showCatName val="0"/>
              <c:showSerName val="0"/>
              <c:showPercent val="0"/>
              <c:showBubbleSize val="0"/>
            </c:dLbl>
            <c:dLbl>
              <c:idx val="57"/>
              <c:layout>
                <c:manualLayout>
                  <c:x val="-5.1271894971484357E-2"/>
                  <c:y val="2.4978727725700162E-2"/>
                </c:manualLayout>
              </c:layout>
              <c:tx>
                <c:strRef>
                  <c:f>'Data_FigIV.1.11(2)'!$M$63</c:f>
                  <c:strCache>
                    <c:ptCount val="1"/>
                    <c:pt idx="0">
                      <c:v>Portugal</c:v>
                    </c:pt>
                  </c:strCache>
                </c:strRef>
              </c:tx>
              <c:dLblPos val="r"/>
              <c:showLegendKey val="0"/>
              <c:showVal val="1"/>
              <c:showCatName val="0"/>
              <c:showSerName val="0"/>
              <c:showPercent val="0"/>
              <c:showBubbleSize val="0"/>
            </c:dLbl>
            <c:dLbl>
              <c:idx val="58"/>
              <c:layout>
                <c:manualLayout>
                  <c:x val="-9.1111937523242845E-3"/>
                  <c:y val="-2.0314335182276999E-3"/>
                </c:manualLayout>
              </c:layout>
              <c:tx>
                <c:strRef>
                  <c:f>'Data_FigIV.1.11(2)'!$M$64</c:f>
                  <c:strCache>
                    <c:ptCount val="1"/>
                    <c:pt idx="0">
                      <c:v>Norway</c:v>
                    </c:pt>
                  </c:strCache>
                </c:strRef>
              </c:tx>
              <c:dLblPos val="r"/>
              <c:showLegendKey val="0"/>
              <c:showVal val="1"/>
              <c:showCatName val="0"/>
              <c:showSerName val="0"/>
              <c:showPercent val="0"/>
              <c:showBubbleSize val="0"/>
            </c:dLbl>
            <c:dLbl>
              <c:idx val="59"/>
              <c:tx>
                <c:strRef>
                  <c:f>'Data_FigIV.1.11(2)'!$M$65</c:f>
                  <c:strCache>
                    <c:ptCount val="1"/>
                    <c:pt idx="0">
                      <c:v>Mexico</c:v>
                    </c:pt>
                  </c:strCache>
                </c:strRef>
              </c:tx>
              <c:dLblPos val="t"/>
              <c:showLegendKey val="0"/>
              <c:showVal val="1"/>
              <c:showCatName val="0"/>
              <c:showSerName val="0"/>
              <c:showPercent val="0"/>
              <c:showBubbleSize val="0"/>
            </c:dLbl>
            <c:dLbl>
              <c:idx val="60"/>
              <c:tx>
                <c:strRef>
                  <c:f>'Data_FigIV.1.11(2)'!$M$66</c:f>
                  <c:strCache>
                    <c:ptCount val="1"/>
                    <c:pt idx="0">
                      <c:v>Korea</c:v>
                    </c:pt>
                  </c:strCache>
                </c:strRef>
              </c:tx>
              <c:dLblPos val="t"/>
              <c:showLegendKey val="0"/>
              <c:showVal val="1"/>
              <c:showCatName val="0"/>
              <c:showSerName val="0"/>
              <c:showPercent val="0"/>
              <c:showBubbleSize val="0"/>
            </c:dLbl>
            <c:dLbl>
              <c:idx val="61"/>
              <c:layout>
                <c:manualLayout>
                  <c:x val="-3.200402511320645E-2"/>
                  <c:y val="2.7229574496027451E-2"/>
                </c:manualLayout>
              </c:layout>
              <c:tx>
                <c:strRef>
                  <c:f>'Data_FigIV.1.11(2)'!$M$67</c:f>
                  <c:strCache>
                    <c:ptCount val="1"/>
                    <c:pt idx="0">
                      <c:v>Italy</c:v>
                    </c:pt>
                  </c:strCache>
                </c:strRef>
              </c:tx>
              <c:dLblPos val="r"/>
              <c:showLegendKey val="0"/>
              <c:showVal val="1"/>
              <c:showCatName val="0"/>
              <c:showSerName val="0"/>
              <c:showPercent val="0"/>
              <c:showBubbleSize val="0"/>
            </c:dLbl>
            <c:txPr>
              <a:bodyPr/>
              <a:lstStyle/>
              <a:p>
                <a:pPr>
                  <a:defRPr sz="1200">
                    <a:solidFill>
                      <a:schemeClr val="tx1">
                        <a:lumMod val="85000"/>
                        <a:lumOff val="15000"/>
                      </a:schemeClr>
                    </a:solidFill>
                  </a:defRPr>
                </a:pPr>
                <a:endParaRPr lang="nl-NL"/>
              </a:p>
            </c:txPr>
            <c:showLegendKey val="0"/>
            <c:showVal val="1"/>
            <c:showCatName val="0"/>
            <c:showSerName val="0"/>
            <c:showPercent val="0"/>
            <c:showBubbleSize val="0"/>
            <c:showLeaderLines val="0"/>
          </c:dLbls>
          <c:trendline>
            <c:spPr>
              <a:ln w="28575">
                <a:solidFill>
                  <a:srgbClr val="5A9000"/>
                </a:solidFill>
              </a:ln>
            </c:spPr>
            <c:trendlineType val="linear"/>
            <c:dispRSqr val="1"/>
            <c:dispEq val="0"/>
            <c:trendlineLbl>
              <c:layout>
                <c:manualLayout>
                  <c:x val="0.81803469964165776"/>
                  <c:y val="-0.29881585964357582"/>
                </c:manualLayout>
              </c:layout>
              <c:numFmt formatCode="#,##0.00" sourceLinked="0"/>
              <c:txPr>
                <a:bodyPr/>
                <a:lstStyle/>
                <a:p>
                  <a:pPr>
                    <a:defRPr b="1">
                      <a:solidFill>
                        <a:srgbClr val="5A9000"/>
                      </a:solidFill>
                    </a:defRPr>
                  </a:pPr>
                  <a:endParaRPr lang="nl-NL"/>
                </a:p>
              </c:txPr>
            </c:trendlineLbl>
          </c:trendline>
          <c:xVal>
            <c:numRef>
              <c:f>'Data_FigIV.1.11(2)'!$N$6:$N$67</c:f>
              <c:numCache>
                <c:formatCode>General</c:formatCode>
                <c:ptCount val="62"/>
                <c:pt idx="0">
                  <c:v>0.38204206745731067</c:v>
                </c:pt>
                <c:pt idx="1">
                  <c:v>0.95970321137229664</c:v>
                </c:pt>
                <c:pt idx="2">
                  <c:v>0.61944091857465955</c:v>
                </c:pt>
                <c:pt idx="3">
                  <c:v>-0.18239245173621024</c:v>
                </c:pt>
                <c:pt idx="4">
                  <c:v>-5.8934579197471283E-2</c:v>
                </c:pt>
                <c:pt idx="5">
                  <c:v>0.13294292247093625</c:v>
                </c:pt>
                <c:pt idx="6">
                  <c:v>0.48007806763291211</c:v>
                </c:pt>
                <c:pt idx="7">
                  <c:v>0.83641097250792751</c:v>
                </c:pt>
                <c:pt idx="8">
                  <c:v>0.37471146173986969</c:v>
                </c:pt>
                <c:pt idx="9">
                  <c:v>0.43981291418215551</c:v>
                </c:pt>
                <c:pt idx="10">
                  <c:v>0.64122081298872691</c:v>
                </c:pt>
                <c:pt idx="11">
                  <c:v>0.72861300299063902</c:v>
                </c:pt>
                <c:pt idx="12">
                  <c:v>0.66909010317564566</c:v>
                </c:pt>
                <c:pt idx="13">
                  <c:v>0.85359975601619931</c:v>
                </c:pt>
                <c:pt idx="14">
                  <c:v>3.2286259829493132E-2</c:v>
                </c:pt>
                <c:pt idx="15">
                  <c:v>1.3481701044632564</c:v>
                </c:pt>
                <c:pt idx="16">
                  <c:v>1.1930500144715028</c:v>
                </c:pt>
                <c:pt idx="17">
                  <c:v>-0.12098671344842317</c:v>
                </c:pt>
                <c:pt idx="18">
                  <c:v>0.29121096446285677</c:v>
                </c:pt>
                <c:pt idx="19">
                  <c:v>0.70252412880623416</c:v>
                </c:pt>
                <c:pt idx="20">
                  <c:v>0.28186342147472832</c:v>
                </c:pt>
                <c:pt idx="21">
                  <c:v>0.76114580787399799</c:v>
                </c:pt>
                <c:pt idx="22">
                  <c:v>0.36091638876413046</c:v>
                </c:pt>
                <c:pt idx="23">
                  <c:v>-0.17980871948453958</c:v>
                </c:pt>
                <c:pt idx="24">
                  <c:v>0.21549667040020132</c:v>
                </c:pt>
                <c:pt idx="25">
                  <c:v>0.42011374214379493</c:v>
                </c:pt>
                <c:pt idx="26">
                  <c:v>0.4557625400929789</c:v>
                </c:pt>
                <c:pt idx="27">
                  <c:v>0.52446420851441844</c:v>
                </c:pt>
                <c:pt idx="28">
                  <c:v>0.88752475434114242</c:v>
                </c:pt>
                <c:pt idx="29">
                  <c:v>0.36518482490612808</c:v>
                </c:pt>
                <c:pt idx="30">
                  <c:v>0.80401591755483393</c:v>
                </c:pt>
                <c:pt idx="31">
                  <c:v>0.44895361955410795</c:v>
                </c:pt>
                <c:pt idx="32">
                  <c:v>-8.9446672983448747E-3</c:v>
                </c:pt>
                <c:pt idx="33">
                  <c:v>4.4997208418502813E-2</c:v>
                </c:pt>
                <c:pt idx="34">
                  <c:v>-0.30084866913925851</c:v>
                </c:pt>
                <c:pt idx="35">
                  <c:v>-3.2040762216596082E-2</c:v>
                </c:pt>
                <c:pt idx="36">
                  <c:v>0.76541975903772552</c:v>
                </c:pt>
                <c:pt idx="37">
                  <c:v>4.8535292589377485E-2</c:v>
                </c:pt>
                <c:pt idx="38">
                  <c:v>0.1550347300407415</c:v>
                </c:pt>
                <c:pt idx="39">
                  <c:v>0.12455519113768296</c:v>
                </c:pt>
                <c:pt idx="40">
                  <c:v>0.31204474960586487</c:v>
                </c:pt>
                <c:pt idx="41">
                  <c:v>0.43852050390055436</c:v>
                </c:pt>
                <c:pt idx="42">
                  <c:v>0.68484237395296765</c:v>
                </c:pt>
                <c:pt idx="43">
                  <c:v>0.61458878857203558</c:v>
                </c:pt>
                <c:pt idx="44">
                  <c:v>3.7344056920613891E-2</c:v>
                </c:pt>
                <c:pt idx="45">
                  <c:v>0.82907282883458078</c:v>
                </c:pt>
                <c:pt idx="46">
                  <c:v>0.4933766366392483</c:v>
                </c:pt>
                <c:pt idx="47">
                  <c:v>0.52486094697422658</c:v>
                </c:pt>
                <c:pt idx="48">
                  <c:v>0.56200821998163319</c:v>
                </c:pt>
                <c:pt idx="49">
                  <c:v>0.5939878156956746</c:v>
                </c:pt>
                <c:pt idx="50">
                  <c:v>0.3456610656953279</c:v>
                </c:pt>
                <c:pt idx="51">
                  <c:v>0.22546288000581671</c:v>
                </c:pt>
                <c:pt idx="52">
                  <c:v>0.24628048170377068</c:v>
                </c:pt>
                <c:pt idx="53">
                  <c:v>0.31203701617651425</c:v>
                </c:pt>
                <c:pt idx="54">
                  <c:v>0.42408535481516546</c:v>
                </c:pt>
                <c:pt idx="55">
                  <c:v>0.32912767396157122</c:v>
                </c:pt>
                <c:pt idx="56">
                  <c:v>7.7333682312695065E-2</c:v>
                </c:pt>
                <c:pt idx="57">
                  <c:v>0.21473635374474878</c:v>
                </c:pt>
                <c:pt idx="58">
                  <c:v>3.12930209081222E-2</c:v>
                </c:pt>
                <c:pt idx="59">
                  <c:v>1.1804946907483356</c:v>
                </c:pt>
                <c:pt idx="60">
                  <c:v>-4.4654154564470099E-3</c:v>
                </c:pt>
                <c:pt idx="61">
                  <c:v>0.18210549055351549</c:v>
                </c:pt>
              </c:numCache>
            </c:numRef>
          </c:xVal>
          <c:yVal>
            <c:numRef>
              <c:f>'Data_FigIV.1.11(2)'!$O$6:$O$67</c:f>
              <c:numCache>
                <c:formatCode>General</c:formatCode>
                <c:ptCount val="62"/>
                <c:pt idx="0">
                  <c:v>533.0741641029274</c:v>
                </c:pt>
                <c:pt idx="1">
                  <c:v>414.55071413846792</c:v>
                </c:pt>
                <c:pt idx="2">
                  <c:v>430.21722846297797</c:v>
                </c:pt>
                <c:pt idx="3">
                  <c:v>484.64682051435267</c:v>
                </c:pt>
                <c:pt idx="4">
                  <c:v>507.22037729702896</c:v>
                </c:pt>
                <c:pt idx="5">
                  <c:v>493.81982874356777</c:v>
                </c:pt>
                <c:pt idx="6">
                  <c:v>558.24642048899375</c:v>
                </c:pt>
                <c:pt idx="7">
                  <c:v>453.94309362327073</c:v>
                </c:pt>
                <c:pt idx="8">
                  <c:v>459.36964668232997</c:v>
                </c:pt>
                <c:pt idx="9">
                  <c:v>418.69711345383325</c:v>
                </c:pt>
                <c:pt idx="10">
                  <c:v>490.60462017603777</c:v>
                </c:pt>
                <c:pt idx="11">
                  <c:v>406.36896179063234</c:v>
                </c:pt>
                <c:pt idx="12">
                  <c:v>406.60660416207395</c:v>
                </c:pt>
                <c:pt idx="13">
                  <c:v>409.85946262683456</c:v>
                </c:pt>
                <c:pt idx="14">
                  <c:v>455.54573771734425</c:v>
                </c:pt>
                <c:pt idx="15">
                  <c:v>395.89537961266899</c:v>
                </c:pt>
                <c:pt idx="16">
                  <c:v>431.50414104216469</c:v>
                </c:pt>
                <c:pt idx="17">
                  <c:v>431.81724496832368</c:v>
                </c:pt>
                <c:pt idx="18">
                  <c:v>415.52929615112924</c:v>
                </c:pt>
                <c:pt idx="19">
                  <c:v>304.02850636992304</c:v>
                </c:pt>
                <c:pt idx="20">
                  <c:v>529.77201509229849</c:v>
                </c:pt>
                <c:pt idx="21">
                  <c:v>403.97854045604458</c:v>
                </c:pt>
                <c:pt idx="22">
                  <c:v>439.85527548315372</c:v>
                </c:pt>
                <c:pt idx="23">
                  <c:v>473.59585397961325</c:v>
                </c:pt>
                <c:pt idx="24">
                  <c:v>494.52699054921715</c:v>
                </c:pt>
                <c:pt idx="25">
                  <c:v>464.70259981822829</c:v>
                </c:pt>
                <c:pt idx="26">
                  <c:v>546.88084173930179</c:v>
                </c:pt>
                <c:pt idx="27">
                  <c:v>626.51623724295337</c:v>
                </c:pt>
                <c:pt idx="28">
                  <c:v>454.27125535571366</c:v>
                </c:pt>
                <c:pt idx="29">
                  <c:v>529.52926238141231</c:v>
                </c:pt>
                <c:pt idx="30">
                  <c:v>497.619124070439</c:v>
                </c:pt>
                <c:pt idx="31">
                  <c:v>453.92725373507324</c:v>
                </c:pt>
                <c:pt idx="32">
                  <c:v>483.43805084633999</c:v>
                </c:pt>
                <c:pt idx="33">
                  <c:v>532.48602119642987</c:v>
                </c:pt>
                <c:pt idx="34">
                  <c:v>507.17572698743925</c:v>
                </c:pt>
                <c:pt idx="35">
                  <c:v>489.0103875902663</c:v>
                </c:pt>
                <c:pt idx="36">
                  <c:v>406.49513939377988</c:v>
                </c:pt>
                <c:pt idx="37">
                  <c:v>499.54346894414425</c:v>
                </c:pt>
                <c:pt idx="38">
                  <c:v>487.50126269512475</c:v>
                </c:pt>
                <c:pt idx="39">
                  <c:v>503.12113883857324</c:v>
                </c:pt>
                <c:pt idx="40">
                  <c:v>485.82255037010469</c:v>
                </c:pt>
                <c:pt idx="41">
                  <c:v>526.00039663428311</c:v>
                </c:pt>
                <c:pt idx="42">
                  <c:v>466.29621444450015</c:v>
                </c:pt>
                <c:pt idx="43">
                  <c:v>461.93222807852169</c:v>
                </c:pt>
                <c:pt idx="44">
                  <c:v>488.20016257413965</c:v>
                </c:pt>
                <c:pt idx="45">
                  <c:v>485.53501044762106</c:v>
                </c:pt>
                <c:pt idx="46">
                  <c:v>468.89156492720366</c:v>
                </c:pt>
                <c:pt idx="47">
                  <c:v>500.43700776631624</c:v>
                </c:pt>
                <c:pt idx="48">
                  <c:v>482.587917793923</c:v>
                </c:pt>
                <c:pt idx="49">
                  <c:v>438.67738671327425</c:v>
                </c:pt>
                <c:pt idx="50">
                  <c:v>500.44329619488332</c:v>
                </c:pt>
                <c:pt idx="51">
                  <c:v>503.05725448428103</c:v>
                </c:pt>
                <c:pt idx="52">
                  <c:v>479.31984956453158</c:v>
                </c:pt>
                <c:pt idx="53">
                  <c:v>481.70781985493528</c:v>
                </c:pt>
                <c:pt idx="54">
                  <c:v>500.27367103390657</c:v>
                </c:pt>
                <c:pt idx="55">
                  <c:v>481.98847310830263</c:v>
                </c:pt>
                <c:pt idx="56">
                  <c:v>503.39412143758625</c:v>
                </c:pt>
                <c:pt idx="57">
                  <c:v>490.99752998562127</c:v>
                </c:pt>
                <c:pt idx="58">
                  <c:v>464.81939864945178</c:v>
                </c:pt>
                <c:pt idx="59">
                  <c:v>432.44954048668166</c:v>
                </c:pt>
                <c:pt idx="60">
                  <c:v>552.8172343181833</c:v>
                </c:pt>
                <c:pt idx="61">
                  <c:v>479.53047387819129</c:v>
                </c:pt>
              </c:numCache>
            </c:numRef>
          </c:yVal>
          <c:smooth val="0"/>
        </c:ser>
        <c:ser>
          <c:idx val="2"/>
          <c:order val="1"/>
          <c:spPr>
            <a:ln w="12700">
              <a:noFill/>
            </a:ln>
          </c:spPr>
          <c:marker>
            <c:symbol val="none"/>
          </c:marker>
          <c:dPt>
            <c:idx val="184"/>
            <c:bubble3D val="0"/>
            <c:spPr>
              <a:ln w="28575">
                <a:noFill/>
              </a:ln>
            </c:spPr>
          </c:dPt>
          <c:xVal>
            <c:numRef>
              <c:f>'Data_FigIV.1.11(2)'!$Q$6:$Q$192</c:f>
              <c:numCache>
                <c:formatCode>General</c:formatCode>
                <c:ptCount val="187"/>
                <c:pt idx="0">
                  <c:v>0.88752475434114242</c:v>
                </c:pt>
                <c:pt idx="1">
                  <c:v>0.73816465425511613</c:v>
                </c:pt>
                <c:pt idx="3">
                  <c:v>0.36518482490612808</c:v>
                </c:pt>
                <c:pt idx="4">
                  <c:v>0.43148830563443941</c:v>
                </c:pt>
                <c:pt idx="6">
                  <c:v>0.38204206745731067</c:v>
                </c:pt>
                <c:pt idx="7">
                  <c:v>0.22677602572396718</c:v>
                </c:pt>
                <c:pt idx="8">
                  <c:v>0.95970321137229664</c:v>
                </c:pt>
                <c:pt idx="9">
                  <c:v>1.0869879643573017</c:v>
                </c:pt>
                <c:pt idx="11">
                  <c:v>0.80401591755483393</c:v>
                </c:pt>
                <c:pt idx="12">
                  <c:v>0.79227031532517822</c:v>
                </c:pt>
                <c:pt idx="14">
                  <c:v>0.44895361955410795</c:v>
                </c:pt>
                <c:pt idx="15">
                  <c:v>0.45421144890209225</c:v>
                </c:pt>
                <c:pt idx="17">
                  <c:v>0.61944091857465955</c:v>
                </c:pt>
                <c:pt idx="18">
                  <c:v>0.73479052214005691</c:v>
                </c:pt>
                <c:pt idx="20">
                  <c:v>-8.9446672983448747E-3</c:v>
                </c:pt>
                <c:pt idx="21">
                  <c:v>-6.6803304843099334E-2</c:v>
                </c:pt>
                <c:pt idx="23">
                  <c:v>4.4997208418502813E-2</c:v>
                </c:pt>
                <c:pt idx="24">
                  <c:v>0.11081744306777867</c:v>
                </c:pt>
                <c:pt idx="26">
                  <c:v>-0.30084866913925851</c:v>
                </c:pt>
                <c:pt idx="27">
                  <c:v>-0.36465198262144982</c:v>
                </c:pt>
                <c:pt idx="32">
                  <c:v>-0.18239245173621024</c:v>
                </c:pt>
                <c:pt idx="33">
                  <c:v>-0.10789103335025924</c:v>
                </c:pt>
                <c:pt idx="35">
                  <c:v>-5.8934579197471283E-2</c:v>
                </c:pt>
                <c:pt idx="36">
                  <c:v>3.2842528565164848E-2</c:v>
                </c:pt>
                <c:pt idx="38">
                  <c:v>-3.2040762216596082E-2</c:v>
                </c:pt>
                <c:pt idx="39">
                  <c:v>8.5612568396660569E-3</c:v>
                </c:pt>
                <c:pt idx="41">
                  <c:v>0.76541975903772552</c:v>
                </c:pt>
                <c:pt idx="42">
                  <c:v>0.30596546008718095</c:v>
                </c:pt>
                <c:pt idx="44">
                  <c:v>4.8535292589377485E-2</c:v>
                </c:pt>
                <c:pt idx="45">
                  <c:v>-2.8536133729035996E-2</c:v>
                </c:pt>
                <c:pt idx="47">
                  <c:v>0.13294292247093625</c:v>
                </c:pt>
                <c:pt idx="48">
                  <c:v>0.21560918986987601</c:v>
                </c:pt>
                <c:pt idx="50">
                  <c:v>0.1550347300407415</c:v>
                </c:pt>
                <c:pt idx="51">
                  <c:v>5.5594765983432326E-2</c:v>
                </c:pt>
                <c:pt idx="53">
                  <c:v>0.12455519113768296</c:v>
                </c:pt>
                <c:pt idx="54">
                  <c:v>0.14750452593389887</c:v>
                </c:pt>
                <c:pt idx="56">
                  <c:v>0.48007806763291211</c:v>
                </c:pt>
                <c:pt idx="57">
                  <c:v>0.47137750534984418</c:v>
                </c:pt>
                <c:pt idx="59">
                  <c:v>0.31204474960586487</c:v>
                </c:pt>
                <c:pt idx="60">
                  <c:v>0.26153989867246497</c:v>
                </c:pt>
                <c:pt idx="62">
                  <c:v>0.83641097250792751</c:v>
                </c:pt>
                <c:pt idx="63">
                  <c:v>0.98637782491694392</c:v>
                </c:pt>
                <c:pt idx="65">
                  <c:v>0.43852050390055436</c:v>
                </c:pt>
                <c:pt idx="66">
                  <c:v>0.38115609527904476</c:v>
                </c:pt>
                <c:pt idx="68">
                  <c:v>0.68484237395296765</c:v>
                </c:pt>
                <c:pt idx="69">
                  <c:v>0.78578345566313801</c:v>
                </c:pt>
                <c:pt idx="70">
                  <c:v>0.61458878857203558</c:v>
                </c:pt>
                <c:pt idx="71">
                  <c:v>0.52458085944907495</c:v>
                </c:pt>
                <c:pt idx="73">
                  <c:v>3.7344056920613891E-2</c:v>
                </c:pt>
                <c:pt idx="74">
                  <c:v>9.8838242149726474E-2</c:v>
                </c:pt>
                <c:pt idx="76">
                  <c:v>0.82907282883458078</c:v>
                </c:pt>
                <c:pt idx="77">
                  <c:v>0.72645623251100355</c:v>
                </c:pt>
                <c:pt idx="79">
                  <c:v>0.4933766366392483</c:v>
                </c:pt>
                <c:pt idx="80">
                  <c:v>0.50666214754742933</c:v>
                </c:pt>
                <c:pt idx="82">
                  <c:v>0.52486094697422658</c:v>
                </c:pt>
                <c:pt idx="83">
                  <c:v>0.42765948685275984</c:v>
                </c:pt>
                <c:pt idx="85">
                  <c:v>0.56200821998163319</c:v>
                </c:pt>
                <c:pt idx="86">
                  <c:v>0.45777216888429034</c:v>
                </c:pt>
                <c:pt idx="88">
                  <c:v>0.37471146173986969</c:v>
                </c:pt>
                <c:pt idx="89">
                  <c:v>0.48843892501770036</c:v>
                </c:pt>
                <c:pt idx="91">
                  <c:v>0.43981291418215551</c:v>
                </c:pt>
                <c:pt idx="92">
                  <c:v>0.62228034355959905</c:v>
                </c:pt>
                <c:pt idx="94">
                  <c:v>0.5939878156956746</c:v>
                </c:pt>
                <c:pt idx="95">
                  <c:v>0.68243367375160358</c:v>
                </c:pt>
                <c:pt idx="97">
                  <c:v>0.64122081298872691</c:v>
                </c:pt>
                <c:pt idx="98">
                  <c:v>0.3792194209110018</c:v>
                </c:pt>
                <c:pt idx="100">
                  <c:v>0.72861300299063902</c:v>
                </c:pt>
                <c:pt idx="101">
                  <c:v>0.57626150421047562</c:v>
                </c:pt>
                <c:pt idx="103">
                  <c:v>0.3456610656953279</c:v>
                </c:pt>
                <c:pt idx="104">
                  <c:v>0.26682372707553531</c:v>
                </c:pt>
                <c:pt idx="106">
                  <c:v>0.22546288000581671</c:v>
                </c:pt>
                <c:pt idx="107">
                  <c:v>0.11568712859321953</c:v>
                </c:pt>
                <c:pt idx="109">
                  <c:v>0.24628048170377068</c:v>
                </c:pt>
                <c:pt idx="110">
                  <c:v>0.21872176394964127</c:v>
                </c:pt>
                <c:pt idx="112">
                  <c:v>0.66909010317564566</c:v>
                </c:pt>
                <c:pt idx="113">
                  <c:v>0.76927651519444762</c:v>
                </c:pt>
                <c:pt idx="115">
                  <c:v>0.85359975601619931</c:v>
                </c:pt>
                <c:pt idx="116">
                  <c:v>1.0451264814714132</c:v>
                </c:pt>
                <c:pt idx="118">
                  <c:v>0.31203701617651425</c:v>
                </c:pt>
                <c:pt idx="119">
                  <c:v>0.21105659113027941</c:v>
                </c:pt>
                <c:pt idx="121">
                  <c:v>3.2286259829493132E-2</c:v>
                </c:pt>
                <c:pt idx="122">
                  <c:v>0.1631898940093939</c:v>
                </c:pt>
                <c:pt idx="124">
                  <c:v>1.3481701044632564</c:v>
                </c:pt>
                <c:pt idx="125">
                  <c:v>1.5013739761054439</c:v>
                </c:pt>
                <c:pt idx="127">
                  <c:v>1.1930500144715028</c:v>
                </c:pt>
                <c:pt idx="128">
                  <c:v>1.3281261949486622</c:v>
                </c:pt>
                <c:pt idx="130">
                  <c:v>0.42408535481516546</c:v>
                </c:pt>
                <c:pt idx="131">
                  <c:v>0.25509134891411872</c:v>
                </c:pt>
                <c:pt idx="133">
                  <c:v>-0.12098671344842317</c:v>
                </c:pt>
                <c:pt idx="134">
                  <c:v>1.3358562273235741E-3</c:v>
                </c:pt>
                <c:pt idx="136">
                  <c:v>0.29121096446285677</c:v>
                </c:pt>
                <c:pt idx="137">
                  <c:v>0.44392883434278801</c:v>
                </c:pt>
                <c:pt idx="139">
                  <c:v>0.32912767396157122</c:v>
                </c:pt>
                <c:pt idx="140">
                  <c:v>0.26955445199947065</c:v>
                </c:pt>
                <c:pt idx="142">
                  <c:v>7.7333682312695065E-2</c:v>
                </c:pt>
                <c:pt idx="143">
                  <c:v>8.9828525001920567E-2</c:v>
                </c:pt>
                <c:pt idx="145">
                  <c:v>0.70252412880623416</c:v>
                </c:pt>
                <c:pt idx="146">
                  <c:v>0.30332020150817773</c:v>
                </c:pt>
                <c:pt idx="148">
                  <c:v>0.28186342147472832</c:v>
                </c:pt>
                <c:pt idx="149">
                  <c:v>4.0994045599555655E-2</c:v>
                </c:pt>
                <c:pt idx="151">
                  <c:v>0.21473635374474878</c:v>
                </c:pt>
                <c:pt idx="152">
                  <c:v>0.23642386776909194</c:v>
                </c:pt>
                <c:pt idx="154">
                  <c:v>3.12930209081222E-2</c:v>
                </c:pt>
                <c:pt idx="155">
                  <c:v>-0.10405545677411512</c:v>
                </c:pt>
                <c:pt idx="157">
                  <c:v>0.76114580787399799</c:v>
                </c:pt>
                <c:pt idx="158">
                  <c:v>0.91268002616371824</c:v>
                </c:pt>
                <c:pt idx="160">
                  <c:v>0.36091638876413046</c:v>
                </c:pt>
                <c:pt idx="161">
                  <c:v>0.46753799535429613</c:v>
                </c:pt>
                <c:pt idx="163">
                  <c:v>1.1804946907483356</c:v>
                </c:pt>
                <c:pt idx="164">
                  <c:v>1.286155857977038</c:v>
                </c:pt>
                <c:pt idx="166">
                  <c:v>-4.4654154564470099E-3</c:v>
                </c:pt>
                <c:pt idx="167">
                  <c:v>-9.6989791519076166E-3</c:v>
                </c:pt>
                <c:pt idx="169">
                  <c:v>-0.17980871948453958</c:v>
                </c:pt>
                <c:pt idx="170">
                  <c:v>-4.3451194590681586E-2</c:v>
                </c:pt>
                <c:pt idx="172">
                  <c:v>0.21549667040020132</c:v>
                </c:pt>
                <c:pt idx="173">
                  <c:v>0.28361597121737353</c:v>
                </c:pt>
                <c:pt idx="175">
                  <c:v>0.42011374214379493</c:v>
                </c:pt>
                <c:pt idx="176">
                  <c:v>0.53117857535019664</c:v>
                </c:pt>
                <c:pt idx="178">
                  <c:v>0.4557625400929789</c:v>
                </c:pt>
                <c:pt idx="179">
                  <c:v>0.65168604578529321</c:v>
                </c:pt>
                <c:pt idx="181">
                  <c:v>0.18210549055351549</c:v>
                </c:pt>
                <c:pt idx="182">
                  <c:v>0.15018507535297421</c:v>
                </c:pt>
                <c:pt idx="184">
                  <c:v>0.52446420851441844</c:v>
                </c:pt>
                <c:pt idx="185">
                  <c:v>0.6007590219699106</c:v>
                </c:pt>
              </c:numCache>
            </c:numRef>
          </c:xVal>
          <c:yVal>
            <c:numRef>
              <c:f>'Data_FigIV.1.11(2)'!$R$6:$R$192</c:f>
              <c:numCache>
                <c:formatCode>General</c:formatCode>
                <c:ptCount val="187"/>
                <c:pt idx="0">
                  <c:v>454.27125535571366</c:v>
                </c:pt>
                <c:pt idx="1">
                  <c:v>481.36678627921174</c:v>
                </c:pt>
                <c:pt idx="3">
                  <c:v>529.52926238141231</c:v>
                </c:pt>
                <c:pt idx="4">
                  <c:v>517.50109681795527</c:v>
                </c:pt>
                <c:pt idx="6">
                  <c:v>533.0741641029274</c:v>
                </c:pt>
                <c:pt idx="7">
                  <c:v>561.24109645455133</c:v>
                </c:pt>
                <c:pt idx="8">
                  <c:v>414.55071413846792</c:v>
                </c:pt>
                <c:pt idx="9">
                  <c:v>391.4598889541752</c:v>
                </c:pt>
                <c:pt idx="11">
                  <c:v>497.619124070439</c:v>
                </c:pt>
                <c:pt idx="12">
                  <c:v>499.74990282758642</c:v>
                </c:pt>
                <c:pt idx="14">
                  <c:v>453.92725373507324</c:v>
                </c:pt>
                <c:pt idx="15">
                  <c:v>452.97342685890726</c:v>
                </c:pt>
                <c:pt idx="17">
                  <c:v>430.21722846297797</c:v>
                </c:pt>
                <c:pt idx="18">
                  <c:v>409.29156793771563</c:v>
                </c:pt>
                <c:pt idx="20">
                  <c:v>483.43805084633999</c:v>
                </c:pt>
                <c:pt idx="21">
                  <c:v>493.93423089631631</c:v>
                </c:pt>
                <c:pt idx="23">
                  <c:v>532.48602119642987</c:v>
                </c:pt>
                <c:pt idx="24">
                  <c:v>520.54552167678571</c:v>
                </c:pt>
                <c:pt idx="26">
                  <c:v>507.17572698743925</c:v>
                </c:pt>
                <c:pt idx="27">
                  <c:v>518.75033528297922</c:v>
                </c:pt>
                <c:pt idx="32">
                  <c:v>484.64682051435267</c:v>
                </c:pt>
                <c:pt idx="33">
                  <c:v>471.1314607592476</c:v>
                </c:pt>
                <c:pt idx="35">
                  <c:v>507.22037729702896</c:v>
                </c:pt>
                <c:pt idx="36">
                  <c:v>490.57102141135874</c:v>
                </c:pt>
                <c:pt idx="38">
                  <c:v>489.0103875902663</c:v>
                </c:pt>
                <c:pt idx="39">
                  <c:v>481.64474400632605</c:v>
                </c:pt>
                <c:pt idx="41">
                  <c:v>406.49513939377988</c:v>
                </c:pt>
                <c:pt idx="42">
                  <c:v>489.84509803720812</c:v>
                </c:pt>
                <c:pt idx="44">
                  <c:v>499.54346894414425</c:v>
                </c:pt>
                <c:pt idx="45">
                  <c:v>513.52505581992796</c:v>
                </c:pt>
                <c:pt idx="47">
                  <c:v>493.81982874356777</c:v>
                </c:pt>
                <c:pt idx="48">
                  <c:v>478.82327743335838</c:v>
                </c:pt>
                <c:pt idx="50">
                  <c:v>487.50126269512475</c:v>
                </c:pt>
                <c:pt idx="51">
                  <c:v>505.54074324980058</c:v>
                </c:pt>
                <c:pt idx="53">
                  <c:v>503.12113883857324</c:v>
                </c:pt>
                <c:pt idx="54">
                  <c:v>498.95788231767966</c:v>
                </c:pt>
                <c:pt idx="56">
                  <c:v>558.24642048899375</c:v>
                </c:pt>
                <c:pt idx="57">
                  <c:v>559.82479620149752</c:v>
                </c:pt>
                <c:pt idx="59">
                  <c:v>485.82255037010469</c:v>
                </c:pt>
                <c:pt idx="60">
                  <c:v>494.98467432064047</c:v>
                </c:pt>
                <c:pt idx="62">
                  <c:v>453.94309362327073</c:v>
                </c:pt>
                <c:pt idx="63">
                  <c:v>426.73749129301132</c:v>
                </c:pt>
                <c:pt idx="65">
                  <c:v>526.00039663428311</c:v>
                </c:pt>
                <c:pt idx="66">
                  <c:v>536.40691823420798</c:v>
                </c:pt>
                <c:pt idx="68">
                  <c:v>466.29621444450015</c:v>
                </c:pt>
                <c:pt idx="69">
                  <c:v>447.98441497895465</c:v>
                </c:pt>
                <c:pt idx="70">
                  <c:v>461.93222807852169</c:v>
                </c:pt>
                <c:pt idx="71">
                  <c:v>478.26063590301112</c:v>
                </c:pt>
                <c:pt idx="73">
                  <c:v>488.20016257413965</c:v>
                </c:pt>
                <c:pt idx="74">
                  <c:v>477.0444550154877</c:v>
                </c:pt>
                <c:pt idx="76">
                  <c:v>485.53501044762106</c:v>
                </c:pt>
                <c:pt idx="77">
                  <c:v>504.15076631112368</c:v>
                </c:pt>
                <c:pt idx="79">
                  <c:v>468.89156492720366</c:v>
                </c:pt>
                <c:pt idx="80">
                  <c:v>466.48143014930969</c:v>
                </c:pt>
                <c:pt idx="82">
                  <c:v>500.43700776631624</c:v>
                </c:pt>
                <c:pt idx="83">
                  <c:v>518.07039959595124</c:v>
                </c:pt>
                <c:pt idx="85">
                  <c:v>482.587917793923</c:v>
                </c:pt>
                <c:pt idx="86">
                  <c:v>501.497460196644</c:v>
                </c:pt>
                <c:pt idx="88">
                  <c:v>459.36964668232997</c:v>
                </c:pt>
                <c:pt idx="89">
                  <c:v>438.73825987741509</c:v>
                </c:pt>
                <c:pt idx="91">
                  <c:v>418.69711345383325</c:v>
                </c:pt>
                <c:pt idx="92">
                  <c:v>385.59555639555566</c:v>
                </c:pt>
                <c:pt idx="94">
                  <c:v>438.67738671327425</c:v>
                </c:pt>
                <c:pt idx="95">
                  <c:v>422.63235540551869</c:v>
                </c:pt>
                <c:pt idx="97">
                  <c:v>490.60462017603777</c:v>
                </c:pt>
                <c:pt idx="98">
                  <c:v>538.1344947339179</c:v>
                </c:pt>
                <c:pt idx="100">
                  <c:v>406.36896179063234</c:v>
                </c:pt>
                <c:pt idx="101">
                  <c:v>434.00716465780727</c:v>
                </c:pt>
                <c:pt idx="103">
                  <c:v>500.44329619488332</c:v>
                </c:pt>
                <c:pt idx="104">
                  <c:v>514.74523858290047</c:v>
                </c:pt>
                <c:pt idx="106">
                  <c:v>503.05725448428103</c:v>
                </c:pt>
                <c:pt idx="107">
                  <c:v>522.97175819268159</c:v>
                </c:pt>
                <c:pt idx="109">
                  <c:v>479.31984956453158</c:v>
                </c:pt>
                <c:pt idx="110">
                  <c:v>484.31929780197095</c:v>
                </c:pt>
                <c:pt idx="112">
                  <c:v>406.60660416207395</c:v>
                </c:pt>
                <c:pt idx="113">
                  <c:v>388.43170990713975</c:v>
                </c:pt>
                <c:pt idx="115">
                  <c:v>409.85946262683456</c:v>
                </c:pt>
                <c:pt idx="116">
                  <c:v>375.11445168174851</c:v>
                </c:pt>
                <c:pt idx="118">
                  <c:v>481.70781985493528</c:v>
                </c:pt>
                <c:pt idx="119">
                  <c:v>500.0267566254135</c:v>
                </c:pt>
                <c:pt idx="121">
                  <c:v>455.54573771734425</c:v>
                </c:pt>
                <c:pt idx="122">
                  <c:v>431.79840850507844</c:v>
                </c:pt>
                <c:pt idx="124">
                  <c:v>395.89537961266899</c:v>
                </c:pt>
                <c:pt idx="125">
                  <c:v>368.10254712735639</c:v>
                </c:pt>
                <c:pt idx="127">
                  <c:v>431.50414104216469</c:v>
                </c:pt>
                <c:pt idx="128">
                  <c:v>406.99986698879349</c:v>
                </c:pt>
                <c:pt idx="130">
                  <c:v>500.27367103390657</c:v>
                </c:pt>
                <c:pt idx="131">
                  <c:v>530.93100395039653</c:v>
                </c:pt>
                <c:pt idx="133">
                  <c:v>431.81724496832368</c:v>
                </c:pt>
                <c:pt idx="134">
                  <c:v>409.626613284347</c:v>
                </c:pt>
                <c:pt idx="136">
                  <c:v>415.52929615112924</c:v>
                </c:pt>
                <c:pt idx="137">
                  <c:v>387.82462962024857</c:v>
                </c:pt>
                <c:pt idx="139">
                  <c:v>481.98847310830263</c:v>
                </c:pt>
                <c:pt idx="140">
                  <c:v>492.79569723949174</c:v>
                </c:pt>
                <c:pt idx="142">
                  <c:v>503.39412143758625</c:v>
                </c:pt>
                <c:pt idx="143">
                  <c:v>501.12742239095292</c:v>
                </c:pt>
                <c:pt idx="145">
                  <c:v>304.02850636992304</c:v>
                </c:pt>
                <c:pt idx="146">
                  <c:v>376.44839863469969</c:v>
                </c:pt>
                <c:pt idx="148">
                  <c:v>529.77201509229849</c:v>
                </c:pt>
                <c:pt idx="149">
                  <c:v>573.46831429664053</c:v>
                </c:pt>
                <c:pt idx="151">
                  <c:v>490.99752998562127</c:v>
                </c:pt>
                <c:pt idx="152">
                  <c:v>487.06318134390341</c:v>
                </c:pt>
                <c:pt idx="154">
                  <c:v>464.81939864945178</c:v>
                </c:pt>
                <c:pt idx="155">
                  <c:v>489.37307034875528</c:v>
                </c:pt>
                <c:pt idx="157">
                  <c:v>403.97854045604458</c:v>
                </c:pt>
                <c:pt idx="158">
                  <c:v>376.48860107282064</c:v>
                </c:pt>
                <c:pt idx="160">
                  <c:v>439.85527548315372</c:v>
                </c:pt>
                <c:pt idx="161">
                  <c:v>420.51296761905314</c:v>
                </c:pt>
                <c:pt idx="163">
                  <c:v>432.44954048668166</c:v>
                </c:pt>
                <c:pt idx="164">
                  <c:v>413.28146666770834</c:v>
                </c:pt>
                <c:pt idx="166">
                  <c:v>552.8172343181833</c:v>
                </c:pt>
                <c:pt idx="167">
                  <c:v>553.76665914361297</c:v>
                </c:pt>
                <c:pt idx="169">
                  <c:v>473.59585397961325</c:v>
                </c:pt>
                <c:pt idx="170">
                  <c:v>448.85913024760396</c:v>
                </c:pt>
                <c:pt idx="172">
                  <c:v>494.52699054921715</c:v>
                </c:pt>
                <c:pt idx="173">
                  <c:v>482.16941566331747</c:v>
                </c:pt>
                <c:pt idx="175">
                  <c:v>464.70259981822829</c:v>
                </c:pt>
                <c:pt idx="176">
                  <c:v>444.55424278764337</c:v>
                </c:pt>
                <c:pt idx="178">
                  <c:v>546.88084173930179</c:v>
                </c:pt>
                <c:pt idx="179">
                  <c:v>511.33820750118298</c:v>
                </c:pt>
                <c:pt idx="181">
                  <c:v>479.53047387819129</c:v>
                </c:pt>
                <c:pt idx="182">
                  <c:v>485.32118101255327</c:v>
                </c:pt>
                <c:pt idx="184">
                  <c:v>626.51623724295337</c:v>
                </c:pt>
                <c:pt idx="185">
                  <c:v>612.67553630545319</c:v>
                </c:pt>
              </c:numCache>
            </c:numRef>
          </c:yVal>
          <c:smooth val="0"/>
        </c:ser>
        <c:dLbls>
          <c:showLegendKey val="0"/>
          <c:showVal val="0"/>
          <c:showCatName val="0"/>
          <c:showSerName val="0"/>
          <c:showPercent val="0"/>
          <c:showBubbleSize val="0"/>
        </c:dLbls>
        <c:axId val="110109440"/>
        <c:axId val="110111360"/>
      </c:scatterChart>
      <c:valAx>
        <c:axId val="110109440"/>
        <c:scaling>
          <c:orientation val="maxMin"/>
          <c:max val="1.51"/>
          <c:min val="-0.5"/>
        </c:scaling>
        <c:delete val="0"/>
        <c:axPos val="b"/>
        <c:title>
          <c:tx>
            <c:rich>
              <a:bodyPr/>
              <a:lstStyle/>
              <a:p>
                <a:pPr algn="ctr" rtl="0">
                  <a:defRPr>
                    <a:solidFill>
                      <a:schemeClr val="tx1">
                        <a:lumMod val="85000"/>
                        <a:lumOff val="15000"/>
                      </a:schemeClr>
                    </a:solidFill>
                  </a:defRPr>
                </a:pPr>
                <a:r>
                  <a:rPr lang="en-GB" dirty="0">
                    <a:solidFill>
                      <a:schemeClr val="tx1">
                        <a:lumMod val="85000"/>
                        <a:lumOff val="15000"/>
                      </a:schemeClr>
                    </a:solidFill>
                  </a:rPr>
                  <a:t>Equity in resource allocation</a:t>
                </a:r>
              </a:p>
              <a:p>
                <a:pPr algn="ctr" rtl="0">
                  <a:defRPr>
                    <a:solidFill>
                      <a:schemeClr val="tx1">
                        <a:lumMod val="85000"/>
                        <a:lumOff val="15000"/>
                      </a:schemeClr>
                    </a:solidFill>
                  </a:defRPr>
                </a:pPr>
                <a:r>
                  <a:rPr lang="en-GB" dirty="0">
                    <a:solidFill>
                      <a:schemeClr val="tx1">
                        <a:lumMod val="85000"/>
                        <a:lumOff val="15000"/>
                      </a:schemeClr>
                    </a:solidFill>
                  </a:rPr>
                  <a:t> (index points)</a:t>
                </a:r>
              </a:p>
            </c:rich>
          </c:tx>
          <c:layout>
            <c:manualLayout>
              <c:xMode val="edge"/>
              <c:yMode val="edge"/>
              <c:x val="0.38040834645665472"/>
              <c:y val="0.89899777059830621"/>
            </c:manualLayout>
          </c:layout>
          <c:overlay val="0"/>
        </c:title>
        <c:numFmt formatCode="General" sourceLinked="1"/>
        <c:majorTickMark val="none"/>
        <c:minorTickMark val="none"/>
        <c:tickLblPos val="low"/>
        <c:spPr>
          <a:ln>
            <a:solidFill>
              <a:srgbClr val="FFFFFF"/>
            </a:solidFill>
          </a:ln>
        </c:spPr>
        <c:txPr>
          <a:bodyPr rot="0" vert="horz"/>
          <a:lstStyle/>
          <a:p>
            <a:pPr>
              <a:defRPr sz="1100">
                <a:solidFill>
                  <a:schemeClr val="tx1">
                    <a:lumMod val="85000"/>
                    <a:lumOff val="15000"/>
                  </a:schemeClr>
                </a:solidFill>
              </a:defRPr>
            </a:pPr>
            <a:endParaRPr lang="nl-NL"/>
          </a:p>
        </c:txPr>
        <c:crossAx val="110111360"/>
        <c:crossesAt val="500"/>
        <c:crossBetween val="midCat"/>
      </c:valAx>
      <c:valAx>
        <c:axId val="110111360"/>
        <c:scaling>
          <c:orientation val="minMax"/>
          <c:max val="700"/>
          <c:min val="300"/>
        </c:scaling>
        <c:delete val="0"/>
        <c:axPos val="r"/>
        <c:title>
          <c:tx>
            <c:rich>
              <a:bodyPr rot="-5400000" vert="horz"/>
              <a:lstStyle/>
              <a:p>
                <a:pPr algn="ctr" rtl="0">
                  <a:defRPr>
                    <a:solidFill>
                      <a:schemeClr val="tx1">
                        <a:lumMod val="85000"/>
                        <a:lumOff val="15000"/>
                      </a:schemeClr>
                    </a:solidFill>
                  </a:defRPr>
                </a:pPr>
                <a:r>
                  <a:rPr lang="en-US">
                    <a:solidFill>
                      <a:schemeClr val="tx1">
                        <a:lumMod val="85000"/>
                        <a:lumOff val="15000"/>
                      </a:schemeClr>
                    </a:solidFill>
                  </a:rPr>
                  <a:t>Mathematics performance (score points)</a:t>
                </a:r>
              </a:p>
            </c:rich>
          </c:tx>
          <c:layout>
            <c:manualLayout>
              <c:xMode val="edge"/>
              <c:yMode val="edge"/>
              <c:x val="0"/>
              <c:y val="0.22231205916855837"/>
            </c:manualLayout>
          </c:layout>
          <c:overlay val="0"/>
        </c:title>
        <c:numFmt formatCode="0;[Red]0" sourceLinked="0"/>
        <c:majorTickMark val="none"/>
        <c:minorTickMark val="none"/>
        <c:tickLblPos val="high"/>
        <c:spPr>
          <a:ln>
            <a:solidFill>
              <a:srgbClr val="FFFFFF"/>
            </a:solidFill>
          </a:ln>
        </c:spPr>
        <c:txPr>
          <a:bodyPr/>
          <a:lstStyle/>
          <a:p>
            <a:pPr>
              <a:defRPr sz="1100">
                <a:solidFill>
                  <a:schemeClr val="tx1">
                    <a:lumMod val="85000"/>
                    <a:lumOff val="15000"/>
                  </a:schemeClr>
                </a:solidFill>
              </a:defRPr>
            </a:pPr>
            <a:endParaRPr lang="nl-NL"/>
          </a:p>
        </c:txPr>
        <c:crossAx val="110109440"/>
        <c:crosses val="autoZero"/>
        <c:crossBetween val="midCat"/>
      </c:valAx>
      <c:spPr>
        <a:ln>
          <a:noFill/>
        </a:ln>
      </c:spPr>
    </c:plotArea>
    <c:plotVisOnly val="1"/>
    <c:dispBlanksAs val="gap"/>
    <c:showDLblsOverMax val="0"/>
  </c:chart>
  <c:spPr>
    <a:ln>
      <a:noFill/>
    </a:ln>
  </c:spPr>
  <c:txPr>
    <a:bodyPr/>
    <a:lstStyle/>
    <a:p>
      <a:pPr>
        <a:defRPr sz="1200">
          <a:solidFill>
            <a:schemeClr val="bg1"/>
          </a:solidFill>
          <a:latin typeface="Arial" panose="020B0604020202020204" pitchFamily="34" charset="0"/>
          <a:cs typeface="Arial" panose="020B0604020202020204" pitchFamily="34" charset="0"/>
        </a:defRPr>
      </a:pPr>
      <a:endParaRPr lang="nl-N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spPr>
            <a:no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Pt>
            <c:idx val="23"/>
            <c:invertIfNegative val="0"/>
            <c:bubble3D val="0"/>
          </c:dPt>
          <c:dPt>
            <c:idx val="24"/>
            <c:invertIfNegative val="0"/>
            <c:bubble3D val="0"/>
          </c:dPt>
          <c:dPt>
            <c:idx val="25"/>
            <c:invertIfNegative val="0"/>
            <c:bubble3D val="0"/>
          </c:dPt>
          <c:dPt>
            <c:idx val="26"/>
            <c:invertIfNegative val="0"/>
            <c:bubble3D val="0"/>
          </c:dPt>
          <c:dPt>
            <c:idx val="27"/>
            <c:invertIfNegative val="0"/>
            <c:bubble3D val="0"/>
          </c:dPt>
          <c:dPt>
            <c:idx val="28"/>
            <c:invertIfNegative val="0"/>
            <c:bubble3D val="0"/>
          </c:dPt>
          <c:dPt>
            <c:idx val="29"/>
            <c:invertIfNegative val="0"/>
            <c:bubble3D val="0"/>
          </c:dPt>
          <c:dPt>
            <c:idx val="30"/>
            <c:invertIfNegative val="0"/>
            <c:bubble3D val="0"/>
          </c:dPt>
          <c:dPt>
            <c:idx val="31"/>
            <c:invertIfNegative val="0"/>
            <c:bubble3D val="0"/>
          </c:dPt>
          <c:dPt>
            <c:idx val="32"/>
            <c:invertIfNegative val="0"/>
            <c:bubble3D val="0"/>
          </c:dPt>
          <c:dPt>
            <c:idx val="33"/>
            <c:invertIfNegative val="0"/>
            <c:bubble3D val="0"/>
          </c:dPt>
          <c:dLbls>
            <c:dLbl>
              <c:idx val="0"/>
              <c:layout/>
              <c:tx>
                <c:rich>
                  <a:bodyPr/>
                  <a:lstStyle/>
                  <a:p>
                    <a:r>
                      <a:rPr lang="en-US"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layout/>
              <c:tx>
                <c:rich>
                  <a:bodyPr/>
                  <a:lstStyle/>
                  <a:p>
                    <a:r>
                      <a:rPr lang="en-US"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layout>
                <c:manualLayout>
                  <c:x val="-3.6015754765795382E-2"/>
                  <c:y val="-8.0515833882521138E-3"/>
                </c:manualLayout>
              </c:layout>
              <c:tx>
                <c:rich>
                  <a:bodyPr/>
                  <a:lstStyle/>
                  <a:p>
                    <a:r>
                      <a:rPr lang="en-US"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layout/>
              <c:tx>
                <c:rich>
                  <a:bodyPr/>
                  <a:lstStyle/>
                  <a:p>
                    <a:r>
                      <a:rPr lang="en-US"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layout/>
              <c:tx>
                <c:rich>
                  <a:bodyPr/>
                  <a:lstStyle/>
                  <a:p>
                    <a:r>
                      <a:rPr lang="en-US"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layout>
                <c:manualLayout>
                  <c:x val="-3.7516411214370195E-2"/>
                  <c:y val="1.0064479235315164E-2"/>
                </c:manualLayout>
              </c:layout>
              <c:tx>
                <c:rich>
                  <a:bodyPr/>
                  <a:lstStyle/>
                  <a:p>
                    <a:r>
                      <a:rPr lang="en-US"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layout>
                <c:manualLayout>
                  <c:x val="-7.3532165980165515E-2"/>
                  <c:y val="-2.2141854317693291E-2"/>
                </c:manualLayout>
              </c:layout>
              <c:tx>
                <c:rich>
                  <a:bodyPr/>
                  <a:lstStyle/>
                  <a:p>
                    <a:r>
                      <a:rPr lang="en-US"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2.4010503177196926E-2"/>
                  <c:y val="-3.0193437705945396E-2"/>
                </c:manualLayout>
              </c:layout>
              <c:tx>
                <c:rich>
                  <a:bodyPr/>
                  <a:lstStyle/>
                  <a:p>
                    <a:r>
                      <a:rPr lang="en-US"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layout>
                <c:manualLayout>
                  <c:x val="-6.4528227288716794E-2"/>
                  <c:y val="3.0193437705945396E-2"/>
                </c:manualLayout>
              </c:layout>
              <c:tx>
                <c:rich>
                  <a:bodyPr/>
                  <a:lstStyle/>
                  <a:p>
                    <a:r>
                      <a:rPr lang="en-US"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layout/>
              <c:tx>
                <c:rich>
                  <a:bodyPr/>
                  <a:lstStyle/>
                  <a:p>
                    <a:r>
                      <a:rPr lang="en-US"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layout>
                <c:manualLayout>
                  <c:x val="-0.12155317233455948"/>
                  <c:y val="1.610316677650421E-2"/>
                </c:manualLayout>
              </c:layout>
              <c:tx>
                <c:rich>
                  <a:bodyPr/>
                  <a:lstStyle/>
                  <a:p>
                    <a:r>
                      <a:rPr lang="en-US"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layout/>
              <c:tx>
                <c:rich>
                  <a:bodyPr/>
                  <a:lstStyle/>
                  <a:p>
                    <a:r>
                      <a:rPr lang="en-US"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layout>
                <c:manualLayout>
                  <c:x val="-1.9508533831472517E-2"/>
                  <c:y val="1.2077375082378085E-2"/>
                </c:manualLayout>
              </c:layout>
              <c:tx>
                <c:rich>
                  <a:bodyPr/>
                  <a:lstStyle/>
                  <a:p>
                    <a:r>
                      <a:rPr lang="en-US"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layout>
                <c:manualLayout>
                  <c:x val="-2.7011816074346589E-2"/>
                  <c:y val="-3.0193437705945396E-2"/>
                </c:manualLayout>
              </c:layout>
              <c:tx>
                <c:rich>
                  <a:bodyPr/>
                  <a:lstStyle/>
                  <a:p>
                    <a:r>
                      <a:rPr lang="en-US"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layout/>
              <c:tx>
                <c:rich>
                  <a:bodyPr/>
                  <a:lstStyle/>
                  <a:p>
                    <a:r>
                      <a:rPr lang="en-US"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layout/>
              <c:tx>
                <c:rich>
                  <a:bodyPr/>
                  <a:lstStyle/>
                  <a:p>
                    <a:r>
                      <a:rPr lang="en-US"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layout/>
              <c:tx>
                <c:rich>
                  <a:bodyPr/>
                  <a:lstStyle/>
                  <a:p>
                    <a:r>
                      <a:rPr lang="en-US"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layout/>
              <c:tx>
                <c:rich>
                  <a:bodyPr/>
                  <a:lstStyle/>
                  <a:p>
                    <a:r>
                      <a:rPr lang="en-US"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layout/>
              <c:tx>
                <c:rich>
                  <a:bodyPr/>
                  <a:lstStyle/>
                  <a:p>
                    <a:r>
                      <a:rPr lang="en-US"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layout>
                <c:manualLayout>
                  <c:x val="-4.2018380560094673E-2"/>
                  <c:y val="2.0128958470630271E-3"/>
                </c:manualLayout>
              </c:layout>
              <c:tx>
                <c:rich>
                  <a:bodyPr/>
                  <a:lstStyle/>
                  <a:p>
                    <a:r>
                      <a:rPr lang="en-US"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layout/>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layout>
                <c:manualLayout>
                  <c:x val="-0.13956104971745728"/>
                  <c:y val="-6.0386875411890424E-3"/>
                </c:manualLayout>
              </c:layout>
              <c:tx>
                <c:rich>
                  <a:bodyPr/>
                  <a:lstStyle/>
                  <a:p>
                    <a:r>
                      <a:rPr lang="en-US"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layout>
                <c:manualLayout>
                  <c:x val="-0.14256236261460672"/>
                  <c:y val="-2.0129012129591551E-2"/>
                </c:manualLayout>
              </c:layout>
              <c:tx>
                <c:rich>
                  <a:bodyPr/>
                  <a:lstStyle/>
                  <a:p>
                    <a:r>
                      <a:rPr lang="en-US"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layout/>
              <c:tx>
                <c:rich>
                  <a:bodyPr/>
                  <a:lstStyle/>
                  <a:p>
                    <a:r>
                      <a:rPr lang="en-US"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layout>
                <c:manualLayout>
                  <c:x val="-9.1540043363063525E-2"/>
                  <c:y val="-1.2077375082378159E-2"/>
                </c:manualLayout>
              </c:layout>
              <c:tx>
                <c:rich>
                  <a:bodyPr/>
                  <a:lstStyle/>
                  <a:p>
                    <a:r>
                      <a:rPr lang="en-US"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layout>
                <c:manualLayout>
                  <c:x val="-0.12005251588598467"/>
                  <c:y val="0"/>
                </c:manualLayout>
              </c:layout>
              <c:tx>
                <c:rich>
                  <a:bodyPr/>
                  <a:lstStyle/>
                  <a:p>
                    <a:r>
                      <a:rPr lang="en-US"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layout>
                <c:manualLayout>
                  <c:x val="-0.11855185943740983"/>
                  <c:y val="2.8133075445260843E-2"/>
                </c:manualLayout>
              </c:layout>
              <c:tx>
                <c:rich>
                  <a:bodyPr/>
                  <a:lstStyle/>
                  <a:p>
                    <a:r>
                      <a:rPr lang="en-US"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layout>
                <c:manualLayout>
                  <c:x val="-5.5524406759192971E-2"/>
                  <c:y val="-1.9654215798337225E-3"/>
                </c:manualLayout>
              </c:layout>
              <c:tx>
                <c:rich>
                  <a:bodyPr/>
                  <a:lstStyle/>
                  <a:p>
                    <a:r>
                      <a:rPr lang="en-US"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layout>
                <c:manualLayout>
                  <c:x val="-9.7542669157362566E-2"/>
                  <c:y val="3.0193437705945396E-2"/>
                </c:manualLayout>
              </c:layout>
              <c:tx>
                <c:rich>
                  <a:bodyPr/>
                  <a:lstStyle/>
                  <a:p>
                    <a:r>
                      <a:rPr lang="en-US"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layout/>
              <c:tx>
                <c:rich>
                  <a:bodyPr/>
                  <a:lstStyle/>
                  <a:p>
                    <a:r>
                      <a:rPr lang="en-US"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layout>
                <c:manualLayout>
                  <c:x val="-0.13806039326888231"/>
                  <c:y val="-6.0386875411890424E-3"/>
                </c:manualLayout>
              </c:layout>
              <c:tx>
                <c:rich>
                  <a:bodyPr/>
                  <a:lstStyle/>
                  <a:p>
                    <a:r>
                      <a:rPr lang="en-US"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layout/>
              <c:tx>
                <c:rich>
                  <a:bodyPr/>
                  <a:lstStyle/>
                  <a:p>
                    <a:r>
                      <a:rPr lang="en-US"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layout>
                <c:manualLayout>
                  <c:x val="-1.6507220934322889E-2"/>
                  <c:y val="6.0386875411890814E-3"/>
                </c:manualLayout>
              </c:layout>
              <c:tx>
                <c:rich>
                  <a:bodyPr/>
                  <a:lstStyle/>
                  <a:p>
                    <a:r>
                      <a:rPr lang="en-US"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layout/>
              <c:tx>
                <c:rich>
                  <a:bodyPr/>
                  <a:lstStyle/>
                  <a:p>
                    <a:r>
                      <a:rPr lang="en-US"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dLbl>
              <c:idx val="35"/>
              <c:layout/>
              <c:tx>
                <c:rich>
                  <a:bodyPr/>
                  <a:lstStyle/>
                  <a:p>
                    <a:r>
                      <a:rPr lang="en-US" smtClean="0"/>
                      <a:t>Singapore</a:t>
                    </a:r>
                    <a:endParaRPr lang="en-US"/>
                  </a:p>
                </c:rich>
              </c:tx>
              <c:dLblPos val="r"/>
              <c:showLegendKey val="0"/>
              <c:showVal val="1"/>
              <c:showCatName val="0"/>
              <c:showSerName val="0"/>
              <c:showPercent val="0"/>
              <c:showBubbleSize val="0"/>
            </c:dLbl>
            <c:dLbl>
              <c:idx val="36"/>
              <c:layout/>
              <c:tx>
                <c:rich>
                  <a:bodyPr/>
                  <a:lstStyle/>
                  <a:p>
                    <a:r>
                      <a:rPr lang="en-US" smtClean="0"/>
                      <a:t>Hong Kong-China</a:t>
                    </a:r>
                    <a:endParaRPr lang="en-US"/>
                  </a:p>
                </c:rich>
              </c:tx>
              <c:dLblPos val="r"/>
              <c:showLegendKey val="0"/>
              <c:showVal val="1"/>
              <c:showCatName val="0"/>
              <c:showSerName val="0"/>
              <c:showPercent val="0"/>
              <c:showBubbleSize val="0"/>
            </c:dLbl>
            <c:dLbl>
              <c:idx val="37"/>
              <c:layout>
                <c:manualLayout>
                  <c:x val="-0.17107483513752808"/>
                  <c:y val="1.9654215798337225E-3"/>
                </c:manualLayout>
              </c:layout>
              <c:tx>
                <c:rich>
                  <a:bodyPr/>
                  <a:lstStyle/>
                  <a:p>
                    <a:r>
                      <a:rPr lang="en-US" smtClean="0"/>
                      <a:t>Chinese Taipei</a:t>
                    </a:r>
                    <a:endParaRPr lang="en-US"/>
                  </a:p>
                </c:rich>
              </c:tx>
              <c:dLblPos val="r"/>
              <c:showLegendKey val="0"/>
              <c:showVal val="1"/>
              <c:showCatName val="0"/>
              <c:showSerName val="0"/>
              <c:showPercent val="0"/>
              <c:showBubbleSize val="0"/>
            </c:dLbl>
            <c:dLbl>
              <c:idx val="38"/>
              <c:layout/>
              <c:tx>
                <c:rich>
                  <a:bodyPr/>
                  <a:lstStyle/>
                  <a:p>
                    <a:r>
                      <a:rPr lang="en-US" smtClean="0"/>
                      <a:t>Macao-China</a:t>
                    </a:r>
                    <a:endParaRPr lang="en-US"/>
                  </a:p>
                </c:rich>
              </c:tx>
              <c:dLblPos val="r"/>
              <c:showLegendKey val="0"/>
              <c:showVal val="1"/>
              <c:showCatName val="0"/>
              <c:showSerName val="0"/>
              <c:showPercent val="0"/>
              <c:showBubbleSize val="0"/>
            </c:dLbl>
            <c:dLbl>
              <c:idx val="39"/>
              <c:layout>
                <c:manualLayout>
                  <c:x val="-9.0039386914488456E-3"/>
                  <c:y val="1.7688794218503501E-2"/>
                </c:manualLayout>
              </c:layout>
              <c:tx>
                <c:rich>
                  <a:bodyPr/>
                  <a:lstStyle/>
                  <a:p>
                    <a:r>
                      <a:rPr lang="en-US" smtClean="0"/>
                      <a:t>Liechtenstein</a:t>
                    </a:r>
                    <a:endParaRPr lang="en-US"/>
                  </a:p>
                </c:rich>
              </c:tx>
              <c:dLblPos val="r"/>
              <c:showLegendKey val="0"/>
              <c:showVal val="1"/>
              <c:showCatName val="0"/>
              <c:showSerName val="0"/>
              <c:showPercent val="0"/>
              <c:showBubbleSize val="0"/>
            </c:dLbl>
            <c:dLbl>
              <c:idx val="40"/>
              <c:layout/>
              <c:tx>
                <c:rich>
                  <a:bodyPr/>
                  <a:lstStyle/>
                  <a:p>
                    <a:r>
                      <a:rPr lang="en-US" smtClean="0"/>
                      <a:t>Viet Nam</a:t>
                    </a:r>
                    <a:endParaRPr lang="en-US"/>
                  </a:p>
                </c:rich>
              </c:tx>
              <c:dLblPos val="r"/>
              <c:showLegendKey val="0"/>
              <c:showVal val="1"/>
              <c:showCatName val="0"/>
              <c:showSerName val="0"/>
              <c:showPercent val="0"/>
              <c:showBubbleSize val="0"/>
            </c:dLbl>
            <c:dLbl>
              <c:idx val="41"/>
              <c:layout/>
              <c:tx>
                <c:rich>
                  <a:bodyPr/>
                  <a:lstStyle/>
                  <a:p>
                    <a:r>
                      <a:rPr lang="en-US" smtClean="0"/>
                      <a:t>Latvia</a:t>
                    </a:r>
                    <a:endParaRPr lang="en-US"/>
                  </a:p>
                </c:rich>
              </c:tx>
              <c:dLblPos val="r"/>
              <c:showLegendKey val="0"/>
              <c:showVal val="1"/>
              <c:showCatName val="0"/>
              <c:showSerName val="0"/>
              <c:showPercent val="0"/>
              <c:showBubbleSize val="0"/>
            </c:dLbl>
            <c:dLbl>
              <c:idx val="42"/>
              <c:layout/>
              <c:tx>
                <c:rich>
                  <a:bodyPr/>
                  <a:lstStyle/>
                  <a:p>
                    <a:r>
                      <a:rPr lang="en-US" smtClean="0"/>
                      <a:t>Russian Fed.</a:t>
                    </a:r>
                    <a:endParaRPr lang="en-US"/>
                  </a:p>
                </c:rich>
              </c:tx>
              <c:dLblPos val="r"/>
              <c:showLegendKey val="0"/>
              <c:showVal val="1"/>
              <c:showCatName val="0"/>
              <c:showSerName val="0"/>
              <c:showPercent val="0"/>
              <c:showBubbleSize val="0"/>
            </c:dLbl>
            <c:dLbl>
              <c:idx val="43"/>
              <c:layout/>
              <c:tx>
                <c:rich>
                  <a:bodyPr/>
                  <a:lstStyle/>
                  <a:p>
                    <a:r>
                      <a:rPr lang="en-US" smtClean="0"/>
                      <a:t>Lithuania</a:t>
                    </a:r>
                    <a:endParaRPr lang="en-US"/>
                  </a:p>
                </c:rich>
              </c:tx>
              <c:dLblPos val="r"/>
              <c:showLegendKey val="0"/>
              <c:showVal val="1"/>
              <c:showCatName val="0"/>
              <c:showSerName val="0"/>
              <c:showPercent val="0"/>
              <c:showBubbleSize val="0"/>
            </c:dLbl>
            <c:dLbl>
              <c:idx val="44"/>
              <c:layout/>
              <c:tx>
                <c:rich>
                  <a:bodyPr/>
                  <a:lstStyle/>
                  <a:p>
                    <a:r>
                      <a:rPr lang="en-US" smtClean="0"/>
                      <a:t>Croatia</a:t>
                    </a:r>
                    <a:endParaRPr lang="en-US"/>
                  </a:p>
                </c:rich>
              </c:tx>
              <c:dLblPos val="r"/>
              <c:showLegendKey val="0"/>
              <c:showVal val="1"/>
              <c:showCatName val="0"/>
              <c:showSerName val="0"/>
              <c:showPercent val="0"/>
              <c:showBubbleSize val="0"/>
            </c:dLbl>
            <c:dLbl>
              <c:idx val="45"/>
              <c:layout/>
              <c:tx>
                <c:rich>
                  <a:bodyPr/>
                  <a:lstStyle/>
                  <a:p>
                    <a:r>
                      <a:rPr lang="en-US" smtClean="0"/>
                      <a:t>Serbia</a:t>
                    </a:r>
                    <a:endParaRPr lang="en-US"/>
                  </a:p>
                </c:rich>
              </c:tx>
              <c:dLblPos val="r"/>
              <c:showLegendKey val="0"/>
              <c:showVal val="1"/>
              <c:showCatName val="0"/>
              <c:showSerName val="0"/>
              <c:showPercent val="0"/>
              <c:showBubbleSize val="0"/>
            </c:dLbl>
            <c:dLbl>
              <c:idx val="46"/>
              <c:layout/>
              <c:tx>
                <c:rich>
                  <a:bodyPr/>
                  <a:lstStyle/>
                  <a:p>
                    <a:r>
                      <a:rPr lang="en-US" smtClean="0"/>
                      <a:t>Romania</a:t>
                    </a:r>
                    <a:endParaRPr lang="en-US"/>
                  </a:p>
                </c:rich>
              </c:tx>
              <c:dLblPos val="r"/>
              <c:showLegendKey val="0"/>
              <c:showVal val="1"/>
              <c:showCatName val="0"/>
              <c:showSerName val="0"/>
              <c:showPercent val="0"/>
              <c:showBubbleSize val="0"/>
            </c:dLbl>
            <c:dLbl>
              <c:idx val="47"/>
              <c:layout/>
              <c:tx>
                <c:rich>
                  <a:bodyPr/>
                  <a:lstStyle/>
                  <a:p>
                    <a:r>
                      <a:rPr lang="en-US" smtClean="0"/>
                      <a:t>Bulgaria</a:t>
                    </a:r>
                    <a:endParaRPr lang="en-US"/>
                  </a:p>
                </c:rich>
              </c:tx>
              <c:dLblPos val="r"/>
              <c:showLegendKey val="0"/>
              <c:showVal val="1"/>
              <c:showCatName val="0"/>
              <c:showSerName val="0"/>
              <c:showPercent val="0"/>
              <c:showBubbleSize val="0"/>
            </c:dLbl>
            <c:dLbl>
              <c:idx val="48"/>
              <c:layout>
                <c:manualLayout>
                  <c:x val="-0.14406301906318153"/>
                  <c:y val="-2.5550480537838389E-2"/>
                </c:manualLayout>
              </c:layout>
              <c:tx>
                <c:rich>
                  <a:bodyPr/>
                  <a:lstStyle/>
                  <a:p>
                    <a:r>
                      <a:rPr lang="en-US" smtClean="0"/>
                      <a:t>United Arab Emirates</a:t>
                    </a:r>
                    <a:endParaRPr lang="en-US"/>
                  </a:p>
                </c:rich>
              </c:tx>
              <c:dLblPos val="r"/>
              <c:showLegendKey val="0"/>
              <c:showVal val="1"/>
              <c:showCatName val="0"/>
              <c:showSerName val="0"/>
              <c:showPercent val="0"/>
              <c:showBubbleSize val="0"/>
            </c:dLbl>
            <c:dLbl>
              <c:idx val="49"/>
              <c:layout/>
              <c:tx>
                <c:rich>
                  <a:bodyPr/>
                  <a:lstStyle/>
                  <a:p>
                    <a:r>
                      <a:rPr lang="en-US" smtClean="0"/>
                      <a:t>Kazakhstan</a:t>
                    </a:r>
                    <a:endParaRPr lang="en-US"/>
                  </a:p>
                </c:rich>
              </c:tx>
              <c:dLblPos val="r"/>
              <c:showLegendKey val="0"/>
              <c:showVal val="1"/>
              <c:showCatName val="0"/>
              <c:showSerName val="0"/>
              <c:showPercent val="0"/>
              <c:showBubbleSize val="0"/>
            </c:dLbl>
            <c:dLbl>
              <c:idx val="50"/>
              <c:layout/>
              <c:tx>
                <c:rich>
                  <a:bodyPr/>
                  <a:lstStyle/>
                  <a:p>
                    <a:r>
                      <a:rPr lang="en-US" smtClean="0"/>
                      <a:t>Thailand</a:t>
                    </a:r>
                    <a:endParaRPr lang="en-US"/>
                  </a:p>
                </c:rich>
              </c:tx>
              <c:dLblPos val="r"/>
              <c:showLegendKey val="0"/>
              <c:showVal val="1"/>
              <c:showCatName val="0"/>
              <c:showSerName val="0"/>
              <c:showPercent val="0"/>
              <c:showBubbleSize val="0"/>
            </c:dLbl>
            <c:dLbl>
              <c:idx val="51"/>
              <c:layout/>
              <c:tx>
                <c:rich>
                  <a:bodyPr/>
                  <a:lstStyle/>
                  <a:p>
                    <a:r>
                      <a:rPr lang="en-US" smtClean="0"/>
                      <a:t>Malaysia</a:t>
                    </a:r>
                    <a:endParaRPr lang="en-US"/>
                  </a:p>
                </c:rich>
              </c:tx>
              <c:dLblPos val="r"/>
              <c:showLegendKey val="0"/>
              <c:showVal val="1"/>
              <c:showCatName val="0"/>
              <c:showSerName val="0"/>
              <c:showPercent val="0"/>
              <c:showBubbleSize val="0"/>
            </c:dLbl>
            <c:txPr>
              <a:bodyPr/>
              <a:lstStyle/>
              <a:p>
                <a:pPr>
                  <a:defRPr b="1">
                    <a:solidFill>
                      <a:schemeClr val="bg1"/>
                    </a:solidFill>
                  </a:defRPr>
                </a:pPr>
                <a:endParaRPr lang="nl-NL"/>
              </a:p>
            </c:txPr>
            <c:dLblPos val="r"/>
            <c:showLegendKey val="0"/>
            <c:showVal val="1"/>
            <c:showCatName val="0"/>
            <c:showSerName val="0"/>
            <c:showPercent val="0"/>
            <c:showBubbleSize val="0"/>
            <c:showLeaderLines val="0"/>
          </c:dLbls>
          <c:xVal>
            <c:numRef>
              <c:f>Sheet1!$A$2:$A$53</c:f>
              <c:numCache>
                <c:formatCode>0.0</c:formatCode>
                <c:ptCount val="52"/>
                <c:pt idx="0">
                  <c:v>12.348634433612553</c:v>
                </c:pt>
                <c:pt idx="1">
                  <c:v>15.82068926801575</c:v>
                </c:pt>
                <c:pt idx="2">
                  <c:v>14.97389906824686</c:v>
                </c:pt>
                <c:pt idx="3">
                  <c:v>9.4231575594489865</c:v>
                </c:pt>
                <c:pt idx="4">
                  <c:v>23.06222744256284</c:v>
                </c:pt>
                <c:pt idx="5">
                  <c:v>16.15934101566916</c:v>
                </c:pt>
                <c:pt idx="6">
                  <c:v>16.486357632415384</c:v>
                </c:pt>
                <c:pt idx="7">
                  <c:v>8.6478298471154602</c:v>
                </c:pt>
                <c:pt idx="8">
                  <c:v>9.3547551417515535</c:v>
                </c:pt>
                <c:pt idx="9">
                  <c:v>22.465039691363824</c:v>
                </c:pt>
                <c:pt idx="10">
                  <c:v>16.910080741426754</c:v>
                </c:pt>
                <c:pt idx="11">
                  <c:v>15.476851335671151</c:v>
                </c:pt>
                <c:pt idx="12">
                  <c:v>23.061306109857284</c:v>
                </c:pt>
                <c:pt idx="13">
                  <c:v>7.696336675854802</c:v>
                </c:pt>
                <c:pt idx="14">
                  <c:v>14.612426915636739</c:v>
                </c:pt>
                <c:pt idx="15">
                  <c:v>17.167281166595139</c:v>
                </c:pt>
                <c:pt idx="16">
                  <c:v>10.112940977718097</c:v>
                </c:pt>
                <c:pt idx="17">
                  <c:v>9.8067160817581218</c:v>
                </c:pt>
                <c:pt idx="18">
                  <c:v>10.089898557078484</c:v>
                </c:pt>
                <c:pt idx="19">
                  <c:v>18.277129187157975</c:v>
                </c:pt>
                <c:pt idx="20">
                  <c:v>10.425373894428528</c:v>
                </c:pt>
                <c:pt idx="21">
                  <c:v>11.506683511024077</c:v>
                </c:pt>
                <c:pt idx="22">
                  <c:v>18.370109940272616</c:v>
                </c:pt>
                <c:pt idx="23">
                  <c:v>7.3744953067650787</c:v>
                </c:pt>
                <c:pt idx="24">
                  <c:v>16.620473542790197</c:v>
                </c:pt>
                <c:pt idx="25">
                  <c:v>19.647478417657265</c:v>
                </c:pt>
                <c:pt idx="26">
                  <c:v>24.620435252052474</c:v>
                </c:pt>
                <c:pt idx="27">
                  <c:v>15.56158828105651</c:v>
                </c:pt>
                <c:pt idx="28">
                  <c:v>15.803896198662153</c:v>
                </c:pt>
                <c:pt idx="29">
                  <c:v>10.618657284356418</c:v>
                </c:pt>
                <c:pt idx="30">
                  <c:v>12.849244608244437</c:v>
                </c:pt>
                <c:pt idx="31">
                  <c:v>14.511650353631723</c:v>
                </c:pt>
                <c:pt idx="32">
                  <c:v>12.489880513240811</c:v>
                </c:pt>
                <c:pt idx="33">
                  <c:v>14.81042105994897</c:v>
                </c:pt>
                <c:pt idx="34">
                  <c:v>15.059297342509343</c:v>
                </c:pt>
                <c:pt idx="35">
                  <c:v>14.428844735891328</c:v>
                </c:pt>
                <c:pt idx="36">
                  <c:v>7.5087238799678744</c:v>
                </c:pt>
                <c:pt idx="37">
                  <c:v>17.94910003388674</c:v>
                </c:pt>
                <c:pt idx="38">
                  <c:v>2.6387716826679153</c:v>
                </c:pt>
                <c:pt idx="39">
                  <c:v>7.5984688749086366</c:v>
                </c:pt>
                <c:pt idx="40">
                  <c:v>14.641020648958545</c:v>
                </c:pt>
                <c:pt idx="41">
                  <c:v>14.705396139187801</c:v>
                </c:pt>
                <c:pt idx="42">
                  <c:v>11.422010377340666</c:v>
                </c:pt>
                <c:pt idx="43">
                  <c:v>13.772779083543234</c:v>
                </c:pt>
                <c:pt idx="44">
                  <c:v>11.98532031559008</c:v>
                </c:pt>
                <c:pt idx="45">
                  <c:v>11.730136022114898</c:v>
                </c:pt>
                <c:pt idx="46">
                  <c:v>19.276402140654145</c:v>
                </c:pt>
                <c:pt idx="47">
                  <c:v>22.301347801992677</c:v>
                </c:pt>
                <c:pt idx="48">
                  <c:v>9.831047412049509</c:v>
                </c:pt>
                <c:pt idx="49">
                  <c:v>7.9679183611441369</c:v>
                </c:pt>
                <c:pt idx="50">
                  <c:v>9.9459670004765783</c:v>
                </c:pt>
                <c:pt idx="51">
                  <c:v>13.374537585872382</c:v>
                </c:pt>
              </c:numCache>
            </c:numRef>
          </c:xVal>
          <c:yVal>
            <c:numRef>
              <c:f>Sheet1!$B$2:$B$53</c:f>
              <c:numCache>
                <c:formatCode>General</c:formatCode>
                <c:ptCount val="52"/>
                <c:pt idx="0">
                  <c:v>504.15076631112316</c:v>
                </c:pt>
                <c:pt idx="1">
                  <c:v>505.54074324980053</c:v>
                </c:pt>
                <c:pt idx="2">
                  <c:v>514.74523858290047</c:v>
                </c:pt>
                <c:pt idx="3">
                  <c:v>518.07851943335379</c:v>
                </c:pt>
                <c:pt idx="4">
                  <c:v>422.63235540551892</c:v>
                </c:pt>
                <c:pt idx="5">
                  <c:v>498.95788231767972</c:v>
                </c:pt>
                <c:pt idx="6">
                  <c:v>500.02675662541355</c:v>
                </c:pt>
                <c:pt idx="7">
                  <c:v>520.54552167678582</c:v>
                </c:pt>
                <c:pt idx="8">
                  <c:v>518.75033528297922</c:v>
                </c:pt>
                <c:pt idx="9">
                  <c:v>494.98467432064041</c:v>
                </c:pt>
                <c:pt idx="10">
                  <c:v>513.52505581992887</c:v>
                </c:pt>
                <c:pt idx="11">
                  <c:v>452.97342685890789</c:v>
                </c:pt>
                <c:pt idx="12">
                  <c:v>477.04445501548764</c:v>
                </c:pt>
                <c:pt idx="13">
                  <c:v>492.79569723949163</c:v>
                </c:pt>
                <c:pt idx="14">
                  <c:v>501.49746019664394</c:v>
                </c:pt>
                <c:pt idx="15">
                  <c:v>466.4814301493098</c:v>
                </c:pt>
                <c:pt idx="16">
                  <c:v>485.32118101255332</c:v>
                </c:pt>
                <c:pt idx="17">
                  <c:v>536.40691823420855</c:v>
                </c:pt>
                <c:pt idx="18">
                  <c:v>553.76665914361365</c:v>
                </c:pt>
                <c:pt idx="19">
                  <c:v>489.84509803720812</c:v>
                </c:pt>
                <c:pt idx="20">
                  <c:v>413.28146666770834</c:v>
                </c:pt>
                <c:pt idx="21">
                  <c:v>522.97175819268159</c:v>
                </c:pt>
                <c:pt idx="22">
                  <c:v>499.74990282758654</c:v>
                </c:pt>
                <c:pt idx="23">
                  <c:v>489.37307034875533</c:v>
                </c:pt>
                <c:pt idx="24">
                  <c:v>517.50109681795527</c:v>
                </c:pt>
                <c:pt idx="25">
                  <c:v>487.06318134390341</c:v>
                </c:pt>
                <c:pt idx="26">
                  <c:v>481.64474400632537</c:v>
                </c:pt>
                <c:pt idx="27">
                  <c:v>501.12742239095235</c:v>
                </c:pt>
                <c:pt idx="28">
                  <c:v>484.319297801971</c:v>
                </c:pt>
                <c:pt idx="29">
                  <c:v>478.26063590301106</c:v>
                </c:pt>
                <c:pt idx="30">
                  <c:v>530.93100395039608</c:v>
                </c:pt>
                <c:pt idx="31">
                  <c:v>447.98441497895533</c:v>
                </c:pt>
                <c:pt idx="32">
                  <c:v>493.93423089631631</c:v>
                </c:pt>
                <c:pt idx="33">
                  <c:v>481.36678627921174</c:v>
                </c:pt>
                <c:pt idx="34">
                  <c:v>612.67553630545308</c:v>
                </c:pt>
                <c:pt idx="35">
                  <c:v>573.46831429664007</c:v>
                </c:pt>
                <c:pt idx="36">
                  <c:v>561.24109645455133</c:v>
                </c:pt>
                <c:pt idx="37">
                  <c:v>559.82479620149718</c:v>
                </c:pt>
                <c:pt idx="38">
                  <c:v>538.13449473391802</c:v>
                </c:pt>
                <c:pt idx="39">
                  <c:v>534.96508297892035</c:v>
                </c:pt>
                <c:pt idx="40">
                  <c:v>511.33820750118355</c:v>
                </c:pt>
                <c:pt idx="41">
                  <c:v>490.57102141135869</c:v>
                </c:pt>
                <c:pt idx="42">
                  <c:v>482.16941566331678</c:v>
                </c:pt>
                <c:pt idx="43">
                  <c:v>478.82327743335827</c:v>
                </c:pt>
                <c:pt idx="44">
                  <c:v>471.1314607592476</c:v>
                </c:pt>
                <c:pt idx="45">
                  <c:v>448.85913024760492</c:v>
                </c:pt>
                <c:pt idx="46">
                  <c:v>444.55424278764337</c:v>
                </c:pt>
                <c:pt idx="47">
                  <c:v>438.73825987741566</c:v>
                </c:pt>
                <c:pt idx="48">
                  <c:v>434.00716465780738</c:v>
                </c:pt>
                <c:pt idx="49">
                  <c:v>431.79840850507912</c:v>
                </c:pt>
                <c:pt idx="50">
                  <c:v>426.73749129301126</c:v>
                </c:pt>
                <c:pt idx="51">
                  <c:v>420.51296761905252</c:v>
                </c:pt>
              </c:numCache>
            </c:numRef>
          </c:yVal>
          <c:bubbleSize>
            <c:numRef>
              <c:f>Sheet1!$C$2:$C$53</c:f>
              <c:numCache>
                <c:formatCode>General</c:formatCode>
                <c:ptCount val="52"/>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numCache>
            </c:numRef>
          </c:bubbleSize>
          <c:bubble3D val="0"/>
        </c:ser>
        <c:dLbls>
          <c:showLegendKey val="0"/>
          <c:showVal val="1"/>
          <c:showCatName val="0"/>
          <c:showSerName val="0"/>
          <c:showPercent val="0"/>
          <c:showBubbleSize val="0"/>
        </c:dLbls>
        <c:bubbleScale val="10"/>
        <c:showNegBubbles val="0"/>
        <c:axId val="79593472"/>
        <c:axId val="79596160"/>
      </c:bubbleChart>
      <c:valAx>
        <c:axId val="79593472"/>
        <c:scaling>
          <c:orientation val="maxMin"/>
        </c:scaling>
        <c:delete val="0"/>
        <c:axPos val="b"/>
        <c:numFmt formatCode="0" sourceLinked="0"/>
        <c:majorTickMark val="out"/>
        <c:minorTickMark val="none"/>
        <c:tickLblPos val="nextTo"/>
        <c:crossAx val="79596160"/>
        <c:crossesAt val="500"/>
        <c:crossBetween val="midCat"/>
        <c:majorUnit val="2"/>
      </c:valAx>
      <c:valAx>
        <c:axId val="79596160"/>
        <c:scaling>
          <c:orientation val="minMax"/>
          <c:max val="580"/>
          <c:min val="410"/>
        </c:scaling>
        <c:delete val="1"/>
        <c:axPos val="r"/>
        <c:numFmt formatCode="General" sourceLinked="1"/>
        <c:majorTickMark val="none"/>
        <c:minorTickMark val="none"/>
        <c:tickLblPos val="none"/>
        <c:crossAx val="79593472"/>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layout/>
              <c:tx>
                <c:rich>
                  <a:bodyPr/>
                  <a:lstStyle/>
                  <a:p>
                    <a:r>
                      <a:rPr lang="en-US"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layout/>
              <c:tx>
                <c:rich>
                  <a:bodyPr/>
                  <a:lstStyle/>
                  <a:p>
                    <a:r>
                      <a:rPr lang="en-US"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layout>
                <c:manualLayout>
                  <c:x val="-3.6015754765795382E-2"/>
                  <c:y val="-8.0515833882521138E-3"/>
                </c:manualLayout>
              </c:layout>
              <c:tx>
                <c:rich>
                  <a:bodyPr/>
                  <a:lstStyle/>
                  <a:p>
                    <a:r>
                      <a:rPr lang="en-US"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layout/>
              <c:tx>
                <c:rich>
                  <a:bodyPr/>
                  <a:lstStyle/>
                  <a:p>
                    <a:r>
                      <a:rPr lang="en-US"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layout/>
              <c:tx>
                <c:rich>
                  <a:bodyPr/>
                  <a:lstStyle/>
                  <a:p>
                    <a:r>
                      <a:rPr lang="en-US"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layout>
                <c:manualLayout>
                  <c:x val="-3.7516411214370195E-2"/>
                  <c:y val="1.0064479235315164E-2"/>
                </c:manualLayout>
              </c:layout>
              <c:tx>
                <c:rich>
                  <a:bodyPr/>
                  <a:lstStyle/>
                  <a:p>
                    <a:r>
                      <a:rPr lang="en-US"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layout>
                <c:manualLayout>
                  <c:x val="-7.3532165980165515E-2"/>
                  <c:y val="-2.2141854317693291E-2"/>
                </c:manualLayout>
              </c:layout>
              <c:tx>
                <c:rich>
                  <a:bodyPr/>
                  <a:lstStyle/>
                  <a:p>
                    <a:r>
                      <a:rPr lang="en-US"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2.4010503177196926E-2"/>
                  <c:y val="-3.0193437705945396E-2"/>
                </c:manualLayout>
              </c:layout>
              <c:tx>
                <c:rich>
                  <a:bodyPr/>
                  <a:lstStyle/>
                  <a:p>
                    <a:r>
                      <a:rPr lang="en-US"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layout>
                <c:manualLayout>
                  <c:x val="-6.4528227288716794E-2"/>
                  <c:y val="3.0193437705945396E-2"/>
                </c:manualLayout>
              </c:layout>
              <c:tx>
                <c:rich>
                  <a:bodyPr/>
                  <a:lstStyle/>
                  <a:p>
                    <a:r>
                      <a:rPr lang="en-US"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layout/>
              <c:tx>
                <c:rich>
                  <a:bodyPr/>
                  <a:lstStyle/>
                  <a:p>
                    <a:r>
                      <a:rPr lang="en-US"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layout>
                <c:manualLayout>
                  <c:x val="-0.12155317233455948"/>
                  <c:y val="1.610316677650421E-2"/>
                </c:manualLayout>
              </c:layout>
              <c:tx>
                <c:rich>
                  <a:bodyPr/>
                  <a:lstStyle/>
                  <a:p>
                    <a:r>
                      <a:rPr lang="en-US"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layout/>
              <c:tx>
                <c:rich>
                  <a:bodyPr/>
                  <a:lstStyle/>
                  <a:p>
                    <a:r>
                      <a:rPr lang="en-US"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layout>
                <c:manualLayout>
                  <c:x val="-1.9508533831472517E-2"/>
                  <c:y val="1.2077375082378085E-2"/>
                </c:manualLayout>
              </c:layout>
              <c:tx>
                <c:rich>
                  <a:bodyPr/>
                  <a:lstStyle/>
                  <a:p>
                    <a:r>
                      <a:rPr lang="en-US"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layout>
                <c:manualLayout>
                  <c:x val="-2.7011816074346589E-2"/>
                  <c:y val="-3.0193437705945396E-2"/>
                </c:manualLayout>
              </c:layout>
              <c:tx>
                <c:rich>
                  <a:bodyPr/>
                  <a:lstStyle/>
                  <a:p>
                    <a:r>
                      <a:rPr lang="en-US"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layout/>
              <c:tx>
                <c:rich>
                  <a:bodyPr/>
                  <a:lstStyle/>
                  <a:p>
                    <a:r>
                      <a:rPr lang="en-US"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layout/>
              <c:tx>
                <c:rich>
                  <a:bodyPr/>
                  <a:lstStyle/>
                  <a:p>
                    <a:r>
                      <a:rPr lang="en-US"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layout/>
              <c:tx>
                <c:rich>
                  <a:bodyPr/>
                  <a:lstStyle/>
                  <a:p>
                    <a:r>
                      <a:rPr lang="en-US"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layout/>
              <c:tx>
                <c:rich>
                  <a:bodyPr/>
                  <a:lstStyle/>
                  <a:p>
                    <a:r>
                      <a:rPr lang="en-US"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layout/>
              <c:tx>
                <c:rich>
                  <a:bodyPr/>
                  <a:lstStyle/>
                  <a:p>
                    <a:r>
                      <a:rPr lang="en-US"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layout>
                <c:manualLayout>
                  <c:x val="-4.2018380560094673E-2"/>
                  <c:y val="2.0128958470630271E-3"/>
                </c:manualLayout>
              </c:layout>
              <c:tx>
                <c:rich>
                  <a:bodyPr/>
                  <a:lstStyle/>
                  <a:p>
                    <a:r>
                      <a:rPr lang="en-US"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layout/>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layout>
                <c:manualLayout>
                  <c:x val="-0.13956104971745728"/>
                  <c:y val="-6.0386875411890424E-3"/>
                </c:manualLayout>
              </c:layout>
              <c:tx>
                <c:rich>
                  <a:bodyPr/>
                  <a:lstStyle/>
                  <a:p>
                    <a:r>
                      <a:rPr lang="en-US"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layout>
                <c:manualLayout>
                  <c:x val="-0.14256236261460672"/>
                  <c:y val="-2.0129012129591551E-2"/>
                </c:manualLayout>
              </c:layout>
              <c:tx>
                <c:rich>
                  <a:bodyPr/>
                  <a:lstStyle/>
                  <a:p>
                    <a:r>
                      <a:rPr lang="en-US"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layout/>
              <c:tx>
                <c:rich>
                  <a:bodyPr/>
                  <a:lstStyle/>
                  <a:p>
                    <a:r>
                      <a:rPr lang="en-US"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layout>
                <c:manualLayout>
                  <c:x val="-9.1540043363063525E-2"/>
                  <c:y val="-1.2077375082378159E-2"/>
                </c:manualLayout>
              </c:layout>
              <c:tx>
                <c:rich>
                  <a:bodyPr/>
                  <a:lstStyle/>
                  <a:p>
                    <a:r>
                      <a:rPr lang="en-US"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layout>
                <c:manualLayout>
                  <c:x val="-0.12005251588598467"/>
                  <c:y val="0"/>
                </c:manualLayout>
              </c:layout>
              <c:tx>
                <c:rich>
                  <a:bodyPr/>
                  <a:lstStyle/>
                  <a:p>
                    <a:r>
                      <a:rPr lang="en-US"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layout>
                <c:manualLayout>
                  <c:x val="-0.14406301906318153"/>
                  <c:y val="2.6167646011819416E-2"/>
                </c:manualLayout>
              </c:layout>
              <c:tx>
                <c:rich>
                  <a:bodyPr/>
                  <a:lstStyle/>
                  <a:p>
                    <a:r>
                      <a:rPr lang="en-US"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layout>
                <c:manualLayout>
                  <c:x val="-9.0039386914488508E-3"/>
                  <c:y val="0"/>
                </c:manualLayout>
              </c:layout>
              <c:tx>
                <c:rich>
                  <a:bodyPr/>
                  <a:lstStyle/>
                  <a:p>
                    <a:r>
                      <a:rPr lang="en-US"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layout>
                <c:manualLayout>
                  <c:x val="-9.7542669157362566E-2"/>
                  <c:y val="3.0193437705945396E-2"/>
                </c:manualLayout>
              </c:layout>
              <c:tx>
                <c:rich>
                  <a:bodyPr/>
                  <a:lstStyle/>
                  <a:p>
                    <a:r>
                      <a:rPr lang="en-US"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layout/>
              <c:tx>
                <c:rich>
                  <a:bodyPr/>
                  <a:lstStyle/>
                  <a:p>
                    <a:r>
                      <a:rPr lang="en-US"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layout>
                <c:manualLayout>
                  <c:x val="-0.13806039326888231"/>
                  <c:y val="-6.0386875411890424E-3"/>
                </c:manualLayout>
              </c:layout>
              <c:tx>
                <c:rich>
                  <a:bodyPr/>
                  <a:lstStyle/>
                  <a:p>
                    <a:r>
                      <a:rPr lang="en-US"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layout/>
              <c:tx>
                <c:rich>
                  <a:bodyPr/>
                  <a:lstStyle/>
                  <a:p>
                    <a:r>
                      <a:rPr lang="en-US"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layout>
                <c:manualLayout>
                  <c:x val="-1.6507220934322889E-2"/>
                  <c:y val="6.0386875411890814E-3"/>
                </c:manualLayout>
              </c:layout>
              <c:tx>
                <c:rich>
                  <a:bodyPr/>
                  <a:lstStyle/>
                  <a:p>
                    <a:r>
                      <a:rPr lang="en-US"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layout/>
              <c:tx>
                <c:rich>
                  <a:bodyPr/>
                  <a:lstStyle/>
                  <a:p>
                    <a:r>
                      <a:rPr lang="en-US"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80850944"/>
        <c:axId val="80884096"/>
      </c:bubbleChart>
      <c:valAx>
        <c:axId val="80850944"/>
        <c:scaling>
          <c:orientation val="maxMin"/>
          <c:max val="30"/>
          <c:min val="0"/>
        </c:scaling>
        <c:delete val="1"/>
        <c:axPos val="b"/>
        <c:numFmt formatCode="0.0" sourceLinked="1"/>
        <c:majorTickMark val="none"/>
        <c:minorTickMark val="none"/>
        <c:tickLblPos val="none"/>
        <c:crossAx val="80884096"/>
        <c:crossesAt val="500"/>
        <c:crossBetween val="midCat"/>
        <c:majorUnit val="10"/>
        <c:minorUnit val="10"/>
      </c:valAx>
      <c:valAx>
        <c:axId val="80884096"/>
        <c:scaling>
          <c:orientation val="minMax"/>
          <c:max val="580"/>
          <c:min val="410"/>
        </c:scaling>
        <c:delete val="1"/>
        <c:axPos val="r"/>
        <c:numFmt formatCode="General" sourceLinked="1"/>
        <c:majorTickMark val="none"/>
        <c:minorTickMark val="none"/>
        <c:tickLblPos val="none"/>
        <c:crossAx val="80850944"/>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401262144581745"/>
          <c:y val="4.5417031204432901E-3"/>
          <c:w val="0.81740780758319598"/>
          <c:h val="0.99110950714494017"/>
        </c:manualLayout>
      </c:layout>
      <c:bubbleChart>
        <c:varyColors val="0"/>
        <c:ser>
          <c:idx val="0"/>
          <c:order val="0"/>
          <c:tx>
            <c:strRef>
              <c:f>Sheet1!$B$1</c:f>
              <c:strCache>
                <c:ptCount val="1"/>
                <c:pt idx="0">
                  <c:v>XXXX</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layout/>
              <c:tx>
                <c:rich>
                  <a:bodyPr/>
                  <a:lstStyle/>
                  <a:p>
                    <a:r>
                      <a:rPr lang="en-US" sz="1200"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layout/>
              <c:tx>
                <c:rich>
                  <a:bodyPr/>
                  <a:lstStyle/>
                  <a:p>
                    <a:r>
                      <a:rPr lang="en-US" sz="1200"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layout/>
              <c:tx>
                <c:rich>
                  <a:bodyPr/>
                  <a:lstStyle/>
                  <a:p>
                    <a:r>
                      <a:rPr lang="en-US" sz="1200"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layout/>
              <c:tx>
                <c:rich>
                  <a:bodyPr/>
                  <a:lstStyle/>
                  <a:p>
                    <a:r>
                      <a:rPr lang="en-US" sz="1200"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layout/>
              <c:tx>
                <c:rich>
                  <a:bodyPr/>
                  <a:lstStyle/>
                  <a:p>
                    <a:r>
                      <a:rPr lang="en-US" sz="1200"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layout/>
              <c:tx>
                <c:rich>
                  <a:bodyPr/>
                  <a:lstStyle/>
                  <a:p>
                    <a:r>
                      <a:rPr lang="en-US" sz="1200"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layout/>
              <c:tx>
                <c:rich>
                  <a:bodyPr/>
                  <a:lstStyle/>
                  <a:p>
                    <a:r>
                      <a:rPr lang="en-US" sz="1200"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6.1883962210826527E-3"/>
                  <c:y val="0"/>
                </c:manualLayout>
              </c:layout>
              <c:tx>
                <c:rich>
                  <a:bodyPr/>
                  <a:lstStyle/>
                  <a:p>
                    <a:r>
                      <a:rPr lang="en-US" sz="1200"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layout/>
              <c:tx>
                <c:rich>
                  <a:bodyPr/>
                  <a:lstStyle/>
                  <a:p>
                    <a:r>
                      <a:rPr lang="en-US" sz="1200"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layout/>
              <c:tx>
                <c:rich>
                  <a:bodyPr/>
                  <a:lstStyle/>
                  <a:p>
                    <a:r>
                      <a:rPr lang="en-US" sz="1200"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layout/>
              <c:tx>
                <c:rich>
                  <a:bodyPr/>
                  <a:lstStyle/>
                  <a:p>
                    <a:r>
                      <a:rPr lang="en-US" sz="1200"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layout/>
              <c:tx>
                <c:rich>
                  <a:bodyPr/>
                  <a:lstStyle/>
                  <a:p>
                    <a:r>
                      <a:rPr lang="en-US" sz="1200"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layout/>
              <c:tx>
                <c:rich>
                  <a:bodyPr/>
                  <a:lstStyle/>
                  <a:p>
                    <a:r>
                      <a:rPr lang="en-US" sz="1200"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layout/>
              <c:tx>
                <c:rich>
                  <a:bodyPr/>
                  <a:lstStyle/>
                  <a:p>
                    <a:r>
                      <a:rPr lang="en-US" sz="1200"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layout/>
              <c:tx>
                <c:rich>
                  <a:bodyPr/>
                  <a:lstStyle/>
                  <a:p>
                    <a:r>
                      <a:rPr lang="en-US" sz="1200"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layout/>
              <c:tx>
                <c:rich>
                  <a:bodyPr/>
                  <a:lstStyle/>
                  <a:p>
                    <a:r>
                      <a:rPr lang="en-US" sz="1200"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layout/>
              <c:tx>
                <c:rich>
                  <a:bodyPr/>
                  <a:lstStyle/>
                  <a:p>
                    <a:r>
                      <a:rPr lang="en-US" sz="1200"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layout/>
              <c:tx>
                <c:rich>
                  <a:bodyPr/>
                  <a:lstStyle/>
                  <a:p>
                    <a:r>
                      <a:rPr lang="en-US" sz="1200"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layout/>
              <c:tx>
                <c:rich>
                  <a:bodyPr/>
                  <a:lstStyle/>
                  <a:p>
                    <a:r>
                      <a:rPr lang="en-US" sz="1200"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layout/>
              <c:tx>
                <c:rich>
                  <a:bodyPr/>
                  <a:lstStyle/>
                  <a:p>
                    <a:r>
                      <a:rPr lang="en-US" sz="1200"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layout/>
              <c:tx>
                <c:rich>
                  <a:bodyPr/>
                  <a:lstStyle/>
                  <a:p>
                    <a:r>
                      <a:rPr lang="en-US" sz="1200"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layout/>
              <c:tx>
                <c:rich>
                  <a:bodyPr/>
                  <a:lstStyle/>
                  <a:p>
                    <a:r>
                      <a:rPr lang="en-US" sz="1200"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layout/>
              <c:tx>
                <c:rich>
                  <a:bodyPr/>
                  <a:lstStyle/>
                  <a:p>
                    <a:r>
                      <a:rPr lang="en-US" sz="1200"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layout/>
              <c:tx>
                <c:rich>
                  <a:bodyPr/>
                  <a:lstStyle/>
                  <a:p>
                    <a:r>
                      <a:rPr lang="en-US" sz="1200"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layout/>
              <c:tx>
                <c:rich>
                  <a:bodyPr/>
                  <a:lstStyle/>
                  <a:p>
                    <a:r>
                      <a:rPr lang="en-US" sz="1200"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layout/>
              <c:tx>
                <c:rich>
                  <a:bodyPr/>
                  <a:lstStyle/>
                  <a:p>
                    <a:r>
                      <a:rPr lang="en-US" sz="1200"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layout/>
              <c:tx>
                <c:rich>
                  <a:bodyPr/>
                  <a:lstStyle/>
                  <a:p>
                    <a:r>
                      <a:rPr lang="en-US" sz="1200"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layout/>
              <c:tx>
                <c:rich>
                  <a:bodyPr/>
                  <a:lstStyle/>
                  <a:p>
                    <a:r>
                      <a:rPr lang="en-US" sz="1200"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layout/>
              <c:tx>
                <c:rich>
                  <a:bodyPr/>
                  <a:lstStyle/>
                  <a:p>
                    <a:r>
                      <a:rPr lang="en-US" sz="1200"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layout/>
              <c:tx>
                <c:rich>
                  <a:bodyPr/>
                  <a:lstStyle/>
                  <a:p>
                    <a:r>
                      <a:rPr lang="en-US" sz="1200"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layout/>
              <c:tx>
                <c:rich>
                  <a:bodyPr/>
                  <a:lstStyle/>
                  <a:p>
                    <a:r>
                      <a:rPr lang="en-US" sz="1200"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layout/>
              <c:tx>
                <c:rich>
                  <a:bodyPr/>
                  <a:lstStyle/>
                  <a:p>
                    <a:r>
                      <a:rPr lang="en-US" sz="1200"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layout/>
              <c:tx>
                <c:rich>
                  <a:bodyPr/>
                  <a:lstStyle/>
                  <a:p>
                    <a:r>
                      <a:rPr lang="en-US" sz="1200"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layout/>
              <c:tx>
                <c:rich>
                  <a:bodyPr/>
                  <a:lstStyle/>
                  <a:p>
                    <a:r>
                      <a:rPr lang="en-US" sz="1200"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sz="1200"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xVal>
          <c:yVal>
            <c:numRef>
              <c:f>Sheet1!$B$2:$B$35</c:f>
              <c:numCache>
                <c:formatCode>General</c:formatCode>
                <c:ptCount val="34"/>
                <c:pt idx="0">
                  <c:v>24500</c:v>
                </c:pt>
                <c:pt idx="1">
                  <c:v>24000</c:v>
                </c:pt>
                <c:pt idx="2">
                  <c:v>23500</c:v>
                </c:pt>
                <c:pt idx="3">
                  <c:v>23000</c:v>
                </c:pt>
                <c:pt idx="4">
                  <c:v>22500</c:v>
                </c:pt>
                <c:pt idx="5">
                  <c:v>22000</c:v>
                </c:pt>
                <c:pt idx="6">
                  <c:v>21500</c:v>
                </c:pt>
                <c:pt idx="7">
                  <c:v>21000</c:v>
                </c:pt>
                <c:pt idx="8">
                  <c:v>20500</c:v>
                </c:pt>
                <c:pt idx="9">
                  <c:v>20000</c:v>
                </c:pt>
                <c:pt idx="10">
                  <c:v>19500</c:v>
                </c:pt>
                <c:pt idx="11">
                  <c:v>19000</c:v>
                </c:pt>
                <c:pt idx="12">
                  <c:v>18500</c:v>
                </c:pt>
                <c:pt idx="13">
                  <c:v>18000</c:v>
                </c:pt>
                <c:pt idx="14">
                  <c:v>17500</c:v>
                </c:pt>
                <c:pt idx="15">
                  <c:v>17000</c:v>
                </c:pt>
                <c:pt idx="16">
                  <c:v>16500</c:v>
                </c:pt>
                <c:pt idx="17">
                  <c:v>16000</c:v>
                </c:pt>
                <c:pt idx="18">
                  <c:v>15500</c:v>
                </c:pt>
                <c:pt idx="19">
                  <c:v>15000</c:v>
                </c:pt>
                <c:pt idx="20">
                  <c:v>14500</c:v>
                </c:pt>
                <c:pt idx="21">
                  <c:v>14000</c:v>
                </c:pt>
                <c:pt idx="22">
                  <c:v>13500</c:v>
                </c:pt>
                <c:pt idx="23">
                  <c:v>13000</c:v>
                </c:pt>
                <c:pt idx="24">
                  <c:v>12500</c:v>
                </c:pt>
                <c:pt idx="25">
                  <c:v>12000</c:v>
                </c:pt>
                <c:pt idx="26">
                  <c:v>11500</c:v>
                </c:pt>
                <c:pt idx="27">
                  <c:v>11000</c:v>
                </c:pt>
                <c:pt idx="28">
                  <c:v>10500</c:v>
                </c:pt>
                <c:pt idx="29">
                  <c:v>10000</c:v>
                </c:pt>
                <c:pt idx="30">
                  <c:v>9500</c:v>
                </c:pt>
                <c:pt idx="31">
                  <c:v>9000</c:v>
                </c:pt>
                <c:pt idx="32">
                  <c:v>8500</c:v>
                </c:pt>
                <c:pt idx="33">
                  <c:v>8000</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83266560"/>
        <c:axId val="83295616"/>
      </c:bubbleChart>
      <c:valAx>
        <c:axId val="83266560"/>
        <c:scaling>
          <c:orientation val="minMax"/>
          <c:max val="60"/>
          <c:min val="0"/>
        </c:scaling>
        <c:delete val="1"/>
        <c:axPos val="b"/>
        <c:numFmt formatCode="General" sourceLinked="1"/>
        <c:majorTickMark val="out"/>
        <c:minorTickMark val="none"/>
        <c:tickLblPos val="none"/>
        <c:crossAx val="83295616"/>
        <c:crosses val="autoZero"/>
        <c:crossBetween val="midCat"/>
        <c:majorUnit val="10"/>
        <c:minorUnit val="10"/>
      </c:valAx>
      <c:valAx>
        <c:axId val="83295616"/>
        <c:scaling>
          <c:orientation val="minMax"/>
          <c:max val="25000"/>
          <c:min val="7500"/>
        </c:scaling>
        <c:delete val="1"/>
        <c:axPos val="l"/>
        <c:numFmt formatCode="General" sourceLinked="1"/>
        <c:majorTickMark val="out"/>
        <c:minorTickMark val="none"/>
        <c:tickLblPos val="none"/>
        <c:crossAx val="83266560"/>
        <c:crosses val="autoZero"/>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0"/>
          <c:w val="0.89244062629128862"/>
          <c:h val="0.95901678160513959"/>
        </c:manualLayout>
      </c:layout>
      <c:bubbleChart>
        <c:varyColors val="0"/>
        <c:ser>
          <c:idx val="0"/>
          <c:order val="0"/>
          <c:tx>
            <c:strRef>
              <c:f>Sheet1!$B$1</c:f>
              <c:strCache>
                <c:ptCount val="1"/>
                <c:pt idx="0">
                  <c:v>mean math 2012</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tx>
                <c:rich>
                  <a:bodyPr/>
                  <a:lstStyle/>
                  <a:p>
                    <a:r>
                      <a:rPr lang="en-US"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tx>
                <c:rich>
                  <a:bodyPr/>
                  <a:lstStyle/>
                  <a:p>
                    <a:r>
                      <a:rPr lang="en-US"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layout>
                <c:manualLayout>
                  <c:x val="-3.6015754765795382E-2"/>
                  <c:y val="-8.0515833882521173E-3"/>
                </c:manualLayout>
              </c:layout>
              <c:tx>
                <c:rich>
                  <a:bodyPr/>
                  <a:lstStyle/>
                  <a:p>
                    <a:r>
                      <a:rPr lang="en-US"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tx>
                <c:rich>
                  <a:bodyPr/>
                  <a:lstStyle/>
                  <a:p>
                    <a:r>
                      <a:rPr lang="en-US"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tx>
                <c:rich>
                  <a:bodyPr/>
                  <a:lstStyle/>
                  <a:p>
                    <a:r>
                      <a:rPr lang="en-US"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layout>
                <c:manualLayout>
                  <c:x val="-3.7516411214370195E-2"/>
                  <c:y val="1.0064479235315177E-2"/>
                </c:manualLayout>
              </c:layout>
              <c:tx>
                <c:rich>
                  <a:bodyPr/>
                  <a:lstStyle/>
                  <a:p>
                    <a:r>
                      <a:rPr lang="en-US"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layout>
                <c:manualLayout>
                  <c:x val="-7.3532165980165515E-2"/>
                  <c:y val="-2.2141854317693291E-2"/>
                </c:manualLayout>
              </c:layout>
              <c:tx>
                <c:rich>
                  <a:bodyPr/>
                  <a:lstStyle/>
                  <a:p>
                    <a:r>
                      <a:rPr lang="en-US"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2.4010503177196926E-2"/>
                  <c:y val="-3.0193437705945396E-2"/>
                </c:manualLayout>
              </c:layout>
              <c:tx>
                <c:rich>
                  <a:bodyPr/>
                  <a:lstStyle/>
                  <a:p>
                    <a:r>
                      <a:rPr lang="en-US"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layout>
                <c:manualLayout>
                  <c:x val="-6.4528227288716822E-2"/>
                  <c:y val="3.0193437705945396E-2"/>
                </c:manualLayout>
              </c:layout>
              <c:tx>
                <c:rich>
                  <a:bodyPr/>
                  <a:lstStyle/>
                  <a:p>
                    <a:r>
                      <a:rPr lang="en-US"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tx>
                <c:rich>
                  <a:bodyPr/>
                  <a:lstStyle/>
                  <a:p>
                    <a:r>
                      <a:rPr lang="en-US"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layout>
                <c:manualLayout>
                  <c:x val="-0.12155317233455953"/>
                  <c:y val="1.610316677650421E-2"/>
                </c:manualLayout>
              </c:layout>
              <c:tx>
                <c:rich>
                  <a:bodyPr/>
                  <a:lstStyle/>
                  <a:p>
                    <a:r>
                      <a:rPr lang="en-US"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tx>
                <c:rich>
                  <a:bodyPr/>
                  <a:lstStyle/>
                  <a:p>
                    <a:r>
                      <a:rPr lang="en-US"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layout>
                <c:manualLayout>
                  <c:x val="-1.9508533831472524E-2"/>
                  <c:y val="1.2077375082378085E-2"/>
                </c:manualLayout>
              </c:layout>
              <c:tx>
                <c:rich>
                  <a:bodyPr/>
                  <a:lstStyle/>
                  <a:p>
                    <a:r>
                      <a:rPr lang="en-US"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layout>
                <c:manualLayout>
                  <c:x val="-2.7011816074346606E-2"/>
                  <c:y val="-3.0193437705945396E-2"/>
                </c:manualLayout>
              </c:layout>
              <c:tx>
                <c:rich>
                  <a:bodyPr/>
                  <a:lstStyle/>
                  <a:p>
                    <a:r>
                      <a:rPr lang="en-US"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tx>
                <c:rich>
                  <a:bodyPr/>
                  <a:lstStyle/>
                  <a:p>
                    <a:r>
                      <a:rPr lang="en-US"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tx>
                <c:rich>
                  <a:bodyPr/>
                  <a:lstStyle/>
                  <a:p>
                    <a:r>
                      <a:rPr lang="en-US"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tx>
                <c:rich>
                  <a:bodyPr/>
                  <a:lstStyle/>
                  <a:p>
                    <a:r>
                      <a:rPr lang="en-US"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tx>
                <c:rich>
                  <a:bodyPr/>
                  <a:lstStyle/>
                  <a:p>
                    <a:r>
                      <a:rPr lang="en-US"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tx>
                <c:rich>
                  <a:bodyPr/>
                  <a:lstStyle/>
                  <a:p>
                    <a:r>
                      <a:rPr lang="en-US"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layout>
                <c:manualLayout>
                  <c:x val="-4.2018380560094673E-2"/>
                  <c:y val="2.0128958470630271E-3"/>
                </c:manualLayout>
              </c:layout>
              <c:tx>
                <c:rich>
                  <a:bodyPr/>
                  <a:lstStyle/>
                  <a:p>
                    <a:r>
                      <a:rPr lang="en-US"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tx>
                <c:rich>
                  <a:bodyPr/>
                  <a:lstStyle/>
                  <a:p>
                    <a:r>
                      <a:rPr lang="en-US"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layout>
                <c:manualLayout>
                  <c:x val="-0.13956104971745734"/>
                  <c:y val="-6.0386875411890424E-3"/>
                </c:manualLayout>
              </c:layout>
              <c:tx>
                <c:rich>
                  <a:bodyPr/>
                  <a:lstStyle/>
                  <a:p>
                    <a:r>
                      <a:rPr lang="en-US"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layout>
                <c:manualLayout>
                  <c:x val="-0.14256236261460672"/>
                  <c:y val="-2.0129012129591551E-2"/>
                </c:manualLayout>
              </c:layout>
              <c:tx>
                <c:rich>
                  <a:bodyPr/>
                  <a:lstStyle/>
                  <a:p>
                    <a:r>
                      <a:rPr lang="en-US"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tx>
                <c:rich>
                  <a:bodyPr/>
                  <a:lstStyle/>
                  <a:p>
                    <a:r>
                      <a:rPr lang="en-US"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layout>
                <c:manualLayout>
                  <c:x val="-9.1540043363063581E-2"/>
                  <c:y val="-1.2077375082378159E-2"/>
                </c:manualLayout>
              </c:layout>
              <c:tx>
                <c:rich>
                  <a:bodyPr/>
                  <a:lstStyle/>
                  <a:p>
                    <a:r>
                      <a:rPr lang="en-US"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layout>
                <c:manualLayout>
                  <c:x val="-0.12005251588598467"/>
                  <c:y val="0"/>
                </c:manualLayout>
              </c:layout>
              <c:tx>
                <c:rich>
                  <a:bodyPr/>
                  <a:lstStyle/>
                  <a:p>
                    <a:r>
                      <a:rPr lang="en-US"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layout>
                <c:manualLayout>
                  <c:x val="-0.14406301906318153"/>
                  <c:y val="2.6167646011819416E-2"/>
                </c:manualLayout>
              </c:layout>
              <c:tx>
                <c:rich>
                  <a:bodyPr/>
                  <a:lstStyle/>
                  <a:p>
                    <a:r>
                      <a:rPr lang="en-US"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layout>
                <c:manualLayout>
                  <c:x val="-9.0039386914488508E-3"/>
                  <c:y val="0"/>
                </c:manualLayout>
              </c:layout>
              <c:tx>
                <c:rich>
                  <a:bodyPr/>
                  <a:lstStyle/>
                  <a:p>
                    <a:r>
                      <a:rPr lang="en-US"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layout>
                <c:manualLayout>
                  <c:x val="-9.7542669157362566E-2"/>
                  <c:y val="3.0193437705945396E-2"/>
                </c:manualLayout>
              </c:layout>
              <c:tx>
                <c:rich>
                  <a:bodyPr/>
                  <a:lstStyle/>
                  <a:p>
                    <a:r>
                      <a:rPr lang="en-US"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tx>
                <c:rich>
                  <a:bodyPr/>
                  <a:lstStyle/>
                  <a:p>
                    <a:r>
                      <a:rPr lang="en-US"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layout>
                <c:manualLayout>
                  <c:x val="-0.13806039326888231"/>
                  <c:y val="-6.0386875411890424E-3"/>
                </c:manualLayout>
              </c:layout>
              <c:tx>
                <c:rich>
                  <a:bodyPr/>
                  <a:lstStyle/>
                  <a:p>
                    <a:r>
                      <a:rPr lang="en-US"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tx>
                <c:rich>
                  <a:bodyPr/>
                  <a:lstStyle/>
                  <a:p>
                    <a:r>
                      <a:rPr lang="en-US"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layout>
                <c:manualLayout>
                  <c:x val="-1.6507220934322889E-2"/>
                  <c:y val="6.0386875411890814E-3"/>
                </c:manualLayout>
              </c:layout>
              <c:tx>
                <c:rich>
                  <a:bodyPr/>
                  <a:lstStyle/>
                  <a:p>
                    <a:r>
                      <a:rPr lang="en-US"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tx>
                <c:rich>
                  <a:bodyPr/>
                  <a:lstStyle/>
                  <a:p>
                    <a:r>
                      <a:rPr lang="en-US"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0.0</c:formatCode>
                <c:ptCount val="34"/>
                <c:pt idx="0">
                  <c:v>12.348634433612553</c:v>
                </c:pt>
                <c:pt idx="1">
                  <c:v>15.820689268015762</c:v>
                </c:pt>
                <c:pt idx="2">
                  <c:v>14.973899068246872</c:v>
                </c:pt>
                <c:pt idx="3">
                  <c:v>9.4231575594490078</c:v>
                </c:pt>
                <c:pt idx="4">
                  <c:v>23.062227442562797</c:v>
                </c:pt>
                <c:pt idx="5">
                  <c:v>16.15934101566916</c:v>
                </c:pt>
                <c:pt idx="6">
                  <c:v>16.486357632415359</c:v>
                </c:pt>
                <c:pt idx="7">
                  <c:v>8.647829847115446</c:v>
                </c:pt>
                <c:pt idx="8">
                  <c:v>9.3547551417515482</c:v>
                </c:pt>
                <c:pt idx="9">
                  <c:v>22.465039691363749</c:v>
                </c:pt>
                <c:pt idx="10">
                  <c:v>16.910080741426754</c:v>
                </c:pt>
                <c:pt idx="11">
                  <c:v>15.476851335671151</c:v>
                </c:pt>
                <c:pt idx="12">
                  <c:v>23.061306109857284</c:v>
                </c:pt>
                <c:pt idx="13">
                  <c:v>7.696336675854802</c:v>
                </c:pt>
                <c:pt idx="14">
                  <c:v>14.612426915636755</c:v>
                </c:pt>
                <c:pt idx="15">
                  <c:v>17.167281166595163</c:v>
                </c:pt>
                <c:pt idx="16">
                  <c:v>10.1129409777181</c:v>
                </c:pt>
                <c:pt idx="17">
                  <c:v>9.8067160817581218</c:v>
                </c:pt>
                <c:pt idx="18">
                  <c:v>10.089898557078484</c:v>
                </c:pt>
                <c:pt idx="19">
                  <c:v>18.27712918715795</c:v>
                </c:pt>
                <c:pt idx="20">
                  <c:v>10.425373894428528</c:v>
                </c:pt>
                <c:pt idx="21">
                  <c:v>11.506683511024095</c:v>
                </c:pt>
                <c:pt idx="22">
                  <c:v>18.370109940272616</c:v>
                </c:pt>
                <c:pt idx="23">
                  <c:v>7.3744953067650716</c:v>
                </c:pt>
                <c:pt idx="24">
                  <c:v>16.620473542790187</c:v>
                </c:pt>
                <c:pt idx="25">
                  <c:v>19.6474784176573</c:v>
                </c:pt>
                <c:pt idx="26">
                  <c:v>24.620435252052491</c:v>
                </c:pt>
                <c:pt idx="27">
                  <c:v>15.56158828105651</c:v>
                </c:pt>
                <c:pt idx="28">
                  <c:v>15.803896198662166</c:v>
                </c:pt>
                <c:pt idx="29">
                  <c:v>10.618657284356418</c:v>
                </c:pt>
                <c:pt idx="30">
                  <c:v>12.849244608244449</c:v>
                </c:pt>
                <c:pt idx="31">
                  <c:v>14.511650353631723</c:v>
                </c:pt>
                <c:pt idx="32">
                  <c:v>12.489880513240829</c:v>
                </c:pt>
                <c:pt idx="33">
                  <c:v>14.810421059948984</c:v>
                </c:pt>
              </c:numCache>
            </c:numRef>
          </c:xVal>
          <c:yVal>
            <c:numRef>
              <c:f>Sheet1!$B$2:$B$35</c:f>
              <c:numCache>
                <c:formatCode>General</c:formatCode>
                <c:ptCount val="34"/>
                <c:pt idx="0">
                  <c:v>504.15076631112356</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513.52505581992796</c:v>
                </c:pt>
                <c:pt idx="11">
                  <c:v>452.97342685890743</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481.64474400632588</c:v>
                </c:pt>
                <c:pt idx="27">
                  <c:v>501.1274223909528</c:v>
                </c:pt>
                <c:pt idx="28">
                  <c:v>484.319297801971</c:v>
                </c:pt>
                <c:pt idx="29">
                  <c:v>478.26063590301106</c:v>
                </c:pt>
                <c:pt idx="30">
                  <c:v>530.93100395039653</c:v>
                </c:pt>
                <c:pt idx="31">
                  <c:v>447.98441497895493</c:v>
                </c:pt>
                <c:pt idx="32">
                  <c:v>493.93423089631631</c:v>
                </c:pt>
                <c:pt idx="33">
                  <c:v>481.36678627921174</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73388416"/>
        <c:axId val="73466624"/>
      </c:bubbleChart>
      <c:valAx>
        <c:axId val="73388416"/>
        <c:scaling>
          <c:orientation val="maxMin"/>
          <c:max val="30"/>
          <c:min val="0"/>
        </c:scaling>
        <c:delete val="1"/>
        <c:axPos val="b"/>
        <c:numFmt formatCode="0.0" sourceLinked="1"/>
        <c:majorTickMark val="none"/>
        <c:minorTickMark val="none"/>
        <c:tickLblPos val="none"/>
        <c:crossAx val="73466624"/>
        <c:crossesAt val="500"/>
        <c:crossBetween val="midCat"/>
        <c:majorUnit val="10"/>
        <c:minorUnit val="10"/>
      </c:valAx>
      <c:valAx>
        <c:axId val="73466624"/>
        <c:scaling>
          <c:orientation val="minMax"/>
          <c:max val="580"/>
          <c:min val="410"/>
        </c:scaling>
        <c:delete val="1"/>
        <c:axPos val="r"/>
        <c:numFmt formatCode="General" sourceLinked="1"/>
        <c:majorTickMark val="none"/>
        <c:minorTickMark val="none"/>
        <c:tickLblPos val="none"/>
        <c:crossAx val="73388416"/>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521544641043573E-2"/>
          <c:y val="1.497203757042153E-2"/>
          <c:w val="0.88493734404841429"/>
          <c:h val="0.95537077066015752"/>
        </c:manualLayout>
      </c:layout>
      <c:bubbleChart>
        <c:varyColors val="0"/>
        <c:ser>
          <c:idx val="0"/>
          <c:order val="0"/>
          <c:tx>
            <c:strRef>
              <c:f>Sheet1!$B$1</c:f>
              <c:strCache>
                <c:ptCount val="1"/>
                <c:pt idx="0">
                  <c:v>mean math 2012</c:v>
                </c:pt>
              </c:strCache>
            </c:strRef>
          </c:tx>
          <c:spPr>
            <a:scene3d>
              <a:camera prst="orthographicFront"/>
              <a:lightRig rig="threePt" dir="t"/>
            </a:scene3d>
            <a:sp3d>
              <a:bevelT/>
            </a:sp3d>
          </c:spPr>
          <c:invertIfNegative val="0"/>
          <c:dPt>
            <c:idx val="0"/>
            <c:invertIfNegative val="0"/>
            <c:bubble3D val="0"/>
            <c:spPr>
              <a:solidFill>
                <a:srgbClr val="FFFF00"/>
              </a:solidFill>
              <a:scene3d>
                <a:camera prst="orthographicFront"/>
                <a:lightRig rig="threePt" dir="t"/>
              </a:scene3d>
              <a:sp3d>
                <a:bevelT/>
              </a:sp3d>
            </c:spPr>
          </c:dPt>
          <c:dPt>
            <c:idx val="1"/>
            <c:invertIfNegative val="0"/>
            <c:bubble3D val="0"/>
            <c:spPr>
              <a:solidFill>
                <a:srgbClr val="FF33CC"/>
              </a:solidFill>
              <a:scene3d>
                <a:camera prst="orthographicFront"/>
                <a:lightRig rig="threePt" dir="t"/>
              </a:scene3d>
              <a:sp3d>
                <a:bevelT/>
              </a:sp3d>
            </c:spPr>
          </c:dPt>
          <c:dPt>
            <c:idx val="2"/>
            <c:invertIfNegative val="0"/>
            <c:bubble3D val="0"/>
            <c:spPr>
              <a:solidFill>
                <a:srgbClr val="92D050"/>
              </a:solidFill>
              <a:scene3d>
                <a:camera prst="orthographicFront"/>
                <a:lightRig rig="threePt" dir="t"/>
              </a:scene3d>
              <a:sp3d>
                <a:bevelT/>
              </a:sp3d>
            </c:spPr>
          </c:dPt>
          <c:dPt>
            <c:idx val="3"/>
            <c:invertIfNegative val="0"/>
            <c:bubble3D val="0"/>
            <c:spPr>
              <a:solidFill>
                <a:schemeClr val="tx2"/>
              </a:solidFill>
              <a:scene3d>
                <a:camera prst="orthographicFront"/>
                <a:lightRig rig="threePt" dir="t"/>
              </a:scene3d>
              <a:sp3d>
                <a:bevelT/>
              </a:sp3d>
            </c:spPr>
          </c:dPt>
          <c:dPt>
            <c:idx val="4"/>
            <c:invertIfNegative val="0"/>
            <c:bubble3D val="0"/>
            <c:spPr>
              <a:solidFill>
                <a:schemeClr val="tx1">
                  <a:lumMod val="50000"/>
                </a:schemeClr>
              </a:solidFill>
              <a:scene3d>
                <a:camera prst="orthographicFront"/>
                <a:lightRig rig="threePt" dir="t"/>
              </a:scene3d>
              <a:sp3d>
                <a:bevelT/>
              </a:sp3d>
            </c:spPr>
          </c:dPt>
          <c:dPt>
            <c:idx val="5"/>
            <c:invertIfNegative val="0"/>
            <c:bubble3D val="0"/>
            <c:spPr>
              <a:solidFill>
                <a:srgbClr val="000066"/>
              </a:solidFill>
              <a:scene3d>
                <a:camera prst="orthographicFront"/>
                <a:lightRig rig="threePt" dir="t"/>
              </a:scene3d>
              <a:sp3d>
                <a:bevelT/>
              </a:sp3d>
            </c:spPr>
          </c:dPt>
          <c:dPt>
            <c:idx val="6"/>
            <c:invertIfNegative val="0"/>
            <c:bubble3D val="0"/>
            <c:spPr>
              <a:solidFill>
                <a:srgbClr val="0070C0"/>
              </a:solidFill>
              <a:scene3d>
                <a:camera prst="orthographicFront"/>
                <a:lightRig rig="threePt" dir="t"/>
              </a:scene3d>
              <a:sp3d>
                <a:bevelT/>
              </a:sp3d>
            </c:spPr>
          </c:dPt>
          <c:dPt>
            <c:idx val="7"/>
            <c:invertIfNegative val="0"/>
            <c:bubble3D val="0"/>
            <c:spPr>
              <a:solidFill>
                <a:schemeClr val="accent6">
                  <a:lumMod val="60000"/>
                  <a:lumOff val="40000"/>
                </a:schemeClr>
              </a:solidFill>
              <a:scene3d>
                <a:camera prst="orthographicFront"/>
                <a:lightRig rig="threePt" dir="t"/>
              </a:scene3d>
              <a:sp3d>
                <a:bevelT/>
              </a:sp3d>
            </c:spPr>
          </c:dPt>
          <c:dPt>
            <c:idx val="8"/>
            <c:invertIfNegative val="0"/>
            <c:bubble3D val="0"/>
            <c:spPr>
              <a:solidFill>
                <a:schemeClr val="bg1"/>
              </a:solidFill>
              <a:scene3d>
                <a:camera prst="orthographicFront"/>
                <a:lightRig rig="threePt" dir="t"/>
              </a:scene3d>
              <a:sp3d>
                <a:bevelT/>
              </a:sp3d>
            </c:spPr>
          </c:dPt>
          <c:dPt>
            <c:idx val="9"/>
            <c:invertIfNegative val="0"/>
            <c:bubble3D val="0"/>
            <c:spPr>
              <a:solidFill>
                <a:srgbClr val="00CC99"/>
              </a:solidFill>
              <a:scene3d>
                <a:camera prst="orthographicFront"/>
                <a:lightRig rig="threePt" dir="t"/>
              </a:scene3d>
              <a:sp3d>
                <a:bevelT/>
              </a:sp3d>
            </c:spPr>
          </c:dPt>
          <c:dPt>
            <c:idx val="10"/>
            <c:invertIfNegative val="0"/>
            <c:bubble3D val="0"/>
            <c:spPr>
              <a:solidFill>
                <a:srgbClr val="33CCFF"/>
              </a:solidFill>
              <a:scene3d>
                <a:camera prst="orthographicFront"/>
                <a:lightRig rig="threePt" dir="t"/>
              </a:scene3d>
              <a:sp3d>
                <a:bevelT/>
              </a:sp3d>
            </c:spPr>
          </c:dPt>
          <c:dPt>
            <c:idx val="11"/>
            <c:invertIfNegative val="0"/>
            <c:bubble3D val="0"/>
            <c:spPr>
              <a:solidFill>
                <a:srgbClr val="FF0000"/>
              </a:solidFill>
              <a:scene3d>
                <a:camera prst="orthographicFront"/>
                <a:lightRig rig="threePt" dir="t"/>
              </a:scene3d>
              <a:sp3d>
                <a:bevelT/>
              </a:sp3d>
            </c:spPr>
          </c:dPt>
          <c:dPt>
            <c:idx val="12"/>
            <c:invertIfNegative val="0"/>
            <c:bubble3D val="0"/>
            <c:spPr>
              <a:solidFill>
                <a:schemeClr val="tx2">
                  <a:lumMod val="40000"/>
                  <a:lumOff val="60000"/>
                </a:schemeClr>
              </a:solidFill>
              <a:scene3d>
                <a:camera prst="orthographicFront"/>
                <a:lightRig rig="threePt" dir="t"/>
              </a:scene3d>
              <a:sp3d>
                <a:bevelT/>
              </a:sp3d>
            </c:spPr>
          </c:dPt>
          <c:dPt>
            <c:idx val="13"/>
            <c:invertIfNegative val="0"/>
            <c:bubble3D val="0"/>
            <c:spPr>
              <a:solidFill>
                <a:srgbClr val="990099"/>
              </a:solidFill>
              <a:scene3d>
                <a:camera prst="orthographicFront"/>
                <a:lightRig rig="threePt" dir="t"/>
              </a:scene3d>
              <a:sp3d>
                <a:bevelT/>
              </a:sp3d>
            </c:spPr>
          </c:dPt>
          <c:dPt>
            <c:idx val="14"/>
            <c:invertIfNegative val="0"/>
            <c:bubble3D val="0"/>
            <c:spPr>
              <a:solidFill>
                <a:schemeClr val="accent4">
                  <a:lumMod val="10000"/>
                </a:schemeClr>
              </a:solidFill>
              <a:scene3d>
                <a:camera prst="orthographicFront"/>
                <a:lightRig rig="threePt" dir="t"/>
              </a:scene3d>
              <a:sp3d>
                <a:bevelT/>
              </a:sp3d>
            </c:spPr>
          </c:dPt>
          <c:dPt>
            <c:idx val="15"/>
            <c:invertIfNegative val="0"/>
            <c:bubble3D val="0"/>
            <c:spPr>
              <a:solidFill>
                <a:srgbClr val="00B050"/>
              </a:solidFill>
              <a:scene3d>
                <a:camera prst="orthographicFront"/>
                <a:lightRig rig="threePt" dir="t"/>
              </a:scene3d>
              <a:sp3d>
                <a:bevelT/>
              </a:sp3d>
            </c:spPr>
          </c:dPt>
          <c:dPt>
            <c:idx val="16"/>
            <c:invertIfNegative val="0"/>
            <c:bubble3D val="0"/>
            <c:spPr>
              <a:solidFill>
                <a:srgbClr val="0000FF"/>
              </a:solidFill>
              <a:scene3d>
                <a:camera prst="orthographicFront"/>
                <a:lightRig rig="threePt" dir="t"/>
              </a:scene3d>
              <a:sp3d>
                <a:bevelT/>
              </a:sp3d>
            </c:spPr>
          </c:dPt>
          <c:dPt>
            <c:idx val="17"/>
            <c:invertIfNegative val="0"/>
            <c:bubble3D val="0"/>
            <c:spPr>
              <a:solidFill>
                <a:srgbClr val="CC0000"/>
              </a:solidFill>
              <a:scene3d>
                <a:camera prst="orthographicFront"/>
                <a:lightRig rig="threePt" dir="t"/>
              </a:scene3d>
              <a:sp3d>
                <a:bevelT/>
              </a:sp3d>
            </c:spPr>
          </c:dPt>
          <c:dPt>
            <c:idx val="18"/>
            <c:invertIfNegative val="0"/>
            <c:bubble3D val="0"/>
            <c:spPr>
              <a:solidFill>
                <a:srgbClr val="00FFFF"/>
              </a:solidFill>
              <a:scene3d>
                <a:camera prst="orthographicFront"/>
                <a:lightRig rig="threePt" dir="t"/>
              </a:scene3d>
              <a:sp3d>
                <a:bevelT/>
              </a:sp3d>
            </c:spPr>
          </c:dPt>
          <c:dPt>
            <c:idx val="19"/>
            <c:invertIfNegative val="0"/>
            <c:bubble3D val="0"/>
            <c:spPr>
              <a:solidFill>
                <a:srgbClr val="990000"/>
              </a:solidFill>
              <a:scene3d>
                <a:camera prst="orthographicFront"/>
                <a:lightRig rig="threePt" dir="t"/>
              </a:scene3d>
              <a:sp3d>
                <a:bevelT/>
              </a:sp3d>
            </c:spPr>
          </c:dPt>
          <c:dPt>
            <c:idx val="20"/>
            <c:invertIfNegative val="0"/>
            <c:bubble3D val="0"/>
            <c:spPr>
              <a:solidFill>
                <a:schemeClr val="accent6">
                  <a:lumMod val="20000"/>
                  <a:lumOff val="80000"/>
                </a:schemeClr>
              </a:solidFill>
              <a:scene3d>
                <a:camera prst="orthographicFront"/>
                <a:lightRig rig="threePt" dir="t"/>
              </a:scene3d>
              <a:sp3d>
                <a:bevelT/>
              </a:sp3d>
            </c:spPr>
          </c:dPt>
          <c:dPt>
            <c:idx val="21"/>
            <c:invertIfNegative val="0"/>
            <c:bubble3D val="0"/>
            <c:spPr>
              <a:solidFill>
                <a:schemeClr val="bg1">
                  <a:lumMod val="85000"/>
                </a:schemeClr>
              </a:solidFill>
              <a:scene3d>
                <a:camera prst="orthographicFront"/>
                <a:lightRig rig="threePt" dir="t"/>
              </a:scene3d>
              <a:sp3d>
                <a:bevelT/>
              </a:sp3d>
            </c:spPr>
          </c:dPt>
          <c:dPt>
            <c:idx val="22"/>
            <c:invertIfNegative val="0"/>
            <c:bubble3D val="0"/>
            <c:spPr>
              <a:solidFill>
                <a:srgbClr val="FF66FF"/>
              </a:solidFill>
              <a:scene3d>
                <a:camera prst="orthographicFront"/>
                <a:lightRig rig="threePt" dir="t"/>
              </a:scene3d>
              <a:sp3d>
                <a:bevelT/>
              </a:sp3d>
            </c:spPr>
          </c:dPt>
          <c:dPt>
            <c:idx val="23"/>
            <c:invertIfNegative val="0"/>
            <c:bubble3D val="0"/>
            <c:spPr>
              <a:solidFill>
                <a:srgbClr val="663300"/>
              </a:solidFill>
              <a:scene3d>
                <a:camera prst="orthographicFront"/>
                <a:lightRig rig="threePt" dir="t"/>
              </a:scene3d>
              <a:sp3d>
                <a:bevelT/>
              </a:sp3d>
            </c:spPr>
          </c:dPt>
          <c:dPt>
            <c:idx val="24"/>
            <c:invertIfNegative val="0"/>
            <c:bubble3D val="0"/>
            <c:spPr>
              <a:solidFill>
                <a:srgbClr val="008000"/>
              </a:solidFill>
              <a:scene3d>
                <a:camera prst="orthographicFront"/>
                <a:lightRig rig="threePt" dir="t"/>
              </a:scene3d>
              <a:sp3d>
                <a:bevelT/>
              </a:sp3d>
            </c:spPr>
          </c:dPt>
          <c:dPt>
            <c:idx val="25"/>
            <c:invertIfNegative val="0"/>
            <c:bubble3D val="0"/>
            <c:spPr>
              <a:solidFill>
                <a:srgbClr val="6600CC"/>
              </a:solidFill>
              <a:scene3d>
                <a:camera prst="orthographicFront"/>
                <a:lightRig rig="threePt" dir="t"/>
              </a:scene3d>
              <a:sp3d>
                <a:bevelT/>
              </a:sp3d>
            </c:spPr>
          </c:dPt>
          <c:dPt>
            <c:idx val="26"/>
            <c:invertIfNegative val="0"/>
            <c:bubble3D val="0"/>
            <c:spPr>
              <a:solidFill>
                <a:srgbClr val="FFFFCC"/>
              </a:solidFill>
              <a:scene3d>
                <a:camera prst="orthographicFront"/>
                <a:lightRig rig="threePt" dir="t"/>
              </a:scene3d>
              <a:sp3d>
                <a:bevelT/>
              </a:sp3d>
            </c:spPr>
          </c:dPt>
          <c:dPt>
            <c:idx val="27"/>
            <c:invertIfNegative val="0"/>
            <c:bubble3D val="0"/>
            <c:spPr>
              <a:solidFill>
                <a:srgbClr val="333333"/>
              </a:solidFill>
              <a:scene3d>
                <a:camera prst="orthographicFront"/>
                <a:lightRig rig="threePt" dir="t"/>
              </a:scene3d>
              <a:sp3d>
                <a:bevelT/>
              </a:sp3d>
            </c:spPr>
          </c:dPt>
          <c:dPt>
            <c:idx val="28"/>
            <c:invertIfNegative val="0"/>
            <c:bubble3D val="0"/>
            <c:spPr>
              <a:solidFill>
                <a:srgbClr val="FF9966"/>
              </a:solidFill>
              <a:scene3d>
                <a:camera prst="orthographicFront"/>
                <a:lightRig rig="threePt" dir="t"/>
              </a:scene3d>
              <a:sp3d>
                <a:bevelT/>
              </a:sp3d>
            </c:spPr>
          </c:dPt>
          <c:dPt>
            <c:idx val="29"/>
            <c:invertIfNegative val="0"/>
            <c:bubble3D val="0"/>
            <c:spPr>
              <a:solidFill>
                <a:srgbClr val="FF0066"/>
              </a:solidFill>
              <a:scene3d>
                <a:camera prst="orthographicFront"/>
                <a:lightRig rig="threePt" dir="t"/>
              </a:scene3d>
              <a:sp3d>
                <a:bevelT/>
              </a:sp3d>
            </c:spPr>
          </c:dPt>
          <c:dPt>
            <c:idx val="30"/>
            <c:invertIfNegative val="0"/>
            <c:bubble3D val="0"/>
            <c:spPr>
              <a:solidFill>
                <a:srgbClr val="66FF99"/>
              </a:solidFill>
              <a:scene3d>
                <a:camera prst="orthographicFront"/>
                <a:lightRig rig="threePt" dir="t"/>
              </a:scene3d>
              <a:sp3d>
                <a:bevelT/>
              </a:sp3d>
            </c:spPr>
          </c:dPt>
          <c:dPt>
            <c:idx val="31"/>
            <c:invertIfNegative val="0"/>
            <c:bubble3D val="0"/>
            <c:spPr>
              <a:solidFill>
                <a:srgbClr val="0066FF"/>
              </a:solidFill>
              <a:scene3d>
                <a:camera prst="orthographicFront"/>
                <a:lightRig rig="threePt" dir="t"/>
              </a:scene3d>
              <a:sp3d>
                <a:bevelT/>
              </a:sp3d>
            </c:spPr>
          </c:dPt>
          <c:dPt>
            <c:idx val="32"/>
            <c:invertIfNegative val="0"/>
            <c:bubble3D val="0"/>
            <c:spPr>
              <a:solidFill>
                <a:srgbClr val="33CC33"/>
              </a:solidFill>
              <a:scene3d>
                <a:camera prst="orthographicFront"/>
                <a:lightRig rig="threePt" dir="t"/>
              </a:scene3d>
              <a:sp3d>
                <a:bevelT/>
              </a:sp3d>
            </c:spPr>
          </c:dPt>
          <c:dPt>
            <c:idx val="33"/>
            <c:invertIfNegative val="0"/>
            <c:bubble3D val="0"/>
            <c:spPr>
              <a:solidFill>
                <a:srgbClr val="FF5050"/>
              </a:solidFill>
              <a:scene3d>
                <a:camera prst="orthographicFront"/>
                <a:lightRig rig="threePt" dir="t"/>
              </a:scene3d>
              <a:sp3d>
                <a:bevelT/>
              </a:sp3d>
            </c:spPr>
          </c:dPt>
          <c:dLbls>
            <c:delete val="1"/>
          </c:dLbls>
          <c:xVal>
            <c:numRef>
              <c:f>Sheet1!$A$2:$A$35</c:f>
              <c:numCache>
                <c:formatCode>0.0</c:formatCode>
                <c:ptCount val="34"/>
                <c:pt idx="0">
                  <c:v>12.348634433612553</c:v>
                </c:pt>
                <c:pt idx="1">
                  <c:v>15.820689268015759</c:v>
                </c:pt>
                <c:pt idx="2">
                  <c:v>14.973899068246869</c:v>
                </c:pt>
                <c:pt idx="3">
                  <c:v>9.4231575594490042</c:v>
                </c:pt>
                <c:pt idx="4">
                  <c:v>23.062227442562811</c:v>
                </c:pt>
                <c:pt idx="5">
                  <c:v>16.15934101566916</c:v>
                </c:pt>
                <c:pt idx="6">
                  <c:v>16.486357632415366</c:v>
                </c:pt>
                <c:pt idx="7">
                  <c:v>8.6478298471154496</c:v>
                </c:pt>
                <c:pt idx="8">
                  <c:v>9.3547551417515482</c:v>
                </c:pt>
                <c:pt idx="9">
                  <c:v>22.465039691363771</c:v>
                </c:pt>
                <c:pt idx="10">
                  <c:v>16.910080741426754</c:v>
                </c:pt>
                <c:pt idx="11">
                  <c:v>15.476851335671151</c:v>
                </c:pt>
                <c:pt idx="12">
                  <c:v>23.061306109857284</c:v>
                </c:pt>
                <c:pt idx="13">
                  <c:v>7.696336675854802</c:v>
                </c:pt>
                <c:pt idx="14">
                  <c:v>14.612426915636751</c:v>
                </c:pt>
                <c:pt idx="15">
                  <c:v>17.167281166595156</c:v>
                </c:pt>
                <c:pt idx="16">
                  <c:v>10.1129409777181</c:v>
                </c:pt>
                <c:pt idx="17">
                  <c:v>9.8067160817581218</c:v>
                </c:pt>
                <c:pt idx="18">
                  <c:v>10.089898557078484</c:v>
                </c:pt>
                <c:pt idx="19">
                  <c:v>18.277129187157957</c:v>
                </c:pt>
                <c:pt idx="20">
                  <c:v>10.425373894428528</c:v>
                </c:pt>
                <c:pt idx="21">
                  <c:v>11.506683511024088</c:v>
                </c:pt>
                <c:pt idx="22">
                  <c:v>18.370109940272616</c:v>
                </c:pt>
                <c:pt idx="23">
                  <c:v>7.3744953067650743</c:v>
                </c:pt>
                <c:pt idx="24">
                  <c:v>16.620473542790187</c:v>
                </c:pt>
                <c:pt idx="25">
                  <c:v>19.647478417657293</c:v>
                </c:pt>
                <c:pt idx="26">
                  <c:v>24.620435252052491</c:v>
                </c:pt>
                <c:pt idx="27">
                  <c:v>15.56158828105651</c:v>
                </c:pt>
                <c:pt idx="28">
                  <c:v>15.803896198662162</c:v>
                </c:pt>
                <c:pt idx="29">
                  <c:v>10.618657284356418</c:v>
                </c:pt>
                <c:pt idx="30">
                  <c:v>12.849244608244446</c:v>
                </c:pt>
                <c:pt idx="31">
                  <c:v>14.511650353631723</c:v>
                </c:pt>
                <c:pt idx="32">
                  <c:v>12.489880513240825</c:v>
                </c:pt>
                <c:pt idx="33">
                  <c:v>14.810421059948979</c:v>
                </c:pt>
              </c:numCache>
            </c:numRef>
          </c:xVal>
          <c:yVal>
            <c:numRef>
              <c:f>Sheet1!$B$2:$B$35</c:f>
              <c:numCache>
                <c:formatCode>General</c:formatCode>
                <c:ptCount val="34"/>
                <c:pt idx="0">
                  <c:v>504.15076631112345</c:v>
                </c:pt>
                <c:pt idx="1">
                  <c:v>505.54074324980058</c:v>
                </c:pt>
                <c:pt idx="2">
                  <c:v>514.74523858290047</c:v>
                </c:pt>
                <c:pt idx="3">
                  <c:v>518.07851943335379</c:v>
                </c:pt>
                <c:pt idx="4">
                  <c:v>422.63235540551869</c:v>
                </c:pt>
                <c:pt idx="5">
                  <c:v>498.95788231767966</c:v>
                </c:pt>
                <c:pt idx="6">
                  <c:v>500.02675662541355</c:v>
                </c:pt>
                <c:pt idx="7">
                  <c:v>520.54552167678582</c:v>
                </c:pt>
                <c:pt idx="8">
                  <c:v>518.75033528297922</c:v>
                </c:pt>
                <c:pt idx="9">
                  <c:v>494.98467432064041</c:v>
                </c:pt>
                <c:pt idx="10">
                  <c:v>513.52505581992807</c:v>
                </c:pt>
                <c:pt idx="11">
                  <c:v>452.97342685890754</c:v>
                </c:pt>
                <c:pt idx="12">
                  <c:v>477.0444550154877</c:v>
                </c:pt>
                <c:pt idx="13">
                  <c:v>492.79569723949174</c:v>
                </c:pt>
                <c:pt idx="14">
                  <c:v>501.497460196644</c:v>
                </c:pt>
                <c:pt idx="15">
                  <c:v>466.48143014930969</c:v>
                </c:pt>
                <c:pt idx="16">
                  <c:v>485.32118101255327</c:v>
                </c:pt>
                <c:pt idx="17">
                  <c:v>536.40691823420798</c:v>
                </c:pt>
                <c:pt idx="18">
                  <c:v>553.76665914361297</c:v>
                </c:pt>
                <c:pt idx="19">
                  <c:v>489.84509803720812</c:v>
                </c:pt>
                <c:pt idx="20">
                  <c:v>413.28146666770834</c:v>
                </c:pt>
                <c:pt idx="21">
                  <c:v>522.97175819268159</c:v>
                </c:pt>
                <c:pt idx="22">
                  <c:v>499.74990282758671</c:v>
                </c:pt>
                <c:pt idx="23">
                  <c:v>489.37307034875533</c:v>
                </c:pt>
                <c:pt idx="24">
                  <c:v>517.50109681795527</c:v>
                </c:pt>
                <c:pt idx="25">
                  <c:v>487.06318134390341</c:v>
                </c:pt>
                <c:pt idx="26">
                  <c:v>481.64474400632577</c:v>
                </c:pt>
                <c:pt idx="27">
                  <c:v>501.12742239095263</c:v>
                </c:pt>
                <c:pt idx="28">
                  <c:v>484.319297801971</c:v>
                </c:pt>
                <c:pt idx="29">
                  <c:v>478.26063590301106</c:v>
                </c:pt>
                <c:pt idx="30">
                  <c:v>530.93100395039653</c:v>
                </c:pt>
                <c:pt idx="31">
                  <c:v>447.98441497895504</c:v>
                </c:pt>
                <c:pt idx="32">
                  <c:v>493.93423089631631</c:v>
                </c:pt>
                <c:pt idx="33">
                  <c:v>481.36678627921174</c:v>
                </c:pt>
              </c:numCache>
            </c:numRef>
          </c:yVal>
          <c:bubbleSize>
            <c:numRef>
              <c:f>Sheet1!$C$2:$C$35</c:f>
              <c:numCache>
                <c:formatCode>General</c:formatCode>
                <c:ptCount val="34"/>
                <c:pt idx="0">
                  <c:v>98024.82208444961</c:v>
                </c:pt>
                <c:pt idx="1">
                  <c:v>116603.17965905408</c:v>
                </c:pt>
                <c:pt idx="2">
                  <c:v>97125.524215560392</c:v>
                </c:pt>
                <c:pt idx="3">
                  <c:v>80396.535994458187</c:v>
                </c:pt>
                <c:pt idx="4">
                  <c:v>32250.452549470399</c:v>
                </c:pt>
                <c:pt idx="5">
                  <c:v>54518.888811650242</c:v>
                </c:pt>
                <c:pt idx="6">
                  <c:v>109745.97574025988</c:v>
                </c:pt>
                <c:pt idx="7">
                  <c:v>55519.807669700276</c:v>
                </c:pt>
                <c:pt idx="8">
                  <c:v>86232.667903880516</c:v>
                </c:pt>
                <c:pt idx="9">
                  <c:v>83581.906452361407</c:v>
                </c:pt>
                <c:pt idx="10">
                  <c:v>80795.632525874898</c:v>
                </c:pt>
                <c:pt idx="11">
                  <c:v>1</c:v>
                </c:pt>
                <c:pt idx="12">
                  <c:v>46598.401540266532</c:v>
                </c:pt>
                <c:pt idx="13">
                  <c:v>93985.925248499771</c:v>
                </c:pt>
                <c:pt idx="14">
                  <c:v>93116.771619763051</c:v>
                </c:pt>
                <c:pt idx="15">
                  <c:v>57012.813664361231</c:v>
                </c:pt>
                <c:pt idx="16">
                  <c:v>84416.380613802961</c:v>
                </c:pt>
                <c:pt idx="17">
                  <c:v>89723.596907175044</c:v>
                </c:pt>
                <c:pt idx="18">
                  <c:v>69037.119911726608</c:v>
                </c:pt>
                <c:pt idx="19">
                  <c:v>197597.5668040005</c:v>
                </c:pt>
                <c:pt idx="20">
                  <c:v>23912.733811189923</c:v>
                </c:pt>
                <c:pt idx="21">
                  <c:v>95072.256545640499</c:v>
                </c:pt>
                <c:pt idx="22">
                  <c:v>70650.451097887155</c:v>
                </c:pt>
                <c:pt idx="23">
                  <c:v>123590.50326482439</c:v>
                </c:pt>
                <c:pt idx="24">
                  <c:v>57643.692288520593</c:v>
                </c:pt>
                <c:pt idx="25">
                  <c:v>70369.523417551187</c:v>
                </c:pt>
                <c:pt idx="26">
                  <c:v>53160.206854233234</c:v>
                </c:pt>
                <c:pt idx="27">
                  <c:v>91784.612571367994</c:v>
                </c:pt>
                <c:pt idx="28">
                  <c:v>82178.166954463522</c:v>
                </c:pt>
                <c:pt idx="29">
                  <c:v>95830.602406411155</c:v>
                </c:pt>
                <c:pt idx="30">
                  <c:v>127321.76366216262</c:v>
                </c:pt>
                <c:pt idx="31">
                  <c:v>19820.952416186716</c:v>
                </c:pt>
                <c:pt idx="32">
                  <c:v>98023.198546671716</c:v>
                </c:pt>
                <c:pt idx="33">
                  <c:v>115961.4736542278</c:v>
                </c:pt>
              </c:numCache>
            </c:numRef>
          </c:bubbleSize>
          <c:bubble3D val="0"/>
        </c:ser>
        <c:dLbls>
          <c:showLegendKey val="0"/>
          <c:showVal val="1"/>
          <c:showCatName val="0"/>
          <c:showSerName val="0"/>
          <c:showPercent val="0"/>
          <c:showBubbleSize val="0"/>
        </c:dLbls>
        <c:bubbleScale val="40"/>
        <c:showNegBubbles val="0"/>
        <c:axId val="73566464"/>
        <c:axId val="73568256"/>
      </c:bubbleChart>
      <c:valAx>
        <c:axId val="73566464"/>
        <c:scaling>
          <c:orientation val="maxMin"/>
          <c:max val="30"/>
          <c:min val="0"/>
        </c:scaling>
        <c:delete val="1"/>
        <c:axPos val="b"/>
        <c:numFmt formatCode="0.0" sourceLinked="1"/>
        <c:majorTickMark val="none"/>
        <c:minorTickMark val="none"/>
        <c:tickLblPos val="none"/>
        <c:crossAx val="73568256"/>
        <c:crossesAt val="500"/>
        <c:crossBetween val="midCat"/>
        <c:majorUnit val="10"/>
        <c:minorUnit val="10"/>
      </c:valAx>
      <c:valAx>
        <c:axId val="73568256"/>
        <c:scaling>
          <c:orientation val="minMax"/>
          <c:max val="580"/>
          <c:min val="410"/>
        </c:scaling>
        <c:delete val="1"/>
        <c:axPos val="r"/>
        <c:numFmt formatCode="General" sourceLinked="1"/>
        <c:majorTickMark val="none"/>
        <c:minorTickMark val="none"/>
        <c:tickLblPos val="none"/>
        <c:crossAx val="73566464"/>
        <c:crossesAt val="14.6"/>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401262144581745"/>
          <c:y val="4.5417031204432936E-3"/>
          <c:w val="0.81740780758319642"/>
          <c:h val="0.99110950714494017"/>
        </c:manualLayout>
      </c:layout>
      <c:bubbleChart>
        <c:varyColors val="0"/>
        <c:ser>
          <c:idx val="0"/>
          <c:order val="0"/>
          <c:tx>
            <c:strRef>
              <c:f>Sheet1!$B$1</c:f>
              <c:strCache>
                <c:ptCount val="1"/>
                <c:pt idx="0">
                  <c:v>XXXX</c:v>
                </c:pt>
              </c:strCache>
            </c:strRef>
          </c:tx>
          <c:invertIfNegative val="0"/>
          <c:dPt>
            <c:idx val="0"/>
            <c:invertIfNegative val="0"/>
            <c:bubble3D val="0"/>
            <c:spPr>
              <a:solidFill>
                <a:srgbClr val="FFFF00"/>
              </a:solidFill>
            </c:spPr>
          </c:dPt>
          <c:dPt>
            <c:idx val="1"/>
            <c:invertIfNegative val="0"/>
            <c:bubble3D val="0"/>
            <c:spPr>
              <a:solidFill>
                <a:srgbClr val="FF33CC"/>
              </a:solidFill>
            </c:spPr>
          </c:dPt>
          <c:dPt>
            <c:idx val="2"/>
            <c:invertIfNegative val="0"/>
            <c:bubble3D val="0"/>
            <c:spPr>
              <a:solidFill>
                <a:srgbClr val="92D050"/>
              </a:solidFill>
            </c:spPr>
          </c:dPt>
          <c:dPt>
            <c:idx val="3"/>
            <c:invertIfNegative val="0"/>
            <c:bubble3D val="0"/>
            <c:spPr>
              <a:solidFill>
                <a:schemeClr val="tx2"/>
              </a:solidFill>
            </c:spPr>
          </c:dPt>
          <c:dPt>
            <c:idx val="4"/>
            <c:invertIfNegative val="0"/>
            <c:bubble3D val="0"/>
            <c:spPr>
              <a:solidFill>
                <a:schemeClr val="tx1">
                  <a:lumMod val="50000"/>
                </a:schemeClr>
              </a:solidFill>
            </c:spPr>
          </c:dPt>
          <c:dPt>
            <c:idx val="5"/>
            <c:invertIfNegative val="0"/>
            <c:bubble3D val="0"/>
            <c:spPr>
              <a:solidFill>
                <a:srgbClr val="000066"/>
              </a:solidFill>
            </c:spPr>
          </c:dPt>
          <c:dPt>
            <c:idx val="6"/>
            <c:invertIfNegative val="0"/>
            <c:bubble3D val="0"/>
            <c:spPr>
              <a:solidFill>
                <a:srgbClr val="0070C0"/>
              </a:solidFill>
            </c:spPr>
          </c:dPt>
          <c:dPt>
            <c:idx val="7"/>
            <c:invertIfNegative val="0"/>
            <c:bubble3D val="0"/>
            <c:spPr>
              <a:solidFill>
                <a:schemeClr val="accent6">
                  <a:lumMod val="60000"/>
                  <a:lumOff val="40000"/>
                </a:schemeClr>
              </a:solidFill>
            </c:spPr>
          </c:dPt>
          <c:dPt>
            <c:idx val="8"/>
            <c:invertIfNegative val="0"/>
            <c:bubble3D val="0"/>
            <c:spPr>
              <a:solidFill>
                <a:schemeClr val="bg1"/>
              </a:solidFill>
            </c:spPr>
          </c:dPt>
          <c:dPt>
            <c:idx val="9"/>
            <c:invertIfNegative val="0"/>
            <c:bubble3D val="0"/>
            <c:spPr>
              <a:solidFill>
                <a:srgbClr val="00CC99"/>
              </a:solidFill>
            </c:spPr>
          </c:dPt>
          <c:dPt>
            <c:idx val="10"/>
            <c:invertIfNegative val="0"/>
            <c:bubble3D val="0"/>
            <c:spPr>
              <a:solidFill>
                <a:srgbClr val="33CCFF"/>
              </a:solidFill>
            </c:spPr>
          </c:dPt>
          <c:dPt>
            <c:idx val="11"/>
            <c:invertIfNegative val="0"/>
            <c:bubble3D val="0"/>
            <c:spPr>
              <a:solidFill>
                <a:srgbClr val="FF0000"/>
              </a:solidFill>
            </c:spPr>
          </c:dPt>
          <c:dPt>
            <c:idx val="12"/>
            <c:invertIfNegative val="0"/>
            <c:bubble3D val="0"/>
            <c:spPr>
              <a:solidFill>
                <a:schemeClr val="tx2">
                  <a:lumMod val="40000"/>
                  <a:lumOff val="60000"/>
                </a:schemeClr>
              </a:solidFill>
            </c:spPr>
          </c:dPt>
          <c:dPt>
            <c:idx val="13"/>
            <c:invertIfNegative val="0"/>
            <c:bubble3D val="0"/>
            <c:spPr>
              <a:solidFill>
                <a:srgbClr val="990099"/>
              </a:solidFill>
            </c:spPr>
          </c:dPt>
          <c:dPt>
            <c:idx val="14"/>
            <c:invertIfNegative val="0"/>
            <c:bubble3D val="0"/>
            <c:spPr>
              <a:solidFill>
                <a:schemeClr val="accent4">
                  <a:lumMod val="10000"/>
                </a:schemeClr>
              </a:solidFill>
            </c:spPr>
          </c:dPt>
          <c:dPt>
            <c:idx val="15"/>
            <c:invertIfNegative val="0"/>
            <c:bubble3D val="0"/>
            <c:spPr>
              <a:solidFill>
                <a:srgbClr val="00B050"/>
              </a:solidFill>
            </c:spPr>
          </c:dPt>
          <c:dPt>
            <c:idx val="16"/>
            <c:invertIfNegative val="0"/>
            <c:bubble3D val="0"/>
            <c:spPr>
              <a:solidFill>
                <a:srgbClr val="0000FF"/>
              </a:solidFill>
            </c:spPr>
          </c:dPt>
          <c:dPt>
            <c:idx val="17"/>
            <c:invertIfNegative val="0"/>
            <c:bubble3D val="0"/>
            <c:spPr>
              <a:solidFill>
                <a:srgbClr val="CC0000"/>
              </a:solidFill>
            </c:spPr>
          </c:dPt>
          <c:dPt>
            <c:idx val="18"/>
            <c:invertIfNegative val="0"/>
            <c:bubble3D val="0"/>
            <c:spPr>
              <a:solidFill>
                <a:srgbClr val="00FFFF"/>
              </a:solidFill>
            </c:spPr>
          </c:dPt>
          <c:dPt>
            <c:idx val="19"/>
            <c:invertIfNegative val="0"/>
            <c:bubble3D val="0"/>
            <c:spPr>
              <a:solidFill>
                <a:srgbClr val="990000"/>
              </a:solidFill>
            </c:spPr>
          </c:dPt>
          <c:dPt>
            <c:idx val="20"/>
            <c:invertIfNegative val="0"/>
            <c:bubble3D val="0"/>
            <c:spPr>
              <a:solidFill>
                <a:schemeClr val="accent6">
                  <a:lumMod val="20000"/>
                  <a:lumOff val="80000"/>
                </a:schemeClr>
              </a:solidFill>
            </c:spPr>
          </c:dPt>
          <c:dPt>
            <c:idx val="21"/>
            <c:invertIfNegative val="0"/>
            <c:bubble3D val="0"/>
            <c:spPr>
              <a:solidFill>
                <a:schemeClr val="bg1">
                  <a:lumMod val="85000"/>
                </a:schemeClr>
              </a:solidFill>
            </c:spPr>
          </c:dPt>
          <c:dPt>
            <c:idx val="22"/>
            <c:invertIfNegative val="0"/>
            <c:bubble3D val="0"/>
            <c:spPr>
              <a:solidFill>
                <a:srgbClr val="FF66FF"/>
              </a:solidFill>
            </c:spPr>
          </c:dPt>
          <c:dPt>
            <c:idx val="23"/>
            <c:invertIfNegative val="0"/>
            <c:bubble3D val="0"/>
            <c:spPr>
              <a:solidFill>
                <a:srgbClr val="663300"/>
              </a:solidFill>
            </c:spPr>
          </c:dPt>
          <c:dPt>
            <c:idx val="24"/>
            <c:invertIfNegative val="0"/>
            <c:bubble3D val="0"/>
            <c:spPr>
              <a:solidFill>
                <a:srgbClr val="008000"/>
              </a:solidFill>
            </c:spPr>
          </c:dPt>
          <c:dPt>
            <c:idx val="25"/>
            <c:invertIfNegative val="0"/>
            <c:bubble3D val="0"/>
            <c:spPr>
              <a:solidFill>
                <a:srgbClr val="6600CC"/>
              </a:solidFill>
            </c:spPr>
          </c:dPt>
          <c:dPt>
            <c:idx val="26"/>
            <c:invertIfNegative val="0"/>
            <c:bubble3D val="0"/>
            <c:spPr>
              <a:solidFill>
                <a:srgbClr val="FFFFCC"/>
              </a:solidFill>
            </c:spPr>
          </c:dPt>
          <c:dPt>
            <c:idx val="27"/>
            <c:invertIfNegative val="0"/>
            <c:bubble3D val="0"/>
            <c:spPr>
              <a:solidFill>
                <a:srgbClr val="333333"/>
              </a:solidFill>
            </c:spPr>
          </c:dPt>
          <c:dPt>
            <c:idx val="28"/>
            <c:invertIfNegative val="0"/>
            <c:bubble3D val="0"/>
            <c:spPr>
              <a:solidFill>
                <a:srgbClr val="FF9966"/>
              </a:solidFill>
            </c:spPr>
          </c:dPt>
          <c:dPt>
            <c:idx val="29"/>
            <c:invertIfNegative val="0"/>
            <c:bubble3D val="0"/>
            <c:spPr>
              <a:solidFill>
                <a:srgbClr val="FF0066"/>
              </a:solidFill>
            </c:spPr>
          </c:dPt>
          <c:dPt>
            <c:idx val="30"/>
            <c:invertIfNegative val="0"/>
            <c:bubble3D val="0"/>
            <c:spPr>
              <a:solidFill>
                <a:srgbClr val="66FF99"/>
              </a:solidFill>
            </c:spPr>
          </c:dPt>
          <c:dPt>
            <c:idx val="31"/>
            <c:invertIfNegative val="0"/>
            <c:bubble3D val="0"/>
            <c:spPr>
              <a:solidFill>
                <a:srgbClr val="0066FF"/>
              </a:solidFill>
            </c:spPr>
          </c:dPt>
          <c:dPt>
            <c:idx val="32"/>
            <c:invertIfNegative val="0"/>
            <c:bubble3D val="0"/>
            <c:spPr>
              <a:solidFill>
                <a:srgbClr val="33CC33"/>
              </a:solidFill>
            </c:spPr>
          </c:dPt>
          <c:dPt>
            <c:idx val="33"/>
            <c:invertIfNegative val="0"/>
            <c:bubble3D val="0"/>
            <c:spPr>
              <a:solidFill>
                <a:srgbClr val="FF5050"/>
              </a:solidFill>
            </c:spPr>
          </c:dPt>
          <c:dLbls>
            <c:dLbl>
              <c:idx val="0"/>
              <c:tx>
                <c:rich>
                  <a:bodyPr/>
                  <a:lstStyle/>
                  <a:p>
                    <a:r>
                      <a:rPr lang="en-US" sz="1200" b="1" dirty="0" smtClean="0">
                        <a:solidFill>
                          <a:schemeClr val="bg1"/>
                        </a:solidFill>
                      </a:rPr>
                      <a:t>A</a:t>
                    </a:r>
                    <a:r>
                      <a:rPr lang="en-US" b="1" dirty="0" smtClean="0"/>
                      <a:t>ustralia</a:t>
                    </a:r>
                    <a:endParaRPr lang="en-US" dirty="0"/>
                  </a:p>
                </c:rich>
              </c:tx>
              <c:dLblPos val="r"/>
              <c:showLegendKey val="0"/>
              <c:showVal val="1"/>
              <c:showCatName val="0"/>
              <c:showSerName val="0"/>
              <c:showPercent val="0"/>
              <c:showBubbleSize val="0"/>
            </c:dLbl>
            <c:dLbl>
              <c:idx val="1"/>
              <c:tx>
                <c:rich>
                  <a:bodyPr/>
                  <a:lstStyle/>
                  <a:p>
                    <a:r>
                      <a:rPr lang="en-US" sz="1200" b="1" dirty="0" smtClean="0">
                        <a:solidFill>
                          <a:schemeClr val="bg1"/>
                        </a:solidFill>
                      </a:rPr>
                      <a:t>A</a:t>
                    </a:r>
                    <a:r>
                      <a:rPr lang="en-US" b="1" dirty="0" smtClean="0"/>
                      <a:t>ustria</a:t>
                    </a:r>
                    <a:endParaRPr lang="en-US" dirty="0"/>
                  </a:p>
                </c:rich>
              </c:tx>
              <c:dLblPos val="r"/>
              <c:showLegendKey val="0"/>
              <c:showVal val="1"/>
              <c:showCatName val="0"/>
              <c:showSerName val="0"/>
              <c:showPercent val="0"/>
              <c:showBubbleSize val="0"/>
            </c:dLbl>
            <c:dLbl>
              <c:idx val="2"/>
              <c:tx>
                <c:rich>
                  <a:bodyPr/>
                  <a:lstStyle/>
                  <a:p>
                    <a:r>
                      <a:rPr lang="en-US" sz="1200" b="1" dirty="0" smtClean="0">
                        <a:solidFill>
                          <a:schemeClr val="bg1"/>
                        </a:solidFill>
                      </a:rPr>
                      <a:t>B</a:t>
                    </a:r>
                    <a:r>
                      <a:rPr lang="en-US" b="1" dirty="0" smtClean="0"/>
                      <a:t>elgium</a:t>
                    </a:r>
                    <a:endParaRPr lang="en-US" dirty="0"/>
                  </a:p>
                </c:rich>
              </c:tx>
              <c:dLblPos val="r"/>
              <c:showLegendKey val="0"/>
              <c:showVal val="1"/>
              <c:showCatName val="0"/>
              <c:showSerName val="0"/>
              <c:showPercent val="0"/>
              <c:showBubbleSize val="0"/>
            </c:dLbl>
            <c:dLbl>
              <c:idx val="3"/>
              <c:tx>
                <c:rich>
                  <a:bodyPr/>
                  <a:lstStyle/>
                  <a:p>
                    <a:r>
                      <a:rPr lang="en-US" sz="1200" b="1" dirty="0" smtClean="0">
                        <a:solidFill>
                          <a:schemeClr val="bg1"/>
                        </a:solidFill>
                      </a:rPr>
                      <a:t>C</a:t>
                    </a:r>
                    <a:r>
                      <a:rPr lang="en-US" b="1" dirty="0" smtClean="0"/>
                      <a:t>anada</a:t>
                    </a:r>
                    <a:endParaRPr lang="en-US" dirty="0"/>
                  </a:p>
                </c:rich>
              </c:tx>
              <c:dLblPos val="r"/>
              <c:showLegendKey val="0"/>
              <c:showVal val="1"/>
              <c:showCatName val="0"/>
              <c:showSerName val="0"/>
              <c:showPercent val="0"/>
              <c:showBubbleSize val="0"/>
            </c:dLbl>
            <c:dLbl>
              <c:idx val="4"/>
              <c:tx>
                <c:rich>
                  <a:bodyPr/>
                  <a:lstStyle/>
                  <a:p>
                    <a:r>
                      <a:rPr lang="en-US" sz="1200" b="1" dirty="0" smtClean="0">
                        <a:solidFill>
                          <a:schemeClr val="bg1"/>
                        </a:solidFill>
                      </a:rPr>
                      <a:t>C</a:t>
                    </a:r>
                    <a:r>
                      <a:rPr lang="en-US" b="1" dirty="0" smtClean="0"/>
                      <a:t>hile</a:t>
                    </a:r>
                    <a:endParaRPr lang="en-US" dirty="0"/>
                  </a:p>
                </c:rich>
              </c:tx>
              <c:dLblPos val="r"/>
              <c:showLegendKey val="0"/>
              <c:showVal val="1"/>
              <c:showCatName val="0"/>
              <c:showSerName val="0"/>
              <c:showPercent val="0"/>
              <c:showBubbleSize val="0"/>
            </c:dLbl>
            <c:dLbl>
              <c:idx val="5"/>
              <c:tx>
                <c:rich>
                  <a:bodyPr/>
                  <a:lstStyle/>
                  <a:p>
                    <a:r>
                      <a:rPr lang="en-US" sz="1200" b="1" dirty="0" smtClean="0">
                        <a:solidFill>
                          <a:schemeClr val="bg1"/>
                        </a:solidFill>
                      </a:rPr>
                      <a:t>C</a:t>
                    </a:r>
                    <a:r>
                      <a:rPr lang="en-US" b="1" dirty="0" smtClean="0"/>
                      <a:t>zech Rep.</a:t>
                    </a:r>
                    <a:endParaRPr lang="en-US" dirty="0"/>
                  </a:p>
                </c:rich>
              </c:tx>
              <c:dLblPos val="r"/>
              <c:showLegendKey val="0"/>
              <c:showVal val="1"/>
              <c:showCatName val="0"/>
              <c:showSerName val="0"/>
              <c:showPercent val="0"/>
              <c:showBubbleSize val="0"/>
            </c:dLbl>
            <c:dLbl>
              <c:idx val="6"/>
              <c:tx>
                <c:rich>
                  <a:bodyPr/>
                  <a:lstStyle/>
                  <a:p>
                    <a:r>
                      <a:rPr lang="en-US" sz="1200" b="1" dirty="0" smtClean="0">
                        <a:solidFill>
                          <a:schemeClr val="bg1"/>
                        </a:solidFill>
                      </a:rPr>
                      <a:t>D</a:t>
                    </a:r>
                    <a:r>
                      <a:rPr lang="en-US" b="1" dirty="0" smtClean="0"/>
                      <a:t>enmark</a:t>
                    </a:r>
                    <a:endParaRPr lang="en-US" dirty="0"/>
                  </a:p>
                </c:rich>
              </c:tx>
              <c:dLblPos val="r"/>
              <c:showLegendKey val="0"/>
              <c:showVal val="1"/>
              <c:showCatName val="0"/>
              <c:showSerName val="0"/>
              <c:showPercent val="0"/>
              <c:showBubbleSize val="0"/>
            </c:dLbl>
            <c:dLbl>
              <c:idx val="7"/>
              <c:layout>
                <c:manualLayout>
                  <c:x val="-6.1883962210826544E-3"/>
                  <c:y val="0"/>
                </c:manualLayout>
              </c:layout>
              <c:tx>
                <c:rich>
                  <a:bodyPr/>
                  <a:lstStyle/>
                  <a:p>
                    <a:r>
                      <a:rPr lang="en-US" sz="1200" b="1" dirty="0" smtClean="0">
                        <a:solidFill>
                          <a:schemeClr val="bg1"/>
                        </a:solidFill>
                      </a:rPr>
                      <a:t>E</a:t>
                    </a:r>
                    <a:r>
                      <a:rPr lang="en-US" b="1" dirty="0" smtClean="0"/>
                      <a:t>stonia</a:t>
                    </a:r>
                    <a:endParaRPr lang="en-US" dirty="0"/>
                  </a:p>
                </c:rich>
              </c:tx>
              <c:dLblPos val="r"/>
              <c:showLegendKey val="0"/>
              <c:showVal val="1"/>
              <c:showCatName val="0"/>
              <c:showSerName val="0"/>
              <c:showPercent val="0"/>
              <c:showBubbleSize val="0"/>
            </c:dLbl>
            <c:dLbl>
              <c:idx val="8"/>
              <c:tx>
                <c:rich>
                  <a:bodyPr/>
                  <a:lstStyle/>
                  <a:p>
                    <a:r>
                      <a:rPr lang="en-US" sz="1200" b="1" dirty="0" smtClean="0">
                        <a:solidFill>
                          <a:schemeClr val="bg1"/>
                        </a:solidFill>
                      </a:rPr>
                      <a:t>F</a:t>
                    </a:r>
                    <a:r>
                      <a:rPr lang="en-US" b="1" dirty="0" smtClean="0"/>
                      <a:t>inland</a:t>
                    </a:r>
                    <a:endParaRPr lang="en-US" dirty="0"/>
                  </a:p>
                </c:rich>
              </c:tx>
              <c:dLblPos val="r"/>
              <c:showLegendKey val="0"/>
              <c:showVal val="1"/>
              <c:showCatName val="0"/>
              <c:showSerName val="0"/>
              <c:showPercent val="0"/>
              <c:showBubbleSize val="0"/>
            </c:dLbl>
            <c:dLbl>
              <c:idx val="9"/>
              <c:tx>
                <c:rich>
                  <a:bodyPr/>
                  <a:lstStyle/>
                  <a:p>
                    <a:r>
                      <a:rPr lang="en-US" sz="1200" b="1" dirty="0" smtClean="0">
                        <a:solidFill>
                          <a:schemeClr val="bg1"/>
                        </a:solidFill>
                      </a:rPr>
                      <a:t>F</a:t>
                    </a:r>
                    <a:r>
                      <a:rPr lang="en-US" b="1" dirty="0" smtClean="0"/>
                      <a:t>rance</a:t>
                    </a:r>
                    <a:endParaRPr lang="en-US" dirty="0"/>
                  </a:p>
                </c:rich>
              </c:tx>
              <c:dLblPos val="r"/>
              <c:showLegendKey val="0"/>
              <c:showVal val="1"/>
              <c:showCatName val="0"/>
              <c:showSerName val="0"/>
              <c:showPercent val="0"/>
              <c:showBubbleSize val="0"/>
            </c:dLbl>
            <c:dLbl>
              <c:idx val="10"/>
              <c:tx>
                <c:rich>
                  <a:bodyPr/>
                  <a:lstStyle/>
                  <a:p>
                    <a:r>
                      <a:rPr lang="en-US" sz="1200" b="1" dirty="0" smtClean="0">
                        <a:solidFill>
                          <a:schemeClr val="bg1"/>
                        </a:solidFill>
                      </a:rPr>
                      <a:t>G</a:t>
                    </a:r>
                    <a:r>
                      <a:rPr lang="en-US" b="1" dirty="0" smtClean="0"/>
                      <a:t>ermany</a:t>
                    </a:r>
                    <a:endParaRPr lang="en-US" dirty="0"/>
                  </a:p>
                </c:rich>
              </c:tx>
              <c:dLblPos val="r"/>
              <c:showLegendKey val="0"/>
              <c:showVal val="1"/>
              <c:showCatName val="0"/>
              <c:showSerName val="0"/>
              <c:showPercent val="0"/>
              <c:showBubbleSize val="0"/>
            </c:dLbl>
            <c:dLbl>
              <c:idx val="11"/>
              <c:tx>
                <c:rich>
                  <a:bodyPr/>
                  <a:lstStyle/>
                  <a:p>
                    <a:r>
                      <a:rPr lang="en-US" sz="1200" b="1" dirty="0" smtClean="0">
                        <a:solidFill>
                          <a:schemeClr val="bg1"/>
                        </a:solidFill>
                      </a:rPr>
                      <a:t>G</a:t>
                    </a:r>
                    <a:r>
                      <a:rPr lang="en-US" b="1" dirty="0" smtClean="0"/>
                      <a:t>reece</a:t>
                    </a:r>
                    <a:endParaRPr lang="en-US" dirty="0"/>
                  </a:p>
                </c:rich>
              </c:tx>
              <c:dLblPos val="r"/>
              <c:showLegendKey val="0"/>
              <c:showVal val="1"/>
              <c:showCatName val="0"/>
              <c:showSerName val="0"/>
              <c:showPercent val="0"/>
              <c:showBubbleSize val="0"/>
            </c:dLbl>
            <c:dLbl>
              <c:idx val="12"/>
              <c:tx>
                <c:rich>
                  <a:bodyPr/>
                  <a:lstStyle/>
                  <a:p>
                    <a:r>
                      <a:rPr lang="en-US" sz="1200" b="1" dirty="0" smtClean="0">
                        <a:solidFill>
                          <a:schemeClr val="bg1"/>
                        </a:solidFill>
                      </a:rPr>
                      <a:t>H</a:t>
                    </a:r>
                    <a:r>
                      <a:rPr lang="en-US" b="1" dirty="0" smtClean="0"/>
                      <a:t>ungary</a:t>
                    </a:r>
                    <a:endParaRPr lang="en-US" dirty="0"/>
                  </a:p>
                </c:rich>
              </c:tx>
              <c:dLblPos val="r"/>
              <c:showLegendKey val="0"/>
              <c:showVal val="1"/>
              <c:showCatName val="0"/>
              <c:showSerName val="0"/>
              <c:showPercent val="0"/>
              <c:showBubbleSize val="0"/>
            </c:dLbl>
            <c:dLbl>
              <c:idx val="13"/>
              <c:tx>
                <c:rich>
                  <a:bodyPr/>
                  <a:lstStyle/>
                  <a:p>
                    <a:r>
                      <a:rPr lang="en-US" sz="1200" b="1" dirty="0" smtClean="0">
                        <a:solidFill>
                          <a:schemeClr val="bg1"/>
                        </a:solidFill>
                      </a:rPr>
                      <a:t>I</a:t>
                    </a:r>
                    <a:r>
                      <a:rPr lang="en-US" b="1" dirty="0" smtClean="0"/>
                      <a:t>celand</a:t>
                    </a:r>
                    <a:endParaRPr lang="en-US" dirty="0"/>
                  </a:p>
                </c:rich>
              </c:tx>
              <c:dLblPos val="r"/>
              <c:showLegendKey val="0"/>
              <c:showVal val="1"/>
              <c:showCatName val="0"/>
              <c:showSerName val="0"/>
              <c:showPercent val="0"/>
              <c:showBubbleSize val="0"/>
            </c:dLbl>
            <c:dLbl>
              <c:idx val="14"/>
              <c:tx>
                <c:rich>
                  <a:bodyPr/>
                  <a:lstStyle/>
                  <a:p>
                    <a:r>
                      <a:rPr lang="en-US" sz="1200" b="1" dirty="0" smtClean="0">
                        <a:solidFill>
                          <a:schemeClr val="bg1"/>
                        </a:solidFill>
                      </a:rPr>
                      <a:t>I</a:t>
                    </a:r>
                    <a:r>
                      <a:rPr lang="en-US" b="1" dirty="0" smtClean="0"/>
                      <a:t>reland</a:t>
                    </a:r>
                    <a:endParaRPr lang="en-US" dirty="0"/>
                  </a:p>
                </c:rich>
              </c:tx>
              <c:dLblPos val="r"/>
              <c:showLegendKey val="0"/>
              <c:showVal val="1"/>
              <c:showCatName val="0"/>
              <c:showSerName val="0"/>
              <c:showPercent val="0"/>
              <c:showBubbleSize val="0"/>
            </c:dLbl>
            <c:dLbl>
              <c:idx val="15"/>
              <c:tx>
                <c:rich>
                  <a:bodyPr/>
                  <a:lstStyle/>
                  <a:p>
                    <a:r>
                      <a:rPr lang="en-US" sz="1200" b="1" dirty="0" smtClean="0">
                        <a:solidFill>
                          <a:schemeClr val="bg1"/>
                        </a:solidFill>
                      </a:rPr>
                      <a:t>I</a:t>
                    </a:r>
                    <a:r>
                      <a:rPr lang="en-US" b="1" dirty="0" smtClean="0"/>
                      <a:t>srael</a:t>
                    </a:r>
                    <a:endParaRPr lang="en-US" dirty="0"/>
                  </a:p>
                </c:rich>
              </c:tx>
              <c:dLblPos val="r"/>
              <c:showLegendKey val="0"/>
              <c:showVal val="1"/>
              <c:showCatName val="0"/>
              <c:showSerName val="0"/>
              <c:showPercent val="0"/>
              <c:showBubbleSize val="0"/>
            </c:dLbl>
            <c:dLbl>
              <c:idx val="16"/>
              <c:tx>
                <c:rich>
                  <a:bodyPr/>
                  <a:lstStyle/>
                  <a:p>
                    <a:r>
                      <a:rPr lang="en-US" sz="1200" b="1" dirty="0" smtClean="0">
                        <a:solidFill>
                          <a:schemeClr val="bg1"/>
                        </a:solidFill>
                      </a:rPr>
                      <a:t>I</a:t>
                    </a:r>
                    <a:r>
                      <a:rPr lang="en-US" b="1" dirty="0" smtClean="0"/>
                      <a:t>taly</a:t>
                    </a:r>
                    <a:endParaRPr lang="en-US" dirty="0"/>
                  </a:p>
                </c:rich>
              </c:tx>
              <c:dLblPos val="r"/>
              <c:showLegendKey val="0"/>
              <c:showVal val="1"/>
              <c:showCatName val="0"/>
              <c:showSerName val="0"/>
              <c:showPercent val="0"/>
              <c:showBubbleSize val="0"/>
            </c:dLbl>
            <c:dLbl>
              <c:idx val="17"/>
              <c:tx>
                <c:rich>
                  <a:bodyPr/>
                  <a:lstStyle/>
                  <a:p>
                    <a:r>
                      <a:rPr lang="en-US" sz="1200" b="1" dirty="0" smtClean="0">
                        <a:solidFill>
                          <a:schemeClr val="bg1"/>
                        </a:solidFill>
                      </a:rPr>
                      <a:t>J</a:t>
                    </a:r>
                    <a:r>
                      <a:rPr lang="en-US" b="1" dirty="0" smtClean="0"/>
                      <a:t>apan</a:t>
                    </a:r>
                    <a:endParaRPr lang="en-US" dirty="0"/>
                  </a:p>
                </c:rich>
              </c:tx>
              <c:dLblPos val="r"/>
              <c:showLegendKey val="0"/>
              <c:showVal val="1"/>
              <c:showCatName val="0"/>
              <c:showSerName val="0"/>
              <c:showPercent val="0"/>
              <c:showBubbleSize val="0"/>
            </c:dLbl>
            <c:dLbl>
              <c:idx val="18"/>
              <c:tx>
                <c:rich>
                  <a:bodyPr/>
                  <a:lstStyle/>
                  <a:p>
                    <a:r>
                      <a:rPr lang="en-US" sz="1200" b="1" dirty="0" smtClean="0">
                        <a:solidFill>
                          <a:schemeClr val="bg1"/>
                        </a:solidFill>
                      </a:rPr>
                      <a:t>K</a:t>
                    </a:r>
                    <a:r>
                      <a:rPr lang="en-US" b="1" dirty="0" smtClean="0"/>
                      <a:t>orea</a:t>
                    </a:r>
                    <a:endParaRPr lang="en-US" dirty="0"/>
                  </a:p>
                </c:rich>
              </c:tx>
              <c:dLblPos val="r"/>
              <c:showLegendKey val="0"/>
              <c:showVal val="1"/>
              <c:showCatName val="0"/>
              <c:showSerName val="0"/>
              <c:showPercent val="0"/>
              <c:showBubbleSize val="0"/>
            </c:dLbl>
            <c:dLbl>
              <c:idx val="19"/>
              <c:tx>
                <c:rich>
                  <a:bodyPr/>
                  <a:lstStyle/>
                  <a:p>
                    <a:r>
                      <a:rPr lang="en-US" sz="1200" b="1" dirty="0" smtClean="0">
                        <a:solidFill>
                          <a:schemeClr val="bg1"/>
                        </a:solidFill>
                      </a:rPr>
                      <a:t>L</a:t>
                    </a:r>
                    <a:r>
                      <a:rPr lang="en-US" b="1" dirty="0" smtClean="0"/>
                      <a:t>uxembourg</a:t>
                    </a:r>
                    <a:endParaRPr lang="en-US" dirty="0"/>
                  </a:p>
                </c:rich>
              </c:tx>
              <c:dLblPos val="r"/>
              <c:showLegendKey val="0"/>
              <c:showVal val="1"/>
              <c:showCatName val="0"/>
              <c:showSerName val="0"/>
              <c:showPercent val="0"/>
              <c:showBubbleSize val="0"/>
            </c:dLbl>
            <c:dLbl>
              <c:idx val="20"/>
              <c:tx>
                <c:rich>
                  <a:bodyPr/>
                  <a:lstStyle/>
                  <a:p>
                    <a:r>
                      <a:rPr lang="en-US" sz="1200" b="1" dirty="0" smtClean="0">
                        <a:solidFill>
                          <a:schemeClr val="bg1"/>
                        </a:solidFill>
                      </a:rPr>
                      <a:t>M</a:t>
                    </a:r>
                    <a:r>
                      <a:rPr lang="en-US" b="1" dirty="0" smtClean="0"/>
                      <a:t>exico</a:t>
                    </a:r>
                    <a:endParaRPr lang="en-US" dirty="0"/>
                  </a:p>
                </c:rich>
              </c:tx>
              <c:dLblPos val="r"/>
              <c:showLegendKey val="0"/>
              <c:showVal val="1"/>
              <c:showCatName val="0"/>
              <c:showSerName val="0"/>
              <c:showPercent val="0"/>
              <c:showBubbleSize val="0"/>
            </c:dLbl>
            <c:dLbl>
              <c:idx val="21"/>
              <c:tx>
                <c:rich>
                  <a:bodyPr/>
                  <a:lstStyle/>
                  <a:p>
                    <a:r>
                      <a:rPr lang="en-US" sz="1200" b="1" dirty="0" smtClean="0">
                        <a:solidFill>
                          <a:schemeClr val="bg1"/>
                        </a:solidFill>
                      </a:rPr>
                      <a:t>N</a:t>
                    </a:r>
                    <a:r>
                      <a:rPr lang="en-US" b="1" dirty="0" smtClean="0"/>
                      <a:t>etherlands</a:t>
                    </a:r>
                    <a:endParaRPr lang="en-US" dirty="0"/>
                  </a:p>
                </c:rich>
              </c:tx>
              <c:dLblPos val="r"/>
              <c:showLegendKey val="0"/>
              <c:showVal val="1"/>
              <c:showCatName val="0"/>
              <c:showSerName val="0"/>
              <c:showPercent val="0"/>
              <c:showBubbleSize val="0"/>
            </c:dLbl>
            <c:dLbl>
              <c:idx val="22"/>
              <c:tx>
                <c:rich>
                  <a:bodyPr/>
                  <a:lstStyle/>
                  <a:p>
                    <a:r>
                      <a:rPr lang="en-US" sz="1200" b="1" dirty="0" smtClean="0">
                        <a:solidFill>
                          <a:schemeClr val="bg1"/>
                        </a:solidFill>
                      </a:rPr>
                      <a:t>N</a:t>
                    </a:r>
                    <a:r>
                      <a:rPr lang="en-US" b="1" dirty="0" smtClean="0"/>
                      <a:t>ew Zealand</a:t>
                    </a:r>
                    <a:endParaRPr lang="en-US" dirty="0"/>
                  </a:p>
                </c:rich>
              </c:tx>
              <c:dLblPos val="r"/>
              <c:showLegendKey val="0"/>
              <c:showVal val="1"/>
              <c:showCatName val="0"/>
              <c:showSerName val="0"/>
              <c:showPercent val="0"/>
              <c:showBubbleSize val="0"/>
            </c:dLbl>
            <c:dLbl>
              <c:idx val="23"/>
              <c:tx>
                <c:rich>
                  <a:bodyPr/>
                  <a:lstStyle/>
                  <a:p>
                    <a:r>
                      <a:rPr lang="en-US" sz="1200" b="1" dirty="0" smtClean="0">
                        <a:solidFill>
                          <a:schemeClr val="bg1"/>
                        </a:solidFill>
                      </a:rPr>
                      <a:t>N</a:t>
                    </a:r>
                    <a:r>
                      <a:rPr lang="en-US" b="1" dirty="0" smtClean="0"/>
                      <a:t>orway</a:t>
                    </a:r>
                    <a:endParaRPr lang="en-US" dirty="0"/>
                  </a:p>
                </c:rich>
              </c:tx>
              <c:dLblPos val="r"/>
              <c:showLegendKey val="0"/>
              <c:showVal val="1"/>
              <c:showCatName val="0"/>
              <c:showSerName val="0"/>
              <c:showPercent val="0"/>
              <c:showBubbleSize val="0"/>
            </c:dLbl>
            <c:dLbl>
              <c:idx val="24"/>
              <c:tx>
                <c:rich>
                  <a:bodyPr/>
                  <a:lstStyle/>
                  <a:p>
                    <a:r>
                      <a:rPr lang="en-US" sz="1200" b="1" dirty="0" smtClean="0">
                        <a:solidFill>
                          <a:schemeClr val="bg1"/>
                        </a:solidFill>
                      </a:rPr>
                      <a:t>P</a:t>
                    </a:r>
                    <a:r>
                      <a:rPr lang="en-US" b="1" dirty="0" smtClean="0"/>
                      <a:t>oland</a:t>
                    </a:r>
                    <a:endParaRPr lang="en-US" dirty="0"/>
                  </a:p>
                </c:rich>
              </c:tx>
              <c:dLblPos val="r"/>
              <c:showLegendKey val="0"/>
              <c:showVal val="1"/>
              <c:showCatName val="0"/>
              <c:showSerName val="0"/>
              <c:showPercent val="0"/>
              <c:showBubbleSize val="0"/>
            </c:dLbl>
            <c:dLbl>
              <c:idx val="25"/>
              <c:tx>
                <c:rich>
                  <a:bodyPr/>
                  <a:lstStyle/>
                  <a:p>
                    <a:r>
                      <a:rPr lang="en-US" sz="1200" b="1" dirty="0" smtClean="0">
                        <a:solidFill>
                          <a:schemeClr val="bg1"/>
                        </a:solidFill>
                      </a:rPr>
                      <a:t>P</a:t>
                    </a:r>
                    <a:r>
                      <a:rPr lang="en-US" b="1" dirty="0" smtClean="0"/>
                      <a:t>ortugal</a:t>
                    </a:r>
                    <a:endParaRPr lang="en-US" dirty="0"/>
                  </a:p>
                </c:rich>
              </c:tx>
              <c:dLblPos val="r"/>
              <c:showLegendKey val="0"/>
              <c:showVal val="1"/>
              <c:showCatName val="0"/>
              <c:showSerName val="0"/>
              <c:showPercent val="0"/>
              <c:showBubbleSize val="0"/>
            </c:dLbl>
            <c:dLbl>
              <c:idx val="26"/>
              <c:tx>
                <c:rich>
                  <a:bodyPr/>
                  <a:lstStyle/>
                  <a:p>
                    <a:r>
                      <a:rPr lang="en-US" sz="1200" b="1" dirty="0" smtClean="0">
                        <a:solidFill>
                          <a:schemeClr val="bg1"/>
                        </a:solidFill>
                      </a:rPr>
                      <a:t>S</a:t>
                    </a:r>
                    <a:r>
                      <a:rPr lang="en-US" b="1" dirty="0" smtClean="0"/>
                      <a:t>lovak Rep.</a:t>
                    </a:r>
                    <a:endParaRPr lang="en-US" dirty="0"/>
                  </a:p>
                </c:rich>
              </c:tx>
              <c:dLblPos val="r"/>
              <c:showLegendKey val="0"/>
              <c:showVal val="1"/>
              <c:showCatName val="0"/>
              <c:showSerName val="0"/>
              <c:showPercent val="0"/>
              <c:showBubbleSize val="0"/>
            </c:dLbl>
            <c:dLbl>
              <c:idx val="27"/>
              <c:tx>
                <c:rich>
                  <a:bodyPr/>
                  <a:lstStyle/>
                  <a:p>
                    <a:r>
                      <a:rPr lang="en-US" sz="1200" b="1" dirty="0" smtClean="0">
                        <a:solidFill>
                          <a:schemeClr val="bg1"/>
                        </a:solidFill>
                      </a:rPr>
                      <a:t>S</a:t>
                    </a:r>
                    <a:r>
                      <a:rPr lang="en-US" b="1" dirty="0" smtClean="0"/>
                      <a:t>lovenia</a:t>
                    </a:r>
                    <a:endParaRPr lang="en-US" dirty="0"/>
                  </a:p>
                </c:rich>
              </c:tx>
              <c:dLblPos val="r"/>
              <c:showLegendKey val="0"/>
              <c:showVal val="1"/>
              <c:showCatName val="0"/>
              <c:showSerName val="0"/>
              <c:showPercent val="0"/>
              <c:showBubbleSize val="0"/>
            </c:dLbl>
            <c:dLbl>
              <c:idx val="28"/>
              <c:tx>
                <c:rich>
                  <a:bodyPr/>
                  <a:lstStyle/>
                  <a:p>
                    <a:r>
                      <a:rPr lang="en-US" sz="1200" b="1" dirty="0" smtClean="0">
                        <a:solidFill>
                          <a:schemeClr val="bg1"/>
                        </a:solidFill>
                      </a:rPr>
                      <a:t>S</a:t>
                    </a:r>
                    <a:r>
                      <a:rPr lang="en-US" b="1" dirty="0" smtClean="0"/>
                      <a:t>pain</a:t>
                    </a:r>
                    <a:endParaRPr lang="en-US" dirty="0"/>
                  </a:p>
                </c:rich>
              </c:tx>
              <c:dLblPos val="r"/>
              <c:showLegendKey val="0"/>
              <c:showVal val="1"/>
              <c:showCatName val="0"/>
              <c:showSerName val="0"/>
              <c:showPercent val="0"/>
              <c:showBubbleSize val="0"/>
            </c:dLbl>
            <c:dLbl>
              <c:idx val="29"/>
              <c:tx>
                <c:rich>
                  <a:bodyPr/>
                  <a:lstStyle/>
                  <a:p>
                    <a:r>
                      <a:rPr lang="en-US" sz="1200" b="1" dirty="0" smtClean="0">
                        <a:solidFill>
                          <a:schemeClr val="bg1"/>
                        </a:solidFill>
                      </a:rPr>
                      <a:t>S</a:t>
                    </a:r>
                    <a:r>
                      <a:rPr lang="en-US" b="1" dirty="0" smtClean="0"/>
                      <a:t>weden</a:t>
                    </a:r>
                    <a:endParaRPr lang="en-US" dirty="0"/>
                  </a:p>
                </c:rich>
              </c:tx>
              <c:dLblPos val="r"/>
              <c:showLegendKey val="0"/>
              <c:showVal val="1"/>
              <c:showCatName val="0"/>
              <c:showSerName val="0"/>
              <c:showPercent val="0"/>
              <c:showBubbleSize val="0"/>
            </c:dLbl>
            <c:dLbl>
              <c:idx val="30"/>
              <c:tx>
                <c:rich>
                  <a:bodyPr/>
                  <a:lstStyle/>
                  <a:p>
                    <a:r>
                      <a:rPr lang="en-US" sz="1200" b="1" dirty="0" smtClean="0">
                        <a:solidFill>
                          <a:schemeClr val="bg1"/>
                        </a:solidFill>
                      </a:rPr>
                      <a:t>S</a:t>
                    </a:r>
                    <a:r>
                      <a:rPr lang="en-US" b="1" dirty="0" smtClean="0"/>
                      <a:t>witzerland</a:t>
                    </a:r>
                    <a:endParaRPr lang="en-US" dirty="0"/>
                  </a:p>
                </c:rich>
              </c:tx>
              <c:dLblPos val="r"/>
              <c:showLegendKey val="0"/>
              <c:showVal val="1"/>
              <c:showCatName val="0"/>
              <c:showSerName val="0"/>
              <c:showPercent val="0"/>
              <c:showBubbleSize val="0"/>
            </c:dLbl>
            <c:dLbl>
              <c:idx val="31"/>
              <c:tx>
                <c:rich>
                  <a:bodyPr/>
                  <a:lstStyle/>
                  <a:p>
                    <a:r>
                      <a:rPr lang="en-US" sz="1200" b="1" dirty="0" smtClean="0">
                        <a:solidFill>
                          <a:schemeClr val="bg1"/>
                        </a:solidFill>
                      </a:rPr>
                      <a:t>T</a:t>
                    </a:r>
                    <a:r>
                      <a:rPr lang="en-US" b="1" dirty="0" smtClean="0"/>
                      <a:t>urkey</a:t>
                    </a:r>
                    <a:endParaRPr lang="en-US" dirty="0"/>
                  </a:p>
                </c:rich>
              </c:tx>
              <c:dLblPos val="r"/>
              <c:showLegendKey val="0"/>
              <c:showVal val="1"/>
              <c:showCatName val="0"/>
              <c:showSerName val="0"/>
              <c:showPercent val="0"/>
              <c:showBubbleSize val="0"/>
            </c:dLbl>
            <c:dLbl>
              <c:idx val="32"/>
              <c:tx>
                <c:rich>
                  <a:bodyPr/>
                  <a:lstStyle/>
                  <a:p>
                    <a:r>
                      <a:rPr lang="en-US" sz="1200" b="1" dirty="0" smtClean="0">
                        <a:solidFill>
                          <a:schemeClr val="bg1"/>
                        </a:solidFill>
                      </a:rPr>
                      <a:t>U</a:t>
                    </a:r>
                    <a:r>
                      <a:rPr lang="en-US" b="1" dirty="0" smtClean="0"/>
                      <a:t>K</a:t>
                    </a:r>
                    <a:endParaRPr lang="en-US" dirty="0"/>
                  </a:p>
                </c:rich>
              </c:tx>
              <c:dLblPos val="r"/>
              <c:showLegendKey val="0"/>
              <c:showVal val="1"/>
              <c:showCatName val="0"/>
              <c:showSerName val="0"/>
              <c:showPercent val="0"/>
              <c:showBubbleSize val="0"/>
            </c:dLbl>
            <c:dLbl>
              <c:idx val="33"/>
              <c:tx>
                <c:rich>
                  <a:bodyPr/>
                  <a:lstStyle/>
                  <a:p>
                    <a:r>
                      <a:rPr lang="en-US" sz="1200" b="1" dirty="0" smtClean="0">
                        <a:solidFill>
                          <a:schemeClr val="bg1"/>
                        </a:solidFill>
                      </a:rPr>
                      <a:t>U</a:t>
                    </a:r>
                    <a:r>
                      <a:rPr lang="en-US" b="1" dirty="0" smtClean="0"/>
                      <a:t>S</a:t>
                    </a:r>
                    <a:endParaRPr lang="en-US" dirty="0"/>
                  </a:p>
                </c:rich>
              </c:tx>
              <c:dLblPos val="r"/>
              <c:showLegendKey val="0"/>
              <c:showVal val="1"/>
              <c:showCatName val="0"/>
              <c:showSerName val="0"/>
              <c:showPercent val="0"/>
              <c:showBubbleSize val="0"/>
            </c:dLbl>
            <c:txPr>
              <a:bodyPr/>
              <a:lstStyle/>
              <a:p>
                <a:pPr>
                  <a:defRPr sz="1200" b="1">
                    <a:solidFill>
                      <a:schemeClr val="bg1"/>
                    </a:solidFill>
                  </a:defRPr>
                </a:pPr>
                <a:endParaRPr lang="nl-NL"/>
              </a:p>
            </c:txPr>
            <c:dLblPos val="r"/>
            <c:showLegendKey val="0"/>
            <c:showVal val="1"/>
            <c:showCatName val="0"/>
            <c:showSerName val="0"/>
            <c:showPercent val="0"/>
            <c:showBubbleSize val="0"/>
            <c:showLeaderLines val="0"/>
          </c:dLbls>
          <c:xVal>
            <c:numRef>
              <c:f>Sheet1!$A$2:$A$35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xVal>
          <c:yVal>
            <c:numRef>
              <c:f>Sheet1!$B$2:$B$35</c:f>
              <c:numCache>
                <c:formatCode>General</c:formatCode>
                <c:ptCount val="34"/>
                <c:pt idx="0">
                  <c:v>24500</c:v>
                </c:pt>
                <c:pt idx="1">
                  <c:v>24000</c:v>
                </c:pt>
                <c:pt idx="2">
                  <c:v>23500</c:v>
                </c:pt>
                <c:pt idx="3">
                  <c:v>23000</c:v>
                </c:pt>
                <c:pt idx="4">
                  <c:v>22500</c:v>
                </c:pt>
                <c:pt idx="5">
                  <c:v>22000</c:v>
                </c:pt>
                <c:pt idx="6">
                  <c:v>21500</c:v>
                </c:pt>
                <c:pt idx="7">
                  <c:v>21000</c:v>
                </c:pt>
                <c:pt idx="8">
                  <c:v>20500</c:v>
                </c:pt>
                <c:pt idx="9">
                  <c:v>20000</c:v>
                </c:pt>
                <c:pt idx="10">
                  <c:v>19500</c:v>
                </c:pt>
                <c:pt idx="11">
                  <c:v>19000</c:v>
                </c:pt>
                <c:pt idx="12">
                  <c:v>18500</c:v>
                </c:pt>
                <c:pt idx="13">
                  <c:v>18000</c:v>
                </c:pt>
                <c:pt idx="14">
                  <c:v>17500</c:v>
                </c:pt>
                <c:pt idx="15">
                  <c:v>17000</c:v>
                </c:pt>
                <c:pt idx="16">
                  <c:v>16500</c:v>
                </c:pt>
                <c:pt idx="17">
                  <c:v>16000</c:v>
                </c:pt>
                <c:pt idx="18">
                  <c:v>15500</c:v>
                </c:pt>
                <c:pt idx="19">
                  <c:v>15000</c:v>
                </c:pt>
                <c:pt idx="20">
                  <c:v>14500</c:v>
                </c:pt>
                <c:pt idx="21">
                  <c:v>14000</c:v>
                </c:pt>
                <c:pt idx="22">
                  <c:v>13500</c:v>
                </c:pt>
                <c:pt idx="23">
                  <c:v>13000</c:v>
                </c:pt>
                <c:pt idx="24">
                  <c:v>12500</c:v>
                </c:pt>
                <c:pt idx="25">
                  <c:v>12000</c:v>
                </c:pt>
                <c:pt idx="26">
                  <c:v>11500</c:v>
                </c:pt>
                <c:pt idx="27">
                  <c:v>11000</c:v>
                </c:pt>
                <c:pt idx="28">
                  <c:v>10500</c:v>
                </c:pt>
                <c:pt idx="29">
                  <c:v>10000</c:v>
                </c:pt>
                <c:pt idx="30">
                  <c:v>9500</c:v>
                </c:pt>
                <c:pt idx="31">
                  <c:v>9000</c:v>
                </c:pt>
                <c:pt idx="32">
                  <c:v>8500</c:v>
                </c:pt>
                <c:pt idx="33">
                  <c:v>8000</c:v>
                </c:pt>
              </c:numCache>
            </c:numRef>
          </c:yVal>
          <c:bubbleSize>
            <c:numRef>
              <c:f>Sheet1!$C$2:$C$35</c:f>
              <c:numCache>
                <c:formatCode>General</c:formatCode>
                <c:ptCount val="3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bubbleSize>
          <c:bubble3D val="0"/>
        </c:ser>
        <c:dLbls>
          <c:showLegendKey val="0"/>
          <c:showVal val="1"/>
          <c:showCatName val="0"/>
          <c:showSerName val="0"/>
          <c:showPercent val="0"/>
          <c:showBubbleSize val="0"/>
        </c:dLbls>
        <c:bubbleScale val="10"/>
        <c:showNegBubbles val="0"/>
        <c:axId val="73575040"/>
        <c:axId val="83401728"/>
      </c:bubbleChart>
      <c:valAx>
        <c:axId val="73575040"/>
        <c:scaling>
          <c:orientation val="minMax"/>
          <c:max val="60"/>
          <c:min val="0"/>
        </c:scaling>
        <c:delete val="1"/>
        <c:axPos val="b"/>
        <c:numFmt formatCode="General" sourceLinked="1"/>
        <c:majorTickMark val="out"/>
        <c:minorTickMark val="none"/>
        <c:tickLblPos val="none"/>
        <c:crossAx val="83401728"/>
        <c:crosses val="autoZero"/>
        <c:crossBetween val="midCat"/>
        <c:majorUnit val="10"/>
        <c:minorUnit val="10"/>
      </c:valAx>
      <c:valAx>
        <c:axId val="83401728"/>
        <c:scaling>
          <c:orientation val="minMax"/>
          <c:max val="25000"/>
          <c:min val="7500"/>
        </c:scaling>
        <c:delete val="1"/>
        <c:axPos val="l"/>
        <c:numFmt formatCode="General" sourceLinked="1"/>
        <c:majorTickMark val="out"/>
        <c:minorTickMark val="none"/>
        <c:tickLblPos val="none"/>
        <c:crossAx val="73575040"/>
        <c:crosses val="autoZero"/>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nl-NL"/>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0.70013</cdr:x>
      <cdr:y>0.09048</cdr:y>
    </cdr:to>
    <cdr:sp macro="" textlink="">
      <cdr:nvSpPr>
        <cdr:cNvPr id="2" name="TextBox 1"/>
        <cdr:cNvSpPr txBox="1"/>
      </cdr:nvSpPr>
      <cdr:spPr>
        <a:xfrm xmlns:a="http://schemas.openxmlformats.org/drawingml/2006/main">
          <a:off x="0" y="0"/>
          <a:ext cx="38766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dirty="0">
              <a:solidFill>
                <a:sysClr val="windowText" lastClr="000000"/>
              </a:solidFill>
            </a:rPr>
            <a:t>Mean task input in percentiles of 1960 task</a:t>
          </a:r>
          <a:r>
            <a:rPr lang="en-GB" sz="900" baseline="0" dirty="0">
              <a:solidFill>
                <a:sysClr val="windowText" lastClr="000000"/>
              </a:solidFill>
            </a:rPr>
            <a:t> distribution</a:t>
          </a:r>
          <a:endParaRPr lang="en-GB" sz="900"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0.28867</cdr:x>
      <cdr:y>0.68426</cdr:y>
    </cdr:from>
    <cdr:to>
      <cdr:x>0.67386</cdr:x>
      <cdr:y>0.71634</cdr:y>
    </cdr:to>
    <cdr:sp macro="" textlink="">
      <cdr:nvSpPr>
        <cdr:cNvPr id="11" name="TextBox 10"/>
        <cdr:cNvSpPr txBox="1"/>
      </cdr:nvSpPr>
      <cdr:spPr>
        <a:xfrm xmlns:a="http://schemas.openxmlformats.org/drawingml/2006/main">
          <a:off x="2503548" y="4083990"/>
          <a:ext cx="3340608" cy="20726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1.17698E-7</cdr:x>
      <cdr:y>0.06514</cdr:y>
    </cdr:from>
    <cdr:to>
      <cdr:x>0.10592</cdr:x>
      <cdr:y>0.13041</cdr:y>
    </cdr:to>
    <cdr:sp macro="" textlink="">
      <cdr:nvSpPr>
        <cdr:cNvPr id="4" name="TextBox 1"/>
        <cdr:cNvSpPr txBox="1"/>
      </cdr:nvSpPr>
      <cdr:spPr>
        <a:xfrm xmlns:a="http://schemas.openxmlformats.org/drawingml/2006/main">
          <a:off x="1" y="359370"/>
          <a:ext cx="899964"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200" noProof="0" dirty="0" smtClean="0">
              <a:solidFill>
                <a:schemeClr val="bg1">
                  <a:lumMod val="65000"/>
                </a:schemeClr>
              </a:solidFill>
              <a:latin typeface="Arial" pitchFamily="34" charset="0"/>
              <a:cs typeface="Arial" pitchFamily="34" charset="0"/>
            </a:rPr>
            <a:t>US$</a:t>
          </a:r>
          <a:endParaRPr lang="en-GB" sz="1200" noProof="0" dirty="0">
            <a:solidFill>
              <a:schemeClr val="bg1">
                <a:lumMod val="65000"/>
              </a:schemeClr>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0.025</cdr:x>
      <cdr:y>0</cdr:y>
    </cdr:from>
    <cdr:to>
      <cdr:x>0.08882</cdr:x>
      <cdr:y>0.0654</cdr:y>
    </cdr:to>
    <cdr:sp macro="" textlink="">
      <cdr:nvSpPr>
        <cdr:cNvPr id="2" name="TextBox 1"/>
        <cdr:cNvSpPr txBox="1"/>
      </cdr:nvSpPr>
      <cdr:spPr>
        <a:xfrm xmlns:a="http://schemas.openxmlformats.org/drawingml/2006/main">
          <a:off x="211874" y="0"/>
          <a:ext cx="541021" cy="367271"/>
        </a:xfrm>
        <a:prstGeom xmlns:a="http://schemas.openxmlformats.org/drawingml/2006/main" prst="rect">
          <a:avLst/>
        </a:prstGeom>
      </cdr:spPr>
      <cdr:txBody>
        <a:bodyPr xmlns:a="http://schemas.openxmlformats.org/drawingml/2006/main" wrap="none" lIns="3600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solidFill>
                <a:srgbClr val="1CA0CD"/>
              </a:solidFill>
            </a:rPr>
            <a:t>%</a:t>
          </a:r>
          <a:endParaRPr lang="en-US" sz="1050" b="1" dirty="0">
            <a:solidFill>
              <a:srgbClr val="1CA0CD"/>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0.2983</cdr:x>
      <cdr:y>0.89764</cdr:y>
    </cdr:from>
    <cdr:to>
      <cdr:x>0.40239</cdr:x>
      <cdr:y>0.93417</cdr:y>
    </cdr:to>
    <cdr:sp macro="" textlink="">
      <cdr:nvSpPr>
        <cdr:cNvPr id="3" name="TextBox 1"/>
        <cdr:cNvSpPr txBox="1"/>
      </cdr:nvSpPr>
      <cdr:spPr>
        <a:xfrm xmlns:a="http://schemas.openxmlformats.org/drawingml/2006/main">
          <a:off x="2448273" y="4948354"/>
          <a:ext cx="854323" cy="201381"/>
        </a:xfrm>
        <a:prstGeom xmlns:a="http://schemas.openxmlformats.org/drawingml/2006/main" prst="rect">
          <a:avLst/>
        </a:prstGeom>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aseline="0" dirty="0">
              <a:solidFill>
                <a:schemeClr val="bg1"/>
              </a:solidFill>
              <a:latin typeface="Arial" pitchFamily="34" charset="0"/>
              <a:cs typeface="Arial" pitchFamily="34" charset="0"/>
            </a:rPr>
            <a:t>rarely</a:t>
          </a:r>
          <a:endParaRPr lang="en-US" sz="1400" dirty="0">
            <a:solidFill>
              <a:schemeClr val="bg1"/>
            </a:solidFill>
            <a:latin typeface="Arial" pitchFamily="34" charset="0"/>
            <a:cs typeface="Arial" pitchFamily="34" charset="0"/>
          </a:endParaRPr>
        </a:p>
      </cdr:txBody>
    </cdr:sp>
  </cdr:relSizeAnchor>
  <cdr:relSizeAnchor xmlns:cdr="http://schemas.openxmlformats.org/drawingml/2006/chartDrawing">
    <cdr:from>
      <cdr:x>0.57905</cdr:x>
      <cdr:y>0.88824</cdr:y>
    </cdr:from>
    <cdr:to>
      <cdr:x>0.72017</cdr:x>
      <cdr:y>0.95958</cdr:y>
    </cdr:to>
    <cdr:sp macro="" textlink="">
      <cdr:nvSpPr>
        <cdr:cNvPr id="4" name="TextBox 1"/>
        <cdr:cNvSpPr txBox="1"/>
      </cdr:nvSpPr>
      <cdr:spPr>
        <a:xfrm xmlns:a="http://schemas.openxmlformats.org/drawingml/2006/main">
          <a:off x="4752529" y="4896544"/>
          <a:ext cx="1158235" cy="393270"/>
        </a:xfrm>
        <a:prstGeom xmlns:a="http://schemas.openxmlformats.org/drawingml/2006/main" prst="rect">
          <a:avLst/>
        </a:prstGeom>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a:solidFill>
                <a:schemeClr val="bg1"/>
              </a:solidFill>
              <a:latin typeface="Arial" pitchFamily="34" charset="0"/>
              <a:cs typeface="Arial" pitchFamily="34" charset="0"/>
            </a:rPr>
            <a:t>sometimes</a:t>
          </a:r>
        </a:p>
      </cdr:txBody>
    </cdr:sp>
  </cdr:relSizeAnchor>
  <cdr:relSizeAnchor xmlns:cdr="http://schemas.openxmlformats.org/drawingml/2006/chartDrawing">
    <cdr:from>
      <cdr:x>0.8598</cdr:x>
      <cdr:y>0.89764</cdr:y>
    </cdr:from>
    <cdr:to>
      <cdr:x>0.99132</cdr:x>
      <cdr:y>0.93417</cdr:y>
    </cdr:to>
    <cdr:sp macro="" textlink="">
      <cdr:nvSpPr>
        <cdr:cNvPr id="5" name="TextBox 1"/>
        <cdr:cNvSpPr txBox="1"/>
      </cdr:nvSpPr>
      <cdr:spPr>
        <a:xfrm xmlns:a="http://schemas.openxmlformats.org/drawingml/2006/main">
          <a:off x="7056785" y="4948354"/>
          <a:ext cx="1079424" cy="201381"/>
        </a:xfrm>
        <a:prstGeom xmlns:a="http://schemas.openxmlformats.org/drawingml/2006/main" prst="rect">
          <a:avLst/>
        </a:prstGeom>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a:solidFill>
                <a:schemeClr val="bg1"/>
              </a:solidFill>
              <a:latin typeface="Arial" pitchFamily="34" charset="0"/>
              <a:cs typeface="Arial" pitchFamily="34" charset="0"/>
            </a:rPr>
            <a:t>frequently</a:t>
          </a:r>
          <a:endParaRPr lang="en-US" sz="1050" dirty="0">
            <a:solidFill>
              <a:schemeClr val="bg1"/>
            </a:solidFill>
            <a:latin typeface="Arial" pitchFamily="34" charset="0"/>
            <a:cs typeface="Arial" pitchFamily="34" charset="0"/>
          </a:endParaRPr>
        </a:p>
      </cdr:txBody>
    </cdr:sp>
  </cdr:relSizeAnchor>
  <cdr:relSizeAnchor xmlns:cdr="http://schemas.openxmlformats.org/drawingml/2006/chartDrawing">
    <cdr:from>
      <cdr:x>0.05264</cdr:x>
      <cdr:y>0.87518</cdr:y>
    </cdr:from>
    <cdr:to>
      <cdr:x>0.17053</cdr:x>
      <cdr:y>0.94652</cdr:y>
    </cdr:to>
    <cdr:sp macro="" textlink="">
      <cdr:nvSpPr>
        <cdr:cNvPr id="6" name="TextBox 1"/>
        <cdr:cNvSpPr txBox="1"/>
      </cdr:nvSpPr>
      <cdr:spPr>
        <a:xfrm xmlns:a="http://schemas.openxmlformats.org/drawingml/2006/main">
          <a:off x="432049" y="4824536"/>
          <a:ext cx="967576" cy="393270"/>
        </a:xfrm>
        <a:prstGeom xmlns:a="http://schemas.openxmlformats.org/drawingml/2006/main" prst="rect">
          <a:avLst/>
        </a:prstGeom>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a:solidFill>
                <a:schemeClr val="bg1"/>
              </a:solidFill>
              <a:latin typeface="Arial" pitchFamily="34" charset="0"/>
              <a:cs typeface="Arial" pitchFamily="34" charset="0"/>
            </a:rPr>
            <a:t>never</a:t>
          </a:r>
        </a:p>
      </cdr:txBody>
    </cdr:sp>
  </cdr:relSizeAnchor>
</c:userShapes>
</file>

<file path=ppt/drawings/drawing5.xml><?xml version="1.0" encoding="utf-8"?>
<c:userShapes xmlns:c="http://schemas.openxmlformats.org/drawingml/2006/chart">
  <cdr:relSizeAnchor xmlns:cdr="http://schemas.openxmlformats.org/drawingml/2006/chartDrawing">
    <cdr:from>
      <cdr:x>0.3455</cdr:x>
      <cdr:y>0.04603</cdr:y>
    </cdr:from>
    <cdr:to>
      <cdr:x>0.38123</cdr:x>
      <cdr:y>0.27123</cdr:y>
    </cdr:to>
    <cdr:sp macro="" textlink="">
      <cdr:nvSpPr>
        <cdr:cNvPr id="2" name="TextBox 2"/>
        <cdr:cNvSpPr txBox="1"/>
      </cdr:nvSpPr>
      <cdr:spPr>
        <a:xfrm xmlns:a="http://schemas.openxmlformats.org/drawingml/2006/main" rot="16200000">
          <a:off x="2612375" y="832515"/>
          <a:ext cx="1413566" cy="32639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200" b="1" dirty="0">
              <a:solidFill>
                <a:schemeClr val="bg1"/>
              </a:solidFill>
              <a:latin typeface="Arial" panose="020B0604020202020204" pitchFamily="34" charset="0"/>
              <a:cs typeface="Arial" panose="020B0604020202020204" pitchFamily="34" charset="0"/>
            </a:rPr>
            <a:t>OECD average</a:t>
          </a:r>
        </a:p>
      </cdr:txBody>
    </cdr:sp>
  </cdr:relSizeAnchor>
  <cdr:relSizeAnchor xmlns:cdr="http://schemas.openxmlformats.org/drawingml/2006/chartDrawing">
    <cdr:from>
      <cdr:x>0.62148</cdr:x>
      <cdr:y>0.43551</cdr:y>
    </cdr:from>
    <cdr:to>
      <cdr:x>0.90152</cdr:x>
      <cdr:y>0.63833</cdr:y>
    </cdr:to>
    <cdr:sp macro="" textlink="">
      <cdr:nvSpPr>
        <cdr:cNvPr id="3" name="Rectangle 2"/>
        <cdr:cNvSpPr/>
      </cdr:nvSpPr>
      <cdr:spPr>
        <a:xfrm xmlns:a="http://schemas.openxmlformats.org/drawingml/2006/main">
          <a:off x="5676894" y="2733685"/>
          <a:ext cx="2557989" cy="1273066"/>
        </a:xfrm>
        <a:prstGeom xmlns:a="http://schemas.openxmlformats.org/drawingml/2006/main" prst="rect">
          <a:avLst/>
        </a:prstGeom>
        <a:noFill xmlns:a="http://schemas.openxmlformats.org/drawingml/2006/main"/>
        <a:ln xmlns:a="http://schemas.openxmlformats.org/drawingml/2006/main" w="6350">
          <a:solidFill>
            <a:schemeClr val="bg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0.47028</cdr:x>
      <cdr:y>0.43854</cdr:y>
    </cdr:from>
    <cdr:to>
      <cdr:x>0.62252</cdr:x>
      <cdr:y>0.49014</cdr:y>
    </cdr:to>
    <cdr:cxnSp macro="">
      <cdr:nvCxnSpPr>
        <cdr:cNvPr id="6" name="Straight Connector 5"/>
        <cdr:cNvCxnSpPr/>
      </cdr:nvCxnSpPr>
      <cdr:spPr>
        <a:xfrm xmlns:a="http://schemas.openxmlformats.org/drawingml/2006/main">
          <a:off x="4295776" y="2752726"/>
          <a:ext cx="1390650" cy="323850"/>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0.7799</cdr:x>
      <cdr:y>0.38627</cdr:y>
    </cdr:from>
    <cdr:to>
      <cdr:x>0.91469</cdr:x>
      <cdr:y>0.45869</cdr:y>
    </cdr:to>
    <cdr:sp macro="" textlink="">
      <cdr:nvSpPr>
        <cdr:cNvPr id="2" name="Oval 1"/>
        <cdr:cNvSpPr/>
      </cdr:nvSpPr>
      <cdr:spPr>
        <a:xfrm xmlns:a="http://schemas.openxmlformats.org/drawingml/2006/main">
          <a:off x="7131427" y="2304256"/>
          <a:ext cx="1232519" cy="432011"/>
        </a:xfrm>
        <a:prstGeom xmlns:a="http://schemas.openxmlformats.org/drawingml/2006/main" prst="ellipse">
          <a:avLst/>
        </a:prstGeom>
        <a:noFill xmlns:a="http://schemas.openxmlformats.org/drawingml/2006/main"/>
        <a:ln xmlns:a="http://schemas.openxmlformats.org/drawingml/2006/main" w="38100">
          <a:solidFill>
            <a:schemeClr val="accent5">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xmlns:a="http://schemas.openxmlformats.org/drawingml/2006/main">
          <a:pPr algn="ctr"/>
          <a:endParaRPr lang="en-GB">
            <a:solidFill>
              <a:prstClr val="white"/>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CBD09D-D78D-496B-8B75-449691DFEA65}" type="datetimeFigureOut">
              <a:rPr lang="ko-KR" altLang="en-US" smtClean="0"/>
              <a:pPr/>
              <a:t>2014-06-12</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DADDF-5610-48CC-9E3F-8516FC2C3D29}" type="slidenum">
              <a:rPr lang="ko-KR" altLang="en-US" smtClean="0"/>
              <a:pPr/>
              <a:t>‹nr.›</a:t>
            </a:fld>
            <a:endParaRPr lang="ko-KR" altLang="en-US"/>
          </a:p>
        </p:txBody>
      </p:sp>
    </p:spTree>
    <p:extLst>
      <p:ext uri="{BB962C8B-B14F-4D97-AF65-F5344CB8AC3E}">
        <p14:creationId xmlns:p14="http://schemas.microsoft.com/office/powerpoint/2010/main" val="360510078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200" kern="1200" dirty="0" smtClean="0">
                <a:solidFill>
                  <a:schemeClr val="tx1"/>
                </a:solidFill>
                <a:latin typeface="+mn-lt"/>
                <a:ea typeface="+mn-ea"/>
                <a:cs typeface="+mn-cs"/>
              </a:rPr>
              <a:t>I </a:t>
            </a:r>
            <a:r>
              <a:rPr lang="en-GB" altLang="ko-KR" sz="1200" kern="1200" dirty="0" smtClean="0">
                <a:solidFill>
                  <a:schemeClr val="tx1"/>
                </a:solidFill>
                <a:latin typeface="+mn-lt"/>
                <a:ea typeface="+mn-ea"/>
                <a:cs typeface="+mn-cs"/>
              </a:rPr>
              <a:t>want to start</a:t>
            </a:r>
            <a:r>
              <a:rPr lang="en-US" altLang="ko-KR" sz="1200" kern="1200" dirty="0" smtClean="0">
                <a:solidFill>
                  <a:schemeClr val="tx1"/>
                </a:solidFill>
                <a:latin typeface="+mn-lt"/>
                <a:ea typeface="+mn-ea"/>
                <a:cs typeface="+mn-cs"/>
              </a:rPr>
              <a:t> with a brief overview of the objectives and origins of PISA, then show you where the US stands and what the most effective school systems show can be achieved, and conclude with what all of this means for education policy.</a:t>
            </a:r>
          </a:p>
          <a:p>
            <a:endParaRPr lang="en-US" altLang="ko-KR" sz="1200" kern="1200" dirty="0" smtClean="0">
              <a:solidFill>
                <a:schemeClr val="tx1"/>
              </a:solidFill>
              <a:latin typeface="+mn-lt"/>
              <a:ea typeface="+mn-ea"/>
              <a:cs typeface="+mn-cs"/>
            </a:endParaRPr>
          </a:p>
          <a:p>
            <a:r>
              <a:rPr lang="en-US" altLang="ko-KR" sz="1200" u="wavyHeavy" kern="1200" dirty="0" smtClean="0">
                <a:solidFill>
                  <a:schemeClr val="tx1"/>
                </a:solidFill>
                <a:latin typeface="+mn-lt"/>
                <a:ea typeface="+mn-ea"/>
                <a:cs typeface="+mn-cs"/>
              </a:rPr>
              <a:t>I need </a:t>
            </a:r>
            <a:r>
              <a:rPr lang="en-US" altLang="ko-KR" sz="1200" kern="1200" dirty="0" smtClean="0">
                <a:solidFill>
                  <a:schemeClr val="tx1"/>
                </a:solidFill>
                <a:latin typeface="+mn-lt"/>
                <a:ea typeface="+mn-ea"/>
                <a:cs typeface="+mn-cs"/>
              </a:rPr>
              <a:t>to remind you that the material remains under embargo until next Tuesday.</a:t>
            </a:r>
          </a:p>
          <a:p>
            <a:endParaRPr lang="en-GB" altLang="ko-KR" dirty="0" smtClean="0"/>
          </a:p>
          <a:p>
            <a:endParaRPr lang="ko-KR" altLang="en-US" dirty="0"/>
          </a:p>
        </p:txBody>
      </p:sp>
      <p:sp>
        <p:nvSpPr>
          <p:cNvPr id="4" name="슬라이드 번호 개체 틀 3"/>
          <p:cNvSpPr>
            <a:spLocks noGrp="1"/>
          </p:cNvSpPr>
          <p:nvPr>
            <p:ph type="sldNum" sz="quarter" idx="10"/>
          </p:nvPr>
        </p:nvSpPr>
        <p:spPr/>
        <p:txBody>
          <a:bodyPr/>
          <a:lstStyle/>
          <a:p>
            <a:fld id="{7AEDADDF-5610-48CC-9E3F-8516FC2C3D29}" type="slidenum">
              <a:rPr lang="ko-KR" altLang="en-US" smtClean="0">
                <a:solidFill>
                  <a:prstClr val="black"/>
                </a:solidFill>
                <a:latin typeface="맑은 고딕"/>
              </a:rPr>
              <a:pPr/>
              <a:t>1</a:t>
            </a:fld>
            <a:endParaRPr lang="ko-KR" altLang="en-US">
              <a:solidFill>
                <a:prstClr val="black"/>
              </a:solidFill>
              <a:latin typeface="맑은 고딕"/>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AEDADDF-5610-48CC-9E3F-8516FC2C3D29}" type="slidenum">
              <a:rPr lang="ko-KR" altLang="en-US" smtClean="0"/>
              <a:pPr/>
              <a:t>13</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16</a:t>
            </a:fld>
            <a:endParaRPr lang="en-US" dirty="0"/>
          </a:p>
        </p:txBody>
      </p:sp>
    </p:spTree>
    <p:extLst>
      <p:ext uri="{BB962C8B-B14F-4D97-AF65-F5344CB8AC3E}">
        <p14:creationId xmlns:p14="http://schemas.microsoft.com/office/powerpoint/2010/main" val="56100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17</a:t>
            </a:fld>
            <a:endParaRPr lang="en-US" dirty="0"/>
          </a:p>
        </p:txBody>
      </p:sp>
    </p:spTree>
    <p:extLst>
      <p:ext uri="{BB962C8B-B14F-4D97-AF65-F5344CB8AC3E}">
        <p14:creationId xmlns:p14="http://schemas.microsoft.com/office/powerpoint/2010/main" val="56100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18</a:t>
            </a:fld>
            <a:endParaRPr lang="en-US" dirty="0"/>
          </a:p>
        </p:txBody>
      </p:sp>
    </p:spTree>
    <p:extLst>
      <p:ext uri="{BB962C8B-B14F-4D97-AF65-F5344CB8AC3E}">
        <p14:creationId xmlns:p14="http://schemas.microsoft.com/office/powerpoint/2010/main" val="56100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19</a:t>
            </a:fld>
            <a:endParaRPr lang="en-US" dirty="0"/>
          </a:p>
        </p:txBody>
      </p:sp>
    </p:spTree>
    <p:extLst>
      <p:ext uri="{BB962C8B-B14F-4D97-AF65-F5344CB8AC3E}">
        <p14:creationId xmlns:p14="http://schemas.microsoft.com/office/powerpoint/2010/main" val="561008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p:spPr>
        <p:txBody>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dirty="0" smtClean="0"/>
              <a:t>(Fig. II.4.5)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Another way of looking at the evolution of demand for skills is provided by </a:t>
            </a:r>
            <a:r>
              <a:rPr lang="en-US" sz="1200" b="0" i="0" u="none" strike="noStrike" kern="1200" baseline="0" dirty="0" err="1" smtClean="0">
                <a:solidFill>
                  <a:schemeClr val="tx1"/>
                </a:solidFill>
                <a:latin typeface="+mn-lt"/>
                <a:ea typeface="+mn-ea"/>
                <a:cs typeface="+mn-cs"/>
              </a:rPr>
              <a:t>Autor</a:t>
            </a:r>
            <a:r>
              <a:rPr lang="en-US" sz="1200" b="0" i="0" u="none" strike="noStrike" kern="1200" baseline="0" dirty="0" smtClean="0">
                <a:solidFill>
                  <a:schemeClr val="tx1"/>
                </a:solidFill>
                <a:latin typeface="+mn-lt"/>
                <a:ea typeface="+mn-ea"/>
                <a:cs typeface="+mn-cs"/>
              </a:rPr>
              <a:t>, Levy and </a:t>
            </a:r>
            <a:r>
              <a:rPr lang="en-US" sz="1200" b="0" i="0" u="none" strike="noStrike" kern="1200" baseline="0" dirty="0" err="1" smtClean="0">
                <a:solidFill>
                  <a:schemeClr val="tx1"/>
                </a:solidFill>
                <a:latin typeface="+mn-lt"/>
                <a:ea typeface="+mn-ea"/>
                <a:cs typeface="+mn-cs"/>
              </a:rPr>
              <a:t>Murnane</a:t>
            </a:r>
            <a:r>
              <a:rPr lang="en-US" sz="1200" b="0" i="0" u="none" strike="noStrike" kern="1200" baseline="0" dirty="0" smtClean="0">
                <a:solidFill>
                  <a:schemeClr val="tx1"/>
                </a:solidFill>
                <a:latin typeface="+mn-lt"/>
                <a:ea typeface="+mn-ea"/>
                <a:cs typeface="+mn-cs"/>
              </a:rPr>
              <a:t> (2003), who</a:t>
            </a:r>
          </a:p>
          <a:p>
            <a:r>
              <a:rPr lang="en-US" sz="1200" b="0" i="0" u="none" strike="noStrike" kern="1200" baseline="0" dirty="0" smtClean="0">
                <a:solidFill>
                  <a:schemeClr val="tx1"/>
                </a:solidFill>
                <a:latin typeface="+mn-lt"/>
                <a:ea typeface="+mn-ea"/>
                <a:cs typeface="+mn-cs"/>
              </a:rPr>
              <a:t>classify jobs into routine and non-routine tasks. They argue that the share of non-routine analytic and interactive job</a:t>
            </a:r>
          </a:p>
          <a:p>
            <a:r>
              <a:rPr lang="en-US" sz="1200" b="0" i="0" u="none" strike="noStrike" kern="1200" baseline="0" dirty="0" smtClean="0">
                <a:solidFill>
                  <a:schemeClr val="tx1"/>
                </a:solidFill>
                <a:latin typeface="+mn-lt"/>
                <a:ea typeface="+mn-ea"/>
                <a:cs typeface="+mn-cs"/>
              </a:rPr>
              <a:t>tasks (tasks that involve expert thinking and complex communication skills) performed by American workers has</a:t>
            </a:r>
          </a:p>
          <a:p>
            <a:r>
              <a:rPr lang="en-US" sz="1200" b="0" i="0" u="none" strike="noStrike" kern="1200" baseline="0" dirty="0" smtClean="0">
                <a:solidFill>
                  <a:schemeClr val="tx1"/>
                </a:solidFill>
                <a:latin typeface="+mn-lt"/>
                <a:ea typeface="+mn-ea"/>
                <a:cs typeface="+mn-cs"/>
              </a:rPr>
              <a:t>increased steadily since 1960. The share of routine cognitive and manual tasks began to decline in the</a:t>
            </a:r>
          </a:p>
          <a:p>
            <a:r>
              <a:rPr lang="en-US" sz="1200" b="0" i="0" u="none" strike="noStrike" kern="1200" baseline="0" dirty="0" smtClean="0">
                <a:solidFill>
                  <a:schemeClr val="tx1"/>
                </a:solidFill>
                <a:latin typeface="+mn-lt"/>
                <a:ea typeface="+mn-ea"/>
                <a:cs typeface="+mn-cs"/>
              </a:rPr>
              <a:t>early 1970s and 1980s, respectively – coinciding with the introduction of computers and </a:t>
            </a:r>
            <a:r>
              <a:rPr lang="en-US" sz="1200" b="0" i="0" u="none" strike="noStrike" kern="1200" baseline="0" dirty="0" err="1" smtClean="0">
                <a:solidFill>
                  <a:schemeClr val="tx1"/>
                </a:solidFill>
                <a:latin typeface="+mn-lt"/>
                <a:ea typeface="+mn-ea"/>
                <a:cs typeface="+mn-cs"/>
              </a:rPr>
              <a:t>computerised</a:t>
            </a:r>
            <a:r>
              <a:rPr lang="en-US" sz="1200" b="0" i="0" u="none" strike="noStrike" kern="1200" baseline="0" dirty="0" smtClean="0">
                <a:solidFill>
                  <a:schemeClr val="tx1"/>
                </a:solidFill>
                <a:latin typeface="+mn-lt"/>
                <a:ea typeface="+mn-ea"/>
                <a:cs typeface="+mn-cs"/>
              </a:rPr>
              <a:t> production</a:t>
            </a:r>
          </a:p>
          <a:p>
            <a:r>
              <a:rPr lang="en-US" sz="1200" b="0" i="0" u="none" strike="noStrike" kern="1200" baseline="0" dirty="0" smtClean="0">
                <a:solidFill>
                  <a:schemeClr val="tx1"/>
                </a:solidFill>
                <a:latin typeface="+mn-lt"/>
                <a:ea typeface="+mn-ea"/>
                <a:cs typeface="+mn-cs"/>
              </a:rPr>
              <a:t>processes. These are tasks that are more readily automated and put into formal algorithms. The share of non-routine</a:t>
            </a:r>
          </a:p>
          <a:p>
            <a:r>
              <a:rPr lang="en-US" sz="1200" b="0" i="0" u="none" strike="noStrike" kern="1200" baseline="0" dirty="0" smtClean="0">
                <a:solidFill>
                  <a:schemeClr val="tx1"/>
                </a:solidFill>
                <a:latin typeface="+mn-lt"/>
                <a:ea typeface="+mn-ea"/>
                <a:cs typeface="+mn-cs"/>
              </a:rPr>
              <a:t>manual tasks also declined, but </a:t>
            </a:r>
            <a:r>
              <a:rPr lang="en-US" sz="1200" b="0" i="0" u="none" strike="noStrike" kern="1200" baseline="0" dirty="0" err="1" smtClean="0">
                <a:solidFill>
                  <a:schemeClr val="tx1"/>
                </a:solidFill>
                <a:latin typeface="+mn-lt"/>
                <a:ea typeface="+mn-ea"/>
                <a:cs typeface="+mn-cs"/>
              </a:rPr>
              <a:t>stabilised</a:t>
            </a:r>
            <a:r>
              <a:rPr lang="en-US" sz="1200" b="0" i="0" u="none" strike="noStrike" kern="1200" baseline="0" dirty="0" smtClean="0">
                <a:solidFill>
                  <a:schemeClr val="tx1"/>
                </a:solidFill>
                <a:latin typeface="+mn-lt"/>
                <a:ea typeface="+mn-ea"/>
                <a:cs typeface="+mn-cs"/>
              </a:rPr>
              <a:t> in the 1990s, possibly due to the fact that they cannot be easily </a:t>
            </a:r>
            <a:r>
              <a:rPr lang="en-US" sz="1200" b="0" i="0" u="none" strike="noStrike" kern="1200" baseline="0" dirty="0" err="1" smtClean="0">
                <a:solidFill>
                  <a:schemeClr val="tx1"/>
                </a:solidFill>
                <a:latin typeface="+mn-lt"/>
                <a:ea typeface="+mn-ea"/>
                <a:cs typeface="+mn-cs"/>
              </a:rPr>
              <a:t>computerised</a:t>
            </a:r>
            <a:endParaRPr lang="en-US"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or outsourced.</a:t>
            </a:r>
            <a:endParaRPr lang="en-US" sz="1400" dirty="0"/>
          </a:p>
        </p:txBody>
      </p:sp>
      <p:sp>
        <p:nvSpPr>
          <p:cNvPr id="4" name="Slide Number Placeholder 3"/>
          <p:cNvSpPr>
            <a:spLocks noGrp="1"/>
          </p:cNvSpPr>
          <p:nvPr>
            <p:ph type="sldNum" sz="quarter" idx="10"/>
          </p:nvPr>
        </p:nvSpPr>
        <p:spPr/>
        <p:txBody>
          <a:bodyPr/>
          <a:lstStyle/>
          <a:p>
            <a:fld id="{A916AE7E-CD86-4B96-98A4-9E4F50781D86}"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dirty="0" smtClean="0"/>
              <a:t>(Fig. II.4.5)</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935" y="4341936"/>
            <a:ext cx="5028132" cy="4116265"/>
          </a:xfrm>
          <a:noFill/>
          <a:ln w="9525"/>
        </p:spPr>
        <p:txBody>
          <a:bodyPr/>
          <a:lstStyle/>
          <a:p>
            <a:r>
              <a:rPr lang="en-GB" sz="1200" kern="1200" dirty="0" smtClean="0">
                <a:solidFill>
                  <a:schemeClr val="tx1"/>
                </a:solidFill>
                <a:latin typeface="+mn-lt"/>
                <a:ea typeface="+mn-ea"/>
                <a:cs typeface="+mn-cs"/>
              </a:rPr>
              <a:t>This chart illustrates the reading literacy scale, from below the OECD average, marked in red, to around the OECD average, marked in yellow, to high performance, marked in green.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t>
            </a:r>
            <a:endParaRPr lang="en-US" sz="1200" kern="1200" dirty="0">
              <a:solidFill>
                <a:schemeClr val="tx1"/>
              </a:solidFill>
              <a:latin typeface="+mn-lt"/>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endParaRPr lang="de-DE"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latin typeface="+mn-lt"/>
                <a:ea typeface="+mn-ea"/>
                <a:cs typeface="+mn-cs"/>
              </a:rPr>
              <a:t>I want to conclude with what we have learned about successful reform trajectories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In the</a:t>
            </a:r>
            <a:r>
              <a:rPr lang="en-GB" sz="1200" kern="1200" dirty="0" smtClean="0">
                <a:solidFill>
                  <a:schemeClr val="tx1"/>
                </a:solidFill>
                <a:latin typeface="+mn-lt"/>
                <a:ea typeface="+mn-ea"/>
                <a:cs typeface="+mn-cs"/>
              </a:rPr>
              <a:t> past when you only needed a small slice of well-educated people it was efficient for governments to invest a large sum in a small elite to lead the country. But the social and economic cost of low educational performance has risen substantially and all young people now need to leave school with strong foundation skills.</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When</a:t>
            </a:r>
            <a:r>
              <a:rPr lang="en-GB" sz="1200" kern="1200" dirty="0" smtClean="0">
                <a:solidFill>
                  <a:schemeClr val="tx1"/>
                </a:solidFill>
                <a:latin typeface="+mn-lt"/>
                <a:ea typeface="+mn-ea"/>
                <a:cs typeface="+mn-cs"/>
              </a:rPr>
              <a:t> you could still assume that what you learn in school will last for a lifetime, teaching content and routine cognitive skills was at the centre of education. Today, where you can access content on Google, where routine cognitive skills are being digitised or outsourced, and where jobs are changing rapidly, the focus is on enabling people to become lifelong learners, to manage complex ways of thinking and complex ways of working that computers cannot take over easily.</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In the past</a:t>
            </a:r>
            <a:r>
              <a:rPr lang="en-GB" sz="1200" kern="1200" dirty="0" smtClean="0">
                <a:solidFill>
                  <a:schemeClr val="tx1"/>
                </a:solidFill>
                <a:latin typeface="+mn-lt"/>
                <a:ea typeface="+mn-ea"/>
                <a:cs typeface="+mn-cs"/>
              </a:rPr>
              <a:t>, teachers had sometimes only a few years more education than the students they taught. When teacher quality is so low, governments tend to tell their teachers exactly what to do and exactly how they want it done and they tend to use </a:t>
            </a:r>
            <a:r>
              <a:rPr lang="en-GB" sz="1200" kern="1200" dirty="0" err="1" smtClean="0">
                <a:solidFill>
                  <a:schemeClr val="tx1"/>
                </a:solidFill>
                <a:latin typeface="+mn-lt"/>
                <a:ea typeface="+mn-ea"/>
                <a:cs typeface="+mn-cs"/>
              </a:rPr>
              <a:t>Tayloristic</a:t>
            </a:r>
            <a:r>
              <a:rPr lang="en-GB" sz="1200" kern="1200" dirty="0" smtClean="0">
                <a:solidFill>
                  <a:schemeClr val="tx1"/>
                </a:solidFill>
                <a:latin typeface="+mn-lt"/>
                <a:ea typeface="+mn-ea"/>
                <a:cs typeface="+mn-cs"/>
              </a:rPr>
              <a:t> methods of administrative control and accountability to get the results they want. Today the challenge is to make teaching a profession of high-level knowledge workers.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But such</a:t>
            </a:r>
            <a:r>
              <a:rPr lang="en-GB" sz="1200" kern="1200" dirty="0" smtClean="0">
                <a:solidFill>
                  <a:schemeClr val="tx1"/>
                </a:solidFill>
                <a:latin typeface="+mn-lt"/>
                <a:ea typeface="+mn-ea"/>
                <a:cs typeface="+mn-cs"/>
              </a:rPr>
              <a:t> people will not work in schools organised as </a:t>
            </a:r>
            <a:r>
              <a:rPr lang="en-GB" sz="1200" kern="1200" dirty="0" err="1" smtClean="0">
                <a:solidFill>
                  <a:schemeClr val="tx1"/>
                </a:solidFill>
                <a:latin typeface="+mn-lt"/>
                <a:ea typeface="+mn-ea"/>
                <a:cs typeface="+mn-cs"/>
              </a:rPr>
              <a:t>Tayloristic</a:t>
            </a:r>
            <a:r>
              <a:rPr lang="en-GB" sz="1200" kern="1200" dirty="0" smtClean="0">
                <a:solidFill>
                  <a:schemeClr val="tx1"/>
                </a:solidFill>
                <a:latin typeface="+mn-lt"/>
                <a:ea typeface="+mn-ea"/>
                <a:cs typeface="+mn-cs"/>
              </a:rPr>
              <a:t> workplaces using administrative forms of accountability and bureaucratic command and control systems to direct their work.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To attract</a:t>
            </a:r>
            <a:r>
              <a:rPr lang="en-GB" sz="1200" kern="1200" dirty="0" smtClean="0">
                <a:solidFill>
                  <a:schemeClr val="tx1"/>
                </a:solidFill>
                <a:latin typeface="+mn-lt"/>
                <a:ea typeface="+mn-ea"/>
                <a:cs typeface="+mn-cs"/>
              </a:rPr>
              <a:t> the people they need, successful education systems have transformed the form of work organisation in their schools to a professional form of work organisation in which professional norms of control complement bureaucratic and administrative forms of control. </a:t>
            </a:r>
            <a:endParaRPr 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solidFill>
                  <a:prstClr val="black"/>
                </a:solidFill>
              </a:rPr>
              <a:pPr>
                <a:defRPr/>
              </a:pPr>
              <a:t>43</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935" y="4341935"/>
            <a:ext cx="5028132" cy="4117731"/>
          </a:xfrm>
          <a:noFill/>
          <a:ln w="9525"/>
        </p:spPr>
        <p:txBody>
          <a:bodyPr/>
          <a:lstStyle/>
          <a:p>
            <a:r>
              <a:rPr lang="en-GB" sz="1200" kern="1200" dirty="0" smtClean="0">
                <a:solidFill>
                  <a:schemeClr val="tx1"/>
                </a:solidFill>
                <a:latin typeface="+mn-lt"/>
                <a:ea typeface="+mn-ea"/>
                <a:cs typeface="+mn-cs"/>
              </a:rPr>
              <a:t>But I do want to introduce a second dimension into this picture, that PISA pays great attention to. When you look at the distribution of student performance within each country, there are some countries in which social background has a strong impact on student performance, in other words, where educational opportunities are very unequally distributed, where there is a large gap between winners and losers and where a lot of the potential that children bring with them is wasted. There are other countries, where it matters much less into which social context students are born, where outcomes are </a:t>
            </a:r>
            <a:r>
              <a:rPr lang="en-US" sz="1200" u="wavyHeavy" kern="1200" dirty="0" smtClean="0">
                <a:solidFill>
                  <a:schemeClr val="tx1"/>
                </a:solidFill>
                <a:latin typeface="+mn-lt"/>
                <a:ea typeface="+mn-ea"/>
                <a:cs typeface="+mn-cs"/>
              </a:rPr>
              <a:t>socially equitably distributed</a:t>
            </a:r>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If you look at this, it is clear </a:t>
            </a:r>
            <a:r>
              <a:rPr lang="en-US" sz="1200" u="wavyHeavy" kern="1200" dirty="0" smtClean="0">
                <a:solidFill>
                  <a:schemeClr val="tx1"/>
                </a:solidFill>
                <a:latin typeface="+mn-lt"/>
                <a:ea typeface="+mn-ea"/>
                <a:cs typeface="+mn-cs"/>
              </a:rPr>
              <a:t>where we all want to be</a:t>
            </a:r>
            <a:r>
              <a:rPr lang="en-GB" sz="1200" kern="1200" dirty="0" smtClean="0">
                <a:solidFill>
                  <a:schemeClr val="tx1"/>
                </a:solidFill>
                <a:latin typeface="+mn-lt"/>
                <a:ea typeface="+mn-ea"/>
                <a:cs typeface="+mn-cs"/>
              </a:rPr>
              <a:t>, namely where performance and equity are both strong. And </a:t>
            </a:r>
            <a:r>
              <a:rPr lang="en-US" sz="1200" u="wavyHeavy" kern="1200" dirty="0" smtClean="0">
                <a:solidFill>
                  <a:schemeClr val="tx1"/>
                </a:solidFill>
                <a:latin typeface="+mn-lt"/>
                <a:ea typeface="+mn-ea"/>
                <a:cs typeface="+mn-cs"/>
              </a:rPr>
              <a:t>nobody</a:t>
            </a:r>
            <a:r>
              <a:rPr lang="en-GB" sz="1200" kern="1200" dirty="0" smtClean="0">
                <a:solidFill>
                  <a:schemeClr val="tx1"/>
                </a:solidFill>
                <a:latin typeface="+mn-lt"/>
                <a:ea typeface="+mn-ea"/>
                <a:cs typeface="+mn-cs"/>
              </a:rPr>
              <a:t>, and no country, can accept to be where performance is low and opportunities are very unequally distributed. Whether it is better to have </a:t>
            </a:r>
            <a:r>
              <a:rPr lang="en-US" sz="1200" u="wavyHeavy" kern="1200" dirty="0" smtClean="0">
                <a:solidFill>
                  <a:schemeClr val="tx1"/>
                </a:solidFill>
                <a:latin typeface="+mn-lt"/>
                <a:ea typeface="+mn-ea"/>
                <a:cs typeface="+mn-cs"/>
              </a:rPr>
              <a:t>high performance</a:t>
            </a:r>
            <a:r>
              <a:rPr lang="en-GB" sz="1200" kern="1200" dirty="0" smtClean="0">
                <a:solidFill>
                  <a:schemeClr val="tx1"/>
                </a:solidFill>
                <a:latin typeface="+mn-lt"/>
                <a:ea typeface="+mn-ea"/>
                <a:cs typeface="+mn-cs"/>
              </a:rPr>
              <a:t> at the price of large disparities, or better to invest in </a:t>
            </a:r>
            <a:r>
              <a:rPr lang="en-US" sz="1200" u="wavyHeavy" kern="1200" dirty="0" smtClean="0">
                <a:solidFill>
                  <a:schemeClr val="tx1"/>
                </a:solidFill>
                <a:latin typeface="+mn-lt"/>
                <a:ea typeface="+mn-ea"/>
                <a:cs typeface="+mn-cs"/>
              </a:rPr>
              <a:t>small disparities</a:t>
            </a:r>
            <a:r>
              <a:rPr lang="en-GB" sz="1200" kern="1200" dirty="0" smtClean="0">
                <a:solidFill>
                  <a:schemeClr val="tx1"/>
                </a:solidFill>
                <a:latin typeface="+mn-lt"/>
                <a:ea typeface="+mn-ea"/>
                <a:cs typeface="+mn-cs"/>
              </a:rPr>
              <a:t> at the price of mediocracy, that is subject to debate. </a:t>
            </a:r>
            <a:endParaRPr lang="en-US" sz="1200" kern="1200" dirty="0">
              <a:solidFill>
                <a:schemeClr val="tx1"/>
              </a:solidFill>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r>
              <a:rPr lang="en-US" sz="1200" kern="1200" dirty="0" smtClean="0">
                <a:solidFill>
                  <a:schemeClr val="tx1"/>
                </a:solidFill>
                <a:latin typeface="+mn-lt"/>
                <a:ea typeface="+mn-ea"/>
                <a:cs typeface="+mn-cs"/>
              </a:rPr>
              <a:t>Strength</a:t>
            </a:r>
            <a:r>
              <a:rPr lang="en-US" sz="1200" kern="1200" baseline="0" dirty="0" smtClean="0">
                <a:solidFill>
                  <a:schemeClr val="tx1"/>
                </a:solidFill>
                <a:latin typeface="+mn-lt"/>
                <a:ea typeface="+mn-ea"/>
                <a:cs typeface="+mn-cs"/>
              </a:rPr>
              <a:t> of ESCS on performance (% variance explained) and maths perf 2012</a:t>
            </a:r>
            <a:endParaRPr lang="en-US" sz="1200" kern="1200" dirty="0" smtClean="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r>
              <a:rPr lang="en-US" sz="1200" kern="1200" dirty="0" smtClean="0">
                <a:solidFill>
                  <a:schemeClr val="tx1"/>
                </a:solidFill>
                <a:latin typeface="+mn-lt"/>
                <a:ea typeface="+mn-ea"/>
                <a:cs typeface="+mn-cs"/>
              </a:rPr>
              <a:t>Strength</a:t>
            </a:r>
            <a:r>
              <a:rPr lang="en-US" sz="1200" kern="1200" baseline="0" dirty="0" smtClean="0">
                <a:solidFill>
                  <a:schemeClr val="tx1"/>
                </a:solidFill>
                <a:latin typeface="+mn-lt"/>
                <a:ea typeface="+mn-ea"/>
                <a:cs typeface="+mn-cs"/>
              </a:rPr>
              <a:t> of ESCS on performance (% variance explained) and maths perf 2012</a:t>
            </a:r>
            <a:endParaRPr lang="en-US" sz="1200" kern="1200" dirty="0" smtClean="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Strength</a:t>
            </a:r>
            <a:r>
              <a:rPr lang="en-US" sz="1200" kern="1200" baseline="0" dirty="0" smtClean="0">
                <a:solidFill>
                  <a:schemeClr val="tx1"/>
                </a:solidFill>
                <a:latin typeface="+mn-lt"/>
                <a:ea typeface="+mn-ea"/>
                <a:cs typeface="+mn-cs"/>
              </a:rPr>
              <a:t> of ESCS on performance (% variance explained) and maths performance 2012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Size of bubbles shows</a:t>
            </a:r>
            <a:r>
              <a:rPr lang="en-US" sz="1200" kern="1200" baseline="0" dirty="0" smtClean="0">
                <a:solidFill>
                  <a:schemeClr val="tx1"/>
                </a:solidFill>
                <a:latin typeface="+mn-lt"/>
                <a:ea typeface="+mn-ea"/>
                <a:cs typeface="+mn-cs"/>
              </a:rPr>
              <a:t> spending levels</a:t>
            </a:r>
            <a:endParaRPr lang="en-US" sz="1200" kern="1200" dirty="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Strength</a:t>
            </a:r>
            <a:r>
              <a:rPr lang="en-US" sz="1200" kern="1200" baseline="0" dirty="0" smtClean="0">
                <a:solidFill>
                  <a:schemeClr val="tx1"/>
                </a:solidFill>
                <a:latin typeface="+mn-lt"/>
                <a:ea typeface="+mn-ea"/>
                <a:cs typeface="+mn-cs"/>
              </a:rPr>
              <a:t> of ESCS on performance (% variance explained) and maths performance 2012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Size of bubbles shows</a:t>
            </a:r>
            <a:r>
              <a:rPr lang="en-US" sz="1200" kern="1200" baseline="0" dirty="0" smtClean="0">
                <a:solidFill>
                  <a:schemeClr val="tx1"/>
                </a:solidFill>
                <a:latin typeface="+mn-lt"/>
                <a:ea typeface="+mn-ea"/>
                <a:cs typeface="+mn-cs"/>
              </a:rPr>
              <a:t> spending levels</a:t>
            </a:r>
            <a:endParaRPr lang="en-US" sz="1200" kern="1200" dirty="0">
              <a:solidFill>
                <a:schemeClr val="tx1"/>
              </a:solidFill>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Strength</a:t>
            </a:r>
            <a:r>
              <a:rPr lang="en-US" sz="1200" kern="1200" baseline="0" dirty="0" smtClean="0">
                <a:solidFill>
                  <a:schemeClr val="tx1"/>
                </a:solidFill>
                <a:latin typeface="+mn-lt"/>
                <a:ea typeface="+mn-ea"/>
                <a:cs typeface="+mn-cs"/>
              </a:rPr>
              <a:t> of ESCS on performance (% variance explained) and maths performance 2012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Size of bubbles shows</a:t>
            </a:r>
            <a:r>
              <a:rPr lang="en-US" sz="1200" kern="1200" baseline="0" dirty="0" smtClean="0">
                <a:solidFill>
                  <a:schemeClr val="tx1"/>
                </a:solidFill>
                <a:latin typeface="+mn-lt"/>
                <a:ea typeface="+mn-ea"/>
                <a:cs typeface="+mn-cs"/>
              </a:rPr>
              <a:t> spending levels</a:t>
            </a:r>
            <a:endParaRPr lang="en-US" sz="1200" kern="1200" dirty="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7" name="Picture 3" descr="C:\Users\hanskys\Desktop\EDU\pisa presentation\usb files\GettyImages_145629557.jpg"/>
          <p:cNvPicPr>
            <a:picLocks noChangeAspect="1" noChangeArrowheads="1"/>
          </p:cNvPicPr>
          <p:nvPr/>
        </p:nvPicPr>
        <p:blipFill>
          <a:blip r:embed="rId2" cstate="print"/>
          <a:srcRect b="9658"/>
          <a:stretch>
            <a:fillRect/>
          </a:stretch>
        </p:blipFill>
        <p:spPr bwMode="auto">
          <a:xfrm>
            <a:off x="3270470" y="4581128"/>
            <a:ext cx="3783670" cy="2276872"/>
          </a:xfrm>
          <a:prstGeom prst="rect">
            <a:avLst/>
          </a:prstGeom>
          <a:noFill/>
        </p:spPr>
      </p:pic>
      <p:sp>
        <p:nvSpPr>
          <p:cNvPr id="8" name="Rectangle 40"/>
          <p:cNvSpPr/>
          <p:nvPr/>
        </p:nvSpPr>
        <p:spPr>
          <a:xfrm rot="16200000">
            <a:off x="2519772" y="5481228"/>
            <a:ext cx="2232248" cy="576064"/>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9" name="Rectangle 40"/>
          <p:cNvSpPr/>
          <p:nvPr/>
        </p:nvSpPr>
        <p:spPr>
          <a:xfrm rot="16200000">
            <a:off x="1619672" y="5157192"/>
            <a:ext cx="2232248" cy="1224136"/>
          </a:xfrm>
          <a:prstGeom prst="rect">
            <a:avLst/>
          </a:prstGeom>
          <a:solidFill>
            <a:srgbClr val="7F7C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0" name="Picture 4" descr="C:\Users\hanskys\Desktop\EDU\pisa presentation\usb files\Reading_shutterstock_124410865_pisa.jpg"/>
          <p:cNvPicPr>
            <a:picLocks noChangeAspect="1" noChangeArrowheads="1"/>
          </p:cNvPicPr>
          <p:nvPr/>
        </p:nvPicPr>
        <p:blipFill>
          <a:blip r:embed="rId3" cstate="print"/>
          <a:srcRect b="17033"/>
          <a:stretch>
            <a:fillRect/>
          </a:stretch>
        </p:blipFill>
        <p:spPr bwMode="auto">
          <a:xfrm>
            <a:off x="4211791" y="2348880"/>
            <a:ext cx="4032617" cy="2232248"/>
          </a:xfrm>
          <a:prstGeom prst="rect">
            <a:avLst/>
          </a:prstGeom>
          <a:noFill/>
        </p:spPr>
      </p:pic>
      <p:sp>
        <p:nvSpPr>
          <p:cNvPr id="11" name="Rectangle 40"/>
          <p:cNvSpPr/>
          <p:nvPr/>
        </p:nvSpPr>
        <p:spPr>
          <a:xfrm rot="16200000">
            <a:off x="3959932" y="3176971"/>
            <a:ext cx="2232248" cy="576064"/>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2" name="Rectangle 40"/>
          <p:cNvSpPr/>
          <p:nvPr/>
        </p:nvSpPr>
        <p:spPr>
          <a:xfrm rot="16200000">
            <a:off x="3059832" y="2852936"/>
            <a:ext cx="2232248" cy="1224136"/>
          </a:xfrm>
          <a:prstGeom prst="rect">
            <a:avLst/>
          </a:prstGeom>
          <a:solidFill>
            <a:srgbClr val="D25F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3" name="Picture 5" descr="C:\Users\hanskys\Desktop\EDU\pisa presentation\usb files\Science_42-20531161.jpg"/>
          <p:cNvPicPr>
            <a:picLocks noChangeAspect="1" noChangeArrowheads="1"/>
          </p:cNvPicPr>
          <p:nvPr/>
        </p:nvPicPr>
        <p:blipFill>
          <a:blip r:embed="rId4" cstate="print"/>
          <a:srcRect b="11745"/>
          <a:stretch>
            <a:fillRect/>
          </a:stretch>
        </p:blipFill>
        <p:spPr bwMode="auto">
          <a:xfrm flipH="1">
            <a:off x="6479704" y="0"/>
            <a:ext cx="2664296" cy="2351382"/>
          </a:xfrm>
          <a:prstGeom prst="rect">
            <a:avLst/>
          </a:prstGeom>
          <a:noFill/>
        </p:spPr>
      </p:pic>
      <p:sp>
        <p:nvSpPr>
          <p:cNvPr id="14" name="Rectangle 40"/>
          <p:cNvSpPr/>
          <p:nvPr/>
        </p:nvSpPr>
        <p:spPr>
          <a:xfrm rot="16200000">
            <a:off x="5845832" y="814400"/>
            <a:ext cx="2348880" cy="720080"/>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5" name="Rectangle 40"/>
          <p:cNvSpPr/>
          <p:nvPr/>
        </p:nvSpPr>
        <p:spPr>
          <a:xfrm rot="16200000">
            <a:off x="4765712" y="454360"/>
            <a:ext cx="2348880" cy="1440160"/>
          </a:xfrm>
          <a:prstGeom prst="rect">
            <a:avLst/>
          </a:prstGeom>
          <a:solidFill>
            <a:srgbClr val="C4B8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6" name="Rectangle 17"/>
          <p:cNvSpPr/>
          <p:nvPr/>
        </p:nvSpPr>
        <p:spPr>
          <a:xfrm rot="10800000">
            <a:off x="2" y="0"/>
            <a:ext cx="2444995" cy="6830616"/>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7" name="Rectangle 20"/>
          <p:cNvSpPr/>
          <p:nvPr/>
        </p:nvSpPr>
        <p:spPr>
          <a:xfrm>
            <a:off x="2339752" y="0"/>
            <a:ext cx="844062" cy="914400"/>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8" name="Rectangle 26"/>
          <p:cNvSpPr/>
          <p:nvPr/>
        </p:nvSpPr>
        <p:spPr>
          <a:xfrm>
            <a:off x="317989" y="1988840"/>
            <a:ext cx="4586356" cy="3508653"/>
          </a:xfrm>
          <a:prstGeom prst="rect">
            <a:avLst/>
          </a:prstGeom>
        </p:spPr>
        <p:txBody>
          <a:bodyPr wrap="square">
            <a:spAutoFit/>
          </a:bodyPr>
          <a:lstStyle/>
          <a:p>
            <a:pPr latinLnBrk="0">
              <a:defRPr/>
            </a:pPr>
            <a:r>
              <a:rPr lang="en-US" sz="3600" b="1" kern="0" dirty="0" smtClean="0">
                <a:solidFill>
                  <a:srgbClr val="0070C0"/>
                </a:solidFill>
                <a:latin typeface="Arial" pitchFamily="34" charset="0"/>
                <a:cs typeface="Arial" pitchFamily="34" charset="0"/>
              </a:rPr>
              <a:t>OECD EMPLOYER BRAND</a:t>
            </a:r>
            <a:endParaRPr lang="en-US" sz="3600" i="1" kern="0" dirty="0" smtClean="0">
              <a:solidFill>
                <a:srgbClr val="00B0F0"/>
              </a:solidFill>
              <a:latin typeface="Arial" pitchFamily="34" charset="0"/>
              <a:cs typeface="Arial" pitchFamily="34" charset="0"/>
            </a:endParaRPr>
          </a:p>
          <a:p>
            <a:pPr latinLnBrk="0">
              <a:lnSpc>
                <a:spcPct val="150000"/>
              </a:lnSpc>
              <a:defRPr/>
            </a:pPr>
            <a:r>
              <a:rPr lang="en-US" sz="2800" i="1" kern="0" dirty="0" smtClean="0">
                <a:solidFill>
                  <a:srgbClr val="00B0F0"/>
                </a:solidFill>
                <a:latin typeface="Arial" pitchFamily="34" charset="0"/>
                <a:cs typeface="Arial" pitchFamily="34" charset="0"/>
              </a:rPr>
              <a:t>Playbook</a:t>
            </a: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endParaRPr lang="en-US" sz="3600" kern="0" dirty="0">
              <a:solidFill>
                <a:sysClr val="windowText" lastClr="000000"/>
              </a:solidFill>
              <a:latin typeface="Arial" pitchFamily="34" charset="0"/>
              <a:cs typeface="Arial" pitchFamily="34" charset="0"/>
            </a:endParaRPr>
          </a:p>
        </p:txBody>
      </p:sp>
      <p:sp>
        <p:nvSpPr>
          <p:cNvPr id="19" name="직각 삼각형 18"/>
          <p:cNvSpPr/>
          <p:nvPr/>
        </p:nvSpPr>
        <p:spPr>
          <a:xfrm rot="5400000">
            <a:off x="-2046361" y="2046361"/>
            <a:ext cx="10824961" cy="6732239"/>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2" name="Group 4"/>
          <p:cNvGrpSpPr>
            <a:grpSpLocks noChangeAspect="1"/>
          </p:cNvGrpSpPr>
          <p:nvPr/>
        </p:nvGrpSpPr>
        <p:grpSpPr bwMode="auto">
          <a:xfrm>
            <a:off x="4499991" y="3518775"/>
            <a:ext cx="3240361" cy="1062353"/>
            <a:chOff x="265" y="1303"/>
            <a:chExt cx="5228" cy="1714"/>
          </a:xfrm>
          <a:solidFill>
            <a:srgbClr val="FFFFFF">
              <a:alpha val="50196"/>
            </a:srgbClr>
          </a:solidFill>
        </p:grpSpPr>
        <p:sp>
          <p:nvSpPr>
            <p:cNvPr id="22"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3"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4"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5"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26" name="Right Triangle 21"/>
          <p:cNvSpPr/>
          <p:nvPr/>
        </p:nvSpPr>
        <p:spPr>
          <a:xfrm flipH="1">
            <a:off x="5652120" y="747210"/>
            <a:ext cx="3491880" cy="6110790"/>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7"/>
            <a:ext cx="2059554" cy="635665"/>
          </a:xfrm>
          <a:prstGeom prst="rect">
            <a:avLst/>
          </a:prstGeom>
        </p:spPr>
      </p:pic>
      <p:sp>
        <p:nvSpPr>
          <p:cNvPr id="29" name="슬라이드 번호 개체 틀 38"/>
          <p:cNvSpPr txBox="1">
            <a:spLocks/>
          </p:cNvSpPr>
          <p:nvPr/>
        </p:nvSpPr>
        <p:spPr>
          <a:xfrm>
            <a:off x="6553200" y="6356506"/>
            <a:ext cx="2133600" cy="365125"/>
          </a:xfrm>
          <a:prstGeom prst="rect">
            <a:avLst/>
          </a:prstGeom>
        </p:spPr>
        <p:txBody>
          <a:bodyPr vert="horz" lIns="91440" tIns="45720" rIns="91440" bIns="45720" rtlCol="0" anchor="ctr"/>
          <a:lstStyle/>
          <a:p>
            <a:pPr marL="0" marR="0" lvl="0" indent="0" algn="r" defTabSz="914400" rtl="0" eaLnBrk="1" fontAlgn="auto" latinLnBrk="1" hangingPunct="1">
              <a:lnSpc>
                <a:spcPct val="100000"/>
              </a:lnSpc>
              <a:spcBef>
                <a:spcPts val="0"/>
              </a:spcBef>
              <a:spcAft>
                <a:spcPts val="0"/>
              </a:spcAft>
              <a:buClrTx/>
              <a:buSzTx/>
              <a:buFontTx/>
              <a:buNone/>
              <a:tabLst/>
              <a:defRPr/>
            </a:pPr>
            <a:fld id="{56CE0F94-88E1-4810-8429-2312EEB4C30A}"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smtClean="0"/>
              <a:t>Sub title</a:t>
            </a:r>
            <a:endParaRPr lang="ko-KR" altLang="en-US" dirty="0"/>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dirty="0" smtClean="0"/>
              <a:t>TITLE</a:t>
            </a:r>
            <a:endParaRPr lang="ko-KR"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90721999"/>
      </p:ext>
    </p:extLst>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147484"/>
      </p:ext>
    </p:extLst>
  </p:cSld>
  <p:clrMapOvr>
    <a:masterClrMapping/>
  </p:clrMapOvr>
  <p:transition spd="slow">
    <p:cov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850690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4800"/>
            <a:ext cx="8388350" cy="630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490507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56224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388350" cy="82894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58528216"/>
      </p:ext>
    </p:extLst>
  </p:cSld>
  <p:clrMapOvr>
    <a:masterClrMapping/>
  </p:clrMapOvr>
  <p:transition>
    <p:push/>
  </p:transition>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DU_CHART">
    <p:spTree>
      <p:nvGrpSpPr>
        <p:cNvPr id="1" name=""/>
        <p:cNvGrpSpPr/>
        <p:nvPr/>
      </p:nvGrpSpPr>
      <p:grpSpPr>
        <a:xfrm>
          <a:off x="0" y="0"/>
          <a:ext cx="0" cy="0"/>
          <a:chOff x="0" y="0"/>
          <a:chExt cx="0" cy="0"/>
        </a:xfrm>
      </p:grpSpPr>
      <p:sp>
        <p:nvSpPr>
          <p:cNvPr id="15" name="EDU_EXCEL_TITLE"/>
          <p:cNvSpPr>
            <a:spLocks noGrp="1"/>
          </p:cNvSpPr>
          <p:nvPr>
            <p:ph type="title"/>
          </p:nvPr>
        </p:nvSpPr>
        <p:spPr/>
        <p:txBody>
          <a:bodyPr>
            <a:normAutofit/>
          </a:bodyPr>
          <a:lstStyle>
            <a:lvl1pPr>
              <a:defRPr sz="2400">
                <a:solidFill>
                  <a:schemeClr val="tx1"/>
                </a:solidFill>
              </a:defRPr>
            </a:lvl1pPr>
          </a:lstStyle>
          <a:p>
            <a:r>
              <a:rPr lang="en-US" dirty="0" smtClean="0"/>
              <a:t>Click to edit Master title style</a:t>
            </a:r>
            <a:endParaRPr lang="fr-FR" dirty="0"/>
          </a:p>
        </p:txBody>
      </p:sp>
      <p:sp>
        <p:nvSpPr>
          <p:cNvPr id="3" name="Text Placeholder 2"/>
          <p:cNvSpPr>
            <a:spLocks noGrp="1"/>
          </p:cNvSpPr>
          <p:nvPr>
            <p:ph type="body" sz="quarter" idx="14" hasCustomPrompt="1"/>
          </p:nvPr>
        </p:nvSpPr>
        <p:spPr>
          <a:xfrm>
            <a:off x="881590" y="1404000"/>
            <a:ext cx="8146800" cy="4950000"/>
          </a:xfrm>
        </p:spPr>
        <p:txBody>
          <a:bodyPr/>
          <a:lstStyle>
            <a:lvl1pPr marL="0" indent="0">
              <a:buNone/>
              <a:defRPr/>
            </a:lvl1pPr>
          </a:lstStyle>
          <a:p>
            <a:pPr lvl="0"/>
            <a:r>
              <a:rPr lang="fr-FR" dirty="0" smtClean="0"/>
              <a:t> </a:t>
            </a:r>
            <a:endParaRPr lang="fr-FR" dirty="0"/>
          </a:p>
        </p:txBody>
      </p:sp>
      <p:sp>
        <p:nvSpPr>
          <p:cNvPr id="8" name="Text Placeholder 7"/>
          <p:cNvSpPr>
            <a:spLocks noGrp="1"/>
          </p:cNvSpPr>
          <p:nvPr>
            <p:ph type="body" sz="quarter" idx="13"/>
          </p:nvPr>
        </p:nvSpPr>
        <p:spPr>
          <a:xfrm>
            <a:off x="7272300" y="6050469"/>
            <a:ext cx="1620180" cy="518100"/>
          </a:xfrm>
          <a:prstGeom prst="star32">
            <a:avLst/>
          </a:prstGeom>
          <a:solidFill>
            <a:srgbClr val="0033CC"/>
          </a:solidFill>
          <a:ln w="12700">
            <a:noFill/>
            <a:miter lim="800000"/>
            <a:headEnd/>
            <a:tailEnd/>
          </a:ln>
        </p:spPr>
        <p:txBody>
          <a:bodyPr wrap="none" anchor="ctr">
            <a:noAutofit/>
          </a:bodyPr>
          <a:lstStyle>
            <a:lvl1pPr>
              <a:buNone/>
              <a:defRPr lang="en-US" sz="1200" smtClean="0">
                <a:solidFill>
                  <a:srgbClr val="FF0000"/>
                </a:solidFill>
                <a:latin typeface="Comic Sans MS" pitchFamily="66" charset="0"/>
              </a:defRPr>
            </a:lvl1pPr>
            <a:lvl2pPr>
              <a:defRPr lang="en-US" sz="1100" smtClean="0">
                <a:solidFill>
                  <a:schemeClr val="tx1"/>
                </a:solidFill>
                <a:latin typeface="+mn-lt"/>
              </a:defRPr>
            </a:lvl2pPr>
            <a:lvl3pPr>
              <a:defRPr lang="en-US" sz="1100" smtClean="0">
                <a:solidFill>
                  <a:schemeClr val="tx1"/>
                </a:solidFill>
                <a:latin typeface="+mn-lt"/>
              </a:defRPr>
            </a:lvl3pPr>
            <a:lvl4pPr>
              <a:defRPr lang="en-US" sz="1100" smtClean="0">
                <a:solidFill>
                  <a:schemeClr val="tx1"/>
                </a:solidFill>
                <a:latin typeface="+mn-lt"/>
              </a:defRPr>
            </a:lvl4pPr>
            <a:lvl5pPr>
              <a:defRPr lang="fr-FR" sz="1100">
                <a:solidFill>
                  <a:schemeClr val="tx1"/>
                </a:solidFill>
                <a:latin typeface="+mn-lt"/>
              </a:defRPr>
            </a:lvl5pPr>
          </a:lstStyle>
          <a:p>
            <a:pPr marL="0" lvl="0" indent="0" algn="ctr" eaLnBrk="0" hangingPunct="0"/>
            <a:endParaRPr lang="fr-FR" dirty="0"/>
          </a:p>
        </p:txBody>
      </p:sp>
      <p:sp>
        <p:nvSpPr>
          <p:cNvPr id="4" name="Text Placeholder 3"/>
          <p:cNvSpPr>
            <a:spLocks noGrp="1"/>
          </p:cNvSpPr>
          <p:nvPr>
            <p:ph type="body" sz="quarter" idx="15" hasCustomPrompt="1"/>
          </p:nvPr>
        </p:nvSpPr>
        <p:spPr>
          <a:xfrm>
            <a:off x="746574" y="998730"/>
            <a:ext cx="8397425" cy="503237"/>
          </a:xfrm>
          <a:noFill/>
        </p:spPr>
        <p:txBody>
          <a:bodyPr>
            <a:normAutofit/>
          </a:bodyPr>
          <a:lstStyle>
            <a:lvl1pPr marL="0" indent="0" algn="ctr">
              <a:buNone/>
              <a:defRPr sz="1400">
                <a:solidFill>
                  <a:srgbClr val="FFC000"/>
                </a:solidFill>
                <a:latin typeface="Comic Sans MS" pitchFamily="66" charset="0"/>
              </a:defRPr>
            </a:lvl1pPr>
          </a:lstStyle>
          <a:p>
            <a:pPr lvl="0"/>
            <a:r>
              <a:rPr lang="fr-FR" dirty="0" smtClean="0"/>
              <a:t> </a:t>
            </a:r>
            <a:endParaRPr lang="fr-FR" dirty="0"/>
          </a:p>
        </p:txBody>
      </p:sp>
    </p:spTree>
    <p:extLst>
      <p:ext uri="{BB962C8B-B14F-4D97-AF65-F5344CB8AC3E}">
        <p14:creationId xmlns:p14="http://schemas.microsoft.com/office/powerpoint/2010/main" val="29869801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‹nr.›</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34957133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69512336"/>
      </p:ext>
    </p:extLst>
  </p:cSld>
  <p:clrMapOvr>
    <a:masterClrMapping/>
  </p:clrMapOvr>
  <p:transition spd="slow">
    <p:cove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rotWithShape="0">
          <a:gsLst>
            <a:gs pos="0">
              <a:srgbClr val="800000"/>
            </a:gs>
            <a:gs pos="50000">
              <a:srgbClr val="A50021"/>
            </a:gs>
            <a:gs pos="100000">
              <a:srgbClr val="800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00F2414E-222F-4DFF-BA57-BA2FF1A5888F}"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fontAlgn="base" latinLnBrk="0" hangingPunct="0">
              <a:spcBef>
                <a:spcPct val="0"/>
              </a:spcBef>
              <a:spcAft>
                <a:spcPct val="0"/>
              </a:spcAft>
              <a:defRPr/>
            </a:pPr>
            <a:endParaRPr lang="en-GB">
              <a:solidFill>
                <a:srgbClr val="FFFFFF"/>
              </a:solidFill>
              <a:cs typeface="Arial" pitchFamily="34"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9C96DC33-5EAD-4D43-BC83-828CB8ACF53B}" type="slidenum">
              <a:rPr lang="en-GB" sz="24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latinLnBrk="0">
              <a:defRPr/>
            </a:pPr>
            <a:r>
              <a:rPr lang="en-GB" dirty="0">
                <a:solidFill>
                  <a:srgbClr val="919191">
                    <a:lumMod val="60000"/>
                    <a:lumOff val="40000"/>
                  </a:srgbClr>
                </a:solidFill>
                <a:latin typeface="Arial" pitchFamily="34" charset="0"/>
                <a:cs typeface="Arial" pitchFamily="34" charset="0"/>
              </a:rPr>
              <a:t>PISA</a:t>
            </a:r>
            <a:br>
              <a:rPr lang="en-GB" dirty="0">
                <a:solidFill>
                  <a:srgbClr val="919191">
                    <a:lumMod val="60000"/>
                    <a:lumOff val="40000"/>
                  </a:srgbClr>
                </a:solidFill>
                <a:latin typeface="Arial" pitchFamily="34" charset="0"/>
                <a:cs typeface="Arial" pitchFamily="34" charset="0"/>
              </a:rPr>
            </a:br>
            <a:r>
              <a:rPr lang="en-GB" sz="1000" dirty="0">
                <a:solidFill>
                  <a:srgbClr val="919191">
                    <a:lumMod val="60000"/>
                    <a:lumOff val="40000"/>
                  </a:srgbClr>
                </a:solidFill>
                <a:latin typeface="Arial" pitchFamily="34" charset="0"/>
                <a:cs typeface="Arial" pitchFamily="34" charset="0"/>
              </a:rPr>
              <a:t>OECD Programme for </a:t>
            </a:r>
            <a:br>
              <a:rPr lang="en-GB" sz="1000" dirty="0">
                <a:solidFill>
                  <a:srgbClr val="919191">
                    <a:lumMod val="60000"/>
                    <a:lumOff val="40000"/>
                  </a:srgbClr>
                </a:solidFill>
                <a:latin typeface="Arial" pitchFamily="34" charset="0"/>
                <a:cs typeface="Arial" pitchFamily="34" charset="0"/>
              </a:rPr>
            </a:br>
            <a:r>
              <a:rPr lang="en-GB" sz="1000" dirty="0">
                <a:solidFill>
                  <a:srgbClr val="919191">
                    <a:lumMod val="60000"/>
                    <a:lumOff val="40000"/>
                  </a:srgbClr>
                </a:solidFill>
                <a:latin typeface="Arial" pitchFamily="34" charset="0"/>
                <a:cs typeface="Arial" pitchFamily="34" charset="0"/>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latinLnBrk="0">
              <a:lnSpc>
                <a:spcPts val="2700"/>
              </a:lnSpc>
              <a:defRPr/>
            </a:pPr>
            <a:r>
              <a:rPr lang="en-GB" sz="1900" dirty="0">
                <a:solidFill>
                  <a:srgbClr val="919191">
                    <a:lumMod val="60000"/>
                    <a:lumOff val="40000"/>
                  </a:srgbClr>
                </a:solidFill>
                <a:latin typeface="Arial" pitchFamily="34" charset="0"/>
                <a:cs typeface="Arial" pitchFamily="34" charset="0"/>
              </a:rPr>
              <a:t>Science Competencies</a:t>
            </a:r>
            <a:br>
              <a:rPr lang="en-GB" sz="1900" dirty="0">
                <a:solidFill>
                  <a:srgbClr val="919191">
                    <a:lumMod val="60000"/>
                    <a:lumOff val="40000"/>
                  </a:srgbClr>
                </a:solidFill>
                <a:latin typeface="Arial" pitchFamily="34" charset="0"/>
                <a:cs typeface="Arial" pitchFamily="34" charset="0"/>
              </a:rPr>
            </a:br>
            <a:r>
              <a:rPr lang="en-GB" sz="1900" dirty="0">
                <a:solidFill>
                  <a:srgbClr val="919191">
                    <a:lumMod val="60000"/>
                    <a:lumOff val="40000"/>
                  </a:srgbClr>
                </a:solidFill>
                <a:latin typeface="Arial" pitchFamily="34" charset="0"/>
                <a:cs typeface="Arial" pitchFamily="34" charset="0"/>
              </a:rPr>
              <a:t>for Tomorrow’s World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55650" y="1352810"/>
            <a:ext cx="8388350" cy="5257539"/>
          </a:xfrm>
        </p:spPr>
        <p:txBody>
          <a:bodyPr/>
          <a:lstStyle>
            <a:lvl1pPr marL="514350" indent="-514350">
              <a:buClr>
                <a:srgbClr val="FF0000"/>
              </a:buClr>
              <a:buSzPct val="100000"/>
              <a:buFont typeface="+mj-lt"/>
              <a:buAutoNum type="arabicPeriod"/>
              <a:defRPr sz="3200"/>
            </a:lvl1pPr>
            <a:lvl2pPr>
              <a:defRPr sz="2800"/>
            </a:lvl2pPr>
            <a:lvl3pPr>
              <a:defRPr sz="24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24673160"/>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‹nr.›</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rotWithShape="0">
          <a:gsLst>
            <a:gs pos="0">
              <a:srgbClr val="FFC000"/>
            </a:gs>
            <a:gs pos="50000">
              <a:srgbClr val="FFFF00"/>
            </a:gs>
            <a:gs pos="100000">
              <a:srgbClr val="FFC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101CCAAF-79E3-4CE8-A07A-A407B6567D4A}" type="slidenum">
              <a:rPr lang="en-GB" sz="40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fontAlgn="base" latinLnBrk="0" hangingPunct="0">
              <a:spcBef>
                <a:spcPct val="0"/>
              </a:spcBef>
              <a:spcAft>
                <a:spcPct val="0"/>
              </a:spcAft>
              <a:defRPr/>
            </a:pPr>
            <a:endParaRPr lang="en-GB">
              <a:solidFill>
                <a:srgbClr val="FFFFFF"/>
              </a:solidFill>
              <a:cs typeface="Arial" pitchFamily="34"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277A696A-1C28-4CBE-8D35-1471BC22EE39}" type="slidenum">
              <a:rPr lang="en-GB" sz="24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latinLnBrk="0">
              <a:defRPr/>
            </a:pPr>
            <a:r>
              <a:rPr lang="en-GB" dirty="0">
                <a:solidFill>
                  <a:srgbClr val="919191">
                    <a:lumMod val="60000"/>
                    <a:lumOff val="40000"/>
                  </a:srgbClr>
                </a:solidFill>
                <a:latin typeface="Arial" pitchFamily="34" charset="0"/>
                <a:cs typeface="Arial" pitchFamily="34" charset="0"/>
              </a:rPr>
              <a:t>PISA</a:t>
            </a:r>
            <a:br>
              <a:rPr lang="en-GB" dirty="0">
                <a:solidFill>
                  <a:srgbClr val="919191">
                    <a:lumMod val="60000"/>
                    <a:lumOff val="40000"/>
                  </a:srgbClr>
                </a:solidFill>
                <a:latin typeface="Arial" pitchFamily="34" charset="0"/>
                <a:cs typeface="Arial" pitchFamily="34" charset="0"/>
              </a:rPr>
            </a:br>
            <a:r>
              <a:rPr lang="en-GB" sz="1000" dirty="0">
                <a:solidFill>
                  <a:srgbClr val="919191">
                    <a:lumMod val="60000"/>
                    <a:lumOff val="40000"/>
                  </a:srgbClr>
                </a:solidFill>
                <a:latin typeface="Arial" pitchFamily="34" charset="0"/>
                <a:cs typeface="Arial" pitchFamily="34" charset="0"/>
              </a:rPr>
              <a:t>OECD Programme for </a:t>
            </a:r>
            <a:br>
              <a:rPr lang="en-GB" sz="1000" dirty="0">
                <a:solidFill>
                  <a:srgbClr val="919191">
                    <a:lumMod val="60000"/>
                    <a:lumOff val="40000"/>
                  </a:srgbClr>
                </a:solidFill>
                <a:latin typeface="Arial" pitchFamily="34" charset="0"/>
                <a:cs typeface="Arial" pitchFamily="34" charset="0"/>
              </a:rPr>
            </a:br>
            <a:r>
              <a:rPr lang="en-GB" sz="1000" dirty="0">
                <a:solidFill>
                  <a:srgbClr val="919191">
                    <a:lumMod val="60000"/>
                    <a:lumOff val="40000"/>
                  </a:srgbClr>
                </a:solidFill>
                <a:latin typeface="Arial" pitchFamily="34" charset="0"/>
                <a:cs typeface="Arial" pitchFamily="34" charset="0"/>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latinLnBrk="0">
              <a:lnSpc>
                <a:spcPts val="2700"/>
              </a:lnSpc>
              <a:defRPr/>
            </a:pPr>
            <a:r>
              <a:rPr lang="en-GB" sz="1900" dirty="0">
                <a:solidFill>
                  <a:srgbClr val="919191">
                    <a:lumMod val="60000"/>
                    <a:lumOff val="40000"/>
                  </a:srgbClr>
                </a:solidFill>
                <a:latin typeface="Arial" pitchFamily="34" charset="0"/>
                <a:cs typeface="Arial" pitchFamily="34" charset="0"/>
              </a:rPr>
              <a:t>Science Competencies</a:t>
            </a:r>
            <a:br>
              <a:rPr lang="en-GB" sz="1900" dirty="0">
                <a:solidFill>
                  <a:srgbClr val="919191">
                    <a:lumMod val="60000"/>
                    <a:lumOff val="40000"/>
                  </a:srgbClr>
                </a:solidFill>
                <a:latin typeface="Arial" pitchFamily="34" charset="0"/>
                <a:cs typeface="Arial" pitchFamily="34" charset="0"/>
              </a:rPr>
            </a:br>
            <a:r>
              <a:rPr lang="en-GB" sz="1900" dirty="0">
                <a:solidFill>
                  <a:srgbClr val="919191">
                    <a:lumMod val="60000"/>
                    <a:lumOff val="40000"/>
                  </a:srgbClr>
                </a:solidFill>
                <a:latin typeface="Arial" pitchFamily="34" charset="0"/>
                <a:cs typeface="Arial" pitchFamily="34" charset="0"/>
              </a:rPr>
              <a:t>for Tomorrow’s World</a:t>
            </a:r>
          </a:p>
        </p:txBody>
      </p:sp>
      <p:sp>
        <p:nvSpPr>
          <p:cNvPr id="2" name="Title 1"/>
          <p:cNvSpPr>
            <a:spLocks noGrp="1"/>
          </p:cNvSpPr>
          <p:nvPr>
            <p:ph type="title"/>
          </p:nvPr>
        </p:nvSpPr>
        <p:spPr/>
        <p:txBody>
          <a:bodyPr/>
          <a:lstStyle>
            <a:lvl1pPr>
              <a:defRPr sz="3600">
                <a:solidFill>
                  <a:srgbClr val="CC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990099"/>
                </a:solidFill>
              </a:defRPr>
            </a:lvl1pPr>
            <a:lvl2pPr>
              <a:defRPr>
                <a:solidFill>
                  <a:srgbClr val="0070C0"/>
                </a:solidFill>
              </a:defRPr>
            </a:lvl2pPr>
            <a:lvl3pPr>
              <a:defRPr>
                <a:solidFill>
                  <a:srgbClr val="00B0F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86328302"/>
      </p:ext>
    </p:extLst>
  </p:cSld>
  <p:clrMapOvr>
    <a:masterClrMapping/>
  </p:clrMapOvr>
  <p:transition spd="slow">
    <p:cove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07197"/>
      </p:ext>
    </p:extLst>
  </p:cSld>
  <p:clrMapOvr>
    <a:masterClrMapping/>
  </p:clrMapOvr>
  <p:transition spd="slow">
    <p:cove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768055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4800"/>
            <a:ext cx="8388350" cy="630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0272113"/>
      </p:ext>
    </p:extLst>
  </p:cSld>
  <p:clrMapOvr>
    <a:masterClrMapping/>
  </p:clrMapOvr>
  <p:transition spd="slow">
    <p:cove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55650" y="1447800"/>
            <a:ext cx="8388350" cy="5162550"/>
          </a:xfrm>
        </p:spPr>
        <p:txBody>
          <a:bodyPr/>
          <a:lstStyle/>
          <a:p>
            <a:pPr lvl="0"/>
            <a:endParaRPr lang="en-GB" noProof="0" smtClean="0"/>
          </a:p>
        </p:txBody>
      </p:sp>
    </p:spTree>
    <p:extLst>
      <p:ext uri="{BB962C8B-B14F-4D97-AF65-F5344CB8AC3E}">
        <p14:creationId xmlns:p14="http://schemas.microsoft.com/office/powerpoint/2010/main" val="3127164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096034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388350" cy="82894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41363651"/>
      </p:ext>
    </p:extLst>
  </p:cSld>
  <p:clrMapOvr>
    <a:masterClrMapping/>
  </p:clrMapOvr>
  <p:transition>
    <p:push/>
  </p:transition>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dirty="0" smtClean="0"/>
              <a:t>Click to edit Master title style</a:t>
            </a:r>
            <a:endParaRPr lang="en-GB" dirty="0"/>
          </a:p>
        </p:txBody>
      </p:sp>
      <p:sp>
        <p:nvSpPr>
          <p:cNvPr id="4" name="내용 개체 틀 2"/>
          <p:cNvSpPr>
            <a:spLocks noGrp="1"/>
          </p:cNvSpPr>
          <p:nvPr>
            <p:ph sz="half" idx="10"/>
          </p:nvPr>
        </p:nvSpPr>
        <p:spPr>
          <a:xfrm>
            <a:off x="0" y="3573016"/>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edit</a:t>
            </a:r>
            <a:endParaRPr lang="ko-KR" altLang="en-US" dirty="0"/>
          </a:p>
        </p:txBody>
      </p:sp>
    </p:spTree>
    <p:extLst>
      <p:ext uri="{BB962C8B-B14F-4D97-AF65-F5344CB8AC3E}">
        <p14:creationId xmlns:p14="http://schemas.microsoft.com/office/powerpoint/2010/main" val="3036809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457200" y="866330"/>
            <a:ext cx="8075240"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edit</a:t>
            </a:r>
            <a:endParaRPr lang="ko-KR" altLang="en-US" dirty="0"/>
          </a:p>
        </p:txBody>
      </p:sp>
      <p:sp>
        <p:nvSpPr>
          <p:cNvPr id="12" name="내용 개체 틀 2"/>
          <p:cNvSpPr>
            <a:spLocks noGrp="1"/>
          </p:cNvSpPr>
          <p:nvPr>
            <p:ph sz="half" idx="10" hasCustomPrompt="1"/>
          </p:nvPr>
        </p:nvSpPr>
        <p:spPr>
          <a:xfrm>
            <a:off x="457200" y="2378498"/>
            <a:ext cx="8075240"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a:t>
            </a:r>
            <a:r>
              <a:rPr lang="en-GB" altLang="ko-KR" dirty="0" err="1" smtClean="0"/>
              <a:t>editdfd</a:t>
            </a:r>
            <a:endParaRPr lang="ko-KR" altLang="en-US" dirty="0"/>
          </a:p>
        </p:txBody>
      </p:sp>
      <p:sp>
        <p:nvSpPr>
          <p:cNvPr id="13" name="내용 개체 틀 2"/>
          <p:cNvSpPr>
            <a:spLocks noGrp="1"/>
          </p:cNvSpPr>
          <p:nvPr>
            <p:ph sz="half" idx="11"/>
          </p:nvPr>
        </p:nvSpPr>
        <p:spPr>
          <a:xfrm>
            <a:off x="467544" y="3875857"/>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2"/>
          <p:cNvSpPr>
            <a:spLocks noGrp="1"/>
          </p:cNvSpPr>
          <p:nvPr>
            <p:ph sz="half" idx="12"/>
          </p:nvPr>
        </p:nvSpPr>
        <p:spPr>
          <a:xfrm>
            <a:off x="467544" y="5388025"/>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7"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‹nr.›</a:t>
            </a:fld>
            <a:endParaRPr lang="ko-KR"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618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683568" y="1628800"/>
            <a:ext cx="7632700" cy="4679950"/>
          </a:xfrm>
        </p:spPr>
        <p:txBody>
          <a:bodyPr/>
          <a:lstStyle/>
          <a:p>
            <a:r>
              <a:rPr lang="ko-KR" altLang="en-US" dirty="0" smtClean="0"/>
              <a:t>차트를 추가하려면 아이콘을 클릭하십시오</a:t>
            </a:r>
            <a:endParaRPr lang="ko-KR" altLang="en-US"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내용 개체 틀 14"/>
          <p:cNvSpPr>
            <a:spLocks noGrp="1"/>
          </p:cNvSpPr>
          <p:nvPr>
            <p:ph sz="quarter" idx="16" hasCustomPrompt="1"/>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smtClean="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‹nr.›</a:t>
            </a:fld>
            <a:endParaRPr lang="ko-KR" altLang="en-US"/>
          </a:p>
        </p:txBody>
      </p:sp>
      <p:sp>
        <p:nvSpPr>
          <p:cNvPr id="17"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사용자 지정 레이아웃">
    <p:bg>
      <p:bgPr>
        <a:solidFill>
          <a:schemeClr val="bg1">
            <a:lumMod val="75000"/>
          </a:schemeClr>
        </a:solidFill>
        <a:effectLst/>
      </p:bgPr>
    </p:bg>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14"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‹nr.›</a:t>
            </a:fld>
            <a:endParaRPr lang="ko-KR" altLang="en-US" dirty="0"/>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
        <p:cNvGrpSpPr/>
        <p:nvPr/>
      </p:nvGrpSpPr>
      <p:grpSpPr>
        <a:xfrm>
          <a:off x="0" y="0"/>
          <a:ext cx="0" cy="0"/>
          <a:chOff x="0" y="0"/>
          <a:chExt cx="0" cy="0"/>
        </a:xfrm>
      </p:grpSpPr>
      <p:pic>
        <p:nvPicPr>
          <p:cNvPr id="4" name="Imagen 3" descr="fondo cabecera rojo.png"/>
          <p:cNvPicPr>
            <a:picLocks noChangeAspect="1"/>
          </p:cNvPicPr>
          <p:nvPr userDrawn="1"/>
        </p:nvPicPr>
        <p:blipFill>
          <a:blip r:embed="rId2"/>
          <a:srcRect b="45071"/>
          <a:stretch>
            <a:fillRect/>
          </a:stretch>
        </p:blipFill>
        <p:spPr bwMode="auto">
          <a:xfrm>
            <a:off x="0" y="0"/>
            <a:ext cx="9144000" cy="990600"/>
          </a:xfrm>
          <a:prstGeom prst="rect">
            <a:avLst/>
          </a:prstGeom>
          <a:noFill/>
          <a:ln w="9525">
            <a:noFill/>
            <a:miter lim="800000"/>
            <a:headEnd/>
            <a:tailEnd/>
          </a:ln>
        </p:spPr>
      </p:pic>
      <p:pic>
        <p:nvPicPr>
          <p:cNvPr id="5" name="Imagen 3" descr="inee.eps"/>
          <p:cNvPicPr>
            <a:picLocks noChangeAspect="1"/>
          </p:cNvPicPr>
          <p:nvPr userDrawn="1"/>
        </p:nvPicPr>
        <p:blipFill>
          <a:blip r:embed="rId3"/>
          <a:srcRect/>
          <a:stretch>
            <a:fillRect/>
          </a:stretch>
        </p:blipFill>
        <p:spPr bwMode="auto">
          <a:xfrm>
            <a:off x="228600" y="228600"/>
            <a:ext cx="3505200" cy="514350"/>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28" charset="0"/>
              </a:defRPr>
            </a:lvl1pPr>
          </a:lstStyle>
          <a:p>
            <a:fld id="{3D66CB46-86CA-423C-A0A2-3BA67CC41D2B}" type="datetime1">
              <a:rPr lang="es-ES_tradnl" smtClean="0"/>
              <a:pPr/>
              <a:t>12/06/2014</a:t>
            </a:fld>
            <a:endParaRPr lang="es-ES_tradnl" dirty="0"/>
          </a:p>
        </p:txBody>
      </p:sp>
      <p:sp>
        <p:nvSpPr>
          <p:cNvPr id="7"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28" charset="0"/>
              </a:defRPr>
            </a:lvl1pPr>
          </a:lstStyle>
          <a:p>
            <a:r>
              <a:rPr lang="en-US" smtClean="0"/>
              <a:t>Fuente: OCDE. Education at a Glance 2013</a:t>
            </a:r>
            <a:endParaRPr lang="es-ES" dirty="0"/>
          </a:p>
        </p:txBody>
      </p:sp>
      <p:sp>
        <p:nvSpPr>
          <p:cNvPr id="8"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28" charset="0"/>
              </a:defRPr>
            </a:lvl1pPr>
          </a:lstStyle>
          <a:p>
            <a:fld id="{40D99412-C794-44EC-A862-C89055F3FAB3}" type="slidenum">
              <a:rPr lang="es-ES_tradnl"/>
              <a:pPr/>
              <a:t>‹nr.›</a:t>
            </a:fld>
            <a:endParaRPr lang="es-ES_tradnl" dirty="0"/>
          </a:p>
        </p:txBody>
      </p:sp>
    </p:spTree>
    <p:extLst>
      <p:ext uri="{BB962C8B-B14F-4D97-AF65-F5344CB8AC3E}">
        <p14:creationId xmlns:p14="http://schemas.microsoft.com/office/powerpoint/2010/main" val="272260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7.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 id="2147483664" r:id="rId4"/>
    <p:sldLayoutId id="2147483713" r:id="rId5"/>
    <p:sldLayoutId id="2147483665" r:id="rId6"/>
    <p:sldLayoutId id="2147483666" r:id="rId7"/>
    <p:sldLayoutId id="2147483716" r:id="rId8"/>
    <p:sldLayoutId id="2147483734" r:id="rId9"/>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05060"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sp>
        <p:nvSpPr>
          <p:cNvPr id="260506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fontAlgn="base" latinLnBrk="0" hangingPunct="0">
              <a:spcBef>
                <a:spcPct val="0"/>
              </a:spcBef>
              <a:spcAft>
                <a:spcPct val="0"/>
              </a:spcAft>
              <a:defRPr/>
            </a:pPr>
            <a:endParaRPr lang="en-GB">
              <a:solidFill>
                <a:srgbClr val="FFFFFF"/>
              </a:solidFill>
              <a:cs typeface="Arial" pitchFamily="34" charset="0"/>
            </a:endParaRPr>
          </a:p>
        </p:txBody>
      </p:sp>
      <p:sp>
        <p:nvSpPr>
          <p:cNvPr id="260506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sp>
        <p:nvSpPr>
          <p:cNvPr id="14" name="TextBox 13"/>
          <p:cNvSpPr txBox="1"/>
          <p:nvPr/>
        </p:nvSpPr>
        <p:spPr>
          <a:xfrm rot="16200000">
            <a:off x="-2851794" y="3175794"/>
            <a:ext cx="6381455" cy="461665"/>
          </a:xfrm>
          <a:prstGeom prst="rect">
            <a:avLst/>
          </a:prstGeom>
          <a:noFill/>
        </p:spPr>
        <p:txBody>
          <a:bodyPr wrap="square">
            <a:spAutoFit/>
          </a:bodyPr>
          <a:lstStyle/>
          <a:p>
            <a:pPr algn="ctr" latinLnBrk="0">
              <a:tabLst>
                <a:tab pos="2060575" algn="l"/>
              </a:tabLst>
              <a:defRPr/>
            </a:pPr>
            <a:r>
              <a:rPr lang="en-GB" sz="2400" dirty="0" smtClean="0">
                <a:solidFill>
                  <a:srgbClr val="DA6CB5"/>
                </a:solidFill>
                <a:latin typeface="Arial" pitchFamily="34" charset="0"/>
                <a:cs typeface="Arial" pitchFamily="34" charset="0"/>
              </a:rPr>
              <a:t>Lessons from high performers</a:t>
            </a:r>
            <a:endParaRPr lang="en-GB" sz="1100" dirty="0">
              <a:solidFill>
                <a:srgbClr val="DA6CB5"/>
              </a:solidFill>
              <a:latin typeface="Arial" pitchFamily="34" charset="0"/>
              <a:cs typeface="Arial" pitchFamily="34" charset="0"/>
            </a:endParaRPr>
          </a:p>
        </p:txBody>
      </p:sp>
    </p:spTree>
    <p:extLst>
      <p:ext uri="{BB962C8B-B14F-4D97-AF65-F5344CB8AC3E}">
        <p14:creationId xmlns:p14="http://schemas.microsoft.com/office/powerpoint/2010/main" val="229377645"/>
      </p:ext>
    </p:extLst>
  </p:cSld>
  <p:clrMap bg1="lt1" tx1="dk1" bg2="lt2" tx2="dk2" accent1="accent1" accent2="accent2" accent3="accent3" accent4="accent4" accent5="accent5" accent6="accent6" hlink="hlink" folHlink="folHlink"/>
  <p:sldLayoutIdLst>
    <p:sldLayoutId id="2147483724" r:id="rId1"/>
    <p:sldLayoutId id="2147483727" r:id="rId2"/>
    <p:sldLayoutId id="2147483728" r:id="rId3"/>
    <p:sldLayoutId id="2147483729" r:id="rId4"/>
    <p:sldLayoutId id="2147483731" r:id="rId5"/>
    <p:sldLayoutId id="2147483732" r:id="rId6"/>
    <p:sldLayoutId id="2147483733" r:id="rId7"/>
    <p:sldLayoutId id="2147483735" r:id="rId8"/>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Calibri" panose="020F0502020204030204" pitchFamily="34" charset="0"/>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05060"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sp>
        <p:nvSpPr>
          <p:cNvPr id="260506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fontAlgn="base" latinLnBrk="0" hangingPunct="0">
              <a:spcBef>
                <a:spcPct val="0"/>
              </a:spcBef>
              <a:spcAft>
                <a:spcPct val="0"/>
              </a:spcAft>
              <a:defRPr/>
            </a:pPr>
            <a:endParaRPr lang="en-GB">
              <a:solidFill>
                <a:srgbClr val="FFFFFF"/>
              </a:solidFill>
              <a:cs typeface="Arial" pitchFamily="34" charset="0"/>
            </a:endParaRPr>
          </a:p>
        </p:txBody>
      </p:sp>
      <p:sp>
        <p:nvSpPr>
          <p:cNvPr id="260506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‹nr.›</a:t>
            </a:fld>
            <a:endParaRPr lang="en-GB" sz="2400">
              <a:solidFill>
                <a:srgbClr val="FFFFFF"/>
              </a:solidFill>
              <a:latin typeface="Times New Roman" pitchFamily="18" charset="0"/>
              <a:cs typeface="Arial" pitchFamily="34" charset="0"/>
            </a:endParaRPr>
          </a:p>
        </p:txBody>
      </p:sp>
      <p:cxnSp>
        <p:nvCxnSpPr>
          <p:cNvPr id="1032"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pic>
        <p:nvPicPr>
          <p:cNvPr id="11" name="Picture 10" descr="OECDL1.png"/>
          <p:cNvPicPr>
            <a:picLocks noChangeAspect="1"/>
          </p:cNvPicPr>
          <p:nvPr/>
        </p:nvPicPr>
        <p:blipFill>
          <a:blip r:embed="rId11" cstate="print"/>
          <a:srcRect r="47010"/>
          <a:stretch>
            <a:fillRect/>
          </a:stretch>
        </p:blipFill>
        <p:spPr>
          <a:xfrm>
            <a:off x="1" y="6237312"/>
            <a:ext cx="714410" cy="630000"/>
          </a:xfrm>
          <a:prstGeom prst="rect">
            <a:avLst/>
          </a:prstGeom>
        </p:spPr>
      </p:pic>
    </p:spTree>
    <p:extLst>
      <p:ext uri="{BB962C8B-B14F-4D97-AF65-F5344CB8AC3E}">
        <p14:creationId xmlns:p14="http://schemas.microsoft.com/office/powerpoint/2010/main" val="313735113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mj-lt"/>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mn-lt"/>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mn-lt"/>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mn-lt"/>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mn-lt"/>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23528" y="476672"/>
            <a:ext cx="6624736" cy="2062103"/>
          </a:xfrm>
          <a:prstGeom prst="rect">
            <a:avLst/>
          </a:prstGeom>
        </p:spPr>
        <p:txBody>
          <a:bodyPr wrap="square">
            <a:spAutoFit/>
          </a:bodyPr>
          <a:lstStyle/>
          <a:p>
            <a:r>
              <a:rPr lang="en-US" altLang="ko-KR" sz="3600" b="1" dirty="0" smtClean="0">
                <a:solidFill>
                  <a:prstClr val="white"/>
                </a:solidFill>
                <a:latin typeface="Arial" pitchFamily="34" charset="0"/>
                <a:ea typeface="Arial Unicode MS" pitchFamily="50" charset="-127"/>
                <a:cs typeface="Arial" pitchFamily="34" charset="0"/>
              </a:rPr>
              <a:t>Strong performers and successful reformers</a:t>
            </a:r>
          </a:p>
          <a:p>
            <a:r>
              <a:rPr lang="en-US" altLang="ko-KR" sz="2800" b="1" dirty="0" smtClean="0">
                <a:solidFill>
                  <a:schemeClr val="bg1">
                    <a:lumMod val="75000"/>
                  </a:schemeClr>
                </a:solidFill>
                <a:latin typeface="Arial" pitchFamily="34" charset="0"/>
                <a:ea typeface="Arial Unicode MS" pitchFamily="50" charset="-127"/>
                <a:cs typeface="Arial" pitchFamily="34" charset="0"/>
              </a:rPr>
              <a:t>Policy lessons from PISA</a:t>
            </a:r>
          </a:p>
          <a:p>
            <a:r>
              <a:rPr lang="en-US" altLang="ko-KR" sz="2800" b="1" dirty="0" smtClean="0">
                <a:solidFill>
                  <a:schemeClr val="bg1">
                    <a:lumMod val="75000"/>
                  </a:schemeClr>
                </a:solidFill>
                <a:latin typeface="Arial" pitchFamily="34" charset="0"/>
                <a:ea typeface="Arial Unicode MS" pitchFamily="50" charset="-127"/>
                <a:cs typeface="Arial" pitchFamily="34" charset="0"/>
              </a:rPr>
              <a:t>Netherlands</a:t>
            </a:r>
          </a:p>
        </p:txBody>
      </p:sp>
      <p:sp>
        <p:nvSpPr>
          <p:cNvPr id="5" name="직사각형 4"/>
          <p:cNvSpPr/>
          <p:nvPr/>
        </p:nvSpPr>
        <p:spPr>
          <a:xfrm>
            <a:off x="323528" y="5973937"/>
            <a:ext cx="4968552" cy="627864"/>
          </a:xfrm>
          <a:prstGeom prst="rect">
            <a:avLst/>
          </a:prstGeom>
        </p:spPr>
        <p:txBody>
          <a:bodyPr wrap="square">
            <a:spAutoFit/>
          </a:bodyPr>
          <a:lstStyle/>
          <a:p>
            <a:pPr fontAlgn="base" latinLnBrk="0">
              <a:spcBef>
                <a:spcPct val="20000"/>
              </a:spcBef>
              <a:spcAft>
                <a:spcPct val="0"/>
              </a:spcAft>
              <a:buSzPct val="75000"/>
              <a:buFont typeface="Monotype Sorts"/>
              <a:buNone/>
              <a:tabLst>
                <a:tab pos="7712075" algn="r"/>
              </a:tabLst>
            </a:pPr>
            <a:r>
              <a:rPr lang="en-GB" altLang="ko-KR" b="1" dirty="0" smtClean="0">
                <a:solidFill>
                  <a:prstClr val="white"/>
                </a:solidFill>
                <a:latin typeface="Arial" pitchFamily="34" charset="0"/>
                <a:cs typeface="Arial" pitchFamily="34" charset="0"/>
              </a:rPr>
              <a:t>Andreas Schleicher</a:t>
            </a:r>
          </a:p>
          <a:p>
            <a:pPr fontAlgn="base" latinLnBrk="0">
              <a:spcBef>
                <a:spcPct val="20000"/>
              </a:spcBef>
              <a:spcAft>
                <a:spcPct val="0"/>
              </a:spcAft>
              <a:buSzPct val="75000"/>
              <a:buFont typeface="Monotype Sorts"/>
              <a:buNone/>
              <a:tabLst>
                <a:tab pos="7712075" algn="r"/>
              </a:tabLst>
            </a:pPr>
            <a:r>
              <a:rPr lang="en-GB" altLang="ko-KR" sz="1400" b="1" dirty="0" smtClean="0">
                <a:solidFill>
                  <a:schemeClr val="bg1">
                    <a:lumMod val="75000"/>
                  </a:schemeClr>
                </a:solidFill>
                <a:latin typeface="Arial" pitchFamily="34" charset="0"/>
                <a:cs typeface="Arial" pitchFamily="34" charset="0"/>
              </a:rPr>
              <a:t>21 May 2014</a:t>
            </a:r>
            <a:endParaRPr lang="en-GB" altLang="ko-KR" sz="1400" dirty="0" smtClean="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24239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921902591"/>
              </p:ext>
            </p:extLst>
          </p:nvPr>
        </p:nvGraphicFramePr>
        <p:xfrm>
          <a:off x="647700" y="836712"/>
          <a:ext cx="8496300" cy="602128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8"/>
          <p:cNvSpPr>
            <a:spLocks noGrp="1"/>
          </p:cNvSpPr>
          <p:nvPr>
            <p:ph type="title"/>
          </p:nvPr>
        </p:nvSpPr>
        <p:spPr>
          <a:xfrm>
            <a:off x="755650" y="32048"/>
            <a:ext cx="8388350" cy="828942"/>
          </a:xfrm>
        </p:spPr>
        <p:txBody>
          <a:bodyPr/>
          <a:lstStyle/>
          <a:p>
            <a:pPr algn="ctr"/>
            <a:r>
              <a:rPr lang="en-US" sz="2400" b="1" dirty="0" smtClean="0">
                <a:solidFill>
                  <a:schemeClr val="bg1"/>
                </a:solidFill>
                <a:latin typeface="Calibri" panose="020F0502020204030204" pitchFamily="34" charset="0"/>
              </a:rPr>
              <a:t>Cost of instruction at upper secondary level (2010)</a:t>
            </a:r>
            <a:br>
              <a:rPr lang="en-US" sz="2400" b="1" dirty="0" smtClean="0">
                <a:solidFill>
                  <a:schemeClr val="bg1"/>
                </a:solidFill>
                <a:latin typeface="Calibri" panose="020F0502020204030204" pitchFamily="34" charset="0"/>
              </a:rPr>
            </a:br>
            <a:r>
              <a:rPr lang="en-US" sz="1400" dirty="0" smtClean="0">
                <a:solidFill>
                  <a:schemeClr val="bg1"/>
                </a:solidFill>
                <a:latin typeface="Calibri" panose="020F0502020204030204" pitchFamily="34" charset="0"/>
              </a:rPr>
              <a:t>In USD</a:t>
            </a:r>
          </a:p>
        </p:txBody>
      </p:sp>
      <p:sp>
        <p:nvSpPr>
          <p:cNvPr id="7" name="Rectangle 3"/>
          <p:cNvSpPr>
            <a:spLocks noChangeArrowheads="1"/>
          </p:cNvSpPr>
          <p:nvPr/>
        </p:nvSpPr>
        <p:spPr bwMode="auto">
          <a:xfrm>
            <a:off x="3491880" y="1650508"/>
            <a:ext cx="273050" cy="4572000"/>
          </a:xfrm>
          <a:prstGeom prst="rect">
            <a:avLst/>
          </a:prstGeom>
          <a:solidFill>
            <a:schemeClr val="folHlink">
              <a:alpha val="50195"/>
            </a:schemeClr>
          </a:solidFill>
          <a:ln w="12700">
            <a:noFill/>
            <a:miter lim="800000"/>
            <a:headEnd/>
            <a:tailEnd/>
          </a:ln>
        </p:spPr>
        <p:txBody>
          <a:bodyPr anchor="ctr">
            <a:spAutoFit/>
          </a:bodyPr>
          <a:lstStyle/>
          <a:p>
            <a:pPr eaLnBrk="0" fontAlgn="base" latinLnBrk="0" hangingPunct="0">
              <a:spcBef>
                <a:spcPct val="0"/>
              </a:spcBef>
              <a:spcAft>
                <a:spcPct val="0"/>
              </a:spcAft>
            </a:pPr>
            <a:endParaRPr lang="en-US">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2323332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17" dur="500"/>
                                        <p:tgtEl>
                                          <p:spTgt spid="3">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down)">
                                      <p:cBhvr>
                                        <p:cTn id="22" dur="500"/>
                                        <p:tgtEl>
                                          <p:spTgt spid="3">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down)">
                                      <p:cBhvr>
                                        <p:cTn id="27" dur="500"/>
                                        <p:tgtEl>
                                          <p:spTgt spid="3">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14"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15"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16"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solidFill>
                <a:prstClr val="black"/>
              </a:solidFill>
              <a:latin typeface="Arial" pitchFamily="34" charset="0"/>
              <a:cs typeface="Arial" pitchFamily="34" charset="0"/>
            </a:endParaRPr>
          </a:p>
        </p:txBody>
      </p:sp>
      <p:sp>
        <p:nvSpPr>
          <p:cNvPr id="2" name="Rectangle 1"/>
          <p:cNvSpPr/>
          <p:nvPr/>
        </p:nvSpPr>
        <p:spPr>
          <a:xfrm>
            <a:off x="0" y="0"/>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34" name="Chart 38"/>
          <p:cNvGraphicFramePr>
            <a:graphicFrameLocks/>
          </p:cNvGraphicFramePr>
          <p:nvPr>
            <p:extLst>
              <p:ext uri="{D42A27DB-BD31-4B8C-83A1-F6EECF244321}">
                <p14:modId xmlns:p14="http://schemas.microsoft.com/office/powerpoint/2010/main" val="417549303"/>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3"/>
          </a:graphicData>
        </a:graphic>
      </p:graphicFrame>
      <p:sp>
        <p:nvSpPr>
          <p:cNvPr id="25"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2" name="Chart 31"/>
          <p:cNvGraphicFramePr>
            <a:graphicFrameLocks/>
          </p:cNvGraphicFramePr>
          <p:nvPr>
            <p:extLst>
              <p:ext uri="{D42A27DB-BD31-4B8C-83A1-F6EECF244321}">
                <p14:modId xmlns:p14="http://schemas.microsoft.com/office/powerpoint/2010/main" val="3279799717"/>
              </p:ext>
            </p:extLst>
          </p:nvPr>
        </p:nvGraphicFramePr>
        <p:xfrm>
          <a:off x="323528" y="548680"/>
          <a:ext cx="8462963" cy="6309318"/>
        </p:xfrm>
        <a:graphic>
          <a:graphicData uri="http://schemas.openxmlformats.org/drawingml/2006/chart">
            <c:chart xmlns:c="http://schemas.openxmlformats.org/drawingml/2006/chart" xmlns:r="http://schemas.openxmlformats.org/officeDocument/2006/relationships" r:id="rId4"/>
          </a:graphicData>
        </a:graphic>
      </p:graphicFrame>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solidFill>
                <a:prstClr val="black"/>
              </a:solidFill>
            </a:endParaRPr>
          </a:p>
        </p:txBody>
      </p:sp>
      <p:graphicFrame>
        <p:nvGraphicFramePr>
          <p:cNvPr id="11" name="Chart 32"/>
          <p:cNvGraphicFramePr>
            <a:graphicFrameLocks/>
          </p:cNvGraphicFramePr>
          <p:nvPr>
            <p:extLst>
              <p:ext uri="{D42A27DB-BD31-4B8C-83A1-F6EECF244321}">
                <p14:modId xmlns:p14="http://schemas.microsoft.com/office/powerpoint/2010/main" val="635704844"/>
              </p:ext>
            </p:extLst>
          </p:nvPr>
        </p:nvGraphicFramePr>
        <p:xfrm>
          <a:off x="-1865178" y="0"/>
          <a:ext cx="5616624" cy="6857999"/>
        </p:xfrm>
        <a:graphic>
          <a:graphicData uri="http://schemas.openxmlformats.org/drawingml/2006/chart">
            <c:chart xmlns:c="http://schemas.openxmlformats.org/drawingml/2006/chart" xmlns:r="http://schemas.openxmlformats.org/officeDocument/2006/relationships" r:id="rId5"/>
          </a:graphicData>
        </a:graphic>
      </p:graphicFrame>
      <p:sp>
        <p:nvSpPr>
          <p:cNvPr id="3" name="Oval 2"/>
          <p:cNvSpPr/>
          <p:nvPr/>
        </p:nvSpPr>
        <p:spPr>
          <a:xfrm>
            <a:off x="5148000" y="2448000"/>
            <a:ext cx="432000" cy="468000"/>
          </a:xfrm>
          <a:prstGeom prst="ellipse">
            <a:avLst/>
          </a:prstGeom>
          <a:noFill/>
          <a:ln w="412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7015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2"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3"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4"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5"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2" name="Chart 31"/>
          <p:cNvGraphicFramePr>
            <a:graphicFrameLocks/>
          </p:cNvGraphicFramePr>
          <p:nvPr>
            <p:extLst>
              <p:ext uri="{D42A27DB-BD31-4B8C-83A1-F6EECF244321}">
                <p14:modId xmlns:p14="http://schemas.microsoft.com/office/powerpoint/2010/main" val="2753472731"/>
              </p:ext>
            </p:extLst>
          </p:nvPr>
        </p:nvGraphicFramePr>
        <p:xfrm>
          <a:off x="323528" y="548680"/>
          <a:ext cx="8462963" cy="6309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8"/>
          <p:cNvGraphicFramePr>
            <a:graphicFrameLocks/>
          </p:cNvGraphicFramePr>
          <p:nvPr>
            <p:extLst>
              <p:ext uri="{D42A27DB-BD31-4B8C-83A1-F6EECF244321}">
                <p14:modId xmlns:p14="http://schemas.microsoft.com/office/powerpoint/2010/main" val="3650167044"/>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0" y="-20412"/>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p>
        </p:txBody>
      </p:sp>
      <p:graphicFrame>
        <p:nvGraphicFramePr>
          <p:cNvPr id="11" name="Chart 32"/>
          <p:cNvGraphicFramePr>
            <a:graphicFrameLocks/>
          </p:cNvGraphicFramePr>
          <p:nvPr>
            <p:extLst>
              <p:ext uri="{D42A27DB-BD31-4B8C-83A1-F6EECF244321}">
                <p14:modId xmlns:p14="http://schemas.microsoft.com/office/powerpoint/2010/main" val="2726940259"/>
              </p:ext>
            </p:extLst>
          </p:nvPr>
        </p:nvGraphicFramePr>
        <p:xfrm>
          <a:off x="-1865178" y="0"/>
          <a:ext cx="5616624" cy="6857999"/>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7"/>
          <p:cNvSpPr>
            <a:spLocks noChangeArrowheads="1"/>
          </p:cNvSpPr>
          <p:nvPr/>
        </p:nvSpPr>
        <p:spPr bwMode="auto">
          <a:xfrm>
            <a:off x="6635429" y="6477000"/>
            <a:ext cx="914400" cy="381000"/>
          </a:xfrm>
          <a:prstGeom prst="rect">
            <a:avLst/>
          </a:prstGeom>
          <a:noFill/>
          <a:ln w="12700">
            <a:noFill/>
            <a:miter lim="800000"/>
            <a:headEnd/>
            <a:tailEnd/>
          </a:ln>
        </p:spPr>
        <p:txBody>
          <a:bodyPr wrap="none" anchor="ctr">
            <a:spAutoFit/>
          </a:bodyPr>
          <a:lstStyle/>
          <a:p>
            <a:endParaRPr lang="en-GB" dirty="0"/>
          </a:p>
        </p:txBody>
      </p:sp>
      <p:sp>
        <p:nvSpPr>
          <p:cNvPr id="13" name="Oval 12"/>
          <p:cNvSpPr/>
          <p:nvPr/>
        </p:nvSpPr>
        <p:spPr bwMode="auto">
          <a:xfrm>
            <a:off x="2822854" y="6189413"/>
            <a:ext cx="180000" cy="180000"/>
          </a:xfrm>
          <a:prstGeom prst="ellipse">
            <a:avLst/>
          </a:prstGeom>
          <a:solidFill>
            <a:srgbClr val="0066FF"/>
          </a:solidFill>
          <a:ln>
            <a:noFill/>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5093998" y="4653136"/>
            <a:ext cx="396000" cy="396000"/>
          </a:xfrm>
          <a:prstGeom prst="ellipse">
            <a:avLst/>
          </a:prstGeom>
          <a:solidFill>
            <a:srgbClr val="0000FF"/>
          </a:solidFill>
          <a:ln>
            <a:noFill/>
            <a:headEnd type="none" w="med" len="med"/>
            <a:tailEnd type="none" w="med" len="med"/>
          </a:ln>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2285678" y="3393032"/>
            <a:ext cx="324000" cy="324000"/>
          </a:xfrm>
          <a:prstGeom prst="ellipse">
            <a:avLst/>
          </a:prstGeom>
          <a:solidFill>
            <a:srgbClr val="33CCFF"/>
          </a:solidFill>
          <a:ln>
            <a:noFill/>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3581822" y="4689176"/>
            <a:ext cx="324000" cy="324000"/>
          </a:xfrm>
          <a:prstGeom prst="ellipse">
            <a:avLst/>
          </a:prstGeom>
          <a:solidFill>
            <a:srgbClr val="6600CC"/>
          </a:solidFill>
          <a:ln>
            <a:noFill/>
            <a:headEnd type="none" w="med" len="med"/>
            <a:tailEnd type="none" w="med" len="med"/>
          </a:ln>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4182003" y="3872923"/>
            <a:ext cx="216000" cy="216000"/>
          </a:xfrm>
          <a:prstGeom prst="ellipse">
            <a:avLst/>
          </a:prstGeom>
          <a:solidFill>
            <a:srgbClr val="008000"/>
          </a:solidFill>
          <a:ln>
            <a:noFill/>
            <a:headEnd type="none" w="med" len="med"/>
            <a:tailEnd type="none" w="med" len="med"/>
          </a:ln>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20" name="Oval 19"/>
          <p:cNvSpPr/>
          <p:nvPr/>
        </p:nvSpPr>
        <p:spPr bwMode="auto">
          <a:xfrm>
            <a:off x="3691857" y="2215085"/>
            <a:ext cx="432000" cy="432000"/>
          </a:xfrm>
          <a:prstGeom prst="ellipse">
            <a:avLst/>
          </a:prstGeom>
          <a:solidFill>
            <a:srgbClr val="99FF99"/>
          </a:solidFill>
          <a:ln>
            <a:no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29" name="Rectangle 28"/>
          <p:cNvSpPr/>
          <p:nvPr/>
        </p:nvSpPr>
        <p:spPr>
          <a:xfrm>
            <a:off x="4204623" y="620688"/>
            <a:ext cx="2023561" cy="307777"/>
          </a:xfrm>
          <a:prstGeom prst="rect">
            <a:avLst/>
          </a:prstGeom>
        </p:spPr>
        <p:txBody>
          <a:bodyPr wrap="square">
            <a:spAutoFit/>
          </a:bodyPr>
          <a:lstStyle/>
          <a:p>
            <a:pPr latinLnBrk="1">
              <a:defRPr/>
            </a:pPr>
            <a:r>
              <a:rPr lang="en-US" sz="1400" i="1" dirty="0" smtClean="0">
                <a:solidFill>
                  <a:schemeClr val="tx1">
                    <a:lumMod val="75000"/>
                    <a:lumOff val="25000"/>
                  </a:schemeClr>
                </a:solidFill>
                <a:latin typeface="Calibri" panose="020F0502020204030204" pitchFamily="34" charset="0"/>
                <a:cs typeface="Arial" charset="0"/>
              </a:rPr>
              <a:t>Singapore</a:t>
            </a:r>
            <a:endParaRPr lang="en-US" sz="1400" i="1" dirty="0">
              <a:solidFill>
                <a:schemeClr val="tx1">
                  <a:lumMod val="75000"/>
                  <a:lumOff val="25000"/>
                </a:schemeClr>
              </a:solidFill>
              <a:latin typeface="Calibri" panose="020F0502020204030204" pitchFamily="34" charset="0"/>
              <a:cs typeface="Arial" charset="0"/>
            </a:endParaRPr>
          </a:p>
        </p:txBody>
      </p:sp>
      <p:sp>
        <p:nvSpPr>
          <p:cNvPr id="30" name="Rectangle 29"/>
          <p:cNvSpPr/>
          <p:nvPr/>
        </p:nvSpPr>
        <p:spPr>
          <a:xfrm>
            <a:off x="4067944" y="-27384"/>
            <a:ext cx="2023561" cy="307777"/>
          </a:xfrm>
          <a:prstGeom prst="rect">
            <a:avLst/>
          </a:prstGeom>
        </p:spPr>
        <p:txBody>
          <a:bodyPr wrap="square">
            <a:spAutoFit/>
          </a:bodyPr>
          <a:lstStyle/>
          <a:p>
            <a:pPr latinLnBrk="1">
              <a:defRPr/>
            </a:pPr>
            <a:r>
              <a:rPr lang="en-US" sz="1400" i="1" dirty="0" smtClean="0">
                <a:solidFill>
                  <a:srgbClr val="FFFFFF"/>
                </a:solidFill>
                <a:latin typeface="Calibri" panose="020F0502020204030204" pitchFamily="34" charset="0"/>
                <a:cs typeface="Arial" charset="0"/>
              </a:rPr>
              <a:t>Shanghai</a:t>
            </a:r>
            <a:endParaRPr lang="en-US" sz="1400" i="1" dirty="0">
              <a:solidFill>
                <a:srgbClr val="FFFFFF"/>
              </a:solidFill>
              <a:latin typeface="Calibri" panose="020F0502020204030204" pitchFamily="34" charset="0"/>
              <a:cs typeface="Arial" charset="0"/>
            </a:endParaRPr>
          </a:p>
        </p:txBody>
      </p:sp>
      <p:sp>
        <p:nvSpPr>
          <p:cNvPr id="31" name="Rectangle 30"/>
          <p:cNvSpPr/>
          <p:nvPr/>
        </p:nvSpPr>
        <p:spPr>
          <a:xfrm>
            <a:off x="4211960" y="1169754"/>
            <a:ext cx="2023561" cy="307777"/>
          </a:xfrm>
          <a:prstGeom prst="rect">
            <a:avLst/>
          </a:prstGeom>
        </p:spPr>
        <p:txBody>
          <a:bodyPr wrap="square">
            <a:spAutoFit/>
          </a:bodyPr>
          <a:lstStyle/>
          <a:p>
            <a:pPr latinLnBrk="1">
              <a:defRPr/>
            </a:pPr>
            <a:r>
              <a:rPr lang="en-US" sz="1400" i="1" dirty="0" smtClean="0">
                <a:solidFill>
                  <a:srgbClr val="FFFFFF"/>
                </a:solidFill>
                <a:latin typeface="Calibri" panose="020F0502020204030204" pitchFamily="34" charset="0"/>
                <a:cs typeface="Arial" charset="0"/>
              </a:rPr>
              <a:t>Singapore</a:t>
            </a:r>
            <a:endParaRPr lang="en-US" sz="1400" i="1" dirty="0">
              <a:solidFill>
                <a:srgbClr val="FFFFFF"/>
              </a:solidFill>
              <a:latin typeface="Calibri" panose="020F0502020204030204" pitchFamily="34" charset="0"/>
              <a:cs typeface="Arial" charset="0"/>
            </a:endParaRPr>
          </a:p>
        </p:txBody>
      </p:sp>
      <p:sp>
        <p:nvSpPr>
          <p:cNvPr id="33" name="TextBox 32"/>
          <p:cNvSpPr txBox="1"/>
          <p:nvPr/>
        </p:nvSpPr>
        <p:spPr>
          <a:xfrm>
            <a:off x="7524328" y="107340"/>
            <a:ext cx="1440160" cy="369332"/>
          </a:xfrm>
          <a:prstGeom prst="rect">
            <a:avLst/>
          </a:prstGeom>
          <a:noFill/>
        </p:spPr>
        <p:txBody>
          <a:bodyPr wrap="square" rtlCol="0">
            <a:spAutoFit/>
          </a:bodyPr>
          <a:lstStyle/>
          <a:p>
            <a:pPr algn="ctr"/>
            <a:r>
              <a:rPr lang="en-GB" b="1" dirty="0" smtClean="0">
                <a:solidFill>
                  <a:schemeClr val="bg1"/>
                </a:solidFill>
                <a:latin typeface="Arial" pitchFamily="34" charset="0"/>
                <a:cs typeface="Arial" pitchFamily="34" charset="0"/>
              </a:rPr>
              <a:t>2003 - 2012</a:t>
            </a:r>
            <a:endParaRPr lang="en-US" b="1" dirty="0">
              <a:solidFill>
                <a:schemeClr val="bg1"/>
              </a:solidFill>
              <a:latin typeface="Arial" pitchFamily="34" charset="0"/>
              <a:cs typeface="Arial" pitchFamily="34" charset="0"/>
            </a:endParaRPr>
          </a:p>
        </p:txBody>
      </p:sp>
      <p:sp>
        <p:nvSpPr>
          <p:cNvPr id="35" name="TextBox 44"/>
          <p:cNvSpPr txBox="1"/>
          <p:nvPr/>
        </p:nvSpPr>
        <p:spPr>
          <a:xfrm>
            <a:off x="9144000" y="233788"/>
            <a:ext cx="3086515" cy="646331"/>
          </a:xfrm>
          <a:prstGeom prst="rect">
            <a:avLst/>
          </a:prstGeom>
          <a:solidFill>
            <a:srgbClr val="5A9000"/>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GB" sz="1200" b="1" kern="0" dirty="0">
                <a:solidFill>
                  <a:prstClr val="white"/>
                </a:solidFill>
                <a:latin typeface="Arial" pitchFamily="34" charset="0"/>
                <a:cs typeface="Arial" pitchFamily="34" charset="0"/>
              </a:rPr>
              <a:t>Germany, Turkey and Mexico improved both their mathematics performance and equity levels</a:t>
            </a:r>
          </a:p>
        </p:txBody>
      </p:sp>
      <p:sp>
        <p:nvSpPr>
          <p:cNvPr id="36" name="TextBox 45"/>
          <p:cNvSpPr txBox="1"/>
          <p:nvPr/>
        </p:nvSpPr>
        <p:spPr>
          <a:xfrm>
            <a:off x="9144000" y="1722688"/>
            <a:ext cx="2667233" cy="1015663"/>
          </a:xfrm>
          <a:prstGeom prst="rect">
            <a:avLst/>
          </a:prstGeom>
          <a:solidFill>
            <a:srgbClr val="278D99"/>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b="1" dirty="0">
                <a:solidFill>
                  <a:prstClr val="white"/>
                </a:solidFill>
                <a:latin typeface="Arial" pitchFamily="34" charset="0"/>
                <a:cs typeface="Arial" pitchFamily="34" charset="0"/>
              </a:rPr>
              <a:t>Brazil, Italy, Macao-China, Poland, Portugal, Russian Federation, Thailand and Tunisia improved their mathematics performance (no change in equity)</a:t>
            </a:r>
          </a:p>
        </p:txBody>
      </p:sp>
      <p:sp>
        <p:nvSpPr>
          <p:cNvPr id="37" name="TextBox 46"/>
          <p:cNvSpPr txBox="1"/>
          <p:nvPr/>
        </p:nvSpPr>
        <p:spPr>
          <a:xfrm>
            <a:off x="9149577" y="889428"/>
            <a:ext cx="2699792" cy="830997"/>
          </a:xfrm>
          <a:prstGeom prst="rect">
            <a:avLst/>
          </a:prstGeom>
          <a:solidFill>
            <a:srgbClr val="FABB00"/>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b="1" dirty="0">
                <a:solidFill>
                  <a:prstClr val="white"/>
                </a:solidFill>
                <a:latin typeface="Arial" pitchFamily="34" charset="0"/>
                <a:cs typeface="Arial" pitchFamily="34" charset="0"/>
              </a:rPr>
              <a:t>Liechtenstein, Norway, the United States and Switzerland improved their equity levels (no change in performance)</a:t>
            </a:r>
          </a:p>
        </p:txBody>
      </p:sp>
      <p:sp>
        <p:nvSpPr>
          <p:cNvPr id="38" name="Oval 37"/>
          <p:cNvSpPr/>
          <p:nvPr/>
        </p:nvSpPr>
        <p:spPr bwMode="auto">
          <a:xfrm>
            <a:off x="5148112" y="2060848"/>
            <a:ext cx="432000" cy="432000"/>
          </a:xfrm>
          <a:prstGeom prst="ellipse">
            <a:avLst/>
          </a:prstGeom>
          <a:solidFill>
            <a:schemeClr val="bg1"/>
          </a:solidFill>
          <a:ln>
            <a:no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7111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4*#ppt_w"/>
                                          </p:val>
                                        </p:tav>
                                        <p:tav tm="100000">
                                          <p:val>
                                            <p:strVal val="#ppt_w"/>
                                          </p:val>
                                        </p:tav>
                                      </p:tavLst>
                                    </p:anim>
                                    <p:anim calcmode="lin" valueType="num">
                                      <p:cBhvr>
                                        <p:cTn id="8" dur="5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2" nodeType="clickEffect">
                                  <p:stCondLst>
                                    <p:cond delay="0"/>
                                  </p:stCondLst>
                                  <p:childTnLst>
                                    <p:animMotion origin="layout" path="M -1.94444E-6 -2.59259E-6 L -1.94444E-6 0.05232 " pathEditMode="relative" rAng="0" ptsTypes="AA">
                                      <p:cBhvr>
                                        <p:cTn id="12" dur="2000" fill="hold"/>
                                        <p:tgtEl>
                                          <p:spTgt spid="38"/>
                                        </p:tgtEl>
                                        <p:attrNameLst>
                                          <p:attrName>ppt_x</p:attrName>
                                          <p:attrName>ppt_y</p:attrName>
                                        </p:attrNameLst>
                                      </p:cBhvr>
                                      <p:rCtr x="0" y="2616"/>
                                    </p:animMotion>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25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500"/>
                            </p:stCondLst>
                            <p:childTnLst>
                              <p:par>
                                <p:cTn id="23" presetID="64" presetClass="path" presetSubtype="0" accel="50000" decel="50000" fill="hold" grpId="0" nodeType="afterEffect">
                                  <p:stCondLst>
                                    <p:cond delay="0"/>
                                  </p:stCondLst>
                                  <p:childTnLst>
                                    <p:animMotion origin="layout" path="M 0 0 L 0 -0.25 E" pathEditMode="relative" ptsTypes="">
                                      <p:cBhvr>
                                        <p:cTn id="24" dur="2000" fill="hold"/>
                                        <p:tgtEl>
                                          <p:spTgt spid="30"/>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500"/>
                            </p:stCondLst>
                            <p:childTnLst>
                              <p:par>
                                <p:cTn id="31" presetID="64" presetClass="path" presetSubtype="0" accel="50000" decel="50000" fill="hold" grpId="0" nodeType="afterEffect">
                                  <p:stCondLst>
                                    <p:cond delay="0"/>
                                  </p:stCondLst>
                                  <p:childTnLst>
                                    <p:animMotion origin="layout" path="M -5.55556E-7 -1.58223E-6 L -0.00035 -0.08142 " pathEditMode="relative" rAng="0" ptsTypes="AA">
                                      <p:cBhvr>
                                        <p:cTn id="32" dur="2000" fill="hold"/>
                                        <p:tgtEl>
                                          <p:spTgt spid="31"/>
                                        </p:tgtEl>
                                        <p:attrNameLst>
                                          <p:attrName>ppt_x</p:attrName>
                                          <p:attrName>ppt_y</p:attrName>
                                        </p:attrNameLst>
                                      </p:cBhvr>
                                      <p:rCtr x="-17" y="-4071"/>
                                    </p:animMotion>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1"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strVal val="4*#ppt_w"/>
                                          </p:val>
                                        </p:tav>
                                        <p:tav tm="100000">
                                          <p:val>
                                            <p:strVal val="#ppt_w"/>
                                          </p:val>
                                        </p:tav>
                                      </p:tavLst>
                                    </p:anim>
                                    <p:anim calcmode="lin" valueType="num">
                                      <p:cBhvr>
                                        <p:cTn id="38" dur="500" fill="hold"/>
                                        <p:tgtEl>
                                          <p:spTgt spid="13"/>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0" presetClass="path" presetSubtype="0" accel="50000" decel="50000" fill="hold" grpId="0" nodeType="afterEffect">
                                  <p:stCondLst>
                                    <p:cond delay="0"/>
                                  </p:stCondLst>
                                  <p:childTnLst>
                                    <p:animMotion origin="layout" path="M 3.61111E-6 -0.00602 L 0.18923 -0.13796 " pathEditMode="relative" rAng="0" ptsTypes="AA">
                                      <p:cBhvr>
                                        <p:cTn id="41" dur="2000" fill="hold"/>
                                        <p:tgtEl>
                                          <p:spTgt spid="13"/>
                                        </p:tgtEl>
                                        <p:attrNameLst>
                                          <p:attrName>ppt_x</p:attrName>
                                          <p:attrName>ppt_y</p:attrName>
                                        </p:attrNameLst>
                                      </p:cBhvr>
                                      <p:rCtr x="9462" y="-6597"/>
                                    </p:animMotion>
                                  </p:childTnLst>
                                </p:cTn>
                              </p:par>
                            </p:childTnLst>
                          </p:cTn>
                        </p:par>
                      </p:childTnLst>
                    </p:cTn>
                  </p:par>
                  <p:par>
                    <p:cTn id="42" fill="hold">
                      <p:stCondLst>
                        <p:cond delay="indefinite"/>
                      </p:stCondLst>
                      <p:childTnLst>
                        <p:par>
                          <p:cTn id="43" fill="hold">
                            <p:stCondLst>
                              <p:cond delay="0"/>
                            </p:stCondLst>
                            <p:childTnLst>
                              <p:par>
                                <p:cTn id="44" presetID="23" presetClass="entr" presetSubtype="32" fill="hold" grpId="1"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strVal val="4*#ppt_w"/>
                                          </p:val>
                                        </p:tav>
                                        <p:tav tm="100000">
                                          <p:val>
                                            <p:strVal val="#ppt_w"/>
                                          </p:val>
                                        </p:tav>
                                      </p:tavLst>
                                    </p:anim>
                                    <p:anim calcmode="lin" valueType="num">
                                      <p:cBhvr>
                                        <p:cTn id="47" dur="500" fill="hold"/>
                                        <p:tgtEl>
                                          <p:spTgt spid="15"/>
                                        </p:tgtEl>
                                        <p:attrNameLst>
                                          <p:attrName>ppt_h</p:attrName>
                                        </p:attrNameLst>
                                      </p:cBhvr>
                                      <p:tavLst>
                                        <p:tav tm="0">
                                          <p:val>
                                            <p:strVal val="4*#ppt_h"/>
                                          </p:val>
                                        </p:tav>
                                        <p:tav tm="100000">
                                          <p:val>
                                            <p:strVal val="#ppt_h"/>
                                          </p:val>
                                        </p:tav>
                                      </p:tavLst>
                                    </p:anim>
                                  </p:childTnLst>
                                </p:cTn>
                              </p:par>
                            </p:childTnLst>
                          </p:cTn>
                        </p:par>
                        <p:par>
                          <p:cTn id="48" fill="hold">
                            <p:stCondLst>
                              <p:cond delay="500"/>
                            </p:stCondLst>
                            <p:childTnLst>
                              <p:par>
                                <p:cTn id="49" presetID="0" presetClass="path" presetSubtype="0" accel="50000" decel="50000" fill="hold" grpId="0" nodeType="afterEffect">
                                  <p:stCondLst>
                                    <p:cond delay="0"/>
                                  </p:stCondLst>
                                  <p:childTnLst>
                                    <p:animMotion origin="layout" path="M 0.00399 2.96296E-6 L 0.17326 -0.08125 " pathEditMode="relative" rAng="0" ptsTypes="AA">
                                      <p:cBhvr>
                                        <p:cTn id="50" dur="2000" fill="hold"/>
                                        <p:tgtEl>
                                          <p:spTgt spid="15"/>
                                        </p:tgtEl>
                                        <p:attrNameLst>
                                          <p:attrName>ppt_x</p:attrName>
                                          <p:attrName>ppt_y</p:attrName>
                                        </p:attrNameLst>
                                      </p:cBhvr>
                                      <p:rCtr x="8455" y="-4074"/>
                                    </p:animMotion>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1"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strVal val="4*#ppt_w"/>
                                          </p:val>
                                        </p:tav>
                                        <p:tav tm="100000">
                                          <p:val>
                                            <p:strVal val="#ppt_w"/>
                                          </p:val>
                                        </p:tav>
                                      </p:tavLst>
                                    </p:anim>
                                    <p:anim calcmode="lin" valueType="num">
                                      <p:cBhvr>
                                        <p:cTn id="56" dur="500" fill="hold"/>
                                        <p:tgtEl>
                                          <p:spTgt spid="14"/>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0" presetClass="path" presetSubtype="0" accel="50000" decel="50000" fill="hold" grpId="0" nodeType="afterEffect">
                                  <p:stCondLst>
                                    <p:cond delay="0"/>
                                  </p:stCondLst>
                                  <p:childTnLst>
                                    <p:animMotion origin="layout" path="M 4.44444E-6 -3.00648E-6 L 0.04548 -0.13367 " pathEditMode="relative" rAng="0" ptsTypes="AA">
                                      <p:cBhvr>
                                        <p:cTn id="59" dur="2000" fill="hold"/>
                                        <p:tgtEl>
                                          <p:spTgt spid="14"/>
                                        </p:tgtEl>
                                        <p:attrNameLst>
                                          <p:attrName>ppt_x</p:attrName>
                                          <p:attrName>ppt_y</p:attrName>
                                        </p:attrNameLst>
                                      </p:cBhvr>
                                      <p:rCtr x="2274" y="-6684"/>
                                    </p:animMotion>
                                  </p:childTnLst>
                                </p:cTn>
                              </p:par>
                            </p:childTnLst>
                          </p:cTn>
                        </p:par>
                      </p:childTnLst>
                    </p:cTn>
                  </p:par>
                  <p:par>
                    <p:cTn id="60" fill="hold">
                      <p:stCondLst>
                        <p:cond delay="indefinite"/>
                      </p:stCondLst>
                      <p:childTnLst>
                        <p:par>
                          <p:cTn id="61" fill="hold">
                            <p:stCondLst>
                              <p:cond delay="0"/>
                            </p:stCondLst>
                            <p:childTnLst>
                              <p:par>
                                <p:cTn id="62" presetID="23" presetClass="entr" presetSubtype="32" fill="hold" grpId="1"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strVal val="4*#ppt_w"/>
                                          </p:val>
                                        </p:tav>
                                        <p:tav tm="100000">
                                          <p:val>
                                            <p:strVal val="#ppt_w"/>
                                          </p:val>
                                        </p:tav>
                                      </p:tavLst>
                                    </p:anim>
                                    <p:anim calcmode="lin" valueType="num">
                                      <p:cBhvr>
                                        <p:cTn id="65" dur="500" fill="hold"/>
                                        <p:tgtEl>
                                          <p:spTgt spid="17"/>
                                        </p:tgtEl>
                                        <p:attrNameLst>
                                          <p:attrName>ppt_h</p:attrName>
                                        </p:attrNameLst>
                                      </p:cBhvr>
                                      <p:tavLst>
                                        <p:tav tm="0">
                                          <p:val>
                                            <p:strVal val="4*#ppt_h"/>
                                          </p:val>
                                        </p:tav>
                                        <p:tav tm="100000">
                                          <p:val>
                                            <p:strVal val="#ppt_h"/>
                                          </p:val>
                                        </p:tav>
                                      </p:tavLst>
                                    </p:anim>
                                  </p:childTnLst>
                                </p:cTn>
                              </p:par>
                            </p:childTnLst>
                          </p:cTn>
                        </p:par>
                        <p:par>
                          <p:cTn id="66" fill="hold">
                            <p:stCondLst>
                              <p:cond delay="500"/>
                            </p:stCondLst>
                            <p:childTnLst>
                              <p:par>
                                <p:cTn id="67" presetID="0" presetClass="path" presetSubtype="0" accel="50000" decel="50000" fill="hold" grpId="0" nodeType="afterEffect">
                                  <p:stCondLst>
                                    <p:cond delay="0"/>
                                  </p:stCondLst>
                                  <p:childTnLst>
                                    <p:animMotion origin="layout" path="M 3.88889E-6 -2.48439E-6 L -0.0257 -0.16794 " pathEditMode="relative" rAng="0" ptsTypes="AA">
                                      <p:cBhvr>
                                        <p:cTn id="68" dur="2000" fill="hold"/>
                                        <p:tgtEl>
                                          <p:spTgt spid="17"/>
                                        </p:tgtEl>
                                        <p:attrNameLst>
                                          <p:attrName>ppt_x</p:attrName>
                                          <p:attrName>ppt_y</p:attrName>
                                        </p:attrNameLst>
                                      </p:cBhvr>
                                      <p:rCtr x="-1285" y="-8397"/>
                                    </p:animMotion>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1"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strVal val="4*#ppt_w"/>
                                          </p:val>
                                        </p:tav>
                                        <p:tav tm="100000">
                                          <p:val>
                                            <p:strVal val="#ppt_w"/>
                                          </p:val>
                                        </p:tav>
                                      </p:tavLst>
                                    </p:anim>
                                    <p:anim calcmode="lin" valueType="num">
                                      <p:cBhvr>
                                        <p:cTn id="74" dur="500" fill="hold"/>
                                        <p:tgtEl>
                                          <p:spTgt spid="16"/>
                                        </p:tgtEl>
                                        <p:attrNameLst>
                                          <p:attrName>ppt_h</p:attrName>
                                        </p:attrNameLst>
                                      </p:cBhvr>
                                      <p:tavLst>
                                        <p:tav tm="0">
                                          <p:val>
                                            <p:strVal val="4*#ppt_h"/>
                                          </p:val>
                                        </p:tav>
                                        <p:tav tm="100000">
                                          <p:val>
                                            <p:strVal val="#ppt_h"/>
                                          </p:val>
                                        </p:tav>
                                      </p:tavLst>
                                    </p:anim>
                                  </p:childTnLst>
                                </p:cTn>
                              </p:par>
                            </p:childTnLst>
                          </p:cTn>
                        </p:par>
                        <p:par>
                          <p:cTn id="75" fill="hold">
                            <p:stCondLst>
                              <p:cond delay="500"/>
                            </p:stCondLst>
                            <p:childTnLst>
                              <p:par>
                                <p:cTn id="76" presetID="0" presetClass="path" presetSubtype="0" accel="50000" decel="50000" fill="hold" grpId="0" nodeType="afterEffect">
                                  <p:stCondLst>
                                    <p:cond delay="0"/>
                                  </p:stCondLst>
                                  <p:childTnLst>
                                    <p:animMotion origin="layout" path="M 2.22222E-6 7.9556E-7 L -0.04722 -0.13298 " pathEditMode="relative" rAng="0" ptsTypes="AA">
                                      <p:cBhvr>
                                        <p:cTn id="77" dur="2000" fill="hold"/>
                                        <p:tgtEl>
                                          <p:spTgt spid="16"/>
                                        </p:tgtEl>
                                        <p:attrNameLst>
                                          <p:attrName>ppt_x</p:attrName>
                                          <p:attrName>ppt_y</p:attrName>
                                        </p:attrNameLst>
                                      </p:cBhvr>
                                      <p:rCtr x="-2361" y="-6660"/>
                                    </p:animMotion>
                                  </p:childTnLst>
                                </p:cTn>
                              </p:par>
                            </p:childTnLst>
                          </p:cTn>
                        </p:par>
                      </p:childTnLst>
                    </p:cTn>
                  </p:par>
                  <p:par>
                    <p:cTn id="78" fill="hold">
                      <p:stCondLst>
                        <p:cond delay="indefinite"/>
                      </p:stCondLst>
                      <p:childTnLst>
                        <p:par>
                          <p:cTn id="79" fill="hold">
                            <p:stCondLst>
                              <p:cond delay="0"/>
                            </p:stCondLst>
                            <p:childTnLst>
                              <p:par>
                                <p:cTn id="80" presetID="23" presetClass="entr" presetSubtype="32" fill="hold" grpId="1"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strVal val="4*#ppt_w"/>
                                          </p:val>
                                        </p:tav>
                                        <p:tav tm="100000">
                                          <p:val>
                                            <p:strVal val="#ppt_w"/>
                                          </p:val>
                                        </p:tav>
                                      </p:tavLst>
                                    </p:anim>
                                    <p:anim calcmode="lin" valueType="num">
                                      <p:cBhvr>
                                        <p:cTn id="83" dur="500" fill="hold"/>
                                        <p:tgtEl>
                                          <p:spTgt spid="20"/>
                                        </p:tgtEl>
                                        <p:attrNameLst>
                                          <p:attrName>ppt_h</p:attrName>
                                        </p:attrNameLst>
                                      </p:cBhvr>
                                      <p:tavLst>
                                        <p:tav tm="0">
                                          <p:val>
                                            <p:strVal val="4*#ppt_h"/>
                                          </p:val>
                                        </p:tav>
                                        <p:tav tm="100000">
                                          <p:val>
                                            <p:strVal val="#ppt_h"/>
                                          </p:val>
                                        </p:tav>
                                      </p:tavLst>
                                    </p:anim>
                                  </p:childTnLst>
                                </p:cTn>
                              </p:par>
                            </p:childTnLst>
                          </p:cTn>
                        </p:par>
                        <p:par>
                          <p:cTn id="84" fill="hold">
                            <p:stCondLst>
                              <p:cond delay="500"/>
                            </p:stCondLst>
                            <p:childTnLst>
                              <p:par>
                                <p:cTn id="85" presetID="0" presetClass="path" presetSubtype="0" accel="50000" decel="50000" fill="hold" grpId="0" nodeType="afterEffect">
                                  <p:stCondLst>
                                    <p:cond delay="0"/>
                                  </p:stCondLst>
                                  <p:childTnLst>
                                    <p:animMotion origin="layout" path="M -5.55556E-7 -2.20911E-6 L 0.11979 -0.0118 " pathEditMode="relative" rAng="0" ptsTypes="AA">
                                      <p:cBhvr>
                                        <p:cTn id="86" dur="2000" fill="hold"/>
                                        <p:tgtEl>
                                          <p:spTgt spid="20"/>
                                        </p:tgtEl>
                                        <p:attrNameLst>
                                          <p:attrName>ppt_x</p:attrName>
                                          <p:attrName>ppt_y</p:attrName>
                                        </p:attrNameLst>
                                      </p:cBhvr>
                                      <p:rCtr x="5990" y="-6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P spid="30" grpId="0"/>
      <p:bldP spid="30" grpId="1"/>
      <p:bldP spid="31" grpId="0"/>
      <p:bldP spid="31" grpId="1"/>
      <p:bldP spid="33" grpId="0"/>
      <p:bldP spid="38" grpId="1" animBg="1"/>
      <p:bldP spid="3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평행 사변형 11"/>
          <p:cNvSpPr/>
          <p:nvPr/>
        </p:nvSpPr>
        <p:spPr>
          <a:xfrm>
            <a:off x="7452320" y="0"/>
            <a:ext cx="1691680" cy="672360"/>
          </a:xfrm>
          <a:prstGeom prst="parallelogram">
            <a:avLst>
              <a:gd name="adj" fmla="val 791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133287720"/>
              </p:ext>
            </p:extLst>
          </p:nvPr>
        </p:nvGraphicFramePr>
        <p:xfrm>
          <a:off x="0" y="620688"/>
          <a:ext cx="9129713" cy="6491312"/>
        </p:xfrm>
        <a:graphic>
          <a:graphicData uri="http://schemas.openxmlformats.org/drawingml/2006/chart">
            <c:chart xmlns:c="http://schemas.openxmlformats.org/drawingml/2006/chart" xmlns:r="http://schemas.openxmlformats.org/officeDocument/2006/relationships" r:id="rId3"/>
          </a:graphicData>
        </a:graphic>
      </p:graphicFrame>
      <p:sp>
        <p:nvSpPr>
          <p:cNvPr id="7171" name="Rectangle 4"/>
          <p:cNvSpPr>
            <a:spLocks noGrp="1" noChangeArrowheads="1"/>
          </p:cNvSpPr>
          <p:nvPr>
            <p:ph type="title"/>
          </p:nvPr>
        </p:nvSpPr>
        <p:spPr/>
        <p:txBody>
          <a:bodyPr>
            <a:noAutofit/>
          </a:bodyPr>
          <a:lstStyle/>
          <a:p>
            <a:r>
              <a:rPr lang="en-GB" sz="1800" b="1" dirty="0"/>
              <a:t>Percentage of </a:t>
            </a:r>
            <a:r>
              <a:rPr lang="en-GB" sz="1800" b="1" dirty="0" smtClean="0"/>
              <a:t>top performers in </a:t>
            </a:r>
            <a:r>
              <a:rPr lang="en-GB" sz="1800" b="1" dirty="0"/>
              <a:t>mathematics </a:t>
            </a:r>
            <a:r>
              <a:rPr lang="en-GB" sz="1800" b="1" dirty="0" smtClean="0"/>
              <a:t/>
            </a:r>
            <a:br>
              <a:rPr lang="en-GB" sz="1800" b="1" dirty="0" smtClean="0"/>
            </a:br>
            <a:r>
              <a:rPr lang="en-GB" sz="1800" b="1" dirty="0" smtClean="0"/>
              <a:t>in 2003 </a:t>
            </a:r>
            <a:r>
              <a:rPr lang="en-GB" sz="1800" b="1" dirty="0"/>
              <a:t>and </a:t>
            </a:r>
            <a:r>
              <a:rPr lang="en-GB" sz="1800" b="1" dirty="0" smtClean="0"/>
              <a:t>2012</a:t>
            </a:r>
            <a:endParaRPr lang="en-US" sz="1800" b="1" dirty="0" smtClean="0"/>
          </a:p>
        </p:txBody>
      </p:sp>
      <p:sp>
        <p:nvSpPr>
          <p:cNvPr id="10" name="Rectangle 9"/>
          <p:cNvSpPr/>
          <p:nvPr/>
        </p:nvSpPr>
        <p:spPr bwMode="auto">
          <a:xfrm flipH="1">
            <a:off x="2051844" y="1485376"/>
            <a:ext cx="215900" cy="5328000"/>
          </a:xfrm>
          <a:prstGeom prst="rect">
            <a:avLst/>
          </a:prstGeom>
          <a:solidFill>
            <a:schemeClr val="bg2">
              <a:lumMod val="60000"/>
              <a:lumOff val="40000"/>
              <a:alpha val="43000"/>
            </a:schemeClr>
          </a:solidFill>
          <a:ln w="12700" cap="flat" cmpd="sng" algn="ctr">
            <a:noFill/>
            <a:prstDash val="solid"/>
            <a:round/>
            <a:headEnd type="none" w="med" len="med"/>
            <a:tailEnd type="none" w="med" len="med"/>
          </a:ln>
          <a:effectLst/>
        </p:spPr>
        <p:txBody>
          <a:bodyPr>
            <a:spAutoFit/>
          </a:bodyPr>
          <a:lstStyle/>
          <a:p>
            <a:pPr eaLnBrk="0" hangingPunct="0">
              <a:defRPr/>
            </a:pPr>
            <a:endParaRPr lang="en-GB" dirty="0">
              <a:latin typeface="Arial" charset="0"/>
              <a:cs typeface="Arial" charset="0"/>
            </a:endParaRPr>
          </a:p>
        </p:txBody>
      </p:sp>
      <p:sp>
        <p:nvSpPr>
          <p:cNvPr id="7176" name="Rectangle 11"/>
          <p:cNvSpPr>
            <a:spLocks noChangeArrowheads="1"/>
          </p:cNvSpPr>
          <p:nvPr/>
        </p:nvSpPr>
        <p:spPr bwMode="auto">
          <a:xfrm>
            <a:off x="539552" y="4797153"/>
            <a:ext cx="8388000" cy="180000"/>
          </a:xfrm>
          <a:prstGeom prst="rect">
            <a:avLst/>
          </a:prstGeom>
          <a:solidFill>
            <a:srgbClr val="FFC000">
              <a:alpha val="37646"/>
            </a:srgbClr>
          </a:solidFill>
          <a:ln w="12700" algn="ctr">
            <a:noFill/>
            <a:round/>
            <a:headEnd/>
            <a:tailEnd/>
          </a:ln>
        </p:spPr>
        <p:txBody>
          <a:bodyPr wrap="square">
            <a:spAutoFit/>
          </a:bodyPr>
          <a:lstStyle/>
          <a:p>
            <a:pPr eaLnBrk="0" hangingPunct="0"/>
            <a:endParaRPr lang="en-US" dirty="0"/>
          </a:p>
        </p:txBody>
      </p:sp>
      <p:sp>
        <p:nvSpPr>
          <p:cNvPr id="13" name="TextBox 2"/>
          <p:cNvSpPr txBox="1"/>
          <p:nvPr/>
        </p:nvSpPr>
        <p:spPr>
          <a:xfrm>
            <a:off x="7812360" y="1886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bg1"/>
                </a:solidFill>
                <a:latin typeface="Arial" pitchFamily="34" charset="0"/>
                <a:cs typeface="Arial" pitchFamily="34" charset="0"/>
              </a:rPr>
              <a:t>Fig I.2.23</a:t>
            </a:r>
            <a:endParaRPr lang="en-GB" sz="1100" dirty="0">
              <a:solidFill>
                <a:schemeClr val="bg1"/>
              </a:solidFill>
              <a:latin typeface="Arial" pitchFamily="34" charset="0"/>
              <a:cs typeface="Arial" pitchFamily="34" charset="0"/>
            </a:endParaRPr>
          </a:p>
        </p:txBody>
      </p:sp>
      <p:sp>
        <p:nvSpPr>
          <p:cNvPr id="15" name="슬라이드 번호 개체 틀 14"/>
          <p:cNvSpPr>
            <a:spLocks noGrp="1"/>
          </p:cNvSpPr>
          <p:nvPr>
            <p:ph type="sldNum" sz="quarter" idx="18"/>
          </p:nvPr>
        </p:nvSpPr>
        <p:spPr/>
        <p:txBody>
          <a:bodyPr/>
          <a:lstStyle/>
          <a:p>
            <a:fld id="{B8364164-D7C2-4011-A351-B5EC1CE463BF}" type="slidenum">
              <a:rPr lang="ko-KR" altLang="en-US" smtClean="0"/>
              <a:pPr/>
              <a:t>13</a:t>
            </a:fld>
            <a:endParaRPr lang="ko-KR" altLang="en-US"/>
          </a:p>
        </p:txBody>
      </p:sp>
      <p:pic>
        <p:nvPicPr>
          <p:cNvPr id="14"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
        <p:nvSpPr>
          <p:cNvPr id="16" name="Line Callout 1 (Accent Bar) 15"/>
          <p:cNvSpPr/>
          <p:nvPr/>
        </p:nvSpPr>
        <p:spPr>
          <a:xfrm>
            <a:off x="4932041" y="1511560"/>
            <a:ext cx="3887884" cy="1413383"/>
          </a:xfrm>
          <a:prstGeom prst="accentCallout1">
            <a:avLst>
              <a:gd name="adj1" fmla="val 65293"/>
              <a:gd name="adj2" fmla="val -4721"/>
              <a:gd name="adj3" fmla="val 29129"/>
              <a:gd name="adj4" fmla="val -8128"/>
            </a:avLst>
          </a:prstGeom>
          <a:solidFill>
            <a:srgbClr val="278D99"/>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n-US" sz="1600" dirty="0" smtClean="0">
                <a:latin typeface="Calibri" panose="020F0502020204030204" pitchFamily="34" charset="0"/>
              </a:rPr>
              <a:t>Across OECD, 13</a:t>
            </a:r>
            <a:r>
              <a:rPr lang="en-US" sz="1600" dirty="0">
                <a:latin typeface="Calibri" panose="020F0502020204030204" pitchFamily="34" charset="0"/>
              </a:rPr>
              <a:t>% of students are top performers </a:t>
            </a:r>
            <a:r>
              <a:rPr lang="en-US" sz="1600" dirty="0" smtClean="0">
                <a:latin typeface="Calibri" panose="020F0502020204030204" pitchFamily="34" charset="0"/>
              </a:rPr>
              <a:t>(</a:t>
            </a:r>
            <a:r>
              <a:rPr lang="en-US" sz="1600" dirty="0">
                <a:latin typeface="Calibri" panose="020F0502020204030204" pitchFamily="34" charset="0"/>
              </a:rPr>
              <a:t>Level 5 or 6</a:t>
            </a:r>
            <a:r>
              <a:rPr lang="en-US" sz="1600" dirty="0" smtClean="0">
                <a:latin typeface="Calibri" panose="020F0502020204030204" pitchFamily="34" charset="0"/>
              </a:rPr>
              <a:t>). They </a:t>
            </a:r>
            <a:r>
              <a:rPr lang="en-US" sz="1600" dirty="0">
                <a:latin typeface="Calibri" panose="020F0502020204030204" pitchFamily="34" charset="0"/>
              </a:rPr>
              <a:t>can develop and work with models for complex situations, and work strategically </a:t>
            </a:r>
            <a:r>
              <a:rPr lang="en-US" sz="1600" dirty="0" smtClean="0">
                <a:latin typeface="Calibri" panose="020F0502020204030204" pitchFamily="34" charset="0"/>
              </a:rPr>
              <a:t>with advanced </a:t>
            </a:r>
            <a:r>
              <a:rPr lang="en-US" sz="1600" dirty="0">
                <a:latin typeface="Calibri" panose="020F0502020204030204" pitchFamily="34" charset="0"/>
              </a:rPr>
              <a:t>thinking and reasoning skills</a:t>
            </a:r>
            <a:endParaRPr lang="en-GB" sz="1200" dirty="0">
              <a:latin typeface="Calibri" panose="020F0502020204030204" pitchFamily="34" charset="0"/>
            </a:endParaRPr>
          </a:p>
        </p:txBody>
      </p:sp>
    </p:spTree>
    <p:extLst>
      <p:ext uri="{BB962C8B-B14F-4D97-AF65-F5344CB8AC3E}">
        <p14:creationId xmlns:p14="http://schemas.microsoft.com/office/powerpoint/2010/main" val="451524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3" dur="500"/>
                                        <p:tgtEl>
                                          <p:spTgt spid="9">
                                            <p:graphicEl>
                                              <a:chart seriesIdx="0" categoryIdx="-4" bldStep="series"/>
                                            </p:graphicEl>
                                          </p:spTgt>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24" dur="500"/>
                                        <p:tgtEl>
                                          <p:spTgt spid="9">
                                            <p:graphicEl>
                                              <a:chart seriesIdx="1" categoryIdx="-4" bldStep="series"/>
                                            </p:graphic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Schleicher_A\Downloads\shutterstock_123765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519" y="-1577478"/>
            <a:ext cx="12005619" cy="84039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0" y="188913"/>
            <a:ext cx="684213" cy="365125"/>
          </a:xfrm>
          <a:prstGeom prst="rect">
            <a:avLst/>
          </a:prstGeom>
        </p:spPr>
        <p:txBody>
          <a:bodyPr/>
          <a:lstStyle/>
          <a:p>
            <a:fld id="{B8364164-D7C2-4011-A351-B5EC1CE463BF}" type="slidenum">
              <a:rPr lang="ko-KR" altLang="en-US" smtClean="0"/>
              <a:pPr/>
              <a:t>14</a:t>
            </a:fld>
            <a:endParaRPr lang="ko-KR" altLang="en-US" dirty="0"/>
          </a:p>
        </p:txBody>
      </p:sp>
      <p:sp>
        <p:nvSpPr>
          <p:cNvPr id="5"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6"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 name="슬라이드 번호 개체 틀 29"/>
          <p:cNvSpPr txBox="1">
            <a:spLocks/>
          </p:cNvSpPr>
          <p:nvPr/>
        </p:nvSpPr>
        <p:spPr>
          <a:xfrm>
            <a:off x="0" y="188640"/>
            <a:ext cx="683568" cy="365125"/>
          </a:xfrm>
          <a:prstGeom prst="rect">
            <a:avLst/>
          </a:prstGeom>
        </p:spPr>
        <p:txBody>
          <a:bodyPr/>
          <a:lstStyle>
            <a:defPPr>
              <a:defRPr lang="ko-KR"/>
            </a:defPPr>
            <a:lvl1pPr marL="0" algn="l" defTabSz="914400" rtl="0" eaLnBrk="1" latinLnBrk="1" hangingPunct="1">
              <a:defRPr sz="1800" b="1" kern="1200">
                <a:solidFill>
                  <a:srgbClr val="278D99"/>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364164-D7C2-4011-A351-B5EC1CE463BF}" type="slidenum">
              <a:rPr lang="ko-KR" altLang="en-US" smtClean="0"/>
              <a:pPr/>
              <a:t>14</a:t>
            </a:fld>
            <a:endParaRPr lang="ko-KR" altLang="en-US" dirty="0"/>
          </a:p>
        </p:txBody>
      </p:sp>
      <p:sp>
        <p:nvSpPr>
          <p:cNvPr id="9" name="제목 31"/>
          <p:cNvSpPr txBox="1">
            <a:spLocks/>
          </p:cNvSpPr>
          <p:nvPr/>
        </p:nvSpPr>
        <p:spPr>
          <a:xfrm>
            <a:off x="827584" y="0"/>
            <a:ext cx="7560840" cy="620688"/>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US" dirty="0"/>
              <a:t>The rising demand for advanced skills</a:t>
            </a:r>
            <a:endParaRPr lang="en-GB" altLang="ko-KR" sz="3200" dirty="0"/>
          </a:p>
        </p:txBody>
      </p:sp>
      <p:sp>
        <p:nvSpPr>
          <p:cNvPr id="10" name="Rectangle 9"/>
          <p:cNvSpPr/>
          <p:nvPr/>
        </p:nvSpPr>
        <p:spPr>
          <a:xfrm>
            <a:off x="-35496" y="620688"/>
            <a:ext cx="9144000" cy="7056784"/>
          </a:xfrm>
          <a:prstGeom prst="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100392" y="-459432"/>
            <a:ext cx="1368152" cy="11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p:cNvGraphicFramePr>
            <a:graphicFrameLocks/>
          </p:cNvGraphicFramePr>
          <p:nvPr>
            <p:extLst>
              <p:ext uri="{D42A27DB-BD31-4B8C-83A1-F6EECF244321}">
                <p14:modId xmlns:p14="http://schemas.microsoft.com/office/powerpoint/2010/main" val="3705906825"/>
              </p:ext>
            </p:extLst>
          </p:nvPr>
        </p:nvGraphicFramePr>
        <p:xfrm>
          <a:off x="111512" y="1119569"/>
          <a:ext cx="8842918" cy="5615767"/>
        </p:xfrm>
        <a:graphic>
          <a:graphicData uri="http://schemas.openxmlformats.org/drawingml/2006/chart">
            <c:chart xmlns:c="http://schemas.openxmlformats.org/drawingml/2006/chart" xmlns:r="http://schemas.openxmlformats.org/officeDocument/2006/relationships" r:id="rId3"/>
          </a:graphicData>
        </a:graphic>
      </p:graphicFrame>
      <p:sp>
        <p:nvSpPr>
          <p:cNvPr id="14" name="제목 31"/>
          <p:cNvSpPr txBox="1">
            <a:spLocks/>
          </p:cNvSpPr>
          <p:nvPr/>
        </p:nvSpPr>
        <p:spPr>
          <a:xfrm>
            <a:off x="827584" y="836712"/>
            <a:ext cx="6552728" cy="620688"/>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US" sz="2000" dirty="0">
                <a:solidFill>
                  <a:schemeClr val="bg1">
                    <a:lumMod val="65000"/>
                  </a:schemeClr>
                </a:solidFill>
              </a:rPr>
              <a:t>Evolution of employment in occupational groups defined by </a:t>
            </a:r>
            <a:r>
              <a:rPr lang="en-US" sz="2000" dirty="0" smtClean="0">
                <a:solidFill>
                  <a:schemeClr val="bg1">
                    <a:lumMod val="65000"/>
                  </a:schemeClr>
                </a:solidFill>
              </a:rPr>
              <a:t>PIAAC problem-solving </a:t>
            </a:r>
            <a:r>
              <a:rPr lang="en-US" sz="2000" dirty="0">
                <a:solidFill>
                  <a:schemeClr val="bg1">
                    <a:lumMod val="65000"/>
                  </a:schemeClr>
                </a:solidFill>
              </a:rPr>
              <a:t>skills</a:t>
            </a:r>
            <a:endParaRPr lang="en-GB" altLang="ko-KR" sz="2000" dirty="0" smtClean="0">
              <a:solidFill>
                <a:schemeClr val="bg1">
                  <a:lumMod val="65000"/>
                </a:schemeClr>
              </a:solidFill>
            </a:endParaRPr>
          </a:p>
        </p:txBody>
      </p:sp>
      <p:sp>
        <p:nvSpPr>
          <p:cNvPr id="15" name="TextBox 1"/>
          <p:cNvSpPr txBox="1"/>
          <p:nvPr/>
        </p:nvSpPr>
        <p:spPr>
          <a:xfrm>
            <a:off x="5796136" y="1988840"/>
            <a:ext cx="2520280" cy="108012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latinLnBrk="0"/>
            <a:r>
              <a:rPr lang="en-GB" sz="1800" dirty="0" smtClean="0">
                <a:solidFill>
                  <a:srgbClr val="006600"/>
                </a:solidFill>
                <a:latin typeface="Calibri" panose="020F0502020204030204" pitchFamily="34" charset="0"/>
                <a:cs typeface="Arial" panose="020B0604020202020204" pitchFamily="34" charset="0"/>
              </a:rPr>
              <a:t>Employment of </a:t>
            </a:r>
            <a:br>
              <a:rPr lang="en-GB" sz="1800" dirty="0" smtClean="0">
                <a:solidFill>
                  <a:srgbClr val="006600"/>
                </a:solidFill>
                <a:latin typeface="Calibri" panose="020F0502020204030204" pitchFamily="34" charset="0"/>
                <a:cs typeface="Arial" panose="020B0604020202020204" pitchFamily="34" charset="0"/>
              </a:rPr>
            </a:br>
            <a:r>
              <a:rPr lang="en-GB" sz="1800" dirty="0" smtClean="0">
                <a:solidFill>
                  <a:srgbClr val="006600"/>
                </a:solidFill>
                <a:latin typeface="Calibri" panose="020F0502020204030204" pitchFamily="34" charset="0"/>
                <a:cs typeface="Arial" panose="020B0604020202020204" pitchFamily="34" charset="0"/>
              </a:rPr>
              <a:t>workers with </a:t>
            </a:r>
            <a:r>
              <a:rPr lang="en-GB" sz="1800" b="1" dirty="0" smtClean="0">
                <a:solidFill>
                  <a:srgbClr val="006600"/>
                </a:solidFill>
                <a:latin typeface="Calibri" panose="020F0502020204030204" pitchFamily="34" charset="0"/>
                <a:cs typeface="Arial" panose="020B0604020202020204" pitchFamily="34" charset="0"/>
              </a:rPr>
              <a:t>advanced</a:t>
            </a:r>
            <a:r>
              <a:rPr lang="en-GB" sz="1800" dirty="0" smtClean="0">
                <a:solidFill>
                  <a:srgbClr val="006600"/>
                </a:solidFill>
                <a:latin typeface="Calibri" panose="020F0502020204030204" pitchFamily="34" charset="0"/>
                <a:cs typeface="Arial" panose="020B0604020202020204" pitchFamily="34" charset="0"/>
              </a:rPr>
              <a:t> problem-solving skills</a:t>
            </a:r>
            <a:endParaRPr lang="en-GB" sz="1800" dirty="0">
              <a:solidFill>
                <a:srgbClr val="006600"/>
              </a:solidFill>
              <a:latin typeface="Calibri" panose="020F0502020204030204" pitchFamily="34" charset="0"/>
              <a:cs typeface="Arial" panose="020B0604020202020204" pitchFamily="34" charset="0"/>
            </a:endParaRPr>
          </a:p>
        </p:txBody>
      </p:sp>
      <p:sp>
        <p:nvSpPr>
          <p:cNvPr id="17" name="TextBox 1"/>
          <p:cNvSpPr txBox="1"/>
          <p:nvPr/>
        </p:nvSpPr>
        <p:spPr>
          <a:xfrm>
            <a:off x="5220072" y="4005064"/>
            <a:ext cx="3096344" cy="108012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latinLnBrk="0"/>
            <a:r>
              <a:rPr lang="en-GB" sz="1800" dirty="0" smtClean="0">
                <a:solidFill>
                  <a:srgbClr val="C00000"/>
                </a:solidFill>
                <a:latin typeface="Calibri" panose="020F0502020204030204" pitchFamily="34" charset="0"/>
                <a:cs typeface="Arial" panose="020B0604020202020204" pitchFamily="34" charset="0"/>
              </a:rPr>
              <a:t>Employment of workers with </a:t>
            </a:r>
            <a:r>
              <a:rPr lang="en-GB" sz="1800" b="1" dirty="0" smtClean="0">
                <a:solidFill>
                  <a:srgbClr val="C00000"/>
                </a:solidFill>
                <a:latin typeface="Calibri" panose="020F0502020204030204" pitchFamily="34" charset="0"/>
                <a:cs typeface="Arial" panose="020B0604020202020204" pitchFamily="34" charset="0"/>
              </a:rPr>
              <a:t>poor</a:t>
            </a:r>
            <a:r>
              <a:rPr lang="en-GB" sz="1800" dirty="0" smtClean="0">
                <a:solidFill>
                  <a:srgbClr val="C00000"/>
                </a:solidFill>
                <a:latin typeface="Calibri" panose="020F0502020204030204" pitchFamily="34" charset="0"/>
                <a:cs typeface="Arial" panose="020B0604020202020204" pitchFamily="34" charset="0"/>
              </a:rPr>
              <a:t> problem-solving skills</a:t>
            </a:r>
            <a:endParaRPr lang="en-GB" sz="1800" dirty="0">
              <a:solidFill>
                <a:srgbClr val="C00000"/>
              </a:solidFill>
              <a:latin typeface="Calibri" panose="020F0502020204030204" pitchFamily="34" charset="0"/>
              <a:cs typeface="Arial" panose="020B0604020202020204" pitchFamily="34" charset="0"/>
            </a:endParaRPr>
          </a:p>
        </p:txBody>
      </p:sp>
      <p:sp>
        <p:nvSpPr>
          <p:cNvPr id="18" name="TextBox 1"/>
          <p:cNvSpPr txBox="1"/>
          <p:nvPr/>
        </p:nvSpPr>
        <p:spPr>
          <a:xfrm>
            <a:off x="2159732" y="4449835"/>
            <a:ext cx="2700300" cy="108012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GB" sz="1600" dirty="0" smtClean="0">
                <a:solidFill>
                  <a:schemeClr val="tx1">
                    <a:lumMod val="85000"/>
                    <a:lumOff val="15000"/>
                  </a:schemeClr>
                </a:solidFill>
                <a:latin typeface="Calibri" panose="020F0502020204030204" pitchFamily="34" charset="0"/>
                <a:cs typeface="Arial" panose="020B0604020202020204" pitchFamily="34" charset="0"/>
              </a:rPr>
              <a:t>Employment of workers with </a:t>
            </a:r>
            <a:r>
              <a:rPr lang="en-GB" sz="1600" b="1" dirty="0" smtClean="0">
                <a:solidFill>
                  <a:schemeClr val="tx1">
                    <a:lumMod val="85000"/>
                    <a:lumOff val="15000"/>
                  </a:schemeClr>
                </a:solidFill>
                <a:latin typeface="Calibri" panose="020F0502020204030204" pitchFamily="34" charset="0"/>
                <a:cs typeface="Arial" panose="020B0604020202020204" pitchFamily="34" charset="0"/>
              </a:rPr>
              <a:t>medium-low</a:t>
            </a:r>
            <a:r>
              <a:rPr lang="en-GB" sz="1600" dirty="0" smtClean="0">
                <a:solidFill>
                  <a:schemeClr val="tx1">
                    <a:lumMod val="85000"/>
                    <a:lumOff val="15000"/>
                  </a:schemeClr>
                </a:solidFill>
                <a:latin typeface="Calibri" panose="020F0502020204030204" pitchFamily="34" charset="0"/>
                <a:cs typeface="Arial" panose="020B0604020202020204" pitchFamily="34" charset="0"/>
              </a:rPr>
              <a:t> problem-solving skills (PIAAC)</a:t>
            </a:r>
            <a:endParaRPr lang="en-GB" sz="1600" dirty="0">
              <a:solidFill>
                <a:schemeClr val="tx1">
                  <a:lumMod val="85000"/>
                  <a:lumOff val="15000"/>
                </a:schemeClr>
              </a:solidFill>
              <a:latin typeface="Calibri" panose="020F0502020204030204" pitchFamily="34" charset="0"/>
              <a:cs typeface="Arial" panose="020B0604020202020204" pitchFamily="34" charset="0"/>
            </a:endParaRPr>
          </a:p>
        </p:txBody>
      </p:sp>
      <p:sp>
        <p:nvSpPr>
          <p:cNvPr id="16" name="TextBox 15"/>
          <p:cNvSpPr txBox="1"/>
          <p:nvPr/>
        </p:nvSpPr>
        <p:spPr>
          <a:xfrm>
            <a:off x="7537492" y="6524680"/>
            <a:ext cx="1549308" cy="230832"/>
          </a:xfrm>
          <a:prstGeom prst="rect">
            <a:avLst/>
          </a:prstGeom>
          <a:noFill/>
          <a:ln>
            <a:noFill/>
          </a:ln>
        </p:spPr>
        <p:txBody>
          <a:bodyPr wrap="square" rtlCol="0" anchor="ctr">
            <a:spAutoFit/>
          </a:bodyPr>
          <a:lstStyle/>
          <a:p>
            <a:r>
              <a:rPr lang="en-GB" sz="900" dirty="0" err="1" smtClean="0">
                <a:solidFill>
                  <a:schemeClr val="tx1">
                    <a:lumMod val="75000"/>
                    <a:lumOff val="25000"/>
                  </a:schemeClr>
                </a:solidFill>
                <a:latin typeface="Arial" panose="020B0604020202020204" pitchFamily="34" charset="0"/>
                <a:cs typeface="Arial" panose="020B0604020202020204" pitchFamily="34" charset="0"/>
              </a:rPr>
              <a:t>Source:PIAAC</a:t>
            </a:r>
            <a:r>
              <a:rPr lang="en-GB" sz="900" dirty="0" smtClean="0">
                <a:solidFill>
                  <a:schemeClr val="tx1">
                    <a:lumMod val="75000"/>
                    <a:lumOff val="25000"/>
                  </a:schemeClr>
                </a:solidFill>
                <a:latin typeface="Arial" panose="020B0604020202020204" pitchFamily="34" charset="0"/>
                <a:cs typeface="Arial" panose="020B0604020202020204" pitchFamily="34" charset="0"/>
              </a:rPr>
              <a:t> 2011</a:t>
            </a:r>
            <a:endParaRPr lang="en-GB"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231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250"/>
                            </p:stCondLst>
                            <p:childTnLst>
                              <p:par>
                                <p:cTn id="9" presetID="22" presetClass="entr" presetSubtype="8" fill="hold" grpId="0" nodeType="afterEffect">
                                  <p:stCondLst>
                                    <p:cond delay="0"/>
                                  </p:stCondLst>
                                  <p:childTnLst>
                                    <p:set>
                                      <p:cBhvr>
                                        <p:cTn id="10"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11" dur="500"/>
                                        <p:tgtEl>
                                          <p:spTgt spid="11">
                                            <p:graphicEl>
                                              <a:chart seriesIdx="-3" categoryIdx="-3" bldStep="gridLegend"/>
                                            </p:graphicEl>
                                          </p:spTgt>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5" dur="500"/>
                                        <p:tgtEl>
                                          <p:spTgt spid="11">
                                            <p:graphicEl>
                                              <a:chart seriesIdx="0" categoryIdx="-4" bldStep="series"/>
                                            </p:graphicEl>
                                          </p:spTgt>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24" dur="500"/>
                                        <p:tgtEl>
                                          <p:spTgt spid="11">
                                            <p:graphicEl>
                                              <a:chart seriesIdx="1" categoryIdx="-4" bldStep="series"/>
                                            </p:graphic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left)">
                                      <p:cBhvr>
                                        <p:cTn id="33" dur="500"/>
                                        <p:tgtEl>
                                          <p:spTgt spid="11">
                                            <p:graphicEl>
                                              <a:chart seriesIdx="2" categoryIdx="-4" bldStep="series"/>
                                            </p:graphic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1" grpId="0">
        <p:bldSub>
          <a:bldChart bld="series"/>
        </p:bldSub>
      </p:bldGraphic>
      <p:bldP spid="15"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Math teaching ≠ math teaching</a:t>
            </a:r>
            <a:endParaRPr lang="en-GB" dirty="0"/>
          </a:p>
        </p:txBody>
      </p:sp>
      <p:sp>
        <p:nvSpPr>
          <p:cNvPr id="6" name="Content Placeholder 5"/>
          <p:cNvSpPr>
            <a:spLocks noGrp="1"/>
          </p:cNvSpPr>
          <p:nvPr>
            <p:ph sz="half" idx="10"/>
          </p:nvPr>
        </p:nvSpPr>
        <p:spPr/>
        <p:txBody>
          <a:bodyPr>
            <a:normAutofit/>
          </a:bodyPr>
          <a:lstStyle/>
          <a:p>
            <a:r>
              <a:rPr lang="en-GB" sz="2200" dirty="0" smtClean="0">
                <a:solidFill>
                  <a:schemeClr val="bg1"/>
                </a:solidFill>
              </a:rPr>
              <a:t>PISA = </a:t>
            </a:r>
            <a:r>
              <a:rPr lang="en-GB" sz="2200" dirty="0" smtClean="0"/>
              <a:t>reason mathematically and understand, formulate, employ</a:t>
            </a:r>
            <a:br>
              <a:rPr lang="en-GB" sz="2200" dirty="0" smtClean="0"/>
            </a:br>
            <a:r>
              <a:rPr lang="en-GB" sz="2200" dirty="0" smtClean="0"/>
              <a:t>and interpret mathematical concepts, facts and procedures</a:t>
            </a:r>
            <a:endParaRPr lang="en-GB" sz="2200" dirty="0"/>
          </a:p>
        </p:txBody>
      </p:sp>
      <p:sp>
        <p:nvSpPr>
          <p:cNvPr id="3" name="Slide Number Placeholder 2"/>
          <p:cNvSpPr>
            <a:spLocks noGrp="1"/>
          </p:cNvSpPr>
          <p:nvPr>
            <p:ph type="sldNum" sz="quarter" idx="4294967295"/>
          </p:nvPr>
        </p:nvSpPr>
        <p:spPr>
          <a:xfrm>
            <a:off x="0" y="188913"/>
            <a:ext cx="468313" cy="365125"/>
          </a:xfrm>
          <a:prstGeom prst="rect">
            <a:avLst/>
          </a:prstGeom>
        </p:spPr>
        <p:txBody>
          <a:bodyPr/>
          <a:lstStyle/>
          <a:p>
            <a:fld id="{B8364164-D7C2-4011-A351-B5EC1CE463BF}" type="slidenum">
              <a:rPr lang="ko-KR" altLang="en-US" smtClean="0"/>
              <a:pPr/>
              <a:t>15</a:t>
            </a:fld>
            <a:endParaRPr lang="ko-KR" altLang="en-US" dirty="0"/>
          </a:p>
        </p:txBody>
      </p:sp>
    </p:spTree>
    <p:extLst>
      <p:ext uri="{BB962C8B-B14F-4D97-AF65-F5344CB8AC3E}">
        <p14:creationId xmlns:p14="http://schemas.microsoft.com/office/powerpoint/2010/main" val="1822699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평행 사변형 6"/>
          <p:cNvSpPr/>
          <p:nvPr/>
        </p:nvSpPr>
        <p:spPr>
          <a:xfrm>
            <a:off x="7452320" y="0"/>
            <a:ext cx="1691680" cy="672360"/>
          </a:xfrm>
          <a:prstGeom prst="parallelogram">
            <a:avLst>
              <a:gd name="adj" fmla="val 791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graphicFrame>
        <p:nvGraphicFramePr>
          <p:cNvPr id="14" name="Content Placeholder 5"/>
          <p:cNvGraphicFramePr>
            <a:graphicFrameLocks noGrp="1"/>
          </p:cNvGraphicFramePr>
          <p:nvPr>
            <p:ph idx="4294967295"/>
            <p:extLst>
              <p:ext uri="{D42A27DB-BD31-4B8C-83A1-F6EECF244321}">
                <p14:modId xmlns:p14="http://schemas.microsoft.com/office/powerpoint/2010/main" val="2108315913"/>
              </p:ext>
            </p:extLst>
          </p:nvPr>
        </p:nvGraphicFramePr>
        <p:xfrm>
          <a:off x="1" y="692696"/>
          <a:ext cx="9143999" cy="616530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sz="2000" b="1" dirty="0"/>
              <a:t>Students' exposure to word problems</a:t>
            </a:r>
            <a:endParaRPr lang="en-GB" sz="2000" b="1" dirty="0"/>
          </a:p>
        </p:txBody>
      </p:sp>
      <p:sp>
        <p:nvSpPr>
          <p:cNvPr id="12" name="TextBox 2"/>
          <p:cNvSpPr txBox="1"/>
          <p:nvPr/>
        </p:nvSpPr>
        <p:spPr>
          <a:xfrm>
            <a:off x="7812354" y="1886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bg1"/>
                </a:solidFill>
                <a:latin typeface="Arial" pitchFamily="34" charset="0"/>
                <a:cs typeface="Arial" pitchFamily="34" charset="0"/>
              </a:rPr>
              <a:t>Fig I.3.1a</a:t>
            </a:r>
            <a:endParaRPr lang="en-GB" sz="1100" dirty="0">
              <a:solidFill>
                <a:schemeClr val="bg1"/>
              </a:solidFill>
              <a:latin typeface="Arial" pitchFamily="34" charset="0"/>
              <a:cs typeface="Arial" pitchFamily="34" charset="0"/>
            </a:endParaRPr>
          </a:p>
        </p:txBody>
      </p:sp>
      <p:sp>
        <p:nvSpPr>
          <p:cNvPr id="15" name="슬라이드 번호 개체 틀 14"/>
          <p:cNvSpPr>
            <a:spLocks noGrp="1"/>
          </p:cNvSpPr>
          <p:nvPr>
            <p:ph type="sldNum" sz="quarter" idx="18"/>
          </p:nvPr>
        </p:nvSpPr>
        <p:spPr/>
        <p:txBody>
          <a:bodyPr/>
          <a:lstStyle/>
          <a:p>
            <a:fld id="{B8364164-D7C2-4011-A351-B5EC1CE463BF}" type="slidenum">
              <a:rPr lang="ko-KR" altLang="en-US" smtClean="0"/>
              <a:pPr/>
              <a:t>16</a:t>
            </a:fld>
            <a:endParaRPr lang="ko-KR" altLang="en-US"/>
          </a:p>
        </p:txBody>
      </p:sp>
      <p:pic>
        <p:nvPicPr>
          <p:cNvPr id="8"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
        <p:nvSpPr>
          <p:cNvPr id="10" name="Rectangle 9"/>
          <p:cNvSpPr/>
          <p:nvPr/>
        </p:nvSpPr>
        <p:spPr>
          <a:xfrm>
            <a:off x="2411760" y="818120"/>
            <a:ext cx="144016" cy="6259624"/>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Line Callout 1 (Accent Bar) 8"/>
          <p:cNvSpPr/>
          <p:nvPr/>
        </p:nvSpPr>
        <p:spPr>
          <a:xfrm>
            <a:off x="4788024" y="2348880"/>
            <a:ext cx="3417855" cy="1260042"/>
          </a:xfrm>
          <a:prstGeom prst="accentCallout1">
            <a:avLst>
              <a:gd name="adj1" fmla="val 65293"/>
              <a:gd name="adj2" fmla="val -4721"/>
              <a:gd name="adj3" fmla="val -148982"/>
              <a:gd name="adj4" fmla="val -22791"/>
            </a:avLst>
          </a:prstGeom>
          <a:solidFill>
            <a:srgbClr val="278D99"/>
          </a:solidFill>
          <a:ln>
            <a:solidFill>
              <a:srgbClr val="003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dirty="0" smtClean="0">
                <a:latin typeface="Calibri" panose="020F0502020204030204" pitchFamily="34" charset="0"/>
              </a:rPr>
              <a:t>Formal math situated in a word problem, where it is </a:t>
            </a:r>
            <a:r>
              <a:rPr lang="en-GB" i="1" dirty="0" smtClean="0">
                <a:latin typeface="Calibri" panose="020F0502020204030204" pitchFamily="34" charset="0"/>
              </a:rPr>
              <a:t>obvious</a:t>
            </a:r>
            <a:r>
              <a:rPr lang="en-GB" dirty="0" smtClean="0">
                <a:latin typeface="Calibri" panose="020F0502020204030204" pitchFamily="34" charset="0"/>
              </a:rPr>
              <a:t> to students what mathematical knowledge and skills are needed</a:t>
            </a:r>
            <a:endParaRPr lang="en-GB" sz="1400" dirty="0">
              <a:latin typeface="Calibri" panose="020F0502020204030204" pitchFamily="34" charset="0"/>
            </a:endParaRPr>
          </a:p>
        </p:txBody>
      </p:sp>
    </p:spTree>
    <p:extLst>
      <p:ext uri="{BB962C8B-B14F-4D97-AF65-F5344CB8AC3E}">
        <p14:creationId xmlns:p14="http://schemas.microsoft.com/office/powerpoint/2010/main" val="2893224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down)">
                                      <p:cBhvr>
                                        <p:cTn id="22" dur="500"/>
                                        <p:tgtEl>
                                          <p:spTgt spid="1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10"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평행 사변형 6"/>
          <p:cNvSpPr/>
          <p:nvPr/>
        </p:nvSpPr>
        <p:spPr>
          <a:xfrm>
            <a:off x="7452320" y="0"/>
            <a:ext cx="1691680" cy="672360"/>
          </a:xfrm>
          <a:prstGeom prst="parallelogram">
            <a:avLst>
              <a:gd name="adj" fmla="val 791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graphicFrame>
        <p:nvGraphicFramePr>
          <p:cNvPr id="14" name="Content Placeholder 5"/>
          <p:cNvGraphicFramePr>
            <a:graphicFrameLocks noGrp="1"/>
          </p:cNvGraphicFramePr>
          <p:nvPr>
            <p:ph idx="4294967295"/>
            <p:extLst>
              <p:ext uri="{D42A27DB-BD31-4B8C-83A1-F6EECF244321}">
                <p14:modId xmlns:p14="http://schemas.microsoft.com/office/powerpoint/2010/main" val="2110270361"/>
              </p:ext>
            </p:extLst>
          </p:nvPr>
        </p:nvGraphicFramePr>
        <p:xfrm>
          <a:off x="1" y="692696"/>
          <a:ext cx="9143999" cy="616530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sz="2000" b="1" dirty="0"/>
              <a:t>Students' exposure to </a:t>
            </a:r>
            <a:r>
              <a:rPr lang="en-US" sz="2000" b="1" dirty="0" smtClean="0"/>
              <a:t>conceptual understanding</a:t>
            </a:r>
            <a:endParaRPr lang="en-GB" sz="2000" b="1" dirty="0"/>
          </a:p>
        </p:txBody>
      </p:sp>
      <p:sp>
        <p:nvSpPr>
          <p:cNvPr id="12" name="TextBox 2"/>
          <p:cNvSpPr txBox="1"/>
          <p:nvPr/>
        </p:nvSpPr>
        <p:spPr>
          <a:xfrm>
            <a:off x="7884362" y="1802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bg1"/>
                </a:solidFill>
                <a:latin typeface="Arial" pitchFamily="34" charset="0"/>
                <a:cs typeface="Arial" pitchFamily="34" charset="0"/>
              </a:rPr>
              <a:t>Fig I.3.1b </a:t>
            </a:r>
            <a:endParaRPr lang="en-GB" sz="1100" dirty="0">
              <a:solidFill>
                <a:schemeClr val="bg1"/>
              </a:solidFill>
              <a:latin typeface="Arial" pitchFamily="34" charset="0"/>
              <a:cs typeface="Arial" pitchFamily="34" charset="0"/>
            </a:endParaRPr>
          </a:p>
        </p:txBody>
      </p:sp>
      <p:sp>
        <p:nvSpPr>
          <p:cNvPr id="15" name="슬라이드 번호 개체 틀 14"/>
          <p:cNvSpPr>
            <a:spLocks noGrp="1"/>
          </p:cNvSpPr>
          <p:nvPr>
            <p:ph type="sldNum" sz="quarter" idx="18"/>
          </p:nvPr>
        </p:nvSpPr>
        <p:spPr/>
        <p:txBody>
          <a:bodyPr/>
          <a:lstStyle/>
          <a:p>
            <a:fld id="{B8364164-D7C2-4011-A351-B5EC1CE463BF}" type="slidenum">
              <a:rPr lang="ko-KR" altLang="en-US" smtClean="0"/>
              <a:pPr/>
              <a:t>17</a:t>
            </a:fld>
            <a:endParaRPr lang="ko-KR" altLang="en-US"/>
          </a:p>
        </p:txBody>
      </p:sp>
      <p:pic>
        <p:nvPicPr>
          <p:cNvPr id="8"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
        <p:nvSpPr>
          <p:cNvPr id="9" name="Rectangle 8"/>
          <p:cNvSpPr/>
          <p:nvPr/>
        </p:nvSpPr>
        <p:spPr>
          <a:xfrm>
            <a:off x="1763688" y="836712"/>
            <a:ext cx="144016"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60921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down)">
                                      <p:cBhvr>
                                        <p:cTn id="11" dur="500"/>
                                        <p:tgtEl>
                                          <p:spTgt spid="1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평행 사변형 6"/>
          <p:cNvSpPr/>
          <p:nvPr/>
        </p:nvSpPr>
        <p:spPr>
          <a:xfrm>
            <a:off x="7452320" y="0"/>
            <a:ext cx="1691680" cy="672360"/>
          </a:xfrm>
          <a:prstGeom prst="parallelogram">
            <a:avLst>
              <a:gd name="adj" fmla="val 791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graphicFrame>
        <p:nvGraphicFramePr>
          <p:cNvPr id="14" name="Content Placeholder 5"/>
          <p:cNvGraphicFramePr>
            <a:graphicFrameLocks noGrp="1"/>
          </p:cNvGraphicFramePr>
          <p:nvPr>
            <p:ph idx="4294967295"/>
            <p:extLst>
              <p:ext uri="{D42A27DB-BD31-4B8C-83A1-F6EECF244321}">
                <p14:modId xmlns:p14="http://schemas.microsoft.com/office/powerpoint/2010/main" val="3482601358"/>
              </p:ext>
            </p:extLst>
          </p:nvPr>
        </p:nvGraphicFramePr>
        <p:xfrm>
          <a:off x="1" y="692696"/>
          <a:ext cx="9143999" cy="633670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sz="2000" b="1" dirty="0"/>
              <a:t>Students' exposure to applied mathematics</a:t>
            </a:r>
            <a:endParaRPr lang="en-GB" sz="2000" b="1" dirty="0"/>
          </a:p>
        </p:txBody>
      </p:sp>
      <p:sp>
        <p:nvSpPr>
          <p:cNvPr id="12" name="TextBox 2"/>
          <p:cNvSpPr txBox="1"/>
          <p:nvPr/>
        </p:nvSpPr>
        <p:spPr>
          <a:xfrm>
            <a:off x="7884362" y="1802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bg1"/>
                </a:solidFill>
                <a:latin typeface="Arial" pitchFamily="34" charset="0"/>
                <a:cs typeface="Arial" pitchFamily="34" charset="0"/>
              </a:rPr>
              <a:t>Fig I.3.1c</a:t>
            </a:r>
            <a:endParaRPr lang="en-GB" sz="1100" dirty="0">
              <a:solidFill>
                <a:schemeClr val="bg1"/>
              </a:solidFill>
              <a:latin typeface="Arial" pitchFamily="34" charset="0"/>
              <a:cs typeface="Arial" pitchFamily="34" charset="0"/>
            </a:endParaRPr>
          </a:p>
        </p:txBody>
      </p:sp>
      <p:sp>
        <p:nvSpPr>
          <p:cNvPr id="15" name="슬라이드 번호 개체 틀 14"/>
          <p:cNvSpPr>
            <a:spLocks noGrp="1"/>
          </p:cNvSpPr>
          <p:nvPr>
            <p:ph type="sldNum" sz="quarter" idx="18"/>
          </p:nvPr>
        </p:nvSpPr>
        <p:spPr/>
        <p:txBody>
          <a:bodyPr/>
          <a:lstStyle/>
          <a:p>
            <a:fld id="{B8364164-D7C2-4011-A351-B5EC1CE463BF}" type="slidenum">
              <a:rPr lang="ko-KR" altLang="en-US" smtClean="0"/>
              <a:pPr/>
              <a:t>18</a:t>
            </a:fld>
            <a:endParaRPr lang="ko-KR" altLang="en-US"/>
          </a:p>
        </p:txBody>
      </p:sp>
      <p:pic>
        <p:nvPicPr>
          <p:cNvPr id="8"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
        <p:nvSpPr>
          <p:cNvPr id="9" name="Rectangle 8"/>
          <p:cNvSpPr/>
          <p:nvPr/>
        </p:nvSpPr>
        <p:spPr>
          <a:xfrm>
            <a:off x="7884368" y="764704"/>
            <a:ext cx="144016"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86088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down)">
                                      <p:cBhvr>
                                        <p:cTn id="11" dur="500"/>
                                        <p:tgtEl>
                                          <p:spTgt spid="1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평행 사변형 5"/>
          <p:cNvSpPr/>
          <p:nvPr/>
        </p:nvSpPr>
        <p:spPr>
          <a:xfrm>
            <a:off x="7452320" y="0"/>
            <a:ext cx="1691680" cy="672360"/>
          </a:xfrm>
          <a:prstGeom prst="parallelogram">
            <a:avLst>
              <a:gd name="adj" fmla="val 791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graphicFrame>
        <p:nvGraphicFramePr>
          <p:cNvPr id="14" name="Chart 13"/>
          <p:cNvGraphicFramePr>
            <a:graphicFrameLocks noGrp="1"/>
          </p:cNvGraphicFramePr>
          <p:nvPr>
            <p:extLst>
              <p:ext uri="{D42A27DB-BD31-4B8C-83A1-F6EECF244321}">
                <p14:modId xmlns:p14="http://schemas.microsoft.com/office/powerpoint/2010/main" val="4231205547"/>
              </p:ext>
            </p:extLst>
          </p:nvPr>
        </p:nvGraphicFramePr>
        <p:xfrm>
          <a:off x="0" y="908720"/>
          <a:ext cx="8963025"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Autofit/>
          </a:bodyPr>
          <a:lstStyle/>
          <a:p>
            <a:r>
              <a:rPr lang="en-US" sz="1800" b="1" dirty="0"/>
              <a:t>Relationship between mathematics performance </a:t>
            </a:r>
            <a:r>
              <a:rPr lang="en-US" sz="1800" b="1" dirty="0" smtClean="0"/>
              <a:t/>
            </a:r>
            <a:br>
              <a:rPr lang="en-US" sz="1800" b="1" dirty="0" smtClean="0"/>
            </a:br>
            <a:r>
              <a:rPr lang="en-US" sz="1800" b="1" dirty="0" smtClean="0"/>
              <a:t>and </a:t>
            </a:r>
            <a:r>
              <a:rPr lang="en-US" sz="1800" b="1" dirty="0"/>
              <a:t>students' exposure to applied mathematics</a:t>
            </a:r>
            <a:endParaRPr lang="en-GB" sz="1800" b="1" dirty="0"/>
          </a:p>
        </p:txBody>
      </p:sp>
      <p:sp>
        <p:nvSpPr>
          <p:cNvPr id="12" name="TextBox 2"/>
          <p:cNvSpPr txBox="1"/>
          <p:nvPr/>
        </p:nvSpPr>
        <p:spPr>
          <a:xfrm>
            <a:off x="7884362" y="1886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smtClean="0">
                <a:solidFill>
                  <a:schemeClr val="bg1"/>
                </a:solidFill>
                <a:latin typeface="Arial" pitchFamily="34" charset="0"/>
                <a:cs typeface="Arial" pitchFamily="34" charset="0"/>
              </a:rPr>
              <a:t>Fig I.3.2</a:t>
            </a:r>
            <a:endParaRPr lang="en-GB" dirty="0">
              <a:solidFill>
                <a:schemeClr val="bg1"/>
              </a:solidFill>
              <a:latin typeface="Arial" pitchFamily="34" charset="0"/>
              <a:cs typeface="Arial" pitchFamily="34" charset="0"/>
            </a:endParaRPr>
          </a:p>
        </p:txBody>
      </p:sp>
      <p:sp>
        <p:nvSpPr>
          <p:cNvPr id="7" name="슬라이드 번호 개체 틀 6"/>
          <p:cNvSpPr>
            <a:spLocks noGrp="1"/>
          </p:cNvSpPr>
          <p:nvPr>
            <p:ph type="sldNum" sz="quarter" idx="18"/>
          </p:nvPr>
        </p:nvSpPr>
        <p:spPr/>
        <p:txBody>
          <a:bodyPr/>
          <a:lstStyle/>
          <a:p>
            <a:fld id="{B8364164-D7C2-4011-A351-B5EC1CE463BF}" type="slidenum">
              <a:rPr lang="ko-KR" altLang="en-US" smtClean="0"/>
              <a:pPr/>
              <a:t>19</a:t>
            </a:fld>
            <a:endParaRPr lang="ko-KR" altLang="en-US"/>
          </a:p>
        </p:txBody>
      </p:sp>
      <p:sp>
        <p:nvSpPr>
          <p:cNvPr id="8" name="TextBox 7"/>
          <p:cNvSpPr txBox="1"/>
          <p:nvPr/>
        </p:nvSpPr>
        <p:spPr>
          <a:xfrm>
            <a:off x="4355976" y="4149080"/>
            <a:ext cx="4536504" cy="523220"/>
          </a:xfrm>
          <a:prstGeom prst="rect">
            <a:avLst/>
          </a:prstGeom>
          <a:noFill/>
          <a:ln>
            <a:noFill/>
          </a:ln>
        </p:spPr>
        <p:txBody>
          <a:bodyPr wrap="square" rtlCol="0" anchor="ctr">
            <a:spAutoFit/>
          </a:bodyPr>
          <a:lstStyle/>
          <a:p>
            <a:r>
              <a:rPr lang="en-US" altLang="ko-KR" sz="1400" dirty="0" smtClean="0">
                <a:solidFill>
                  <a:schemeClr val="bg1"/>
                </a:solidFill>
                <a:latin typeface="Arial" panose="020B0604020202020204" pitchFamily="34" charset="0"/>
                <a:cs typeface="Arial" panose="020B0604020202020204" pitchFamily="34" charset="0"/>
              </a:rPr>
              <a:t>OECD countries</a:t>
            </a:r>
          </a:p>
          <a:p>
            <a:r>
              <a:rPr lang="en-US" altLang="ko-KR" sz="1400" dirty="0" smtClean="0">
                <a:solidFill>
                  <a:schemeClr val="bg1"/>
                </a:solidFill>
                <a:latin typeface="Arial" panose="020B0604020202020204" pitchFamily="34" charset="0"/>
                <a:cs typeface="Arial" panose="020B0604020202020204" pitchFamily="34" charset="0"/>
              </a:rPr>
              <a:t>All participating countries and economies</a:t>
            </a:r>
          </a:p>
        </p:txBody>
      </p:sp>
      <p:sp>
        <p:nvSpPr>
          <p:cNvPr id="9" name="직사각형 8"/>
          <p:cNvSpPr/>
          <p:nvPr/>
        </p:nvSpPr>
        <p:spPr>
          <a:xfrm>
            <a:off x="4226474" y="4437112"/>
            <a:ext cx="108012" cy="129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다이아몬드 9"/>
          <p:cNvSpPr/>
          <p:nvPr/>
        </p:nvSpPr>
        <p:spPr>
          <a:xfrm>
            <a:off x="4211960" y="4221088"/>
            <a:ext cx="144016" cy="144016"/>
          </a:xfrm>
          <a:prstGeom prst="diamond">
            <a:avLst/>
          </a:prstGeom>
          <a:solidFill>
            <a:srgbClr val="5A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Tree>
    <p:extLst>
      <p:ext uri="{BB962C8B-B14F-4D97-AF65-F5344CB8AC3E}">
        <p14:creationId xmlns:p14="http://schemas.microsoft.com/office/powerpoint/2010/main" val="2066768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7" dur="2750"/>
                                        <p:tgtEl>
                                          <p:spTgt spid="1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2" dur="500"/>
                                        <p:tgtEl>
                                          <p:spTgt spid="1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animBg="0"/>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B8364164-D7C2-4011-A351-B5EC1CE463BF}" type="slidenum">
              <a:rPr lang="ko-KR" altLang="en-US" smtClean="0"/>
              <a:pPr/>
              <a:t>2</a:t>
            </a:fld>
            <a:endParaRPr lang="ko-KR" altLang="en-US"/>
          </a:p>
        </p:txBody>
      </p:sp>
      <p:sp>
        <p:nvSpPr>
          <p:cNvPr id="4" name="Title 3"/>
          <p:cNvSpPr>
            <a:spLocks noGrp="1"/>
          </p:cNvSpPr>
          <p:nvPr>
            <p:ph type="title"/>
          </p:nvPr>
        </p:nvSpPr>
        <p:spPr/>
        <p:txBody>
          <a:bodyPr/>
          <a:lstStyle/>
          <a:p>
            <a:r>
              <a:rPr lang="en-GB" dirty="0" smtClean="0"/>
              <a:t>PISA in brief</a:t>
            </a:r>
            <a:endParaRPr lang="en-GB" dirty="0"/>
          </a:p>
        </p:txBody>
      </p:sp>
      <p:pic>
        <p:nvPicPr>
          <p:cNvPr id="5" name="내용 개체 틀 9" descr="worldMapBW.png"/>
          <p:cNvPicPr>
            <a:picLocks noGrp="1" noChangeAspect="1"/>
          </p:cNvPicPr>
          <p:nvPr>
            <p:ph sz="quarter" idx="16"/>
          </p:nvPr>
        </p:nvPicPr>
        <p:blipFill>
          <a:blip r:embed="rId3" cstate="print"/>
          <a:stretch>
            <a:fillRect/>
          </a:stretch>
        </p:blipFill>
        <p:spPr>
          <a:xfrm>
            <a:off x="251520" y="1628800"/>
            <a:ext cx="8675687" cy="4519963"/>
          </a:xfrm>
        </p:spPr>
      </p:pic>
      <p:sp>
        <p:nvSpPr>
          <p:cNvPr id="6" name="Rectangle 5"/>
          <p:cNvSpPr>
            <a:spLocks noChangeArrowheads="1"/>
          </p:cNvSpPr>
          <p:nvPr/>
        </p:nvSpPr>
        <p:spPr bwMode="auto">
          <a:xfrm>
            <a:off x="1" y="702000"/>
            <a:ext cx="9180512" cy="6156000"/>
          </a:xfrm>
          <a:prstGeom prst="rect">
            <a:avLst/>
          </a:prstGeom>
          <a:solidFill>
            <a:schemeClr val="bg1">
              <a:alpha val="89000"/>
            </a:schemeClr>
          </a:solidFill>
          <a:ln w="12700" algn="ctr">
            <a:noFill/>
            <a:round/>
            <a:headEnd/>
            <a:tailEnd/>
          </a:ln>
        </p:spPr>
        <p:txBody>
          <a:bodyPr wrap="square">
            <a:spAutoFit/>
          </a:bodyPr>
          <a:lstStyle/>
          <a:p>
            <a:pPr eaLnBrk="0" hangingPunct="0"/>
            <a:endParaRPr lang="en-GB"/>
          </a:p>
        </p:txBody>
      </p:sp>
      <p:sp>
        <p:nvSpPr>
          <p:cNvPr id="7" name="Content Placeholder 4"/>
          <p:cNvSpPr txBox="1">
            <a:spLocks/>
          </p:cNvSpPr>
          <p:nvPr/>
        </p:nvSpPr>
        <p:spPr>
          <a:xfrm>
            <a:off x="467544" y="1124744"/>
            <a:ext cx="8568952" cy="56227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sz="2800" b="1" dirty="0" smtClean="0">
                <a:solidFill>
                  <a:srgbClr val="004E7A"/>
                </a:solidFill>
                <a:latin typeface="Calibri" panose="020F0502020204030204" pitchFamily="34" charset="0"/>
              </a:rPr>
              <a:t>Over half a million students…</a:t>
            </a:r>
          </a:p>
          <a:p>
            <a:pPr lvl="1" latinLnBrk="0"/>
            <a:r>
              <a:rPr lang="en-GB" sz="2200" b="1" dirty="0" smtClean="0">
                <a:solidFill>
                  <a:srgbClr val="278D99"/>
                </a:solidFill>
                <a:latin typeface="Calibri" panose="020F0502020204030204" pitchFamily="34" charset="0"/>
              </a:rPr>
              <a:t>representing 28 million 15-year-olds in 65 countries/economies</a:t>
            </a:r>
          </a:p>
          <a:p>
            <a:pPr>
              <a:buFont typeface="Monotype Sorts"/>
              <a:buNone/>
            </a:pPr>
            <a:r>
              <a:rPr lang="en-GB" sz="2800" b="1" dirty="0" smtClean="0">
                <a:solidFill>
                  <a:srgbClr val="004E7A"/>
                </a:solidFill>
                <a:latin typeface="Calibri" panose="020F0502020204030204" pitchFamily="34" charset="0"/>
              </a:rPr>
              <a:t>… took an internationally agreed 2-hour test…</a:t>
            </a:r>
          </a:p>
          <a:p>
            <a:pPr lvl="1"/>
            <a:r>
              <a:rPr lang="en-GB" sz="2200" b="1" dirty="0" smtClean="0">
                <a:solidFill>
                  <a:srgbClr val="278D99"/>
                </a:solidFill>
                <a:latin typeface="Calibri" panose="020F0502020204030204" pitchFamily="34" charset="0"/>
              </a:rPr>
              <a:t>Goes beyond testing whether students can </a:t>
            </a:r>
            <a:br>
              <a:rPr lang="en-GB" sz="2200" b="1" dirty="0" smtClean="0">
                <a:solidFill>
                  <a:srgbClr val="278D99"/>
                </a:solidFill>
                <a:latin typeface="Calibri" panose="020F0502020204030204" pitchFamily="34" charset="0"/>
              </a:rPr>
            </a:br>
            <a:r>
              <a:rPr lang="en-GB" sz="2200" b="1" dirty="0" smtClean="0">
                <a:solidFill>
                  <a:srgbClr val="278D99"/>
                </a:solidFill>
                <a:latin typeface="Calibri" panose="020F0502020204030204" pitchFamily="34" charset="0"/>
              </a:rPr>
              <a:t>reproduce what they were taught…</a:t>
            </a:r>
          </a:p>
          <a:p>
            <a:pPr lvl="1">
              <a:buFont typeface="Arial" pitchFamily="34" charset="0"/>
              <a:buNone/>
            </a:pPr>
            <a:r>
              <a:rPr lang="en-GB" sz="2200" b="1" dirty="0" smtClean="0">
                <a:solidFill>
                  <a:srgbClr val="278D99"/>
                </a:solidFill>
                <a:latin typeface="Calibri" panose="020F0502020204030204" pitchFamily="34" charset="0"/>
              </a:rPr>
              <a:t>…	to assess students’ capacity to extrapolate from what they know and creatively apply their knowledge in novel situations</a:t>
            </a:r>
          </a:p>
          <a:p>
            <a:pPr lvl="1"/>
            <a:r>
              <a:rPr lang="en-GB" sz="2200" b="1" dirty="0" smtClean="0">
                <a:solidFill>
                  <a:srgbClr val="278D99"/>
                </a:solidFill>
                <a:latin typeface="Calibri" panose="020F0502020204030204" pitchFamily="34" charset="0"/>
              </a:rPr>
              <a:t>Mathematics, </a:t>
            </a:r>
            <a:r>
              <a:rPr lang="en-GB" sz="2200" dirty="0" smtClean="0">
                <a:solidFill>
                  <a:srgbClr val="278D99"/>
                </a:solidFill>
                <a:latin typeface="Calibri" panose="020F0502020204030204" pitchFamily="34" charset="0"/>
              </a:rPr>
              <a:t>reading, science, </a:t>
            </a:r>
            <a:r>
              <a:rPr lang="en-GB" sz="2200" dirty="0" smtClean="0">
                <a:solidFill>
                  <a:schemeClr val="bg1">
                    <a:lumMod val="65000"/>
                  </a:schemeClr>
                </a:solidFill>
                <a:latin typeface="Calibri" panose="020F0502020204030204" pitchFamily="34" charset="0"/>
              </a:rPr>
              <a:t>problem-solving, financial literacy</a:t>
            </a:r>
          </a:p>
          <a:p>
            <a:pPr lvl="1"/>
            <a:r>
              <a:rPr lang="en-GB" sz="2200" b="1" dirty="0" smtClean="0">
                <a:solidFill>
                  <a:srgbClr val="278D99"/>
                </a:solidFill>
                <a:latin typeface="Calibri" panose="020F0502020204030204" pitchFamily="34" charset="0"/>
              </a:rPr>
              <a:t>Total of 390 minutes of assessment material</a:t>
            </a:r>
          </a:p>
          <a:p>
            <a:pPr>
              <a:buFont typeface="Monotype Sorts"/>
              <a:buNone/>
            </a:pPr>
            <a:r>
              <a:rPr lang="en-GB" sz="2800" b="1" dirty="0" smtClean="0">
                <a:solidFill>
                  <a:srgbClr val="004E7A"/>
                </a:solidFill>
                <a:latin typeface="Calibri" panose="020F0502020204030204" pitchFamily="34" charset="0"/>
              </a:rPr>
              <a:t>…	and responded to questions on…</a:t>
            </a:r>
            <a:endParaRPr lang="en-GB" sz="2800" b="1" dirty="0" smtClean="0">
              <a:solidFill>
                <a:srgbClr val="FFFF00"/>
              </a:solidFill>
              <a:latin typeface="Calibri" panose="020F0502020204030204" pitchFamily="34" charset="0"/>
            </a:endParaRPr>
          </a:p>
          <a:p>
            <a:pPr lvl="1"/>
            <a:r>
              <a:rPr lang="en-GB" sz="2200" b="1" dirty="0" smtClean="0">
                <a:solidFill>
                  <a:srgbClr val="278D99"/>
                </a:solidFill>
                <a:latin typeface="Calibri" panose="020F0502020204030204" pitchFamily="34" charset="0"/>
              </a:rPr>
              <a:t>their personal background, their schools </a:t>
            </a:r>
            <a:br>
              <a:rPr lang="en-GB" sz="2200" b="1" dirty="0" smtClean="0">
                <a:solidFill>
                  <a:srgbClr val="278D99"/>
                </a:solidFill>
                <a:latin typeface="Calibri" panose="020F0502020204030204" pitchFamily="34" charset="0"/>
              </a:rPr>
            </a:br>
            <a:r>
              <a:rPr lang="en-GB" sz="2200" b="1" dirty="0" smtClean="0">
                <a:solidFill>
                  <a:srgbClr val="278D99"/>
                </a:solidFill>
                <a:latin typeface="Calibri" panose="020F0502020204030204" pitchFamily="34" charset="0"/>
              </a:rPr>
              <a:t>and their engagement with learning and school</a:t>
            </a:r>
            <a:endParaRPr lang="en-US" sz="2200" b="1" dirty="0" smtClean="0">
              <a:solidFill>
                <a:srgbClr val="278D99"/>
              </a:solidFill>
              <a:latin typeface="Calibri" panose="020F0502020204030204" pitchFamily="34" charset="0"/>
            </a:endParaRPr>
          </a:p>
          <a:p>
            <a:r>
              <a:rPr lang="en-GB" sz="2400" b="1" dirty="0" smtClean="0">
                <a:solidFill>
                  <a:srgbClr val="004E7A"/>
                </a:solidFill>
                <a:latin typeface="Calibri" panose="020F0502020204030204" pitchFamily="34" charset="0"/>
              </a:rPr>
              <a:t>Parents, principals and system leaders provided data on…</a:t>
            </a:r>
          </a:p>
          <a:p>
            <a:pPr lvl="1"/>
            <a:r>
              <a:rPr lang="en-GB" sz="2200" b="1" dirty="0" smtClean="0">
                <a:solidFill>
                  <a:srgbClr val="278D99"/>
                </a:solidFill>
                <a:latin typeface="Calibri" panose="020F0502020204030204" pitchFamily="34" charset="0"/>
              </a:rPr>
              <a:t>school policies, practices, resources  and institutional factors that help explain performance differences .</a:t>
            </a:r>
            <a:endParaRPr lang="en-US" sz="2200" b="1" dirty="0" smtClean="0">
              <a:solidFill>
                <a:srgbClr val="278D99"/>
              </a:solidFill>
              <a:latin typeface="Calibri" panose="020F0502020204030204" pitchFamily="34" charset="0"/>
            </a:endParaRPr>
          </a:p>
          <a:p>
            <a:pPr lvl="1">
              <a:buFont typeface="Arial" pitchFamily="34" charset="0"/>
              <a:buNone/>
            </a:pPr>
            <a:endParaRPr lang="en-GB" sz="1400" b="1" dirty="0" smtClean="0">
              <a:solidFill>
                <a:srgbClr val="278D99"/>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059872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3" presetClass="entr" presetSubtype="27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12"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par>
                          <p:cTn id="13" fill="hold">
                            <p:stCondLst>
                              <p:cond delay="2500"/>
                            </p:stCondLst>
                            <p:childTnLst>
                              <p:par>
                                <p:cTn id="14" presetID="23" presetClass="entr" presetSubtype="272" fill="hold" grpId="0"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7"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par>
                          <p:cTn id="18" fill="hold">
                            <p:stCondLst>
                              <p:cond delay="3000"/>
                            </p:stCondLst>
                            <p:childTnLst>
                              <p:par>
                                <p:cTn id="19" presetID="23" presetClass="entr" presetSubtype="272" fill="hold" grpId="0" nodeType="after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 calcmode="lin" valueType="num">
                                      <p:cBhvr>
                                        <p:cTn id="21"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22"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28"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34"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40"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p:cTn id="45"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46"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272" fill="hold" grpId="0"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 calcmode="lin" valueType="num">
                                      <p:cBhvr>
                                        <p:cTn id="51"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52"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272" fill="hold" grpId="0"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 calcmode="lin" valueType="num">
                                      <p:cBhvr>
                                        <p:cTn id="57"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58"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 calcmode="lin" valueType="num">
                                      <p:cBhvr>
                                        <p:cTn id="63"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64"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par>
                          <p:cTn id="65" fill="hold">
                            <p:stCondLst>
                              <p:cond delay="500"/>
                            </p:stCondLst>
                            <p:childTnLst>
                              <p:par>
                                <p:cTn id="66" presetID="23" presetClass="entr" presetSubtype="272" fill="hold" grpId="0" nodeType="afterEffect">
                                  <p:stCondLst>
                                    <p:cond delay="0"/>
                                  </p:stCondLst>
                                  <p:childTnLst>
                                    <p:set>
                                      <p:cBhvr>
                                        <p:cTn id="67" dur="1" fill="hold">
                                          <p:stCondLst>
                                            <p:cond delay="0"/>
                                          </p:stCondLst>
                                        </p:cTn>
                                        <p:tgtEl>
                                          <p:spTgt spid="7">
                                            <p:txEl>
                                              <p:pRg st="10" end="10"/>
                                            </p:txEl>
                                          </p:spTgt>
                                        </p:tgtEl>
                                        <p:attrNameLst>
                                          <p:attrName>style.visibility</p:attrName>
                                        </p:attrNameLst>
                                      </p:cBhvr>
                                      <p:to>
                                        <p:strVal val="visible"/>
                                      </p:to>
                                    </p:set>
                                    <p:anim calcmode="lin" valueType="num">
                                      <p:cBhvr>
                                        <p:cTn id="68" dur="500" fill="hold"/>
                                        <p:tgtEl>
                                          <p:spTgt spid="7">
                                            <p:txEl>
                                              <p:pRg st="10" end="10"/>
                                            </p:txEl>
                                          </p:spTgt>
                                        </p:tgtEl>
                                        <p:attrNameLst>
                                          <p:attrName>ppt_w</p:attrName>
                                        </p:attrNameLst>
                                      </p:cBhvr>
                                      <p:tavLst>
                                        <p:tav tm="0">
                                          <p:val>
                                            <p:strVal val="2/3*#ppt_w"/>
                                          </p:val>
                                        </p:tav>
                                        <p:tav tm="100000">
                                          <p:val>
                                            <p:strVal val="#ppt_w"/>
                                          </p:val>
                                        </p:tav>
                                      </p:tavLst>
                                    </p:anim>
                                    <p:anim calcmode="lin" valueType="num">
                                      <p:cBhvr>
                                        <p:cTn id="69" dur="500" fill="hold"/>
                                        <p:tgtEl>
                                          <p:spTgt spid="7">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hleicher_A\Downloads\shutterstock_1144394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12" y="0"/>
            <a:ext cx="101644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0" y="188913"/>
            <a:ext cx="684213" cy="365125"/>
          </a:xfrm>
          <a:prstGeom prst="rect">
            <a:avLst/>
          </a:prstGeom>
        </p:spPr>
        <p:txBody>
          <a:bodyPr/>
          <a:lstStyle/>
          <a:p>
            <a:fld id="{B8364164-D7C2-4011-A351-B5EC1CE463BF}" type="slidenum">
              <a:rPr lang="ko-KR" altLang="en-US" smtClean="0">
                <a:solidFill>
                  <a:prstClr val="black"/>
                </a:solidFill>
              </a:rPr>
              <a:pPr/>
              <a:t>20</a:t>
            </a:fld>
            <a:endParaRPr lang="ko-KR" altLang="en-US" dirty="0">
              <a:solidFill>
                <a:prstClr val="black"/>
              </a:solidFill>
            </a:endParaRPr>
          </a:p>
        </p:txBody>
      </p:sp>
      <p:sp>
        <p:nvSpPr>
          <p:cNvPr id="5"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6"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7"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8" name="슬라이드 번호 개체 틀 29"/>
          <p:cNvSpPr txBox="1">
            <a:spLocks/>
          </p:cNvSpPr>
          <p:nvPr/>
        </p:nvSpPr>
        <p:spPr>
          <a:xfrm>
            <a:off x="0" y="188640"/>
            <a:ext cx="683568" cy="365125"/>
          </a:xfrm>
          <a:prstGeom prst="rect">
            <a:avLst/>
          </a:prstGeom>
        </p:spPr>
        <p:txBody>
          <a:bodyPr/>
          <a:lstStyle>
            <a:defPPr>
              <a:defRPr lang="ko-KR"/>
            </a:defPPr>
            <a:lvl1pPr marL="0" algn="l" defTabSz="914400" rtl="0" eaLnBrk="1" latinLnBrk="1" hangingPunct="1">
              <a:defRPr sz="1800" b="1" kern="1200">
                <a:solidFill>
                  <a:srgbClr val="278D99"/>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364164-D7C2-4011-A351-B5EC1CE463BF}" type="slidenum">
              <a:rPr lang="ko-KR" altLang="en-US" smtClean="0"/>
              <a:pPr/>
              <a:t>20</a:t>
            </a:fld>
            <a:endParaRPr lang="ko-KR" altLang="en-US" dirty="0"/>
          </a:p>
        </p:txBody>
      </p:sp>
      <p:sp>
        <p:nvSpPr>
          <p:cNvPr id="9" name="제목 31"/>
          <p:cNvSpPr txBox="1">
            <a:spLocks/>
          </p:cNvSpPr>
          <p:nvPr/>
        </p:nvSpPr>
        <p:spPr>
          <a:xfrm>
            <a:off x="827584" y="0"/>
            <a:ext cx="6552728" cy="620688"/>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GB" altLang="ko-KR" dirty="0" smtClean="0">
                <a:solidFill>
                  <a:prstClr val="white"/>
                </a:solidFill>
              </a:rPr>
              <a:t>Resilience</a:t>
            </a:r>
          </a:p>
        </p:txBody>
      </p:sp>
      <p:sp>
        <p:nvSpPr>
          <p:cNvPr id="10" name="Rectangle 9"/>
          <p:cNvSpPr/>
          <p:nvPr/>
        </p:nvSpPr>
        <p:spPr>
          <a:xfrm>
            <a:off x="0" y="672360"/>
            <a:ext cx="9144000" cy="707712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Subtitle 3"/>
          <p:cNvSpPr txBox="1">
            <a:spLocks/>
          </p:cNvSpPr>
          <p:nvPr/>
        </p:nvSpPr>
        <p:spPr>
          <a:xfrm>
            <a:off x="31394" y="2924944"/>
            <a:ext cx="9144000" cy="1655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400" b="1" dirty="0" smtClean="0">
                <a:solidFill>
                  <a:prstClr val="black">
                    <a:lumMod val="85000"/>
                    <a:lumOff val="15000"/>
                  </a:prstClr>
                </a:solidFill>
                <a:latin typeface="Calibri" panose="020F0502020204030204" pitchFamily="34" charset="0"/>
              </a:rPr>
              <a:t>The country where students go to class matters more than what social class students come from</a:t>
            </a:r>
            <a:endParaRPr lang="en-GB" sz="3400" b="1" dirty="0">
              <a:solidFill>
                <a:prstClr val="black">
                  <a:lumMod val="85000"/>
                  <a:lumOff val="15000"/>
                </a:prstClr>
              </a:solidFill>
              <a:latin typeface="Calibri" panose="020F0502020204030204" pitchFamily="34" charset="0"/>
            </a:endParaRPr>
          </a:p>
        </p:txBody>
      </p:sp>
      <p:sp>
        <p:nvSpPr>
          <p:cNvPr id="12" name="Rectangle 11"/>
          <p:cNvSpPr/>
          <p:nvPr/>
        </p:nvSpPr>
        <p:spPr>
          <a:xfrm>
            <a:off x="8100392" y="-459432"/>
            <a:ext cx="136815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2472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3" presetClass="entr" presetSubtype="27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3250" fill="hold"/>
                                        <p:tgtEl>
                                          <p:spTgt spid="11"/>
                                        </p:tgtEl>
                                        <p:attrNameLst>
                                          <p:attrName>ppt_w</p:attrName>
                                        </p:attrNameLst>
                                      </p:cBhvr>
                                      <p:tavLst>
                                        <p:tav tm="0">
                                          <p:val>
                                            <p:strVal val="2/3*#ppt_w"/>
                                          </p:val>
                                        </p:tav>
                                        <p:tav tm="100000">
                                          <p:val>
                                            <p:strVal val="#ppt_w"/>
                                          </p:val>
                                        </p:tav>
                                      </p:tavLst>
                                    </p:anim>
                                    <p:anim calcmode="lin" valueType="num">
                                      <p:cBhvr>
                                        <p:cTn id="11" dur="325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hleicher_A\Downloads\shutterstock_1144394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12" y="0"/>
            <a:ext cx="101644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0" y="188913"/>
            <a:ext cx="684213" cy="365125"/>
          </a:xfrm>
          <a:prstGeom prst="rect">
            <a:avLst/>
          </a:prstGeom>
        </p:spPr>
        <p:txBody>
          <a:bodyPr/>
          <a:lstStyle/>
          <a:p>
            <a:fld id="{B8364164-D7C2-4011-A351-B5EC1CE463BF}" type="slidenum">
              <a:rPr lang="ko-KR" altLang="en-US" smtClean="0"/>
              <a:pPr/>
              <a:t>21</a:t>
            </a:fld>
            <a:endParaRPr lang="ko-KR" altLang="en-US" dirty="0"/>
          </a:p>
        </p:txBody>
      </p:sp>
      <p:sp>
        <p:nvSpPr>
          <p:cNvPr id="5"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6"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 name="슬라이드 번호 개체 틀 29"/>
          <p:cNvSpPr txBox="1">
            <a:spLocks/>
          </p:cNvSpPr>
          <p:nvPr/>
        </p:nvSpPr>
        <p:spPr>
          <a:xfrm>
            <a:off x="0" y="188640"/>
            <a:ext cx="683568" cy="365125"/>
          </a:xfrm>
          <a:prstGeom prst="rect">
            <a:avLst/>
          </a:prstGeom>
        </p:spPr>
        <p:txBody>
          <a:bodyPr/>
          <a:lstStyle>
            <a:defPPr>
              <a:defRPr lang="ko-KR"/>
            </a:defPPr>
            <a:lvl1pPr marL="0" algn="l" defTabSz="914400" rtl="0" eaLnBrk="1" latinLnBrk="1" hangingPunct="1">
              <a:defRPr sz="1800" b="1" kern="1200">
                <a:solidFill>
                  <a:srgbClr val="278D99"/>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364164-D7C2-4011-A351-B5EC1CE463BF}" type="slidenum">
              <a:rPr lang="ko-KR" altLang="en-US" smtClean="0"/>
              <a:pPr/>
              <a:t>21</a:t>
            </a:fld>
            <a:endParaRPr lang="ko-KR" altLang="en-US" dirty="0"/>
          </a:p>
        </p:txBody>
      </p:sp>
      <p:sp>
        <p:nvSpPr>
          <p:cNvPr id="9" name="제목 31"/>
          <p:cNvSpPr txBox="1">
            <a:spLocks/>
          </p:cNvSpPr>
          <p:nvPr/>
        </p:nvSpPr>
        <p:spPr>
          <a:xfrm>
            <a:off x="827584" y="-72008"/>
            <a:ext cx="6552728" cy="620688"/>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US" sz="2400" dirty="0" smtClean="0">
                <a:solidFill>
                  <a:schemeClr val="bg1">
                    <a:lumMod val="95000"/>
                  </a:schemeClr>
                </a:solidFill>
              </a:rPr>
              <a:t>Resilience in education</a:t>
            </a:r>
          </a:p>
          <a:p>
            <a:r>
              <a:rPr lang="en-US" sz="1800" dirty="0" smtClean="0">
                <a:solidFill>
                  <a:schemeClr val="bg1">
                    <a:lumMod val="65000"/>
                  </a:schemeClr>
                </a:solidFill>
              </a:rPr>
              <a:t>PISA performance by </a:t>
            </a:r>
            <a:r>
              <a:rPr lang="en-US" sz="1800" dirty="0" err="1">
                <a:solidFill>
                  <a:schemeClr val="bg1">
                    <a:lumMod val="65000"/>
                  </a:schemeClr>
                </a:solidFill>
              </a:rPr>
              <a:t>decile</a:t>
            </a:r>
            <a:r>
              <a:rPr lang="en-US" sz="1800" dirty="0">
                <a:solidFill>
                  <a:schemeClr val="bg1">
                    <a:lumMod val="65000"/>
                  </a:schemeClr>
                </a:solidFill>
              </a:rPr>
              <a:t> of social background</a:t>
            </a:r>
            <a:endParaRPr lang="en-GB" sz="1800" dirty="0">
              <a:solidFill>
                <a:schemeClr val="bg1">
                  <a:lumMod val="65000"/>
                </a:schemeClr>
              </a:solidFill>
            </a:endParaRPr>
          </a:p>
        </p:txBody>
      </p:sp>
      <p:sp>
        <p:nvSpPr>
          <p:cNvPr id="10" name="Rectangle 9"/>
          <p:cNvSpPr/>
          <p:nvPr/>
        </p:nvSpPr>
        <p:spPr>
          <a:xfrm>
            <a:off x="-36512" y="672360"/>
            <a:ext cx="9361040" cy="635704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p:cNvGraphicFramePr>
            <a:graphicFrameLocks/>
          </p:cNvGraphicFramePr>
          <p:nvPr>
            <p:extLst>
              <p:ext uri="{D42A27DB-BD31-4B8C-83A1-F6EECF244321}">
                <p14:modId xmlns:p14="http://schemas.microsoft.com/office/powerpoint/2010/main" val="2679723347"/>
              </p:ext>
            </p:extLst>
          </p:nvPr>
        </p:nvGraphicFramePr>
        <p:xfrm>
          <a:off x="0" y="764704"/>
          <a:ext cx="9144000" cy="609329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8100392" y="-459432"/>
            <a:ext cx="136815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flipH="1">
            <a:off x="395536" y="2448000"/>
            <a:ext cx="8496944"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37492" y="6654552"/>
            <a:ext cx="1549308" cy="230832"/>
          </a:xfrm>
          <a:prstGeom prst="rect">
            <a:avLst/>
          </a:prstGeom>
          <a:noFill/>
          <a:ln>
            <a:noFill/>
          </a:ln>
        </p:spPr>
        <p:txBody>
          <a:bodyPr wrap="square" rtlCol="0" anchor="ctr">
            <a:spAutoFit/>
          </a:bodyPr>
          <a:lstStyle/>
          <a:p>
            <a:r>
              <a:rPr lang="en-GB" sz="900" dirty="0" smtClean="0">
                <a:solidFill>
                  <a:schemeClr val="tx1">
                    <a:lumMod val="75000"/>
                    <a:lumOff val="25000"/>
                  </a:schemeClr>
                </a:solidFill>
                <a:latin typeface="Arial" panose="020B0604020202020204" pitchFamily="34" charset="0"/>
                <a:cs typeface="Arial" panose="020B0604020202020204" pitchFamily="34" charset="0"/>
              </a:rPr>
              <a:t>Source: PISA 2012</a:t>
            </a:r>
            <a:endParaRPr lang="en-GB"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Rectangle 15"/>
          <p:cNvSpPr/>
          <p:nvPr/>
        </p:nvSpPr>
        <p:spPr>
          <a:xfrm>
            <a:off x="6444208" y="980728"/>
            <a:ext cx="144016"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912926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7" dur="500"/>
                                        <p:tgtEl>
                                          <p:spTgt spid="12">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12" dur="500"/>
                                        <p:tgtEl>
                                          <p:spTgt spid="12">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down)">
                                      <p:cBhvr>
                                        <p:cTn id="17" dur="500"/>
                                        <p:tgtEl>
                                          <p:spTgt spid="12">
                                            <p:graphicEl>
                                              <a:chart seriesIdx="-4" categoryIdx="2" bldStep="category"/>
                                            </p:graphic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wipe(down)">
                                      <p:cBhvr>
                                        <p:cTn id="21" dur="500"/>
                                        <p:tgtEl>
                                          <p:spTgt spid="12">
                                            <p:graphicEl>
                                              <a:chart seriesIdx="-4" categoryIdx="3" bldStep="category"/>
                                            </p:graphicEl>
                                          </p:spTgt>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wipe(down)">
                                      <p:cBhvr>
                                        <p:cTn id="25" dur="500"/>
                                        <p:tgtEl>
                                          <p:spTgt spid="12">
                                            <p:graphicEl>
                                              <a:chart seriesIdx="-4" categoryIdx="4" bldStep="category"/>
                                            </p:graphicEl>
                                          </p:spTgt>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wipe(down)">
                                      <p:cBhvr>
                                        <p:cTn id="29" dur="500"/>
                                        <p:tgtEl>
                                          <p:spTgt spid="12">
                                            <p:graphicEl>
                                              <a:chart seriesIdx="-4" categoryIdx="5" bldStep="category"/>
                                            </p:graphicEl>
                                          </p:spTgt>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wipe(down)">
                                      <p:cBhvr>
                                        <p:cTn id="33" dur="100"/>
                                        <p:tgtEl>
                                          <p:spTgt spid="12">
                                            <p:graphicEl>
                                              <a:chart seriesIdx="-4" categoryIdx="6" bldStep="category"/>
                                            </p:graphicEl>
                                          </p:spTgt>
                                        </p:tgtEl>
                                      </p:cBhvr>
                                    </p:animEffect>
                                  </p:childTnLst>
                                </p:cTn>
                              </p:par>
                            </p:childTnLst>
                          </p:cTn>
                        </p:par>
                        <p:par>
                          <p:cTn id="34" fill="hold">
                            <p:stCondLst>
                              <p:cond delay="2100"/>
                            </p:stCondLst>
                            <p:childTnLst>
                              <p:par>
                                <p:cTn id="35" presetID="22" presetClass="entr" presetSubtype="4" fill="hold" grpId="0" nodeType="afterEffect">
                                  <p:stCondLst>
                                    <p:cond delay="0"/>
                                  </p:stCondLst>
                                  <p:childTnLst>
                                    <p:set>
                                      <p:cBhvr>
                                        <p:cTn id="36" dur="1" fill="hold">
                                          <p:stCondLst>
                                            <p:cond delay="0"/>
                                          </p:stCondLst>
                                        </p:cTn>
                                        <p:tgtEl>
                                          <p:spTgt spid="12">
                                            <p:graphicEl>
                                              <a:chart seriesIdx="-4" categoryIdx="7" bldStep="category"/>
                                            </p:graphicEl>
                                          </p:spTgt>
                                        </p:tgtEl>
                                        <p:attrNameLst>
                                          <p:attrName>style.visibility</p:attrName>
                                        </p:attrNameLst>
                                      </p:cBhvr>
                                      <p:to>
                                        <p:strVal val="visible"/>
                                      </p:to>
                                    </p:set>
                                    <p:animEffect transition="in" filter="wipe(down)">
                                      <p:cBhvr>
                                        <p:cTn id="37" dur="100"/>
                                        <p:tgtEl>
                                          <p:spTgt spid="12">
                                            <p:graphicEl>
                                              <a:chart seriesIdx="-4" categoryIdx="7" bldStep="category"/>
                                            </p:graphicEl>
                                          </p:spTgt>
                                        </p:tgtEl>
                                      </p:cBhvr>
                                    </p:animEffect>
                                  </p:childTnLst>
                                </p:cTn>
                              </p:par>
                            </p:childTnLst>
                          </p:cTn>
                        </p:par>
                        <p:par>
                          <p:cTn id="38" fill="hold">
                            <p:stCondLst>
                              <p:cond delay="22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4" categoryIdx="8" bldStep="category"/>
                                            </p:graphicEl>
                                          </p:spTgt>
                                        </p:tgtEl>
                                        <p:attrNameLst>
                                          <p:attrName>style.visibility</p:attrName>
                                        </p:attrNameLst>
                                      </p:cBhvr>
                                      <p:to>
                                        <p:strVal val="visible"/>
                                      </p:to>
                                    </p:set>
                                    <p:animEffect transition="in" filter="wipe(down)">
                                      <p:cBhvr>
                                        <p:cTn id="41" dur="100"/>
                                        <p:tgtEl>
                                          <p:spTgt spid="12">
                                            <p:graphicEl>
                                              <a:chart seriesIdx="-4" categoryIdx="8" bldStep="category"/>
                                            </p:graphicEl>
                                          </p:spTgt>
                                        </p:tgtEl>
                                      </p:cBhvr>
                                    </p:animEffect>
                                  </p:childTnLst>
                                </p:cTn>
                              </p:par>
                            </p:childTnLst>
                          </p:cTn>
                        </p:par>
                        <p:par>
                          <p:cTn id="42" fill="hold">
                            <p:stCondLst>
                              <p:cond delay="2300"/>
                            </p:stCondLst>
                            <p:childTnLst>
                              <p:par>
                                <p:cTn id="43" presetID="22" presetClass="entr" presetSubtype="4" fill="hold" grpId="0" nodeType="afterEffect">
                                  <p:stCondLst>
                                    <p:cond delay="0"/>
                                  </p:stCondLst>
                                  <p:childTnLst>
                                    <p:set>
                                      <p:cBhvr>
                                        <p:cTn id="44" dur="1" fill="hold">
                                          <p:stCondLst>
                                            <p:cond delay="0"/>
                                          </p:stCondLst>
                                        </p:cTn>
                                        <p:tgtEl>
                                          <p:spTgt spid="12">
                                            <p:graphicEl>
                                              <a:chart seriesIdx="-4" categoryIdx="9" bldStep="category"/>
                                            </p:graphicEl>
                                          </p:spTgt>
                                        </p:tgtEl>
                                        <p:attrNameLst>
                                          <p:attrName>style.visibility</p:attrName>
                                        </p:attrNameLst>
                                      </p:cBhvr>
                                      <p:to>
                                        <p:strVal val="visible"/>
                                      </p:to>
                                    </p:set>
                                    <p:animEffect transition="in" filter="wipe(down)">
                                      <p:cBhvr>
                                        <p:cTn id="45" dur="100"/>
                                        <p:tgtEl>
                                          <p:spTgt spid="12">
                                            <p:graphicEl>
                                              <a:chart seriesIdx="-4" categoryIdx="9" bldStep="category"/>
                                            </p:graphicEl>
                                          </p:spTgt>
                                        </p:tgtEl>
                                      </p:cBhvr>
                                    </p:animEffect>
                                  </p:childTnLst>
                                </p:cTn>
                              </p:par>
                            </p:childTnLst>
                          </p:cTn>
                        </p:par>
                        <p:par>
                          <p:cTn id="46" fill="hold">
                            <p:stCondLst>
                              <p:cond delay="2400"/>
                            </p:stCondLst>
                            <p:childTnLst>
                              <p:par>
                                <p:cTn id="47" presetID="22" presetClass="entr" presetSubtype="4" fill="hold" grpId="0" nodeType="afterEffect">
                                  <p:stCondLst>
                                    <p:cond delay="0"/>
                                  </p:stCondLst>
                                  <p:childTnLst>
                                    <p:set>
                                      <p:cBhvr>
                                        <p:cTn id="48" dur="1" fill="hold">
                                          <p:stCondLst>
                                            <p:cond delay="0"/>
                                          </p:stCondLst>
                                        </p:cTn>
                                        <p:tgtEl>
                                          <p:spTgt spid="12">
                                            <p:graphicEl>
                                              <a:chart seriesIdx="-4" categoryIdx="10" bldStep="category"/>
                                            </p:graphicEl>
                                          </p:spTgt>
                                        </p:tgtEl>
                                        <p:attrNameLst>
                                          <p:attrName>style.visibility</p:attrName>
                                        </p:attrNameLst>
                                      </p:cBhvr>
                                      <p:to>
                                        <p:strVal val="visible"/>
                                      </p:to>
                                    </p:set>
                                    <p:animEffect transition="in" filter="wipe(down)">
                                      <p:cBhvr>
                                        <p:cTn id="49" dur="100"/>
                                        <p:tgtEl>
                                          <p:spTgt spid="12">
                                            <p:graphicEl>
                                              <a:chart seriesIdx="-4" categoryIdx="10" bldStep="category"/>
                                            </p:graphicEl>
                                          </p:spTgt>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12">
                                            <p:graphicEl>
                                              <a:chart seriesIdx="-4" categoryIdx="11" bldStep="category"/>
                                            </p:graphicEl>
                                          </p:spTgt>
                                        </p:tgtEl>
                                        <p:attrNameLst>
                                          <p:attrName>style.visibility</p:attrName>
                                        </p:attrNameLst>
                                      </p:cBhvr>
                                      <p:to>
                                        <p:strVal val="visible"/>
                                      </p:to>
                                    </p:set>
                                    <p:animEffect transition="in" filter="wipe(down)">
                                      <p:cBhvr>
                                        <p:cTn id="53" dur="100"/>
                                        <p:tgtEl>
                                          <p:spTgt spid="12">
                                            <p:graphicEl>
                                              <a:chart seriesIdx="-4" categoryIdx="11" bldStep="category"/>
                                            </p:graphicEl>
                                          </p:spTgt>
                                        </p:tgtEl>
                                      </p:cBhvr>
                                    </p:animEffect>
                                  </p:childTnLst>
                                </p:cTn>
                              </p:par>
                            </p:childTnLst>
                          </p:cTn>
                        </p:par>
                        <p:par>
                          <p:cTn id="54" fill="hold">
                            <p:stCondLst>
                              <p:cond delay="2600"/>
                            </p:stCondLst>
                            <p:childTnLst>
                              <p:par>
                                <p:cTn id="55" presetID="22" presetClass="entr" presetSubtype="4" fill="hold" grpId="0" nodeType="afterEffect">
                                  <p:stCondLst>
                                    <p:cond delay="0"/>
                                  </p:stCondLst>
                                  <p:childTnLst>
                                    <p:set>
                                      <p:cBhvr>
                                        <p:cTn id="56" dur="1" fill="hold">
                                          <p:stCondLst>
                                            <p:cond delay="0"/>
                                          </p:stCondLst>
                                        </p:cTn>
                                        <p:tgtEl>
                                          <p:spTgt spid="12">
                                            <p:graphicEl>
                                              <a:chart seriesIdx="-4" categoryIdx="12" bldStep="category"/>
                                            </p:graphicEl>
                                          </p:spTgt>
                                        </p:tgtEl>
                                        <p:attrNameLst>
                                          <p:attrName>style.visibility</p:attrName>
                                        </p:attrNameLst>
                                      </p:cBhvr>
                                      <p:to>
                                        <p:strVal val="visible"/>
                                      </p:to>
                                    </p:set>
                                    <p:animEffect transition="in" filter="wipe(down)">
                                      <p:cBhvr>
                                        <p:cTn id="57" dur="100"/>
                                        <p:tgtEl>
                                          <p:spTgt spid="12">
                                            <p:graphicEl>
                                              <a:chart seriesIdx="-4" categoryIdx="12" bldStep="category"/>
                                            </p:graphicEl>
                                          </p:spTgt>
                                        </p:tgtEl>
                                      </p:cBhvr>
                                    </p:animEffect>
                                  </p:childTnLst>
                                </p:cTn>
                              </p:par>
                            </p:childTnLst>
                          </p:cTn>
                        </p:par>
                        <p:par>
                          <p:cTn id="58" fill="hold">
                            <p:stCondLst>
                              <p:cond delay="2700"/>
                            </p:stCondLst>
                            <p:childTnLst>
                              <p:par>
                                <p:cTn id="59" presetID="22" presetClass="entr" presetSubtype="4" fill="hold" grpId="0" nodeType="afterEffect">
                                  <p:stCondLst>
                                    <p:cond delay="0"/>
                                  </p:stCondLst>
                                  <p:childTnLst>
                                    <p:set>
                                      <p:cBhvr>
                                        <p:cTn id="60" dur="1" fill="hold">
                                          <p:stCondLst>
                                            <p:cond delay="0"/>
                                          </p:stCondLst>
                                        </p:cTn>
                                        <p:tgtEl>
                                          <p:spTgt spid="12">
                                            <p:graphicEl>
                                              <a:chart seriesIdx="-4" categoryIdx="13" bldStep="category"/>
                                            </p:graphicEl>
                                          </p:spTgt>
                                        </p:tgtEl>
                                        <p:attrNameLst>
                                          <p:attrName>style.visibility</p:attrName>
                                        </p:attrNameLst>
                                      </p:cBhvr>
                                      <p:to>
                                        <p:strVal val="visible"/>
                                      </p:to>
                                    </p:set>
                                    <p:animEffect transition="in" filter="wipe(down)">
                                      <p:cBhvr>
                                        <p:cTn id="61" dur="100"/>
                                        <p:tgtEl>
                                          <p:spTgt spid="12">
                                            <p:graphicEl>
                                              <a:chart seriesIdx="-4" categoryIdx="13" bldStep="category"/>
                                            </p:graphicEl>
                                          </p:spTgt>
                                        </p:tgtEl>
                                      </p:cBhvr>
                                    </p:animEffect>
                                  </p:childTnLst>
                                </p:cTn>
                              </p:par>
                            </p:childTnLst>
                          </p:cTn>
                        </p:par>
                        <p:par>
                          <p:cTn id="62" fill="hold">
                            <p:stCondLst>
                              <p:cond delay="2800"/>
                            </p:stCondLst>
                            <p:childTnLst>
                              <p:par>
                                <p:cTn id="63" presetID="22" presetClass="entr" presetSubtype="4" fill="hold" grpId="0" nodeType="afterEffect">
                                  <p:stCondLst>
                                    <p:cond delay="0"/>
                                  </p:stCondLst>
                                  <p:childTnLst>
                                    <p:set>
                                      <p:cBhvr>
                                        <p:cTn id="64" dur="1" fill="hold">
                                          <p:stCondLst>
                                            <p:cond delay="0"/>
                                          </p:stCondLst>
                                        </p:cTn>
                                        <p:tgtEl>
                                          <p:spTgt spid="12">
                                            <p:graphicEl>
                                              <a:chart seriesIdx="-4" categoryIdx="14" bldStep="category"/>
                                            </p:graphicEl>
                                          </p:spTgt>
                                        </p:tgtEl>
                                        <p:attrNameLst>
                                          <p:attrName>style.visibility</p:attrName>
                                        </p:attrNameLst>
                                      </p:cBhvr>
                                      <p:to>
                                        <p:strVal val="visible"/>
                                      </p:to>
                                    </p:set>
                                    <p:animEffect transition="in" filter="wipe(down)">
                                      <p:cBhvr>
                                        <p:cTn id="65" dur="100"/>
                                        <p:tgtEl>
                                          <p:spTgt spid="12">
                                            <p:graphicEl>
                                              <a:chart seriesIdx="-4" categoryIdx="14" bldStep="category"/>
                                            </p:graphicEl>
                                          </p:spTgt>
                                        </p:tgtEl>
                                      </p:cBhvr>
                                    </p:animEffect>
                                  </p:childTnLst>
                                </p:cTn>
                              </p:par>
                            </p:childTnLst>
                          </p:cTn>
                        </p:par>
                        <p:par>
                          <p:cTn id="66" fill="hold">
                            <p:stCondLst>
                              <p:cond delay="2900"/>
                            </p:stCondLst>
                            <p:childTnLst>
                              <p:par>
                                <p:cTn id="67" presetID="22" presetClass="entr" presetSubtype="4" fill="hold" grpId="0" nodeType="afterEffect">
                                  <p:stCondLst>
                                    <p:cond delay="0"/>
                                  </p:stCondLst>
                                  <p:childTnLst>
                                    <p:set>
                                      <p:cBhvr>
                                        <p:cTn id="68" dur="1" fill="hold">
                                          <p:stCondLst>
                                            <p:cond delay="0"/>
                                          </p:stCondLst>
                                        </p:cTn>
                                        <p:tgtEl>
                                          <p:spTgt spid="12">
                                            <p:graphicEl>
                                              <a:chart seriesIdx="-4" categoryIdx="15" bldStep="category"/>
                                            </p:graphicEl>
                                          </p:spTgt>
                                        </p:tgtEl>
                                        <p:attrNameLst>
                                          <p:attrName>style.visibility</p:attrName>
                                        </p:attrNameLst>
                                      </p:cBhvr>
                                      <p:to>
                                        <p:strVal val="visible"/>
                                      </p:to>
                                    </p:set>
                                    <p:animEffect transition="in" filter="wipe(down)">
                                      <p:cBhvr>
                                        <p:cTn id="69" dur="100"/>
                                        <p:tgtEl>
                                          <p:spTgt spid="12">
                                            <p:graphicEl>
                                              <a:chart seriesIdx="-4" categoryIdx="15" bldStep="category"/>
                                            </p:graphicEl>
                                          </p:spTgt>
                                        </p:tgtEl>
                                      </p:cBhvr>
                                    </p:animEffect>
                                  </p:childTnLst>
                                </p:cTn>
                              </p:par>
                            </p:childTnLst>
                          </p:cTn>
                        </p:par>
                        <p:par>
                          <p:cTn id="70" fill="hold">
                            <p:stCondLst>
                              <p:cond delay="3000"/>
                            </p:stCondLst>
                            <p:childTnLst>
                              <p:par>
                                <p:cTn id="71" presetID="22" presetClass="entr" presetSubtype="4" fill="hold" grpId="0" nodeType="afterEffect">
                                  <p:stCondLst>
                                    <p:cond delay="0"/>
                                  </p:stCondLst>
                                  <p:childTnLst>
                                    <p:set>
                                      <p:cBhvr>
                                        <p:cTn id="72" dur="1" fill="hold">
                                          <p:stCondLst>
                                            <p:cond delay="0"/>
                                          </p:stCondLst>
                                        </p:cTn>
                                        <p:tgtEl>
                                          <p:spTgt spid="12">
                                            <p:graphicEl>
                                              <a:chart seriesIdx="-4" categoryIdx="16" bldStep="category"/>
                                            </p:graphicEl>
                                          </p:spTgt>
                                        </p:tgtEl>
                                        <p:attrNameLst>
                                          <p:attrName>style.visibility</p:attrName>
                                        </p:attrNameLst>
                                      </p:cBhvr>
                                      <p:to>
                                        <p:strVal val="visible"/>
                                      </p:to>
                                    </p:set>
                                    <p:animEffect transition="in" filter="wipe(down)">
                                      <p:cBhvr>
                                        <p:cTn id="73" dur="100"/>
                                        <p:tgtEl>
                                          <p:spTgt spid="12">
                                            <p:graphicEl>
                                              <a:chart seriesIdx="-4" categoryIdx="16" bldStep="category"/>
                                            </p:graphicEl>
                                          </p:spTgt>
                                        </p:tgtEl>
                                      </p:cBhvr>
                                    </p:animEffect>
                                  </p:childTnLst>
                                </p:cTn>
                              </p:par>
                            </p:childTnLst>
                          </p:cTn>
                        </p:par>
                        <p:par>
                          <p:cTn id="74" fill="hold">
                            <p:stCondLst>
                              <p:cond delay="3100"/>
                            </p:stCondLst>
                            <p:childTnLst>
                              <p:par>
                                <p:cTn id="75" presetID="22" presetClass="entr" presetSubtype="4" fill="hold" grpId="0" nodeType="afterEffect">
                                  <p:stCondLst>
                                    <p:cond delay="0"/>
                                  </p:stCondLst>
                                  <p:childTnLst>
                                    <p:set>
                                      <p:cBhvr>
                                        <p:cTn id="76" dur="1" fill="hold">
                                          <p:stCondLst>
                                            <p:cond delay="0"/>
                                          </p:stCondLst>
                                        </p:cTn>
                                        <p:tgtEl>
                                          <p:spTgt spid="12">
                                            <p:graphicEl>
                                              <a:chart seriesIdx="-4" categoryIdx="17" bldStep="category"/>
                                            </p:graphicEl>
                                          </p:spTgt>
                                        </p:tgtEl>
                                        <p:attrNameLst>
                                          <p:attrName>style.visibility</p:attrName>
                                        </p:attrNameLst>
                                      </p:cBhvr>
                                      <p:to>
                                        <p:strVal val="visible"/>
                                      </p:to>
                                    </p:set>
                                    <p:animEffect transition="in" filter="wipe(down)">
                                      <p:cBhvr>
                                        <p:cTn id="77" dur="100"/>
                                        <p:tgtEl>
                                          <p:spTgt spid="12">
                                            <p:graphicEl>
                                              <a:chart seriesIdx="-4" categoryIdx="17" bldStep="category"/>
                                            </p:graphicEl>
                                          </p:spTgt>
                                        </p:tgtEl>
                                      </p:cBhvr>
                                    </p:animEffect>
                                  </p:childTnLst>
                                </p:cTn>
                              </p:par>
                            </p:childTnLst>
                          </p:cTn>
                        </p:par>
                        <p:par>
                          <p:cTn id="78" fill="hold">
                            <p:stCondLst>
                              <p:cond delay="3200"/>
                            </p:stCondLst>
                            <p:childTnLst>
                              <p:par>
                                <p:cTn id="79" presetID="22" presetClass="entr" presetSubtype="4" fill="hold" grpId="0" nodeType="afterEffect">
                                  <p:stCondLst>
                                    <p:cond delay="0"/>
                                  </p:stCondLst>
                                  <p:childTnLst>
                                    <p:set>
                                      <p:cBhvr>
                                        <p:cTn id="80" dur="1" fill="hold">
                                          <p:stCondLst>
                                            <p:cond delay="0"/>
                                          </p:stCondLst>
                                        </p:cTn>
                                        <p:tgtEl>
                                          <p:spTgt spid="12">
                                            <p:graphicEl>
                                              <a:chart seriesIdx="-4" categoryIdx="18" bldStep="category"/>
                                            </p:graphicEl>
                                          </p:spTgt>
                                        </p:tgtEl>
                                        <p:attrNameLst>
                                          <p:attrName>style.visibility</p:attrName>
                                        </p:attrNameLst>
                                      </p:cBhvr>
                                      <p:to>
                                        <p:strVal val="visible"/>
                                      </p:to>
                                    </p:set>
                                    <p:animEffect transition="in" filter="wipe(down)">
                                      <p:cBhvr>
                                        <p:cTn id="81" dur="100"/>
                                        <p:tgtEl>
                                          <p:spTgt spid="12">
                                            <p:graphicEl>
                                              <a:chart seriesIdx="-4" categoryIdx="18" bldStep="category"/>
                                            </p:graphicEl>
                                          </p:spTgt>
                                        </p:tgtEl>
                                      </p:cBhvr>
                                    </p:animEffect>
                                  </p:childTnLst>
                                </p:cTn>
                              </p:par>
                            </p:childTnLst>
                          </p:cTn>
                        </p:par>
                        <p:par>
                          <p:cTn id="82" fill="hold">
                            <p:stCondLst>
                              <p:cond delay="3300"/>
                            </p:stCondLst>
                            <p:childTnLst>
                              <p:par>
                                <p:cTn id="83" presetID="22" presetClass="entr" presetSubtype="4" fill="hold" grpId="0" nodeType="afterEffect">
                                  <p:stCondLst>
                                    <p:cond delay="0"/>
                                  </p:stCondLst>
                                  <p:childTnLst>
                                    <p:set>
                                      <p:cBhvr>
                                        <p:cTn id="84" dur="1" fill="hold">
                                          <p:stCondLst>
                                            <p:cond delay="0"/>
                                          </p:stCondLst>
                                        </p:cTn>
                                        <p:tgtEl>
                                          <p:spTgt spid="12">
                                            <p:graphicEl>
                                              <a:chart seriesIdx="-4" categoryIdx="19" bldStep="category"/>
                                            </p:graphicEl>
                                          </p:spTgt>
                                        </p:tgtEl>
                                        <p:attrNameLst>
                                          <p:attrName>style.visibility</p:attrName>
                                        </p:attrNameLst>
                                      </p:cBhvr>
                                      <p:to>
                                        <p:strVal val="visible"/>
                                      </p:to>
                                    </p:set>
                                    <p:animEffect transition="in" filter="wipe(down)">
                                      <p:cBhvr>
                                        <p:cTn id="85" dur="100"/>
                                        <p:tgtEl>
                                          <p:spTgt spid="12">
                                            <p:graphicEl>
                                              <a:chart seriesIdx="-4" categoryIdx="19" bldStep="category"/>
                                            </p:graphicEl>
                                          </p:spTgt>
                                        </p:tgtEl>
                                      </p:cBhvr>
                                    </p:animEffect>
                                  </p:childTnLst>
                                </p:cTn>
                              </p:par>
                            </p:childTnLst>
                          </p:cTn>
                        </p:par>
                        <p:par>
                          <p:cTn id="86" fill="hold">
                            <p:stCondLst>
                              <p:cond delay="3400"/>
                            </p:stCondLst>
                            <p:childTnLst>
                              <p:par>
                                <p:cTn id="87" presetID="22" presetClass="entr" presetSubtype="4" fill="hold" grpId="0" nodeType="afterEffect">
                                  <p:stCondLst>
                                    <p:cond delay="0"/>
                                  </p:stCondLst>
                                  <p:childTnLst>
                                    <p:set>
                                      <p:cBhvr>
                                        <p:cTn id="88" dur="1" fill="hold">
                                          <p:stCondLst>
                                            <p:cond delay="0"/>
                                          </p:stCondLst>
                                        </p:cTn>
                                        <p:tgtEl>
                                          <p:spTgt spid="12">
                                            <p:graphicEl>
                                              <a:chart seriesIdx="-4" categoryIdx="20" bldStep="category"/>
                                            </p:graphicEl>
                                          </p:spTgt>
                                        </p:tgtEl>
                                        <p:attrNameLst>
                                          <p:attrName>style.visibility</p:attrName>
                                        </p:attrNameLst>
                                      </p:cBhvr>
                                      <p:to>
                                        <p:strVal val="visible"/>
                                      </p:to>
                                    </p:set>
                                    <p:animEffect transition="in" filter="wipe(down)">
                                      <p:cBhvr>
                                        <p:cTn id="89" dur="100"/>
                                        <p:tgtEl>
                                          <p:spTgt spid="12">
                                            <p:graphicEl>
                                              <a:chart seriesIdx="-4" categoryIdx="20" bldStep="category"/>
                                            </p:graphicEl>
                                          </p:spTgt>
                                        </p:tgtEl>
                                      </p:cBhvr>
                                    </p:animEffect>
                                  </p:childTnLst>
                                </p:cTn>
                              </p:par>
                            </p:childTnLst>
                          </p:cTn>
                        </p:par>
                        <p:par>
                          <p:cTn id="90" fill="hold">
                            <p:stCondLst>
                              <p:cond delay="3500"/>
                            </p:stCondLst>
                            <p:childTnLst>
                              <p:par>
                                <p:cTn id="91" presetID="22" presetClass="entr" presetSubtype="4" fill="hold" grpId="0" nodeType="afterEffect">
                                  <p:stCondLst>
                                    <p:cond delay="0"/>
                                  </p:stCondLst>
                                  <p:childTnLst>
                                    <p:set>
                                      <p:cBhvr>
                                        <p:cTn id="92" dur="1" fill="hold">
                                          <p:stCondLst>
                                            <p:cond delay="0"/>
                                          </p:stCondLst>
                                        </p:cTn>
                                        <p:tgtEl>
                                          <p:spTgt spid="12">
                                            <p:graphicEl>
                                              <a:chart seriesIdx="-4" categoryIdx="21" bldStep="category"/>
                                            </p:graphicEl>
                                          </p:spTgt>
                                        </p:tgtEl>
                                        <p:attrNameLst>
                                          <p:attrName>style.visibility</p:attrName>
                                        </p:attrNameLst>
                                      </p:cBhvr>
                                      <p:to>
                                        <p:strVal val="visible"/>
                                      </p:to>
                                    </p:set>
                                    <p:animEffect transition="in" filter="wipe(down)">
                                      <p:cBhvr>
                                        <p:cTn id="93" dur="100"/>
                                        <p:tgtEl>
                                          <p:spTgt spid="12">
                                            <p:graphicEl>
                                              <a:chart seriesIdx="-4" categoryIdx="21" bldStep="category"/>
                                            </p:graphicEl>
                                          </p:spTgt>
                                        </p:tgtEl>
                                      </p:cBhvr>
                                    </p:animEffect>
                                  </p:childTnLst>
                                </p:cTn>
                              </p:par>
                            </p:childTnLst>
                          </p:cTn>
                        </p:par>
                        <p:par>
                          <p:cTn id="94" fill="hold">
                            <p:stCondLst>
                              <p:cond delay="3600"/>
                            </p:stCondLst>
                            <p:childTnLst>
                              <p:par>
                                <p:cTn id="95" presetID="22" presetClass="entr" presetSubtype="4" fill="hold" grpId="0" nodeType="afterEffect">
                                  <p:stCondLst>
                                    <p:cond delay="0"/>
                                  </p:stCondLst>
                                  <p:childTnLst>
                                    <p:set>
                                      <p:cBhvr>
                                        <p:cTn id="96" dur="1" fill="hold">
                                          <p:stCondLst>
                                            <p:cond delay="0"/>
                                          </p:stCondLst>
                                        </p:cTn>
                                        <p:tgtEl>
                                          <p:spTgt spid="12">
                                            <p:graphicEl>
                                              <a:chart seriesIdx="-4" categoryIdx="22" bldStep="category"/>
                                            </p:graphicEl>
                                          </p:spTgt>
                                        </p:tgtEl>
                                        <p:attrNameLst>
                                          <p:attrName>style.visibility</p:attrName>
                                        </p:attrNameLst>
                                      </p:cBhvr>
                                      <p:to>
                                        <p:strVal val="visible"/>
                                      </p:to>
                                    </p:set>
                                    <p:animEffect transition="in" filter="wipe(down)">
                                      <p:cBhvr>
                                        <p:cTn id="97" dur="100"/>
                                        <p:tgtEl>
                                          <p:spTgt spid="12">
                                            <p:graphicEl>
                                              <a:chart seriesIdx="-4" categoryIdx="22" bldStep="category"/>
                                            </p:graphicEl>
                                          </p:spTgt>
                                        </p:tgtEl>
                                      </p:cBhvr>
                                    </p:animEffect>
                                  </p:childTnLst>
                                </p:cTn>
                              </p:par>
                            </p:childTnLst>
                          </p:cTn>
                        </p:par>
                        <p:par>
                          <p:cTn id="98" fill="hold">
                            <p:stCondLst>
                              <p:cond delay="3700"/>
                            </p:stCondLst>
                            <p:childTnLst>
                              <p:par>
                                <p:cTn id="99" presetID="22" presetClass="entr" presetSubtype="4" fill="hold" grpId="0" nodeType="afterEffect">
                                  <p:stCondLst>
                                    <p:cond delay="0"/>
                                  </p:stCondLst>
                                  <p:childTnLst>
                                    <p:set>
                                      <p:cBhvr>
                                        <p:cTn id="100" dur="1" fill="hold">
                                          <p:stCondLst>
                                            <p:cond delay="0"/>
                                          </p:stCondLst>
                                        </p:cTn>
                                        <p:tgtEl>
                                          <p:spTgt spid="12">
                                            <p:graphicEl>
                                              <a:chart seriesIdx="-4" categoryIdx="23" bldStep="category"/>
                                            </p:graphicEl>
                                          </p:spTgt>
                                        </p:tgtEl>
                                        <p:attrNameLst>
                                          <p:attrName>style.visibility</p:attrName>
                                        </p:attrNameLst>
                                      </p:cBhvr>
                                      <p:to>
                                        <p:strVal val="visible"/>
                                      </p:to>
                                    </p:set>
                                    <p:animEffect transition="in" filter="wipe(down)">
                                      <p:cBhvr>
                                        <p:cTn id="101" dur="100"/>
                                        <p:tgtEl>
                                          <p:spTgt spid="12">
                                            <p:graphicEl>
                                              <a:chart seriesIdx="-4" categoryIdx="23" bldStep="category"/>
                                            </p:graphicEl>
                                          </p:spTgt>
                                        </p:tgtEl>
                                      </p:cBhvr>
                                    </p:animEffect>
                                  </p:childTnLst>
                                </p:cTn>
                              </p:par>
                            </p:childTnLst>
                          </p:cTn>
                        </p:par>
                        <p:par>
                          <p:cTn id="102" fill="hold">
                            <p:stCondLst>
                              <p:cond delay="3800"/>
                            </p:stCondLst>
                            <p:childTnLst>
                              <p:par>
                                <p:cTn id="103" presetID="22" presetClass="entr" presetSubtype="4" fill="hold" grpId="0" nodeType="afterEffect">
                                  <p:stCondLst>
                                    <p:cond delay="0"/>
                                  </p:stCondLst>
                                  <p:childTnLst>
                                    <p:set>
                                      <p:cBhvr>
                                        <p:cTn id="104" dur="1" fill="hold">
                                          <p:stCondLst>
                                            <p:cond delay="0"/>
                                          </p:stCondLst>
                                        </p:cTn>
                                        <p:tgtEl>
                                          <p:spTgt spid="12">
                                            <p:graphicEl>
                                              <a:chart seriesIdx="-4" categoryIdx="24" bldStep="category"/>
                                            </p:graphicEl>
                                          </p:spTgt>
                                        </p:tgtEl>
                                        <p:attrNameLst>
                                          <p:attrName>style.visibility</p:attrName>
                                        </p:attrNameLst>
                                      </p:cBhvr>
                                      <p:to>
                                        <p:strVal val="visible"/>
                                      </p:to>
                                    </p:set>
                                    <p:animEffect transition="in" filter="wipe(down)">
                                      <p:cBhvr>
                                        <p:cTn id="105" dur="100"/>
                                        <p:tgtEl>
                                          <p:spTgt spid="12">
                                            <p:graphicEl>
                                              <a:chart seriesIdx="-4" categoryIdx="24" bldStep="category"/>
                                            </p:graphicEl>
                                          </p:spTgt>
                                        </p:tgtEl>
                                      </p:cBhvr>
                                    </p:animEffect>
                                  </p:childTnLst>
                                </p:cTn>
                              </p:par>
                            </p:childTnLst>
                          </p:cTn>
                        </p:par>
                        <p:par>
                          <p:cTn id="106" fill="hold">
                            <p:stCondLst>
                              <p:cond delay="3900"/>
                            </p:stCondLst>
                            <p:childTnLst>
                              <p:par>
                                <p:cTn id="107" presetID="22" presetClass="entr" presetSubtype="4" fill="hold" grpId="0" nodeType="afterEffect">
                                  <p:stCondLst>
                                    <p:cond delay="0"/>
                                  </p:stCondLst>
                                  <p:childTnLst>
                                    <p:set>
                                      <p:cBhvr>
                                        <p:cTn id="108" dur="1" fill="hold">
                                          <p:stCondLst>
                                            <p:cond delay="0"/>
                                          </p:stCondLst>
                                        </p:cTn>
                                        <p:tgtEl>
                                          <p:spTgt spid="12">
                                            <p:graphicEl>
                                              <a:chart seriesIdx="-4" categoryIdx="25" bldStep="category"/>
                                            </p:graphicEl>
                                          </p:spTgt>
                                        </p:tgtEl>
                                        <p:attrNameLst>
                                          <p:attrName>style.visibility</p:attrName>
                                        </p:attrNameLst>
                                      </p:cBhvr>
                                      <p:to>
                                        <p:strVal val="visible"/>
                                      </p:to>
                                    </p:set>
                                    <p:animEffect transition="in" filter="wipe(down)">
                                      <p:cBhvr>
                                        <p:cTn id="109" dur="100"/>
                                        <p:tgtEl>
                                          <p:spTgt spid="12">
                                            <p:graphicEl>
                                              <a:chart seriesIdx="-4" categoryIdx="25" bldStep="category"/>
                                            </p:graphicEl>
                                          </p:spTgt>
                                        </p:tgtEl>
                                      </p:cBhvr>
                                    </p:animEffect>
                                  </p:childTnLst>
                                </p:cTn>
                              </p:par>
                            </p:childTnLst>
                          </p:cTn>
                        </p:par>
                        <p:par>
                          <p:cTn id="110" fill="hold">
                            <p:stCondLst>
                              <p:cond delay="4000"/>
                            </p:stCondLst>
                            <p:childTnLst>
                              <p:par>
                                <p:cTn id="111" presetID="22" presetClass="entr" presetSubtype="4" fill="hold" grpId="0" nodeType="afterEffect">
                                  <p:stCondLst>
                                    <p:cond delay="0"/>
                                  </p:stCondLst>
                                  <p:childTnLst>
                                    <p:set>
                                      <p:cBhvr>
                                        <p:cTn id="112" dur="1" fill="hold">
                                          <p:stCondLst>
                                            <p:cond delay="0"/>
                                          </p:stCondLst>
                                        </p:cTn>
                                        <p:tgtEl>
                                          <p:spTgt spid="12">
                                            <p:graphicEl>
                                              <a:chart seriesIdx="-4" categoryIdx="26" bldStep="category"/>
                                            </p:graphicEl>
                                          </p:spTgt>
                                        </p:tgtEl>
                                        <p:attrNameLst>
                                          <p:attrName>style.visibility</p:attrName>
                                        </p:attrNameLst>
                                      </p:cBhvr>
                                      <p:to>
                                        <p:strVal val="visible"/>
                                      </p:to>
                                    </p:set>
                                    <p:animEffect transition="in" filter="wipe(down)">
                                      <p:cBhvr>
                                        <p:cTn id="113" dur="100"/>
                                        <p:tgtEl>
                                          <p:spTgt spid="12">
                                            <p:graphicEl>
                                              <a:chart seriesIdx="-4" categoryIdx="26" bldStep="category"/>
                                            </p:graphicEl>
                                          </p:spTgt>
                                        </p:tgtEl>
                                      </p:cBhvr>
                                    </p:animEffect>
                                  </p:childTnLst>
                                </p:cTn>
                              </p:par>
                            </p:childTnLst>
                          </p:cTn>
                        </p:par>
                        <p:par>
                          <p:cTn id="114" fill="hold">
                            <p:stCondLst>
                              <p:cond delay="4100"/>
                            </p:stCondLst>
                            <p:childTnLst>
                              <p:par>
                                <p:cTn id="115" presetID="22" presetClass="entr" presetSubtype="4" fill="hold" grpId="0" nodeType="afterEffect">
                                  <p:stCondLst>
                                    <p:cond delay="0"/>
                                  </p:stCondLst>
                                  <p:childTnLst>
                                    <p:set>
                                      <p:cBhvr>
                                        <p:cTn id="116" dur="1" fill="hold">
                                          <p:stCondLst>
                                            <p:cond delay="0"/>
                                          </p:stCondLst>
                                        </p:cTn>
                                        <p:tgtEl>
                                          <p:spTgt spid="12">
                                            <p:graphicEl>
                                              <a:chart seriesIdx="-4" categoryIdx="27" bldStep="category"/>
                                            </p:graphicEl>
                                          </p:spTgt>
                                        </p:tgtEl>
                                        <p:attrNameLst>
                                          <p:attrName>style.visibility</p:attrName>
                                        </p:attrNameLst>
                                      </p:cBhvr>
                                      <p:to>
                                        <p:strVal val="visible"/>
                                      </p:to>
                                    </p:set>
                                    <p:animEffect transition="in" filter="wipe(down)">
                                      <p:cBhvr>
                                        <p:cTn id="117" dur="100"/>
                                        <p:tgtEl>
                                          <p:spTgt spid="12">
                                            <p:graphicEl>
                                              <a:chart seriesIdx="-4" categoryIdx="27" bldStep="category"/>
                                            </p:graphicEl>
                                          </p:spTgt>
                                        </p:tgtEl>
                                      </p:cBhvr>
                                    </p:animEffect>
                                  </p:childTnLst>
                                </p:cTn>
                              </p:par>
                            </p:childTnLst>
                          </p:cTn>
                        </p:par>
                        <p:par>
                          <p:cTn id="118" fill="hold">
                            <p:stCondLst>
                              <p:cond delay="4200"/>
                            </p:stCondLst>
                            <p:childTnLst>
                              <p:par>
                                <p:cTn id="119" presetID="22" presetClass="entr" presetSubtype="4" fill="hold" grpId="0" nodeType="afterEffect">
                                  <p:stCondLst>
                                    <p:cond delay="0"/>
                                  </p:stCondLst>
                                  <p:childTnLst>
                                    <p:set>
                                      <p:cBhvr>
                                        <p:cTn id="120" dur="1" fill="hold">
                                          <p:stCondLst>
                                            <p:cond delay="0"/>
                                          </p:stCondLst>
                                        </p:cTn>
                                        <p:tgtEl>
                                          <p:spTgt spid="12">
                                            <p:graphicEl>
                                              <a:chart seriesIdx="-4" categoryIdx="28" bldStep="category"/>
                                            </p:graphicEl>
                                          </p:spTgt>
                                        </p:tgtEl>
                                        <p:attrNameLst>
                                          <p:attrName>style.visibility</p:attrName>
                                        </p:attrNameLst>
                                      </p:cBhvr>
                                      <p:to>
                                        <p:strVal val="visible"/>
                                      </p:to>
                                    </p:set>
                                    <p:animEffect transition="in" filter="wipe(down)">
                                      <p:cBhvr>
                                        <p:cTn id="121" dur="100"/>
                                        <p:tgtEl>
                                          <p:spTgt spid="12">
                                            <p:graphicEl>
                                              <a:chart seriesIdx="-4" categoryIdx="28" bldStep="category"/>
                                            </p:graphicEl>
                                          </p:spTgt>
                                        </p:tgtEl>
                                      </p:cBhvr>
                                    </p:animEffect>
                                  </p:childTnLst>
                                </p:cTn>
                              </p:par>
                            </p:childTnLst>
                          </p:cTn>
                        </p:par>
                        <p:par>
                          <p:cTn id="122" fill="hold">
                            <p:stCondLst>
                              <p:cond delay="4300"/>
                            </p:stCondLst>
                            <p:childTnLst>
                              <p:par>
                                <p:cTn id="123" presetID="22" presetClass="entr" presetSubtype="4" fill="hold" grpId="0" nodeType="afterEffect">
                                  <p:stCondLst>
                                    <p:cond delay="0"/>
                                  </p:stCondLst>
                                  <p:childTnLst>
                                    <p:set>
                                      <p:cBhvr>
                                        <p:cTn id="124" dur="1" fill="hold">
                                          <p:stCondLst>
                                            <p:cond delay="0"/>
                                          </p:stCondLst>
                                        </p:cTn>
                                        <p:tgtEl>
                                          <p:spTgt spid="12">
                                            <p:graphicEl>
                                              <a:chart seriesIdx="-4" categoryIdx="29" bldStep="category"/>
                                            </p:graphicEl>
                                          </p:spTgt>
                                        </p:tgtEl>
                                        <p:attrNameLst>
                                          <p:attrName>style.visibility</p:attrName>
                                        </p:attrNameLst>
                                      </p:cBhvr>
                                      <p:to>
                                        <p:strVal val="visible"/>
                                      </p:to>
                                    </p:set>
                                    <p:animEffect transition="in" filter="wipe(down)">
                                      <p:cBhvr>
                                        <p:cTn id="125" dur="100"/>
                                        <p:tgtEl>
                                          <p:spTgt spid="12">
                                            <p:graphicEl>
                                              <a:chart seriesIdx="-4" categoryIdx="29" bldStep="category"/>
                                            </p:graphicEl>
                                          </p:spTgt>
                                        </p:tgtEl>
                                      </p:cBhvr>
                                    </p:animEffect>
                                  </p:childTnLst>
                                </p:cTn>
                              </p:par>
                            </p:childTnLst>
                          </p:cTn>
                        </p:par>
                        <p:par>
                          <p:cTn id="126" fill="hold">
                            <p:stCondLst>
                              <p:cond delay="4400"/>
                            </p:stCondLst>
                            <p:childTnLst>
                              <p:par>
                                <p:cTn id="127" presetID="22" presetClass="entr" presetSubtype="4" fill="hold" grpId="0" nodeType="afterEffect">
                                  <p:stCondLst>
                                    <p:cond delay="0"/>
                                  </p:stCondLst>
                                  <p:childTnLst>
                                    <p:set>
                                      <p:cBhvr>
                                        <p:cTn id="128" dur="1" fill="hold">
                                          <p:stCondLst>
                                            <p:cond delay="0"/>
                                          </p:stCondLst>
                                        </p:cTn>
                                        <p:tgtEl>
                                          <p:spTgt spid="12">
                                            <p:graphicEl>
                                              <a:chart seriesIdx="-4" categoryIdx="30" bldStep="category"/>
                                            </p:graphicEl>
                                          </p:spTgt>
                                        </p:tgtEl>
                                        <p:attrNameLst>
                                          <p:attrName>style.visibility</p:attrName>
                                        </p:attrNameLst>
                                      </p:cBhvr>
                                      <p:to>
                                        <p:strVal val="visible"/>
                                      </p:to>
                                    </p:set>
                                    <p:animEffect transition="in" filter="wipe(down)">
                                      <p:cBhvr>
                                        <p:cTn id="129" dur="100"/>
                                        <p:tgtEl>
                                          <p:spTgt spid="12">
                                            <p:graphicEl>
                                              <a:chart seriesIdx="-4" categoryIdx="30" bldStep="category"/>
                                            </p:graphicEl>
                                          </p:spTgt>
                                        </p:tgtEl>
                                      </p:cBhvr>
                                    </p:animEffect>
                                  </p:childTnLst>
                                </p:cTn>
                              </p:par>
                            </p:childTnLst>
                          </p:cTn>
                        </p:par>
                        <p:par>
                          <p:cTn id="130" fill="hold">
                            <p:stCondLst>
                              <p:cond delay="4500"/>
                            </p:stCondLst>
                            <p:childTnLst>
                              <p:par>
                                <p:cTn id="131" presetID="22" presetClass="entr" presetSubtype="4" fill="hold" grpId="0" nodeType="afterEffect">
                                  <p:stCondLst>
                                    <p:cond delay="0"/>
                                  </p:stCondLst>
                                  <p:childTnLst>
                                    <p:set>
                                      <p:cBhvr>
                                        <p:cTn id="132" dur="1" fill="hold">
                                          <p:stCondLst>
                                            <p:cond delay="0"/>
                                          </p:stCondLst>
                                        </p:cTn>
                                        <p:tgtEl>
                                          <p:spTgt spid="12">
                                            <p:graphicEl>
                                              <a:chart seriesIdx="-4" categoryIdx="31" bldStep="category"/>
                                            </p:graphicEl>
                                          </p:spTgt>
                                        </p:tgtEl>
                                        <p:attrNameLst>
                                          <p:attrName>style.visibility</p:attrName>
                                        </p:attrNameLst>
                                      </p:cBhvr>
                                      <p:to>
                                        <p:strVal val="visible"/>
                                      </p:to>
                                    </p:set>
                                    <p:animEffect transition="in" filter="wipe(down)">
                                      <p:cBhvr>
                                        <p:cTn id="133" dur="100"/>
                                        <p:tgtEl>
                                          <p:spTgt spid="12">
                                            <p:graphicEl>
                                              <a:chart seriesIdx="-4" categoryIdx="31" bldStep="category"/>
                                            </p:graphicEl>
                                          </p:spTgt>
                                        </p:tgtEl>
                                      </p:cBhvr>
                                    </p:animEffect>
                                  </p:childTnLst>
                                </p:cTn>
                              </p:par>
                            </p:childTnLst>
                          </p:cTn>
                        </p:par>
                        <p:par>
                          <p:cTn id="134" fill="hold">
                            <p:stCondLst>
                              <p:cond delay="4600"/>
                            </p:stCondLst>
                            <p:childTnLst>
                              <p:par>
                                <p:cTn id="135" presetID="22" presetClass="entr" presetSubtype="4" fill="hold" grpId="0" nodeType="afterEffect">
                                  <p:stCondLst>
                                    <p:cond delay="0"/>
                                  </p:stCondLst>
                                  <p:childTnLst>
                                    <p:set>
                                      <p:cBhvr>
                                        <p:cTn id="136" dur="1" fill="hold">
                                          <p:stCondLst>
                                            <p:cond delay="0"/>
                                          </p:stCondLst>
                                        </p:cTn>
                                        <p:tgtEl>
                                          <p:spTgt spid="12">
                                            <p:graphicEl>
                                              <a:chart seriesIdx="-4" categoryIdx="32" bldStep="category"/>
                                            </p:graphicEl>
                                          </p:spTgt>
                                        </p:tgtEl>
                                        <p:attrNameLst>
                                          <p:attrName>style.visibility</p:attrName>
                                        </p:attrNameLst>
                                      </p:cBhvr>
                                      <p:to>
                                        <p:strVal val="visible"/>
                                      </p:to>
                                    </p:set>
                                    <p:animEffect transition="in" filter="wipe(down)">
                                      <p:cBhvr>
                                        <p:cTn id="137" dur="100"/>
                                        <p:tgtEl>
                                          <p:spTgt spid="12">
                                            <p:graphicEl>
                                              <a:chart seriesIdx="-4" categoryIdx="32" bldStep="category"/>
                                            </p:graphicEl>
                                          </p:spTgt>
                                        </p:tgtEl>
                                      </p:cBhvr>
                                    </p:animEffect>
                                  </p:childTnLst>
                                </p:cTn>
                              </p:par>
                            </p:childTnLst>
                          </p:cTn>
                        </p:par>
                        <p:par>
                          <p:cTn id="138" fill="hold">
                            <p:stCondLst>
                              <p:cond delay="4700"/>
                            </p:stCondLst>
                            <p:childTnLst>
                              <p:par>
                                <p:cTn id="139" presetID="22" presetClass="entr" presetSubtype="4" fill="hold" grpId="0" nodeType="afterEffect">
                                  <p:stCondLst>
                                    <p:cond delay="0"/>
                                  </p:stCondLst>
                                  <p:childTnLst>
                                    <p:set>
                                      <p:cBhvr>
                                        <p:cTn id="140" dur="1" fill="hold">
                                          <p:stCondLst>
                                            <p:cond delay="0"/>
                                          </p:stCondLst>
                                        </p:cTn>
                                        <p:tgtEl>
                                          <p:spTgt spid="12">
                                            <p:graphicEl>
                                              <a:chart seriesIdx="-4" categoryIdx="33" bldStep="category"/>
                                            </p:graphicEl>
                                          </p:spTgt>
                                        </p:tgtEl>
                                        <p:attrNameLst>
                                          <p:attrName>style.visibility</p:attrName>
                                        </p:attrNameLst>
                                      </p:cBhvr>
                                      <p:to>
                                        <p:strVal val="visible"/>
                                      </p:to>
                                    </p:set>
                                    <p:animEffect transition="in" filter="wipe(down)">
                                      <p:cBhvr>
                                        <p:cTn id="141" dur="100"/>
                                        <p:tgtEl>
                                          <p:spTgt spid="12">
                                            <p:graphicEl>
                                              <a:chart seriesIdx="-4" categoryIdx="33" bldStep="category"/>
                                            </p:graphicEl>
                                          </p:spTgt>
                                        </p:tgtEl>
                                      </p:cBhvr>
                                    </p:animEffect>
                                  </p:childTnLst>
                                </p:cTn>
                              </p:par>
                            </p:childTnLst>
                          </p:cTn>
                        </p:par>
                        <p:par>
                          <p:cTn id="142" fill="hold">
                            <p:stCondLst>
                              <p:cond delay="4800"/>
                            </p:stCondLst>
                            <p:childTnLst>
                              <p:par>
                                <p:cTn id="143" presetID="22" presetClass="entr" presetSubtype="4" fill="hold" grpId="0" nodeType="afterEffect">
                                  <p:stCondLst>
                                    <p:cond delay="0"/>
                                  </p:stCondLst>
                                  <p:childTnLst>
                                    <p:set>
                                      <p:cBhvr>
                                        <p:cTn id="144" dur="1" fill="hold">
                                          <p:stCondLst>
                                            <p:cond delay="0"/>
                                          </p:stCondLst>
                                        </p:cTn>
                                        <p:tgtEl>
                                          <p:spTgt spid="12">
                                            <p:graphicEl>
                                              <a:chart seriesIdx="-4" categoryIdx="34" bldStep="category"/>
                                            </p:graphicEl>
                                          </p:spTgt>
                                        </p:tgtEl>
                                        <p:attrNameLst>
                                          <p:attrName>style.visibility</p:attrName>
                                        </p:attrNameLst>
                                      </p:cBhvr>
                                      <p:to>
                                        <p:strVal val="visible"/>
                                      </p:to>
                                    </p:set>
                                    <p:animEffect transition="in" filter="wipe(down)">
                                      <p:cBhvr>
                                        <p:cTn id="145" dur="100"/>
                                        <p:tgtEl>
                                          <p:spTgt spid="12">
                                            <p:graphicEl>
                                              <a:chart seriesIdx="-4" categoryIdx="34" bldStep="category"/>
                                            </p:graphicEl>
                                          </p:spTgt>
                                        </p:tgtEl>
                                      </p:cBhvr>
                                    </p:animEffect>
                                  </p:childTnLst>
                                </p:cTn>
                              </p:par>
                            </p:childTnLst>
                          </p:cTn>
                        </p:par>
                        <p:par>
                          <p:cTn id="146" fill="hold">
                            <p:stCondLst>
                              <p:cond delay="4900"/>
                            </p:stCondLst>
                            <p:childTnLst>
                              <p:par>
                                <p:cTn id="147" presetID="22" presetClass="entr" presetSubtype="4" fill="hold" grpId="0" nodeType="afterEffect">
                                  <p:stCondLst>
                                    <p:cond delay="0"/>
                                  </p:stCondLst>
                                  <p:childTnLst>
                                    <p:set>
                                      <p:cBhvr>
                                        <p:cTn id="148" dur="1" fill="hold">
                                          <p:stCondLst>
                                            <p:cond delay="0"/>
                                          </p:stCondLst>
                                        </p:cTn>
                                        <p:tgtEl>
                                          <p:spTgt spid="12">
                                            <p:graphicEl>
                                              <a:chart seriesIdx="-4" categoryIdx="35" bldStep="category"/>
                                            </p:graphicEl>
                                          </p:spTgt>
                                        </p:tgtEl>
                                        <p:attrNameLst>
                                          <p:attrName>style.visibility</p:attrName>
                                        </p:attrNameLst>
                                      </p:cBhvr>
                                      <p:to>
                                        <p:strVal val="visible"/>
                                      </p:to>
                                    </p:set>
                                    <p:animEffect transition="in" filter="wipe(down)">
                                      <p:cBhvr>
                                        <p:cTn id="149" dur="100"/>
                                        <p:tgtEl>
                                          <p:spTgt spid="12">
                                            <p:graphicEl>
                                              <a:chart seriesIdx="-4" categoryIdx="35" bldStep="category"/>
                                            </p:graphicEl>
                                          </p:spTgt>
                                        </p:tgtEl>
                                      </p:cBhvr>
                                    </p:animEffect>
                                  </p:childTnLst>
                                </p:cTn>
                              </p:par>
                            </p:childTnLst>
                          </p:cTn>
                        </p:par>
                        <p:par>
                          <p:cTn id="150" fill="hold">
                            <p:stCondLst>
                              <p:cond delay="5000"/>
                            </p:stCondLst>
                            <p:childTnLst>
                              <p:par>
                                <p:cTn id="151" presetID="22" presetClass="entr" presetSubtype="4" fill="hold" grpId="0" nodeType="afterEffect">
                                  <p:stCondLst>
                                    <p:cond delay="0"/>
                                  </p:stCondLst>
                                  <p:childTnLst>
                                    <p:set>
                                      <p:cBhvr>
                                        <p:cTn id="152" dur="1" fill="hold">
                                          <p:stCondLst>
                                            <p:cond delay="0"/>
                                          </p:stCondLst>
                                        </p:cTn>
                                        <p:tgtEl>
                                          <p:spTgt spid="12">
                                            <p:graphicEl>
                                              <a:chart seriesIdx="-4" categoryIdx="36" bldStep="category"/>
                                            </p:graphicEl>
                                          </p:spTgt>
                                        </p:tgtEl>
                                        <p:attrNameLst>
                                          <p:attrName>style.visibility</p:attrName>
                                        </p:attrNameLst>
                                      </p:cBhvr>
                                      <p:to>
                                        <p:strVal val="visible"/>
                                      </p:to>
                                    </p:set>
                                    <p:animEffect transition="in" filter="wipe(down)">
                                      <p:cBhvr>
                                        <p:cTn id="153" dur="500"/>
                                        <p:tgtEl>
                                          <p:spTgt spid="12">
                                            <p:graphicEl>
                                              <a:chart seriesIdx="-4" categoryIdx="36" bldStep="category"/>
                                            </p:graphicEl>
                                          </p:spTgt>
                                        </p:tgtEl>
                                      </p:cBhvr>
                                    </p:animEffect>
                                  </p:childTnLst>
                                </p:cTn>
                              </p:par>
                            </p:childTnLst>
                          </p:cTn>
                        </p:par>
                        <p:par>
                          <p:cTn id="154" fill="hold">
                            <p:stCondLst>
                              <p:cond delay="5500"/>
                            </p:stCondLst>
                            <p:childTnLst>
                              <p:par>
                                <p:cTn id="155" presetID="22" presetClass="entr" presetSubtype="4" fill="hold" grpId="0" nodeType="afterEffect">
                                  <p:stCondLst>
                                    <p:cond delay="0"/>
                                  </p:stCondLst>
                                  <p:childTnLst>
                                    <p:set>
                                      <p:cBhvr>
                                        <p:cTn id="156" dur="1" fill="hold">
                                          <p:stCondLst>
                                            <p:cond delay="0"/>
                                          </p:stCondLst>
                                        </p:cTn>
                                        <p:tgtEl>
                                          <p:spTgt spid="12">
                                            <p:graphicEl>
                                              <a:chart seriesIdx="-4" categoryIdx="37" bldStep="category"/>
                                            </p:graphicEl>
                                          </p:spTgt>
                                        </p:tgtEl>
                                        <p:attrNameLst>
                                          <p:attrName>style.visibility</p:attrName>
                                        </p:attrNameLst>
                                      </p:cBhvr>
                                      <p:to>
                                        <p:strVal val="visible"/>
                                      </p:to>
                                    </p:set>
                                    <p:animEffect transition="in" filter="wipe(down)">
                                      <p:cBhvr>
                                        <p:cTn id="157" dur="500"/>
                                        <p:tgtEl>
                                          <p:spTgt spid="12">
                                            <p:graphicEl>
                                              <a:chart seriesIdx="-4" categoryIdx="37" bldStep="category"/>
                                            </p:graphicEl>
                                          </p:spTgt>
                                        </p:tgtEl>
                                      </p:cBhvr>
                                    </p:animEffect>
                                  </p:childTnLst>
                                </p:cTn>
                              </p:par>
                            </p:childTnLst>
                          </p:cTn>
                        </p:par>
                        <p:par>
                          <p:cTn id="158" fill="hold">
                            <p:stCondLst>
                              <p:cond delay="6000"/>
                            </p:stCondLst>
                            <p:childTnLst>
                              <p:par>
                                <p:cTn id="159" presetID="22" presetClass="entr" presetSubtype="4" fill="hold" grpId="0" nodeType="afterEffect">
                                  <p:stCondLst>
                                    <p:cond delay="0"/>
                                  </p:stCondLst>
                                  <p:childTnLst>
                                    <p:set>
                                      <p:cBhvr>
                                        <p:cTn id="160" dur="1" fill="hold">
                                          <p:stCondLst>
                                            <p:cond delay="0"/>
                                          </p:stCondLst>
                                        </p:cTn>
                                        <p:tgtEl>
                                          <p:spTgt spid="12">
                                            <p:graphicEl>
                                              <a:chart seriesIdx="-4" categoryIdx="38" bldStep="category"/>
                                            </p:graphicEl>
                                          </p:spTgt>
                                        </p:tgtEl>
                                        <p:attrNameLst>
                                          <p:attrName>style.visibility</p:attrName>
                                        </p:attrNameLst>
                                      </p:cBhvr>
                                      <p:to>
                                        <p:strVal val="visible"/>
                                      </p:to>
                                    </p:set>
                                    <p:animEffect transition="in" filter="wipe(down)">
                                      <p:cBhvr>
                                        <p:cTn id="161" dur="500"/>
                                        <p:tgtEl>
                                          <p:spTgt spid="12">
                                            <p:graphicEl>
                                              <a:chart seriesIdx="-4" categoryIdx="38" bldStep="category"/>
                                            </p:graphicEl>
                                          </p:spTgt>
                                        </p:tgtEl>
                                      </p:cBhvr>
                                    </p:animEffect>
                                  </p:childTnLst>
                                </p:cTn>
                              </p:par>
                            </p:childTnLst>
                          </p:cTn>
                        </p:par>
                        <p:par>
                          <p:cTn id="162" fill="hold">
                            <p:stCondLst>
                              <p:cond delay="6500"/>
                            </p:stCondLst>
                            <p:childTnLst>
                              <p:par>
                                <p:cTn id="163" presetID="22" presetClass="entr" presetSubtype="4" fill="hold" grpId="0" nodeType="afterEffect">
                                  <p:stCondLst>
                                    <p:cond delay="0"/>
                                  </p:stCondLst>
                                  <p:childTnLst>
                                    <p:set>
                                      <p:cBhvr>
                                        <p:cTn id="164" dur="1" fill="hold">
                                          <p:stCondLst>
                                            <p:cond delay="0"/>
                                          </p:stCondLst>
                                        </p:cTn>
                                        <p:tgtEl>
                                          <p:spTgt spid="12">
                                            <p:graphicEl>
                                              <a:chart seriesIdx="-4" categoryIdx="39" bldStep="category"/>
                                            </p:graphicEl>
                                          </p:spTgt>
                                        </p:tgtEl>
                                        <p:attrNameLst>
                                          <p:attrName>style.visibility</p:attrName>
                                        </p:attrNameLst>
                                      </p:cBhvr>
                                      <p:to>
                                        <p:strVal val="visible"/>
                                      </p:to>
                                    </p:set>
                                    <p:animEffect transition="in" filter="wipe(down)">
                                      <p:cBhvr>
                                        <p:cTn id="165" dur="500"/>
                                        <p:tgtEl>
                                          <p:spTgt spid="12">
                                            <p:graphicEl>
                                              <a:chart seriesIdx="-4" categoryIdx="39" bldStep="category"/>
                                            </p:graphicEl>
                                          </p:spTgt>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2" fill="hold" nodeType="click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wipe(right)">
                                      <p:cBhvr>
                                        <p:cTn id="170" dur="10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평행 사변형 10"/>
          <p:cNvSpPr/>
          <p:nvPr/>
        </p:nvSpPr>
        <p:spPr>
          <a:xfrm>
            <a:off x="7452320" y="0"/>
            <a:ext cx="1691680" cy="672360"/>
          </a:xfrm>
          <a:prstGeom prst="parallelogram">
            <a:avLst>
              <a:gd name="adj" fmla="val 7910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graphicFrame>
        <p:nvGraphicFramePr>
          <p:cNvPr id="4" name="Chart 3"/>
          <p:cNvGraphicFramePr>
            <a:graphicFrameLocks/>
          </p:cNvGraphicFramePr>
          <p:nvPr>
            <p:extLst>
              <p:ext uri="{D42A27DB-BD31-4B8C-83A1-F6EECF244321}">
                <p14:modId xmlns:p14="http://schemas.microsoft.com/office/powerpoint/2010/main" val="2865497709"/>
              </p:ext>
            </p:extLst>
          </p:nvPr>
        </p:nvGraphicFramePr>
        <p:xfrm>
          <a:off x="-101600" y="1052736"/>
          <a:ext cx="9347200" cy="6059264"/>
        </p:xfrm>
        <a:graphic>
          <a:graphicData uri="http://schemas.openxmlformats.org/drawingml/2006/chart">
            <c:chart xmlns:c="http://schemas.openxmlformats.org/drawingml/2006/chart" xmlns:r="http://schemas.openxmlformats.org/officeDocument/2006/relationships" r:id="rId3"/>
          </a:graphicData>
        </a:graphic>
      </p:graphicFrame>
      <p:sp>
        <p:nvSpPr>
          <p:cNvPr id="22530" name="Title 1"/>
          <p:cNvSpPr>
            <a:spLocks noGrp="1"/>
          </p:cNvSpPr>
          <p:nvPr>
            <p:ph type="title"/>
          </p:nvPr>
        </p:nvSpPr>
        <p:spPr/>
        <p:txBody>
          <a:bodyPr>
            <a:noAutofit/>
          </a:bodyPr>
          <a:lstStyle/>
          <a:p>
            <a:r>
              <a:rPr lang="en-US" sz="1800" dirty="0" smtClean="0"/>
              <a:t>Variability in student mathematics performance </a:t>
            </a:r>
            <a:br>
              <a:rPr lang="en-US" sz="1800" dirty="0" smtClean="0"/>
            </a:br>
            <a:r>
              <a:rPr lang="en-US" sz="1800" dirty="0" smtClean="0"/>
              <a:t>between and within schools</a:t>
            </a:r>
          </a:p>
        </p:txBody>
      </p:sp>
      <p:sp>
        <p:nvSpPr>
          <p:cNvPr id="5" name="TextBox 4"/>
          <p:cNvSpPr txBox="1"/>
          <p:nvPr/>
        </p:nvSpPr>
        <p:spPr>
          <a:xfrm>
            <a:off x="35496" y="872158"/>
            <a:ext cx="400110" cy="5985842"/>
          </a:xfrm>
          <a:prstGeom prst="rect">
            <a:avLst/>
          </a:prstGeom>
          <a:noFill/>
        </p:spPr>
        <p:txBody>
          <a:bodyPr vert="vert270" wrap="square">
            <a:spAutoFit/>
          </a:bodyPr>
          <a:lstStyle/>
          <a:p>
            <a:pPr algn="ctr">
              <a:defRPr/>
            </a:pPr>
            <a:r>
              <a:rPr lang="en-GB" sz="1400" b="1" dirty="0">
                <a:solidFill>
                  <a:schemeClr val="bg1"/>
                </a:solidFill>
              </a:rPr>
              <a:t>Variation in student performance as % of </a:t>
            </a:r>
            <a:r>
              <a:rPr lang="en-GB" sz="1400" b="1" dirty="0" smtClean="0">
                <a:solidFill>
                  <a:schemeClr val="bg1"/>
                </a:solidFill>
              </a:rPr>
              <a:t>OECD </a:t>
            </a:r>
            <a:r>
              <a:rPr lang="en-GB" sz="1400" b="1" dirty="0">
                <a:solidFill>
                  <a:schemeClr val="bg1"/>
                </a:solidFill>
              </a:rPr>
              <a:t>average variation</a:t>
            </a:r>
            <a:endParaRPr lang="en-US" sz="1400" b="1" dirty="0">
              <a:solidFill>
                <a:schemeClr val="bg1"/>
              </a:solidFill>
            </a:endParaRPr>
          </a:p>
        </p:txBody>
      </p:sp>
      <p:sp>
        <p:nvSpPr>
          <p:cNvPr id="6" name="TextBox 5"/>
          <p:cNvSpPr txBox="1"/>
          <p:nvPr/>
        </p:nvSpPr>
        <p:spPr>
          <a:xfrm>
            <a:off x="755577" y="3409836"/>
            <a:ext cx="2376263" cy="523220"/>
          </a:xfrm>
          <a:prstGeom prst="rect">
            <a:avLst/>
          </a:prstGeom>
          <a:solidFill>
            <a:schemeClr val="bg1">
              <a:lumMod val="85000"/>
            </a:schemeClr>
          </a:solidFill>
        </p:spPr>
        <p:txBody>
          <a:bodyPr wrap="square">
            <a:spAutoFit/>
          </a:bodyPr>
          <a:lstStyle/>
          <a:p>
            <a:pPr>
              <a:defRPr/>
            </a:pPr>
            <a:r>
              <a:rPr lang="en-GB" sz="1400" b="1" dirty="0" smtClean="0">
                <a:solidFill>
                  <a:schemeClr val="tx1">
                    <a:lumMod val="65000"/>
                    <a:lumOff val="35000"/>
                  </a:schemeClr>
                </a:solidFill>
                <a:latin typeface="Arial" pitchFamily="34" charset="0"/>
                <a:cs typeface="Arial" pitchFamily="34" charset="0"/>
              </a:rPr>
              <a:t>Performance variation of students within schools</a:t>
            </a:r>
            <a:endParaRPr lang="en-US" sz="1400" b="1" dirty="0">
              <a:solidFill>
                <a:schemeClr val="tx1">
                  <a:lumMod val="65000"/>
                  <a:lumOff val="35000"/>
                </a:schemeClr>
              </a:solidFill>
              <a:latin typeface="Arial" pitchFamily="34" charset="0"/>
              <a:cs typeface="Arial" pitchFamily="34" charset="0"/>
            </a:endParaRPr>
          </a:p>
        </p:txBody>
      </p:sp>
      <p:sp>
        <p:nvSpPr>
          <p:cNvPr id="7" name="TextBox 6"/>
          <p:cNvSpPr txBox="1"/>
          <p:nvPr/>
        </p:nvSpPr>
        <p:spPr>
          <a:xfrm>
            <a:off x="755577" y="1822261"/>
            <a:ext cx="2376263" cy="523220"/>
          </a:xfrm>
          <a:prstGeom prst="rect">
            <a:avLst/>
          </a:prstGeom>
          <a:solidFill>
            <a:srgbClr val="278D99"/>
          </a:solidFill>
          <a:ln>
            <a:noFill/>
          </a:ln>
        </p:spPr>
        <p:txBody>
          <a:bodyPr wrap="square">
            <a:spAutoFit/>
          </a:bodyPr>
          <a:lstStyle/>
          <a:p>
            <a:pPr>
              <a:defRPr/>
            </a:pPr>
            <a:r>
              <a:rPr lang="en-GB" sz="1400" b="1" dirty="0" smtClean="0">
                <a:solidFill>
                  <a:schemeClr val="bg1"/>
                </a:solidFill>
                <a:latin typeface="Arial" pitchFamily="34" charset="0"/>
                <a:cs typeface="Arial" pitchFamily="34" charset="0"/>
              </a:rPr>
              <a:t>Performance differences between </a:t>
            </a:r>
            <a:r>
              <a:rPr lang="en-GB" sz="1400" b="1" dirty="0">
                <a:solidFill>
                  <a:schemeClr val="bg1"/>
                </a:solidFill>
                <a:latin typeface="Arial" pitchFamily="34" charset="0"/>
                <a:cs typeface="Arial" pitchFamily="34" charset="0"/>
              </a:rPr>
              <a:t>schools</a:t>
            </a:r>
            <a:endParaRPr lang="en-US" sz="1400" b="1" dirty="0">
              <a:solidFill>
                <a:schemeClr val="bg1"/>
              </a:solidFill>
              <a:latin typeface="Arial" pitchFamily="34" charset="0"/>
              <a:cs typeface="Arial" pitchFamily="34" charset="0"/>
            </a:endParaRPr>
          </a:p>
        </p:txBody>
      </p:sp>
      <p:sp>
        <p:nvSpPr>
          <p:cNvPr id="12" name="TextBox 2"/>
          <p:cNvSpPr txBox="1"/>
          <p:nvPr/>
        </p:nvSpPr>
        <p:spPr>
          <a:xfrm>
            <a:off x="7884368" y="1886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solidFill>
                  <a:schemeClr val="bg1"/>
                </a:solidFill>
                <a:latin typeface="Arial" pitchFamily="34" charset="0"/>
                <a:cs typeface="Arial" pitchFamily="34" charset="0"/>
              </a:rPr>
              <a:t>Fig II.2.7</a:t>
            </a:r>
            <a:endParaRPr lang="en-GB" sz="1100" dirty="0">
              <a:solidFill>
                <a:schemeClr val="bg1"/>
              </a:solidFill>
              <a:latin typeface="Arial" pitchFamily="34" charset="0"/>
              <a:cs typeface="Arial" pitchFamily="34" charset="0"/>
            </a:endParaRPr>
          </a:p>
        </p:txBody>
      </p:sp>
      <p:sp>
        <p:nvSpPr>
          <p:cNvPr id="14" name="TextBox 1"/>
          <p:cNvSpPr txBox="1"/>
          <p:nvPr/>
        </p:nvSpPr>
        <p:spPr>
          <a:xfrm>
            <a:off x="3563888" y="2214692"/>
            <a:ext cx="1368149" cy="2615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solidFill>
                  <a:schemeClr val="bg1"/>
                </a:solidFill>
                <a:latin typeface="Arial" panose="020B0604020202020204" pitchFamily="34" charset="0"/>
                <a:cs typeface="Arial" panose="020B0604020202020204" pitchFamily="34" charset="0"/>
              </a:rPr>
              <a:t>OECD average</a:t>
            </a:r>
            <a:endParaRPr lang="en-GB" sz="1200" b="1" dirty="0">
              <a:solidFill>
                <a:schemeClr val="bg1"/>
              </a:solidFill>
              <a:latin typeface="Arial" panose="020B0604020202020204" pitchFamily="34" charset="0"/>
              <a:cs typeface="Arial" panose="020B0604020202020204" pitchFamily="34" charset="0"/>
            </a:endParaRPr>
          </a:p>
        </p:txBody>
      </p:sp>
      <p:sp>
        <p:nvSpPr>
          <p:cNvPr id="15" name="TextBox 1"/>
          <p:cNvSpPr txBox="1"/>
          <p:nvPr/>
        </p:nvSpPr>
        <p:spPr>
          <a:xfrm>
            <a:off x="4572000" y="4823606"/>
            <a:ext cx="1368149" cy="2615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solidFill>
                  <a:schemeClr val="bg1"/>
                </a:solidFill>
                <a:latin typeface="Arial" panose="020B0604020202020204" pitchFamily="34" charset="0"/>
                <a:cs typeface="Arial" panose="020B0604020202020204" pitchFamily="34" charset="0"/>
              </a:rPr>
              <a:t>OECD average</a:t>
            </a:r>
            <a:endParaRPr lang="en-GB" sz="1200" b="1" dirty="0">
              <a:solidFill>
                <a:schemeClr val="bg1"/>
              </a:solidFill>
              <a:latin typeface="Arial" panose="020B0604020202020204" pitchFamily="34" charset="0"/>
              <a:cs typeface="Arial" panose="020B0604020202020204" pitchFamily="34" charset="0"/>
            </a:endParaRPr>
          </a:p>
        </p:txBody>
      </p:sp>
      <p:sp>
        <p:nvSpPr>
          <p:cNvPr id="10" name="슬라이드 번호 개체 틀 9"/>
          <p:cNvSpPr>
            <a:spLocks noGrp="1"/>
          </p:cNvSpPr>
          <p:nvPr>
            <p:ph type="sldNum" sz="quarter" idx="18"/>
          </p:nvPr>
        </p:nvSpPr>
        <p:spPr/>
        <p:txBody>
          <a:bodyPr/>
          <a:lstStyle/>
          <a:p>
            <a:fld id="{B8364164-D7C2-4011-A351-B5EC1CE463BF}" type="slidenum">
              <a:rPr lang="ko-KR" altLang="en-US" smtClean="0"/>
              <a:pPr/>
              <a:t>22</a:t>
            </a:fld>
            <a:endParaRPr lang="ko-KR" altLang="en-US"/>
          </a:p>
        </p:txBody>
      </p:sp>
      <p:pic>
        <p:nvPicPr>
          <p:cNvPr id="13"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
        <p:nvSpPr>
          <p:cNvPr id="16" name="Rectangle 15"/>
          <p:cNvSpPr/>
          <p:nvPr/>
        </p:nvSpPr>
        <p:spPr>
          <a:xfrm>
            <a:off x="8820472" y="1196752"/>
            <a:ext cx="144016" cy="5971592"/>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TextBox 16"/>
          <p:cNvSpPr txBox="1"/>
          <p:nvPr/>
        </p:nvSpPr>
        <p:spPr>
          <a:xfrm>
            <a:off x="0" y="6621123"/>
            <a:ext cx="323528" cy="276999"/>
          </a:xfrm>
          <a:prstGeom prst="rect">
            <a:avLst/>
          </a:prstGeom>
          <a:solidFill>
            <a:srgbClr val="58C8D4"/>
          </a:solidFill>
          <a:ln>
            <a:noFill/>
          </a:ln>
        </p:spPr>
        <p:txBody>
          <a:bodyPr wrap="square" rtlCol="0" anchor="ctr">
            <a:spAutoFit/>
          </a:bodyPr>
          <a:lstStyle/>
          <a:p>
            <a:r>
              <a:rPr lang="en-GB" sz="1200" dirty="0" smtClean="0">
                <a:solidFill>
                  <a:schemeClr val="bg1"/>
                </a:solidFill>
                <a:latin typeface="Arial" panose="020B0604020202020204" pitchFamily="34" charset="0"/>
                <a:cs typeface="Arial" panose="020B0604020202020204" pitchFamily="34" charset="0"/>
              </a:rPr>
              <a:t>B</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9261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up)">
                                      <p:cBhvr>
                                        <p:cTn id="18" dur="500"/>
                                        <p:tgtEl>
                                          <p:spTgt spid="4">
                                            <p:graphicEl>
                                              <a:chart seriesIdx="1" categoryIdx="-4" bldStep="series"/>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21" dur="500"/>
                                        <p:tgtEl>
                                          <p:spTgt spid="4">
                                            <p:graphicEl>
                                              <a:chart seriesIdx="2" categoryIdx="-4" bldStep="series"/>
                                            </p:graphic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22" presetClass="entr" presetSubtype="4" fill="hold" grpId="0" nodeType="withEffect">
                                  <p:stCondLst>
                                    <p:cond delay="0"/>
                                  </p:stCondLst>
                                  <p:childTnLst>
                                    <p:set>
                                      <p:cBhvr>
                                        <p:cTn id="29"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down)">
                                      <p:cBhvr>
                                        <p:cTn id="30"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6" grpId="0" animBg="1"/>
      <p:bldP spid="7"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00955" y="2924944"/>
            <a:ext cx="8405923" cy="584775"/>
          </a:xfrm>
          <a:prstGeom prst="rect">
            <a:avLst/>
          </a:prstGeom>
          <a:noFill/>
        </p:spPr>
        <p:txBody>
          <a:bodyPr wrap="square" rtlCol="0">
            <a:spAutoFit/>
          </a:bodyPr>
          <a:lstStyle/>
          <a:p>
            <a:pPr algn="ctr" fontAlgn="base" latinLnBrk="0">
              <a:spcBef>
                <a:spcPct val="0"/>
              </a:spcBef>
              <a:spcAft>
                <a:spcPct val="0"/>
              </a:spcAft>
            </a:pPr>
            <a:r>
              <a:rPr lang="es-ES_tradnl" sz="3200" dirty="0" err="1" smtClean="0">
                <a:solidFill>
                  <a:srgbClr val="33CCFF"/>
                </a:solidFill>
                <a:latin typeface="Calibri" panose="020F0502020204030204" pitchFamily="34" charset="0"/>
                <a:cs typeface="Arial" pitchFamily="34" charset="0"/>
              </a:rPr>
              <a:t>Catching</a:t>
            </a:r>
            <a:r>
              <a:rPr lang="es-ES_tradnl" sz="3200" dirty="0" smtClean="0">
                <a:solidFill>
                  <a:srgbClr val="33CCFF"/>
                </a:solidFill>
                <a:latin typeface="Calibri" panose="020F0502020204030204" pitchFamily="34" charset="0"/>
                <a:cs typeface="Arial" pitchFamily="34" charset="0"/>
              </a:rPr>
              <a:t> up </a:t>
            </a:r>
            <a:r>
              <a:rPr lang="es-ES_tradnl" sz="3200" dirty="0" err="1" smtClean="0">
                <a:solidFill>
                  <a:srgbClr val="33CCFF"/>
                </a:solidFill>
                <a:latin typeface="Calibri" panose="020F0502020204030204" pitchFamily="34" charset="0"/>
                <a:cs typeface="Arial" pitchFamily="34" charset="0"/>
              </a:rPr>
              <a:t>with</a:t>
            </a:r>
            <a:r>
              <a:rPr lang="es-ES_tradnl" sz="3200" dirty="0" smtClean="0">
                <a:solidFill>
                  <a:srgbClr val="33CCFF"/>
                </a:solidFill>
                <a:latin typeface="Calibri" panose="020F0502020204030204" pitchFamily="34" charset="0"/>
                <a:cs typeface="Arial" pitchFamily="34" charset="0"/>
              </a:rPr>
              <a:t> the top-</a:t>
            </a:r>
            <a:r>
              <a:rPr lang="es-ES_tradnl" sz="3200" dirty="0" err="1" smtClean="0">
                <a:solidFill>
                  <a:srgbClr val="33CCFF"/>
                </a:solidFill>
                <a:latin typeface="Calibri" panose="020F0502020204030204" pitchFamily="34" charset="0"/>
                <a:cs typeface="Arial" pitchFamily="34" charset="0"/>
              </a:rPr>
              <a:t>performers</a:t>
            </a:r>
            <a:endParaRPr lang="en-US" sz="3200" dirty="0">
              <a:solidFill>
                <a:srgbClr val="33CCFF"/>
              </a:solidFill>
              <a:latin typeface="Calibri" panose="020F0502020204030204" pitchFamily="34" charset="0"/>
              <a:cs typeface="Arial" pitchFamily="34" charset="0"/>
            </a:endParaRPr>
          </a:p>
        </p:txBody>
      </p:sp>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2483768" y="4206354"/>
            <a:ext cx="4916510"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127840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59"/>
                                        </p:tgtEl>
                                        <p:attrNameLst>
                                          <p:attrName>style.visibility</p:attrName>
                                        </p:attrNameLst>
                                      </p:cBhvr>
                                      <p:to>
                                        <p:strVal val="visible"/>
                                      </p:to>
                                    </p:set>
                                    <p:animEffect transition="in" filter="fade">
                                      <p:cBhvr>
                                        <p:cTn id="12" dur="500"/>
                                        <p:tgtEl>
                                          <p:spTgt spid="612359"/>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12358"/>
                                        </p:tgtEl>
                                        <p:attrNameLst>
                                          <p:attrName>style.visibility</p:attrName>
                                        </p:attrNameLst>
                                      </p:cBhvr>
                                      <p:to>
                                        <p:strVal val="visible"/>
                                      </p:to>
                                    </p:set>
                                    <p:animEffect transition="in" filter="wipe(down)">
                                      <p:cBhvr>
                                        <p:cTn id="16" dur="500"/>
                                        <p:tgtEl>
                                          <p:spTgt spid="61235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12360"/>
                                        </p:tgtEl>
                                        <p:attrNameLst>
                                          <p:attrName>style.visibility</p:attrName>
                                        </p:attrNameLst>
                                      </p:cBhvr>
                                      <p:to>
                                        <p:strVal val="visible"/>
                                      </p:to>
                                    </p:set>
                                    <p:animEffect transition="in" filter="fade">
                                      <p:cBhvr>
                                        <p:cTn id="20" dur="500"/>
                                        <p:tgtEl>
                                          <p:spTgt spid="6123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2362"/>
                                        </p:tgtEl>
                                        <p:attrNameLst>
                                          <p:attrName>style.visibility</p:attrName>
                                        </p:attrNameLst>
                                      </p:cBhvr>
                                      <p:to>
                                        <p:strVal val="visible"/>
                                      </p:to>
                                    </p:set>
                                    <p:animEffect transition="in" filter="fade">
                                      <p:cBhvr>
                                        <p:cTn id="25" dur="500"/>
                                        <p:tgtEl>
                                          <p:spTgt spid="61236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12364"/>
                                        </p:tgtEl>
                                        <p:attrNameLst>
                                          <p:attrName>style.visibility</p:attrName>
                                        </p:attrNameLst>
                                      </p:cBhvr>
                                      <p:to>
                                        <p:strVal val="visible"/>
                                      </p:to>
                                    </p:set>
                                    <p:animEffect transition="in" filter="wipe(left)">
                                      <p:cBhvr>
                                        <p:cTn id="29" dur="500"/>
                                        <p:tgtEl>
                                          <p:spTgt spid="612364"/>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12363"/>
                                        </p:tgtEl>
                                        <p:attrNameLst>
                                          <p:attrName>style.visibility</p:attrName>
                                        </p:attrNameLst>
                                      </p:cBhvr>
                                      <p:to>
                                        <p:strVal val="visible"/>
                                      </p:to>
                                    </p:set>
                                    <p:animEffect transition="in" filter="fade">
                                      <p:cBhvr>
                                        <p:cTn id="33" dur="500"/>
                                        <p:tgtEl>
                                          <p:spTgt spid="6123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2">
                                            <p:txEl>
                                              <p:pRg st="0" end="0"/>
                                            </p:txEl>
                                          </p:spTgt>
                                        </p:tgtEl>
                                      </p:cBhvr>
                                    </p:animEffect>
                                    <p:set>
                                      <p:cBhvr>
                                        <p:cTn id="38" dur="1" fill="hold">
                                          <p:stCondLst>
                                            <p:cond delay="499"/>
                                          </p:stCondLst>
                                        </p:cTn>
                                        <p:tgtEl>
                                          <p:spTgt spid="2">
                                            <p:txEl>
                                              <p:pRg st="0" end="0"/>
                                            </p:txEl>
                                          </p:spTgt>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612354"/>
                                        </p:tgtEl>
                                        <p:attrNameLst>
                                          <p:attrName>style.visibility</p:attrName>
                                        </p:attrNameLst>
                                      </p:cBhvr>
                                      <p:to>
                                        <p:strVal val="visible"/>
                                      </p:to>
                                    </p:set>
                                    <p:animEffect transition="in" filter="fade">
                                      <p:cBhvr>
                                        <p:cTn id="42" dur="500"/>
                                        <p:tgtEl>
                                          <p:spTgt spid="6123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2368"/>
                                        </p:tgtEl>
                                        <p:attrNameLst>
                                          <p:attrName>style.visibility</p:attrName>
                                        </p:attrNameLst>
                                      </p:cBhvr>
                                      <p:to>
                                        <p:strVal val="visible"/>
                                      </p:to>
                                    </p:set>
                                    <p:animEffect transition="in" filter="fade">
                                      <p:cBhvr>
                                        <p:cTn id="45" dur="500"/>
                                        <p:tgtEl>
                                          <p:spTgt spid="61236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2355"/>
                                        </p:tgtEl>
                                        <p:attrNameLst>
                                          <p:attrName>style.visibility</p:attrName>
                                        </p:attrNameLst>
                                      </p:cBhvr>
                                      <p:to>
                                        <p:strVal val="visible"/>
                                      </p:to>
                                    </p:set>
                                    <p:animEffect transition="in" filter="fade">
                                      <p:cBhvr>
                                        <p:cTn id="50" dur="500"/>
                                        <p:tgtEl>
                                          <p:spTgt spid="6123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2365"/>
                                        </p:tgtEl>
                                        <p:attrNameLst>
                                          <p:attrName>style.visibility</p:attrName>
                                        </p:attrNameLst>
                                      </p:cBhvr>
                                      <p:to>
                                        <p:strVal val="visible"/>
                                      </p:to>
                                    </p:set>
                                    <p:animEffect transition="in" filter="fade">
                                      <p:cBhvr>
                                        <p:cTn id="53" dur="500"/>
                                        <p:tgtEl>
                                          <p:spTgt spid="61236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12356"/>
                                        </p:tgtEl>
                                        <p:attrNameLst>
                                          <p:attrName>style.visibility</p:attrName>
                                        </p:attrNameLst>
                                      </p:cBhvr>
                                      <p:to>
                                        <p:strVal val="visible"/>
                                      </p:to>
                                    </p:set>
                                    <p:animEffect transition="in" filter="fade">
                                      <p:cBhvr>
                                        <p:cTn id="58" dur="500"/>
                                        <p:tgtEl>
                                          <p:spTgt spid="6123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2366"/>
                                        </p:tgtEl>
                                        <p:attrNameLst>
                                          <p:attrName>style.visibility</p:attrName>
                                        </p:attrNameLst>
                                      </p:cBhvr>
                                      <p:to>
                                        <p:strVal val="visible"/>
                                      </p:to>
                                    </p:set>
                                    <p:animEffect transition="in" filter="fade">
                                      <p:cBhvr>
                                        <p:cTn id="61" dur="500"/>
                                        <p:tgtEl>
                                          <p:spTgt spid="6123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12357"/>
                                        </p:tgtEl>
                                        <p:attrNameLst>
                                          <p:attrName>style.visibility</p:attrName>
                                        </p:attrNameLst>
                                      </p:cBhvr>
                                      <p:to>
                                        <p:strVal val="visible"/>
                                      </p:to>
                                    </p:set>
                                    <p:animEffect transition="in" filter="fade">
                                      <p:cBhvr>
                                        <p:cTn id="66" dur="500"/>
                                        <p:tgtEl>
                                          <p:spTgt spid="6123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2367"/>
                                        </p:tgtEl>
                                        <p:attrNameLst>
                                          <p:attrName>style.visibility</p:attrName>
                                        </p:attrNameLst>
                                      </p:cBhvr>
                                      <p:to>
                                        <p:strVal val="visible"/>
                                      </p:to>
                                    </p:set>
                                    <p:animEffect transition="in" filter="fade">
                                      <p:cBhvr>
                                        <p:cTn id="69" dur="500"/>
                                        <p:tgtEl>
                                          <p:spTgt spid="612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12355" grpId="0" animBg="1"/>
      <p:bldP spid="612356" grpId="0" animBg="1"/>
      <p:bldP spid="612354" grpId="0" animBg="1"/>
      <p:bldP spid="612357" grpId="0" animBg="1"/>
      <p:bldP spid="612358" grpId="0" animBg="1"/>
      <p:bldP spid="612359" grpId="0"/>
      <p:bldP spid="612360" grpId="0"/>
      <p:bldP spid="612362" grpId="0" animBg="1"/>
      <p:bldP spid="612363" grpId="0" animBg="1"/>
      <p:bldP spid="612364" grpId="0" animBg="1"/>
      <p:bldP spid="612365" grpId="0"/>
      <p:bldP spid="612366" grpId="0"/>
      <p:bldP spid="612367" grpId="0"/>
      <p:bldP spid="61236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76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Commitment to universal achievement</a:t>
            </a:r>
            <a:endParaRPr lang="en-GB" sz="1400" dirty="0">
              <a:solidFill>
                <a:srgbClr val="FFFFFF"/>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Gateways, instructional systems</a:t>
            </a:r>
            <a:endParaRPr lang="en-GB" sz="1400" dirty="0">
              <a:solidFill>
                <a:srgbClr val="FFFFFF"/>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at point of delivery</a:t>
            </a:r>
            <a:endParaRPr lang="en-GB" sz="1400" dirty="0">
              <a:solidFill>
                <a:srgbClr val="FFFFFF"/>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Incentive structures and accountability</a:t>
            </a:r>
            <a:endParaRPr lang="en-GB" sz="1400" dirty="0">
              <a:solidFill>
                <a:srgbClr val="FFFFFF"/>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where they yield most</a:t>
            </a:r>
            <a:endParaRPr lang="en-GB" sz="1400" dirty="0">
              <a:solidFill>
                <a:srgbClr val="FFFFFF"/>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A learning system</a:t>
            </a:r>
            <a:endParaRPr lang="en-GB" sz="1400" dirty="0">
              <a:solidFill>
                <a:srgbClr val="FFFFFF"/>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Coherence</a:t>
            </a:r>
            <a:endParaRPr lang="en-GB" sz="1400" dirty="0">
              <a:solidFill>
                <a:srgbClr val="FFFFFF"/>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68915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23" presetClass="entr" presetSubtype="272"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strVal val="2/3*#ppt_w"/>
                                          </p:val>
                                        </p:tav>
                                        <p:tav tm="100000">
                                          <p:val>
                                            <p:strVal val="#ppt_w"/>
                                          </p:val>
                                        </p:tav>
                                      </p:tavLst>
                                    </p:anim>
                                    <p:anim calcmode="lin" valueType="num">
                                      <p:cBhvr>
                                        <p:cTn id="12" dur="1000" fill="hold"/>
                                        <p:tgtEl>
                                          <p:spTgt spid="25"/>
                                        </p:tgtEl>
                                        <p:attrNameLst>
                                          <p:attrName>ppt_h</p:attrName>
                                        </p:attrNameLst>
                                      </p:cBhvr>
                                      <p:tavLst>
                                        <p:tav tm="0">
                                          <p:val>
                                            <p:strVal val="2/3*#ppt_h"/>
                                          </p:val>
                                        </p:tav>
                                        <p:tav tm="100000">
                                          <p:val>
                                            <p:strVal val="#ppt_h"/>
                                          </p:val>
                                        </p:tav>
                                      </p:tavLst>
                                    </p:anim>
                                  </p:childTnLst>
                                </p:cTn>
                              </p:par>
                            </p:childTnLst>
                          </p:cTn>
                        </p:par>
                        <p:par>
                          <p:cTn id="13" fill="hold">
                            <p:stCondLst>
                              <p:cond delay="2250"/>
                            </p:stCondLst>
                            <p:childTnLst>
                              <p:par>
                                <p:cTn id="14" presetID="23" presetClass="entr" presetSubtype="272" fill="hold" grpId="0" nodeType="afterEffect">
                                  <p:stCondLst>
                                    <p:cond delay="25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strVal val="2/3*#ppt_w"/>
                                          </p:val>
                                        </p:tav>
                                        <p:tav tm="100000">
                                          <p:val>
                                            <p:strVal val="#ppt_w"/>
                                          </p:val>
                                        </p:tav>
                                      </p:tavLst>
                                    </p:anim>
                                    <p:anim calcmode="lin" valueType="num">
                                      <p:cBhvr>
                                        <p:cTn id="17" dur="1000" fill="hold"/>
                                        <p:tgtEl>
                                          <p:spTgt spid="29"/>
                                        </p:tgtEl>
                                        <p:attrNameLst>
                                          <p:attrName>ppt_h</p:attrName>
                                        </p:attrNameLst>
                                      </p:cBhvr>
                                      <p:tavLst>
                                        <p:tav tm="0">
                                          <p:val>
                                            <p:strVal val="2/3*#ppt_h"/>
                                          </p:val>
                                        </p:tav>
                                        <p:tav tm="100000">
                                          <p:val>
                                            <p:strVal val="#ppt_h"/>
                                          </p:val>
                                        </p:tav>
                                      </p:tavLst>
                                    </p:anim>
                                  </p:childTnLst>
                                </p:cTn>
                              </p:par>
                            </p:childTnLst>
                          </p:cTn>
                        </p:par>
                        <p:par>
                          <p:cTn id="18" fill="hold">
                            <p:stCondLst>
                              <p:cond delay="3500"/>
                            </p:stCondLst>
                            <p:childTnLst>
                              <p:par>
                                <p:cTn id="19" presetID="23" presetClass="entr" presetSubtype="272" fill="hold" grpId="0" nodeType="afterEffect">
                                  <p:stCondLst>
                                    <p:cond delay="25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2/3*#ppt_w"/>
                                          </p:val>
                                        </p:tav>
                                        <p:tav tm="100000">
                                          <p:val>
                                            <p:strVal val="#ppt_w"/>
                                          </p:val>
                                        </p:tav>
                                      </p:tavLst>
                                    </p:anim>
                                    <p:anim calcmode="lin" valueType="num">
                                      <p:cBhvr>
                                        <p:cTn id="22" dur="1000" fill="hold"/>
                                        <p:tgtEl>
                                          <p:spTgt spid="30"/>
                                        </p:tgtEl>
                                        <p:attrNameLst>
                                          <p:attrName>ppt_h</p:attrName>
                                        </p:attrNameLst>
                                      </p:cBhvr>
                                      <p:tavLst>
                                        <p:tav tm="0">
                                          <p:val>
                                            <p:strVal val="2/3*#ppt_h"/>
                                          </p:val>
                                        </p:tav>
                                        <p:tav tm="100000">
                                          <p:val>
                                            <p:strVal val="#ppt_h"/>
                                          </p:val>
                                        </p:tav>
                                      </p:tavLst>
                                    </p:anim>
                                  </p:childTnLst>
                                </p:cTn>
                              </p:par>
                            </p:childTnLst>
                          </p:cTn>
                        </p:par>
                        <p:par>
                          <p:cTn id="23" fill="hold">
                            <p:stCondLst>
                              <p:cond delay="4750"/>
                            </p:stCondLst>
                            <p:childTnLst>
                              <p:par>
                                <p:cTn id="24" presetID="23" presetClass="entr" presetSubtype="272" fill="hold" grpId="0" nodeType="afterEffect">
                                  <p:stCondLst>
                                    <p:cond delay="250"/>
                                  </p:stCondLst>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strVal val="2/3*#ppt_w"/>
                                          </p:val>
                                        </p:tav>
                                        <p:tav tm="100000">
                                          <p:val>
                                            <p:strVal val="#ppt_w"/>
                                          </p:val>
                                        </p:tav>
                                      </p:tavLst>
                                    </p:anim>
                                    <p:anim calcmode="lin" valueType="num">
                                      <p:cBhvr>
                                        <p:cTn id="27" dur="1000" fill="hold"/>
                                        <p:tgtEl>
                                          <p:spTgt spid="31"/>
                                        </p:tgtEl>
                                        <p:attrNameLst>
                                          <p:attrName>ppt_h</p:attrName>
                                        </p:attrNameLst>
                                      </p:cBhvr>
                                      <p:tavLst>
                                        <p:tav tm="0">
                                          <p:val>
                                            <p:strVal val="2/3*#ppt_h"/>
                                          </p:val>
                                        </p:tav>
                                        <p:tav tm="100000">
                                          <p:val>
                                            <p:strVal val="#ppt_h"/>
                                          </p:val>
                                        </p:tav>
                                      </p:tavLst>
                                    </p:anim>
                                  </p:childTnLst>
                                </p:cTn>
                              </p:par>
                            </p:childTnLst>
                          </p:cTn>
                        </p:par>
                        <p:par>
                          <p:cTn id="28" fill="hold">
                            <p:stCondLst>
                              <p:cond delay="6000"/>
                            </p:stCondLst>
                            <p:childTnLst>
                              <p:par>
                                <p:cTn id="29" presetID="23" presetClass="entr" presetSubtype="272" fill="hold" grpId="0" nodeType="after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strVal val="2/3*#ppt_w"/>
                                          </p:val>
                                        </p:tav>
                                        <p:tav tm="100000">
                                          <p:val>
                                            <p:strVal val="#ppt_w"/>
                                          </p:val>
                                        </p:tav>
                                      </p:tavLst>
                                    </p:anim>
                                    <p:anim calcmode="lin" valueType="num">
                                      <p:cBhvr>
                                        <p:cTn id="32" dur="1000" fill="hold"/>
                                        <p:tgtEl>
                                          <p:spTgt spid="32"/>
                                        </p:tgtEl>
                                        <p:attrNameLst>
                                          <p:attrName>ppt_h</p:attrName>
                                        </p:attrNameLst>
                                      </p:cBhvr>
                                      <p:tavLst>
                                        <p:tav tm="0">
                                          <p:val>
                                            <p:strVal val="2/3*#ppt_h"/>
                                          </p:val>
                                        </p:tav>
                                        <p:tav tm="100000">
                                          <p:val>
                                            <p:strVal val="#ppt_h"/>
                                          </p:val>
                                        </p:tav>
                                      </p:tavLst>
                                    </p:anim>
                                  </p:childTnLst>
                                </p:cTn>
                              </p:par>
                            </p:childTnLst>
                          </p:cTn>
                        </p:par>
                        <p:par>
                          <p:cTn id="33" fill="hold">
                            <p:stCondLst>
                              <p:cond delay="7250"/>
                            </p:stCondLst>
                            <p:childTnLst>
                              <p:par>
                                <p:cTn id="34" presetID="23" presetClass="entr" presetSubtype="272" fill="hold" grpId="0" nodeType="afterEffect">
                                  <p:stCondLst>
                                    <p:cond delay="250"/>
                                  </p:stCondLst>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strVal val="2/3*#ppt_w"/>
                                          </p:val>
                                        </p:tav>
                                        <p:tav tm="100000">
                                          <p:val>
                                            <p:strVal val="#ppt_w"/>
                                          </p:val>
                                        </p:tav>
                                      </p:tavLst>
                                    </p:anim>
                                    <p:anim calcmode="lin" valueType="num">
                                      <p:cBhvr>
                                        <p:cTn id="37" dur="1000" fill="hold"/>
                                        <p:tgtEl>
                                          <p:spTgt spid="33"/>
                                        </p:tgtEl>
                                        <p:attrNameLst>
                                          <p:attrName>ppt_h</p:attrName>
                                        </p:attrNameLst>
                                      </p:cBhvr>
                                      <p:tavLst>
                                        <p:tav tm="0">
                                          <p:val>
                                            <p:strVal val="2/3*#ppt_h"/>
                                          </p:val>
                                        </p:tav>
                                        <p:tav tm="100000">
                                          <p:val>
                                            <p:strVal val="#ppt_h"/>
                                          </p:val>
                                        </p:tav>
                                      </p:tavLst>
                                    </p:anim>
                                  </p:childTnLst>
                                </p:cTn>
                              </p:par>
                            </p:childTnLst>
                          </p:cTn>
                        </p:par>
                        <p:par>
                          <p:cTn id="38" fill="hold">
                            <p:stCondLst>
                              <p:cond delay="8500"/>
                            </p:stCondLst>
                            <p:childTnLst>
                              <p:par>
                                <p:cTn id="39" presetID="23" presetClass="entr" presetSubtype="272" fill="hold" grpId="0" nodeType="afterEffect">
                                  <p:stCondLst>
                                    <p:cond delay="25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strVal val="2/3*#ppt_w"/>
                                          </p:val>
                                        </p:tav>
                                        <p:tav tm="100000">
                                          <p:val>
                                            <p:strVal val="#ppt_w"/>
                                          </p:val>
                                        </p:tav>
                                      </p:tavLst>
                                    </p:anim>
                                    <p:anim calcmode="lin" valueType="num">
                                      <p:cBhvr>
                                        <p:cTn id="42" dur="1000" fill="hold"/>
                                        <p:tgtEl>
                                          <p:spTgt spid="3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40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Commitment to universal achievement</a:t>
            </a:r>
            <a:endParaRPr lang="en-GB" sz="1400" dirty="0">
              <a:solidFill>
                <a:srgbClr val="FFFFFF"/>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Gateways, instructional systems</a:t>
            </a:r>
            <a:endParaRPr lang="en-GB" sz="1400" dirty="0">
              <a:solidFill>
                <a:srgbClr val="FFFFFF">
                  <a:lumMod val="65000"/>
                </a:srgbClr>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at point of delivery</a:t>
            </a:r>
            <a:endParaRPr lang="en-GB" sz="1400" dirty="0">
              <a:solidFill>
                <a:srgbClr val="FFFFFF">
                  <a:lumMod val="65000"/>
                </a:srgbClr>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Incentive structures and accountability</a:t>
            </a:r>
            <a:endParaRPr lang="en-GB" sz="1400" dirty="0">
              <a:solidFill>
                <a:srgbClr val="FFFFFF">
                  <a:lumMod val="65000"/>
                </a:srgbClr>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where they yield most</a:t>
            </a:r>
            <a:endParaRPr lang="en-GB" sz="1400" dirty="0">
              <a:solidFill>
                <a:srgbClr val="FFFFFF">
                  <a:lumMod val="65000"/>
                </a:srgbClr>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 learning system</a:t>
            </a:r>
            <a:endParaRPr lang="en-GB" sz="1400" dirty="0">
              <a:solidFill>
                <a:srgbClr val="FFFFFF">
                  <a:lumMod val="65000"/>
                </a:srgbClr>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Coherence</a:t>
            </a:r>
            <a:endParaRPr lang="en-GB" sz="1400" dirty="0">
              <a:solidFill>
                <a:srgbClr val="FFFFFF">
                  <a:lumMod val="65000"/>
                </a:srgbClr>
              </a:solidFill>
              <a:latin typeface="Calibri" panose="020F0502020204030204" pitchFamily="34" charset="0"/>
              <a:cs typeface="Arial" pitchFamily="34" charset="0"/>
            </a:endParaRPr>
          </a:p>
        </p:txBody>
      </p:sp>
      <p:sp>
        <p:nvSpPr>
          <p:cNvPr id="28" name="Rounded Rectangle 27"/>
          <p:cNvSpPr/>
          <p:nvPr/>
        </p:nvSpPr>
        <p:spPr>
          <a:xfrm>
            <a:off x="622254" y="581693"/>
            <a:ext cx="6925234" cy="4071444"/>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35" name="Content Placeholder 2"/>
          <p:cNvSpPr txBox="1">
            <a:spLocks/>
          </p:cNvSpPr>
          <p:nvPr/>
        </p:nvSpPr>
        <p:spPr>
          <a:xfrm>
            <a:off x="817521" y="634302"/>
            <a:ext cx="6669741" cy="3714750"/>
          </a:xfrm>
          <a:prstGeom prst="rect">
            <a:avLst/>
          </a:prstGeom>
        </p:spPr>
        <p:txBody>
          <a:bodyPr/>
          <a:lstStyle/>
          <a:p>
            <a:pPr marL="342900" indent="-342900" eaLnBrk="0" fontAlgn="base" latinLnBrk="0" hangingPunct="0">
              <a:spcBef>
                <a:spcPct val="20000"/>
              </a:spcBef>
              <a:spcAft>
                <a:spcPct val="0"/>
              </a:spcAft>
              <a:buSzPct val="75000"/>
              <a:buFont typeface="Monotype Sorts" pitchFamily="2" charset="2"/>
              <a:buChar char="r"/>
              <a:tabLst>
                <a:tab pos="7712075" algn="r"/>
              </a:tabLst>
              <a:defRPr/>
            </a:pPr>
            <a:r>
              <a:rPr lang="en-GB" sz="2400" kern="0" dirty="0" smtClean="0">
                <a:solidFill>
                  <a:srgbClr val="000000"/>
                </a:solidFill>
                <a:latin typeface="Calibri" panose="020F0502020204030204" pitchFamily="34" charset="0"/>
                <a:cs typeface="Arial" pitchFamily="34" charset="0"/>
              </a:rPr>
              <a:t>A commitment to education and the belief that competencies can be learned and therefore all children can achieve</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Universal educational standards and personalization as the approach to heterogeneity in the student body…</a:t>
            </a:r>
          </a:p>
          <a:p>
            <a:pPr marL="742950" lvl="1" indent="-285750" eaLnBrk="0" fontAlgn="base" latinLnBrk="0" hangingPunct="0">
              <a:spcBef>
                <a:spcPct val="20000"/>
              </a:spcBef>
              <a:spcAft>
                <a:spcPct val="0"/>
              </a:spcAft>
              <a:buSzPct val="50000"/>
              <a:tabLst>
                <a:tab pos="7712075" algn="r"/>
              </a:tabLst>
            </a:pPr>
            <a:r>
              <a:rPr lang="en-US" sz="2000" kern="0" dirty="0" smtClean="0">
                <a:solidFill>
                  <a:srgbClr val="919191">
                    <a:lumMod val="50000"/>
                  </a:srgbClr>
                </a:solidFill>
                <a:latin typeface="Calibri" panose="020F0502020204030204" pitchFamily="34" charset="0"/>
                <a:cs typeface="Arial" pitchFamily="34" charset="0"/>
              </a:rPr>
              <a:t>…	as opposed to a belief that students have different destinations to be met with different expectations, and selection/stratification as the approach to heterogeneity</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Clear articulation who is responsible for ensuring student success and to whom</a:t>
            </a:r>
            <a:endParaRPr lang="en-GB" sz="2000" kern="0" dirty="0" smtClean="0">
              <a:solidFill>
                <a:srgbClr val="919191">
                  <a:lumMod val="50000"/>
                </a:srgbClr>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30659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3*#ppt_w"/>
                                          </p:val>
                                        </p:tav>
                                        <p:tav tm="100000">
                                          <p:val>
                                            <p:strVal val="#ppt_w"/>
                                          </p:val>
                                        </p:tav>
                                      </p:tavLst>
                                    </p:anim>
                                    <p:anim calcmode="lin" valueType="num">
                                      <p:cBhvr>
                                        <p:cTn id="8"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4/3*#ppt_w"/>
                                          </p:val>
                                        </p:tav>
                                        <p:tav tm="100000">
                                          <p:val>
                                            <p:strVal val="#ppt_w"/>
                                          </p:val>
                                        </p:tav>
                                      </p:tavLst>
                                    </p:anim>
                                    <p:anim calcmode="lin" valueType="num">
                                      <p:cBhvr>
                                        <p:cTn id="14" dur="500" fill="hold"/>
                                        <p:tgtEl>
                                          <p:spTgt spid="28"/>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3" presetClass="entr" presetSubtype="272"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 calcmode="lin" valueType="num">
                                      <p:cBhvr>
                                        <p:cTn id="18" dur="500" fill="hold"/>
                                        <p:tgtEl>
                                          <p:spTgt spid="35">
                                            <p:txEl>
                                              <p:pRg st="0" end="0"/>
                                            </p:txEl>
                                          </p:spTgt>
                                        </p:tgtEl>
                                        <p:attrNameLst>
                                          <p:attrName>ppt_w</p:attrName>
                                        </p:attrNameLst>
                                      </p:cBhvr>
                                      <p:tavLst>
                                        <p:tav tm="0">
                                          <p:val>
                                            <p:strVal val="2/3*#ppt_w"/>
                                          </p:val>
                                        </p:tav>
                                        <p:tav tm="100000">
                                          <p:val>
                                            <p:strVal val="#ppt_w"/>
                                          </p:val>
                                        </p:tav>
                                      </p:tavLst>
                                    </p:anim>
                                    <p:anim calcmode="lin" valueType="num">
                                      <p:cBhvr>
                                        <p:cTn id="19" dur="500" fill="hold"/>
                                        <p:tgtEl>
                                          <p:spTgt spid="3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35">
                                            <p:txEl>
                                              <p:pRg st="1" end="1"/>
                                            </p:txEl>
                                          </p:spTgt>
                                        </p:tgtEl>
                                        <p:attrNameLst>
                                          <p:attrName>style.visibility</p:attrName>
                                        </p:attrNameLst>
                                      </p:cBhvr>
                                      <p:to>
                                        <p:strVal val="visible"/>
                                      </p:to>
                                    </p:set>
                                    <p:anim calcmode="lin" valueType="num">
                                      <p:cBhvr>
                                        <p:cTn id="24" dur="500" fill="hold"/>
                                        <p:tgtEl>
                                          <p:spTgt spid="35">
                                            <p:txEl>
                                              <p:pRg st="1" end="1"/>
                                            </p:txEl>
                                          </p:spTgt>
                                        </p:tgtEl>
                                        <p:attrNameLst>
                                          <p:attrName>ppt_w</p:attrName>
                                        </p:attrNameLst>
                                      </p:cBhvr>
                                      <p:tavLst>
                                        <p:tav tm="0">
                                          <p:val>
                                            <p:strVal val="2/3*#ppt_w"/>
                                          </p:val>
                                        </p:tav>
                                        <p:tav tm="100000">
                                          <p:val>
                                            <p:strVal val="#ppt_w"/>
                                          </p:val>
                                        </p:tav>
                                      </p:tavLst>
                                    </p:anim>
                                    <p:anim calcmode="lin" valueType="num">
                                      <p:cBhvr>
                                        <p:cTn id="25" dur="500" fill="hold"/>
                                        <p:tgtEl>
                                          <p:spTgt spid="3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35">
                                            <p:txEl>
                                              <p:pRg st="2" end="2"/>
                                            </p:txEl>
                                          </p:spTgt>
                                        </p:tgtEl>
                                        <p:attrNameLst>
                                          <p:attrName>style.visibility</p:attrName>
                                        </p:attrNameLst>
                                      </p:cBhvr>
                                      <p:to>
                                        <p:strVal val="visible"/>
                                      </p:to>
                                    </p:set>
                                    <p:anim calcmode="lin" valueType="num">
                                      <p:cBhvr>
                                        <p:cTn id="30" dur="500" fill="hold"/>
                                        <p:tgtEl>
                                          <p:spTgt spid="35">
                                            <p:txEl>
                                              <p:pRg st="2" end="2"/>
                                            </p:txEl>
                                          </p:spTgt>
                                        </p:tgtEl>
                                        <p:attrNameLst>
                                          <p:attrName>ppt_w</p:attrName>
                                        </p:attrNameLst>
                                      </p:cBhvr>
                                      <p:tavLst>
                                        <p:tav tm="0">
                                          <p:val>
                                            <p:strVal val="2/3*#ppt_w"/>
                                          </p:val>
                                        </p:tav>
                                        <p:tav tm="100000">
                                          <p:val>
                                            <p:strVal val="#ppt_w"/>
                                          </p:val>
                                        </p:tav>
                                      </p:tavLst>
                                    </p:anim>
                                    <p:anim calcmode="lin" valueType="num">
                                      <p:cBhvr>
                                        <p:cTn id="31" dur="500" fill="hold"/>
                                        <p:tgtEl>
                                          <p:spTgt spid="3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35">
                                            <p:txEl>
                                              <p:pRg st="3" end="3"/>
                                            </p:txEl>
                                          </p:spTgt>
                                        </p:tgtEl>
                                        <p:attrNameLst>
                                          <p:attrName>style.visibility</p:attrName>
                                        </p:attrNameLst>
                                      </p:cBhvr>
                                      <p:to>
                                        <p:strVal val="visible"/>
                                      </p:to>
                                    </p:set>
                                    <p:anim calcmode="lin" valueType="num">
                                      <p:cBhvr>
                                        <p:cTn id="36" dur="500" fill="hold"/>
                                        <p:tgtEl>
                                          <p:spTgt spid="35">
                                            <p:txEl>
                                              <p:pRg st="3" end="3"/>
                                            </p:txEl>
                                          </p:spTgt>
                                        </p:tgtEl>
                                        <p:attrNameLst>
                                          <p:attrName>ppt_w</p:attrName>
                                        </p:attrNameLst>
                                      </p:cBhvr>
                                      <p:tavLst>
                                        <p:tav tm="0">
                                          <p:val>
                                            <p:strVal val="2/3*#ppt_w"/>
                                          </p:val>
                                        </p:tav>
                                        <p:tav tm="100000">
                                          <p:val>
                                            <p:strVal val="#ppt_w"/>
                                          </p:val>
                                        </p:tav>
                                      </p:tavLst>
                                    </p:anim>
                                    <p:anim calcmode="lin" valueType="num">
                                      <p:cBhvr>
                                        <p:cTn id="37" dur="500" fill="hold"/>
                                        <p:tgtEl>
                                          <p:spTgt spid="3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0" fill="hold" grpId="1" nodeType="clickEffect">
                                  <p:stCondLst>
                                    <p:cond delay="0"/>
                                  </p:stCondLst>
                                  <p:childTnLst>
                                    <p:anim calcmode="lin" valueType="num">
                                      <p:cBhvr>
                                        <p:cTn id="41" dur="1000"/>
                                        <p:tgtEl>
                                          <p:spTgt spid="35">
                                            <p:txEl>
                                              <p:pRg st="0" end="0"/>
                                            </p:txEl>
                                          </p:spTgt>
                                        </p:tgtEl>
                                        <p:attrNameLst>
                                          <p:attrName>ppt_w</p:attrName>
                                        </p:attrNameLst>
                                      </p:cBhvr>
                                      <p:tavLst>
                                        <p:tav tm="0">
                                          <p:val>
                                            <p:strVal val="ppt_w"/>
                                          </p:val>
                                        </p:tav>
                                        <p:tav tm="100000">
                                          <p:val>
                                            <p:fltVal val="0"/>
                                          </p:val>
                                        </p:tav>
                                      </p:tavLst>
                                    </p:anim>
                                    <p:anim calcmode="lin" valueType="num">
                                      <p:cBhvr>
                                        <p:cTn id="42" dur="1000"/>
                                        <p:tgtEl>
                                          <p:spTgt spid="35">
                                            <p:txEl>
                                              <p:pRg st="0" end="0"/>
                                            </p:txEl>
                                          </p:spTgt>
                                        </p:tgtEl>
                                        <p:attrNameLst>
                                          <p:attrName>ppt_h</p:attrName>
                                        </p:attrNameLst>
                                      </p:cBhvr>
                                      <p:tavLst>
                                        <p:tav tm="0">
                                          <p:val>
                                            <p:strVal val="ppt_h"/>
                                          </p:val>
                                        </p:tav>
                                        <p:tav tm="100000">
                                          <p:val>
                                            <p:fltVal val="0"/>
                                          </p:val>
                                        </p:tav>
                                      </p:tavLst>
                                    </p:anim>
                                    <p:animEffect transition="out" filter="fade">
                                      <p:cBhvr>
                                        <p:cTn id="43" dur="1000"/>
                                        <p:tgtEl>
                                          <p:spTgt spid="35">
                                            <p:txEl>
                                              <p:pRg st="0" end="0"/>
                                            </p:txEl>
                                          </p:spTgt>
                                        </p:tgtEl>
                                      </p:cBhvr>
                                    </p:animEffect>
                                    <p:set>
                                      <p:cBhvr>
                                        <p:cTn id="44" dur="1" fill="hold">
                                          <p:stCondLst>
                                            <p:cond delay="999"/>
                                          </p:stCondLst>
                                        </p:cTn>
                                        <p:tgtEl>
                                          <p:spTgt spid="35">
                                            <p:txEl>
                                              <p:pRg st="0" end="0"/>
                                            </p:txEl>
                                          </p:spTgt>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1000"/>
                                        <p:tgtEl>
                                          <p:spTgt spid="35">
                                            <p:txEl>
                                              <p:pRg st="1" end="1"/>
                                            </p:txEl>
                                          </p:spTgt>
                                        </p:tgtEl>
                                        <p:attrNameLst>
                                          <p:attrName>ppt_w</p:attrName>
                                        </p:attrNameLst>
                                      </p:cBhvr>
                                      <p:tavLst>
                                        <p:tav tm="0">
                                          <p:val>
                                            <p:strVal val="ppt_w"/>
                                          </p:val>
                                        </p:tav>
                                        <p:tav tm="100000">
                                          <p:val>
                                            <p:fltVal val="0"/>
                                          </p:val>
                                        </p:tav>
                                      </p:tavLst>
                                    </p:anim>
                                    <p:anim calcmode="lin" valueType="num">
                                      <p:cBhvr>
                                        <p:cTn id="47" dur="1000"/>
                                        <p:tgtEl>
                                          <p:spTgt spid="35">
                                            <p:txEl>
                                              <p:pRg st="1" end="1"/>
                                            </p:txEl>
                                          </p:spTgt>
                                        </p:tgtEl>
                                        <p:attrNameLst>
                                          <p:attrName>ppt_h</p:attrName>
                                        </p:attrNameLst>
                                      </p:cBhvr>
                                      <p:tavLst>
                                        <p:tav tm="0">
                                          <p:val>
                                            <p:strVal val="ppt_h"/>
                                          </p:val>
                                        </p:tav>
                                        <p:tav tm="100000">
                                          <p:val>
                                            <p:fltVal val="0"/>
                                          </p:val>
                                        </p:tav>
                                      </p:tavLst>
                                    </p:anim>
                                    <p:animEffect transition="out" filter="fade">
                                      <p:cBhvr>
                                        <p:cTn id="48" dur="1000"/>
                                        <p:tgtEl>
                                          <p:spTgt spid="35">
                                            <p:txEl>
                                              <p:pRg st="1" end="1"/>
                                            </p:txEl>
                                          </p:spTgt>
                                        </p:tgtEl>
                                      </p:cBhvr>
                                    </p:animEffect>
                                    <p:set>
                                      <p:cBhvr>
                                        <p:cTn id="49" dur="1" fill="hold">
                                          <p:stCondLst>
                                            <p:cond delay="999"/>
                                          </p:stCondLst>
                                        </p:cTn>
                                        <p:tgtEl>
                                          <p:spTgt spid="35">
                                            <p:txEl>
                                              <p:pRg st="1" end="1"/>
                                            </p:txEl>
                                          </p:spTgt>
                                        </p:tgtEl>
                                        <p:attrNameLst>
                                          <p:attrName>style.visibility</p:attrName>
                                        </p:attrNameLst>
                                      </p:cBhvr>
                                      <p:to>
                                        <p:strVal val="hidden"/>
                                      </p:to>
                                    </p:set>
                                  </p:childTnLst>
                                </p:cTn>
                              </p:par>
                              <p:par>
                                <p:cTn id="50" presetID="53" presetClass="exit" presetSubtype="0" fill="hold" grpId="1" nodeType="withEffect">
                                  <p:stCondLst>
                                    <p:cond delay="0"/>
                                  </p:stCondLst>
                                  <p:childTnLst>
                                    <p:anim calcmode="lin" valueType="num">
                                      <p:cBhvr>
                                        <p:cTn id="51" dur="1000"/>
                                        <p:tgtEl>
                                          <p:spTgt spid="35">
                                            <p:txEl>
                                              <p:pRg st="2" end="2"/>
                                            </p:txEl>
                                          </p:spTgt>
                                        </p:tgtEl>
                                        <p:attrNameLst>
                                          <p:attrName>ppt_w</p:attrName>
                                        </p:attrNameLst>
                                      </p:cBhvr>
                                      <p:tavLst>
                                        <p:tav tm="0">
                                          <p:val>
                                            <p:strVal val="ppt_w"/>
                                          </p:val>
                                        </p:tav>
                                        <p:tav tm="100000">
                                          <p:val>
                                            <p:fltVal val="0"/>
                                          </p:val>
                                        </p:tav>
                                      </p:tavLst>
                                    </p:anim>
                                    <p:anim calcmode="lin" valueType="num">
                                      <p:cBhvr>
                                        <p:cTn id="52" dur="1000"/>
                                        <p:tgtEl>
                                          <p:spTgt spid="35">
                                            <p:txEl>
                                              <p:pRg st="2" end="2"/>
                                            </p:txEl>
                                          </p:spTgt>
                                        </p:tgtEl>
                                        <p:attrNameLst>
                                          <p:attrName>ppt_h</p:attrName>
                                        </p:attrNameLst>
                                      </p:cBhvr>
                                      <p:tavLst>
                                        <p:tav tm="0">
                                          <p:val>
                                            <p:strVal val="ppt_h"/>
                                          </p:val>
                                        </p:tav>
                                        <p:tav tm="100000">
                                          <p:val>
                                            <p:fltVal val="0"/>
                                          </p:val>
                                        </p:tav>
                                      </p:tavLst>
                                    </p:anim>
                                    <p:animEffect transition="out" filter="fade">
                                      <p:cBhvr>
                                        <p:cTn id="53" dur="1000"/>
                                        <p:tgtEl>
                                          <p:spTgt spid="35">
                                            <p:txEl>
                                              <p:pRg st="2" end="2"/>
                                            </p:txEl>
                                          </p:spTgt>
                                        </p:tgtEl>
                                      </p:cBhvr>
                                    </p:animEffect>
                                    <p:set>
                                      <p:cBhvr>
                                        <p:cTn id="54" dur="1" fill="hold">
                                          <p:stCondLst>
                                            <p:cond delay="999"/>
                                          </p:stCondLst>
                                        </p:cTn>
                                        <p:tgtEl>
                                          <p:spTgt spid="35">
                                            <p:txEl>
                                              <p:pRg st="2" end="2"/>
                                            </p:txEl>
                                          </p:spTgt>
                                        </p:tgtEl>
                                        <p:attrNameLst>
                                          <p:attrName>style.visibility</p:attrName>
                                        </p:attrNameLst>
                                      </p:cBhvr>
                                      <p:to>
                                        <p:strVal val="hidden"/>
                                      </p:to>
                                    </p:set>
                                  </p:childTnLst>
                                </p:cTn>
                              </p:par>
                              <p:par>
                                <p:cTn id="55" presetID="53" presetClass="exit" presetSubtype="0" fill="hold" grpId="1" nodeType="withEffect">
                                  <p:stCondLst>
                                    <p:cond delay="0"/>
                                  </p:stCondLst>
                                  <p:childTnLst>
                                    <p:anim calcmode="lin" valueType="num">
                                      <p:cBhvr>
                                        <p:cTn id="56" dur="1000"/>
                                        <p:tgtEl>
                                          <p:spTgt spid="35">
                                            <p:txEl>
                                              <p:pRg st="3" end="3"/>
                                            </p:txEl>
                                          </p:spTgt>
                                        </p:tgtEl>
                                        <p:attrNameLst>
                                          <p:attrName>ppt_w</p:attrName>
                                        </p:attrNameLst>
                                      </p:cBhvr>
                                      <p:tavLst>
                                        <p:tav tm="0">
                                          <p:val>
                                            <p:strVal val="ppt_w"/>
                                          </p:val>
                                        </p:tav>
                                        <p:tav tm="100000">
                                          <p:val>
                                            <p:fltVal val="0"/>
                                          </p:val>
                                        </p:tav>
                                      </p:tavLst>
                                    </p:anim>
                                    <p:anim calcmode="lin" valueType="num">
                                      <p:cBhvr>
                                        <p:cTn id="57" dur="1000"/>
                                        <p:tgtEl>
                                          <p:spTgt spid="35">
                                            <p:txEl>
                                              <p:pRg st="3" end="3"/>
                                            </p:txEl>
                                          </p:spTgt>
                                        </p:tgtEl>
                                        <p:attrNameLst>
                                          <p:attrName>ppt_h</p:attrName>
                                        </p:attrNameLst>
                                      </p:cBhvr>
                                      <p:tavLst>
                                        <p:tav tm="0">
                                          <p:val>
                                            <p:strVal val="ppt_h"/>
                                          </p:val>
                                        </p:tav>
                                        <p:tav tm="100000">
                                          <p:val>
                                            <p:fltVal val="0"/>
                                          </p:val>
                                        </p:tav>
                                      </p:tavLst>
                                    </p:anim>
                                    <p:animEffect transition="out" filter="fade">
                                      <p:cBhvr>
                                        <p:cTn id="58" dur="1000"/>
                                        <p:tgtEl>
                                          <p:spTgt spid="35">
                                            <p:txEl>
                                              <p:pRg st="3" end="3"/>
                                            </p:txEl>
                                          </p:spTgt>
                                        </p:tgtEl>
                                      </p:cBhvr>
                                    </p:animEffect>
                                    <p:set>
                                      <p:cBhvr>
                                        <p:cTn id="59" dur="1" fill="hold">
                                          <p:stCondLst>
                                            <p:cond delay="999"/>
                                          </p:stCondLst>
                                        </p:cTn>
                                        <p:tgtEl>
                                          <p:spTgt spid="35">
                                            <p:txEl>
                                              <p:pRg st="3" end="3"/>
                                            </p:txEl>
                                          </p:spTgt>
                                        </p:tgtEl>
                                        <p:attrNameLst>
                                          <p:attrName>style.visibility</p:attrName>
                                        </p:attrNameLst>
                                      </p:cBhvr>
                                      <p:to>
                                        <p:strVal val="hidden"/>
                                      </p:to>
                                    </p:set>
                                  </p:childTnLst>
                                </p:cTn>
                              </p:par>
                              <p:par>
                                <p:cTn id="60" presetID="53" presetClass="exit" presetSubtype="0" fill="hold" nodeType="withEffect">
                                  <p:stCondLst>
                                    <p:cond delay="0"/>
                                  </p:stCondLst>
                                  <p:childTnLst>
                                    <p:anim calcmode="lin" valueType="num">
                                      <p:cBhvr>
                                        <p:cTn id="61" dur="1000"/>
                                        <p:tgtEl>
                                          <p:spTgt spid="28"/>
                                        </p:tgtEl>
                                        <p:attrNameLst>
                                          <p:attrName>ppt_w</p:attrName>
                                        </p:attrNameLst>
                                      </p:cBhvr>
                                      <p:tavLst>
                                        <p:tav tm="0">
                                          <p:val>
                                            <p:strVal val="ppt_w"/>
                                          </p:val>
                                        </p:tav>
                                        <p:tav tm="100000">
                                          <p:val>
                                            <p:fltVal val="0"/>
                                          </p:val>
                                        </p:tav>
                                      </p:tavLst>
                                    </p:anim>
                                    <p:anim calcmode="lin" valueType="num">
                                      <p:cBhvr>
                                        <p:cTn id="62" dur="1000"/>
                                        <p:tgtEl>
                                          <p:spTgt spid="28"/>
                                        </p:tgtEl>
                                        <p:attrNameLst>
                                          <p:attrName>ppt_h</p:attrName>
                                        </p:attrNameLst>
                                      </p:cBhvr>
                                      <p:tavLst>
                                        <p:tav tm="0">
                                          <p:val>
                                            <p:strVal val="ppt_h"/>
                                          </p:val>
                                        </p:tav>
                                        <p:tav tm="100000">
                                          <p:val>
                                            <p:fltVal val="0"/>
                                          </p:val>
                                        </p:tav>
                                      </p:tavLst>
                                    </p:anim>
                                    <p:animEffect transition="out" filter="fade">
                                      <p:cBhvr>
                                        <p:cTn id="63" dur="1000"/>
                                        <p:tgtEl>
                                          <p:spTgt spid="28"/>
                                        </p:tgtEl>
                                      </p:cBhvr>
                                    </p:animEffect>
                                    <p:set>
                                      <p:cBhvr>
                                        <p:cTn id="64"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build="p" bldLvl="2"/>
      <p:bldP spid="35" grpI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30014206"/>
              </p:ext>
            </p:extLst>
          </p:nvPr>
        </p:nvGraphicFramePr>
        <p:xfrm>
          <a:off x="251520" y="581025"/>
          <a:ext cx="8876954" cy="6276975"/>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Title 3"/>
          <p:cNvSpPr>
            <a:spLocks noGrp="1"/>
          </p:cNvSpPr>
          <p:nvPr>
            <p:ph type="title"/>
          </p:nvPr>
        </p:nvSpPr>
        <p:spPr/>
        <p:txBody>
          <a:bodyPr/>
          <a:lstStyle/>
          <a:p>
            <a:r>
              <a:rPr lang="en-US" sz="1800" b="1" dirty="0" smtClean="0"/>
              <a:t>Countries where students have stronger beliefs</a:t>
            </a:r>
            <a:br>
              <a:rPr lang="en-US" sz="1800" b="1" dirty="0" smtClean="0"/>
            </a:br>
            <a:r>
              <a:rPr lang="en-US" sz="1800" b="1" dirty="0" smtClean="0"/>
              <a:t>in their abilities perform better in mathematics</a:t>
            </a:r>
          </a:p>
        </p:txBody>
      </p:sp>
      <p:sp>
        <p:nvSpPr>
          <p:cNvPr id="10" name="슬라이드 번호 개체 틀 9"/>
          <p:cNvSpPr>
            <a:spLocks noGrp="1"/>
          </p:cNvSpPr>
          <p:nvPr>
            <p:ph type="sldNum" sz="quarter" idx="18"/>
          </p:nvPr>
        </p:nvSpPr>
        <p:spPr/>
        <p:txBody>
          <a:bodyPr/>
          <a:lstStyle/>
          <a:p>
            <a:fld id="{F36CE6FF-5014-4717-B5A5-F0A8AFD5B0C0}" type="slidenum">
              <a:rPr lang="ko-KR" altLang="en-US" smtClean="0"/>
              <a:pPr/>
              <a:t>26</a:t>
            </a:fld>
            <a:endParaRPr lang="ko-KR" altLang="en-US" dirty="0"/>
          </a:p>
        </p:txBody>
      </p:sp>
      <p:sp>
        <p:nvSpPr>
          <p:cNvPr id="11" name="평행 사변형 10"/>
          <p:cNvSpPr/>
          <p:nvPr/>
        </p:nvSpPr>
        <p:spPr>
          <a:xfrm>
            <a:off x="7452320" y="0"/>
            <a:ext cx="1691680" cy="672360"/>
          </a:xfrm>
          <a:prstGeom prst="parallelogram">
            <a:avLst>
              <a:gd name="adj" fmla="val 79101"/>
            </a:avLst>
          </a:prstGeom>
          <a:solidFill>
            <a:srgbClr val="BE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a:solidFill>
                <a:srgbClr val="FFFFFF"/>
              </a:solidFill>
            </a:endParaRPr>
          </a:p>
        </p:txBody>
      </p:sp>
      <p:sp>
        <p:nvSpPr>
          <p:cNvPr id="12" name="TextBox 3"/>
          <p:cNvSpPr txBox="1"/>
          <p:nvPr/>
        </p:nvSpPr>
        <p:spPr>
          <a:xfrm>
            <a:off x="7945235" y="188640"/>
            <a:ext cx="1091261" cy="3511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III.4.5</a:t>
            </a:r>
            <a:endParaRPr lang="en-GB" dirty="0">
              <a:solidFill>
                <a:prstClr val="white"/>
              </a:solidFill>
              <a:latin typeface="Arial" pitchFamily="34" charset="0"/>
              <a:cs typeface="Arial" pitchFamily="34" charset="0"/>
            </a:endParaRPr>
          </a:p>
        </p:txBody>
      </p:sp>
      <p:sp>
        <p:nvSpPr>
          <p:cNvPr id="7" name="Oval 6"/>
          <p:cNvSpPr/>
          <p:nvPr/>
        </p:nvSpPr>
        <p:spPr>
          <a:xfrm>
            <a:off x="2195736" y="2564904"/>
            <a:ext cx="1232501" cy="432048"/>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49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0" fill="hold"/>
                                        <p:tgtEl>
                                          <p:spTgt spid="7"/>
                                        </p:tgtEl>
                                        <p:attrNameLst>
                                          <p:attrName>ppt_w</p:attrName>
                                        </p:attrNameLst>
                                      </p:cBhvr>
                                      <p:tavLst>
                                        <p:tav tm="0">
                                          <p:val>
                                            <p:strVal val="4*#ppt_w"/>
                                          </p:val>
                                        </p:tav>
                                        <p:tav tm="100000">
                                          <p:val>
                                            <p:strVal val="#ppt_w"/>
                                          </p:val>
                                        </p:tav>
                                      </p:tavLst>
                                    </p:anim>
                                    <p:anim calcmode="lin" valueType="num">
                                      <p:cBhvr>
                                        <p:cTn id="8" dur="2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827584" y="44624"/>
            <a:ext cx="4968552" cy="620688"/>
          </a:xfrm>
        </p:spPr>
        <p:txBody>
          <a:bodyPr/>
          <a:lstStyle/>
          <a:p>
            <a:r>
              <a:rPr lang="en-US" sz="2000" b="1" dirty="0"/>
              <a:t>Perceived self-responsibility for failure in mathematics</a:t>
            </a:r>
            <a:endParaRPr lang="en-US" sz="2000" b="1" dirty="0" smtClean="0"/>
          </a:p>
        </p:txBody>
      </p:sp>
      <p:sp>
        <p:nvSpPr>
          <p:cNvPr id="2" name="TextBox 1"/>
          <p:cNvSpPr txBox="1"/>
          <p:nvPr/>
        </p:nvSpPr>
        <p:spPr>
          <a:xfrm>
            <a:off x="467544" y="683985"/>
            <a:ext cx="8815234" cy="584775"/>
          </a:xfrm>
          <a:prstGeom prst="rect">
            <a:avLst/>
          </a:prstGeom>
          <a:noFill/>
        </p:spPr>
        <p:txBody>
          <a:bodyPr wrap="none" rtlCol="0">
            <a:spAutoFit/>
          </a:bodyPr>
          <a:lstStyle/>
          <a:p>
            <a:pPr fontAlgn="base">
              <a:spcBef>
                <a:spcPct val="0"/>
              </a:spcBef>
              <a:spcAft>
                <a:spcPct val="0"/>
              </a:spcAft>
            </a:pPr>
            <a:r>
              <a:rPr lang="en-US" sz="1600" dirty="0">
                <a:solidFill>
                  <a:prstClr val="white"/>
                </a:solidFill>
                <a:latin typeface="Arial" pitchFamily="34" charset="0"/>
                <a:cs typeface="Arial" pitchFamily="34" charset="0"/>
              </a:rPr>
              <a:t>Percentage of students who reported "agree" or "strongly agree" with the following statements: </a:t>
            </a:r>
            <a:endParaRPr lang="en-GB" sz="1600" dirty="0">
              <a:solidFill>
                <a:prstClr val="white"/>
              </a:solidFill>
              <a:latin typeface="Arial" pitchFamily="34" charset="0"/>
              <a:cs typeface="Arial" pitchFamily="34" charset="0"/>
            </a:endParaRPr>
          </a:p>
          <a:p>
            <a:pPr fontAlgn="base">
              <a:spcBef>
                <a:spcPct val="0"/>
              </a:spcBef>
              <a:spcAft>
                <a:spcPct val="0"/>
              </a:spcAft>
            </a:pPr>
            <a:endParaRPr lang="en-GB" sz="1600" dirty="0">
              <a:solidFill>
                <a:prstClr val="white"/>
              </a:solidFill>
              <a:latin typeface="Arial" pitchFamily="34" charset="0"/>
              <a:cs typeface="Arial"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970806479"/>
              </p:ext>
            </p:extLst>
          </p:nvPr>
        </p:nvGraphicFramePr>
        <p:xfrm>
          <a:off x="-108520" y="836713"/>
          <a:ext cx="9404920" cy="6021287"/>
        </p:xfrm>
        <a:graphic>
          <a:graphicData uri="http://schemas.openxmlformats.org/drawingml/2006/chart">
            <c:chart xmlns:c="http://schemas.openxmlformats.org/drawingml/2006/chart" xmlns:r="http://schemas.openxmlformats.org/officeDocument/2006/relationships" r:id="rId3"/>
          </a:graphicData>
        </a:graphic>
      </p:graphicFrame>
      <p:sp>
        <p:nvSpPr>
          <p:cNvPr id="6" name="평행 사변형 5"/>
          <p:cNvSpPr/>
          <p:nvPr/>
        </p:nvSpPr>
        <p:spPr>
          <a:xfrm>
            <a:off x="7452320" y="0"/>
            <a:ext cx="1691680" cy="672360"/>
          </a:xfrm>
          <a:prstGeom prst="parallelogram">
            <a:avLst>
              <a:gd name="adj" fmla="val 79101"/>
            </a:avLst>
          </a:prstGeom>
          <a:solidFill>
            <a:srgbClr val="BE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a:solidFill>
                <a:srgbClr val="FFFFFF"/>
              </a:solidFill>
            </a:endParaRPr>
          </a:p>
        </p:txBody>
      </p:sp>
      <p:sp>
        <p:nvSpPr>
          <p:cNvPr id="7" name="TextBox 1"/>
          <p:cNvSpPr txBox="1"/>
          <p:nvPr/>
        </p:nvSpPr>
        <p:spPr>
          <a:xfrm>
            <a:off x="7884368" y="188640"/>
            <a:ext cx="1008118" cy="372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III.3.6</a:t>
            </a:r>
          </a:p>
        </p:txBody>
      </p:sp>
      <p:sp>
        <p:nvSpPr>
          <p:cNvPr id="8" name="슬라이드 번호 개체 틀 7"/>
          <p:cNvSpPr>
            <a:spLocks noGrp="1"/>
          </p:cNvSpPr>
          <p:nvPr>
            <p:ph type="sldNum" sz="quarter" idx="18"/>
          </p:nvPr>
        </p:nvSpPr>
        <p:spPr/>
        <p:txBody>
          <a:bodyPr/>
          <a:lstStyle/>
          <a:p>
            <a:fld id="{F36CE6FF-5014-4717-B5A5-F0A8AFD5B0C0}" type="slidenum">
              <a:rPr lang="ko-KR" altLang="en-US" smtClean="0"/>
              <a:pPr/>
              <a:t>27</a:t>
            </a:fld>
            <a:endParaRPr lang="ko-KR" altLang="en-US" dirty="0"/>
          </a:p>
        </p:txBody>
      </p:sp>
    </p:spTree>
    <p:extLst>
      <p:ext uri="{BB962C8B-B14F-4D97-AF65-F5344CB8AC3E}">
        <p14:creationId xmlns:p14="http://schemas.microsoft.com/office/powerpoint/2010/main" val="6347693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7" dur="500"/>
                                        <p:tgtEl>
                                          <p:spTgt spid="10">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2" dur="500"/>
                                        <p:tgtEl>
                                          <p:spTgt spid="10">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17"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GB" sz="4000" dirty="0" smtClean="0"/>
              <a:t>The parent factor</a:t>
            </a:r>
            <a:endParaRPr lang="en-GB" sz="4000" dirty="0"/>
          </a:p>
        </p:txBody>
      </p:sp>
      <p:sp>
        <p:nvSpPr>
          <p:cNvPr id="2" name="Content Placeholder 1"/>
          <p:cNvSpPr>
            <a:spLocks noGrp="1"/>
          </p:cNvSpPr>
          <p:nvPr>
            <p:ph sz="half" idx="10"/>
          </p:nvPr>
        </p:nvSpPr>
        <p:spPr>
          <a:xfrm>
            <a:off x="0" y="3573016"/>
            <a:ext cx="9144000" cy="2016224"/>
          </a:xfrm>
        </p:spPr>
        <p:txBody>
          <a:bodyPr>
            <a:normAutofit fontScale="92500" lnSpcReduction="20000"/>
          </a:bodyPr>
          <a:lstStyle/>
          <a:p>
            <a:r>
              <a:rPr lang="en-US" dirty="0"/>
              <a:t>Students whose </a:t>
            </a:r>
            <a:r>
              <a:rPr lang="en-US" b="1" dirty="0"/>
              <a:t>parents have high </a:t>
            </a:r>
            <a:r>
              <a:rPr lang="en-US" b="1" dirty="0" smtClean="0"/>
              <a:t>educational expectations </a:t>
            </a:r>
            <a:r>
              <a:rPr lang="en-US" b="1" dirty="0"/>
              <a:t>for </a:t>
            </a:r>
            <a:r>
              <a:rPr lang="en-US" b="1" dirty="0" smtClean="0"/>
              <a:t>them </a:t>
            </a:r>
            <a:r>
              <a:rPr lang="en-US" dirty="0" smtClean="0"/>
              <a:t>tend </a:t>
            </a:r>
            <a:r>
              <a:rPr lang="en-US" dirty="0"/>
              <a:t>to </a:t>
            </a:r>
            <a:r>
              <a:rPr lang="en-US" dirty="0" smtClean="0"/>
              <a:t>report </a:t>
            </a:r>
            <a:r>
              <a:rPr lang="en-US" dirty="0"/>
              <a:t>more perseverance, greater </a:t>
            </a:r>
            <a:r>
              <a:rPr lang="en-US" dirty="0" smtClean="0"/>
              <a:t>intrinsic motivation </a:t>
            </a:r>
            <a:r>
              <a:rPr lang="en-US" dirty="0"/>
              <a:t>to learn mathematics, and more confidence in their own ability to solve mathematics </a:t>
            </a:r>
            <a:r>
              <a:rPr lang="en-US" dirty="0" smtClean="0"/>
              <a:t>problems than </a:t>
            </a:r>
            <a:r>
              <a:rPr lang="en-US" dirty="0"/>
              <a:t>students of similar </a:t>
            </a:r>
            <a:r>
              <a:rPr lang="en-US" dirty="0" smtClean="0"/>
              <a:t>background and </a:t>
            </a:r>
            <a:r>
              <a:rPr lang="en-US" dirty="0"/>
              <a:t>academic performance, </a:t>
            </a:r>
            <a:r>
              <a:rPr lang="en-US" dirty="0" smtClean="0"/>
              <a:t>whose </a:t>
            </a:r>
            <a:r>
              <a:rPr lang="en-US" dirty="0"/>
              <a:t>parents hold </a:t>
            </a:r>
            <a:r>
              <a:rPr lang="en-US" dirty="0" smtClean="0"/>
              <a:t>less </a:t>
            </a:r>
            <a:r>
              <a:rPr lang="en-GB" dirty="0" smtClean="0"/>
              <a:t>ambitious </a:t>
            </a:r>
            <a:r>
              <a:rPr lang="en-GB" dirty="0"/>
              <a:t>expectations for them.</a:t>
            </a:r>
          </a:p>
        </p:txBody>
      </p:sp>
      <p:sp>
        <p:nvSpPr>
          <p:cNvPr id="6" name="Slide Number Placeholder 5"/>
          <p:cNvSpPr>
            <a:spLocks noGrp="1"/>
          </p:cNvSpPr>
          <p:nvPr>
            <p:ph type="sldNum" sz="quarter" idx="4294967295"/>
          </p:nvPr>
        </p:nvSpPr>
        <p:spPr>
          <a:xfrm>
            <a:off x="0" y="188913"/>
            <a:ext cx="468313" cy="365125"/>
          </a:xfrm>
          <a:prstGeom prst="rect">
            <a:avLst/>
          </a:prstGeom>
        </p:spPr>
        <p:txBody>
          <a:bodyPr/>
          <a:lstStyle/>
          <a:p>
            <a:fld id="{B8364164-D7C2-4011-A351-B5EC1CE463BF}" type="slidenum">
              <a:rPr lang="ko-KR" altLang="en-US" smtClean="0"/>
              <a:pPr/>
              <a:t>28</a:t>
            </a:fld>
            <a:endParaRPr lang="ko-KR" altLang="en-US"/>
          </a:p>
        </p:txBody>
      </p:sp>
    </p:spTree>
    <p:extLst>
      <p:ext uri="{BB962C8B-B14F-4D97-AF65-F5344CB8AC3E}">
        <p14:creationId xmlns:p14="http://schemas.microsoft.com/office/powerpoint/2010/main" val="4023326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208304753"/>
              </p:ext>
            </p:extLst>
          </p:nvPr>
        </p:nvGraphicFramePr>
        <p:xfrm>
          <a:off x="0" y="692696"/>
          <a:ext cx="8964488" cy="6408712"/>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Title 3"/>
          <p:cNvSpPr>
            <a:spLocks noGrp="1"/>
          </p:cNvSpPr>
          <p:nvPr>
            <p:ph type="title"/>
          </p:nvPr>
        </p:nvSpPr>
        <p:spPr/>
        <p:txBody>
          <a:bodyPr/>
          <a:lstStyle/>
          <a:p>
            <a:r>
              <a:rPr lang="en-US" sz="1800" b="1" dirty="0" smtClean="0"/>
              <a:t>Parents’ high expectations can nurture </a:t>
            </a:r>
            <a:br>
              <a:rPr lang="en-US" sz="1800" b="1" dirty="0" smtClean="0"/>
            </a:br>
            <a:r>
              <a:rPr lang="en-US" sz="1800" b="1" dirty="0" smtClean="0"/>
              <a:t>students’ enjoyment in learning mathematics</a:t>
            </a:r>
          </a:p>
        </p:txBody>
      </p:sp>
      <p:sp>
        <p:nvSpPr>
          <p:cNvPr id="5" name="슬라이드 번호 개체 틀 4"/>
          <p:cNvSpPr>
            <a:spLocks noGrp="1"/>
          </p:cNvSpPr>
          <p:nvPr>
            <p:ph type="sldNum" sz="quarter" idx="18"/>
          </p:nvPr>
        </p:nvSpPr>
        <p:spPr/>
        <p:txBody>
          <a:bodyPr/>
          <a:lstStyle/>
          <a:p>
            <a:fld id="{F36CE6FF-5014-4717-B5A5-F0A8AFD5B0C0}" type="slidenum">
              <a:rPr lang="ko-KR" altLang="en-US" smtClean="0"/>
              <a:pPr/>
              <a:t>29</a:t>
            </a:fld>
            <a:endParaRPr lang="ko-KR" altLang="en-US" dirty="0"/>
          </a:p>
        </p:txBody>
      </p:sp>
      <p:sp>
        <p:nvSpPr>
          <p:cNvPr id="6" name="평행 사변형 5"/>
          <p:cNvSpPr/>
          <p:nvPr/>
        </p:nvSpPr>
        <p:spPr>
          <a:xfrm>
            <a:off x="7452320" y="0"/>
            <a:ext cx="1691680" cy="672360"/>
          </a:xfrm>
          <a:prstGeom prst="parallelogram">
            <a:avLst>
              <a:gd name="adj" fmla="val 79101"/>
            </a:avLst>
          </a:prstGeom>
          <a:solidFill>
            <a:srgbClr val="BE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a:solidFill>
                <a:srgbClr val="FFFFFF"/>
              </a:solidFill>
            </a:endParaRPr>
          </a:p>
        </p:txBody>
      </p:sp>
      <p:sp>
        <p:nvSpPr>
          <p:cNvPr id="7" name="TextBox 1"/>
          <p:cNvSpPr txBox="1"/>
          <p:nvPr/>
        </p:nvSpPr>
        <p:spPr>
          <a:xfrm>
            <a:off x="7956376" y="188640"/>
            <a:ext cx="1138121" cy="340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III.6.11</a:t>
            </a:r>
            <a:endParaRPr lang="en-GB"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46994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1" dur="500"/>
                                        <p:tgtEl>
                                          <p:spTgt spid="10">
                                            <p:graphicEl>
                                              <a:chart seriesIdx="0" categoryIdx="-4" bldStep="series"/>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4" dur="500"/>
                                        <p:tgtEl>
                                          <p:spTgt spid="10">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832418171"/>
              </p:ext>
            </p:extLst>
          </p:nvPr>
        </p:nvGraphicFramePr>
        <p:xfrm>
          <a:off x="484094" y="932329"/>
          <a:ext cx="8139953" cy="537882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p:txBody>
          <a:bodyPr/>
          <a:lstStyle/>
          <a:p>
            <a:fld id="{BDEBB3E9-AE79-4C1E-AB43-19CAFC38B905}" type="slidenum">
              <a:rPr lang="en-US" smtClean="0"/>
              <a:pPr/>
              <a:t>3</a:t>
            </a:fld>
            <a:endParaRPr lang="en-US" dirty="0"/>
          </a:p>
        </p:txBody>
      </p:sp>
      <p:sp>
        <p:nvSpPr>
          <p:cNvPr id="2" name="Title 1"/>
          <p:cNvSpPr>
            <a:spLocks noGrp="1"/>
          </p:cNvSpPr>
          <p:nvPr>
            <p:ph type="title"/>
          </p:nvPr>
        </p:nvSpPr>
        <p:spPr>
          <a:xfrm>
            <a:off x="827584" y="0"/>
            <a:ext cx="7128792" cy="620688"/>
          </a:xfrm>
        </p:spPr>
        <p:txBody>
          <a:bodyPr>
            <a:noAutofit/>
          </a:bodyPr>
          <a:lstStyle/>
          <a:p>
            <a:r>
              <a:rPr lang="en-US" sz="2400" dirty="0" smtClean="0"/>
              <a:t>Changes in the demand </a:t>
            </a:r>
            <a:r>
              <a:rPr lang="en-US" sz="2400" dirty="0"/>
              <a:t>for skills</a:t>
            </a:r>
            <a:br>
              <a:rPr lang="en-US" sz="2400" dirty="0"/>
            </a:br>
            <a:r>
              <a:rPr lang="en-US" sz="2000" dirty="0">
                <a:solidFill>
                  <a:schemeClr val="bg1">
                    <a:lumMod val="65000"/>
                  </a:schemeClr>
                </a:solidFill>
              </a:rPr>
              <a:t>Trends in </a:t>
            </a:r>
            <a:r>
              <a:rPr lang="en-US" sz="2000" dirty="0" smtClean="0">
                <a:solidFill>
                  <a:schemeClr val="bg1">
                    <a:lumMod val="65000"/>
                  </a:schemeClr>
                </a:solidFill>
              </a:rPr>
              <a:t>different tasks </a:t>
            </a:r>
            <a:r>
              <a:rPr lang="en-US" sz="2000" dirty="0">
                <a:solidFill>
                  <a:schemeClr val="bg1">
                    <a:lumMod val="65000"/>
                  </a:schemeClr>
                </a:solidFill>
              </a:rPr>
              <a:t>in </a:t>
            </a:r>
            <a:r>
              <a:rPr lang="en-US" sz="2000" dirty="0" smtClean="0">
                <a:solidFill>
                  <a:schemeClr val="bg1">
                    <a:lumMod val="65000"/>
                  </a:schemeClr>
                </a:solidFill>
              </a:rPr>
              <a:t>occupations (United States)</a:t>
            </a:r>
            <a:endParaRPr lang="en-GB" sz="2000" dirty="0">
              <a:solidFill>
                <a:schemeClr val="bg1">
                  <a:lumMod val="65000"/>
                </a:schemeClr>
              </a:solidFill>
            </a:endParaRPr>
          </a:p>
        </p:txBody>
      </p:sp>
      <p:sp>
        <p:nvSpPr>
          <p:cNvPr id="3" name="Rectangle 2"/>
          <p:cNvSpPr/>
          <p:nvPr/>
        </p:nvSpPr>
        <p:spPr>
          <a:xfrm>
            <a:off x="708212" y="6397696"/>
            <a:ext cx="7969624" cy="369332"/>
          </a:xfrm>
          <a:prstGeom prst="rect">
            <a:avLst/>
          </a:prstGeom>
        </p:spPr>
        <p:txBody>
          <a:bodyPr wrap="square">
            <a:spAutoFit/>
          </a:bodyPr>
          <a:lstStyle/>
          <a:p>
            <a:r>
              <a:rPr lang="en-US" sz="900" dirty="0">
                <a:solidFill>
                  <a:schemeClr val="bg1">
                    <a:lumMod val="65000"/>
                  </a:schemeClr>
                </a:solidFill>
              </a:rPr>
              <a:t>Source: </a:t>
            </a:r>
            <a:r>
              <a:rPr lang="en-US" sz="900" dirty="0" err="1">
                <a:solidFill>
                  <a:schemeClr val="bg1">
                    <a:lumMod val="65000"/>
                  </a:schemeClr>
                </a:solidFill>
              </a:rPr>
              <a:t>Autor</a:t>
            </a:r>
            <a:r>
              <a:rPr lang="en-US" sz="900" dirty="0">
                <a:solidFill>
                  <a:schemeClr val="bg1">
                    <a:lumMod val="65000"/>
                  </a:schemeClr>
                </a:solidFill>
              </a:rPr>
              <a:t>, David H. and Brendan M. Price. 2013. "The Changing Task Composition of the US Labor Market: An Update of </a:t>
            </a:r>
            <a:r>
              <a:rPr lang="en-US" sz="900" dirty="0" err="1">
                <a:solidFill>
                  <a:schemeClr val="bg1">
                    <a:lumMod val="65000"/>
                  </a:schemeClr>
                </a:solidFill>
              </a:rPr>
              <a:t>Autor</a:t>
            </a:r>
            <a:r>
              <a:rPr lang="en-US" sz="900" dirty="0">
                <a:solidFill>
                  <a:schemeClr val="bg1">
                    <a:lumMod val="65000"/>
                  </a:schemeClr>
                </a:solidFill>
              </a:rPr>
              <a:t>, Levy, and </a:t>
            </a:r>
            <a:r>
              <a:rPr lang="en-US" sz="900" dirty="0" err="1">
                <a:solidFill>
                  <a:schemeClr val="bg1">
                    <a:lumMod val="65000"/>
                  </a:schemeClr>
                </a:solidFill>
              </a:rPr>
              <a:t>Murnane</a:t>
            </a:r>
            <a:r>
              <a:rPr lang="en-US" sz="900" dirty="0">
                <a:solidFill>
                  <a:schemeClr val="bg1">
                    <a:lumMod val="65000"/>
                  </a:schemeClr>
                </a:solidFill>
              </a:rPr>
              <a:t> (2003)." MIT Mimeograph, June</a:t>
            </a:r>
            <a:r>
              <a:rPr lang="en-US" sz="900" dirty="0" smtClean="0">
                <a:solidFill>
                  <a:schemeClr val="bg1">
                    <a:lumMod val="65000"/>
                  </a:schemeClr>
                </a:solidFill>
              </a:rPr>
              <a:t>.</a:t>
            </a:r>
            <a:endParaRPr lang="en-GB" sz="900" dirty="0">
              <a:solidFill>
                <a:schemeClr val="bg1">
                  <a:lumMod val="65000"/>
                </a:schemeClr>
              </a:solidFill>
            </a:endParaRPr>
          </a:p>
        </p:txBody>
      </p:sp>
    </p:spTree>
    <p:extLst>
      <p:ext uri="{BB962C8B-B14F-4D97-AF65-F5344CB8AC3E}">
        <p14:creationId xmlns:p14="http://schemas.microsoft.com/office/powerpoint/2010/main" val="164435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500"/>
                                        <p:tgtEl>
                                          <p:spTgt spid="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2" dur="500"/>
                                        <p:tgtEl>
                                          <p:spTgt spid="5">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27" dur="500"/>
                                        <p:tgtEl>
                                          <p:spTgt spid="5">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40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Commitment to universal achievement</a:t>
            </a:r>
            <a:endParaRPr lang="en-GB" sz="1400" dirty="0">
              <a:solidFill>
                <a:srgbClr val="FFFFFF">
                  <a:lumMod val="65000"/>
                </a:srgbClr>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Gateways, instructional systems</a:t>
            </a:r>
            <a:endParaRPr lang="en-GB" sz="1400" dirty="0">
              <a:solidFill>
                <a:srgbClr val="FFFFFF"/>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at point of delivery</a:t>
            </a:r>
            <a:endParaRPr lang="en-GB" sz="1400" dirty="0">
              <a:solidFill>
                <a:srgbClr val="FFFFFF">
                  <a:lumMod val="65000"/>
                </a:srgbClr>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Incentive structures and accountability</a:t>
            </a:r>
            <a:endParaRPr lang="en-GB" sz="1400" dirty="0">
              <a:solidFill>
                <a:srgbClr val="FFFFFF">
                  <a:lumMod val="65000"/>
                </a:srgbClr>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where they yield most</a:t>
            </a:r>
            <a:endParaRPr lang="en-GB" sz="1400" dirty="0">
              <a:solidFill>
                <a:srgbClr val="FFFFFF">
                  <a:lumMod val="65000"/>
                </a:srgbClr>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 learning system</a:t>
            </a:r>
            <a:endParaRPr lang="en-GB" sz="1400" dirty="0">
              <a:solidFill>
                <a:srgbClr val="FFFFFF">
                  <a:lumMod val="65000"/>
                </a:srgbClr>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Coherence</a:t>
            </a:r>
            <a:endParaRPr lang="en-GB" sz="1400" dirty="0">
              <a:solidFill>
                <a:srgbClr val="FFFFFF">
                  <a:lumMod val="65000"/>
                </a:srgbClr>
              </a:solidFill>
              <a:latin typeface="Calibri" panose="020F0502020204030204" pitchFamily="34" charset="0"/>
              <a:cs typeface="Arial" pitchFamily="34" charset="0"/>
            </a:endParaRPr>
          </a:p>
        </p:txBody>
      </p:sp>
      <p:sp>
        <p:nvSpPr>
          <p:cNvPr id="26" name="Rounded Rectangle 25"/>
          <p:cNvSpPr/>
          <p:nvPr/>
        </p:nvSpPr>
        <p:spPr>
          <a:xfrm>
            <a:off x="2370322" y="1156095"/>
            <a:ext cx="6925234" cy="3329119"/>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27" name="Content Placeholder 2"/>
          <p:cNvSpPr txBox="1">
            <a:spLocks/>
          </p:cNvSpPr>
          <p:nvPr/>
        </p:nvSpPr>
        <p:spPr>
          <a:xfrm>
            <a:off x="2554101" y="1384590"/>
            <a:ext cx="6669741" cy="3608295"/>
          </a:xfrm>
          <a:prstGeom prst="rect">
            <a:avLst/>
          </a:prstGeom>
        </p:spPr>
        <p:txBody>
          <a:bodyPr/>
          <a:lstStyle/>
          <a:p>
            <a:pPr marL="342900" indent="-342900" eaLnBrk="0" fontAlgn="base" latinLnBrk="0" hangingPunct="0">
              <a:spcBef>
                <a:spcPct val="20000"/>
              </a:spcBef>
              <a:spcAft>
                <a:spcPct val="0"/>
              </a:spcAft>
              <a:buSzPct val="75000"/>
              <a:buFont typeface="Monotype Sorts" pitchFamily="2" charset="2"/>
              <a:buChar char="r"/>
              <a:tabLst>
                <a:tab pos="7712075" algn="r"/>
              </a:tabLst>
            </a:pPr>
            <a:r>
              <a:rPr lang="en-US" sz="2300" kern="0" dirty="0" smtClean="0">
                <a:solidFill>
                  <a:srgbClr val="000000"/>
                </a:solidFill>
                <a:latin typeface="Calibri" panose="020F0502020204030204" pitchFamily="34" charset="0"/>
                <a:cs typeface="Arial" pitchFamily="34" charset="0"/>
              </a:rPr>
              <a:t>Clear ambitious goals that are shared across the system and aligned with high stakes gateways and instructional systems</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Well established delivery chain through which curricular goals translate into instructional systems, instructional practices and student learning (intended, implemented and achieved)</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High level of metacognitive content of instruction …</a:t>
            </a:r>
          </a:p>
        </p:txBody>
      </p:sp>
    </p:spTree>
    <p:extLst>
      <p:ext uri="{BB962C8B-B14F-4D97-AF65-F5344CB8AC3E}">
        <p14:creationId xmlns:p14="http://schemas.microsoft.com/office/powerpoint/2010/main" val="104039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strVal val="4/3*#ppt_w"/>
                                          </p:val>
                                        </p:tav>
                                        <p:tav tm="100000">
                                          <p:val>
                                            <p:strVal val="#ppt_w"/>
                                          </p:val>
                                        </p:tav>
                                      </p:tavLst>
                                    </p:anim>
                                    <p:anim calcmode="lin" valueType="num">
                                      <p:cBhvr>
                                        <p:cTn id="14" dur="500" fill="hold"/>
                                        <p:tgtEl>
                                          <p:spTgt spid="26"/>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3" presetClass="entr" presetSubtype="27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strVal val="2/3*#ppt_w"/>
                                          </p:val>
                                        </p:tav>
                                        <p:tav tm="100000">
                                          <p:val>
                                            <p:strVal val="#ppt_w"/>
                                          </p:val>
                                        </p:tav>
                                      </p:tavLst>
                                    </p:anim>
                                    <p:anim calcmode="lin" valueType="num">
                                      <p:cBhvr>
                                        <p:cTn id="19" dur="50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27"/>
                                        </p:tgtEl>
                                        <p:attrNameLst>
                                          <p:attrName>ppt_w</p:attrName>
                                        </p:attrNameLst>
                                      </p:cBhvr>
                                      <p:tavLst>
                                        <p:tav tm="0">
                                          <p:val>
                                            <p:strVal val="ppt_w"/>
                                          </p:val>
                                        </p:tav>
                                        <p:tav tm="100000">
                                          <p:val>
                                            <p:fltVal val="0"/>
                                          </p:val>
                                        </p:tav>
                                      </p:tavLst>
                                    </p:anim>
                                    <p:anim calcmode="lin" valueType="num">
                                      <p:cBhvr>
                                        <p:cTn id="24" dur="500"/>
                                        <p:tgtEl>
                                          <p:spTgt spid="27"/>
                                        </p:tgtEl>
                                        <p:attrNameLst>
                                          <p:attrName>ppt_h</p:attrName>
                                        </p:attrNameLst>
                                      </p:cBhvr>
                                      <p:tavLst>
                                        <p:tav tm="0">
                                          <p:val>
                                            <p:strVal val="ppt_h"/>
                                          </p:val>
                                        </p:tav>
                                        <p:tav tm="100000">
                                          <p:val>
                                            <p:fltVal val="0"/>
                                          </p:val>
                                        </p:tav>
                                      </p:tavLst>
                                    </p:anim>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1000"/>
                                        <p:tgtEl>
                                          <p:spTgt spid="26"/>
                                        </p:tgtEl>
                                        <p:attrNameLst>
                                          <p:attrName>ppt_w</p:attrName>
                                        </p:attrNameLst>
                                      </p:cBhvr>
                                      <p:tavLst>
                                        <p:tav tm="0">
                                          <p:val>
                                            <p:strVal val="ppt_w"/>
                                          </p:val>
                                        </p:tav>
                                        <p:tav tm="100000">
                                          <p:val>
                                            <p:fltVal val="0"/>
                                          </p:val>
                                        </p:tav>
                                      </p:tavLst>
                                    </p:anim>
                                    <p:anim calcmode="lin" valueType="num">
                                      <p:cBhvr>
                                        <p:cTn id="29" dur="1000"/>
                                        <p:tgtEl>
                                          <p:spTgt spid="26"/>
                                        </p:tgtEl>
                                        <p:attrNameLst>
                                          <p:attrName>ppt_h</p:attrName>
                                        </p:attrNameLst>
                                      </p:cBhvr>
                                      <p:tavLst>
                                        <p:tav tm="0">
                                          <p:val>
                                            <p:strVal val="ppt_h"/>
                                          </p:val>
                                        </p:tav>
                                        <p:tav tm="100000">
                                          <p:val>
                                            <p:fltVal val="0"/>
                                          </p:val>
                                        </p:tav>
                                      </p:tavLst>
                                    </p:anim>
                                    <p:animEffect transition="out" filter="fade">
                                      <p:cBhvr>
                                        <p:cTn id="30" dur="1000"/>
                                        <p:tgtEl>
                                          <p:spTgt spid="26"/>
                                        </p:tgtEl>
                                      </p:cBhvr>
                                    </p:animEffect>
                                    <p:set>
                                      <p:cBhvr>
                                        <p:cTn id="31"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27" grpId="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40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Commitment to universal achievement</a:t>
            </a:r>
            <a:endParaRPr lang="en-GB" sz="1400" dirty="0">
              <a:solidFill>
                <a:srgbClr val="FFFFFF">
                  <a:lumMod val="65000"/>
                </a:srgbClr>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Gateways, instructional systems</a:t>
            </a:r>
            <a:endParaRPr lang="en-GB" sz="1400" dirty="0">
              <a:solidFill>
                <a:srgbClr val="FFFFFF">
                  <a:lumMod val="65000"/>
                </a:srgbClr>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at point of delivery</a:t>
            </a:r>
            <a:endParaRPr lang="en-GB" sz="1400" dirty="0">
              <a:solidFill>
                <a:srgbClr val="FFFFFF"/>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Incentive structures and accountability</a:t>
            </a:r>
            <a:endParaRPr lang="en-GB" sz="1400" dirty="0">
              <a:solidFill>
                <a:srgbClr val="FFFFFF">
                  <a:lumMod val="65000"/>
                </a:srgbClr>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where they yield most</a:t>
            </a:r>
            <a:endParaRPr lang="en-GB" sz="1400" dirty="0">
              <a:solidFill>
                <a:srgbClr val="FFFFFF">
                  <a:lumMod val="65000"/>
                </a:srgbClr>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 learning system</a:t>
            </a:r>
            <a:endParaRPr lang="en-GB" sz="1400" dirty="0">
              <a:solidFill>
                <a:srgbClr val="FFFFFF">
                  <a:lumMod val="65000"/>
                </a:srgbClr>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Coherence</a:t>
            </a:r>
            <a:endParaRPr lang="en-GB" sz="1400" dirty="0">
              <a:solidFill>
                <a:srgbClr val="FFFFFF">
                  <a:lumMod val="65000"/>
                </a:srgbClr>
              </a:solidFill>
              <a:latin typeface="Calibri" panose="020F0502020204030204" pitchFamily="34" charset="0"/>
              <a:cs typeface="Arial" pitchFamily="34" charset="0"/>
            </a:endParaRPr>
          </a:p>
        </p:txBody>
      </p:sp>
      <p:sp>
        <p:nvSpPr>
          <p:cNvPr id="26" name="Rounded Rectangle 25"/>
          <p:cNvSpPr/>
          <p:nvPr/>
        </p:nvSpPr>
        <p:spPr>
          <a:xfrm>
            <a:off x="275020" y="217929"/>
            <a:ext cx="6925234" cy="3247639"/>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27" name="Content Placeholder 2"/>
          <p:cNvSpPr txBox="1">
            <a:spLocks/>
          </p:cNvSpPr>
          <p:nvPr/>
        </p:nvSpPr>
        <p:spPr>
          <a:xfrm>
            <a:off x="12502" y="324761"/>
            <a:ext cx="6669741" cy="3608295"/>
          </a:xfrm>
          <a:prstGeom prst="rect">
            <a:avLst/>
          </a:prstGeom>
        </p:spPr>
        <p:txBody>
          <a:bodyPr/>
          <a:lstStyle/>
          <a:p>
            <a:pPr marL="342900" indent="-342900" eaLnBrk="0" fontAlgn="base" latinLnBrk="0" hangingPunct="0">
              <a:spcBef>
                <a:spcPct val="20000"/>
              </a:spcBef>
              <a:spcAft>
                <a:spcPct val="0"/>
              </a:spcAft>
              <a:buSzPct val="75000"/>
              <a:buFont typeface="Monotype Sorts" pitchFamily="2" charset="2"/>
              <a:buChar char="r"/>
              <a:tabLst>
                <a:tab pos="7712075" algn="r"/>
              </a:tabLst>
            </a:pPr>
            <a:r>
              <a:rPr lang="en-US" sz="2300" kern="0" dirty="0" smtClean="0">
                <a:solidFill>
                  <a:srgbClr val="000000"/>
                </a:solidFill>
                <a:latin typeface="Calibri" panose="020F0502020204030204" pitchFamily="34" charset="0"/>
                <a:cs typeface="Arial" pitchFamily="34" charset="0"/>
              </a:rPr>
              <a:t>Capacity at the point of delivery</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Attracting, developing and retaining high quality teachers and school leaders and a work </a:t>
            </a:r>
            <a:r>
              <a:rPr lang="en-US" sz="2000" kern="0" dirty="0" err="1" smtClean="0">
                <a:solidFill>
                  <a:srgbClr val="919191">
                    <a:lumMod val="50000"/>
                  </a:srgbClr>
                </a:solidFill>
                <a:latin typeface="Calibri" panose="020F0502020204030204" pitchFamily="34" charset="0"/>
                <a:cs typeface="Arial" pitchFamily="34" charset="0"/>
              </a:rPr>
              <a:t>organisation</a:t>
            </a:r>
            <a:r>
              <a:rPr lang="en-US" sz="2000" kern="0" dirty="0" smtClean="0">
                <a:solidFill>
                  <a:srgbClr val="919191">
                    <a:lumMod val="50000"/>
                  </a:srgbClr>
                </a:solidFill>
                <a:latin typeface="Calibri" panose="020F0502020204030204" pitchFamily="34" charset="0"/>
                <a:cs typeface="Arial" pitchFamily="34" charset="0"/>
              </a:rPr>
              <a:t> in which they can use their potential</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Instructional  leadership and human resource management in schools</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Keeping teaching an attractive profession</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System-wide career development …</a:t>
            </a:r>
          </a:p>
        </p:txBody>
      </p:sp>
    </p:spTree>
    <p:extLst>
      <p:ext uri="{BB962C8B-B14F-4D97-AF65-F5344CB8AC3E}">
        <p14:creationId xmlns:p14="http://schemas.microsoft.com/office/powerpoint/2010/main" val="465498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4/3*#ppt_w"/>
                                          </p:val>
                                        </p:tav>
                                        <p:tav tm="100000">
                                          <p:val>
                                            <p:strVal val="#ppt_w"/>
                                          </p:val>
                                        </p:tav>
                                      </p:tavLst>
                                    </p:anim>
                                    <p:anim calcmode="lin" valueType="num">
                                      <p:cBhvr>
                                        <p:cTn id="8" dur="500" fill="hold"/>
                                        <p:tgtEl>
                                          <p:spTgt spid="30"/>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strVal val="4/3*#ppt_w"/>
                                          </p:val>
                                        </p:tav>
                                        <p:tav tm="100000">
                                          <p:val>
                                            <p:strVal val="#ppt_w"/>
                                          </p:val>
                                        </p:tav>
                                      </p:tavLst>
                                    </p:anim>
                                    <p:anim calcmode="lin" valueType="num">
                                      <p:cBhvr>
                                        <p:cTn id="14" dur="500" fill="hold"/>
                                        <p:tgtEl>
                                          <p:spTgt spid="26"/>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3" presetClass="entr" presetSubtype="27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strVal val="2/3*#ppt_w"/>
                                          </p:val>
                                        </p:tav>
                                        <p:tav tm="100000">
                                          <p:val>
                                            <p:strVal val="#ppt_w"/>
                                          </p:val>
                                        </p:tav>
                                      </p:tavLst>
                                    </p:anim>
                                    <p:anim calcmode="lin" valueType="num">
                                      <p:cBhvr>
                                        <p:cTn id="19" dur="50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27"/>
                                        </p:tgtEl>
                                        <p:attrNameLst>
                                          <p:attrName>ppt_w</p:attrName>
                                        </p:attrNameLst>
                                      </p:cBhvr>
                                      <p:tavLst>
                                        <p:tav tm="0">
                                          <p:val>
                                            <p:strVal val="ppt_w"/>
                                          </p:val>
                                        </p:tav>
                                        <p:tav tm="100000">
                                          <p:val>
                                            <p:fltVal val="0"/>
                                          </p:val>
                                        </p:tav>
                                      </p:tavLst>
                                    </p:anim>
                                    <p:anim calcmode="lin" valueType="num">
                                      <p:cBhvr>
                                        <p:cTn id="24" dur="500"/>
                                        <p:tgtEl>
                                          <p:spTgt spid="27"/>
                                        </p:tgtEl>
                                        <p:attrNameLst>
                                          <p:attrName>ppt_h</p:attrName>
                                        </p:attrNameLst>
                                      </p:cBhvr>
                                      <p:tavLst>
                                        <p:tav tm="0">
                                          <p:val>
                                            <p:strVal val="ppt_h"/>
                                          </p:val>
                                        </p:tav>
                                        <p:tav tm="100000">
                                          <p:val>
                                            <p:fltVal val="0"/>
                                          </p:val>
                                        </p:tav>
                                      </p:tavLst>
                                    </p:anim>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1000"/>
                                        <p:tgtEl>
                                          <p:spTgt spid="26"/>
                                        </p:tgtEl>
                                        <p:attrNameLst>
                                          <p:attrName>ppt_w</p:attrName>
                                        </p:attrNameLst>
                                      </p:cBhvr>
                                      <p:tavLst>
                                        <p:tav tm="0">
                                          <p:val>
                                            <p:strVal val="ppt_w"/>
                                          </p:val>
                                        </p:tav>
                                        <p:tav tm="100000">
                                          <p:val>
                                            <p:fltVal val="0"/>
                                          </p:val>
                                        </p:tav>
                                      </p:tavLst>
                                    </p:anim>
                                    <p:anim calcmode="lin" valueType="num">
                                      <p:cBhvr>
                                        <p:cTn id="29" dur="1000"/>
                                        <p:tgtEl>
                                          <p:spTgt spid="26"/>
                                        </p:tgtEl>
                                        <p:attrNameLst>
                                          <p:attrName>ppt_h</p:attrName>
                                        </p:attrNameLst>
                                      </p:cBhvr>
                                      <p:tavLst>
                                        <p:tav tm="0">
                                          <p:val>
                                            <p:strVal val="ppt_h"/>
                                          </p:val>
                                        </p:tav>
                                        <p:tav tm="100000">
                                          <p:val>
                                            <p:fltVal val="0"/>
                                          </p:val>
                                        </p:tav>
                                      </p:tavLst>
                                    </p:anim>
                                    <p:animEffect transition="out" filter="fade">
                                      <p:cBhvr>
                                        <p:cTn id="30" dur="1000"/>
                                        <p:tgtEl>
                                          <p:spTgt spid="26"/>
                                        </p:tgtEl>
                                      </p:cBhvr>
                                    </p:animEffect>
                                    <p:set>
                                      <p:cBhvr>
                                        <p:cTn id="31"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7" grpId="0"/>
      <p:bldP spid="2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97939729"/>
              </p:ext>
            </p:extLst>
          </p:nvPr>
        </p:nvGraphicFramePr>
        <p:xfrm>
          <a:off x="0" y="836712"/>
          <a:ext cx="9144000" cy="602128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6"/>
          </p:nvPr>
        </p:nvSpPr>
        <p:spPr/>
        <p:txBody>
          <a:bodyPr/>
          <a:lstStyle/>
          <a:p>
            <a:endParaRPr lang="en-GB"/>
          </a:p>
        </p:txBody>
      </p:sp>
      <p:sp>
        <p:nvSpPr>
          <p:cNvPr id="13314" name="Title 3"/>
          <p:cNvSpPr>
            <a:spLocks noGrp="1"/>
          </p:cNvSpPr>
          <p:nvPr>
            <p:ph type="title"/>
          </p:nvPr>
        </p:nvSpPr>
        <p:spPr/>
        <p:txBody>
          <a:bodyPr/>
          <a:lstStyle/>
          <a:p>
            <a:r>
              <a:rPr lang="en-US" sz="2400" b="1" dirty="0" smtClean="0"/>
              <a:t>Teacher shortage</a:t>
            </a:r>
          </a:p>
        </p:txBody>
      </p:sp>
      <p:sp>
        <p:nvSpPr>
          <p:cNvPr id="10" name="평행 사변형 9"/>
          <p:cNvSpPr/>
          <p:nvPr/>
        </p:nvSpPr>
        <p:spPr>
          <a:xfrm>
            <a:off x="7452320" y="0"/>
            <a:ext cx="1691680" cy="672360"/>
          </a:xfrm>
          <a:prstGeom prst="parallelogram">
            <a:avLst>
              <a:gd name="adj" fmla="val 791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endParaRPr>
          </a:p>
        </p:txBody>
      </p:sp>
      <p:sp>
        <p:nvSpPr>
          <p:cNvPr id="11" name="TextBox 2"/>
          <p:cNvSpPr txBox="1"/>
          <p:nvPr/>
        </p:nvSpPr>
        <p:spPr>
          <a:xfrm>
            <a:off x="7956376" y="176041"/>
            <a:ext cx="1008118" cy="372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IV.3.5</a:t>
            </a:r>
          </a:p>
        </p:txBody>
      </p:sp>
      <p:sp>
        <p:nvSpPr>
          <p:cNvPr id="7" name="Rectangle 6"/>
          <p:cNvSpPr/>
          <p:nvPr/>
        </p:nvSpPr>
        <p:spPr>
          <a:xfrm>
            <a:off x="1907704" y="1360932"/>
            <a:ext cx="144016" cy="5971592"/>
          </a:xfrm>
          <a:prstGeom prst="rect">
            <a:avLst/>
          </a:prstGeom>
          <a:solidFill>
            <a:schemeClr val="bg1">
              <a:lumMod val="9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655387824"/>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40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Commitment to universal achievement</a:t>
            </a:r>
            <a:endParaRPr lang="en-GB" sz="1400" dirty="0">
              <a:solidFill>
                <a:srgbClr val="FFFFFF">
                  <a:lumMod val="65000"/>
                </a:srgbClr>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Gateways, instructional systems</a:t>
            </a:r>
            <a:endParaRPr lang="en-GB" sz="1400" dirty="0">
              <a:solidFill>
                <a:srgbClr val="FFFFFF">
                  <a:lumMod val="65000"/>
                </a:srgbClr>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at point of delivery</a:t>
            </a:r>
            <a:endParaRPr lang="en-GB" sz="1400" dirty="0">
              <a:solidFill>
                <a:srgbClr val="FFFFFF">
                  <a:lumMod val="65000"/>
                </a:srgbClr>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Incentive structures and accountability</a:t>
            </a:r>
            <a:endParaRPr lang="en-GB" sz="1400" dirty="0">
              <a:solidFill>
                <a:srgbClr val="FFFFFF"/>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where they yield most</a:t>
            </a:r>
            <a:endParaRPr lang="en-GB" sz="1400" dirty="0">
              <a:solidFill>
                <a:srgbClr val="FFFFFF">
                  <a:lumMod val="65000"/>
                </a:srgbClr>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 learning system</a:t>
            </a:r>
            <a:endParaRPr lang="en-GB" sz="1400" dirty="0">
              <a:solidFill>
                <a:srgbClr val="FFFFFF">
                  <a:lumMod val="65000"/>
                </a:srgbClr>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Coherence</a:t>
            </a:r>
            <a:endParaRPr lang="en-GB" sz="1400" dirty="0">
              <a:solidFill>
                <a:srgbClr val="FFFFFF">
                  <a:lumMod val="65000"/>
                </a:srgbClr>
              </a:solidFill>
              <a:latin typeface="Calibri" panose="020F0502020204030204" pitchFamily="34" charset="0"/>
              <a:cs typeface="Arial" pitchFamily="34" charset="0"/>
            </a:endParaRPr>
          </a:p>
        </p:txBody>
      </p:sp>
      <p:sp>
        <p:nvSpPr>
          <p:cNvPr id="26" name="Rounded Rectangle 25"/>
          <p:cNvSpPr/>
          <p:nvPr/>
        </p:nvSpPr>
        <p:spPr>
          <a:xfrm>
            <a:off x="900953" y="578224"/>
            <a:ext cx="8243047" cy="6279778"/>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27" name="Content Placeholder 2"/>
          <p:cNvSpPr txBox="1">
            <a:spLocks/>
          </p:cNvSpPr>
          <p:nvPr/>
        </p:nvSpPr>
        <p:spPr>
          <a:xfrm>
            <a:off x="1062318" y="739588"/>
            <a:ext cx="7974105" cy="5997388"/>
          </a:xfrm>
          <a:prstGeom prst="rect">
            <a:avLst/>
          </a:prstGeom>
        </p:spPr>
        <p:txBody>
          <a:bodyPr/>
          <a:lstStyle/>
          <a:p>
            <a:pPr marL="342900" indent="-342900" eaLnBrk="0" fontAlgn="base" latinLnBrk="0" hangingPunct="0">
              <a:spcBef>
                <a:spcPct val="20000"/>
              </a:spcBef>
              <a:spcAft>
                <a:spcPct val="0"/>
              </a:spcAft>
              <a:buSzPct val="75000"/>
              <a:buFont typeface="Monotype Sorts" pitchFamily="2" charset="2"/>
              <a:buChar char="r"/>
              <a:tabLst>
                <a:tab pos="7712075" algn="r"/>
              </a:tabLst>
            </a:pPr>
            <a:r>
              <a:rPr lang="en-US" sz="2300" kern="0" dirty="0" smtClean="0">
                <a:solidFill>
                  <a:srgbClr val="000000"/>
                </a:solidFill>
                <a:latin typeface="Calibri" panose="020F0502020204030204" pitchFamily="34" charset="0"/>
                <a:cs typeface="Arial" pitchFamily="34" charset="0"/>
              </a:rPr>
              <a:t>Incentives, accountability, knowledge management</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Aligned incentive structures</a:t>
            </a:r>
          </a:p>
          <a:p>
            <a:pPr marL="1200150" lvl="2" indent="-285750" eaLnBrk="0" fontAlgn="base" latinLnBrk="0" hangingPunct="0">
              <a:spcBef>
                <a:spcPct val="20000"/>
              </a:spcBef>
              <a:spcAft>
                <a:spcPct val="0"/>
              </a:spcAft>
              <a:buSzPct val="50000"/>
              <a:tabLst>
                <a:tab pos="7712075" algn="r"/>
              </a:tabLst>
            </a:pPr>
            <a:r>
              <a:rPr lang="de-DE" sz="2000" kern="0" dirty="0" err="1" smtClean="0">
                <a:solidFill>
                  <a:srgbClr val="919191">
                    <a:lumMod val="50000"/>
                  </a:srgbClr>
                </a:solidFill>
                <a:latin typeface="Calibri" panose="020F0502020204030204" pitchFamily="34" charset="0"/>
                <a:cs typeface="Arial" pitchFamily="34" charset="0"/>
              </a:rPr>
              <a:t>For</a:t>
            </a:r>
            <a:r>
              <a:rPr lang="de-DE" sz="2000" kern="0" dirty="0" smtClean="0">
                <a:solidFill>
                  <a:srgbClr val="919191">
                    <a:lumMod val="50000"/>
                  </a:srgbClr>
                </a:solidFill>
                <a:latin typeface="Calibri" panose="020F0502020204030204" pitchFamily="34" charset="0"/>
                <a:cs typeface="Arial" pitchFamily="34" charset="0"/>
              </a:rPr>
              <a:t> </a:t>
            </a:r>
            <a:r>
              <a:rPr lang="de-DE" sz="2000" kern="0" dirty="0" err="1" smtClean="0">
                <a:solidFill>
                  <a:srgbClr val="919191">
                    <a:lumMod val="50000"/>
                  </a:srgbClr>
                </a:solidFill>
                <a:latin typeface="Calibri" panose="020F0502020204030204" pitchFamily="34" charset="0"/>
                <a:cs typeface="Arial" pitchFamily="34" charset="0"/>
              </a:rPr>
              <a:t>students</a:t>
            </a:r>
            <a:endParaRPr lang="en-US" sz="2000" kern="0" dirty="0" smtClean="0">
              <a:solidFill>
                <a:srgbClr val="919191">
                  <a:lumMod val="50000"/>
                </a:srgbClr>
              </a:solidFill>
              <a:latin typeface="Calibri" panose="020F0502020204030204" pitchFamily="34" charset="0"/>
              <a:cs typeface="Arial" pitchFamily="34" charset="0"/>
            </a:endParaRPr>
          </a:p>
          <a:p>
            <a:pPr marL="1200150" lvl="2" indent="-285750" eaLnBrk="0" fontAlgn="base" latinLnBrk="0" hangingPunct="0">
              <a:spcBef>
                <a:spcPct val="20000"/>
              </a:spcBef>
              <a:spcAft>
                <a:spcPct val="0"/>
              </a:spcAft>
              <a:buSzPct val="50000"/>
              <a:buFont typeface="Wingdings" pitchFamily="2" charset="2"/>
              <a:buChar char="l"/>
              <a:tabLst>
                <a:tab pos="7712075" algn="r"/>
              </a:tabLst>
            </a:pPr>
            <a:r>
              <a:rPr lang="en-US" sz="1600" kern="0" dirty="0" smtClean="0">
                <a:solidFill>
                  <a:srgbClr val="919191">
                    <a:lumMod val="50000"/>
                  </a:srgbClr>
                </a:solidFill>
                <a:latin typeface="Calibri" panose="020F0502020204030204" pitchFamily="34" charset="0"/>
                <a:cs typeface="Arial" pitchFamily="34" charset="0"/>
              </a:rPr>
              <a:t>How gateways affect the strength, direction, clarity and nature of the incentives operating on students at each stage of their education </a:t>
            </a:r>
          </a:p>
          <a:p>
            <a:pPr marL="1200150" lvl="2" indent="-285750" eaLnBrk="0" fontAlgn="base" latinLnBrk="0" hangingPunct="0">
              <a:spcBef>
                <a:spcPct val="20000"/>
              </a:spcBef>
              <a:spcAft>
                <a:spcPct val="0"/>
              </a:spcAft>
              <a:buSzPct val="50000"/>
              <a:buFont typeface="Wingdings" pitchFamily="2" charset="2"/>
              <a:buChar char="l"/>
              <a:tabLst>
                <a:tab pos="7712075" algn="r"/>
              </a:tabLst>
            </a:pPr>
            <a:r>
              <a:rPr lang="en-US" sz="1600" kern="0" dirty="0" smtClean="0">
                <a:solidFill>
                  <a:srgbClr val="919191">
                    <a:lumMod val="50000"/>
                  </a:srgbClr>
                </a:solidFill>
                <a:latin typeface="Calibri" panose="020F0502020204030204" pitchFamily="34" charset="0"/>
                <a:cs typeface="Arial" pitchFamily="34" charset="0"/>
              </a:rPr>
              <a:t>Degree to which students have incentives to take tough courses and study hard</a:t>
            </a:r>
          </a:p>
          <a:p>
            <a:pPr marL="1200150" lvl="2" indent="-285750" eaLnBrk="0" fontAlgn="base" latinLnBrk="0" hangingPunct="0">
              <a:spcBef>
                <a:spcPct val="20000"/>
              </a:spcBef>
              <a:spcAft>
                <a:spcPct val="0"/>
              </a:spcAft>
              <a:buSzPct val="50000"/>
              <a:buFont typeface="Wingdings" pitchFamily="2" charset="2"/>
              <a:buChar char="l"/>
              <a:tabLst>
                <a:tab pos="7712075" algn="r"/>
              </a:tabLst>
            </a:pPr>
            <a:r>
              <a:rPr lang="en-US" sz="1600" kern="0" dirty="0" smtClean="0">
                <a:solidFill>
                  <a:srgbClr val="919191">
                    <a:lumMod val="50000"/>
                  </a:srgbClr>
                </a:solidFill>
                <a:latin typeface="Calibri" panose="020F0502020204030204" pitchFamily="34" charset="0"/>
                <a:cs typeface="Arial" pitchFamily="34" charset="0"/>
              </a:rPr>
              <a:t>Opportunity costs for staying in school and performing well</a:t>
            </a:r>
          </a:p>
          <a:p>
            <a:pPr marL="1200150" lvl="2" indent="-285750" eaLnBrk="0" fontAlgn="base" latinLnBrk="0" hangingPunct="0">
              <a:spcBef>
                <a:spcPct val="20000"/>
              </a:spcBef>
              <a:spcAft>
                <a:spcPct val="0"/>
              </a:spcAft>
              <a:buSzPct val="50000"/>
              <a:tabLst>
                <a:tab pos="7712075" algn="r"/>
              </a:tabLst>
            </a:pPr>
            <a:r>
              <a:rPr lang="en-US" sz="2000" kern="0" dirty="0" smtClean="0">
                <a:solidFill>
                  <a:srgbClr val="919191">
                    <a:lumMod val="50000"/>
                  </a:srgbClr>
                </a:solidFill>
                <a:latin typeface="Calibri" panose="020F0502020204030204" pitchFamily="34" charset="0"/>
                <a:cs typeface="Arial" pitchFamily="34" charset="0"/>
              </a:rPr>
              <a:t>For teachers</a:t>
            </a:r>
          </a:p>
          <a:p>
            <a:pPr marL="1200150" lvl="2" indent="-285750" eaLnBrk="0" fontAlgn="base" latinLnBrk="0" hangingPunct="0">
              <a:spcBef>
                <a:spcPct val="20000"/>
              </a:spcBef>
              <a:spcAft>
                <a:spcPct val="0"/>
              </a:spcAft>
              <a:buSzPct val="50000"/>
              <a:buFont typeface="Wingdings" pitchFamily="2" charset="2"/>
              <a:buChar char="l"/>
              <a:tabLst>
                <a:tab pos="7712075" algn="r"/>
              </a:tabLst>
            </a:pPr>
            <a:r>
              <a:rPr lang="en-US" sz="1600" kern="0" dirty="0" smtClean="0">
                <a:solidFill>
                  <a:srgbClr val="919191">
                    <a:lumMod val="50000"/>
                  </a:srgbClr>
                </a:solidFill>
                <a:latin typeface="Calibri" panose="020F0502020204030204" pitchFamily="34" charset="0"/>
                <a:cs typeface="Arial" pitchFamily="34" charset="0"/>
              </a:rPr>
              <a:t>Make innovations in pedagogy and/or </a:t>
            </a:r>
            <a:r>
              <a:rPr lang="en-US" sz="1600" kern="0" dirty="0" err="1" smtClean="0">
                <a:solidFill>
                  <a:srgbClr val="919191">
                    <a:lumMod val="50000"/>
                  </a:srgbClr>
                </a:solidFill>
                <a:latin typeface="Calibri" panose="020F0502020204030204" pitchFamily="34" charset="0"/>
                <a:cs typeface="Arial" pitchFamily="34" charset="0"/>
              </a:rPr>
              <a:t>organisation</a:t>
            </a:r>
            <a:r>
              <a:rPr lang="en-US" sz="1600" kern="0" dirty="0" smtClean="0">
                <a:solidFill>
                  <a:srgbClr val="919191">
                    <a:lumMod val="50000"/>
                  </a:srgbClr>
                </a:solidFill>
                <a:latin typeface="Calibri" panose="020F0502020204030204" pitchFamily="34" charset="0"/>
                <a:cs typeface="Arial" pitchFamily="34" charset="0"/>
              </a:rPr>
              <a:t> </a:t>
            </a:r>
          </a:p>
          <a:p>
            <a:pPr marL="1200150" lvl="2" indent="-285750" eaLnBrk="0" fontAlgn="base" latinLnBrk="0" hangingPunct="0">
              <a:spcBef>
                <a:spcPct val="20000"/>
              </a:spcBef>
              <a:spcAft>
                <a:spcPct val="0"/>
              </a:spcAft>
              <a:buSzPct val="50000"/>
              <a:buFont typeface="Wingdings" pitchFamily="2" charset="2"/>
              <a:buChar char="l"/>
              <a:tabLst>
                <a:tab pos="7712075" algn="r"/>
              </a:tabLst>
            </a:pPr>
            <a:r>
              <a:rPr lang="en-US" sz="1600" kern="0" dirty="0" smtClean="0">
                <a:solidFill>
                  <a:srgbClr val="919191">
                    <a:lumMod val="50000"/>
                  </a:srgbClr>
                </a:solidFill>
                <a:latin typeface="Calibri" panose="020F0502020204030204" pitchFamily="34" charset="0"/>
                <a:cs typeface="Arial" pitchFamily="34" charset="0"/>
              </a:rPr>
              <a:t>Improve their own performance </a:t>
            </a:r>
            <a:br>
              <a:rPr lang="en-US" sz="1600" kern="0" dirty="0" smtClean="0">
                <a:solidFill>
                  <a:srgbClr val="919191">
                    <a:lumMod val="50000"/>
                  </a:srgbClr>
                </a:solidFill>
                <a:latin typeface="Calibri" panose="020F0502020204030204" pitchFamily="34" charset="0"/>
                <a:cs typeface="Arial" pitchFamily="34" charset="0"/>
              </a:rPr>
            </a:br>
            <a:r>
              <a:rPr lang="en-US" sz="1600" kern="0" dirty="0" smtClean="0">
                <a:solidFill>
                  <a:srgbClr val="919191">
                    <a:lumMod val="50000"/>
                  </a:srgbClr>
                </a:solidFill>
                <a:latin typeface="Calibri" panose="020F0502020204030204" pitchFamily="34" charset="0"/>
                <a:cs typeface="Arial" pitchFamily="34" charset="0"/>
              </a:rPr>
              <a:t>and the performance of their colleagues</a:t>
            </a:r>
          </a:p>
          <a:p>
            <a:pPr marL="1200150" lvl="2" indent="-285750" eaLnBrk="0" fontAlgn="base" latinLnBrk="0" hangingPunct="0">
              <a:spcBef>
                <a:spcPct val="20000"/>
              </a:spcBef>
              <a:spcAft>
                <a:spcPct val="0"/>
              </a:spcAft>
              <a:buSzPct val="50000"/>
              <a:buFont typeface="Wingdings" pitchFamily="2" charset="2"/>
              <a:buChar char="l"/>
              <a:tabLst>
                <a:tab pos="7712075" algn="r"/>
              </a:tabLst>
            </a:pPr>
            <a:r>
              <a:rPr lang="en-US" sz="1600" kern="0" dirty="0" smtClean="0">
                <a:solidFill>
                  <a:srgbClr val="919191">
                    <a:lumMod val="50000"/>
                  </a:srgbClr>
                </a:solidFill>
                <a:latin typeface="Calibri" panose="020F0502020204030204" pitchFamily="34" charset="0"/>
                <a:cs typeface="Arial" pitchFamily="34" charset="0"/>
              </a:rPr>
              <a:t>Pursue professional development opportunities </a:t>
            </a:r>
            <a:br>
              <a:rPr lang="en-US" sz="1600" kern="0" dirty="0" smtClean="0">
                <a:solidFill>
                  <a:srgbClr val="919191">
                    <a:lumMod val="50000"/>
                  </a:srgbClr>
                </a:solidFill>
                <a:latin typeface="Calibri" panose="020F0502020204030204" pitchFamily="34" charset="0"/>
                <a:cs typeface="Arial" pitchFamily="34" charset="0"/>
              </a:rPr>
            </a:br>
            <a:r>
              <a:rPr lang="en-US" sz="1600" kern="0" dirty="0" smtClean="0">
                <a:solidFill>
                  <a:srgbClr val="919191">
                    <a:lumMod val="50000"/>
                  </a:srgbClr>
                </a:solidFill>
                <a:latin typeface="Calibri" panose="020F0502020204030204" pitchFamily="34" charset="0"/>
                <a:cs typeface="Arial" pitchFamily="34" charset="0"/>
              </a:rPr>
              <a:t>that lead to stronger pedagogical practices</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A balance between vertical and lateral accountability</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Effective instruments to manage and share knowledge and spread innovation – communication within the system and with stakeholders around it</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A capable centre with authority and legitimacy to act </a:t>
            </a:r>
          </a:p>
        </p:txBody>
      </p:sp>
    </p:spTree>
    <p:extLst>
      <p:ext uri="{BB962C8B-B14F-4D97-AF65-F5344CB8AC3E}">
        <p14:creationId xmlns:p14="http://schemas.microsoft.com/office/powerpoint/2010/main" val="2843611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4/3*#ppt_w"/>
                                          </p:val>
                                        </p:tav>
                                        <p:tav tm="100000">
                                          <p:val>
                                            <p:strVal val="#ppt_w"/>
                                          </p:val>
                                        </p:tav>
                                      </p:tavLst>
                                    </p:anim>
                                    <p:anim calcmode="lin" valueType="num">
                                      <p:cBhvr>
                                        <p:cTn id="8" dur="500" fill="hold"/>
                                        <p:tgtEl>
                                          <p:spTgt spid="31"/>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27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strVal val="2/3*#ppt_w"/>
                                          </p:val>
                                        </p:tav>
                                        <p:tav tm="100000">
                                          <p:val>
                                            <p:strVal val="#ppt_w"/>
                                          </p:val>
                                        </p:tav>
                                      </p:tavLst>
                                    </p:anim>
                                    <p:anim calcmode="lin" valueType="num">
                                      <p:cBhvr>
                                        <p:cTn id="19" dur="50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27"/>
                                        </p:tgtEl>
                                        <p:attrNameLst>
                                          <p:attrName>ppt_w</p:attrName>
                                        </p:attrNameLst>
                                      </p:cBhvr>
                                      <p:tavLst>
                                        <p:tav tm="0">
                                          <p:val>
                                            <p:strVal val="ppt_w"/>
                                          </p:val>
                                        </p:tav>
                                        <p:tav tm="100000">
                                          <p:val>
                                            <p:fltVal val="0"/>
                                          </p:val>
                                        </p:tav>
                                      </p:tavLst>
                                    </p:anim>
                                    <p:anim calcmode="lin" valueType="num">
                                      <p:cBhvr>
                                        <p:cTn id="24" dur="500"/>
                                        <p:tgtEl>
                                          <p:spTgt spid="27"/>
                                        </p:tgtEl>
                                        <p:attrNameLst>
                                          <p:attrName>ppt_h</p:attrName>
                                        </p:attrNameLst>
                                      </p:cBhvr>
                                      <p:tavLst>
                                        <p:tav tm="0">
                                          <p:val>
                                            <p:strVal val="ppt_h"/>
                                          </p:val>
                                        </p:tav>
                                        <p:tav tm="100000">
                                          <p:val>
                                            <p:fltVal val="0"/>
                                          </p:val>
                                        </p:tav>
                                      </p:tavLst>
                                    </p:anim>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1000"/>
                                        <p:tgtEl>
                                          <p:spTgt spid="26"/>
                                        </p:tgtEl>
                                        <p:attrNameLst>
                                          <p:attrName>ppt_w</p:attrName>
                                        </p:attrNameLst>
                                      </p:cBhvr>
                                      <p:tavLst>
                                        <p:tav tm="0">
                                          <p:val>
                                            <p:strVal val="ppt_w"/>
                                          </p:val>
                                        </p:tav>
                                        <p:tav tm="100000">
                                          <p:val>
                                            <p:fltVal val="0"/>
                                          </p:val>
                                        </p:tav>
                                      </p:tavLst>
                                    </p:anim>
                                    <p:anim calcmode="lin" valueType="num">
                                      <p:cBhvr>
                                        <p:cTn id="29" dur="1000"/>
                                        <p:tgtEl>
                                          <p:spTgt spid="26"/>
                                        </p:tgtEl>
                                        <p:attrNameLst>
                                          <p:attrName>ppt_h</p:attrName>
                                        </p:attrNameLst>
                                      </p:cBhvr>
                                      <p:tavLst>
                                        <p:tav tm="0">
                                          <p:val>
                                            <p:strVal val="ppt_h"/>
                                          </p:val>
                                        </p:tav>
                                        <p:tav tm="100000">
                                          <p:val>
                                            <p:fltVal val="0"/>
                                          </p:val>
                                        </p:tav>
                                      </p:tavLst>
                                    </p:anim>
                                    <p:animEffect transition="out" filter="fade">
                                      <p:cBhvr>
                                        <p:cTn id="30" dur="1000"/>
                                        <p:tgtEl>
                                          <p:spTgt spid="26"/>
                                        </p:tgtEl>
                                      </p:cBhvr>
                                    </p:animEffect>
                                    <p:set>
                                      <p:cBhvr>
                                        <p:cTn id="31"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7" grpId="0"/>
      <p:bldP spid="2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729869178"/>
              </p:ext>
            </p:extLst>
          </p:nvPr>
        </p:nvGraphicFramePr>
        <p:xfrm>
          <a:off x="0" y="764704"/>
          <a:ext cx="9144000" cy="5965350"/>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Title 3"/>
          <p:cNvSpPr>
            <a:spLocks noGrp="1"/>
          </p:cNvSpPr>
          <p:nvPr>
            <p:ph type="title"/>
          </p:nvPr>
        </p:nvSpPr>
        <p:spPr>
          <a:xfrm>
            <a:off x="827584" y="0"/>
            <a:ext cx="6552728" cy="620688"/>
          </a:xfrm>
        </p:spPr>
        <p:txBody>
          <a:bodyPr>
            <a:noAutofit/>
          </a:bodyPr>
          <a:lstStyle/>
          <a:p>
            <a:r>
              <a:rPr lang="en-US" sz="1600" b="1" dirty="0" smtClean="0"/>
              <a:t>Countries that grant schools </a:t>
            </a:r>
            <a:r>
              <a:rPr lang="en-US" sz="1600" b="1" dirty="0"/>
              <a:t>autonomy over </a:t>
            </a:r>
            <a:r>
              <a:rPr lang="en-US" sz="1600" b="1" dirty="0" smtClean="0"/>
              <a:t>curricula </a:t>
            </a:r>
            <a:r>
              <a:rPr lang="en-US" sz="1600" b="1" dirty="0"/>
              <a:t>and </a:t>
            </a:r>
            <a:r>
              <a:rPr lang="en-US" sz="1600" b="1" dirty="0" smtClean="0"/>
              <a:t/>
            </a:r>
            <a:br>
              <a:rPr lang="en-US" sz="1600" b="1" dirty="0" smtClean="0"/>
            </a:br>
            <a:r>
              <a:rPr lang="en-US" sz="1600" b="1" dirty="0" smtClean="0"/>
              <a:t>assessments tend to perform better in mathematics </a:t>
            </a:r>
            <a:r>
              <a:rPr lang="en-US" sz="1600" b="1" dirty="0"/>
              <a:t> </a:t>
            </a:r>
            <a:endParaRPr lang="en-US" sz="1600" b="1" dirty="0" smtClean="0"/>
          </a:p>
        </p:txBody>
      </p:sp>
      <p:sp>
        <p:nvSpPr>
          <p:cNvPr id="10" name="TextBox 2"/>
          <p:cNvSpPr txBox="1"/>
          <p:nvPr/>
        </p:nvSpPr>
        <p:spPr>
          <a:xfrm>
            <a:off x="7641490" y="5065149"/>
            <a:ext cx="1008118" cy="372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en-GB" dirty="0">
              <a:solidFill>
                <a:srgbClr val="000000"/>
              </a:solidFill>
            </a:endParaRPr>
          </a:p>
        </p:txBody>
      </p:sp>
      <p:sp>
        <p:nvSpPr>
          <p:cNvPr id="13" name="평행 사변형 12"/>
          <p:cNvSpPr/>
          <p:nvPr/>
        </p:nvSpPr>
        <p:spPr>
          <a:xfrm>
            <a:off x="7452320" y="0"/>
            <a:ext cx="1691680" cy="672360"/>
          </a:xfrm>
          <a:prstGeom prst="parallelogram">
            <a:avLst>
              <a:gd name="adj" fmla="val 791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endParaRPr>
          </a:p>
        </p:txBody>
      </p:sp>
      <p:sp>
        <p:nvSpPr>
          <p:cNvPr id="18" name="TextBox 2"/>
          <p:cNvSpPr txBox="1"/>
          <p:nvPr/>
        </p:nvSpPr>
        <p:spPr>
          <a:xfrm>
            <a:off x="7956376" y="176041"/>
            <a:ext cx="1008118" cy="372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IV.1.15</a:t>
            </a:r>
          </a:p>
        </p:txBody>
      </p:sp>
      <p:pic>
        <p:nvPicPr>
          <p:cNvPr id="20"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
        <p:nvSpPr>
          <p:cNvPr id="12" name="Oval 11"/>
          <p:cNvSpPr/>
          <p:nvPr/>
        </p:nvSpPr>
        <p:spPr>
          <a:xfrm>
            <a:off x="-1232501" y="6165304"/>
            <a:ext cx="1232501" cy="432048"/>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0786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par>
                          <p:cTn id="7" fill="hold">
                            <p:stCondLst>
                              <p:cond delay="0"/>
                            </p:stCondLst>
                            <p:childTnLst>
                              <p:par>
                                <p:cTn id="8" presetID="23" presetClass="entr" presetSubtype="32"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anim calcmode="lin" valueType="num">
                                      <p:cBhvr>
                                        <p:cTn id="10" dur="2500" fill="hold"/>
                                        <p:tgtEl>
                                          <p:spTgt spid="12"/>
                                        </p:tgtEl>
                                        <p:attrNameLst>
                                          <p:attrName>ppt_w</p:attrName>
                                        </p:attrNameLst>
                                      </p:cBhvr>
                                      <p:tavLst>
                                        <p:tav tm="0">
                                          <p:val>
                                            <p:strVal val="4*#ppt_w"/>
                                          </p:val>
                                        </p:tav>
                                        <p:tav tm="100000">
                                          <p:val>
                                            <p:strVal val="#ppt_w"/>
                                          </p:val>
                                        </p:tav>
                                      </p:tavLst>
                                    </p:anim>
                                    <p:anim calcmode="lin" valueType="num">
                                      <p:cBhvr>
                                        <p:cTn id="11" dur="2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827584" y="0"/>
            <a:ext cx="5472608" cy="620688"/>
          </a:xfrm>
        </p:spPr>
        <p:txBody>
          <a:bodyPr>
            <a:noAutofit/>
          </a:bodyPr>
          <a:lstStyle/>
          <a:p>
            <a:r>
              <a:rPr lang="en-US" sz="1400" b="1" dirty="0" smtClean="0"/>
              <a:t>Schools with more autonomy perform better than schools with less autonomy in systems with more collaboration</a:t>
            </a:r>
          </a:p>
        </p:txBody>
      </p:sp>
      <p:graphicFrame>
        <p:nvGraphicFramePr>
          <p:cNvPr id="2" name="Chart 1"/>
          <p:cNvGraphicFramePr/>
          <p:nvPr>
            <p:extLst>
              <p:ext uri="{D42A27DB-BD31-4B8C-83A1-F6EECF244321}">
                <p14:modId xmlns:p14="http://schemas.microsoft.com/office/powerpoint/2010/main" val="795207024"/>
              </p:ext>
            </p:extLst>
          </p:nvPr>
        </p:nvGraphicFramePr>
        <p:xfrm>
          <a:off x="179512" y="1683970"/>
          <a:ext cx="8195957" cy="51538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59632" y="1941041"/>
            <a:ext cx="1512168" cy="276999"/>
          </a:xfrm>
          <a:prstGeom prst="rect">
            <a:avLst/>
          </a:prstGeom>
          <a:noFill/>
        </p:spPr>
        <p:txBody>
          <a:bodyPr wrap="square" rtlCol="0">
            <a:spAutoFit/>
          </a:bodyPr>
          <a:lstStyle/>
          <a:p>
            <a:pPr fontAlgn="base">
              <a:spcBef>
                <a:spcPct val="0"/>
              </a:spcBef>
              <a:spcAft>
                <a:spcPct val="0"/>
              </a:spcAft>
            </a:pPr>
            <a:r>
              <a:rPr lang="en-US" sz="1200" dirty="0">
                <a:solidFill>
                  <a:prstClr val="white"/>
                </a:solidFill>
                <a:latin typeface="Arial" pitchFamily="34" charset="0"/>
                <a:cs typeface="Arial" pitchFamily="34" charset="0"/>
              </a:rPr>
              <a:t>Score points</a:t>
            </a:r>
            <a:endParaRPr lang="en-GB" sz="1200" dirty="0">
              <a:solidFill>
                <a:prstClr val="white"/>
              </a:solidFill>
              <a:latin typeface="Arial" pitchFamily="34" charset="0"/>
              <a:cs typeface="Arial" pitchFamily="34" charset="0"/>
            </a:endParaRPr>
          </a:p>
        </p:txBody>
      </p:sp>
      <p:sp>
        <p:nvSpPr>
          <p:cNvPr id="5" name="TextBox 4"/>
          <p:cNvSpPr txBox="1"/>
          <p:nvPr/>
        </p:nvSpPr>
        <p:spPr>
          <a:xfrm>
            <a:off x="1259632" y="1054138"/>
            <a:ext cx="6192687" cy="738664"/>
          </a:xfrm>
          <a:prstGeom prst="rect">
            <a:avLst/>
          </a:prstGeom>
          <a:noFill/>
        </p:spPr>
        <p:txBody>
          <a:bodyPr wrap="square" rtlCol="0">
            <a:spAutoFit/>
          </a:bodyPr>
          <a:lstStyle/>
          <a:p>
            <a:pPr fontAlgn="base">
              <a:spcBef>
                <a:spcPct val="0"/>
              </a:spcBef>
              <a:spcAft>
                <a:spcPct val="0"/>
              </a:spcAft>
            </a:pPr>
            <a:r>
              <a:rPr lang="en-US" sz="1400" b="1" dirty="0">
                <a:solidFill>
                  <a:prstClr val="white"/>
                </a:solidFill>
                <a:latin typeface="Arial" pitchFamily="34" charset="0"/>
                <a:cs typeface="Arial" pitchFamily="34" charset="0"/>
              </a:rPr>
              <a:t>School autonomy for resource allocation  x  System's level of teachers participating in school management</a:t>
            </a:r>
          </a:p>
          <a:p>
            <a:pPr fontAlgn="base">
              <a:spcBef>
                <a:spcPct val="0"/>
              </a:spcBef>
              <a:spcAft>
                <a:spcPct val="0"/>
              </a:spcAft>
            </a:pPr>
            <a:r>
              <a:rPr lang="en-US" sz="1400" b="1" dirty="0">
                <a:solidFill>
                  <a:prstClr val="white"/>
                </a:solidFill>
                <a:latin typeface="Arial" pitchFamily="34" charset="0"/>
                <a:cs typeface="Arial" pitchFamily="34" charset="0"/>
              </a:rPr>
              <a:t>Across all participating countries and economies</a:t>
            </a:r>
            <a:endParaRPr lang="en-GB" sz="1400" b="1" dirty="0">
              <a:solidFill>
                <a:prstClr val="white"/>
              </a:solidFill>
              <a:latin typeface="Arial" pitchFamily="34" charset="0"/>
              <a:cs typeface="Arial" pitchFamily="34" charset="0"/>
            </a:endParaRPr>
          </a:p>
        </p:txBody>
      </p:sp>
      <p:sp>
        <p:nvSpPr>
          <p:cNvPr id="11" name="평행 사변형 10"/>
          <p:cNvSpPr/>
          <p:nvPr/>
        </p:nvSpPr>
        <p:spPr>
          <a:xfrm>
            <a:off x="7452320" y="0"/>
            <a:ext cx="1691680" cy="672360"/>
          </a:xfrm>
          <a:prstGeom prst="parallelogram">
            <a:avLst>
              <a:gd name="adj" fmla="val 791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endParaRPr>
          </a:p>
        </p:txBody>
      </p:sp>
      <p:sp>
        <p:nvSpPr>
          <p:cNvPr id="12" name="TextBox 2"/>
          <p:cNvSpPr txBox="1"/>
          <p:nvPr/>
        </p:nvSpPr>
        <p:spPr>
          <a:xfrm>
            <a:off x="7956376" y="176041"/>
            <a:ext cx="1008118" cy="372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IV.1.17</a:t>
            </a:r>
          </a:p>
        </p:txBody>
      </p:sp>
    </p:spTree>
    <p:extLst>
      <p:ext uri="{BB962C8B-B14F-4D97-AF65-F5344CB8AC3E}">
        <p14:creationId xmlns:p14="http://schemas.microsoft.com/office/powerpoint/2010/main" val="367233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1" dur="500"/>
                                        <p:tgtEl>
                                          <p:spTgt spid="2">
                                            <p:graphicEl>
                                              <a:chart seriesIdx="0" categoryIdx="0" bldStep="ptInSeries"/>
                                            </p:graphicEl>
                                          </p:spTgt>
                                        </p:tgtEl>
                                      </p:cBhvr>
                                    </p:animEffect>
                                  </p:childTnLst>
                                  <p:subTnLst>
                                    <p:set>
                                      <p:cBhvr override="childStyle">
                                        <p:cTn dur="1" fill="hold" display="0" masterRel="nextClick" afterEffect="1"/>
                                        <p:tgtEl>
                                          <p:spTgt spid="2">
                                            <p:graphicEl>
                                              <a:chart seriesIdx="0" categoryIdx="0" bldStep="ptInSeries"/>
                                            </p:graphicEl>
                                          </p:spTgt>
                                        </p:tgtEl>
                                        <p:attrNameLst>
                                          <p:attrName>style.visibility</p:attrName>
                                        </p:attrNameLst>
                                      </p:cBhvr>
                                      <p:to>
                                        <p:strVal val="hidden"/>
                                      </p:to>
                                    </p:set>
                                  </p:subTnLst>
                                </p:cTn>
                              </p:par>
                              <p:par>
                                <p:cTn id="12" presetID="22" presetClass="entr" presetSubtype="4" fill="hold" grpId="0" nodeType="withEffect">
                                  <p:stCondLst>
                                    <p:cond delay="0"/>
                                  </p:stCondLst>
                                  <p:childTnLst>
                                    <p:set>
                                      <p:cBhvr>
                                        <p:cTn id="13"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4" dur="500"/>
                                        <p:tgtEl>
                                          <p:spTgt spid="2">
                                            <p:graphicEl>
                                              <a:chart seriesIdx="0" categoryIdx="1" bldStep="ptInSeries"/>
                                            </p:graphicEl>
                                          </p:spTgt>
                                        </p:tgtEl>
                                      </p:cBhvr>
                                    </p:animEffect>
                                  </p:childTnLst>
                                  <p:subTnLst>
                                    <p:set>
                                      <p:cBhvr override="childStyle">
                                        <p:cTn dur="1" fill="hold" display="0" masterRel="nextClick" afterEffect="1"/>
                                        <p:tgtEl>
                                          <p:spTgt spid="2">
                                            <p:graphicEl>
                                              <a:chart seriesIdx="0" categoryIdx="1" bldStep="ptInSeries"/>
                                            </p:graphic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19" dur="500"/>
                                        <p:tgtEl>
                                          <p:spTgt spid="2">
                                            <p:graphicEl>
                                              <a:chart seriesIdx="1" categoryIdx="0" bldStep="ptIn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wipe(down)">
                                      <p:cBhvr>
                                        <p:cTn id="24" dur="500"/>
                                        <p:tgtEl>
                                          <p:spTgt spid="2">
                                            <p:graphicEl>
                                              <a:chart seriesIdx="1" categoryIdx="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827584" y="0"/>
            <a:ext cx="6696744" cy="620688"/>
          </a:xfrm>
        </p:spPr>
        <p:txBody>
          <a:bodyPr>
            <a:noAutofit/>
          </a:bodyPr>
          <a:lstStyle/>
          <a:p>
            <a:r>
              <a:rPr lang="en-US" sz="1400" b="1" dirty="0" smtClean="0"/>
              <a:t>Schools with more autonomy perform better than schools with </a:t>
            </a:r>
            <a:br>
              <a:rPr lang="en-US" sz="1400" b="1" dirty="0" smtClean="0"/>
            </a:br>
            <a:r>
              <a:rPr lang="en-US" sz="1400" b="1" dirty="0" smtClean="0"/>
              <a:t>less autonomy in systems with more accountability arrangements</a:t>
            </a:r>
          </a:p>
        </p:txBody>
      </p:sp>
      <p:graphicFrame>
        <p:nvGraphicFramePr>
          <p:cNvPr id="2" name="Chart 1"/>
          <p:cNvGraphicFramePr/>
          <p:nvPr>
            <p:extLst>
              <p:ext uri="{D42A27DB-BD31-4B8C-83A1-F6EECF244321}">
                <p14:modId xmlns:p14="http://schemas.microsoft.com/office/powerpoint/2010/main" val="1131728223"/>
              </p:ext>
            </p:extLst>
          </p:nvPr>
        </p:nvGraphicFramePr>
        <p:xfrm>
          <a:off x="1043608" y="1708255"/>
          <a:ext cx="8100392" cy="51538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59632" y="1941041"/>
            <a:ext cx="1512168" cy="276999"/>
          </a:xfrm>
          <a:prstGeom prst="rect">
            <a:avLst/>
          </a:prstGeom>
          <a:noFill/>
        </p:spPr>
        <p:txBody>
          <a:bodyPr wrap="square" rtlCol="0">
            <a:spAutoFit/>
          </a:bodyPr>
          <a:lstStyle/>
          <a:p>
            <a:pPr fontAlgn="base">
              <a:spcBef>
                <a:spcPct val="0"/>
              </a:spcBef>
              <a:spcAft>
                <a:spcPct val="0"/>
              </a:spcAft>
            </a:pPr>
            <a:r>
              <a:rPr lang="en-US" sz="1200" dirty="0">
                <a:solidFill>
                  <a:prstClr val="white"/>
                </a:solidFill>
                <a:latin typeface="Arial" pitchFamily="34" charset="0"/>
                <a:cs typeface="Arial" pitchFamily="34" charset="0"/>
              </a:rPr>
              <a:t>Score points</a:t>
            </a:r>
            <a:endParaRPr lang="en-GB" sz="1200" dirty="0">
              <a:solidFill>
                <a:prstClr val="white"/>
              </a:solidFill>
              <a:latin typeface="Arial" pitchFamily="34" charset="0"/>
              <a:cs typeface="Arial" pitchFamily="34" charset="0"/>
            </a:endParaRPr>
          </a:p>
        </p:txBody>
      </p:sp>
      <p:sp>
        <p:nvSpPr>
          <p:cNvPr id="5" name="TextBox 4"/>
          <p:cNvSpPr txBox="1"/>
          <p:nvPr/>
        </p:nvSpPr>
        <p:spPr>
          <a:xfrm>
            <a:off x="251520" y="1054138"/>
            <a:ext cx="8661151" cy="523220"/>
          </a:xfrm>
          <a:prstGeom prst="rect">
            <a:avLst/>
          </a:prstGeom>
          <a:noFill/>
        </p:spPr>
        <p:txBody>
          <a:bodyPr wrap="square" rtlCol="0">
            <a:spAutoFit/>
          </a:bodyPr>
          <a:lstStyle/>
          <a:p>
            <a:pPr algn="ctr" fontAlgn="base" latinLnBrk="0">
              <a:spcBef>
                <a:spcPct val="0"/>
              </a:spcBef>
              <a:spcAft>
                <a:spcPct val="0"/>
              </a:spcAft>
            </a:pPr>
            <a:r>
              <a:rPr lang="en-US" sz="1400" b="1" dirty="0">
                <a:solidFill>
                  <a:prstClr val="white"/>
                </a:solidFill>
                <a:latin typeface="Arial" pitchFamily="34" charset="0"/>
                <a:cs typeface="Arial" pitchFamily="34" charset="0"/>
              </a:rPr>
              <a:t>School autonomy for curriculum and assessment  </a:t>
            </a:r>
            <a:endParaRPr lang="en-US" sz="1400" b="1" dirty="0" smtClean="0">
              <a:solidFill>
                <a:prstClr val="white"/>
              </a:solidFill>
              <a:latin typeface="Arial" pitchFamily="34" charset="0"/>
              <a:cs typeface="Arial" pitchFamily="34" charset="0"/>
            </a:endParaRPr>
          </a:p>
          <a:p>
            <a:pPr algn="ctr" fontAlgn="base" latinLnBrk="0">
              <a:spcBef>
                <a:spcPct val="0"/>
              </a:spcBef>
              <a:spcAft>
                <a:spcPct val="0"/>
              </a:spcAft>
            </a:pPr>
            <a:r>
              <a:rPr lang="en-US" sz="1400" b="1" dirty="0" smtClean="0">
                <a:solidFill>
                  <a:prstClr val="white"/>
                </a:solidFill>
                <a:latin typeface="Arial" pitchFamily="34" charset="0"/>
                <a:cs typeface="Arial" pitchFamily="34" charset="0"/>
              </a:rPr>
              <a:t>x  </a:t>
            </a:r>
            <a:r>
              <a:rPr lang="en-US" sz="1400" b="1" dirty="0">
                <a:solidFill>
                  <a:prstClr val="white"/>
                </a:solidFill>
                <a:latin typeface="Arial" pitchFamily="34" charset="0"/>
                <a:cs typeface="Arial" pitchFamily="34" charset="0"/>
              </a:rPr>
              <a:t>s</a:t>
            </a:r>
            <a:r>
              <a:rPr lang="en-US" sz="1400" b="1" dirty="0" smtClean="0">
                <a:solidFill>
                  <a:prstClr val="white"/>
                </a:solidFill>
                <a:latin typeface="Arial" pitchFamily="34" charset="0"/>
                <a:cs typeface="Arial" pitchFamily="34" charset="0"/>
              </a:rPr>
              <a:t>ystem's </a:t>
            </a:r>
            <a:r>
              <a:rPr lang="en-US" sz="1400" b="1" dirty="0">
                <a:solidFill>
                  <a:prstClr val="white"/>
                </a:solidFill>
                <a:latin typeface="Arial" pitchFamily="34" charset="0"/>
                <a:cs typeface="Arial" pitchFamily="34" charset="0"/>
              </a:rPr>
              <a:t>level of </a:t>
            </a:r>
            <a:r>
              <a:rPr lang="en-US" sz="1400" b="1" dirty="0" smtClean="0">
                <a:solidFill>
                  <a:prstClr val="white"/>
                </a:solidFill>
                <a:latin typeface="Arial" pitchFamily="34" charset="0"/>
                <a:cs typeface="Arial" pitchFamily="34" charset="0"/>
              </a:rPr>
              <a:t>posting </a:t>
            </a:r>
            <a:r>
              <a:rPr lang="en-US" sz="1400" b="1" dirty="0">
                <a:solidFill>
                  <a:prstClr val="white"/>
                </a:solidFill>
                <a:latin typeface="Arial" pitchFamily="34" charset="0"/>
                <a:cs typeface="Arial" pitchFamily="34" charset="0"/>
              </a:rPr>
              <a:t>achievement data </a:t>
            </a:r>
            <a:r>
              <a:rPr lang="en-US" sz="1400" b="1" dirty="0" smtClean="0">
                <a:solidFill>
                  <a:prstClr val="white"/>
                </a:solidFill>
                <a:latin typeface="Arial" pitchFamily="34" charset="0"/>
                <a:cs typeface="Arial" pitchFamily="34" charset="0"/>
              </a:rPr>
              <a:t>publicly</a:t>
            </a:r>
            <a:endParaRPr lang="en-US" sz="1400" b="1" dirty="0">
              <a:solidFill>
                <a:prstClr val="white"/>
              </a:solidFill>
              <a:latin typeface="Arial" pitchFamily="34" charset="0"/>
              <a:cs typeface="Arial" pitchFamily="34" charset="0"/>
            </a:endParaRPr>
          </a:p>
        </p:txBody>
      </p:sp>
      <p:sp>
        <p:nvSpPr>
          <p:cNvPr id="11" name="평행 사변형 10"/>
          <p:cNvSpPr/>
          <p:nvPr/>
        </p:nvSpPr>
        <p:spPr>
          <a:xfrm>
            <a:off x="7452320" y="0"/>
            <a:ext cx="1691680" cy="672360"/>
          </a:xfrm>
          <a:prstGeom prst="parallelogram">
            <a:avLst>
              <a:gd name="adj" fmla="val 791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endParaRPr>
          </a:p>
        </p:txBody>
      </p:sp>
      <p:sp>
        <p:nvSpPr>
          <p:cNvPr id="12" name="TextBox 2"/>
          <p:cNvSpPr txBox="1"/>
          <p:nvPr/>
        </p:nvSpPr>
        <p:spPr>
          <a:xfrm>
            <a:off x="7956376" y="176041"/>
            <a:ext cx="1008118" cy="372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IV.1.16</a:t>
            </a:r>
          </a:p>
        </p:txBody>
      </p:sp>
    </p:spTree>
    <p:extLst>
      <p:ext uri="{BB962C8B-B14F-4D97-AF65-F5344CB8AC3E}">
        <p14:creationId xmlns:p14="http://schemas.microsoft.com/office/powerpoint/2010/main" val="286844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1" dur="500"/>
                                        <p:tgtEl>
                                          <p:spTgt spid="2">
                                            <p:graphicEl>
                                              <a:chart seriesIdx="0" categoryIdx="0" bldStep="ptInSeries"/>
                                            </p:graphicEl>
                                          </p:spTgt>
                                        </p:tgtEl>
                                      </p:cBhvr>
                                    </p:animEffect>
                                  </p:childTnLst>
                                  <p:subTnLst>
                                    <p:set>
                                      <p:cBhvr override="childStyle">
                                        <p:cTn dur="1" fill="hold" display="0" masterRel="nextClick" afterEffect="1"/>
                                        <p:tgtEl>
                                          <p:spTgt spid="2">
                                            <p:graphicEl>
                                              <a:chart seriesIdx="0" categoryIdx="0" bldStep="ptInSeries"/>
                                            </p:graphicEl>
                                          </p:spTgt>
                                        </p:tgtEl>
                                        <p:attrNameLst>
                                          <p:attrName>style.visibility</p:attrName>
                                        </p:attrNameLst>
                                      </p:cBhvr>
                                      <p:to>
                                        <p:strVal val="hidden"/>
                                      </p:to>
                                    </p:set>
                                  </p:subTnLst>
                                </p:cTn>
                              </p:par>
                              <p:par>
                                <p:cTn id="12" presetID="22" presetClass="entr" presetSubtype="4" fill="hold" grpId="0" nodeType="withEffect">
                                  <p:stCondLst>
                                    <p:cond delay="0"/>
                                  </p:stCondLst>
                                  <p:childTnLst>
                                    <p:set>
                                      <p:cBhvr>
                                        <p:cTn id="13"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4" dur="500"/>
                                        <p:tgtEl>
                                          <p:spTgt spid="2">
                                            <p:graphicEl>
                                              <a:chart seriesIdx="0" categoryIdx="1" bldStep="ptInSeries"/>
                                            </p:graphicEl>
                                          </p:spTgt>
                                        </p:tgtEl>
                                      </p:cBhvr>
                                    </p:animEffect>
                                  </p:childTnLst>
                                  <p:subTnLst>
                                    <p:set>
                                      <p:cBhvr override="childStyle">
                                        <p:cTn dur="1" fill="hold" display="0" masterRel="nextClick" afterEffect="1"/>
                                        <p:tgtEl>
                                          <p:spTgt spid="2">
                                            <p:graphicEl>
                                              <a:chart seriesIdx="0" categoryIdx="1" bldStep="ptInSeries"/>
                                            </p:graphic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19" dur="500"/>
                                        <p:tgtEl>
                                          <p:spTgt spid="2">
                                            <p:graphicEl>
                                              <a:chart seriesIdx="1" categoryIdx="0" bldStep="ptIn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wipe(down)">
                                      <p:cBhvr>
                                        <p:cTn id="22" dur="500"/>
                                        <p:tgtEl>
                                          <p:spTgt spid="2">
                                            <p:graphicEl>
                                              <a:chart seriesIdx="1" categoryIdx="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22262662"/>
              </p:ext>
            </p:extLst>
          </p:nvPr>
        </p:nvGraphicFramePr>
        <p:xfrm>
          <a:off x="611560" y="1683970"/>
          <a:ext cx="8532440" cy="5153864"/>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Title 3"/>
          <p:cNvSpPr>
            <a:spLocks noGrp="1"/>
          </p:cNvSpPr>
          <p:nvPr>
            <p:ph type="title"/>
          </p:nvPr>
        </p:nvSpPr>
        <p:spPr>
          <a:xfrm>
            <a:off x="827584" y="0"/>
            <a:ext cx="6624736" cy="620688"/>
          </a:xfrm>
        </p:spPr>
        <p:txBody>
          <a:bodyPr>
            <a:noAutofit/>
          </a:bodyPr>
          <a:lstStyle/>
          <a:p>
            <a:r>
              <a:rPr lang="en-US" sz="1400" b="1" dirty="0" smtClean="0"/>
              <a:t>Schools with more autonomy perform better than schools with </a:t>
            </a:r>
            <a:br>
              <a:rPr lang="en-US" sz="1400" b="1" dirty="0" smtClean="0"/>
            </a:br>
            <a:r>
              <a:rPr lang="en-US" sz="1400" b="1" dirty="0" smtClean="0"/>
              <a:t>less autonomy in systems with </a:t>
            </a:r>
            <a:r>
              <a:rPr lang="en-US" sz="1400" b="1" dirty="0" err="1" smtClean="0"/>
              <a:t>standardised</a:t>
            </a:r>
            <a:r>
              <a:rPr lang="en-US" sz="1400" b="1" dirty="0" smtClean="0"/>
              <a:t> math policies</a:t>
            </a:r>
          </a:p>
        </p:txBody>
      </p:sp>
      <p:sp>
        <p:nvSpPr>
          <p:cNvPr id="4" name="TextBox 3"/>
          <p:cNvSpPr txBox="1"/>
          <p:nvPr/>
        </p:nvSpPr>
        <p:spPr>
          <a:xfrm>
            <a:off x="1259632" y="1941041"/>
            <a:ext cx="1512168" cy="276999"/>
          </a:xfrm>
          <a:prstGeom prst="rect">
            <a:avLst/>
          </a:prstGeom>
          <a:noFill/>
        </p:spPr>
        <p:txBody>
          <a:bodyPr wrap="square" rtlCol="0">
            <a:spAutoFit/>
          </a:bodyPr>
          <a:lstStyle/>
          <a:p>
            <a:pPr fontAlgn="base">
              <a:spcBef>
                <a:spcPct val="0"/>
              </a:spcBef>
              <a:spcAft>
                <a:spcPct val="0"/>
              </a:spcAft>
            </a:pPr>
            <a:r>
              <a:rPr lang="en-US" sz="1200" dirty="0">
                <a:solidFill>
                  <a:prstClr val="white"/>
                </a:solidFill>
                <a:latin typeface="Arial" pitchFamily="34" charset="0"/>
                <a:cs typeface="Arial" pitchFamily="34" charset="0"/>
              </a:rPr>
              <a:t>Score points</a:t>
            </a:r>
            <a:endParaRPr lang="en-GB" sz="1200" dirty="0">
              <a:solidFill>
                <a:prstClr val="white"/>
              </a:solidFill>
              <a:latin typeface="Arial" pitchFamily="34" charset="0"/>
              <a:cs typeface="Arial" pitchFamily="34" charset="0"/>
            </a:endParaRPr>
          </a:p>
        </p:txBody>
      </p:sp>
      <p:sp>
        <p:nvSpPr>
          <p:cNvPr id="5" name="TextBox 4"/>
          <p:cNvSpPr txBox="1"/>
          <p:nvPr/>
        </p:nvSpPr>
        <p:spPr>
          <a:xfrm>
            <a:off x="827584" y="836712"/>
            <a:ext cx="7776864" cy="738664"/>
          </a:xfrm>
          <a:prstGeom prst="rect">
            <a:avLst/>
          </a:prstGeom>
          <a:noFill/>
        </p:spPr>
        <p:txBody>
          <a:bodyPr wrap="square" rtlCol="0">
            <a:spAutoFit/>
          </a:bodyPr>
          <a:lstStyle/>
          <a:p>
            <a:pPr fontAlgn="base" latinLnBrk="0">
              <a:spcBef>
                <a:spcPct val="0"/>
              </a:spcBef>
              <a:spcAft>
                <a:spcPct val="0"/>
              </a:spcAft>
            </a:pPr>
            <a:r>
              <a:rPr lang="en-US" sz="1400" b="1" dirty="0">
                <a:solidFill>
                  <a:prstClr val="white"/>
                </a:solidFill>
                <a:latin typeface="Arial" pitchFamily="34" charset="0"/>
                <a:cs typeface="Arial" pitchFamily="34" charset="0"/>
              </a:rPr>
              <a:t>School autonomy for curriculum and assessment  </a:t>
            </a:r>
            <a:endParaRPr lang="en-US" sz="1400" b="1" dirty="0" smtClean="0">
              <a:solidFill>
                <a:prstClr val="white"/>
              </a:solidFill>
              <a:latin typeface="Arial" pitchFamily="34" charset="0"/>
              <a:cs typeface="Arial" pitchFamily="34" charset="0"/>
            </a:endParaRPr>
          </a:p>
          <a:p>
            <a:pPr fontAlgn="base" latinLnBrk="0">
              <a:spcBef>
                <a:spcPct val="0"/>
              </a:spcBef>
              <a:spcAft>
                <a:spcPct val="0"/>
              </a:spcAft>
            </a:pPr>
            <a:r>
              <a:rPr lang="en-US" sz="1400" b="1" dirty="0" smtClean="0">
                <a:solidFill>
                  <a:prstClr val="white"/>
                </a:solidFill>
                <a:latin typeface="Arial" pitchFamily="34" charset="0"/>
                <a:cs typeface="Arial" pitchFamily="34" charset="0"/>
              </a:rPr>
              <a:t>x  </a:t>
            </a:r>
            <a:r>
              <a:rPr lang="en-US" sz="1400" b="1" dirty="0">
                <a:solidFill>
                  <a:prstClr val="white"/>
                </a:solidFill>
                <a:latin typeface="Arial" pitchFamily="34" charset="0"/>
                <a:cs typeface="Arial" pitchFamily="34" charset="0"/>
              </a:rPr>
              <a:t>s</a:t>
            </a:r>
            <a:r>
              <a:rPr lang="en-US" sz="1400" b="1" dirty="0" smtClean="0">
                <a:solidFill>
                  <a:prstClr val="white"/>
                </a:solidFill>
                <a:latin typeface="Arial" pitchFamily="34" charset="0"/>
                <a:cs typeface="Arial" pitchFamily="34" charset="0"/>
              </a:rPr>
              <a:t>ystem's </a:t>
            </a:r>
            <a:r>
              <a:rPr lang="en-US" sz="1400" b="1" dirty="0">
                <a:solidFill>
                  <a:prstClr val="white"/>
                </a:solidFill>
                <a:latin typeface="Arial" pitchFamily="34" charset="0"/>
                <a:cs typeface="Arial" pitchFamily="34" charset="0"/>
              </a:rPr>
              <a:t>extent of implementing a </a:t>
            </a:r>
            <a:r>
              <a:rPr lang="en-US" sz="1400" b="1" dirty="0" err="1" smtClean="0">
                <a:solidFill>
                  <a:prstClr val="white"/>
                </a:solidFill>
                <a:latin typeface="Arial" pitchFamily="34" charset="0"/>
                <a:cs typeface="Arial" pitchFamily="34" charset="0"/>
              </a:rPr>
              <a:t>standardised</a:t>
            </a:r>
            <a:r>
              <a:rPr lang="en-US" sz="1400" b="1" dirty="0" smtClean="0">
                <a:solidFill>
                  <a:prstClr val="white"/>
                </a:solidFill>
                <a:latin typeface="Arial" pitchFamily="34" charset="0"/>
                <a:cs typeface="Arial" pitchFamily="34" charset="0"/>
              </a:rPr>
              <a:t> math policy (e.g. curriculum and instructional materials)</a:t>
            </a:r>
            <a:endParaRPr lang="en-GB" sz="1400" b="1" dirty="0">
              <a:solidFill>
                <a:prstClr val="white"/>
              </a:solidFill>
              <a:latin typeface="Arial" pitchFamily="34" charset="0"/>
              <a:cs typeface="Arial" pitchFamily="34" charset="0"/>
            </a:endParaRPr>
          </a:p>
        </p:txBody>
      </p:sp>
      <p:sp>
        <p:nvSpPr>
          <p:cNvPr id="11" name="평행 사변형 10"/>
          <p:cNvSpPr/>
          <p:nvPr/>
        </p:nvSpPr>
        <p:spPr>
          <a:xfrm>
            <a:off x="7452320" y="0"/>
            <a:ext cx="1691680" cy="672360"/>
          </a:xfrm>
          <a:prstGeom prst="parallelogram">
            <a:avLst>
              <a:gd name="adj" fmla="val 791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srgbClr val="FFFFFF"/>
              </a:solidFill>
            </a:endParaRPr>
          </a:p>
        </p:txBody>
      </p:sp>
      <p:sp>
        <p:nvSpPr>
          <p:cNvPr id="12" name="TextBox 2"/>
          <p:cNvSpPr txBox="1"/>
          <p:nvPr/>
        </p:nvSpPr>
        <p:spPr>
          <a:xfrm>
            <a:off x="7956376" y="176041"/>
            <a:ext cx="1008118" cy="3726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IV.1.16</a:t>
            </a:r>
          </a:p>
        </p:txBody>
      </p:sp>
    </p:spTree>
    <p:extLst>
      <p:ext uri="{BB962C8B-B14F-4D97-AF65-F5344CB8AC3E}">
        <p14:creationId xmlns:p14="http://schemas.microsoft.com/office/powerpoint/2010/main" val="2735640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7" dur="500"/>
                                        <p:tgtEl>
                                          <p:spTgt spid="2">
                                            <p:graphicEl>
                                              <a:chart seriesIdx="0" categoryIdx="0" bldStep="ptInSeries"/>
                                            </p:graphicEl>
                                          </p:spTgt>
                                        </p:tgtEl>
                                      </p:cBhvr>
                                    </p:animEffect>
                                  </p:childTnLst>
                                  <p:subTnLst>
                                    <p:set>
                                      <p:cBhvr override="childStyle">
                                        <p:cTn dur="1" fill="hold" display="0" masterRel="nextClick" afterEffect="1"/>
                                        <p:tgtEl>
                                          <p:spTgt spid="2">
                                            <p:graphicEl>
                                              <a:chart seriesIdx="0" categoryIdx="0" bldStep="ptInSeries"/>
                                            </p:graphicEl>
                                          </p:spTgt>
                                        </p:tgtEl>
                                        <p:attrNameLst>
                                          <p:attrName>style.visibility</p:attrName>
                                        </p:attrNameLst>
                                      </p:cBhvr>
                                      <p:to>
                                        <p:strVal val="hidden"/>
                                      </p:to>
                                    </p:set>
                                  </p:subTnLst>
                                </p:cTn>
                              </p:par>
                              <p:par>
                                <p:cTn id="8" presetID="22" presetClass="entr" presetSubtype="4" fill="hold" grpId="0" nodeType="withEffect">
                                  <p:stCondLst>
                                    <p:cond delay="0"/>
                                  </p:stCondLst>
                                  <p:childTnLst>
                                    <p:set>
                                      <p:cBhvr>
                                        <p:cTn id="9"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0" dur="500"/>
                                        <p:tgtEl>
                                          <p:spTgt spid="2">
                                            <p:graphicEl>
                                              <a:chart seriesIdx="0" categoryIdx="1" bldStep="ptInSeries"/>
                                            </p:graphicEl>
                                          </p:spTgt>
                                        </p:tgtEl>
                                      </p:cBhvr>
                                    </p:animEffect>
                                  </p:childTnLst>
                                  <p:subTnLst>
                                    <p:set>
                                      <p:cBhvr override="childStyle">
                                        <p:cTn dur="1" fill="hold" display="0" masterRel="nextClick" afterEffect="1"/>
                                        <p:tgtEl>
                                          <p:spTgt spid="2">
                                            <p:graphicEl>
                                              <a:chart seriesIdx="0" categoryIdx="1" bldStep="ptInSeries"/>
                                            </p:graphic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15" dur="500"/>
                                        <p:tgtEl>
                                          <p:spTgt spid="2">
                                            <p:graphicEl>
                                              <a:chart seriesIdx="1" categoryIdx="0" bldStep="ptInSeries"/>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wipe(down)">
                                      <p:cBhvr>
                                        <p:cTn id="18" dur="500"/>
                                        <p:tgtEl>
                                          <p:spTgt spid="2">
                                            <p:graphicEl>
                                              <a:chart seriesIdx="1" categoryIdx="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El"/>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667879684"/>
              </p:ext>
            </p:extLst>
          </p:nvPr>
        </p:nvGraphicFramePr>
        <p:xfrm>
          <a:off x="-252536" y="836713"/>
          <a:ext cx="9373864" cy="6021287"/>
        </p:xfrm>
        <a:graphic>
          <a:graphicData uri="http://schemas.openxmlformats.org/drawingml/2006/chart">
            <c:chart xmlns:c="http://schemas.openxmlformats.org/drawingml/2006/chart" xmlns:r="http://schemas.openxmlformats.org/officeDocument/2006/relationships" r:id="rId3"/>
          </a:graphicData>
        </a:graphic>
      </p:graphicFrame>
      <p:sp>
        <p:nvSpPr>
          <p:cNvPr id="13314" name="Title 3"/>
          <p:cNvSpPr>
            <a:spLocks noGrp="1"/>
          </p:cNvSpPr>
          <p:nvPr>
            <p:ph type="title"/>
          </p:nvPr>
        </p:nvSpPr>
        <p:spPr/>
        <p:txBody>
          <a:bodyPr>
            <a:noAutofit/>
          </a:bodyPr>
          <a:lstStyle/>
          <a:p>
            <a:r>
              <a:rPr lang="en-US" sz="2000" b="1" dirty="0"/>
              <a:t>Quality assurance and school improvement</a:t>
            </a:r>
            <a:endParaRPr lang="en-US" sz="2000" b="1" dirty="0" smtClean="0"/>
          </a:p>
        </p:txBody>
      </p:sp>
      <p:sp>
        <p:nvSpPr>
          <p:cNvPr id="5" name="평행 사변형 4"/>
          <p:cNvSpPr/>
          <p:nvPr/>
        </p:nvSpPr>
        <p:spPr>
          <a:xfrm>
            <a:off x="7452320" y="0"/>
            <a:ext cx="1691680" cy="672360"/>
          </a:xfrm>
          <a:prstGeom prst="parallelogram">
            <a:avLst>
              <a:gd name="adj" fmla="val 7910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a:solidFill>
                <a:srgbClr val="FFFFFF"/>
              </a:solidFill>
            </a:endParaRPr>
          </a:p>
        </p:txBody>
      </p:sp>
      <p:sp>
        <p:nvSpPr>
          <p:cNvPr id="6" name="TextBox 1"/>
          <p:cNvSpPr txBox="1"/>
          <p:nvPr/>
        </p:nvSpPr>
        <p:spPr>
          <a:xfrm>
            <a:off x="7884368" y="188640"/>
            <a:ext cx="1008118" cy="372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dirty="0" smtClean="0">
                <a:solidFill>
                  <a:prstClr val="white"/>
                </a:solidFill>
                <a:latin typeface="Arial" pitchFamily="34" charset="0"/>
                <a:cs typeface="Arial" pitchFamily="34" charset="0"/>
              </a:rPr>
              <a:t>Fig IV.4.14</a:t>
            </a:r>
          </a:p>
        </p:txBody>
      </p:sp>
      <p:sp>
        <p:nvSpPr>
          <p:cNvPr id="7" name="슬라이드 번호 개체 틀 6"/>
          <p:cNvSpPr>
            <a:spLocks noGrp="1"/>
          </p:cNvSpPr>
          <p:nvPr>
            <p:ph type="sldNum" sz="quarter" idx="18"/>
          </p:nvPr>
        </p:nvSpPr>
        <p:spPr/>
        <p:txBody>
          <a:bodyPr/>
          <a:lstStyle/>
          <a:p>
            <a:fld id="{F36CE6FF-5014-4717-B5A5-F0A8AFD5B0C0}" type="slidenum">
              <a:rPr lang="ko-KR" altLang="en-US" smtClean="0"/>
              <a:pPr/>
              <a:t>38</a:t>
            </a:fld>
            <a:endParaRPr lang="ko-KR" altLang="en-US" dirty="0"/>
          </a:p>
        </p:txBody>
      </p:sp>
    </p:spTree>
    <p:extLst>
      <p:ext uri="{BB962C8B-B14F-4D97-AF65-F5344CB8AC3E}">
        <p14:creationId xmlns:p14="http://schemas.microsoft.com/office/powerpoint/2010/main" val="103624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1" dur="500"/>
                                        <p:tgtEl>
                                          <p:spTgt spid="10">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6" dur="500"/>
                                        <p:tgtEl>
                                          <p:spTgt spid="10">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40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Commitment to universal achievement</a:t>
            </a:r>
            <a:endParaRPr lang="en-GB" sz="1400" dirty="0">
              <a:solidFill>
                <a:srgbClr val="FFFFFF">
                  <a:lumMod val="65000"/>
                </a:srgbClr>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Gateways, instructional systems</a:t>
            </a:r>
            <a:endParaRPr lang="en-GB" sz="1400" dirty="0">
              <a:solidFill>
                <a:srgbClr val="FFFFFF">
                  <a:lumMod val="65000"/>
                </a:srgbClr>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at point of delivery</a:t>
            </a:r>
            <a:endParaRPr lang="en-GB" sz="1400" dirty="0">
              <a:solidFill>
                <a:srgbClr val="FFFFFF">
                  <a:lumMod val="65000"/>
                </a:srgbClr>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Incentive structures and accountability</a:t>
            </a:r>
            <a:endParaRPr lang="en-GB" sz="1400" dirty="0">
              <a:solidFill>
                <a:srgbClr val="FFFFFF">
                  <a:lumMod val="65000"/>
                </a:srgbClr>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where they yield most</a:t>
            </a:r>
            <a:endParaRPr lang="en-GB" sz="1400" dirty="0">
              <a:solidFill>
                <a:srgbClr val="FFFFFF"/>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 learning system</a:t>
            </a:r>
            <a:endParaRPr lang="en-GB" sz="1400" dirty="0">
              <a:solidFill>
                <a:srgbClr val="FFFFFF">
                  <a:lumMod val="65000"/>
                </a:srgbClr>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Coherence</a:t>
            </a:r>
            <a:endParaRPr lang="en-GB" sz="1400" dirty="0">
              <a:solidFill>
                <a:srgbClr val="FFFFFF">
                  <a:lumMod val="65000"/>
                </a:srgbClr>
              </a:solidFill>
              <a:latin typeface="Calibri" panose="020F0502020204030204" pitchFamily="34" charset="0"/>
              <a:cs typeface="Arial" pitchFamily="34" charset="0"/>
            </a:endParaRPr>
          </a:p>
        </p:txBody>
      </p:sp>
      <p:sp>
        <p:nvSpPr>
          <p:cNvPr id="26" name="Rounded Rectangle 25"/>
          <p:cNvSpPr/>
          <p:nvPr/>
        </p:nvSpPr>
        <p:spPr>
          <a:xfrm>
            <a:off x="2186490" y="839176"/>
            <a:ext cx="6925234" cy="2864223"/>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27" name="Content Placeholder 2"/>
          <p:cNvSpPr txBox="1">
            <a:spLocks/>
          </p:cNvSpPr>
          <p:nvPr/>
        </p:nvSpPr>
        <p:spPr>
          <a:xfrm>
            <a:off x="2307512" y="1040882"/>
            <a:ext cx="6669741" cy="2541493"/>
          </a:xfrm>
          <a:prstGeom prst="rect">
            <a:avLst/>
          </a:prstGeom>
        </p:spPr>
        <p:txBody>
          <a:bodyPr/>
          <a:lstStyle/>
          <a:p>
            <a:pPr marL="342900" indent="-342900" eaLnBrk="0" fontAlgn="base" latinLnBrk="0" hangingPunct="0">
              <a:spcBef>
                <a:spcPct val="20000"/>
              </a:spcBef>
              <a:spcAft>
                <a:spcPct val="0"/>
              </a:spcAft>
              <a:buSzPct val="75000"/>
              <a:buFont typeface="Monotype Sorts" pitchFamily="2" charset="2"/>
              <a:buChar char="r"/>
              <a:tabLst>
                <a:tab pos="7712075" algn="r"/>
              </a:tabLst>
            </a:pPr>
            <a:r>
              <a:rPr lang="en-US" sz="2300" kern="0" dirty="0" smtClean="0">
                <a:solidFill>
                  <a:srgbClr val="000000"/>
                </a:solidFill>
                <a:latin typeface="Calibri" panose="020F0502020204030204" pitchFamily="34" charset="0"/>
                <a:cs typeface="Arial" pitchFamily="34" charset="0"/>
              </a:rPr>
              <a:t>Investing resources where they can make most</a:t>
            </a:r>
            <a:br>
              <a:rPr lang="en-US" sz="2300" kern="0" dirty="0" smtClean="0">
                <a:solidFill>
                  <a:srgbClr val="000000"/>
                </a:solidFill>
                <a:latin typeface="Calibri" panose="020F0502020204030204" pitchFamily="34" charset="0"/>
                <a:cs typeface="Arial" pitchFamily="34" charset="0"/>
              </a:rPr>
            </a:br>
            <a:r>
              <a:rPr lang="en-US" sz="2300" kern="0" dirty="0" smtClean="0">
                <a:solidFill>
                  <a:srgbClr val="000000"/>
                </a:solidFill>
                <a:latin typeface="Calibri" panose="020F0502020204030204" pitchFamily="34" charset="0"/>
                <a:cs typeface="Arial" pitchFamily="34" charset="0"/>
              </a:rPr>
              <a:t>of a difference</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Alignment of resources with key challenges (e.g. attracting the most talented teachers to the most challenging classrooms)</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Effective spending choices that </a:t>
            </a:r>
            <a:r>
              <a:rPr lang="en-US" sz="2000" kern="0" dirty="0" err="1" smtClean="0">
                <a:solidFill>
                  <a:srgbClr val="919191">
                    <a:lumMod val="50000"/>
                  </a:srgbClr>
                </a:solidFill>
                <a:latin typeface="Calibri" panose="020F0502020204030204" pitchFamily="34" charset="0"/>
                <a:cs typeface="Arial" pitchFamily="34" charset="0"/>
              </a:rPr>
              <a:t>prioritise</a:t>
            </a:r>
            <a:r>
              <a:rPr lang="en-US" sz="2000" kern="0" dirty="0" smtClean="0">
                <a:solidFill>
                  <a:srgbClr val="919191">
                    <a:lumMod val="50000"/>
                  </a:srgbClr>
                </a:solidFill>
                <a:latin typeface="Calibri" panose="020F0502020204030204" pitchFamily="34" charset="0"/>
                <a:cs typeface="Arial" pitchFamily="34" charset="0"/>
              </a:rPr>
              <a:t> high quality teachers over smaller classes</a:t>
            </a:r>
          </a:p>
        </p:txBody>
      </p:sp>
    </p:spTree>
    <p:extLst>
      <p:ext uri="{BB962C8B-B14F-4D97-AF65-F5344CB8AC3E}">
        <p14:creationId xmlns:p14="http://schemas.microsoft.com/office/powerpoint/2010/main" val="2643736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strVal val="4/3*#ppt_w"/>
                                          </p:val>
                                        </p:tav>
                                        <p:tav tm="100000">
                                          <p:val>
                                            <p:strVal val="#ppt_w"/>
                                          </p:val>
                                        </p:tav>
                                      </p:tavLst>
                                    </p:anim>
                                    <p:anim calcmode="lin" valueType="num">
                                      <p:cBhvr>
                                        <p:cTn id="14" dur="500" fill="hold"/>
                                        <p:tgtEl>
                                          <p:spTgt spid="26"/>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3" presetClass="entr" presetSubtype="27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strVal val="2/3*#ppt_w"/>
                                          </p:val>
                                        </p:tav>
                                        <p:tav tm="100000">
                                          <p:val>
                                            <p:strVal val="#ppt_w"/>
                                          </p:val>
                                        </p:tav>
                                      </p:tavLst>
                                    </p:anim>
                                    <p:anim calcmode="lin" valueType="num">
                                      <p:cBhvr>
                                        <p:cTn id="19" dur="50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27"/>
                                        </p:tgtEl>
                                        <p:attrNameLst>
                                          <p:attrName>ppt_w</p:attrName>
                                        </p:attrNameLst>
                                      </p:cBhvr>
                                      <p:tavLst>
                                        <p:tav tm="0">
                                          <p:val>
                                            <p:strVal val="ppt_w"/>
                                          </p:val>
                                        </p:tav>
                                        <p:tav tm="100000">
                                          <p:val>
                                            <p:fltVal val="0"/>
                                          </p:val>
                                        </p:tav>
                                      </p:tavLst>
                                    </p:anim>
                                    <p:anim calcmode="lin" valueType="num">
                                      <p:cBhvr>
                                        <p:cTn id="24" dur="500"/>
                                        <p:tgtEl>
                                          <p:spTgt spid="27"/>
                                        </p:tgtEl>
                                        <p:attrNameLst>
                                          <p:attrName>ppt_h</p:attrName>
                                        </p:attrNameLst>
                                      </p:cBhvr>
                                      <p:tavLst>
                                        <p:tav tm="0">
                                          <p:val>
                                            <p:strVal val="ppt_h"/>
                                          </p:val>
                                        </p:tav>
                                        <p:tav tm="100000">
                                          <p:val>
                                            <p:fltVal val="0"/>
                                          </p:val>
                                        </p:tav>
                                      </p:tavLst>
                                    </p:anim>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1000"/>
                                        <p:tgtEl>
                                          <p:spTgt spid="26"/>
                                        </p:tgtEl>
                                        <p:attrNameLst>
                                          <p:attrName>ppt_w</p:attrName>
                                        </p:attrNameLst>
                                      </p:cBhvr>
                                      <p:tavLst>
                                        <p:tav tm="0">
                                          <p:val>
                                            <p:strVal val="ppt_w"/>
                                          </p:val>
                                        </p:tav>
                                        <p:tav tm="100000">
                                          <p:val>
                                            <p:fltVal val="0"/>
                                          </p:val>
                                        </p:tav>
                                      </p:tavLst>
                                    </p:anim>
                                    <p:anim calcmode="lin" valueType="num">
                                      <p:cBhvr>
                                        <p:cTn id="29" dur="1000"/>
                                        <p:tgtEl>
                                          <p:spTgt spid="26"/>
                                        </p:tgtEl>
                                        <p:attrNameLst>
                                          <p:attrName>ppt_h</p:attrName>
                                        </p:attrNameLst>
                                      </p:cBhvr>
                                      <p:tavLst>
                                        <p:tav tm="0">
                                          <p:val>
                                            <p:strVal val="ppt_h"/>
                                          </p:val>
                                        </p:tav>
                                        <p:tav tm="100000">
                                          <p:val>
                                            <p:fltVal val="0"/>
                                          </p:val>
                                        </p:tav>
                                      </p:tavLst>
                                    </p:anim>
                                    <p:animEffect transition="out" filter="fade">
                                      <p:cBhvr>
                                        <p:cTn id="30" dur="1000"/>
                                        <p:tgtEl>
                                          <p:spTgt spid="26"/>
                                        </p:tgtEl>
                                      </p:cBhvr>
                                    </p:animEffect>
                                    <p:set>
                                      <p:cBhvr>
                                        <p:cTn id="31"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7" grpId="0"/>
      <p:bldP spid="2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pPr latinLnBrk="0"/>
            <a:r>
              <a:rPr lang="en-GB" sz="3600" dirty="0" smtClean="0"/>
              <a:t>What do 15-year-olds know…</a:t>
            </a:r>
            <a:br>
              <a:rPr lang="en-GB" sz="3600" dirty="0" smtClean="0"/>
            </a:br>
            <a:r>
              <a:rPr lang="en-GB" sz="3600" dirty="0" smtClean="0"/>
              <a:t>…and what can they do with what they know?</a:t>
            </a:r>
            <a:endParaRPr lang="en-GB" sz="3600" dirty="0"/>
          </a:p>
        </p:txBody>
      </p:sp>
      <p:sp>
        <p:nvSpPr>
          <p:cNvPr id="6" name="Slide Number Placeholder 5"/>
          <p:cNvSpPr>
            <a:spLocks noGrp="1"/>
          </p:cNvSpPr>
          <p:nvPr>
            <p:ph type="sldNum" sz="quarter" idx="4294967295"/>
          </p:nvPr>
        </p:nvSpPr>
        <p:spPr>
          <a:xfrm>
            <a:off x="0" y="188913"/>
            <a:ext cx="468313" cy="365125"/>
          </a:xfrm>
          <a:prstGeom prst="rect">
            <a:avLst/>
          </a:prstGeom>
        </p:spPr>
        <p:txBody>
          <a:bodyPr/>
          <a:lstStyle/>
          <a:p>
            <a:fld id="{B8364164-D7C2-4011-A351-B5EC1CE463BF}" type="slidenum">
              <a:rPr lang="ko-KR" altLang="en-US" smtClean="0"/>
              <a:pPr/>
              <a:t>4</a:t>
            </a:fld>
            <a:endParaRPr lang="ko-KR" altLang="en-US"/>
          </a:p>
        </p:txBody>
      </p:sp>
    </p:spTree>
    <p:extLst>
      <p:ext uri="{BB962C8B-B14F-4D97-AF65-F5344CB8AC3E}">
        <p14:creationId xmlns:p14="http://schemas.microsoft.com/office/powerpoint/2010/main" val="208982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Schleicher_A\Downloads\shutterstock_1063217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6176"/>
            <a:ext cx="9164952" cy="61051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0" y="188913"/>
            <a:ext cx="684213" cy="365125"/>
          </a:xfrm>
          <a:prstGeom prst="rect">
            <a:avLst/>
          </a:prstGeom>
        </p:spPr>
        <p:txBody>
          <a:bodyPr/>
          <a:lstStyle/>
          <a:p>
            <a:fld id="{B8364164-D7C2-4011-A351-B5EC1CE463BF}" type="slidenum">
              <a:rPr lang="ko-KR" altLang="en-US" smtClean="0">
                <a:solidFill>
                  <a:prstClr val="black"/>
                </a:solidFill>
              </a:rPr>
              <a:pPr/>
              <a:t>40</a:t>
            </a:fld>
            <a:endParaRPr lang="ko-KR" altLang="en-US" dirty="0">
              <a:solidFill>
                <a:prstClr val="black"/>
              </a:solidFill>
            </a:endParaRPr>
          </a:p>
        </p:txBody>
      </p:sp>
      <p:sp>
        <p:nvSpPr>
          <p:cNvPr id="5"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6"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7"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8" name="슬라이드 번호 개체 틀 29"/>
          <p:cNvSpPr txBox="1">
            <a:spLocks/>
          </p:cNvSpPr>
          <p:nvPr/>
        </p:nvSpPr>
        <p:spPr>
          <a:xfrm>
            <a:off x="0" y="188640"/>
            <a:ext cx="683568" cy="365125"/>
          </a:xfrm>
          <a:prstGeom prst="rect">
            <a:avLst/>
          </a:prstGeom>
        </p:spPr>
        <p:txBody>
          <a:bodyPr/>
          <a:lstStyle>
            <a:defPPr>
              <a:defRPr lang="ko-KR"/>
            </a:defPPr>
            <a:lvl1pPr marL="0" algn="l" defTabSz="914400" rtl="0" eaLnBrk="1" latinLnBrk="1" hangingPunct="1">
              <a:defRPr sz="1800" b="1" kern="1200">
                <a:solidFill>
                  <a:srgbClr val="278D99"/>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364164-D7C2-4011-A351-B5EC1CE463BF}" type="slidenum">
              <a:rPr lang="ko-KR" altLang="en-US" smtClean="0"/>
              <a:pPr/>
              <a:t>40</a:t>
            </a:fld>
            <a:endParaRPr lang="ko-KR" altLang="en-US" dirty="0"/>
          </a:p>
        </p:txBody>
      </p:sp>
      <p:sp>
        <p:nvSpPr>
          <p:cNvPr id="9" name="제목 31"/>
          <p:cNvSpPr txBox="1">
            <a:spLocks/>
          </p:cNvSpPr>
          <p:nvPr/>
        </p:nvSpPr>
        <p:spPr>
          <a:xfrm>
            <a:off x="827584" y="72008"/>
            <a:ext cx="7272808" cy="620688"/>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GB" altLang="ko-KR" sz="2400" dirty="0" smtClean="0">
                <a:solidFill>
                  <a:prstClr val="white"/>
                </a:solidFill>
              </a:rPr>
              <a:t>Align the resources with the challenges</a:t>
            </a:r>
          </a:p>
        </p:txBody>
      </p:sp>
      <p:sp>
        <p:nvSpPr>
          <p:cNvPr id="10" name="Rectangle 9"/>
          <p:cNvSpPr/>
          <p:nvPr/>
        </p:nvSpPr>
        <p:spPr>
          <a:xfrm>
            <a:off x="-36512" y="656568"/>
            <a:ext cx="9201464" cy="709291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8100392" y="-459432"/>
            <a:ext cx="1368152" cy="11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5" name="Chart 14"/>
          <p:cNvGraphicFramePr>
            <a:graphicFrameLocks/>
          </p:cNvGraphicFramePr>
          <p:nvPr>
            <p:extLst>
              <p:ext uri="{D42A27DB-BD31-4B8C-83A1-F6EECF244321}">
                <p14:modId xmlns:p14="http://schemas.microsoft.com/office/powerpoint/2010/main" val="2354405570"/>
              </p:ext>
            </p:extLst>
          </p:nvPr>
        </p:nvGraphicFramePr>
        <p:xfrm>
          <a:off x="20952" y="908720"/>
          <a:ext cx="9144000" cy="6093295"/>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3"/>
          <p:cNvSpPr txBox="1">
            <a:spLocks/>
          </p:cNvSpPr>
          <p:nvPr/>
        </p:nvSpPr>
        <p:spPr>
          <a:xfrm>
            <a:off x="827584" y="0"/>
            <a:ext cx="5616624" cy="620688"/>
          </a:xfrm>
          <a:prstGeom prst="rect">
            <a:avLst/>
          </a:prstGeom>
        </p:spPr>
        <p:txBody>
          <a:bodyPr>
            <a:noAutofit/>
          </a:bodyPr>
          <a:lst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a:lstStyle>
          <a:p>
            <a:endParaRPr lang="en-US" sz="1600" b="1" dirty="0" smtClean="0">
              <a:solidFill>
                <a:prstClr val="white"/>
              </a:solidFill>
            </a:endParaRPr>
          </a:p>
        </p:txBody>
      </p:sp>
      <p:sp>
        <p:nvSpPr>
          <p:cNvPr id="21" name="TextBox 2"/>
          <p:cNvSpPr txBox="1"/>
          <p:nvPr/>
        </p:nvSpPr>
        <p:spPr>
          <a:xfrm>
            <a:off x="7641490" y="5373216"/>
            <a:ext cx="1008118" cy="372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en-GB" dirty="0">
              <a:solidFill>
                <a:srgbClr val="000000"/>
              </a:solidFill>
            </a:endParaRPr>
          </a:p>
        </p:txBody>
      </p:sp>
      <p:grpSp>
        <p:nvGrpSpPr>
          <p:cNvPr id="22" name="Group 21"/>
          <p:cNvGrpSpPr/>
          <p:nvPr/>
        </p:nvGrpSpPr>
        <p:grpSpPr>
          <a:xfrm>
            <a:off x="1043608" y="6237312"/>
            <a:ext cx="8280920" cy="432048"/>
            <a:chOff x="1043608" y="6237312"/>
            <a:chExt cx="8280920" cy="432048"/>
          </a:xfrm>
        </p:grpSpPr>
        <p:cxnSp>
          <p:nvCxnSpPr>
            <p:cNvPr id="23" name="Straight Arrow Connector 22"/>
            <p:cNvCxnSpPr/>
            <p:nvPr/>
          </p:nvCxnSpPr>
          <p:spPr bwMode="auto">
            <a:xfrm flipV="1">
              <a:off x="1115616" y="6237312"/>
              <a:ext cx="7776874" cy="1"/>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24" name="TextBox 23"/>
            <p:cNvSpPr txBox="1"/>
            <p:nvPr/>
          </p:nvSpPr>
          <p:spPr>
            <a:xfrm>
              <a:off x="7341332" y="6330806"/>
              <a:ext cx="1983196" cy="338554"/>
            </a:xfrm>
            <a:prstGeom prst="rect">
              <a:avLst/>
            </a:prstGeom>
            <a:noFill/>
          </p:spPr>
          <p:txBody>
            <a:bodyPr wrap="square" rtlCol="0">
              <a:spAutoFit/>
            </a:bodyPr>
            <a:lstStyle/>
            <a:p>
              <a:pPr fontAlgn="base">
                <a:spcBef>
                  <a:spcPct val="0"/>
                </a:spcBef>
                <a:spcAft>
                  <a:spcPct val="0"/>
                </a:spcAft>
              </a:pPr>
              <a:r>
                <a:rPr lang="en-GB" sz="1600" b="1" dirty="0" smtClean="0">
                  <a:solidFill>
                    <a:srgbClr val="009900"/>
                  </a:solidFill>
                  <a:latin typeface="Arial" pitchFamily="34" charset="0"/>
                  <a:cs typeface="Arial" pitchFamily="34" charset="0"/>
                </a:rPr>
                <a:t>Greater equity</a:t>
              </a:r>
              <a:endParaRPr lang="en-GB" sz="1600" b="1" dirty="0">
                <a:solidFill>
                  <a:srgbClr val="009900"/>
                </a:solidFill>
                <a:latin typeface="Arial" pitchFamily="34" charset="0"/>
                <a:cs typeface="Arial" pitchFamily="34" charset="0"/>
              </a:endParaRPr>
            </a:p>
          </p:txBody>
        </p:sp>
        <p:sp>
          <p:nvSpPr>
            <p:cNvPr id="25" name="TextBox 24"/>
            <p:cNvSpPr txBox="1"/>
            <p:nvPr/>
          </p:nvSpPr>
          <p:spPr>
            <a:xfrm>
              <a:off x="1043608" y="6318158"/>
              <a:ext cx="1820890" cy="338554"/>
            </a:xfrm>
            <a:prstGeom prst="rect">
              <a:avLst/>
            </a:prstGeom>
            <a:noFill/>
          </p:spPr>
          <p:txBody>
            <a:bodyPr wrap="square" rtlCol="0">
              <a:spAutoFit/>
            </a:bodyPr>
            <a:lstStyle/>
            <a:p>
              <a:pPr fontAlgn="base">
                <a:spcBef>
                  <a:spcPct val="0"/>
                </a:spcBef>
                <a:spcAft>
                  <a:spcPct val="0"/>
                </a:spcAft>
              </a:pPr>
              <a:r>
                <a:rPr lang="en-GB" sz="1600" b="1" dirty="0">
                  <a:solidFill>
                    <a:srgbClr val="C00000"/>
                  </a:solidFill>
                  <a:latin typeface="Arial" pitchFamily="34" charset="0"/>
                  <a:cs typeface="Arial" pitchFamily="34" charset="0"/>
                </a:rPr>
                <a:t>Less </a:t>
              </a:r>
              <a:r>
                <a:rPr lang="en-GB" sz="1600" b="1" dirty="0" smtClean="0">
                  <a:solidFill>
                    <a:srgbClr val="C00000"/>
                  </a:solidFill>
                  <a:latin typeface="Arial" pitchFamily="34" charset="0"/>
                  <a:cs typeface="Arial" pitchFamily="34" charset="0"/>
                </a:rPr>
                <a:t>equity</a:t>
              </a:r>
              <a:endParaRPr lang="en-GB" sz="1600" b="1" dirty="0">
                <a:solidFill>
                  <a:srgbClr val="C00000"/>
                </a:solidFill>
                <a:latin typeface="Arial" pitchFamily="34" charset="0"/>
                <a:cs typeface="Arial" pitchFamily="34" charset="0"/>
              </a:endParaRPr>
            </a:p>
          </p:txBody>
        </p:sp>
      </p:grpSp>
      <p:sp>
        <p:nvSpPr>
          <p:cNvPr id="27" name="TextBox 26"/>
          <p:cNvSpPr txBox="1"/>
          <p:nvPr/>
        </p:nvSpPr>
        <p:spPr>
          <a:xfrm>
            <a:off x="5842250" y="5559536"/>
            <a:ext cx="6645403" cy="375552"/>
          </a:xfrm>
          <a:prstGeom prst="rect">
            <a:avLst/>
          </a:prstGeom>
          <a:noFill/>
        </p:spPr>
        <p:txBody>
          <a:bodyPr wrap="square" rtlCol="0">
            <a:spAutoFit/>
          </a:bodyPr>
          <a:lstStyle/>
          <a:p>
            <a:pPr fontAlgn="base">
              <a:lnSpc>
                <a:spcPct val="150000"/>
              </a:lnSpc>
              <a:spcBef>
                <a:spcPct val="0"/>
              </a:spcBef>
              <a:spcAft>
                <a:spcPct val="0"/>
              </a:spcAft>
            </a:pPr>
            <a:r>
              <a:rPr lang="en-US" sz="1400" b="1" dirty="0">
                <a:solidFill>
                  <a:prstClr val="white">
                    <a:lumMod val="75000"/>
                  </a:prstClr>
                </a:solidFill>
                <a:latin typeface="Arial" pitchFamily="34" charset="0"/>
                <a:cs typeface="Arial" pitchFamily="34" charset="0"/>
              </a:rPr>
              <a:t>Adjusted by per capita </a:t>
            </a:r>
            <a:r>
              <a:rPr lang="en-US" sz="1400" b="1" dirty="0" smtClean="0">
                <a:solidFill>
                  <a:prstClr val="white">
                    <a:lumMod val="75000"/>
                  </a:prstClr>
                </a:solidFill>
                <a:latin typeface="Arial" pitchFamily="34" charset="0"/>
                <a:cs typeface="Arial" pitchFamily="34" charset="0"/>
              </a:rPr>
              <a:t>GDP</a:t>
            </a:r>
            <a:endParaRPr lang="en-GB" sz="1400" b="1" dirty="0">
              <a:solidFill>
                <a:prstClr val="white">
                  <a:lumMod val="75000"/>
                </a:prstClr>
              </a:solidFill>
              <a:latin typeface="Arial" pitchFamily="34" charset="0"/>
              <a:cs typeface="Arial" pitchFamily="34" charset="0"/>
            </a:endParaRPr>
          </a:p>
        </p:txBody>
      </p:sp>
      <p:cxnSp>
        <p:nvCxnSpPr>
          <p:cNvPr id="4" name="Straight Connector 3"/>
          <p:cNvCxnSpPr/>
          <p:nvPr/>
        </p:nvCxnSpPr>
        <p:spPr>
          <a:xfrm flipV="1">
            <a:off x="6876256" y="672360"/>
            <a:ext cx="0" cy="556495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76256" y="672360"/>
            <a:ext cx="1908212" cy="5564952"/>
          </a:xfrm>
          <a:prstGeom prst="rect">
            <a:avLst/>
          </a:prstGeom>
          <a:solidFill>
            <a:srgbClr val="0099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1115616" y="672360"/>
            <a:ext cx="5760640" cy="5544617"/>
          </a:xfrm>
          <a:prstGeom prst="rect">
            <a:avLst/>
          </a:prstGeom>
          <a:solidFill>
            <a:srgbClr val="C0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9" name="Title 3"/>
          <p:cNvSpPr txBox="1">
            <a:spLocks/>
          </p:cNvSpPr>
          <p:nvPr/>
        </p:nvSpPr>
        <p:spPr>
          <a:xfrm>
            <a:off x="926451" y="832336"/>
            <a:ext cx="7966039" cy="620688"/>
          </a:xfrm>
          <a:prstGeom prst="rect">
            <a:avLst/>
          </a:prstGeom>
        </p:spPr>
        <p:txBody>
          <a:bodyPr>
            <a:noAutofit/>
          </a:bodyPr>
          <a:lst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a:lstStyle>
          <a:p>
            <a:pPr latinLnBrk="0"/>
            <a:r>
              <a:rPr lang="en-US" sz="2400" b="1" dirty="0">
                <a:solidFill>
                  <a:prstClr val="black">
                    <a:lumMod val="75000"/>
                    <a:lumOff val="25000"/>
                  </a:prstClr>
                </a:solidFill>
                <a:latin typeface="Calibri" panose="020F0502020204030204" pitchFamily="34" charset="0"/>
              </a:rPr>
              <a:t>Countries with better performance in mathematics tend to allocate educational resources more equitably </a:t>
            </a:r>
          </a:p>
        </p:txBody>
      </p:sp>
      <p:sp>
        <p:nvSpPr>
          <p:cNvPr id="28" name="TextBox 27"/>
          <p:cNvSpPr txBox="1"/>
          <p:nvPr/>
        </p:nvSpPr>
        <p:spPr>
          <a:xfrm>
            <a:off x="7537492" y="6524680"/>
            <a:ext cx="1549308" cy="230832"/>
          </a:xfrm>
          <a:prstGeom prst="rect">
            <a:avLst/>
          </a:prstGeom>
          <a:noFill/>
          <a:ln>
            <a:noFill/>
          </a:ln>
        </p:spPr>
        <p:txBody>
          <a:bodyPr wrap="square" rtlCol="0" anchor="ctr">
            <a:spAutoFit/>
          </a:bodyPr>
          <a:lstStyle/>
          <a:p>
            <a:r>
              <a:rPr lang="en-GB" sz="900" dirty="0" smtClean="0">
                <a:solidFill>
                  <a:prstClr val="black">
                    <a:lumMod val="75000"/>
                    <a:lumOff val="25000"/>
                  </a:prstClr>
                </a:solidFill>
                <a:latin typeface="Arial" panose="020B0604020202020204" pitchFamily="34" charset="0"/>
                <a:cs typeface="Arial" panose="020B0604020202020204" pitchFamily="34" charset="0"/>
              </a:rPr>
              <a:t>Source: PISA 2012</a:t>
            </a:r>
            <a:endParaRPr lang="en-GB" sz="9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9" name="Oval 28"/>
          <p:cNvSpPr/>
          <p:nvPr/>
        </p:nvSpPr>
        <p:spPr>
          <a:xfrm>
            <a:off x="5139681" y="2996952"/>
            <a:ext cx="1232519" cy="4320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Tree>
    <p:extLst>
      <p:ext uri="{BB962C8B-B14F-4D97-AF65-F5344CB8AC3E}">
        <p14:creationId xmlns:p14="http://schemas.microsoft.com/office/powerpoint/2010/main" val="26223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graphicEl>
                                              <a:chart seriesIdx="-3" categoryIdx="-3" bldStep="gridLegend"/>
                                            </p:graphicEl>
                                          </p:spTgt>
                                        </p:tgtEl>
                                        <p:attrNameLst>
                                          <p:attrName>style.visibility</p:attrName>
                                        </p:attrNameLst>
                                      </p:cBhvr>
                                      <p:to>
                                        <p:strVal val="visible"/>
                                      </p:to>
                                    </p:set>
                                  </p:childTnLst>
                                </p:cTn>
                              </p:par>
                              <p:par>
                                <p:cTn id="10" presetID="2" presetClass="entr" presetSubtype="8"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750" fill="hold"/>
                                        <p:tgtEl>
                                          <p:spTgt spid="22"/>
                                        </p:tgtEl>
                                        <p:attrNameLst>
                                          <p:attrName>ppt_x</p:attrName>
                                        </p:attrNameLst>
                                      </p:cBhvr>
                                      <p:tavLst>
                                        <p:tav tm="0">
                                          <p:val>
                                            <p:strVal val="0-#ppt_w/2"/>
                                          </p:val>
                                        </p:tav>
                                        <p:tav tm="100000">
                                          <p:val>
                                            <p:strVal val="#ppt_x"/>
                                          </p:val>
                                        </p:tav>
                                      </p:tavLst>
                                    </p:anim>
                                    <p:anim calcmode="lin" valueType="num">
                                      <p:cBhvr additive="base">
                                        <p:cTn id="13" dur="175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50"/>
                                        <p:tgtEl>
                                          <p:spTgt spid="4"/>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250"/>
                                        <p:tgtEl>
                                          <p:spTgt spid="11"/>
                                        </p:tgtEl>
                                      </p:cBhvr>
                                    </p:animEffect>
                                  </p:childTnLst>
                                </p:cTn>
                              </p:par>
                            </p:childTnLst>
                          </p:cTn>
                        </p:par>
                        <p:par>
                          <p:cTn id="22" fill="hold">
                            <p:stCondLst>
                              <p:cond delay="2250"/>
                            </p:stCondLst>
                            <p:childTnLst>
                              <p:par>
                                <p:cTn id="23" presetID="2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250"/>
                                        <p:tgtEl>
                                          <p:spTgt spid="26"/>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fade">
                                      <p:cBhvr>
                                        <p:cTn id="29" dur="500"/>
                                        <p:tgtEl>
                                          <p:spTgt spid="15">
                                            <p:graphicEl>
                                              <a:chart seriesIdx="0" categoryIdx="-4" bldStep="series"/>
                                            </p:graphic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fade">
                                      <p:cBhvr>
                                        <p:cTn id="33" dur="500"/>
                                        <p:tgtEl>
                                          <p:spTgt spid="1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
        </p:bldSub>
      </p:bldGraphic>
      <p:bldP spid="11" grpId="0" animBg="1"/>
      <p:bldP spid="26" grpId="0" animBg="1"/>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40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Commitment to universal achievement</a:t>
            </a:r>
            <a:endParaRPr lang="en-GB" sz="1400" dirty="0">
              <a:solidFill>
                <a:srgbClr val="FFFFFF">
                  <a:lumMod val="65000"/>
                </a:srgbClr>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Gateways, instructional systems</a:t>
            </a:r>
            <a:endParaRPr lang="en-GB" sz="1400" dirty="0">
              <a:solidFill>
                <a:srgbClr val="FFFFFF">
                  <a:lumMod val="65000"/>
                </a:srgbClr>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at point of delivery</a:t>
            </a:r>
            <a:endParaRPr lang="en-GB" sz="1400" dirty="0">
              <a:solidFill>
                <a:srgbClr val="FFFFFF">
                  <a:lumMod val="65000"/>
                </a:srgbClr>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Incentive structures and accountability</a:t>
            </a:r>
            <a:endParaRPr lang="en-GB" sz="1400" dirty="0">
              <a:solidFill>
                <a:srgbClr val="FFFFFF">
                  <a:lumMod val="65000"/>
                </a:srgbClr>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where they yield most</a:t>
            </a:r>
            <a:endParaRPr lang="en-GB" sz="1400" dirty="0">
              <a:solidFill>
                <a:srgbClr val="FFFFFF">
                  <a:lumMod val="65000"/>
                </a:srgbClr>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lumMod val="65000"/>
                  </a:srgbClr>
                </a:solidFill>
                <a:latin typeface="Calibri" panose="020F0502020204030204" pitchFamily="34" charset="0"/>
                <a:cs typeface="Arial" pitchFamily="34" charset="0"/>
              </a:rPr>
              <a:t>A learning system</a:t>
            </a:r>
            <a:endParaRPr lang="en-GB" sz="1400" dirty="0">
              <a:solidFill>
                <a:srgbClr val="FFFFFF">
                  <a:lumMod val="65000"/>
                </a:srgbClr>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Coherence</a:t>
            </a:r>
            <a:endParaRPr lang="en-GB" sz="1400" dirty="0">
              <a:solidFill>
                <a:srgbClr val="FFFFFF"/>
              </a:solidFill>
              <a:latin typeface="Calibri" panose="020F0502020204030204" pitchFamily="34" charset="0"/>
              <a:cs typeface="Arial" pitchFamily="34" charset="0"/>
            </a:endParaRPr>
          </a:p>
        </p:txBody>
      </p:sp>
      <p:sp>
        <p:nvSpPr>
          <p:cNvPr id="26" name="Rounded Rectangle 25"/>
          <p:cNvSpPr/>
          <p:nvPr/>
        </p:nvSpPr>
        <p:spPr>
          <a:xfrm>
            <a:off x="174812" y="2132856"/>
            <a:ext cx="6212541" cy="318253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27" name="Content Placeholder 2"/>
          <p:cNvSpPr txBox="1">
            <a:spLocks/>
          </p:cNvSpPr>
          <p:nvPr/>
        </p:nvSpPr>
        <p:spPr>
          <a:xfrm>
            <a:off x="295834" y="2285256"/>
            <a:ext cx="6185648" cy="2958355"/>
          </a:xfrm>
          <a:prstGeom prst="rect">
            <a:avLst/>
          </a:prstGeom>
        </p:spPr>
        <p:txBody>
          <a:bodyPr/>
          <a:lstStyle/>
          <a:p>
            <a:pPr marL="342900" indent="-342900" eaLnBrk="0" fontAlgn="base" latinLnBrk="0" hangingPunct="0">
              <a:spcBef>
                <a:spcPct val="20000"/>
              </a:spcBef>
              <a:spcAft>
                <a:spcPct val="0"/>
              </a:spcAft>
              <a:buSzPct val="75000"/>
              <a:buFont typeface="Monotype Sorts" pitchFamily="2" charset="2"/>
              <a:buChar char="r"/>
              <a:tabLst>
                <a:tab pos="7712075" algn="r"/>
              </a:tabLst>
            </a:pPr>
            <a:r>
              <a:rPr lang="en-US" sz="2300" kern="0" dirty="0" smtClean="0">
                <a:solidFill>
                  <a:srgbClr val="000000"/>
                </a:solidFill>
                <a:latin typeface="Calibri" panose="020F0502020204030204" pitchFamily="34" charset="0"/>
                <a:cs typeface="Arial" pitchFamily="34" charset="0"/>
              </a:rPr>
              <a:t>Coherence of policies and practices</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Alignment of policies </a:t>
            </a:r>
            <a:br>
              <a:rPr lang="en-US" sz="2000" kern="0" dirty="0" smtClean="0">
                <a:solidFill>
                  <a:srgbClr val="919191">
                    <a:lumMod val="50000"/>
                  </a:srgbClr>
                </a:solidFill>
                <a:latin typeface="Calibri" panose="020F0502020204030204" pitchFamily="34" charset="0"/>
                <a:cs typeface="Arial" pitchFamily="34" charset="0"/>
              </a:rPr>
            </a:br>
            <a:r>
              <a:rPr lang="en-US" sz="2000" kern="0" dirty="0" smtClean="0">
                <a:solidFill>
                  <a:srgbClr val="919191">
                    <a:lumMod val="50000"/>
                  </a:srgbClr>
                </a:solidFill>
                <a:latin typeface="Calibri" panose="020F0502020204030204" pitchFamily="34" charset="0"/>
                <a:cs typeface="Arial" pitchFamily="34" charset="0"/>
              </a:rPr>
              <a:t>across all aspects of the system</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Coherence of policies </a:t>
            </a:r>
            <a:br>
              <a:rPr lang="en-US" sz="2000" kern="0" dirty="0" smtClean="0">
                <a:solidFill>
                  <a:srgbClr val="919191">
                    <a:lumMod val="50000"/>
                  </a:srgbClr>
                </a:solidFill>
                <a:latin typeface="Calibri" panose="020F0502020204030204" pitchFamily="34" charset="0"/>
                <a:cs typeface="Arial" pitchFamily="34" charset="0"/>
              </a:rPr>
            </a:br>
            <a:r>
              <a:rPr lang="en-US" sz="2000" kern="0" dirty="0" smtClean="0">
                <a:solidFill>
                  <a:srgbClr val="919191">
                    <a:lumMod val="50000"/>
                  </a:srgbClr>
                </a:solidFill>
                <a:latin typeface="Calibri" panose="020F0502020204030204" pitchFamily="34" charset="0"/>
                <a:cs typeface="Arial" pitchFamily="34" charset="0"/>
              </a:rPr>
              <a:t>over sustained periods of time</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Consistency of implementation </a:t>
            </a:r>
          </a:p>
          <a:p>
            <a:pPr marL="742950" lvl="1" indent="-285750" eaLnBrk="0" fontAlgn="base" latinLnBrk="0" hangingPunct="0">
              <a:spcBef>
                <a:spcPct val="20000"/>
              </a:spcBef>
              <a:spcAft>
                <a:spcPct val="0"/>
              </a:spcAft>
              <a:buSzPct val="50000"/>
              <a:buFont typeface="Wingdings" pitchFamily="2" charset="2"/>
              <a:buChar char="l"/>
              <a:tabLst>
                <a:tab pos="7712075" algn="r"/>
              </a:tabLst>
            </a:pPr>
            <a:r>
              <a:rPr lang="en-US" sz="2000" kern="0" dirty="0" smtClean="0">
                <a:solidFill>
                  <a:srgbClr val="919191">
                    <a:lumMod val="50000"/>
                  </a:srgbClr>
                </a:solidFill>
                <a:latin typeface="Calibri" panose="020F0502020204030204" pitchFamily="34" charset="0"/>
                <a:cs typeface="Arial" pitchFamily="34" charset="0"/>
              </a:rPr>
              <a:t>Fidelity of implementation </a:t>
            </a:r>
            <a:br>
              <a:rPr lang="en-US" sz="2000" kern="0" dirty="0" smtClean="0">
                <a:solidFill>
                  <a:srgbClr val="919191">
                    <a:lumMod val="50000"/>
                  </a:srgbClr>
                </a:solidFill>
                <a:latin typeface="Calibri" panose="020F0502020204030204" pitchFamily="34" charset="0"/>
                <a:cs typeface="Arial" pitchFamily="34" charset="0"/>
              </a:rPr>
            </a:br>
            <a:r>
              <a:rPr lang="en-US" sz="2000" kern="0" dirty="0" smtClean="0">
                <a:solidFill>
                  <a:srgbClr val="919191">
                    <a:lumMod val="50000"/>
                  </a:srgbClr>
                </a:solidFill>
                <a:latin typeface="Calibri" panose="020F0502020204030204" pitchFamily="34" charset="0"/>
                <a:cs typeface="Arial" pitchFamily="34" charset="0"/>
              </a:rPr>
              <a:t>(without excessive control)</a:t>
            </a:r>
          </a:p>
        </p:txBody>
      </p:sp>
      <p:sp>
        <p:nvSpPr>
          <p:cNvPr id="3" name="TextBox 2"/>
          <p:cNvSpPr txBox="1"/>
          <p:nvPr/>
        </p:nvSpPr>
        <p:spPr>
          <a:xfrm>
            <a:off x="110460" y="6488668"/>
            <a:ext cx="1179822" cy="369332"/>
          </a:xfrm>
          <a:prstGeom prst="rect">
            <a:avLst/>
          </a:prstGeom>
          <a:noFill/>
        </p:spPr>
        <p:txBody>
          <a:bodyPr wrap="square" rtlCol="0">
            <a:spAutoFit/>
          </a:bodyPr>
          <a:lstStyle/>
          <a:p>
            <a:r>
              <a:rPr lang="en-GB" dirty="0" smtClean="0"/>
              <a:t>CAN</a:t>
            </a:r>
            <a:endParaRPr lang="en-GB" dirty="0"/>
          </a:p>
        </p:txBody>
      </p:sp>
    </p:spTree>
    <p:extLst>
      <p:ext uri="{BB962C8B-B14F-4D97-AF65-F5344CB8AC3E}">
        <p14:creationId xmlns:p14="http://schemas.microsoft.com/office/powerpoint/2010/main" val="42842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strVal val="4/3*#ppt_w"/>
                                          </p:val>
                                        </p:tav>
                                        <p:tav tm="100000">
                                          <p:val>
                                            <p:strVal val="#ppt_w"/>
                                          </p:val>
                                        </p:tav>
                                      </p:tavLst>
                                    </p:anim>
                                    <p:anim calcmode="lin" valueType="num">
                                      <p:cBhvr>
                                        <p:cTn id="8" dur="500" fill="hold"/>
                                        <p:tgtEl>
                                          <p:spTgt spid="3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strVal val="4/3*#ppt_w"/>
                                          </p:val>
                                        </p:tav>
                                        <p:tav tm="100000">
                                          <p:val>
                                            <p:strVal val="#ppt_w"/>
                                          </p:val>
                                        </p:tav>
                                      </p:tavLst>
                                    </p:anim>
                                    <p:anim calcmode="lin" valueType="num">
                                      <p:cBhvr>
                                        <p:cTn id="14" dur="500" fill="hold"/>
                                        <p:tgtEl>
                                          <p:spTgt spid="26"/>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3" presetClass="entr" presetSubtype="27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strVal val="2/3*#ppt_w"/>
                                          </p:val>
                                        </p:tav>
                                        <p:tav tm="100000">
                                          <p:val>
                                            <p:strVal val="#ppt_w"/>
                                          </p:val>
                                        </p:tav>
                                      </p:tavLst>
                                    </p:anim>
                                    <p:anim calcmode="lin" valueType="num">
                                      <p:cBhvr>
                                        <p:cTn id="19" dur="50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27"/>
                                        </p:tgtEl>
                                        <p:attrNameLst>
                                          <p:attrName>ppt_w</p:attrName>
                                        </p:attrNameLst>
                                      </p:cBhvr>
                                      <p:tavLst>
                                        <p:tav tm="0">
                                          <p:val>
                                            <p:strVal val="ppt_w"/>
                                          </p:val>
                                        </p:tav>
                                        <p:tav tm="100000">
                                          <p:val>
                                            <p:fltVal val="0"/>
                                          </p:val>
                                        </p:tav>
                                      </p:tavLst>
                                    </p:anim>
                                    <p:anim calcmode="lin" valueType="num">
                                      <p:cBhvr>
                                        <p:cTn id="24" dur="500"/>
                                        <p:tgtEl>
                                          <p:spTgt spid="27"/>
                                        </p:tgtEl>
                                        <p:attrNameLst>
                                          <p:attrName>ppt_h</p:attrName>
                                        </p:attrNameLst>
                                      </p:cBhvr>
                                      <p:tavLst>
                                        <p:tav tm="0">
                                          <p:val>
                                            <p:strVal val="ppt_h"/>
                                          </p:val>
                                        </p:tav>
                                        <p:tav tm="100000">
                                          <p:val>
                                            <p:fltVal val="0"/>
                                          </p:val>
                                        </p:tav>
                                      </p:tavLst>
                                    </p:anim>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1000"/>
                                        <p:tgtEl>
                                          <p:spTgt spid="26"/>
                                        </p:tgtEl>
                                        <p:attrNameLst>
                                          <p:attrName>ppt_w</p:attrName>
                                        </p:attrNameLst>
                                      </p:cBhvr>
                                      <p:tavLst>
                                        <p:tav tm="0">
                                          <p:val>
                                            <p:strVal val="ppt_w"/>
                                          </p:val>
                                        </p:tav>
                                        <p:tav tm="100000">
                                          <p:val>
                                            <p:fltVal val="0"/>
                                          </p:val>
                                        </p:tav>
                                      </p:tavLst>
                                    </p:anim>
                                    <p:anim calcmode="lin" valueType="num">
                                      <p:cBhvr>
                                        <p:cTn id="29" dur="1000"/>
                                        <p:tgtEl>
                                          <p:spTgt spid="26"/>
                                        </p:tgtEl>
                                        <p:attrNameLst>
                                          <p:attrName>ppt_h</p:attrName>
                                        </p:attrNameLst>
                                      </p:cBhvr>
                                      <p:tavLst>
                                        <p:tav tm="0">
                                          <p:val>
                                            <p:strVal val="ppt_h"/>
                                          </p:val>
                                        </p:tav>
                                        <p:tav tm="100000">
                                          <p:val>
                                            <p:fltVal val="0"/>
                                          </p:val>
                                        </p:tav>
                                      </p:tavLst>
                                    </p:anim>
                                    <p:animEffect transition="out" filter="fade">
                                      <p:cBhvr>
                                        <p:cTn id="30" dur="1000"/>
                                        <p:tgtEl>
                                          <p:spTgt spid="26"/>
                                        </p:tgtEl>
                                      </p:cBhvr>
                                    </p:animEffect>
                                    <p:set>
                                      <p:cBhvr>
                                        <p:cTn id="31"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7" grpId="0"/>
      <p:bldP spid="27" grpId="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FC0128"/>
                </a:solidFill>
                <a:latin typeface="Calibri" panose="020F0502020204030204" pitchFamily="34" charset="0"/>
                <a:cs typeface="Arial" pitchFamily="34" charset="0"/>
              </a:rPr>
              <a:t>Low </a:t>
            </a:r>
            <a:r>
              <a:rPr lang="es-ES" dirty="0" err="1" smtClean="0">
                <a:solidFill>
                  <a:srgbClr val="FC0128"/>
                </a:solidFill>
                <a:latin typeface="Calibri" panose="020F0502020204030204" pitchFamily="34" charset="0"/>
                <a:cs typeface="Arial" pitchFamily="34" charset="0"/>
              </a:rPr>
              <a:t>impact</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on</a:t>
            </a:r>
            <a:r>
              <a:rPr lang="es-ES" dirty="0" smtClean="0">
                <a:solidFill>
                  <a:srgbClr val="FC0128"/>
                </a:solidFill>
                <a:latin typeface="Calibri" panose="020F0502020204030204" pitchFamily="34" charset="0"/>
                <a:cs typeface="Arial" pitchFamily="34" charset="0"/>
              </a:rPr>
              <a:t> </a:t>
            </a:r>
            <a:r>
              <a:rPr lang="es-ES" dirty="0" err="1" smtClean="0">
                <a:solidFill>
                  <a:srgbClr val="FC0128"/>
                </a:solidFill>
                <a:latin typeface="Calibri" panose="020F0502020204030204" pitchFamily="34" charset="0"/>
                <a:cs typeface="Arial" pitchFamily="34" charset="0"/>
              </a:rPr>
              <a:t>outcomes</a:t>
            </a:r>
            <a:endParaRPr lang="es-ES" dirty="0" smtClean="0">
              <a:solidFill>
                <a:srgbClr val="FC0128"/>
              </a:solidFill>
              <a:latin typeface="Calibri" panose="020F0502020204030204" pitchFamily="34" charset="0"/>
              <a:cs typeface="Arial" pitchFamily="34" charset="0"/>
            </a:endParaRP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fontAlgn="base" latinLnBrk="0">
              <a:spcBef>
                <a:spcPct val="50000"/>
              </a:spcBef>
              <a:spcAft>
                <a:spcPct val="0"/>
              </a:spcAft>
              <a:defRPr/>
            </a:pPr>
            <a:r>
              <a:rPr lang="en-GB" dirty="0" smtClean="0">
                <a:solidFill>
                  <a:srgbClr val="99FF66"/>
                </a:solidFill>
                <a:latin typeface="Calibri" panose="020F0502020204030204" pitchFamily="34" charset="0"/>
                <a:cs typeface="Arial" pitchFamily="34" charset="0"/>
              </a:rPr>
              <a:t>High impact on outcomes</a:t>
            </a:r>
            <a:endParaRPr lang="en-GB" dirty="0">
              <a:solidFill>
                <a:srgbClr val="99FF66"/>
              </a:solidFill>
              <a:latin typeface="Calibri" panose="020F0502020204030204" pitchFamily="34" charset="0"/>
              <a:cs typeface="Arial" pitchFamily="34" charset="0"/>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2" name="Text Box 10"/>
          <p:cNvSpPr txBox="1">
            <a:spLocks noChangeArrowheads="1"/>
          </p:cNvSpPr>
          <p:nvPr/>
        </p:nvSpPr>
        <p:spPr bwMode="auto">
          <a:xfrm>
            <a:off x="700954" y="4028554"/>
            <a:ext cx="1782814" cy="338554"/>
          </a:xfrm>
          <a:prstGeom prst="rect">
            <a:avLst/>
          </a:prstGeom>
          <a:solidFill>
            <a:srgbClr val="800000"/>
          </a:solidFill>
          <a:ln w="12700">
            <a:noFill/>
            <a:miter lim="800000"/>
            <a:headEnd/>
            <a:tailEnd/>
          </a:ln>
          <a:effectLst/>
        </p:spPr>
        <p:txBody>
          <a:bodyPr wrap="square">
            <a:spAutoFit/>
          </a:bodyPr>
          <a:lstStyle/>
          <a:p>
            <a:pPr fontAlgn="base" latinLnBrk="0">
              <a:spcBef>
                <a:spcPct val="50000"/>
              </a:spcBef>
              <a:spcAft>
                <a:spcPct val="0"/>
              </a:spcAft>
              <a:defRPr/>
            </a:pPr>
            <a:r>
              <a:rPr lang="es-ES" sz="1600" dirty="0" smtClean="0">
                <a:solidFill>
                  <a:srgbClr val="FFFFFF"/>
                </a:solidFill>
                <a:latin typeface="Calibri" panose="020F0502020204030204" pitchFamily="34" charset="0"/>
                <a:cs typeface="Arial" pitchFamily="34" charset="0"/>
              </a:rPr>
              <a:t>Low </a:t>
            </a:r>
            <a:r>
              <a:rPr lang="es-ES" sz="1600" dirty="0" err="1" smtClean="0">
                <a:solidFill>
                  <a:srgbClr val="FFFFFF"/>
                </a:solidFill>
                <a:latin typeface="Calibri" panose="020F0502020204030204" pitchFamily="34" charset="0"/>
                <a:cs typeface="Arial" pitchFamily="34" charset="0"/>
              </a:rPr>
              <a:t>feasibility</a:t>
            </a:r>
            <a:endParaRPr lang="en-GB" dirty="0">
              <a:solidFill>
                <a:srgbClr val="FFFFFF"/>
              </a:solidFill>
              <a:latin typeface="Calibri" panose="020F0502020204030204" pitchFamily="34" charset="0"/>
              <a:cs typeface="Arial" pitchFamily="34" charset="0"/>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fontAlgn="base" latinLnBrk="0">
              <a:spcBef>
                <a:spcPct val="50000"/>
              </a:spcBef>
              <a:spcAft>
                <a:spcPct val="0"/>
              </a:spcAft>
              <a:defRPr/>
            </a:pPr>
            <a:r>
              <a:rPr lang="en-GB" sz="1600" dirty="0" smtClean="0">
                <a:solidFill>
                  <a:srgbClr val="FFFFFF"/>
                </a:solidFill>
                <a:latin typeface="Calibri" panose="020F0502020204030204" pitchFamily="34" charset="0"/>
                <a:cs typeface="Arial" pitchFamily="34" charset="0"/>
              </a:rPr>
              <a:t>High feasibility</a:t>
            </a: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fontAlgn="base" latinLnBrk="0">
              <a:spcBef>
                <a:spcPct val="0"/>
              </a:spcBef>
              <a:spcAft>
                <a:spcPct val="0"/>
              </a:spcAft>
              <a:defRPr/>
            </a:pPr>
            <a:endParaRPr lang="en-GB">
              <a:solidFill>
                <a:srgbClr val="FFFFFF"/>
              </a:solidFill>
              <a:latin typeface="Calibri" panose="020F0502020204030204" pitchFamily="34" charset="0"/>
              <a:cs typeface="Arial" pitchFamily="34" charset="0"/>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Money pits</a:t>
            </a:r>
            <a:endParaRPr lang="en-GB" dirty="0">
              <a:solidFill>
                <a:srgbClr val="DADADA">
                  <a:lumMod val="10000"/>
                </a:srgbClr>
              </a:solidFill>
              <a:latin typeface="Calibri" panose="020F0502020204030204" pitchFamily="34" charset="0"/>
              <a:cs typeface="Arial" pitchFamily="34" charset="0"/>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Must haves</a:t>
            </a:r>
            <a:endParaRPr lang="en-GB" dirty="0">
              <a:solidFill>
                <a:srgbClr val="DADADA">
                  <a:lumMod val="10000"/>
                </a:srgbClr>
              </a:solidFill>
              <a:latin typeface="Calibri" panose="020F0502020204030204" pitchFamily="34" charset="0"/>
              <a:cs typeface="Arial" pitchFamily="34" charset="0"/>
            </a:endParaRPr>
          </a:p>
        </p:txBody>
      </p:sp>
      <p:sp>
        <p:nvSpPr>
          <p:cNvPr id="612367" name="Text Box 15"/>
          <p:cNvSpPr txBox="1">
            <a:spLocks noChangeArrowheads="1"/>
          </p:cNvSpPr>
          <p:nvPr/>
        </p:nvSpPr>
        <p:spPr bwMode="auto">
          <a:xfrm>
            <a:off x="5436097" y="6011996"/>
            <a:ext cx="3812070" cy="369332"/>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s-ES" dirty="0" smtClean="0">
                <a:solidFill>
                  <a:srgbClr val="DADADA">
                    <a:lumMod val="10000"/>
                  </a:srgbClr>
                </a:solidFill>
                <a:latin typeface="Calibri" panose="020F0502020204030204" pitchFamily="34" charset="0"/>
                <a:cs typeface="Arial" pitchFamily="34" charset="0"/>
              </a:rPr>
              <a:t>Low </a:t>
            </a:r>
            <a:r>
              <a:rPr lang="es-ES" dirty="0" err="1" smtClean="0">
                <a:solidFill>
                  <a:srgbClr val="DADADA">
                    <a:lumMod val="10000"/>
                  </a:srgbClr>
                </a:solidFill>
                <a:latin typeface="Calibri" panose="020F0502020204030204" pitchFamily="34" charset="0"/>
                <a:cs typeface="Arial" pitchFamily="34" charset="0"/>
              </a:rPr>
              <a:t>hanging</a:t>
            </a:r>
            <a:r>
              <a:rPr lang="es-ES" dirty="0" smtClean="0">
                <a:solidFill>
                  <a:srgbClr val="DADADA">
                    <a:lumMod val="10000"/>
                  </a:srgbClr>
                </a:solidFill>
                <a:latin typeface="Calibri" panose="020F0502020204030204" pitchFamily="34" charset="0"/>
                <a:cs typeface="Arial" pitchFamily="34" charset="0"/>
              </a:rPr>
              <a:t> </a:t>
            </a:r>
            <a:r>
              <a:rPr lang="es-ES" dirty="0" err="1" smtClean="0">
                <a:solidFill>
                  <a:srgbClr val="DADADA">
                    <a:lumMod val="10000"/>
                  </a:srgbClr>
                </a:solidFill>
                <a:latin typeface="Calibri" panose="020F0502020204030204" pitchFamily="34" charset="0"/>
                <a:cs typeface="Arial" pitchFamily="34" charset="0"/>
              </a:rPr>
              <a:t>fruits</a:t>
            </a:r>
            <a:endParaRPr lang="en-GB" dirty="0">
              <a:solidFill>
                <a:srgbClr val="DADADA">
                  <a:lumMod val="10000"/>
                </a:srgbClr>
              </a:solidFill>
              <a:latin typeface="Calibri" panose="020F0502020204030204" pitchFamily="34" charset="0"/>
              <a:cs typeface="Arial" pitchFamily="34" charset="0"/>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fontAlgn="base" latinLnBrk="0">
              <a:spcBef>
                <a:spcPct val="50000"/>
              </a:spcBef>
              <a:spcAft>
                <a:spcPct val="0"/>
              </a:spcAft>
              <a:defRPr/>
            </a:pPr>
            <a:r>
              <a:rPr lang="en-GB" dirty="0" smtClean="0">
                <a:solidFill>
                  <a:srgbClr val="DADADA">
                    <a:lumMod val="10000"/>
                  </a:srgbClr>
                </a:solidFill>
                <a:latin typeface="Calibri" panose="020F0502020204030204" pitchFamily="34" charset="0"/>
                <a:cs typeface="Arial" pitchFamily="34" charset="0"/>
              </a:rPr>
              <a:t>Quick wins</a:t>
            </a:r>
            <a:endParaRPr lang="en-GB" dirty="0">
              <a:solidFill>
                <a:srgbClr val="DADADA">
                  <a:lumMod val="10000"/>
                </a:srgbClr>
              </a:solidFill>
              <a:latin typeface="Calibri" panose="020F0502020204030204" pitchFamily="34" charset="0"/>
              <a:cs typeface="Arial" pitchFamily="34" charset="0"/>
            </a:endParaRPr>
          </a:p>
        </p:txBody>
      </p:sp>
      <p:sp>
        <p:nvSpPr>
          <p:cNvPr id="18" name="Rectangle 17"/>
          <p:cNvSpPr>
            <a:spLocks noChangeArrowheads="1"/>
          </p:cNvSpPr>
          <p:nvPr/>
        </p:nvSpPr>
        <p:spPr bwMode="auto">
          <a:xfrm>
            <a:off x="700371" y="0"/>
            <a:ext cx="8459787" cy="6840000"/>
          </a:xfrm>
          <a:prstGeom prst="rect">
            <a:avLst/>
          </a:prstGeom>
          <a:solidFill>
            <a:schemeClr val="accent4">
              <a:lumMod val="10000"/>
              <a:alpha val="63000"/>
            </a:schemeClr>
          </a:solidFill>
          <a:ln w="12700" algn="ctr">
            <a:noFill/>
            <a:round/>
            <a:headEnd/>
            <a:tailEnd/>
          </a:ln>
        </p:spPr>
        <p:txBody>
          <a:bodyPr>
            <a:spAutoFit/>
          </a:bodyPr>
          <a:lstStyle/>
          <a:p>
            <a:pPr eaLnBrk="0" fontAlgn="base" latinLnBrk="0" hangingPunct="0">
              <a:spcBef>
                <a:spcPct val="0"/>
              </a:spcBef>
              <a:spcAft>
                <a:spcPct val="0"/>
              </a:spcAft>
            </a:pPr>
            <a:endParaRPr lang="en-GB" dirty="0">
              <a:solidFill>
                <a:srgbClr val="FFFFFF"/>
              </a:solidFill>
              <a:latin typeface="Calibri" panose="020F0502020204030204" pitchFamily="34" charset="0"/>
              <a:cs typeface="Arial" pitchFamily="34" charset="0"/>
            </a:endParaRPr>
          </a:p>
        </p:txBody>
      </p:sp>
      <p:sp>
        <p:nvSpPr>
          <p:cNvPr id="25" name="Text Box 19"/>
          <p:cNvSpPr txBox="1">
            <a:spLocks noChangeArrowheads="1"/>
          </p:cNvSpPr>
          <p:nvPr/>
        </p:nvSpPr>
        <p:spPr bwMode="auto">
          <a:xfrm>
            <a:off x="2458501" y="980728"/>
            <a:ext cx="4530417"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Commitment to universal achievement</a:t>
            </a:r>
            <a:endParaRPr lang="en-GB" sz="1400" dirty="0">
              <a:solidFill>
                <a:srgbClr val="FFFFFF"/>
              </a:solidFill>
              <a:latin typeface="Calibri" panose="020F0502020204030204" pitchFamily="34" charset="0"/>
              <a:cs typeface="Arial" pitchFamily="34" charset="0"/>
            </a:endParaRPr>
          </a:p>
        </p:txBody>
      </p:sp>
      <p:sp>
        <p:nvSpPr>
          <p:cNvPr id="29" name="Text Box 19"/>
          <p:cNvSpPr txBox="1">
            <a:spLocks noChangeArrowheads="1"/>
          </p:cNvSpPr>
          <p:nvPr/>
        </p:nvSpPr>
        <p:spPr bwMode="auto">
          <a:xfrm>
            <a:off x="6044993" y="26085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Gateways, instructional systems</a:t>
            </a:r>
            <a:endParaRPr lang="en-GB" sz="1400" dirty="0">
              <a:solidFill>
                <a:srgbClr val="FFFFFF"/>
              </a:solidFill>
              <a:latin typeface="Calibri" panose="020F0502020204030204" pitchFamily="34" charset="0"/>
              <a:cs typeface="Arial" pitchFamily="34" charset="0"/>
            </a:endParaRPr>
          </a:p>
        </p:txBody>
      </p:sp>
      <p:sp>
        <p:nvSpPr>
          <p:cNvPr id="30" name="Text Box 19"/>
          <p:cNvSpPr txBox="1">
            <a:spLocks noChangeArrowheads="1"/>
          </p:cNvSpPr>
          <p:nvPr/>
        </p:nvSpPr>
        <p:spPr bwMode="auto">
          <a:xfrm>
            <a:off x="931376" y="1553341"/>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Capacity </a:t>
            </a:r>
          </a:p>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at point of delivery</a:t>
            </a:r>
            <a:endParaRPr lang="en-GB" sz="1400" dirty="0">
              <a:solidFill>
                <a:srgbClr val="FFFFFF"/>
              </a:solidFill>
              <a:latin typeface="Calibri" panose="020F0502020204030204" pitchFamily="34" charset="0"/>
              <a:cs typeface="Arial" pitchFamily="34" charset="0"/>
            </a:endParaRPr>
          </a:p>
        </p:txBody>
      </p:sp>
      <p:sp>
        <p:nvSpPr>
          <p:cNvPr id="31" name="Text Box 19"/>
          <p:cNvSpPr txBox="1">
            <a:spLocks noChangeArrowheads="1"/>
          </p:cNvSpPr>
          <p:nvPr/>
        </p:nvSpPr>
        <p:spPr bwMode="auto">
          <a:xfrm>
            <a:off x="6018353" y="4485214"/>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Incentive structures and accountability</a:t>
            </a:r>
            <a:endParaRPr lang="en-GB" sz="1400" dirty="0">
              <a:solidFill>
                <a:srgbClr val="FFFFFF"/>
              </a:solidFill>
              <a:latin typeface="Calibri" panose="020F0502020204030204" pitchFamily="34" charset="0"/>
              <a:cs typeface="Arial" pitchFamily="34" charset="0"/>
            </a:endParaRPr>
          </a:p>
        </p:txBody>
      </p:sp>
      <p:sp>
        <p:nvSpPr>
          <p:cNvPr id="32" name="Text Box 19"/>
          <p:cNvSpPr txBox="1">
            <a:spLocks noChangeArrowheads="1"/>
          </p:cNvSpPr>
          <p:nvPr/>
        </p:nvSpPr>
        <p:spPr bwMode="auto">
          <a:xfrm>
            <a:off x="4507895" y="1785010"/>
            <a:ext cx="2870159" cy="707886"/>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Resources </a:t>
            </a:r>
          </a:p>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where they yield most</a:t>
            </a:r>
            <a:endParaRPr lang="en-GB" sz="1400" dirty="0">
              <a:solidFill>
                <a:srgbClr val="FFFFFF"/>
              </a:solidFill>
              <a:latin typeface="Calibri" panose="020F0502020204030204" pitchFamily="34" charset="0"/>
              <a:cs typeface="Arial" pitchFamily="34" charset="0"/>
            </a:endParaRPr>
          </a:p>
        </p:txBody>
      </p:sp>
      <p:sp>
        <p:nvSpPr>
          <p:cNvPr id="33" name="Text Box 19"/>
          <p:cNvSpPr txBox="1">
            <a:spLocks noChangeArrowheads="1"/>
          </p:cNvSpPr>
          <p:nvPr/>
        </p:nvSpPr>
        <p:spPr bwMode="auto">
          <a:xfrm>
            <a:off x="4471973" y="3465568"/>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A learning system</a:t>
            </a:r>
            <a:endParaRPr lang="en-GB" sz="1400" dirty="0">
              <a:solidFill>
                <a:srgbClr val="FFFFFF"/>
              </a:solidFill>
              <a:latin typeface="Calibri" panose="020F0502020204030204" pitchFamily="34" charset="0"/>
              <a:cs typeface="Arial" pitchFamily="34" charset="0"/>
            </a:endParaRPr>
          </a:p>
        </p:txBody>
      </p:sp>
      <p:sp>
        <p:nvSpPr>
          <p:cNvPr id="34" name="Text Box 19"/>
          <p:cNvSpPr txBox="1">
            <a:spLocks noChangeArrowheads="1"/>
          </p:cNvSpPr>
          <p:nvPr/>
        </p:nvSpPr>
        <p:spPr bwMode="auto">
          <a:xfrm>
            <a:off x="899684" y="3292553"/>
            <a:ext cx="2870159" cy="400110"/>
          </a:xfrm>
          <a:prstGeom prst="rect">
            <a:avLst/>
          </a:prstGeom>
          <a:noFill/>
          <a:ln w="12700">
            <a:noFill/>
            <a:miter lim="800000"/>
            <a:headEnd/>
            <a:tailEnd/>
          </a:ln>
          <a:effectLst/>
        </p:spPr>
        <p:txBody>
          <a:bodyPr wrap="square">
            <a:spAutoFit/>
          </a:bodyPr>
          <a:lstStyle/>
          <a:p>
            <a:pPr algn="ctr" fontAlgn="base" latinLnBrk="0">
              <a:spcBef>
                <a:spcPct val="0"/>
              </a:spcBef>
              <a:spcAft>
                <a:spcPct val="0"/>
              </a:spcAft>
            </a:pPr>
            <a:r>
              <a:rPr lang="en-GB" sz="2000" dirty="0" smtClean="0">
                <a:solidFill>
                  <a:srgbClr val="FFFFFF"/>
                </a:solidFill>
                <a:latin typeface="Calibri" panose="020F0502020204030204" pitchFamily="34" charset="0"/>
                <a:cs typeface="Arial" pitchFamily="34" charset="0"/>
              </a:rPr>
              <a:t>Coherence</a:t>
            </a:r>
            <a:endParaRPr lang="en-GB" sz="1400" dirty="0">
              <a:solidFill>
                <a:srgbClr val="FFFFFF"/>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79499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20080" y="1327076"/>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defTabSz="180000" eaLnBrk="0" fontAlgn="base" latinLnBrk="0" hangingPunct="0">
              <a:spcBef>
                <a:spcPts val="1200"/>
              </a:spcBef>
              <a:spcAft>
                <a:spcPts val="1200"/>
              </a:spcAft>
            </a:pPr>
            <a:r>
              <a:rPr lang="en-GB" sz="1600" b="1" dirty="0" smtClean="0">
                <a:solidFill>
                  <a:srgbClr val="FFFFFF"/>
                </a:solidFill>
                <a:latin typeface="Calibri" panose="020F0502020204030204" pitchFamily="34" charset="0"/>
                <a:cs typeface="Arial" pitchFamily="34" charset="0"/>
              </a:rPr>
              <a:t>Some</a:t>
            </a:r>
            <a:r>
              <a:rPr lang="en-GB" sz="1600" dirty="0" smtClean="0">
                <a:solidFill>
                  <a:srgbClr val="FFFFFF"/>
                </a:solidFill>
                <a:latin typeface="Calibri" panose="020F0502020204030204" pitchFamily="34" charset="0"/>
                <a:cs typeface="Arial" pitchFamily="34" charset="0"/>
              </a:rPr>
              <a:t> students learn at high levels</a:t>
            </a:r>
          </a:p>
          <a:p>
            <a:pPr algn="r" defTabSz="180000" eaLnBrk="0" fontAlgn="base" latinLnBrk="0" hangingPunct="0">
              <a:spcBef>
                <a:spcPts val="1200"/>
              </a:spcBef>
              <a:spcAft>
                <a:spcPts val="1200"/>
              </a:spcAft>
            </a:pPr>
            <a:r>
              <a:rPr lang="en-GB" sz="1600" b="1" dirty="0" smtClean="0">
                <a:solidFill>
                  <a:srgbClr val="FFFFFF"/>
                </a:solidFill>
                <a:latin typeface="Calibri" panose="020F0502020204030204" pitchFamily="34" charset="0"/>
                <a:cs typeface="Arial" pitchFamily="34" charset="0"/>
              </a:rPr>
              <a:t>All </a:t>
            </a:r>
            <a:r>
              <a:rPr lang="en-GB" sz="1600" dirty="0" smtClean="0">
                <a:solidFill>
                  <a:srgbClr val="FFFFFF"/>
                </a:solidFill>
                <a:latin typeface="Calibri" panose="020F0502020204030204" pitchFamily="34" charset="0"/>
                <a:cs typeface="Arial" pitchFamily="34" charset="0"/>
              </a:rPr>
              <a:t>students need to learn at high levels</a:t>
            </a:r>
          </a:p>
        </p:txBody>
      </p:sp>
      <p:sp>
        <p:nvSpPr>
          <p:cNvPr id="8" name="TextBox 7"/>
          <p:cNvSpPr txBox="1"/>
          <p:nvPr/>
        </p:nvSpPr>
        <p:spPr>
          <a:xfrm>
            <a:off x="755576" y="1069544"/>
            <a:ext cx="8388424" cy="261610"/>
          </a:xfrm>
          <a:prstGeom prst="rect">
            <a:avLst/>
          </a:prstGeom>
          <a:noFill/>
        </p:spPr>
        <p:txBody>
          <a:bodyPr wrap="square" rtlCol="0">
            <a:spAutoFit/>
          </a:bodyPr>
          <a:lstStyle/>
          <a:p>
            <a:pPr algn="ctr" fontAlgn="base" latinLnBrk="0">
              <a:spcBef>
                <a:spcPct val="0"/>
              </a:spcBef>
              <a:spcAft>
                <a:spcPct val="0"/>
              </a:spcAft>
            </a:pPr>
            <a:r>
              <a:rPr lang="en-GB" sz="1100" dirty="0" smtClean="0">
                <a:solidFill>
                  <a:srgbClr val="FFFFFF"/>
                </a:solidFill>
                <a:latin typeface="Calibri" panose="020F0502020204030204" pitchFamily="34" charset="0"/>
                <a:cs typeface="Arial" pitchFamily="34" charset="0"/>
              </a:rPr>
              <a:t>Student inclusion</a:t>
            </a:r>
            <a:endParaRPr lang="en-GB" sz="1100" dirty="0">
              <a:solidFill>
                <a:srgbClr val="FFFFFF"/>
              </a:solidFill>
              <a:latin typeface="Calibri" panose="020F0502020204030204" pitchFamily="34" charset="0"/>
              <a:cs typeface="Arial" pitchFamily="34" charset="0"/>
            </a:endParaRPr>
          </a:p>
        </p:txBody>
      </p:sp>
      <p:sp>
        <p:nvSpPr>
          <p:cNvPr id="9" name="Rectangle 8"/>
          <p:cNvSpPr/>
          <p:nvPr/>
        </p:nvSpPr>
        <p:spPr bwMode="auto">
          <a:xfrm>
            <a:off x="720080" y="2446972"/>
            <a:ext cx="8423920" cy="755385"/>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08000" rIns="91440" bIns="0" numCol="2" rtlCol="0" anchor="ctr" anchorCtr="0" compatLnSpc="1">
            <a:prstTxWarp prst="textNoShape">
              <a:avLst/>
            </a:prstTxWarp>
            <a:spAutoFit/>
          </a:bodyPr>
          <a:lstStyle/>
          <a:p>
            <a:pP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Routine cognitive skills, rote learning</a:t>
            </a:r>
          </a:p>
          <a:p>
            <a:pPr algn="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Learning to learn, complex ways of thinking, ways of working</a:t>
            </a:r>
          </a:p>
        </p:txBody>
      </p:sp>
      <p:sp>
        <p:nvSpPr>
          <p:cNvPr id="10" name="TextBox 9"/>
          <p:cNvSpPr txBox="1"/>
          <p:nvPr/>
        </p:nvSpPr>
        <p:spPr>
          <a:xfrm>
            <a:off x="719064" y="2263180"/>
            <a:ext cx="8388424" cy="261610"/>
          </a:xfrm>
          <a:prstGeom prst="rect">
            <a:avLst/>
          </a:prstGeom>
          <a:noFill/>
        </p:spPr>
        <p:txBody>
          <a:bodyPr wrap="square" rtlCol="0">
            <a:spAutoFit/>
          </a:bodyPr>
          <a:lstStyle/>
          <a:p>
            <a:pPr algn="ctr" fontAlgn="base" latinLnBrk="0">
              <a:spcBef>
                <a:spcPct val="0"/>
              </a:spcBef>
              <a:spcAft>
                <a:spcPct val="0"/>
              </a:spcAft>
            </a:pPr>
            <a:r>
              <a:rPr lang="en-GB" sz="1100" dirty="0" smtClean="0">
                <a:solidFill>
                  <a:srgbClr val="FFFFFF"/>
                </a:solidFill>
                <a:latin typeface="Calibri" panose="020F0502020204030204" pitchFamily="34" charset="0"/>
                <a:cs typeface="Arial" pitchFamily="34" charset="0"/>
              </a:rPr>
              <a:t>Curriculum, instruction and assessment</a:t>
            </a:r>
            <a:endParaRPr lang="en-GB" sz="1100" dirty="0">
              <a:solidFill>
                <a:srgbClr val="FFFFFF"/>
              </a:solidFill>
              <a:latin typeface="Calibri" panose="020F0502020204030204" pitchFamily="34" charset="0"/>
              <a:cs typeface="Arial" pitchFamily="34" charset="0"/>
            </a:endParaRPr>
          </a:p>
        </p:txBody>
      </p:sp>
      <p:sp>
        <p:nvSpPr>
          <p:cNvPr id="11" name="Rectangle 10"/>
          <p:cNvSpPr/>
          <p:nvPr/>
        </p:nvSpPr>
        <p:spPr bwMode="auto">
          <a:xfrm>
            <a:off x="720080" y="3674182"/>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Few years more than secondary</a:t>
            </a:r>
          </a:p>
          <a:p>
            <a:pPr algn="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High-level professional knowledge workers</a:t>
            </a:r>
          </a:p>
        </p:txBody>
      </p:sp>
      <p:sp>
        <p:nvSpPr>
          <p:cNvPr id="12" name="TextBox 11"/>
          <p:cNvSpPr txBox="1"/>
          <p:nvPr/>
        </p:nvSpPr>
        <p:spPr>
          <a:xfrm>
            <a:off x="719064" y="3458158"/>
            <a:ext cx="8388424" cy="261610"/>
          </a:xfrm>
          <a:prstGeom prst="rect">
            <a:avLst/>
          </a:prstGeom>
          <a:noFill/>
        </p:spPr>
        <p:txBody>
          <a:bodyPr wrap="square" rtlCol="0">
            <a:spAutoFit/>
          </a:bodyPr>
          <a:lstStyle/>
          <a:p>
            <a:pPr algn="ctr" fontAlgn="base" latinLnBrk="0">
              <a:spcBef>
                <a:spcPct val="0"/>
              </a:spcBef>
              <a:spcAft>
                <a:spcPct val="0"/>
              </a:spcAft>
            </a:pPr>
            <a:r>
              <a:rPr lang="en-GB" sz="1100" dirty="0" smtClean="0">
                <a:solidFill>
                  <a:srgbClr val="FFFFFF"/>
                </a:solidFill>
                <a:latin typeface="Calibri" panose="020F0502020204030204" pitchFamily="34" charset="0"/>
                <a:cs typeface="Arial" pitchFamily="34" charset="0"/>
              </a:rPr>
              <a:t>Teacher quality</a:t>
            </a:r>
            <a:endParaRPr lang="en-GB" sz="1100" dirty="0">
              <a:solidFill>
                <a:srgbClr val="FFFFFF"/>
              </a:solidFill>
              <a:latin typeface="Calibri" panose="020F0502020204030204" pitchFamily="34" charset="0"/>
              <a:cs typeface="Arial" pitchFamily="34" charset="0"/>
            </a:endParaRPr>
          </a:p>
        </p:txBody>
      </p:sp>
      <p:sp>
        <p:nvSpPr>
          <p:cNvPr id="13" name="Rectangle 12"/>
          <p:cNvSpPr/>
          <p:nvPr/>
        </p:nvSpPr>
        <p:spPr bwMode="auto">
          <a:xfrm>
            <a:off x="720080" y="4855468"/>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a:t>
            </a:r>
            <a:r>
              <a:rPr lang="en-GB" sz="1600" dirty="0" err="1" smtClean="0">
                <a:solidFill>
                  <a:srgbClr val="FFFFFF"/>
                </a:solidFill>
                <a:latin typeface="Calibri" panose="020F0502020204030204" pitchFamily="34" charset="0"/>
                <a:cs typeface="Arial" pitchFamily="34" charset="0"/>
              </a:rPr>
              <a:t>Tayloristic</a:t>
            </a:r>
            <a:r>
              <a:rPr lang="en-GB" sz="1600" dirty="0" smtClean="0">
                <a:solidFill>
                  <a:srgbClr val="FFFFFF"/>
                </a:solidFill>
                <a:latin typeface="Calibri" panose="020F0502020204030204" pitchFamily="34" charset="0"/>
                <a:cs typeface="Arial" pitchFamily="34" charset="0"/>
              </a:rPr>
              <a:t>’, hierarchical</a:t>
            </a:r>
          </a:p>
          <a:p>
            <a:pPr algn="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Flat, collegial</a:t>
            </a:r>
          </a:p>
        </p:txBody>
      </p:sp>
      <p:sp>
        <p:nvSpPr>
          <p:cNvPr id="14" name="TextBox 13"/>
          <p:cNvSpPr txBox="1"/>
          <p:nvPr/>
        </p:nvSpPr>
        <p:spPr>
          <a:xfrm>
            <a:off x="719064" y="4639444"/>
            <a:ext cx="8388424" cy="261610"/>
          </a:xfrm>
          <a:prstGeom prst="rect">
            <a:avLst/>
          </a:prstGeom>
          <a:noFill/>
        </p:spPr>
        <p:txBody>
          <a:bodyPr wrap="square" rtlCol="0">
            <a:spAutoFit/>
          </a:bodyPr>
          <a:lstStyle/>
          <a:p>
            <a:pPr algn="ctr" fontAlgn="base" latinLnBrk="0">
              <a:spcBef>
                <a:spcPct val="0"/>
              </a:spcBef>
              <a:spcAft>
                <a:spcPct val="0"/>
              </a:spcAft>
            </a:pPr>
            <a:r>
              <a:rPr lang="en-GB" sz="1100" dirty="0" smtClean="0">
                <a:solidFill>
                  <a:srgbClr val="FFFFFF"/>
                </a:solidFill>
                <a:latin typeface="Calibri" panose="020F0502020204030204" pitchFamily="34" charset="0"/>
                <a:cs typeface="Arial" pitchFamily="34" charset="0"/>
              </a:rPr>
              <a:t>Work organisation</a:t>
            </a:r>
            <a:endParaRPr lang="en-GB" sz="1100" dirty="0">
              <a:solidFill>
                <a:srgbClr val="FFFFFF"/>
              </a:solidFill>
              <a:latin typeface="Calibri" panose="020F0502020204030204" pitchFamily="34" charset="0"/>
              <a:cs typeface="Arial" pitchFamily="34" charset="0"/>
            </a:endParaRPr>
          </a:p>
        </p:txBody>
      </p:sp>
      <p:sp>
        <p:nvSpPr>
          <p:cNvPr id="15" name="Rectangle 14"/>
          <p:cNvSpPr/>
          <p:nvPr/>
        </p:nvSpPr>
        <p:spPr bwMode="auto">
          <a:xfrm>
            <a:off x="720080" y="6050446"/>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Primarily to authorities</a:t>
            </a:r>
          </a:p>
          <a:p>
            <a:pPr algn="r" defTabSz="180000" eaLnBrk="0" fontAlgn="base" latinLnBrk="0" hangingPunct="0">
              <a:spcBef>
                <a:spcPts val="1200"/>
              </a:spcBef>
              <a:spcAft>
                <a:spcPts val="1200"/>
              </a:spcAft>
            </a:pPr>
            <a:r>
              <a:rPr lang="en-GB" sz="1600" dirty="0" smtClean="0">
                <a:solidFill>
                  <a:srgbClr val="FFFFFF"/>
                </a:solidFill>
                <a:latin typeface="Calibri" panose="020F0502020204030204" pitchFamily="34" charset="0"/>
                <a:cs typeface="Arial" pitchFamily="34" charset="0"/>
              </a:rPr>
              <a:t>Primarily to peers and stakeholders</a:t>
            </a:r>
          </a:p>
        </p:txBody>
      </p:sp>
      <p:sp>
        <p:nvSpPr>
          <p:cNvPr id="16" name="TextBox 15"/>
          <p:cNvSpPr txBox="1"/>
          <p:nvPr/>
        </p:nvSpPr>
        <p:spPr>
          <a:xfrm>
            <a:off x="719064" y="5834422"/>
            <a:ext cx="8388424" cy="261610"/>
          </a:xfrm>
          <a:prstGeom prst="rect">
            <a:avLst/>
          </a:prstGeom>
          <a:noFill/>
        </p:spPr>
        <p:txBody>
          <a:bodyPr wrap="square" rtlCol="0">
            <a:spAutoFit/>
          </a:bodyPr>
          <a:lstStyle/>
          <a:p>
            <a:pPr algn="ctr" fontAlgn="base" latinLnBrk="0">
              <a:spcBef>
                <a:spcPct val="0"/>
              </a:spcBef>
              <a:spcAft>
                <a:spcPct val="0"/>
              </a:spcAft>
            </a:pPr>
            <a:r>
              <a:rPr lang="en-GB" sz="1100" dirty="0" smtClean="0">
                <a:solidFill>
                  <a:srgbClr val="FFFFFF"/>
                </a:solidFill>
                <a:latin typeface="Calibri" panose="020F0502020204030204" pitchFamily="34" charset="0"/>
                <a:cs typeface="Arial" pitchFamily="34" charset="0"/>
              </a:rPr>
              <a:t>Accountability</a:t>
            </a:r>
            <a:endParaRPr lang="en-GB" sz="1100" dirty="0">
              <a:solidFill>
                <a:srgbClr val="FFFFFF"/>
              </a:solidFill>
              <a:latin typeface="Calibri" panose="020F0502020204030204" pitchFamily="34" charset="0"/>
              <a:cs typeface="Arial" pitchFamily="34" charset="0"/>
            </a:endParaRPr>
          </a:p>
        </p:txBody>
      </p:sp>
      <p:sp>
        <p:nvSpPr>
          <p:cNvPr id="17" name="Title 2"/>
          <p:cNvSpPr>
            <a:spLocks noGrp="1"/>
          </p:cNvSpPr>
          <p:nvPr>
            <p:ph type="title"/>
          </p:nvPr>
        </p:nvSpPr>
        <p:spPr>
          <a:xfrm>
            <a:off x="755650" y="0"/>
            <a:ext cx="8388350" cy="692696"/>
          </a:xfrm>
        </p:spPr>
        <p:txBody>
          <a:bodyPr/>
          <a:lstStyle/>
          <a:p>
            <a:r>
              <a:rPr lang="en-GB" sz="3200" dirty="0" smtClean="0">
                <a:solidFill>
                  <a:schemeClr val="tx2">
                    <a:lumMod val="75000"/>
                  </a:schemeClr>
                </a:solidFill>
              </a:rPr>
              <a:t>What it all means</a:t>
            </a:r>
            <a:endParaRPr lang="en-GB" sz="3200" dirty="0">
              <a:solidFill>
                <a:schemeClr val="tx2">
                  <a:lumMod val="75000"/>
                </a:schemeClr>
              </a:solidFill>
            </a:endParaRPr>
          </a:p>
        </p:txBody>
      </p:sp>
      <p:sp>
        <p:nvSpPr>
          <p:cNvPr id="18" name="Title 2"/>
          <p:cNvSpPr txBox="1">
            <a:spLocks/>
          </p:cNvSpPr>
          <p:nvPr/>
        </p:nvSpPr>
        <p:spPr bwMode="auto">
          <a:xfrm>
            <a:off x="683568" y="792088"/>
            <a:ext cx="4392414" cy="6926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eaLnBrk="0" fontAlgn="base" latinLnBrk="0" hangingPunct="0">
              <a:spcBef>
                <a:spcPct val="0"/>
              </a:spcBef>
              <a:spcAft>
                <a:spcPct val="0"/>
              </a:spcAft>
              <a:defRPr/>
            </a:pPr>
            <a:r>
              <a:rPr lang="en-GB" sz="2000" kern="0" dirty="0" smtClean="0">
                <a:solidFill>
                  <a:srgbClr val="FF0000"/>
                </a:solidFill>
                <a:latin typeface="Calibri" panose="020F0502020204030204" pitchFamily="34" charset="0"/>
                <a:ea typeface="+mj-ea"/>
                <a:cs typeface="+mj-cs"/>
              </a:rPr>
              <a:t>The old bureaucratic system</a:t>
            </a:r>
            <a:endParaRPr lang="en-GB" sz="2000" kern="0" dirty="0">
              <a:solidFill>
                <a:srgbClr val="FF0000"/>
              </a:solidFill>
              <a:latin typeface="Calibri" panose="020F0502020204030204" pitchFamily="34" charset="0"/>
              <a:ea typeface="+mj-ea"/>
              <a:cs typeface="+mj-cs"/>
            </a:endParaRPr>
          </a:p>
        </p:txBody>
      </p:sp>
      <p:sp>
        <p:nvSpPr>
          <p:cNvPr id="19" name="Title 2"/>
          <p:cNvSpPr txBox="1">
            <a:spLocks/>
          </p:cNvSpPr>
          <p:nvPr/>
        </p:nvSpPr>
        <p:spPr bwMode="auto">
          <a:xfrm>
            <a:off x="4716016" y="792088"/>
            <a:ext cx="4392414" cy="6926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algn="r" eaLnBrk="0" fontAlgn="base" latinLnBrk="0" hangingPunct="0">
              <a:spcBef>
                <a:spcPct val="0"/>
              </a:spcBef>
              <a:spcAft>
                <a:spcPct val="0"/>
              </a:spcAft>
              <a:defRPr/>
            </a:pPr>
            <a:r>
              <a:rPr lang="en-GB" sz="2000" kern="0" dirty="0" smtClean="0">
                <a:solidFill>
                  <a:srgbClr val="00FF00">
                    <a:lumMod val="60000"/>
                    <a:lumOff val="40000"/>
                  </a:srgbClr>
                </a:solidFill>
                <a:latin typeface="Calibri" panose="020F0502020204030204" pitchFamily="34" charset="0"/>
                <a:ea typeface="+mj-ea"/>
                <a:cs typeface="+mj-cs"/>
              </a:rPr>
              <a:t>The modern enabling system</a:t>
            </a:r>
            <a:endParaRPr lang="en-GB" sz="2000" kern="0" dirty="0">
              <a:solidFill>
                <a:srgbClr val="00FF00">
                  <a:lumMod val="60000"/>
                  <a:lumOff val="40000"/>
                </a:srgbClr>
              </a:solidFill>
              <a:latin typeface="Calibri" panose="020F0502020204030204" pitchFamily="34" charset="0"/>
              <a:ea typeface="+mj-ea"/>
              <a:cs typeface="+mj-cs"/>
            </a:endParaRPr>
          </a:p>
        </p:txBody>
      </p:sp>
    </p:spTree>
    <p:extLst>
      <p:ext uri="{BB962C8B-B14F-4D97-AF65-F5344CB8AC3E}">
        <p14:creationId xmlns:p14="http://schemas.microsoft.com/office/powerpoint/2010/main" val="1249592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3*#ppt_w"/>
                                          </p:val>
                                        </p:tav>
                                        <p:tav tm="100000">
                                          <p:val>
                                            <p:strVal val="#ppt_w"/>
                                          </p:val>
                                        </p:tav>
                                      </p:tavLst>
                                    </p:anim>
                                    <p:anim calcmode="lin" valueType="num">
                                      <p:cBhvr>
                                        <p:cTn id="16" dur="500" fill="hold"/>
                                        <p:tgtEl>
                                          <p:spTgt spid="8"/>
                                        </p:tgtEl>
                                        <p:attrNameLst>
                                          <p:attrName>ppt_h</p:attrName>
                                        </p:attrNameLst>
                                      </p:cBhvr>
                                      <p:tavLst>
                                        <p:tav tm="0">
                                          <p:val>
                                            <p:strVal val="4/3*#ppt_h"/>
                                          </p:val>
                                        </p:tav>
                                        <p:tav tm="100000">
                                          <p:val>
                                            <p:strVal val="#ppt_h"/>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4/3*#ppt_w"/>
                                          </p:val>
                                        </p:tav>
                                        <p:tav tm="100000">
                                          <p:val>
                                            <p:strVal val="#ppt_w"/>
                                          </p:val>
                                        </p:tav>
                                      </p:tavLst>
                                    </p:anim>
                                    <p:anim calcmode="lin" valueType="num">
                                      <p:cBhvr>
                                        <p:cTn id="26" dur="500" fill="hold"/>
                                        <p:tgtEl>
                                          <p:spTgt spid="10"/>
                                        </p:tgtEl>
                                        <p:attrNameLst>
                                          <p:attrName>ppt_h</p:attrName>
                                        </p:attrNameLst>
                                      </p:cBhvr>
                                      <p:tavLst>
                                        <p:tav tm="0">
                                          <p:val>
                                            <p:strVal val="4/3*#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strVal val="4/3*#ppt_w"/>
                                          </p:val>
                                        </p:tav>
                                        <p:tav tm="100000">
                                          <p:val>
                                            <p:strVal val="#ppt_w"/>
                                          </p:val>
                                        </p:tav>
                                      </p:tavLst>
                                    </p:anim>
                                    <p:anim calcmode="lin" valueType="num">
                                      <p:cBhvr>
                                        <p:cTn id="36" dur="500" fill="hold"/>
                                        <p:tgtEl>
                                          <p:spTgt spid="12"/>
                                        </p:tgtEl>
                                        <p:attrNameLst>
                                          <p:attrName>ppt_h</p:attrName>
                                        </p:attrNameLst>
                                      </p:cBhvr>
                                      <p:tavLst>
                                        <p:tav tm="0">
                                          <p:val>
                                            <p:strVal val="4/3*#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strVal val="4/3*#ppt_w"/>
                                          </p:val>
                                        </p:tav>
                                        <p:tav tm="100000">
                                          <p:val>
                                            <p:strVal val="#ppt_w"/>
                                          </p:val>
                                        </p:tav>
                                      </p:tavLst>
                                    </p:anim>
                                    <p:anim calcmode="lin" valueType="num">
                                      <p:cBhvr>
                                        <p:cTn id="46" dur="500" fill="hold"/>
                                        <p:tgtEl>
                                          <p:spTgt spid="14"/>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strVal val="4/3*#ppt_w"/>
                                          </p:val>
                                        </p:tav>
                                        <p:tav tm="100000">
                                          <p:val>
                                            <p:strVal val="#ppt_w"/>
                                          </p:val>
                                        </p:tav>
                                      </p:tavLst>
                                    </p:anim>
                                    <p:anim calcmode="lin" valueType="num">
                                      <p:cBhvr>
                                        <p:cTn id="56" dur="500" fill="hold"/>
                                        <p:tgtEl>
                                          <p:spTgt spid="16"/>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13" grpId="0" animBg="1"/>
      <p:bldP spid="14" grpId="0"/>
      <p:bldP spid="15" grpId="0" animBg="1"/>
      <p:bldP spid="16"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0018" name="Rectangle 2"/>
          <p:cNvSpPr>
            <a:spLocks noGrp="1" noChangeArrowheads="1"/>
          </p:cNvSpPr>
          <p:nvPr>
            <p:ph type="title" idx="4294967295"/>
          </p:nvPr>
        </p:nvSpPr>
        <p:spPr>
          <a:xfrm>
            <a:off x="755650" y="2797175"/>
            <a:ext cx="8388350" cy="952500"/>
          </a:xfrm>
        </p:spPr>
        <p:txBody>
          <a:bodyPr>
            <a:normAutofit fontScale="90000"/>
          </a:bodyPr>
          <a:lstStyle/>
          <a:p>
            <a:pPr>
              <a:defRPr/>
            </a:pPr>
            <a:r>
              <a:rPr lang="de-DE" sz="6000" smtClean="0">
                <a:solidFill>
                  <a:srgbClr val="0000CC"/>
                </a:solidFill>
                <a:effectDag name="">
                  <a:cont type="tree" name="">
                    <a:effect ref="fillLine"/>
                    <a:outerShdw dist="38100" dir="13500000" algn="br">
                      <a:srgbClr val="5555FF"/>
                    </a:outerShdw>
                  </a:cont>
                  <a:cont type="tree" name="">
                    <a:effect ref="fillLine"/>
                    <a:outerShdw dist="38100" dir="2700000" algn="tl">
                      <a:srgbClr val="00007A"/>
                    </a:outerShdw>
                  </a:cont>
                  <a:effect ref="fillLine"/>
                </a:effectDag>
              </a:rPr>
              <a:t>Thank you !</a:t>
            </a:r>
          </a:p>
        </p:txBody>
      </p:sp>
      <p:sp>
        <p:nvSpPr>
          <p:cNvPr id="3670019" name="Rectangle 3"/>
          <p:cNvSpPr>
            <a:spLocks noGrp="1" noChangeArrowheads="1"/>
          </p:cNvSpPr>
          <p:nvPr>
            <p:ph type="body" idx="4294967295"/>
          </p:nvPr>
        </p:nvSpPr>
        <p:spPr>
          <a:xfrm>
            <a:off x="323528" y="1084263"/>
            <a:ext cx="8820472" cy="5162550"/>
          </a:xfrm>
        </p:spPr>
        <p:txBody>
          <a:bodyPr/>
          <a:lstStyle/>
          <a:p>
            <a:pPr lvl="1">
              <a:buNone/>
            </a:pPr>
            <a:r>
              <a:rPr lang="en-GB" dirty="0" smtClean="0">
                <a:latin typeface="Calibri" panose="020F0502020204030204" pitchFamily="34" charset="0"/>
              </a:rPr>
              <a:t>Find out more about PISA at </a:t>
            </a:r>
            <a:r>
              <a:rPr lang="en-GB" u="sng" dirty="0" smtClean="0">
                <a:latin typeface="Calibri" panose="020F0502020204030204" pitchFamily="34" charset="0"/>
              </a:rPr>
              <a:t>www.pisa.oecd.org</a:t>
            </a:r>
          </a:p>
          <a:p>
            <a:pPr lvl="2"/>
            <a:r>
              <a:rPr lang="en-US" altLang="ja-JP" dirty="0" smtClean="0">
                <a:solidFill>
                  <a:schemeClr val="bg1">
                    <a:lumMod val="65000"/>
                  </a:schemeClr>
                </a:solidFill>
                <a:latin typeface="Calibri" panose="020F0502020204030204" pitchFamily="34" charset="0"/>
                <a:ea typeface="MS PGothic" pitchFamily="34" charset="-128"/>
              </a:rPr>
              <a:t>All national and international publications</a:t>
            </a:r>
          </a:p>
          <a:p>
            <a:pPr lvl="2"/>
            <a:r>
              <a:rPr lang="en-US" altLang="ja-JP" dirty="0" smtClean="0">
                <a:solidFill>
                  <a:schemeClr val="bg1">
                    <a:lumMod val="65000"/>
                  </a:schemeClr>
                </a:solidFill>
                <a:latin typeface="Calibri" panose="020F0502020204030204" pitchFamily="34" charset="0"/>
                <a:ea typeface="MS PGothic" pitchFamily="34" charset="-128"/>
              </a:rPr>
              <a:t>The complete micro-level database</a:t>
            </a:r>
          </a:p>
          <a:p>
            <a:pPr lvl="1"/>
            <a:endParaRPr lang="en-GB" dirty="0" smtClean="0">
              <a:latin typeface="Calibri" panose="020F0502020204030204" pitchFamily="34" charset="0"/>
            </a:endParaRPr>
          </a:p>
          <a:p>
            <a:pPr marL="457200" lvl="1" indent="0">
              <a:buNone/>
            </a:pPr>
            <a:r>
              <a:rPr lang="en-GB" dirty="0" smtClean="0">
                <a:latin typeface="Calibri" panose="020F0502020204030204" pitchFamily="34" charset="0"/>
              </a:rPr>
              <a:t>Email: Andreas.Schleicher@OECD.org</a:t>
            </a:r>
          </a:p>
          <a:p>
            <a:pPr marL="457200" lvl="1" indent="0">
              <a:buNone/>
            </a:pPr>
            <a:r>
              <a:rPr lang="en-GB" dirty="0" smtClean="0">
                <a:latin typeface="Calibri" panose="020F0502020204030204" pitchFamily="34" charset="0"/>
              </a:rPr>
              <a:t>Twitter: </a:t>
            </a:r>
            <a:r>
              <a:rPr lang="en-GB" dirty="0" err="1" smtClean="0">
                <a:latin typeface="Calibri" panose="020F0502020204030204" pitchFamily="34" charset="0"/>
              </a:rPr>
              <a:t>SchleicherEDU</a:t>
            </a:r>
            <a:endParaRPr lang="en-GB" dirty="0" smtClean="0">
              <a:latin typeface="Calibri" panose="020F0502020204030204" pitchFamily="34" charset="0"/>
            </a:endParaRPr>
          </a:p>
          <a:p>
            <a:pPr lvl="1"/>
            <a:endParaRPr lang="en-GB" dirty="0" smtClean="0">
              <a:latin typeface="Calibri" panose="020F0502020204030204" pitchFamily="34" charset="0"/>
            </a:endParaRPr>
          </a:p>
          <a:p>
            <a:pPr lvl="1">
              <a:buFont typeface="Wingdings" pitchFamily="2" charset="2"/>
              <a:buNone/>
            </a:pPr>
            <a:r>
              <a:rPr lang="en-GB" sz="2000" dirty="0" smtClean="0">
                <a:solidFill>
                  <a:schemeClr val="bg1">
                    <a:lumMod val="65000"/>
                  </a:schemeClr>
                </a:solidFill>
                <a:latin typeface="Calibri" panose="020F0502020204030204" pitchFamily="34" charset="0"/>
              </a:rPr>
              <a:t>and remember:</a:t>
            </a:r>
            <a:endParaRPr lang="en-GB" dirty="0" smtClean="0">
              <a:solidFill>
                <a:schemeClr val="bg1">
                  <a:lumMod val="65000"/>
                </a:schemeClr>
              </a:solidFill>
              <a:latin typeface="Calibri" panose="020F0502020204030204" pitchFamily="34" charset="0"/>
            </a:endParaRPr>
          </a:p>
          <a:p>
            <a:pPr lvl="1">
              <a:buFont typeface="Wingdings" pitchFamily="2" charset="2"/>
              <a:buNone/>
            </a:pPr>
            <a:r>
              <a:rPr lang="en-GB" sz="2000" dirty="0" smtClean="0">
                <a:solidFill>
                  <a:schemeClr val="bg1">
                    <a:lumMod val="65000"/>
                  </a:schemeClr>
                </a:solidFill>
                <a:latin typeface="Calibri" panose="020F0502020204030204" pitchFamily="34" charset="0"/>
              </a:rPr>
              <a:t>Without data, you are just another person with an opinion</a:t>
            </a:r>
          </a:p>
        </p:txBody>
      </p:sp>
    </p:spTree>
    <p:extLst>
      <p:ext uri="{BB962C8B-B14F-4D97-AF65-F5344CB8AC3E}">
        <p14:creationId xmlns:p14="http://schemas.microsoft.com/office/powerpoint/2010/main" val="84809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70018"/>
                                        </p:tgtEl>
                                        <p:attrNameLst>
                                          <p:attrName>style.visibility</p:attrName>
                                        </p:attrNameLst>
                                      </p:cBhvr>
                                      <p:to>
                                        <p:strVal val="visible"/>
                                      </p:to>
                                    </p:set>
                                    <p:animEffect transition="in" filter="fade">
                                      <p:cBhvr>
                                        <p:cTn id="7" dur="1000"/>
                                        <p:tgtEl>
                                          <p:spTgt spid="3670018"/>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3670019">
                                            <p:txEl>
                                              <p:pRg st="0" end="0"/>
                                            </p:txEl>
                                          </p:spTgt>
                                        </p:tgtEl>
                                        <p:attrNameLst>
                                          <p:attrName>style.visibility</p:attrName>
                                        </p:attrNameLst>
                                      </p:cBhvr>
                                      <p:to>
                                        <p:strVal val="visible"/>
                                      </p:to>
                                    </p:set>
                                    <p:anim calcmode="lin" valueType="num">
                                      <p:cBhvr>
                                        <p:cTn id="10" dur="50000" fill="hold"/>
                                        <p:tgtEl>
                                          <p:spTgt spid="3670019">
                                            <p:txEl>
                                              <p:pRg st="0" end="0"/>
                                            </p:txEl>
                                          </p:spTgt>
                                        </p:tgtEl>
                                        <p:attrNameLst>
                                          <p:attrName>ppt_x</p:attrName>
                                        </p:attrNameLst>
                                      </p:cBhvr>
                                      <p:tavLst>
                                        <p:tav tm="0">
                                          <p:val>
                                            <p:strVal val="#ppt_x"/>
                                          </p:val>
                                        </p:tav>
                                        <p:tav tm="100000">
                                          <p:val>
                                            <p:strVal val="#ppt_x"/>
                                          </p:val>
                                        </p:tav>
                                      </p:tavLst>
                                    </p:anim>
                                    <p:anim calcmode="lin" valueType="num">
                                      <p:cBhvr>
                                        <p:cTn id="11" dur="50000" fill="hold"/>
                                        <p:tgtEl>
                                          <p:spTgt spid="3670019">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3670019">
                                            <p:txEl>
                                              <p:pRg st="1" end="1"/>
                                            </p:txEl>
                                          </p:spTgt>
                                        </p:tgtEl>
                                        <p:attrNameLst>
                                          <p:attrName>style.visibility</p:attrName>
                                        </p:attrNameLst>
                                      </p:cBhvr>
                                      <p:to>
                                        <p:strVal val="visible"/>
                                      </p:to>
                                    </p:set>
                                    <p:anim calcmode="lin" valueType="num">
                                      <p:cBhvr>
                                        <p:cTn id="14" dur="50000" fill="hold"/>
                                        <p:tgtEl>
                                          <p:spTgt spid="3670019">
                                            <p:txEl>
                                              <p:pRg st="1" end="1"/>
                                            </p:txEl>
                                          </p:spTgt>
                                        </p:tgtEl>
                                        <p:attrNameLst>
                                          <p:attrName>ppt_x</p:attrName>
                                        </p:attrNameLst>
                                      </p:cBhvr>
                                      <p:tavLst>
                                        <p:tav tm="0">
                                          <p:val>
                                            <p:strVal val="#ppt_x"/>
                                          </p:val>
                                        </p:tav>
                                        <p:tav tm="100000">
                                          <p:val>
                                            <p:strVal val="#ppt_x"/>
                                          </p:val>
                                        </p:tav>
                                      </p:tavLst>
                                    </p:anim>
                                    <p:anim calcmode="lin" valueType="num">
                                      <p:cBhvr>
                                        <p:cTn id="15" dur="50000" fill="hold"/>
                                        <p:tgtEl>
                                          <p:spTgt spid="3670019">
                                            <p:txEl>
                                              <p:pRg st="1" end="1"/>
                                            </p:txEl>
                                          </p:spTgt>
                                        </p:tgtEl>
                                        <p:attrNameLst>
                                          <p:attrName>ppt_y</p:attrName>
                                        </p:attrNameLst>
                                      </p:cBhvr>
                                      <p:tavLst>
                                        <p:tav tm="0">
                                          <p:val>
                                            <p:strVal val="#ppt_y+1"/>
                                          </p:val>
                                        </p:tav>
                                        <p:tav tm="100000">
                                          <p:val>
                                            <p:strVal val="#ppt_y-1"/>
                                          </p:val>
                                        </p:tav>
                                      </p:tavLst>
                                    </p:anim>
                                  </p:childTnLst>
                                </p:cTn>
                              </p:par>
                              <p:par>
                                <p:cTn id="16" presetID="28" presetClass="entr" presetSubtype="0" repeatCount="indefinite" fill="hold" grpId="0" nodeType="withEffect">
                                  <p:stCondLst>
                                    <p:cond delay="0"/>
                                  </p:stCondLst>
                                  <p:childTnLst>
                                    <p:set>
                                      <p:cBhvr>
                                        <p:cTn id="17" dur="1" fill="hold">
                                          <p:stCondLst>
                                            <p:cond delay="0"/>
                                          </p:stCondLst>
                                        </p:cTn>
                                        <p:tgtEl>
                                          <p:spTgt spid="3670019">
                                            <p:txEl>
                                              <p:pRg st="2" end="2"/>
                                            </p:txEl>
                                          </p:spTgt>
                                        </p:tgtEl>
                                        <p:attrNameLst>
                                          <p:attrName>style.visibility</p:attrName>
                                        </p:attrNameLst>
                                      </p:cBhvr>
                                      <p:to>
                                        <p:strVal val="visible"/>
                                      </p:to>
                                    </p:set>
                                    <p:anim calcmode="lin" valueType="num">
                                      <p:cBhvr>
                                        <p:cTn id="18" dur="50000" fill="hold"/>
                                        <p:tgtEl>
                                          <p:spTgt spid="3670019">
                                            <p:txEl>
                                              <p:pRg st="2" end="2"/>
                                            </p:txEl>
                                          </p:spTgt>
                                        </p:tgtEl>
                                        <p:attrNameLst>
                                          <p:attrName>ppt_x</p:attrName>
                                        </p:attrNameLst>
                                      </p:cBhvr>
                                      <p:tavLst>
                                        <p:tav tm="0">
                                          <p:val>
                                            <p:strVal val="#ppt_x"/>
                                          </p:val>
                                        </p:tav>
                                        <p:tav tm="100000">
                                          <p:val>
                                            <p:strVal val="#ppt_x"/>
                                          </p:val>
                                        </p:tav>
                                      </p:tavLst>
                                    </p:anim>
                                    <p:anim calcmode="lin" valueType="num">
                                      <p:cBhvr>
                                        <p:cTn id="19" dur="50000" fill="hold"/>
                                        <p:tgtEl>
                                          <p:spTgt spid="3670019">
                                            <p:txEl>
                                              <p:pRg st="2" end="2"/>
                                            </p:txEl>
                                          </p:spTgt>
                                        </p:tgtEl>
                                        <p:attrNameLst>
                                          <p:attrName>ppt_y</p:attrName>
                                        </p:attrNameLst>
                                      </p:cBhvr>
                                      <p:tavLst>
                                        <p:tav tm="0">
                                          <p:val>
                                            <p:strVal val="#ppt_y+1"/>
                                          </p:val>
                                        </p:tav>
                                        <p:tav tm="100000">
                                          <p:val>
                                            <p:strVal val="#ppt_y-1"/>
                                          </p:val>
                                        </p:tav>
                                      </p:tavLst>
                                    </p:anim>
                                  </p:childTnLst>
                                </p:cTn>
                              </p:par>
                              <p:par>
                                <p:cTn id="20" presetID="28" presetClass="entr" presetSubtype="0" repeatCount="indefinite" fill="hold" grpId="0" nodeType="withEffect">
                                  <p:stCondLst>
                                    <p:cond delay="0"/>
                                  </p:stCondLst>
                                  <p:childTnLst>
                                    <p:set>
                                      <p:cBhvr>
                                        <p:cTn id="21" dur="1" fill="hold">
                                          <p:stCondLst>
                                            <p:cond delay="0"/>
                                          </p:stCondLst>
                                        </p:cTn>
                                        <p:tgtEl>
                                          <p:spTgt spid="3670019">
                                            <p:txEl>
                                              <p:pRg st="4" end="4"/>
                                            </p:txEl>
                                          </p:spTgt>
                                        </p:tgtEl>
                                        <p:attrNameLst>
                                          <p:attrName>style.visibility</p:attrName>
                                        </p:attrNameLst>
                                      </p:cBhvr>
                                      <p:to>
                                        <p:strVal val="visible"/>
                                      </p:to>
                                    </p:set>
                                    <p:anim calcmode="lin" valueType="num">
                                      <p:cBhvr>
                                        <p:cTn id="22" dur="50000" fill="hold"/>
                                        <p:tgtEl>
                                          <p:spTgt spid="3670019">
                                            <p:txEl>
                                              <p:pRg st="4" end="4"/>
                                            </p:txEl>
                                          </p:spTgt>
                                        </p:tgtEl>
                                        <p:attrNameLst>
                                          <p:attrName>ppt_x</p:attrName>
                                        </p:attrNameLst>
                                      </p:cBhvr>
                                      <p:tavLst>
                                        <p:tav tm="0">
                                          <p:val>
                                            <p:strVal val="#ppt_x"/>
                                          </p:val>
                                        </p:tav>
                                        <p:tav tm="100000">
                                          <p:val>
                                            <p:strVal val="#ppt_x"/>
                                          </p:val>
                                        </p:tav>
                                      </p:tavLst>
                                    </p:anim>
                                    <p:anim calcmode="lin" valueType="num">
                                      <p:cBhvr>
                                        <p:cTn id="23" dur="50000" fill="hold"/>
                                        <p:tgtEl>
                                          <p:spTgt spid="3670019">
                                            <p:txEl>
                                              <p:pRg st="4" end="4"/>
                                            </p:txEl>
                                          </p:spTgt>
                                        </p:tgtEl>
                                        <p:attrNameLst>
                                          <p:attrName>ppt_y</p:attrName>
                                        </p:attrNameLst>
                                      </p:cBhvr>
                                      <p:tavLst>
                                        <p:tav tm="0">
                                          <p:val>
                                            <p:strVal val="#ppt_y+1"/>
                                          </p:val>
                                        </p:tav>
                                        <p:tav tm="100000">
                                          <p:val>
                                            <p:strVal val="#ppt_y-1"/>
                                          </p:val>
                                        </p:tav>
                                      </p:tavLst>
                                    </p:anim>
                                  </p:childTnLst>
                                </p:cTn>
                              </p:par>
                              <p:par>
                                <p:cTn id="24" presetID="28" presetClass="entr" presetSubtype="0" repeatCount="indefinite" fill="hold" grpId="0" nodeType="withEffect">
                                  <p:stCondLst>
                                    <p:cond delay="0"/>
                                  </p:stCondLst>
                                  <p:childTnLst>
                                    <p:set>
                                      <p:cBhvr>
                                        <p:cTn id="25" dur="1" fill="hold">
                                          <p:stCondLst>
                                            <p:cond delay="0"/>
                                          </p:stCondLst>
                                        </p:cTn>
                                        <p:tgtEl>
                                          <p:spTgt spid="3670019">
                                            <p:txEl>
                                              <p:pRg st="5" end="5"/>
                                            </p:txEl>
                                          </p:spTgt>
                                        </p:tgtEl>
                                        <p:attrNameLst>
                                          <p:attrName>style.visibility</p:attrName>
                                        </p:attrNameLst>
                                      </p:cBhvr>
                                      <p:to>
                                        <p:strVal val="visible"/>
                                      </p:to>
                                    </p:set>
                                    <p:anim calcmode="lin" valueType="num">
                                      <p:cBhvr>
                                        <p:cTn id="26" dur="50000" fill="hold"/>
                                        <p:tgtEl>
                                          <p:spTgt spid="3670019">
                                            <p:txEl>
                                              <p:pRg st="5" end="5"/>
                                            </p:txEl>
                                          </p:spTgt>
                                        </p:tgtEl>
                                        <p:attrNameLst>
                                          <p:attrName>ppt_x</p:attrName>
                                        </p:attrNameLst>
                                      </p:cBhvr>
                                      <p:tavLst>
                                        <p:tav tm="0">
                                          <p:val>
                                            <p:strVal val="#ppt_x"/>
                                          </p:val>
                                        </p:tav>
                                        <p:tav tm="100000">
                                          <p:val>
                                            <p:strVal val="#ppt_x"/>
                                          </p:val>
                                        </p:tav>
                                      </p:tavLst>
                                    </p:anim>
                                    <p:anim calcmode="lin" valueType="num">
                                      <p:cBhvr>
                                        <p:cTn id="27" dur="50000" fill="hold"/>
                                        <p:tgtEl>
                                          <p:spTgt spid="3670019">
                                            <p:txEl>
                                              <p:pRg st="5" end="5"/>
                                            </p:txEl>
                                          </p:spTgt>
                                        </p:tgtEl>
                                        <p:attrNameLst>
                                          <p:attrName>ppt_y</p:attrName>
                                        </p:attrNameLst>
                                      </p:cBhvr>
                                      <p:tavLst>
                                        <p:tav tm="0">
                                          <p:val>
                                            <p:strVal val="#ppt_y+1"/>
                                          </p:val>
                                        </p:tav>
                                        <p:tav tm="100000">
                                          <p:val>
                                            <p:strVal val="#ppt_y-1"/>
                                          </p:val>
                                        </p:tav>
                                      </p:tavLst>
                                    </p:anim>
                                  </p:childTnLst>
                                </p:cTn>
                              </p:par>
                              <p:par>
                                <p:cTn id="28" presetID="28" presetClass="entr" presetSubtype="0" repeatCount="indefinite" fill="hold" grpId="0" nodeType="withEffect">
                                  <p:stCondLst>
                                    <p:cond delay="0"/>
                                  </p:stCondLst>
                                  <p:childTnLst>
                                    <p:set>
                                      <p:cBhvr>
                                        <p:cTn id="29" dur="1" fill="hold">
                                          <p:stCondLst>
                                            <p:cond delay="0"/>
                                          </p:stCondLst>
                                        </p:cTn>
                                        <p:tgtEl>
                                          <p:spTgt spid="3670019">
                                            <p:txEl>
                                              <p:pRg st="7" end="7"/>
                                            </p:txEl>
                                          </p:spTgt>
                                        </p:tgtEl>
                                        <p:attrNameLst>
                                          <p:attrName>style.visibility</p:attrName>
                                        </p:attrNameLst>
                                      </p:cBhvr>
                                      <p:to>
                                        <p:strVal val="visible"/>
                                      </p:to>
                                    </p:set>
                                    <p:anim calcmode="lin" valueType="num">
                                      <p:cBhvr>
                                        <p:cTn id="30" dur="50000" fill="hold"/>
                                        <p:tgtEl>
                                          <p:spTgt spid="3670019">
                                            <p:txEl>
                                              <p:pRg st="7" end="7"/>
                                            </p:txEl>
                                          </p:spTgt>
                                        </p:tgtEl>
                                        <p:attrNameLst>
                                          <p:attrName>ppt_x</p:attrName>
                                        </p:attrNameLst>
                                      </p:cBhvr>
                                      <p:tavLst>
                                        <p:tav tm="0">
                                          <p:val>
                                            <p:strVal val="#ppt_x"/>
                                          </p:val>
                                        </p:tav>
                                        <p:tav tm="100000">
                                          <p:val>
                                            <p:strVal val="#ppt_x"/>
                                          </p:val>
                                        </p:tav>
                                      </p:tavLst>
                                    </p:anim>
                                    <p:anim calcmode="lin" valueType="num">
                                      <p:cBhvr>
                                        <p:cTn id="31" dur="50000" fill="hold"/>
                                        <p:tgtEl>
                                          <p:spTgt spid="3670019">
                                            <p:txEl>
                                              <p:pRg st="7" end="7"/>
                                            </p:txEl>
                                          </p:spTgt>
                                        </p:tgtEl>
                                        <p:attrNameLst>
                                          <p:attrName>ppt_y</p:attrName>
                                        </p:attrNameLst>
                                      </p:cBhvr>
                                      <p:tavLst>
                                        <p:tav tm="0">
                                          <p:val>
                                            <p:strVal val="#ppt_y+1"/>
                                          </p:val>
                                        </p:tav>
                                        <p:tav tm="100000">
                                          <p:val>
                                            <p:strVal val="#ppt_y-1"/>
                                          </p:val>
                                        </p:tav>
                                      </p:tavLst>
                                    </p:anim>
                                  </p:childTnLst>
                                </p:cTn>
                              </p:par>
                              <p:par>
                                <p:cTn id="32" presetID="28" presetClass="entr" presetSubtype="0" repeatCount="indefinite" fill="hold" grpId="0" nodeType="withEffect">
                                  <p:stCondLst>
                                    <p:cond delay="0"/>
                                  </p:stCondLst>
                                  <p:childTnLst>
                                    <p:set>
                                      <p:cBhvr>
                                        <p:cTn id="33" dur="1" fill="hold">
                                          <p:stCondLst>
                                            <p:cond delay="0"/>
                                          </p:stCondLst>
                                        </p:cTn>
                                        <p:tgtEl>
                                          <p:spTgt spid="3670019">
                                            <p:txEl>
                                              <p:pRg st="8" end="8"/>
                                            </p:txEl>
                                          </p:spTgt>
                                        </p:tgtEl>
                                        <p:attrNameLst>
                                          <p:attrName>style.visibility</p:attrName>
                                        </p:attrNameLst>
                                      </p:cBhvr>
                                      <p:to>
                                        <p:strVal val="visible"/>
                                      </p:to>
                                    </p:set>
                                    <p:anim calcmode="lin" valueType="num">
                                      <p:cBhvr>
                                        <p:cTn id="34" dur="50000" fill="hold"/>
                                        <p:tgtEl>
                                          <p:spTgt spid="3670019">
                                            <p:txEl>
                                              <p:pRg st="8" end="8"/>
                                            </p:txEl>
                                          </p:spTgt>
                                        </p:tgtEl>
                                        <p:attrNameLst>
                                          <p:attrName>ppt_x</p:attrName>
                                        </p:attrNameLst>
                                      </p:cBhvr>
                                      <p:tavLst>
                                        <p:tav tm="0">
                                          <p:val>
                                            <p:strVal val="#ppt_x"/>
                                          </p:val>
                                        </p:tav>
                                        <p:tav tm="100000">
                                          <p:val>
                                            <p:strVal val="#ppt_x"/>
                                          </p:val>
                                        </p:tav>
                                      </p:tavLst>
                                    </p:anim>
                                    <p:anim calcmode="lin" valueType="num">
                                      <p:cBhvr>
                                        <p:cTn id="35" dur="50000" fill="hold"/>
                                        <p:tgtEl>
                                          <p:spTgt spid="3670019">
                                            <p:txEl>
                                              <p:pRg st="8" end="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0018" grpId="0"/>
      <p:bldP spid="367001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 name="Object 2"/>
          <p:cNvGraphicFramePr>
            <a:graphicFrameLocks noChangeAspect="1"/>
          </p:cNvGraphicFramePr>
          <p:nvPr>
            <p:extLst>
              <p:ext uri="{D42A27DB-BD31-4B8C-83A1-F6EECF244321}">
                <p14:modId xmlns:p14="http://schemas.microsoft.com/office/powerpoint/2010/main" val="3316111196"/>
              </p:ext>
            </p:extLst>
          </p:nvPr>
        </p:nvGraphicFramePr>
        <p:xfrm>
          <a:off x="581117" y="168274"/>
          <a:ext cx="8172400" cy="6861126"/>
        </p:xfrm>
        <a:graphic>
          <a:graphicData uri="http://schemas.openxmlformats.org/drawingml/2006/chart">
            <c:chart xmlns:c="http://schemas.openxmlformats.org/drawingml/2006/chart" xmlns:r="http://schemas.openxmlformats.org/officeDocument/2006/relationships" r:id="rId3"/>
          </a:graphicData>
        </a:graphic>
      </p:graphicFrame>
      <p:sp>
        <p:nvSpPr>
          <p:cNvPr id="5127" name="Rectangle 17"/>
          <p:cNvSpPr>
            <a:spLocks noChangeArrowheads="1"/>
          </p:cNvSpPr>
          <p:nvPr/>
        </p:nvSpPr>
        <p:spPr bwMode="auto">
          <a:xfrm>
            <a:off x="6623092" y="6477000"/>
            <a:ext cx="914400" cy="381000"/>
          </a:xfrm>
          <a:prstGeom prst="rect">
            <a:avLst/>
          </a:prstGeom>
          <a:noFill/>
          <a:ln w="12700">
            <a:noFill/>
            <a:miter lim="800000"/>
            <a:headEnd/>
            <a:tailEnd/>
          </a:ln>
        </p:spPr>
        <p:txBody>
          <a:bodyPr wrap="none" anchor="ctr">
            <a:spAutoFit/>
          </a:bodyPr>
          <a:lstStyle/>
          <a:p>
            <a:endParaRPr lang="en-GB" dirty="0"/>
          </a:p>
        </p:txBody>
      </p:sp>
      <p:sp>
        <p:nvSpPr>
          <p:cNvPr id="1045" name="Text Box 20"/>
          <p:cNvSpPr txBox="1">
            <a:spLocks noChangeArrowheads="1"/>
          </p:cNvSpPr>
          <p:nvPr/>
        </p:nvSpPr>
        <p:spPr bwMode="auto">
          <a:xfrm>
            <a:off x="2795630"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a:t>
            </a:r>
            <a:r>
              <a:rPr lang="en-GB" sz="1600" dirty="0" smtClean="0">
                <a:solidFill>
                  <a:srgbClr val="99FF66"/>
                </a:solidFill>
                <a:latin typeface="Arial" pitchFamily="34" charset="0"/>
                <a:cs typeface="Arial" pitchFamily="34" charset="0"/>
              </a:rPr>
              <a:t>mathematics </a:t>
            </a:r>
            <a:r>
              <a:rPr lang="en-GB" sz="1600" dirty="0">
                <a:solidFill>
                  <a:srgbClr val="99FF66"/>
                </a:solidFill>
                <a:latin typeface="Arial" pitchFamily="34" charset="0"/>
                <a:cs typeface="Arial" pitchFamily="34" charset="0"/>
              </a:rPr>
              <a:t>performance</a:t>
            </a:r>
            <a:endParaRPr lang="en-GB" sz="2400" dirty="0">
              <a:solidFill>
                <a:srgbClr val="99FF66"/>
              </a:solidFill>
              <a:latin typeface="Arial" pitchFamily="34" charset="0"/>
              <a:cs typeface="Arial" pitchFamily="34" charset="0"/>
            </a:endParaRPr>
          </a:p>
        </p:txBody>
      </p:sp>
      <p:sp>
        <p:nvSpPr>
          <p:cNvPr id="1046" name="Text Box 21"/>
          <p:cNvSpPr txBox="1">
            <a:spLocks noChangeArrowheads="1"/>
          </p:cNvSpPr>
          <p:nvPr/>
        </p:nvSpPr>
        <p:spPr bwMode="auto">
          <a:xfrm>
            <a:off x="2430505"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a:t>
            </a:r>
            <a:r>
              <a:rPr lang="en-GB" sz="1600" dirty="0" smtClean="0">
                <a:solidFill>
                  <a:srgbClr val="FF6600"/>
                </a:solidFill>
                <a:latin typeface="Arial" pitchFamily="34" charset="0"/>
                <a:cs typeface="Arial" pitchFamily="34" charset="0"/>
              </a:rPr>
              <a:t>mathematics performance</a:t>
            </a:r>
            <a:endParaRPr lang="en-GB" sz="2400" dirty="0">
              <a:solidFill>
                <a:srgbClr val="FF6600"/>
              </a:solidFill>
              <a:latin typeface="Arial" pitchFamily="34" charset="0"/>
              <a:cs typeface="Arial" pitchFamily="34" charset="0"/>
            </a:endParaRPr>
          </a:p>
        </p:txBody>
      </p:sp>
      <p:sp>
        <p:nvSpPr>
          <p:cNvPr id="2" name="Rectangle 1"/>
          <p:cNvSpPr/>
          <p:nvPr/>
        </p:nvSpPr>
        <p:spPr>
          <a:xfrm>
            <a:off x="1974892" y="316666"/>
            <a:ext cx="4572000" cy="276999"/>
          </a:xfrm>
          <a:prstGeom prst="rect">
            <a:avLst/>
          </a:prstGeom>
        </p:spPr>
        <p:txBody>
          <a:bodyPr>
            <a:spAutoFit/>
          </a:bodyPr>
          <a:lstStyle/>
          <a:p>
            <a:pPr>
              <a:defRPr/>
            </a:pPr>
            <a:r>
              <a:rPr lang="en-US" sz="1200" i="1" dirty="0">
                <a:solidFill>
                  <a:schemeClr val="bg1"/>
                </a:solidFill>
                <a:latin typeface="Calibri" panose="020F0502020204030204" pitchFamily="34" charset="0"/>
                <a:cs typeface="Arial" charset="0"/>
              </a:rPr>
              <a:t>… Shanghai-China performs above this line (613)</a:t>
            </a:r>
          </a:p>
        </p:txBody>
      </p:sp>
      <p:sp>
        <p:nvSpPr>
          <p:cNvPr id="15" name="TextBox 24"/>
          <p:cNvSpPr txBox="1"/>
          <p:nvPr/>
        </p:nvSpPr>
        <p:spPr>
          <a:xfrm>
            <a:off x="1927076" y="6381328"/>
            <a:ext cx="3220988" cy="276999"/>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chemeClr val="bg1"/>
                </a:solidFill>
                <a:latin typeface="Calibri" panose="020F0502020204030204" pitchFamily="34" charset="0"/>
                <a:cs typeface="Arial" charset="0"/>
              </a:rPr>
              <a:t> … </a:t>
            </a:r>
            <a:r>
              <a:rPr lang="en-US" sz="1200" i="1" dirty="0" smtClean="0">
                <a:solidFill>
                  <a:schemeClr val="bg1"/>
                </a:solidFill>
                <a:latin typeface="Calibri" panose="020F0502020204030204" pitchFamily="34" charset="0"/>
                <a:cs typeface="Arial" charset="0"/>
              </a:rPr>
              <a:t>12 </a:t>
            </a:r>
            <a:r>
              <a:rPr lang="en-US" sz="1200" i="1" dirty="0">
                <a:solidFill>
                  <a:schemeClr val="bg1"/>
                </a:solidFill>
                <a:latin typeface="Calibri" panose="020F0502020204030204" pitchFamily="34" charset="0"/>
                <a:cs typeface="Arial" charset="0"/>
              </a:rPr>
              <a:t>countries perform below this line</a:t>
            </a:r>
          </a:p>
        </p:txBody>
      </p:sp>
      <p:sp>
        <p:nvSpPr>
          <p:cNvPr id="20" name="Rectangle 4"/>
          <p:cNvSpPr>
            <a:spLocks noChangeArrowheads="1"/>
          </p:cNvSpPr>
          <p:nvPr/>
        </p:nvSpPr>
        <p:spPr bwMode="auto">
          <a:xfrm>
            <a:off x="4405170" y="3930830"/>
            <a:ext cx="220662" cy="2592000"/>
          </a:xfrm>
          <a:prstGeom prst="rect">
            <a:avLst/>
          </a:prstGeom>
          <a:solidFill>
            <a:srgbClr val="C81E19"/>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1" name="Rectangle 5"/>
          <p:cNvSpPr>
            <a:spLocks noChangeArrowheads="1"/>
          </p:cNvSpPr>
          <p:nvPr/>
        </p:nvSpPr>
        <p:spPr bwMode="auto">
          <a:xfrm>
            <a:off x="4401995" y="3426006"/>
            <a:ext cx="225425" cy="506413"/>
          </a:xfrm>
          <a:prstGeom prst="rect">
            <a:avLst/>
          </a:prstGeom>
          <a:solidFill>
            <a:srgbClr val="FABB00"/>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2" name="Rectangle 6"/>
          <p:cNvSpPr>
            <a:spLocks noChangeArrowheads="1"/>
          </p:cNvSpPr>
          <p:nvPr/>
        </p:nvSpPr>
        <p:spPr bwMode="auto">
          <a:xfrm>
            <a:off x="4405170" y="548680"/>
            <a:ext cx="220662" cy="2880000"/>
          </a:xfrm>
          <a:prstGeom prst="rect">
            <a:avLst/>
          </a:prstGeom>
          <a:solidFill>
            <a:srgbClr val="5A9000"/>
          </a:solidFill>
          <a:ln w="12700">
            <a:noFill/>
            <a:miter lim="800000"/>
            <a:headEnd/>
            <a:tailEnd/>
          </a:ln>
        </p:spPr>
        <p:txBody>
          <a:bodyPr anchor="ctr">
            <a:spAutoFit/>
          </a:bodyPr>
          <a:lstStyle/>
          <a:p>
            <a:pPr fontAlgn="base" latinLnBrk="0">
              <a:spcBef>
                <a:spcPct val="0"/>
              </a:spcBef>
              <a:spcAft>
                <a:spcPct val="0"/>
              </a:spcAft>
            </a:pPr>
            <a:endParaRPr lang="en-GB">
              <a:solidFill>
                <a:srgbClr val="C4CACA"/>
              </a:solidFill>
              <a:latin typeface="Arial" pitchFamily="34" charset="0"/>
              <a:ea typeface="ＭＳ Ｐゴシック" pitchFamily="34" charset="-128"/>
            </a:endParaRPr>
          </a:p>
        </p:txBody>
      </p:sp>
      <p:sp>
        <p:nvSpPr>
          <p:cNvPr id="23" name="Line 22"/>
          <p:cNvSpPr>
            <a:spLocks noChangeShapeType="1"/>
          </p:cNvSpPr>
          <p:nvPr/>
        </p:nvSpPr>
        <p:spPr bwMode="auto">
          <a:xfrm flipV="1">
            <a:off x="4508357" y="548680"/>
            <a:ext cx="14288" cy="5976000"/>
          </a:xfrm>
          <a:prstGeom prst="line">
            <a:avLst/>
          </a:prstGeom>
          <a:noFill/>
          <a:ln w="57150">
            <a:solidFill>
              <a:schemeClr val="bg1"/>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grpSp>
        <p:nvGrpSpPr>
          <p:cNvPr id="28" name="그룹 27"/>
          <p:cNvGrpSpPr/>
          <p:nvPr/>
        </p:nvGrpSpPr>
        <p:grpSpPr>
          <a:xfrm>
            <a:off x="6444208" y="336550"/>
            <a:ext cx="3024336" cy="1258888"/>
            <a:chOff x="5796136" y="336550"/>
            <a:chExt cx="3672408" cy="1258888"/>
          </a:xfrm>
        </p:grpSpPr>
        <p:sp>
          <p:nvSpPr>
            <p:cNvPr id="29" name="AutoShape 2"/>
            <p:cNvSpPr>
              <a:spLocks noChangeArrowheads="1"/>
            </p:cNvSpPr>
            <p:nvPr/>
          </p:nvSpPr>
          <p:spPr bwMode="auto">
            <a:xfrm>
              <a:off x="5796136" y="336550"/>
              <a:ext cx="3672408" cy="1258888"/>
            </a:xfrm>
            <a:prstGeom prst="parallelogram">
              <a:avLst/>
            </a:prstGeom>
            <a:solidFill>
              <a:srgbClr val="278D99"/>
            </a:solidFill>
            <a:ln w="12700">
              <a:noFill/>
              <a:miter lim="800000"/>
              <a:headEnd/>
              <a:tailEnd/>
            </a:ln>
            <a:effectLst/>
          </p:spPr>
          <p:txBody>
            <a:bodyPr wrap="none" anchor="ctr"/>
            <a:lstStyle/>
            <a:p>
              <a:pPr algn="ctr">
                <a:defRPr/>
              </a:pPr>
              <a:endParaRPr lang="en-GB" sz="2000" dirty="0">
                <a:latin typeface="Arial" pitchFamily="34" charset="0"/>
                <a:cs typeface="Arial" pitchFamily="34" charset="0"/>
              </a:endParaRPr>
            </a:p>
          </p:txBody>
        </p:sp>
        <p:sp>
          <p:nvSpPr>
            <p:cNvPr id="30" name="Rectangle 3"/>
            <p:cNvSpPr>
              <a:spLocks noChangeArrowheads="1"/>
            </p:cNvSpPr>
            <p:nvPr/>
          </p:nvSpPr>
          <p:spPr bwMode="auto">
            <a:xfrm>
              <a:off x="5866118" y="476672"/>
              <a:ext cx="3208337" cy="979066"/>
            </a:xfrm>
            <a:prstGeom prst="rect">
              <a:avLst/>
            </a:prstGeom>
            <a:noFill/>
            <a:ln w="12700">
              <a:noFill/>
              <a:miter lim="800000"/>
              <a:headEnd/>
              <a:tailEnd/>
            </a:ln>
          </p:spPr>
          <p:txBody>
            <a:bodyPr lIns="90488" tIns="44450" rIns="90488" bIns="44450"/>
            <a:lstStyle/>
            <a:p>
              <a:pPr marL="365125" algn="r">
                <a:spcBef>
                  <a:spcPct val="20000"/>
                </a:spcBef>
                <a:buSzPct val="75000"/>
                <a:buFont typeface="Monotype Sorts"/>
                <a:buNone/>
              </a:pPr>
              <a:r>
                <a:rPr lang="en-GB" sz="1600" dirty="0">
                  <a:solidFill>
                    <a:schemeClr val="bg1"/>
                  </a:solidFill>
                  <a:latin typeface="Arial" pitchFamily="34" charset="0"/>
                  <a:cs typeface="Arial" pitchFamily="34" charset="0"/>
                </a:rPr>
                <a:t>Average performance</a:t>
              </a:r>
              <a:br>
                <a:rPr lang="en-GB" sz="1600" dirty="0">
                  <a:solidFill>
                    <a:schemeClr val="bg1"/>
                  </a:solidFill>
                  <a:latin typeface="Arial" pitchFamily="34" charset="0"/>
                  <a:cs typeface="Arial" pitchFamily="34" charset="0"/>
                </a:rPr>
              </a:br>
              <a:r>
                <a:rPr lang="en-GB" sz="1600" dirty="0">
                  <a:solidFill>
                    <a:schemeClr val="bg1"/>
                  </a:solidFill>
                  <a:latin typeface="Arial" pitchFamily="34" charset="0"/>
                  <a:cs typeface="Arial" pitchFamily="34" charset="0"/>
                </a:rPr>
                <a:t>of 15-year-olds </a:t>
              </a:r>
              <a:r>
                <a:rPr lang="en-GB" sz="1600" dirty="0" smtClean="0">
                  <a:solidFill>
                    <a:schemeClr val="bg1"/>
                  </a:solidFill>
                  <a:latin typeface="Arial" pitchFamily="34" charset="0"/>
                  <a:cs typeface="Arial" pitchFamily="34" charset="0"/>
                </a:rPr>
                <a:t>in </a:t>
              </a:r>
            </a:p>
            <a:p>
              <a:pPr marL="365125" algn="r">
                <a:spcBef>
                  <a:spcPct val="20000"/>
                </a:spcBef>
                <a:buSzPct val="75000"/>
                <a:buFont typeface="Monotype Sorts"/>
                <a:buNone/>
              </a:pPr>
              <a:r>
                <a:rPr lang="en-GB" sz="1600" dirty="0" smtClean="0">
                  <a:solidFill>
                    <a:schemeClr val="bg1"/>
                  </a:solidFill>
                  <a:latin typeface="Arial" pitchFamily="34" charset="0"/>
                  <a:cs typeface="Arial" pitchFamily="34" charset="0"/>
                </a:rPr>
                <a:t>Mathematics</a:t>
              </a:r>
            </a:p>
            <a:p>
              <a:pPr marL="365125" algn="r">
                <a:spcBef>
                  <a:spcPct val="20000"/>
                </a:spcBef>
                <a:buSzPct val="75000"/>
                <a:buFont typeface="Monotype Sorts"/>
                <a:buNone/>
              </a:pPr>
              <a:r>
                <a:rPr lang="en-GB" sz="1100" dirty="0" smtClean="0">
                  <a:solidFill>
                    <a:schemeClr val="bg1"/>
                  </a:solidFill>
                  <a:latin typeface="Arial" pitchFamily="34" charset="0"/>
                  <a:cs typeface="Arial" pitchFamily="34" charset="0"/>
                </a:rPr>
                <a:t>Fig I.2.13</a:t>
              </a:r>
            </a:p>
            <a:p>
              <a:pPr marL="365125" algn="r">
                <a:spcBef>
                  <a:spcPct val="20000"/>
                </a:spcBef>
                <a:buSzPct val="75000"/>
                <a:buFont typeface="Monotype Sorts"/>
                <a:buNone/>
              </a:pPr>
              <a:endParaRPr lang="en-GB" sz="1100" dirty="0">
                <a:solidFill>
                  <a:schemeClr val="bg1"/>
                </a:solidFill>
                <a:latin typeface="Arial" pitchFamily="34" charset="0"/>
                <a:cs typeface="Arial" pitchFamily="34" charset="0"/>
              </a:endParaRPr>
            </a:p>
          </p:txBody>
        </p:sp>
      </p:grpSp>
      <p:pic>
        <p:nvPicPr>
          <p:cNvPr id="16"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864268" y="966205"/>
            <a:ext cx="432048" cy="432048"/>
          </a:xfrm>
          <a:prstGeom prst="rect">
            <a:avLst/>
          </a:prstGeom>
        </p:spPr>
      </p:pic>
      <p:sp>
        <p:nvSpPr>
          <p:cNvPr id="3" name="Oval 2"/>
          <p:cNvSpPr/>
          <p:nvPr/>
        </p:nvSpPr>
        <p:spPr>
          <a:xfrm>
            <a:off x="4489644" y="2420888"/>
            <a:ext cx="1232501" cy="432048"/>
          </a:xfrm>
          <a:prstGeom prst="ellipse">
            <a:avLst/>
          </a:prstGeom>
          <a:noFill/>
          <a:ln w="38100">
            <a:solidFill>
              <a:srgbClr val="58C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8205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down)">
                                      <p:cBhvr>
                                        <p:cTn id="7" dur="500"/>
                                        <p:tgtEl>
                                          <p:spTgt spid="14">
                                            <p:graphicEl>
                                              <a:chart seriesIdx="-3" categoryIdx="-3" bldStep="gridLegend"/>
                                            </p:graphic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par>
                                <p:cTn id="11" presetID="22" presetClass="entr" presetSubtype="4"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par>
                          <p:cTn id="14" fill="hold">
                            <p:stCondLst>
                              <p:cond delay="1000"/>
                            </p:stCondLst>
                            <p:childTnLst>
                              <p:par>
                                <p:cTn id="15" presetID="22" presetClass="entr" presetSubtype="4" fill="hold" grpId="1"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par>
                          <p:cTn id="18" fill="hold">
                            <p:stCondLst>
                              <p:cond delay="1500"/>
                            </p:stCondLst>
                            <p:childTnLst>
                              <p:par>
                                <p:cTn id="19" presetID="22" presetClass="entr" presetSubtype="4" fill="hold" grpId="1"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04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wipe(down)">
                                      <p:cBhvr>
                                        <p:cTn id="34" dur="500"/>
                                        <p:tgtEl>
                                          <p:spTgt spid="14">
                                            <p:graphicEl>
                                              <a:chart seriesIdx="-4" categoryIdx="0" bldStep="category"/>
                                            </p:graphicEl>
                                          </p:spTgt>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wipe(down)">
                                      <p:cBhvr>
                                        <p:cTn id="38" dur="500"/>
                                        <p:tgtEl>
                                          <p:spTgt spid="14">
                                            <p:graphicEl>
                                              <a:chart seriesIdx="-4" categoryIdx="1" bldStep="category"/>
                                            </p:graphicEl>
                                          </p:spTgt>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wipe(down)">
                                      <p:cBhvr>
                                        <p:cTn id="42" dur="500"/>
                                        <p:tgtEl>
                                          <p:spTgt spid="14">
                                            <p:graphicEl>
                                              <a:chart seriesIdx="-4" categoryIdx="2" bldStep="category"/>
                                            </p:graphicEl>
                                          </p:spTgt>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14">
                                            <p:graphicEl>
                                              <a:chart seriesIdx="-4" categoryIdx="3" bldStep="category"/>
                                            </p:graphicEl>
                                          </p:spTgt>
                                        </p:tgtEl>
                                        <p:attrNameLst>
                                          <p:attrName>style.visibility</p:attrName>
                                        </p:attrNameLst>
                                      </p:cBhvr>
                                      <p:to>
                                        <p:strVal val="visible"/>
                                      </p:to>
                                    </p:set>
                                    <p:animEffect transition="in" filter="wipe(down)">
                                      <p:cBhvr>
                                        <p:cTn id="46" dur="500"/>
                                        <p:tgtEl>
                                          <p:spTgt spid="14">
                                            <p:graphicEl>
                                              <a:chart seriesIdx="-4" categoryIdx="3" bldStep="category"/>
                                            </p:graphicEl>
                                          </p:spTgt>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14">
                                            <p:graphicEl>
                                              <a:chart seriesIdx="-4" categoryIdx="4" bldStep="category"/>
                                            </p:graphicEl>
                                          </p:spTgt>
                                        </p:tgtEl>
                                        <p:attrNameLst>
                                          <p:attrName>style.visibility</p:attrName>
                                        </p:attrNameLst>
                                      </p:cBhvr>
                                      <p:to>
                                        <p:strVal val="visible"/>
                                      </p:to>
                                    </p:set>
                                    <p:animEffect transition="in" filter="wipe(down)">
                                      <p:cBhvr>
                                        <p:cTn id="50" dur="500"/>
                                        <p:tgtEl>
                                          <p:spTgt spid="14">
                                            <p:graphicEl>
                                              <a:chart seriesIdx="-4" categoryIdx="4" bldStep="category"/>
                                            </p:graphicEl>
                                          </p:spTgt>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14">
                                            <p:graphicEl>
                                              <a:chart seriesIdx="-4" categoryIdx="5" bldStep="category"/>
                                            </p:graphicEl>
                                          </p:spTgt>
                                        </p:tgtEl>
                                        <p:attrNameLst>
                                          <p:attrName>style.visibility</p:attrName>
                                        </p:attrNameLst>
                                      </p:cBhvr>
                                      <p:to>
                                        <p:strVal val="visible"/>
                                      </p:to>
                                    </p:set>
                                    <p:animEffect transition="in" filter="wipe(down)">
                                      <p:cBhvr>
                                        <p:cTn id="54" dur="500"/>
                                        <p:tgtEl>
                                          <p:spTgt spid="14">
                                            <p:graphicEl>
                                              <a:chart seriesIdx="-4" categoryIdx="5" bldStep="category"/>
                                            </p:graphicEl>
                                          </p:spTgt>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14">
                                            <p:graphicEl>
                                              <a:chart seriesIdx="-4" categoryIdx="6" bldStep="category"/>
                                            </p:graphicEl>
                                          </p:spTgt>
                                        </p:tgtEl>
                                        <p:attrNameLst>
                                          <p:attrName>style.visibility</p:attrName>
                                        </p:attrNameLst>
                                      </p:cBhvr>
                                      <p:to>
                                        <p:strVal val="visible"/>
                                      </p:to>
                                    </p:set>
                                    <p:animEffect transition="in" filter="wipe(down)">
                                      <p:cBhvr>
                                        <p:cTn id="58" dur="500"/>
                                        <p:tgtEl>
                                          <p:spTgt spid="14">
                                            <p:graphicEl>
                                              <a:chart seriesIdx="-4" categoryIdx="6" bldStep="category"/>
                                            </p:graphicEl>
                                          </p:spTgt>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14">
                                            <p:graphicEl>
                                              <a:chart seriesIdx="-4" categoryIdx="7" bldStep="category"/>
                                            </p:graphicEl>
                                          </p:spTgt>
                                        </p:tgtEl>
                                        <p:attrNameLst>
                                          <p:attrName>style.visibility</p:attrName>
                                        </p:attrNameLst>
                                      </p:cBhvr>
                                      <p:to>
                                        <p:strVal val="visible"/>
                                      </p:to>
                                    </p:set>
                                    <p:animEffect transition="in" filter="wipe(down)">
                                      <p:cBhvr>
                                        <p:cTn id="62" dur="500"/>
                                        <p:tgtEl>
                                          <p:spTgt spid="14">
                                            <p:graphicEl>
                                              <a:chart seriesIdx="-4" categoryIdx="7" bldStep="category"/>
                                            </p:graphicEl>
                                          </p:spTgt>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14">
                                            <p:graphicEl>
                                              <a:chart seriesIdx="-4" categoryIdx="8" bldStep="category"/>
                                            </p:graphicEl>
                                          </p:spTgt>
                                        </p:tgtEl>
                                        <p:attrNameLst>
                                          <p:attrName>style.visibility</p:attrName>
                                        </p:attrNameLst>
                                      </p:cBhvr>
                                      <p:to>
                                        <p:strVal val="visible"/>
                                      </p:to>
                                    </p:set>
                                    <p:animEffect transition="in" filter="wipe(down)">
                                      <p:cBhvr>
                                        <p:cTn id="66" dur="500"/>
                                        <p:tgtEl>
                                          <p:spTgt spid="14">
                                            <p:graphicEl>
                                              <a:chart seriesIdx="-4" categoryIdx="8" bldStep="category"/>
                                            </p:graphicEl>
                                          </p:spTgt>
                                        </p:tgtEl>
                                      </p:cBhvr>
                                    </p:animEffect>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14">
                                            <p:graphicEl>
                                              <a:chart seriesIdx="-4" categoryIdx="9" bldStep="category"/>
                                            </p:graphicEl>
                                          </p:spTgt>
                                        </p:tgtEl>
                                        <p:attrNameLst>
                                          <p:attrName>style.visibility</p:attrName>
                                        </p:attrNameLst>
                                      </p:cBhvr>
                                      <p:to>
                                        <p:strVal val="visible"/>
                                      </p:to>
                                    </p:set>
                                    <p:animEffect transition="in" filter="wipe(down)">
                                      <p:cBhvr>
                                        <p:cTn id="70" dur="500"/>
                                        <p:tgtEl>
                                          <p:spTgt spid="14">
                                            <p:graphicEl>
                                              <a:chart seriesIdx="-4" categoryIdx="9" bldStep="category"/>
                                            </p:graphicEl>
                                          </p:spTgt>
                                        </p:tgtEl>
                                      </p:cBhvr>
                                    </p:animEffect>
                                  </p:childTnLst>
                                </p:cTn>
                              </p:par>
                            </p:childTnLst>
                          </p:cTn>
                        </p:par>
                        <p:par>
                          <p:cTn id="71" fill="hold">
                            <p:stCondLst>
                              <p:cond delay="7000"/>
                            </p:stCondLst>
                            <p:childTnLst>
                              <p:par>
                                <p:cTn id="72" presetID="22" presetClass="entr" presetSubtype="4" fill="hold" grpId="0" nodeType="afterEffect">
                                  <p:stCondLst>
                                    <p:cond delay="0"/>
                                  </p:stCondLst>
                                  <p:childTnLst>
                                    <p:set>
                                      <p:cBhvr>
                                        <p:cTn id="73" dur="1" fill="hold">
                                          <p:stCondLst>
                                            <p:cond delay="0"/>
                                          </p:stCondLst>
                                        </p:cTn>
                                        <p:tgtEl>
                                          <p:spTgt spid="14">
                                            <p:graphicEl>
                                              <a:chart seriesIdx="-4" categoryIdx="10" bldStep="category"/>
                                            </p:graphicEl>
                                          </p:spTgt>
                                        </p:tgtEl>
                                        <p:attrNameLst>
                                          <p:attrName>style.visibility</p:attrName>
                                        </p:attrNameLst>
                                      </p:cBhvr>
                                      <p:to>
                                        <p:strVal val="visible"/>
                                      </p:to>
                                    </p:set>
                                    <p:animEffect transition="in" filter="wipe(down)">
                                      <p:cBhvr>
                                        <p:cTn id="74" dur="500"/>
                                        <p:tgtEl>
                                          <p:spTgt spid="14">
                                            <p:graphicEl>
                                              <a:chart seriesIdx="-4" categoryIdx="10" bldStep="category"/>
                                            </p:graphicEl>
                                          </p:spTgt>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14">
                                            <p:graphicEl>
                                              <a:chart seriesIdx="-4" categoryIdx="11" bldStep="category"/>
                                            </p:graphicEl>
                                          </p:spTgt>
                                        </p:tgtEl>
                                        <p:attrNameLst>
                                          <p:attrName>style.visibility</p:attrName>
                                        </p:attrNameLst>
                                      </p:cBhvr>
                                      <p:to>
                                        <p:strVal val="visible"/>
                                      </p:to>
                                    </p:set>
                                    <p:animEffect transition="in" filter="wipe(down)">
                                      <p:cBhvr>
                                        <p:cTn id="78" dur="500"/>
                                        <p:tgtEl>
                                          <p:spTgt spid="14">
                                            <p:graphicEl>
                                              <a:chart seriesIdx="-4" categoryIdx="11" bldStep="category"/>
                                            </p:graphicEl>
                                          </p:spTgt>
                                        </p:tgtEl>
                                      </p:cBhvr>
                                    </p:animEffect>
                                  </p:childTnLst>
                                </p:cTn>
                              </p:par>
                            </p:childTnLst>
                          </p:cTn>
                        </p:par>
                        <p:par>
                          <p:cTn id="79" fill="hold">
                            <p:stCondLst>
                              <p:cond delay="8000"/>
                            </p:stCondLst>
                            <p:childTnLst>
                              <p:par>
                                <p:cTn id="80" presetID="22" presetClass="entr" presetSubtype="4" fill="hold" grpId="0" nodeType="afterEffect">
                                  <p:stCondLst>
                                    <p:cond delay="0"/>
                                  </p:stCondLst>
                                  <p:childTnLst>
                                    <p:set>
                                      <p:cBhvr>
                                        <p:cTn id="81" dur="1" fill="hold">
                                          <p:stCondLst>
                                            <p:cond delay="0"/>
                                          </p:stCondLst>
                                        </p:cTn>
                                        <p:tgtEl>
                                          <p:spTgt spid="14">
                                            <p:graphicEl>
                                              <a:chart seriesIdx="-4" categoryIdx="12" bldStep="category"/>
                                            </p:graphicEl>
                                          </p:spTgt>
                                        </p:tgtEl>
                                        <p:attrNameLst>
                                          <p:attrName>style.visibility</p:attrName>
                                        </p:attrNameLst>
                                      </p:cBhvr>
                                      <p:to>
                                        <p:strVal val="visible"/>
                                      </p:to>
                                    </p:set>
                                    <p:animEffect transition="in" filter="wipe(down)">
                                      <p:cBhvr>
                                        <p:cTn id="82" dur="500"/>
                                        <p:tgtEl>
                                          <p:spTgt spid="14">
                                            <p:graphicEl>
                                              <a:chart seriesIdx="-4" categoryIdx="12" bldStep="category"/>
                                            </p:graphicEl>
                                          </p:spTgt>
                                        </p:tgtEl>
                                      </p:cBhvr>
                                    </p:animEffect>
                                  </p:childTnLst>
                                </p:cTn>
                              </p:par>
                            </p:childTnLst>
                          </p:cTn>
                        </p:par>
                        <p:par>
                          <p:cTn id="83" fill="hold">
                            <p:stCondLst>
                              <p:cond delay="8500"/>
                            </p:stCondLst>
                            <p:childTnLst>
                              <p:par>
                                <p:cTn id="84" presetID="22" presetClass="entr" presetSubtype="4" fill="hold" grpId="0" nodeType="afterEffect">
                                  <p:stCondLst>
                                    <p:cond delay="0"/>
                                  </p:stCondLst>
                                  <p:childTnLst>
                                    <p:set>
                                      <p:cBhvr>
                                        <p:cTn id="85" dur="1" fill="hold">
                                          <p:stCondLst>
                                            <p:cond delay="0"/>
                                          </p:stCondLst>
                                        </p:cTn>
                                        <p:tgtEl>
                                          <p:spTgt spid="14">
                                            <p:graphicEl>
                                              <a:chart seriesIdx="-4" categoryIdx="13" bldStep="category"/>
                                            </p:graphicEl>
                                          </p:spTgt>
                                        </p:tgtEl>
                                        <p:attrNameLst>
                                          <p:attrName>style.visibility</p:attrName>
                                        </p:attrNameLst>
                                      </p:cBhvr>
                                      <p:to>
                                        <p:strVal val="visible"/>
                                      </p:to>
                                    </p:set>
                                    <p:animEffect transition="in" filter="wipe(down)">
                                      <p:cBhvr>
                                        <p:cTn id="86" dur="500"/>
                                        <p:tgtEl>
                                          <p:spTgt spid="14">
                                            <p:graphicEl>
                                              <a:chart seriesIdx="-4" categoryIdx="13" bldStep="category"/>
                                            </p:graphicEl>
                                          </p:spTgt>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4">
                                            <p:graphicEl>
                                              <a:chart seriesIdx="-4" categoryIdx="14" bldStep="category"/>
                                            </p:graphicEl>
                                          </p:spTgt>
                                        </p:tgtEl>
                                        <p:attrNameLst>
                                          <p:attrName>style.visibility</p:attrName>
                                        </p:attrNameLst>
                                      </p:cBhvr>
                                      <p:to>
                                        <p:strVal val="visible"/>
                                      </p:to>
                                    </p:set>
                                    <p:animEffect transition="in" filter="wipe(down)">
                                      <p:cBhvr>
                                        <p:cTn id="90" dur="500"/>
                                        <p:tgtEl>
                                          <p:spTgt spid="14">
                                            <p:graphicEl>
                                              <a:chart seriesIdx="-4" categoryIdx="14" bldStep="category"/>
                                            </p:graphicEl>
                                          </p:spTgt>
                                        </p:tgtEl>
                                      </p:cBhvr>
                                    </p:animEffect>
                                  </p:childTnLst>
                                </p:cTn>
                              </p:par>
                            </p:childTnLst>
                          </p:cTn>
                        </p:par>
                        <p:par>
                          <p:cTn id="91" fill="hold">
                            <p:stCondLst>
                              <p:cond delay="9500"/>
                            </p:stCondLst>
                            <p:childTnLst>
                              <p:par>
                                <p:cTn id="92" presetID="22" presetClass="entr" presetSubtype="4" fill="hold" grpId="0" nodeType="afterEffect">
                                  <p:stCondLst>
                                    <p:cond delay="0"/>
                                  </p:stCondLst>
                                  <p:childTnLst>
                                    <p:set>
                                      <p:cBhvr>
                                        <p:cTn id="93" dur="1" fill="hold">
                                          <p:stCondLst>
                                            <p:cond delay="0"/>
                                          </p:stCondLst>
                                        </p:cTn>
                                        <p:tgtEl>
                                          <p:spTgt spid="14">
                                            <p:graphicEl>
                                              <a:chart seriesIdx="-4" categoryIdx="15" bldStep="category"/>
                                            </p:graphicEl>
                                          </p:spTgt>
                                        </p:tgtEl>
                                        <p:attrNameLst>
                                          <p:attrName>style.visibility</p:attrName>
                                        </p:attrNameLst>
                                      </p:cBhvr>
                                      <p:to>
                                        <p:strVal val="visible"/>
                                      </p:to>
                                    </p:set>
                                    <p:animEffect transition="in" filter="wipe(down)">
                                      <p:cBhvr>
                                        <p:cTn id="94" dur="500"/>
                                        <p:tgtEl>
                                          <p:spTgt spid="14">
                                            <p:graphicEl>
                                              <a:chart seriesIdx="-4" categoryIdx="15" bldStep="category"/>
                                            </p:graphicEl>
                                          </p:spTgt>
                                        </p:tgtEl>
                                      </p:cBhvr>
                                    </p:animEffect>
                                  </p:childTnLst>
                                </p:cTn>
                              </p:par>
                            </p:childTnLst>
                          </p:cTn>
                        </p:par>
                        <p:par>
                          <p:cTn id="95" fill="hold">
                            <p:stCondLst>
                              <p:cond delay="10000"/>
                            </p:stCondLst>
                            <p:childTnLst>
                              <p:par>
                                <p:cTn id="96" presetID="22" presetClass="entr" presetSubtype="4" fill="hold" grpId="0" nodeType="afterEffect">
                                  <p:stCondLst>
                                    <p:cond delay="0"/>
                                  </p:stCondLst>
                                  <p:childTnLst>
                                    <p:set>
                                      <p:cBhvr>
                                        <p:cTn id="97" dur="1" fill="hold">
                                          <p:stCondLst>
                                            <p:cond delay="0"/>
                                          </p:stCondLst>
                                        </p:cTn>
                                        <p:tgtEl>
                                          <p:spTgt spid="14">
                                            <p:graphicEl>
                                              <a:chart seriesIdx="-4" categoryIdx="16" bldStep="category"/>
                                            </p:graphicEl>
                                          </p:spTgt>
                                        </p:tgtEl>
                                        <p:attrNameLst>
                                          <p:attrName>style.visibility</p:attrName>
                                        </p:attrNameLst>
                                      </p:cBhvr>
                                      <p:to>
                                        <p:strVal val="visible"/>
                                      </p:to>
                                    </p:set>
                                    <p:animEffect transition="in" filter="wipe(down)">
                                      <p:cBhvr>
                                        <p:cTn id="98" dur="500"/>
                                        <p:tgtEl>
                                          <p:spTgt spid="14">
                                            <p:graphicEl>
                                              <a:chart seriesIdx="-4" categoryIdx="16" bldStep="category"/>
                                            </p:graphicEl>
                                          </p:spTgt>
                                        </p:tgtEl>
                                      </p:cBhvr>
                                    </p:animEffect>
                                  </p:childTnLst>
                                </p:cTn>
                              </p:par>
                            </p:childTnLst>
                          </p:cTn>
                        </p:par>
                        <p:par>
                          <p:cTn id="99" fill="hold">
                            <p:stCondLst>
                              <p:cond delay="10500"/>
                            </p:stCondLst>
                            <p:childTnLst>
                              <p:par>
                                <p:cTn id="100" presetID="22" presetClass="entr" presetSubtype="4" fill="hold" grpId="0" nodeType="afterEffect">
                                  <p:stCondLst>
                                    <p:cond delay="0"/>
                                  </p:stCondLst>
                                  <p:childTnLst>
                                    <p:set>
                                      <p:cBhvr>
                                        <p:cTn id="101" dur="1" fill="hold">
                                          <p:stCondLst>
                                            <p:cond delay="0"/>
                                          </p:stCondLst>
                                        </p:cTn>
                                        <p:tgtEl>
                                          <p:spTgt spid="14">
                                            <p:graphicEl>
                                              <a:chart seriesIdx="-4" categoryIdx="17" bldStep="category"/>
                                            </p:graphicEl>
                                          </p:spTgt>
                                        </p:tgtEl>
                                        <p:attrNameLst>
                                          <p:attrName>style.visibility</p:attrName>
                                        </p:attrNameLst>
                                      </p:cBhvr>
                                      <p:to>
                                        <p:strVal val="visible"/>
                                      </p:to>
                                    </p:set>
                                    <p:animEffect transition="in" filter="wipe(down)">
                                      <p:cBhvr>
                                        <p:cTn id="102" dur="500"/>
                                        <p:tgtEl>
                                          <p:spTgt spid="14">
                                            <p:graphicEl>
                                              <a:chart seriesIdx="-4" categoryIdx="17" bldStep="category"/>
                                            </p:graphicEl>
                                          </p:spTgt>
                                        </p:tgtEl>
                                      </p:cBhvr>
                                    </p:animEffect>
                                  </p:childTnLst>
                                </p:cTn>
                              </p:par>
                            </p:childTnLst>
                          </p:cTn>
                        </p:par>
                        <p:par>
                          <p:cTn id="103" fill="hold">
                            <p:stCondLst>
                              <p:cond delay="11000"/>
                            </p:stCondLst>
                            <p:childTnLst>
                              <p:par>
                                <p:cTn id="104" presetID="22" presetClass="entr" presetSubtype="4" fill="hold" grpId="0" nodeType="afterEffect">
                                  <p:stCondLst>
                                    <p:cond delay="0"/>
                                  </p:stCondLst>
                                  <p:childTnLst>
                                    <p:set>
                                      <p:cBhvr>
                                        <p:cTn id="105" dur="1" fill="hold">
                                          <p:stCondLst>
                                            <p:cond delay="0"/>
                                          </p:stCondLst>
                                        </p:cTn>
                                        <p:tgtEl>
                                          <p:spTgt spid="14">
                                            <p:graphicEl>
                                              <a:chart seriesIdx="-4" categoryIdx="18" bldStep="category"/>
                                            </p:graphicEl>
                                          </p:spTgt>
                                        </p:tgtEl>
                                        <p:attrNameLst>
                                          <p:attrName>style.visibility</p:attrName>
                                        </p:attrNameLst>
                                      </p:cBhvr>
                                      <p:to>
                                        <p:strVal val="visible"/>
                                      </p:to>
                                    </p:set>
                                    <p:animEffect transition="in" filter="wipe(down)">
                                      <p:cBhvr>
                                        <p:cTn id="106" dur="500"/>
                                        <p:tgtEl>
                                          <p:spTgt spid="14">
                                            <p:graphicEl>
                                              <a:chart seriesIdx="-4" categoryIdx="18" bldStep="category"/>
                                            </p:graphicEl>
                                          </p:spTgt>
                                        </p:tgtEl>
                                      </p:cBhvr>
                                    </p:animEffect>
                                  </p:childTnLst>
                                </p:cTn>
                              </p:par>
                            </p:childTnLst>
                          </p:cTn>
                        </p:par>
                        <p:par>
                          <p:cTn id="107" fill="hold">
                            <p:stCondLst>
                              <p:cond delay="11500"/>
                            </p:stCondLst>
                            <p:childTnLst>
                              <p:par>
                                <p:cTn id="108" presetID="22" presetClass="entr" presetSubtype="4" fill="hold" grpId="0" nodeType="afterEffect">
                                  <p:stCondLst>
                                    <p:cond delay="0"/>
                                  </p:stCondLst>
                                  <p:childTnLst>
                                    <p:set>
                                      <p:cBhvr>
                                        <p:cTn id="109" dur="1" fill="hold">
                                          <p:stCondLst>
                                            <p:cond delay="0"/>
                                          </p:stCondLst>
                                        </p:cTn>
                                        <p:tgtEl>
                                          <p:spTgt spid="14">
                                            <p:graphicEl>
                                              <a:chart seriesIdx="-4" categoryIdx="19" bldStep="category"/>
                                            </p:graphicEl>
                                          </p:spTgt>
                                        </p:tgtEl>
                                        <p:attrNameLst>
                                          <p:attrName>style.visibility</p:attrName>
                                        </p:attrNameLst>
                                      </p:cBhvr>
                                      <p:to>
                                        <p:strVal val="visible"/>
                                      </p:to>
                                    </p:set>
                                    <p:animEffect transition="in" filter="wipe(down)">
                                      <p:cBhvr>
                                        <p:cTn id="110" dur="500"/>
                                        <p:tgtEl>
                                          <p:spTgt spid="14">
                                            <p:graphicEl>
                                              <a:chart seriesIdx="-4" categoryIdx="19" bldStep="category"/>
                                            </p:graphicEl>
                                          </p:spTgt>
                                        </p:tgtEl>
                                      </p:cBhvr>
                                    </p:animEffect>
                                  </p:childTnLst>
                                </p:cTn>
                              </p:par>
                            </p:childTnLst>
                          </p:cTn>
                        </p:par>
                        <p:par>
                          <p:cTn id="111" fill="hold">
                            <p:stCondLst>
                              <p:cond delay="12000"/>
                            </p:stCondLst>
                            <p:childTnLst>
                              <p:par>
                                <p:cTn id="112" presetID="22" presetClass="entr" presetSubtype="4" fill="hold" grpId="0" nodeType="afterEffect">
                                  <p:stCondLst>
                                    <p:cond delay="0"/>
                                  </p:stCondLst>
                                  <p:childTnLst>
                                    <p:set>
                                      <p:cBhvr>
                                        <p:cTn id="113" dur="1" fill="hold">
                                          <p:stCondLst>
                                            <p:cond delay="0"/>
                                          </p:stCondLst>
                                        </p:cTn>
                                        <p:tgtEl>
                                          <p:spTgt spid="14">
                                            <p:graphicEl>
                                              <a:chart seriesIdx="-4" categoryIdx="20" bldStep="category"/>
                                            </p:graphicEl>
                                          </p:spTgt>
                                        </p:tgtEl>
                                        <p:attrNameLst>
                                          <p:attrName>style.visibility</p:attrName>
                                        </p:attrNameLst>
                                      </p:cBhvr>
                                      <p:to>
                                        <p:strVal val="visible"/>
                                      </p:to>
                                    </p:set>
                                    <p:animEffect transition="in" filter="wipe(down)">
                                      <p:cBhvr>
                                        <p:cTn id="114" dur="500"/>
                                        <p:tgtEl>
                                          <p:spTgt spid="14">
                                            <p:graphicEl>
                                              <a:chart seriesIdx="-4" categoryIdx="20" bldStep="category"/>
                                            </p:graphicEl>
                                          </p:spTgt>
                                        </p:tgtEl>
                                      </p:cBhvr>
                                    </p:animEffect>
                                  </p:childTnLst>
                                </p:cTn>
                              </p:par>
                            </p:childTnLst>
                          </p:cTn>
                        </p:par>
                        <p:par>
                          <p:cTn id="115" fill="hold">
                            <p:stCondLst>
                              <p:cond delay="12500"/>
                            </p:stCondLst>
                            <p:childTnLst>
                              <p:par>
                                <p:cTn id="116" presetID="22" presetClass="entr" presetSubtype="4" fill="hold" grpId="0" nodeType="afterEffect">
                                  <p:stCondLst>
                                    <p:cond delay="0"/>
                                  </p:stCondLst>
                                  <p:childTnLst>
                                    <p:set>
                                      <p:cBhvr>
                                        <p:cTn id="117" dur="1" fill="hold">
                                          <p:stCondLst>
                                            <p:cond delay="0"/>
                                          </p:stCondLst>
                                        </p:cTn>
                                        <p:tgtEl>
                                          <p:spTgt spid="14">
                                            <p:graphicEl>
                                              <a:chart seriesIdx="-4" categoryIdx="21" bldStep="category"/>
                                            </p:graphicEl>
                                          </p:spTgt>
                                        </p:tgtEl>
                                        <p:attrNameLst>
                                          <p:attrName>style.visibility</p:attrName>
                                        </p:attrNameLst>
                                      </p:cBhvr>
                                      <p:to>
                                        <p:strVal val="visible"/>
                                      </p:to>
                                    </p:set>
                                    <p:animEffect transition="in" filter="wipe(down)">
                                      <p:cBhvr>
                                        <p:cTn id="118" dur="500"/>
                                        <p:tgtEl>
                                          <p:spTgt spid="14">
                                            <p:graphicEl>
                                              <a:chart seriesIdx="-4" categoryIdx="21" bldStep="category"/>
                                            </p:graphicEl>
                                          </p:spTgt>
                                        </p:tgtEl>
                                      </p:cBhvr>
                                    </p:animEffect>
                                  </p:childTnLst>
                                </p:cTn>
                              </p:par>
                            </p:childTnLst>
                          </p:cTn>
                        </p:par>
                        <p:par>
                          <p:cTn id="119" fill="hold">
                            <p:stCondLst>
                              <p:cond delay="13000"/>
                            </p:stCondLst>
                            <p:childTnLst>
                              <p:par>
                                <p:cTn id="120" presetID="22" presetClass="entr" presetSubtype="4" fill="hold" grpId="0" nodeType="afterEffect">
                                  <p:stCondLst>
                                    <p:cond delay="0"/>
                                  </p:stCondLst>
                                  <p:childTnLst>
                                    <p:set>
                                      <p:cBhvr>
                                        <p:cTn id="121" dur="1" fill="hold">
                                          <p:stCondLst>
                                            <p:cond delay="0"/>
                                          </p:stCondLst>
                                        </p:cTn>
                                        <p:tgtEl>
                                          <p:spTgt spid="14">
                                            <p:graphicEl>
                                              <a:chart seriesIdx="-4" categoryIdx="22" bldStep="category"/>
                                            </p:graphicEl>
                                          </p:spTgt>
                                        </p:tgtEl>
                                        <p:attrNameLst>
                                          <p:attrName>style.visibility</p:attrName>
                                        </p:attrNameLst>
                                      </p:cBhvr>
                                      <p:to>
                                        <p:strVal val="visible"/>
                                      </p:to>
                                    </p:set>
                                    <p:animEffect transition="in" filter="wipe(down)">
                                      <p:cBhvr>
                                        <p:cTn id="122" dur="500"/>
                                        <p:tgtEl>
                                          <p:spTgt spid="14">
                                            <p:graphicEl>
                                              <a:chart seriesIdx="-4" categoryIdx="22" bldStep="category"/>
                                            </p:graphicEl>
                                          </p:spTgt>
                                        </p:tgtEl>
                                      </p:cBhvr>
                                    </p:animEffect>
                                  </p:childTnLst>
                                </p:cTn>
                              </p:par>
                            </p:childTnLst>
                          </p:cTn>
                        </p:par>
                        <p:par>
                          <p:cTn id="123" fill="hold">
                            <p:stCondLst>
                              <p:cond delay="13500"/>
                            </p:stCondLst>
                            <p:childTnLst>
                              <p:par>
                                <p:cTn id="124" presetID="22" presetClass="entr" presetSubtype="4" fill="hold" grpId="0" nodeType="afterEffect">
                                  <p:stCondLst>
                                    <p:cond delay="0"/>
                                  </p:stCondLst>
                                  <p:childTnLst>
                                    <p:set>
                                      <p:cBhvr>
                                        <p:cTn id="125" dur="1" fill="hold">
                                          <p:stCondLst>
                                            <p:cond delay="0"/>
                                          </p:stCondLst>
                                        </p:cTn>
                                        <p:tgtEl>
                                          <p:spTgt spid="14">
                                            <p:graphicEl>
                                              <a:chart seriesIdx="-4" categoryIdx="23" bldStep="category"/>
                                            </p:graphicEl>
                                          </p:spTgt>
                                        </p:tgtEl>
                                        <p:attrNameLst>
                                          <p:attrName>style.visibility</p:attrName>
                                        </p:attrNameLst>
                                      </p:cBhvr>
                                      <p:to>
                                        <p:strVal val="visible"/>
                                      </p:to>
                                    </p:set>
                                    <p:animEffect transition="in" filter="wipe(down)">
                                      <p:cBhvr>
                                        <p:cTn id="126" dur="500"/>
                                        <p:tgtEl>
                                          <p:spTgt spid="14">
                                            <p:graphicEl>
                                              <a:chart seriesIdx="-4" categoryIdx="23" bldStep="category"/>
                                            </p:graphicEl>
                                          </p:spTgt>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14">
                                            <p:graphicEl>
                                              <a:chart seriesIdx="-4" categoryIdx="24" bldStep="category"/>
                                            </p:graphicEl>
                                          </p:spTgt>
                                        </p:tgtEl>
                                        <p:attrNameLst>
                                          <p:attrName>style.visibility</p:attrName>
                                        </p:attrNameLst>
                                      </p:cBhvr>
                                      <p:to>
                                        <p:strVal val="visible"/>
                                      </p:to>
                                    </p:set>
                                    <p:animEffect transition="in" filter="wipe(down)">
                                      <p:cBhvr>
                                        <p:cTn id="130" dur="500"/>
                                        <p:tgtEl>
                                          <p:spTgt spid="14">
                                            <p:graphicEl>
                                              <a:chart seriesIdx="-4" categoryIdx="24" bldStep="category"/>
                                            </p:graphicEl>
                                          </p:spTgt>
                                        </p:tgtEl>
                                      </p:cBhvr>
                                    </p:animEffect>
                                  </p:childTnLst>
                                </p:cTn>
                              </p:par>
                            </p:childTnLst>
                          </p:cTn>
                        </p:par>
                        <p:par>
                          <p:cTn id="131" fill="hold">
                            <p:stCondLst>
                              <p:cond delay="14500"/>
                            </p:stCondLst>
                            <p:childTnLst>
                              <p:par>
                                <p:cTn id="132" presetID="22" presetClass="entr" presetSubtype="4" fill="hold" grpId="0" nodeType="afterEffect">
                                  <p:stCondLst>
                                    <p:cond delay="0"/>
                                  </p:stCondLst>
                                  <p:childTnLst>
                                    <p:set>
                                      <p:cBhvr>
                                        <p:cTn id="133" dur="1" fill="hold">
                                          <p:stCondLst>
                                            <p:cond delay="0"/>
                                          </p:stCondLst>
                                        </p:cTn>
                                        <p:tgtEl>
                                          <p:spTgt spid="14">
                                            <p:graphicEl>
                                              <a:chart seriesIdx="-4" categoryIdx="25" bldStep="category"/>
                                            </p:graphicEl>
                                          </p:spTgt>
                                        </p:tgtEl>
                                        <p:attrNameLst>
                                          <p:attrName>style.visibility</p:attrName>
                                        </p:attrNameLst>
                                      </p:cBhvr>
                                      <p:to>
                                        <p:strVal val="visible"/>
                                      </p:to>
                                    </p:set>
                                    <p:animEffect transition="in" filter="wipe(down)">
                                      <p:cBhvr>
                                        <p:cTn id="134" dur="500"/>
                                        <p:tgtEl>
                                          <p:spTgt spid="14">
                                            <p:graphicEl>
                                              <a:chart seriesIdx="-4" categoryIdx="25" bldStep="category"/>
                                            </p:graphicEl>
                                          </p:spTgt>
                                        </p:tgtEl>
                                      </p:cBhvr>
                                    </p:animEffect>
                                  </p:childTnLst>
                                </p:cTn>
                              </p:par>
                            </p:childTnLst>
                          </p:cTn>
                        </p:par>
                        <p:par>
                          <p:cTn id="135" fill="hold">
                            <p:stCondLst>
                              <p:cond delay="15000"/>
                            </p:stCondLst>
                            <p:childTnLst>
                              <p:par>
                                <p:cTn id="136" presetID="22" presetClass="entr" presetSubtype="4" fill="hold" grpId="0" nodeType="afterEffect">
                                  <p:stCondLst>
                                    <p:cond delay="0"/>
                                  </p:stCondLst>
                                  <p:childTnLst>
                                    <p:set>
                                      <p:cBhvr>
                                        <p:cTn id="137" dur="1" fill="hold">
                                          <p:stCondLst>
                                            <p:cond delay="0"/>
                                          </p:stCondLst>
                                        </p:cTn>
                                        <p:tgtEl>
                                          <p:spTgt spid="14">
                                            <p:graphicEl>
                                              <a:chart seriesIdx="-4" categoryIdx="26" bldStep="category"/>
                                            </p:graphicEl>
                                          </p:spTgt>
                                        </p:tgtEl>
                                        <p:attrNameLst>
                                          <p:attrName>style.visibility</p:attrName>
                                        </p:attrNameLst>
                                      </p:cBhvr>
                                      <p:to>
                                        <p:strVal val="visible"/>
                                      </p:to>
                                    </p:set>
                                    <p:animEffect transition="in" filter="wipe(down)">
                                      <p:cBhvr>
                                        <p:cTn id="138" dur="500"/>
                                        <p:tgtEl>
                                          <p:spTgt spid="14">
                                            <p:graphicEl>
                                              <a:chart seriesIdx="-4" categoryIdx="26" bldStep="category"/>
                                            </p:graphicEl>
                                          </p:spTgt>
                                        </p:tgtEl>
                                      </p:cBhvr>
                                    </p:animEffect>
                                  </p:childTnLst>
                                </p:cTn>
                              </p:par>
                            </p:childTnLst>
                          </p:cTn>
                        </p:par>
                        <p:par>
                          <p:cTn id="139" fill="hold">
                            <p:stCondLst>
                              <p:cond delay="15500"/>
                            </p:stCondLst>
                            <p:childTnLst>
                              <p:par>
                                <p:cTn id="140" presetID="22" presetClass="entr" presetSubtype="4" fill="hold" grpId="0" nodeType="afterEffect">
                                  <p:stCondLst>
                                    <p:cond delay="0"/>
                                  </p:stCondLst>
                                  <p:childTnLst>
                                    <p:set>
                                      <p:cBhvr>
                                        <p:cTn id="141" dur="1" fill="hold">
                                          <p:stCondLst>
                                            <p:cond delay="0"/>
                                          </p:stCondLst>
                                        </p:cTn>
                                        <p:tgtEl>
                                          <p:spTgt spid="14">
                                            <p:graphicEl>
                                              <a:chart seriesIdx="-4" categoryIdx="27" bldStep="category"/>
                                            </p:graphicEl>
                                          </p:spTgt>
                                        </p:tgtEl>
                                        <p:attrNameLst>
                                          <p:attrName>style.visibility</p:attrName>
                                        </p:attrNameLst>
                                      </p:cBhvr>
                                      <p:to>
                                        <p:strVal val="visible"/>
                                      </p:to>
                                    </p:set>
                                    <p:animEffect transition="in" filter="wipe(down)">
                                      <p:cBhvr>
                                        <p:cTn id="142" dur="500"/>
                                        <p:tgtEl>
                                          <p:spTgt spid="14">
                                            <p:graphicEl>
                                              <a:chart seriesIdx="-4" categoryIdx="27" bldStep="category"/>
                                            </p:graphicEl>
                                          </p:spTgt>
                                        </p:tgtEl>
                                      </p:cBhvr>
                                    </p:animEffect>
                                  </p:childTnLst>
                                </p:cTn>
                              </p:par>
                            </p:childTnLst>
                          </p:cTn>
                        </p:par>
                        <p:par>
                          <p:cTn id="143" fill="hold">
                            <p:stCondLst>
                              <p:cond delay="16000"/>
                            </p:stCondLst>
                            <p:childTnLst>
                              <p:par>
                                <p:cTn id="144" presetID="22" presetClass="entr" presetSubtype="4" fill="hold" grpId="0" nodeType="afterEffect">
                                  <p:stCondLst>
                                    <p:cond delay="0"/>
                                  </p:stCondLst>
                                  <p:childTnLst>
                                    <p:set>
                                      <p:cBhvr>
                                        <p:cTn id="145" dur="1" fill="hold">
                                          <p:stCondLst>
                                            <p:cond delay="0"/>
                                          </p:stCondLst>
                                        </p:cTn>
                                        <p:tgtEl>
                                          <p:spTgt spid="14">
                                            <p:graphicEl>
                                              <a:chart seriesIdx="-4" categoryIdx="28" bldStep="category"/>
                                            </p:graphicEl>
                                          </p:spTgt>
                                        </p:tgtEl>
                                        <p:attrNameLst>
                                          <p:attrName>style.visibility</p:attrName>
                                        </p:attrNameLst>
                                      </p:cBhvr>
                                      <p:to>
                                        <p:strVal val="visible"/>
                                      </p:to>
                                    </p:set>
                                    <p:animEffect transition="in" filter="wipe(down)">
                                      <p:cBhvr>
                                        <p:cTn id="146" dur="500"/>
                                        <p:tgtEl>
                                          <p:spTgt spid="14">
                                            <p:graphicEl>
                                              <a:chart seriesIdx="-4" categoryIdx="28" bldStep="category"/>
                                            </p:graphicEl>
                                          </p:spTgt>
                                        </p:tgtEl>
                                      </p:cBhvr>
                                    </p:animEffect>
                                  </p:childTnLst>
                                </p:cTn>
                              </p:par>
                            </p:childTnLst>
                          </p:cTn>
                        </p:par>
                        <p:par>
                          <p:cTn id="147" fill="hold">
                            <p:stCondLst>
                              <p:cond delay="16500"/>
                            </p:stCondLst>
                            <p:childTnLst>
                              <p:par>
                                <p:cTn id="148" presetID="22" presetClass="entr" presetSubtype="4" fill="hold" grpId="0" nodeType="afterEffect">
                                  <p:stCondLst>
                                    <p:cond delay="0"/>
                                  </p:stCondLst>
                                  <p:childTnLst>
                                    <p:set>
                                      <p:cBhvr>
                                        <p:cTn id="149" dur="1" fill="hold">
                                          <p:stCondLst>
                                            <p:cond delay="0"/>
                                          </p:stCondLst>
                                        </p:cTn>
                                        <p:tgtEl>
                                          <p:spTgt spid="14">
                                            <p:graphicEl>
                                              <a:chart seriesIdx="-4" categoryIdx="29" bldStep="category"/>
                                            </p:graphicEl>
                                          </p:spTgt>
                                        </p:tgtEl>
                                        <p:attrNameLst>
                                          <p:attrName>style.visibility</p:attrName>
                                        </p:attrNameLst>
                                      </p:cBhvr>
                                      <p:to>
                                        <p:strVal val="visible"/>
                                      </p:to>
                                    </p:set>
                                    <p:animEffect transition="in" filter="wipe(down)">
                                      <p:cBhvr>
                                        <p:cTn id="150" dur="500"/>
                                        <p:tgtEl>
                                          <p:spTgt spid="14">
                                            <p:graphicEl>
                                              <a:chart seriesIdx="-4" categoryIdx="29" bldStep="category"/>
                                            </p:graphicEl>
                                          </p:spTgt>
                                        </p:tgtEl>
                                      </p:cBhvr>
                                    </p:animEffect>
                                  </p:childTnLst>
                                </p:cTn>
                              </p:par>
                            </p:childTnLst>
                          </p:cTn>
                        </p:par>
                        <p:par>
                          <p:cTn id="151" fill="hold">
                            <p:stCondLst>
                              <p:cond delay="17000"/>
                            </p:stCondLst>
                            <p:childTnLst>
                              <p:par>
                                <p:cTn id="152" presetID="22" presetClass="entr" presetSubtype="4" fill="hold" grpId="0" nodeType="afterEffect">
                                  <p:stCondLst>
                                    <p:cond delay="0"/>
                                  </p:stCondLst>
                                  <p:childTnLst>
                                    <p:set>
                                      <p:cBhvr>
                                        <p:cTn id="153" dur="1" fill="hold">
                                          <p:stCondLst>
                                            <p:cond delay="0"/>
                                          </p:stCondLst>
                                        </p:cTn>
                                        <p:tgtEl>
                                          <p:spTgt spid="14">
                                            <p:graphicEl>
                                              <a:chart seriesIdx="-4" categoryIdx="30" bldStep="category"/>
                                            </p:graphicEl>
                                          </p:spTgt>
                                        </p:tgtEl>
                                        <p:attrNameLst>
                                          <p:attrName>style.visibility</p:attrName>
                                        </p:attrNameLst>
                                      </p:cBhvr>
                                      <p:to>
                                        <p:strVal val="visible"/>
                                      </p:to>
                                    </p:set>
                                    <p:animEffect transition="in" filter="wipe(down)">
                                      <p:cBhvr>
                                        <p:cTn id="154" dur="500"/>
                                        <p:tgtEl>
                                          <p:spTgt spid="14">
                                            <p:graphicEl>
                                              <a:chart seriesIdx="-4" categoryIdx="30" bldStep="category"/>
                                            </p:graphicEl>
                                          </p:spTgt>
                                        </p:tgtEl>
                                      </p:cBhvr>
                                    </p:animEffect>
                                  </p:childTnLst>
                                </p:cTn>
                              </p:par>
                            </p:childTnLst>
                          </p:cTn>
                        </p:par>
                        <p:par>
                          <p:cTn id="155" fill="hold">
                            <p:stCondLst>
                              <p:cond delay="17500"/>
                            </p:stCondLst>
                            <p:childTnLst>
                              <p:par>
                                <p:cTn id="156" presetID="22" presetClass="entr" presetSubtype="4" fill="hold" grpId="0" nodeType="afterEffect">
                                  <p:stCondLst>
                                    <p:cond delay="0"/>
                                  </p:stCondLst>
                                  <p:childTnLst>
                                    <p:set>
                                      <p:cBhvr>
                                        <p:cTn id="157" dur="1" fill="hold">
                                          <p:stCondLst>
                                            <p:cond delay="0"/>
                                          </p:stCondLst>
                                        </p:cTn>
                                        <p:tgtEl>
                                          <p:spTgt spid="14">
                                            <p:graphicEl>
                                              <a:chart seriesIdx="-4" categoryIdx="31" bldStep="category"/>
                                            </p:graphicEl>
                                          </p:spTgt>
                                        </p:tgtEl>
                                        <p:attrNameLst>
                                          <p:attrName>style.visibility</p:attrName>
                                        </p:attrNameLst>
                                      </p:cBhvr>
                                      <p:to>
                                        <p:strVal val="visible"/>
                                      </p:to>
                                    </p:set>
                                    <p:animEffect transition="in" filter="wipe(down)">
                                      <p:cBhvr>
                                        <p:cTn id="158" dur="500"/>
                                        <p:tgtEl>
                                          <p:spTgt spid="14">
                                            <p:graphicEl>
                                              <a:chart seriesIdx="-4" categoryIdx="31" bldStep="category"/>
                                            </p:graphicEl>
                                          </p:spTgt>
                                        </p:tgtEl>
                                      </p:cBhvr>
                                    </p:animEffect>
                                  </p:childTnLst>
                                </p:cTn>
                              </p:par>
                            </p:childTnLst>
                          </p:cTn>
                        </p:par>
                        <p:par>
                          <p:cTn id="159" fill="hold">
                            <p:stCondLst>
                              <p:cond delay="18000"/>
                            </p:stCondLst>
                            <p:childTnLst>
                              <p:par>
                                <p:cTn id="160" presetID="22" presetClass="entr" presetSubtype="4" fill="hold" grpId="0" nodeType="afterEffect">
                                  <p:stCondLst>
                                    <p:cond delay="0"/>
                                  </p:stCondLst>
                                  <p:childTnLst>
                                    <p:set>
                                      <p:cBhvr>
                                        <p:cTn id="161" dur="1" fill="hold">
                                          <p:stCondLst>
                                            <p:cond delay="0"/>
                                          </p:stCondLst>
                                        </p:cTn>
                                        <p:tgtEl>
                                          <p:spTgt spid="14">
                                            <p:graphicEl>
                                              <a:chart seriesIdx="-4" categoryIdx="32" bldStep="category"/>
                                            </p:graphicEl>
                                          </p:spTgt>
                                        </p:tgtEl>
                                        <p:attrNameLst>
                                          <p:attrName>style.visibility</p:attrName>
                                        </p:attrNameLst>
                                      </p:cBhvr>
                                      <p:to>
                                        <p:strVal val="visible"/>
                                      </p:to>
                                    </p:set>
                                    <p:animEffect transition="in" filter="wipe(down)">
                                      <p:cBhvr>
                                        <p:cTn id="162" dur="500"/>
                                        <p:tgtEl>
                                          <p:spTgt spid="14">
                                            <p:graphicEl>
                                              <a:chart seriesIdx="-4" categoryIdx="32" bldStep="category"/>
                                            </p:graphicEl>
                                          </p:spTgt>
                                        </p:tgtEl>
                                      </p:cBhvr>
                                    </p:animEffect>
                                  </p:childTnLst>
                                </p:cTn>
                              </p:par>
                            </p:childTnLst>
                          </p:cTn>
                        </p:par>
                        <p:par>
                          <p:cTn id="163" fill="hold">
                            <p:stCondLst>
                              <p:cond delay="18500"/>
                            </p:stCondLst>
                            <p:childTnLst>
                              <p:par>
                                <p:cTn id="164" presetID="22" presetClass="entr" presetSubtype="4" fill="hold" grpId="0" nodeType="afterEffect">
                                  <p:stCondLst>
                                    <p:cond delay="0"/>
                                  </p:stCondLst>
                                  <p:childTnLst>
                                    <p:set>
                                      <p:cBhvr>
                                        <p:cTn id="165" dur="1" fill="hold">
                                          <p:stCondLst>
                                            <p:cond delay="0"/>
                                          </p:stCondLst>
                                        </p:cTn>
                                        <p:tgtEl>
                                          <p:spTgt spid="14">
                                            <p:graphicEl>
                                              <a:chart seriesIdx="-4" categoryIdx="33" bldStep="category"/>
                                            </p:graphicEl>
                                          </p:spTgt>
                                        </p:tgtEl>
                                        <p:attrNameLst>
                                          <p:attrName>style.visibility</p:attrName>
                                        </p:attrNameLst>
                                      </p:cBhvr>
                                      <p:to>
                                        <p:strVal val="visible"/>
                                      </p:to>
                                    </p:set>
                                    <p:animEffect transition="in" filter="wipe(down)">
                                      <p:cBhvr>
                                        <p:cTn id="166" dur="500"/>
                                        <p:tgtEl>
                                          <p:spTgt spid="14">
                                            <p:graphicEl>
                                              <a:chart seriesIdx="-4" categoryIdx="33" bldStep="category"/>
                                            </p:graphicEl>
                                          </p:spTgt>
                                        </p:tgtEl>
                                      </p:cBhvr>
                                    </p:animEffect>
                                  </p:childTnLst>
                                </p:cTn>
                              </p:par>
                            </p:childTnLst>
                          </p:cTn>
                        </p:par>
                        <p:par>
                          <p:cTn id="167" fill="hold">
                            <p:stCondLst>
                              <p:cond delay="19000"/>
                            </p:stCondLst>
                            <p:childTnLst>
                              <p:par>
                                <p:cTn id="168" presetID="22" presetClass="entr" presetSubtype="4" fill="hold" grpId="0" nodeType="afterEffect">
                                  <p:stCondLst>
                                    <p:cond delay="0"/>
                                  </p:stCondLst>
                                  <p:childTnLst>
                                    <p:set>
                                      <p:cBhvr>
                                        <p:cTn id="169" dur="1" fill="hold">
                                          <p:stCondLst>
                                            <p:cond delay="0"/>
                                          </p:stCondLst>
                                        </p:cTn>
                                        <p:tgtEl>
                                          <p:spTgt spid="14">
                                            <p:graphicEl>
                                              <a:chart seriesIdx="-4" categoryIdx="34" bldStep="category"/>
                                            </p:graphicEl>
                                          </p:spTgt>
                                        </p:tgtEl>
                                        <p:attrNameLst>
                                          <p:attrName>style.visibility</p:attrName>
                                        </p:attrNameLst>
                                      </p:cBhvr>
                                      <p:to>
                                        <p:strVal val="visible"/>
                                      </p:to>
                                    </p:set>
                                    <p:animEffect transition="in" filter="wipe(down)">
                                      <p:cBhvr>
                                        <p:cTn id="170" dur="500"/>
                                        <p:tgtEl>
                                          <p:spTgt spid="14">
                                            <p:graphicEl>
                                              <a:chart seriesIdx="-4" categoryIdx="34" bldStep="category"/>
                                            </p:graphicEl>
                                          </p:spTgt>
                                        </p:tgtEl>
                                      </p:cBhvr>
                                    </p:animEffect>
                                  </p:childTnLst>
                                </p:cTn>
                              </p:par>
                            </p:childTnLst>
                          </p:cTn>
                        </p:par>
                        <p:par>
                          <p:cTn id="171" fill="hold">
                            <p:stCondLst>
                              <p:cond delay="19500"/>
                            </p:stCondLst>
                            <p:childTnLst>
                              <p:par>
                                <p:cTn id="172" presetID="22" presetClass="entr" presetSubtype="4" fill="hold" grpId="0" nodeType="afterEffect">
                                  <p:stCondLst>
                                    <p:cond delay="0"/>
                                  </p:stCondLst>
                                  <p:childTnLst>
                                    <p:set>
                                      <p:cBhvr>
                                        <p:cTn id="173" dur="1" fill="hold">
                                          <p:stCondLst>
                                            <p:cond delay="0"/>
                                          </p:stCondLst>
                                        </p:cTn>
                                        <p:tgtEl>
                                          <p:spTgt spid="14">
                                            <p:graphicEl>
                                              <a:chart seriesIdx="-4" categoryIdx="35" bldStep="category"/>
                                            </p:graphicEl>
                                          </p:spTgt>
                                        </p:tgtEl>
                                        <p:attrNameLst>
                                          <p:attrName>style.visibility</p:attrName>
                                        </p:attrNameLst>
                                      </p:cBhvr>
                                      <p:to>
                                        <p:strVal val="visible"/>
                                      </p:to>
                                    </p:set>
                                    <p:animEffect transition="in" filter="wipe(down)">
                                      <p:cBhvr>
                                        <p:cTn id="174" dur="500"/>
                                        <p:tgtEl>
                                          <p:spTgt spid="14">
                                            <p:graphicEl>
                                              <a:chart seriesIdx="-4" categoryIdx="35" bldStep="category"/>
                                            </p:graphicEl>
                                          </p:spTgt>
                                        </p:tgtEl>
                                      </p:cBhvr>
                                    </p:animEffect>
                                  </p:childTnLst>
                                </p:cTn>
                              </p:par>
                            </p:childTnLst>
                          </p:cTn>
                        </p:par>
                        <p:par>
                          <p:cTn id="175" fill="hold">
                            <p:stCondLst>
                              <p:cond delay="20000"/>
                            </p:stCondLst>
                            <p:childTnLst>
                              <p:par>
                                <p:cTn id="176" presetID="22" presetClass="entr" presetSubtype="4" fill="hold" grpId="0" nodeType="afterEffect">
                                  <p:stCondLst>
                                    <p:cond delay="0"/>
                                  </p:stCondLst>
                                  <p:childTnLst>
                                    <p:set>
                                      <p:cBhvr>
                                        <p:cTn id="177" dur="1" fill="hold">
                                          <p:stCondLst>
                                            <p:cond delay="0"/>
                                          </p:stCondLst>
                                        </p:cTn>
                                        <p:tgtEl>
                                          <p:spTgt spid="14">
                                            <p:graphicEl>
                                              <a:chart seriesIdx="-4" categoryIdx="36" bldStep="category"/>
                                            </p:graphicEl>
                                          </p:spTgt>
                                        </p:tgtEl>
                                        <p:attrNameLst>
                                          <p:attrName>style.visibility</p:attrName>
                                        </p:attrNameLst>
                                      </p:cBhvr>
                                      <p:to>
                                        <p:strVal val="visible"/>
                                      </p:to>
                                    </p:set>
                                    <p:animEffect transition="in" filter="wipe(down)">
                                      <p:cBhvr>
                                        <p:cTn id="178" dur="500"/>
                                        <p:tgtEl>
                                          <p:spTgt spid="14">
                                            <p:graphicEl>
                                              <a:chart seriesIdx="-4" categoryIdx="36" bldStep="category"/>
                                            </p:graphicEl>
                                          </p:spTgt>
                                        </p:tgtEl>
                                      </p:cBhvr>
                                    </p:animEffect>
                                  </p:childTnLst>
                                </p:cTn>
                              </p:par>
                            </p:childTnLst>
                          </p:cTn>
                        </p:par>
                        <p:par>
                          <p:cTn id="179" fill="hold">
                            <p:stCondLst>
                              <p:cond delay="20500"/>
                            </p:stCondLst>
                            <p:childTnLst>
                              <p:par>
                                <p:cTn id="180" presetID="22" presetClass="entr" presetSubtype="4" fill="hold" grpId="0" nodeType="afterEffect">
                                  <p:stCondLst>
                                    <p:cond delay="0"/>
                                  </p:stCondLst>
                                  <p:childTnLst>
                                    <p:set>
                                      <p:cBhvr>
                                        <p:cTn id="181" dur="1" fill="hold">
                                          <p:stCondLst>
                                            <p:cond delay="0"/>
                                          </p:stCondLst>
                                        </p:cTn>
                                        <p:tgtEl>
                                          <p:spTgt spid="14">
                                            <p:graphicEl>
                                              <a:chart seriesIdx="-4" categoryIdx="37" bldStep="category"/>
                                            </p:graphicEl>
                                          </p:spTgt>
                                        </p:tgtEl>
                                        <p:attrNameLst>
                                          <p:attrName>style.visibility</p:attrName>
                                        </p:attrNameLst>
                                      </p:cBhvr>
                                      <p:to>
                                        <p:strVal val="visible"/>
                                      </p:to>
                                    </p:set>
                                    <p:animEffect transition="in" filter="wipe(down)">
                                      <p:cBhvr>
                                        <p:cTn id="182" dur="500"/>
                                        <p:tgtEl>
                                          <p:spTgt spid="14">
                                            <p:graphicEl>
                                              <a:chart seriesIdx="-4" categoryIdx="37" bldStep="category"/>
                                            </p:graphicEl>
                                          </p:spTgt>
                                        </p:tgtEl>
                                      </p:cBhvr>
                                    </p:animEffect>
                                  </p:childTnLst>
                                </p:cTn>
                              </p:par>
                            </p:childTnLst>
                          </p:cTn>
                        </p:par>
                        <p:par>
                          <p:cTn id="183" fill="hold">
                            <p:stCondLst>
                              <p:cond delay="21000"/>
                            </p:stCondLst>
                            <p:childTnLst>
                              <p:par>
                                <p:cTn id="184" presetID="22" presetClass="entr" presetSubtype="4" fill="hold" grpId="0" nodeType="afterEffect">
                                  <p:stCondLst>
                                    <p:cond delay="0"/>
                                  </p:stCondLst>
                                  <p:childTnLst>
                                    <p:set>
                                      <p:cBhvr>
                                        <p:cTn id="185" dur="1" fill="hold">
                                          <p:stCondLst>
                                            <p:cond delay="0"/>
                                          </p:stCondLst>
                                        </p:cTn>
                                        <p:tgtEl>
                                          <p:spTgt spid="14">
                                            <p:graphicEl>
                                              <a:chart seriesIdx="-4" categoryIdx="38" bldStep="category"/>
                                            </p:graphicEl>
                                          </p:spTgt>
                                        </p:tgtEl>
                                        <p:attrNameLst>
                                          <p:attrName>style.visibility</p:attrName>
                                        </p:attrNameLst>
                                      </p:cBhvr>
                                      <p:to>
                                        <p:strVal val="visible"/>
                                      </p:to>
                                    </p:set>
                                    <p:animEffect transition="in" filter="wipe(down)">
                                      <p:cBhvr>
                                        <p:cTn id="186" dur="500"/>
                                        <p:tgtEl>
                                          <p:spTgt spid="14">
                                            <p:graphicEl>
                                              <a:chart seriesIdx="-4" categoryIdx="38" bldStep="category"/>
                                            </p:graphicEl>
                                          </p:spTgt>
                                        </p:tgtEl>
                                      </p:cBhvr>
                                    </p:animEffect>
                                  </p:childTnLst>
                                </p:cTn>
                              </p:par>
                            </p:childTnLst>
                          </p:cTn>
                        </p:par>
                        <p:par>
                          <p:cTn id="187" fill="hold">
                            <p:stCondLst>
                              <p:cond delay="21500"/>
                            </p:stCondLst>
                            <p:childTnLst>
                              <p:par>
                                <p:cTn id="188" presetID="22" presetClass="entr" presetSubtype="4" fill="hold" grpId="0" nodeType="afterEffect">
                                  <p:stCondLst>
                                    <p:cond delay="0"/>
                                  </p:stCondLst>
                                  <p:childTnLst>
                                    <p:set>
                                      <p:cBhvr>
                                        <p:cTn id="189" dur="1" fill="hold">
                                          <p:stCondLst>
                                            <p:cond delay="0"/>
                                          </p:stCondLst>
                                        </p:cTn>
                                        <p:tgtEl>
                                          <p:spTgt spid="14">
                                            <p:graphicEl>
                                              <a:chart seriesIdx="-4" categoryIdx="39" bldStep="category"/>
                                            </p:graphicEl>
                                          </p:spTgt>
                                        </p:tgtEl>
                                        <p:attrNameLst>
                                          <p:attrName>style.visibility</p:attrName>
                                        </p:attrNameLst>
                                      </p:cBhvr>
                                      <p:to>
                                        <p:strVal val="visible"/>
                                      </p:to>
                                    </p:set>
                                    <p:animEffect transition="in" filter="wipe(down)">
                                      <p:cBhvr>
                                        <p:cTn id="190" dur="500"/>
                                        <p:tgtEl>
                                          <p:spTgt spid="14">
                                            <p:graphicEl>
                                              <a:chart seriesIdx="-4" categoryIdx="39" bldStep="category"/>
                                            </p:graphicEl>
                                          </p:spTgt>
                                        </p:tgtEl>
                                      </p:cBhvr>
                                    </p:animEffect>
                                  </p:childTnLst>
                                </p:cTn>
                              </p:par>
                            </p:childTnLst>
                          </p:cTn>
                        </p:par>
                        <p:par>
                          <p:cTn id="191" fill="hold">
                            <p:stCondLst>
                              <p:cond delay="22000"/>
                            </p:stCondLst>
                            <p:childTnLst>
                              <p:par>
                                <p:cTn id="192" presetID="22" presetClass="entr" presetSubtype="4" fill="hold" grpId="0" nodeType="afterEffect">
                                  <p:stCondLst>
                                    <p:cond delay="0"/>
                                  </p:stCondLst>
                                  <p:childTnLst>
                                    <p:set>
                                      <p:cBhvr>
                                        <p:cTn id="193" dur="1" fill="hold">
                                          <p:stCondLst>
                                            <p:cond delay="0"/>
                                          </p:stCondLst>
                                        </p:cTn>
                                        <p:tgtEl>
                                          <p:spTgt spid="14">
                                            <p:graphicEl>
                                              <a:chart seriesIdx="-4" categoryIdx="40" bldStep="category"/>
                                            </p:graphicEl>
                                          </p:spTgt>
                                        </p:tgtEl>
                                        <p:attrNameLst>
                                          <p:attrName>style.visibility</p:attrName>
                                        </p:attrNameLst>
                                      </p:cBhvr>
                                      <p:to>
                                        <p:strVal val="visible"/>
                                      </p:to>
                                    </p:set>
                                    <p:animEffect transition="in" filter="wipe(down)">
                                      <p:cBhvr>
                                        <p:cTn id="194" dur="500"/>
                                        <p:tgtEl>
                                          <p:spTgt spid="14">
                                            <p:graphicEl>
                                              <a:chart seriesIdx="-4" categoryIdx="40" bldStep="category"/>
                                            </p:graphicEl>
                                          </p:spTgt>
                                        </p:tgtEl>
                                      </p:cBhvr>
                                    </p:animEffect>
                                  </p:childTnLst>
                                </p:cTn>
                              </p:par>
                            </p:childTnLst>
                          </p:cTn>
                        </p:par>
                        <p:par>
                          <p:cTn id="195" fill="hold">
                            <p:stCondLst>
                              <p:cond delay="22500"/>
                            </p:stCondLst>
                            <p:childTnLst>
                              <p:par>
                                <p:cTn id="196" presetID="22" presetClass="entr" presetSubtype="4" fill="hold" grpId="0" nodeType="afterEffect">
                                  <p:stCondLst>
                                    <p:cond delay="0"/>
                                  </p:stCondLst>
                                  <p:childTnLst>
                                    <p:set>
                                      <p:cBhvr>
                                        <p:cTn id="197" dur="1" fill="hold">
                                          <p:stCondLst>
                                            <p:cond delay="0"/>
                                          </p:stCondLst>
                                        </p:cTn>
                                        <p:tgtEl>
                                          <p:spTgt spid="14">
                                            <p:graphicEl>
                                              <a:chart seriesIdx="-4" categoryIdx="41" bldStep="category"/>
                                            </p:graphicEl>
                                          </p:spTgt>
                                        </p:tgtEl>
                                        <p:attrNameLst>
                                          <p:attrName>style.visibility</p:attrName>
                                        </p:attrNameLst>
                                      </p:cBhvr>
                                      <p:to>
                                        <p:strVal val="visible"/>
                                      </p:to>
                                    </p:set>
                                    <p:animEffect transition="in" filter="wipe(down)">
                                      <p:cBhvr>
                                        <p:cTn id="198" dur="500"/>
                                        <p:tgtEl>
                                          <p:spTgt spid="14">
                                            <p:graphicEl>
                                              <a:chart seriesIdx="-4" categoryIdx="41" bldStep="category"/>
                                            </p:graphicEl>
                                          </p:spTgt>
                                        </p:tgtEl>
                                      </p:cBhvr>
                                    </p:animEffect>
                                  </p:childTnLst>
                                </p:cTn>
                              </p:par>
                            </p:childTnLst>
                          </p:cTn>
                        </p:par>
                        <p:par>
                          <p:cTn id="199" fill="hold">
                            <p:stCondLst>
                              <p:cond delay="23000"/>
                            </p:stCondLst>
                            <p:childTnLst>
                              <p:par>
                                <p:cTn id="200" presetID="22" presetClass="entr" presetSubtype="4" fill="hold" grpId="0" nodeType="afterEffect">
                                  <p:stCondLst>
                                    <p:cond delay="0"/>
                                  </p:stCondLst>
                                  <p:childTnLst>
                                    <p:set>
                                      <p:cBhvr>
                                        <p:cTn id="201" dur="1" fill="hold">
                                          <p:stCondLst>
                                            <p:cond delay="0"/>
                                          </p:stCondLst>
                                        </p:cTn>
                                        <p:tgtEl>
                                          <p:spTgt spid="14">
                                            <p:graphicEl>
                                              <a:chart seriesIdx="-4" categoryIdx="42" bldStep="category"/>
                                            </p:graphicEl>
                                          </p:spTgt>
                                        </p:tgtEl>
                                        <p:attrNameLst>
                                          <p:attrName>style.visibility</p:attrName>
                                        </p:attrNameLst>
                                      </p:cBhvr>
                                      <p:to>
                                        <p:strVal val="visible"/>
                                      </p:to>
                                    </p:set>
                                    <p:animEffect transition="in" filter="wipe(down)">
                                      <p:cBhvr>
                                        <p:cTn id="202" dur="500"/>
                                        <p:tgtEl>
                                          <p:spTgt spid="14">
                                            <p:graphicEl>
                                              <a:chart seriesIdx="-4" categoryIdx="42" bldStep="category"/>
                                            </p:graphicEl>
                                          </p:spTgt>
                                        </p:tgtEl>
                                      </p:cBhvr>
                                    </p:animEffect>
                                  </p:childTnLst>
                                </p:cTn>
                              </p:par>
                            </p:childTnLst>
                          </p:cTn>
                        </p:par>
                        <p:par>
                          <p:cTn id="203" fill="hold">
                            <p:stCondLst>
                              <p:cond delay="23500"/>
                            </p:stCondLst>
                            <p:childTnLst>
                              <p:par>
                                <p:cTn id="204" presetID="22" presetClass="entr" presetSubtype="4" fill="hold" grpId="0" nodeType="afterEffect">
                                  <p:stCondLst>
                                    <p:cond delay="0"/>
                                  </p:stCondLst>
                                  <p:childTnLst>
                                    <p:set>
                                      <p:cBhvr>
                                        <p:cTn id="205" dur="1" fill="hold">
                                          <p:stCondLst>
                                            <p:cond delay="0"/>
                                          </p:stCondLst>
                                        </p:cTn>
                                        <p:tgtEl>
                                          <p:spTgt spid="14">
                                            <p:graphicEl>
                                              <a:chart seriesIdx="-4" categoryIdx="43" bldStep="category"/>
                                            </p:graphicEl>
                                          </p:spTgt>
                                        </p:tgtEl>
                                        <p:attrNameLst>
                                          <p:attrName>style.visibility</p:attrName>
                                        </p:attrNameLst>
                                      </p:cBhvr>
                                      <p:to>
                                        <p:strVal val="visible"/>
                                      </p:to>
                                    </p:set>
                                    <p:animEffect transition="in" filter="wipe(down)">
                                      <p:cBhvr>
                                        <p:cTn id="206" dur="500"/>
                                        <p:tgtEl>
                                          <p:spTgt spid="14">
                                            <p:graphicEl>
                                              <a:chart seriesIdx="-4" categoryIdx="43" bldStep="category"/>
                                            </p:graphicEl>
                                          </p:spTgt>
                                        </p:tgtEl>
                                      </p:cBhvr>
                                    </p:animEffect>
                                  </p:childTnLst>
                                </p:cTn>
                              </p:par>
                            </p:childTnLst>
                          </p:cTn>
                        </p:par>
                        <p:par>
                          <p:cTn id="207" fill="hold">
                            <p:stCondLst>
                              <p:cond delay="24000"/>
                            </p:stCondLst>
                            <p:childTnLst>
                              <p:par>
                                <p:cTn id="208" presetID="22" presetClass="entr" presetSubtype="4" fill="hold" grpId="0" nodeType="afterEffect">
                                  <p:stCondLst>
                                    <p:cond delay="0"/>
                                  </p:stCondLst>
                                  <p:childTnLst>
                                    <p:set>
                                      <p:cBhvr>
                                        <p:cTn id="209" dur="1" fill="hold">
                                          <p:stCondLst>
                                            <p:cond delay="0"/>
                                          </p:stCondLst>
                                        </p:cTn>
                                        <p:tgtEl>
                                          <p:spTgt spid="14">
                                            <p:graphicEl>
                                              <a:chart seriesIdx="-4" categoryIdx="44" bldStep="category"/>
                                            </p:graphicEl>
                                          </p:spTgt>
                                        </p:tgtEl>
                                        <p:attrNameLst>
                                          <p:attrName>style.visibility</p:attrName>
                                        </p:attrNameLst>
                                      </p:cBhvr>
                                      <p:to>
                                        <p:strVal val="visible"/>
                                      </p:to>
                                    </p:set>
                                    <p:animEffect transition="in" filter="wipe(down)">
                                      <p:cBhvr>
                                        <p:cTn id="210" dur="500"/>
                                        <p:tgtEl>
                                          <p:spTgt spid="14">
                                            <p:graphicEl>
                                              <a:chart seriesIdx="-4" categoryIdx="44" bldStep="category"/>
                                            </p:graphicEl>
                                          </p:spTgt>
                                        </p:tgtEl>
                                      </p:cBhvr>
                                    </p:animEffect>
                                  </p:childTnLst>
                                </p:cTn>
                              </p:par>
                            </p:childTnLst>
                          </p:cTn>
                        </p:par>
                        <p:par>
                          <p:cTn id="211" fill="hold">
                            <p:stCondLst>
                              <p:cond delay="24500"/>
                            </p:stCondLst>
                            <p:childTnLst>
                              <p:par>
                                <p:cTn id="212" presetID="22" presetClass="entr" presetSubtype="4" fill="hold" grpId="0" nodeType="afterEffect">
                                  <p:stCondLst>
                                    <p:cond delay="0"/>
                                  </p:stCondLst>
                                  <p:childTnLst>
                                    <p:set>
                                      <p:cBhvr>
                                        <p:cTn id="213" dur="1" fill="hold">
                                          <p:stCondLst>
                                            <p:cond delay="0"/>
                                          </p:stCondLst>
                                        </p:cTn>
                                        <p:tgtEl>
                                          <p:spTgt spid="14">
                                            <p:graphicEl>
                                              <a:chart seriesIdx="-4" categoryIdx="45" bldStep="category"/>
                                            </p:graphicEl>
                                          </p:spTgt>
                                        </p:tgtEl>
                                        <p:attrNameLst>
                                          <p:attrName>style.visibility</p:attrName>
                                        </p:attrNameLst>
                                      </p:cBhvr>
                                      <p:to>
                                        <p:strVal val="visible"/>
                                      </p:to>
                                    </p:set>
                                    <p:animEffect transition="in" filter="wipe(down)">
                                      <p:cBhvr>
                                        <p:cTn id="214" dur="500"/>
                                        <p:tgtEl>
                                          <p:spTgt spid="14">
                                            <p:graphicEl>
                                              <a:chart seriesIdx="-4" categoryIdx="45" bldStep="category"/>
                                            </p:graphicEl>
                                          </p:spTgt>
                                        </p:tgtEl>
                                      </p:cBhvr>
                                    </p:animEffect>
                                  </p:childTnLst>
                                </p:cTn>
                              </p:par>
                            </p:childTnLst>
                          </p:cTn>
                        </p:par>
                        <p:par>
                          <p:cTn id="215" fill="hold">
                            <p:stCondLst>
                              <p:cond delay="25000"/>
                            </p:stCondLst>
                            <p:childTnLst>
                              <p:par>
                                <p:cTn id="216" presetID="22" presetClass="entr" presetSubtype="4" fill="hold" grpId="0" nodeType="afterEffect">
                                  <p:stCondLst>
                                    <p:cond delay="0"/>
                                  </p:stCondLst>
                                  <p:childTnLst>
                                    <p:set>
                                      <p:cBhvr>
                                        <p:cTn id="217" dur="1" fill="hold">
                                          <p:stCondLst>
                                            <p:cond delay="0"/>
                                          </p:stCondLst>
                                        </p:cTn>
                                        <p:tgtEl>
                                          <p:spTgt spid="14">
                                            <p:graphicEl>
                                              <a:chart seriesIdx="-4" categoryIdx="46" bldStep="category"/>
                                            </p:graphicEl>
                                          </p:spTgt>
                                        </p:tgtEl>
                                        <p:attrNameLst>
                                          <p:attrName>style.visibility</p:attrName>
                                        </p:attrNameLst>
                                      </p:cBhvr>
                                      <p:to>
                                        <p:strVal val="visible"/>
                                      </p:to>
                                    </p:set>
                                    <p:animEffect transition="in" filter="wipe(down)">
                                      <p:cBhvr>
                                        <p:cTn id="218" dur="500"/>
                                        <p:tgtEl>
                                          <p:spTgt spid="14">
                                            <p:graphicEl>
                                              <a:chart seriesIdx="-4" categoryIdx="46" bldStep="category"/>
                                            </p:graphicEl>
                                          </p:spTgt>
                                        </p:tgtEl>
                                      </p:cBhvr>
                                    </p:animEffect>
                                  </p:childTnLst>
                                </p:cTn>
                              </p:par>
                            </p:childTnLst>
                          </p:cTn>
                        </p:par>
                        <p:par>
                          <p:cTn id="219" fill="hold">
                            <p:stCondLst>
                              <p:cond delay="25500"/>
                            </p:stCondLst>
                            <p:childTnLst>
                              <p:par>
                                <p:cTn id="220" presetID="22" presetClass="entr" presetSubtype="4" fill="hold" grpId="0" nodeType="afterEffect">
                                  <p:stCondLst>
                                    <p:cond delay="0"/>
                                  </p:stCondLst>
                                  <p:childTnLst>
                                    <p:set>
                                      <p:cBhvr>
                                        <p:cTn id="221" dur="1" fill="hold">
                                          <p:stCondLst>
                                            <p:cond delay="0"/>
                                          </p:stCondLst>
                                        </p:cTn>
                                        <p:tgtEl>
                                          <p:spTgt spid="14">
                                            <p:graphicEl>
                                              <a:chart seriesIdx="-4" categoryIdx="47" bldStep="category"/>
                                            </p:graphicEl>
                                          </p:spTgt>
                                        </p:tgtEl>
                                        <p:attrNameLst>
                                          <p:attrName>style.visibility</p:attrName>
                                        </p:attrNameLst>
                                      </p:cBhvr>
                                      <p:to>
                                        <p:strVal val="visible"/>
                                      </p:to>
                                    </p:set>
                                    <p:animEffect transition="in" filter="wipe(down)">
                                      <p:cBhvr>
                                        <p:cTn id="222" dur="500"/>
                                        <p:tgtEl>
                                          <p:spTgt spid="14">
                                            <p:graphicEl>
                                              <a:chart seriesIdx="-4" categoryIdx="47" bldStep="category"/>
                                            </p:graphicEl>
                                          </p:spTgt>
                                        </p:tgtEl>
                                      </p:cBhvr>
                                    </p:animEffect>
                                  </p:childTnLst>
                                </p:cTn>
                              </p:par>
                            </p:childTnLst>
                          </p:cTn>
                        </p:par>
                        <p:par>
                          <p:cTn id="223" fill="hold">
                            <p:stCondLst>
                              <p:cond delay="26000"/>
                            </p:stCondLst>
                            <p:childTnLst>
                              <p:par>
                                <p:cTn id="224" presetID="22" presetClass="entr" presetSubtype="4" fill="hold" grpId="0" nodeType="afterEffect">
                                  <p:stCondLst>
                                    <p:cond delay="0"/>
                                  </p:stCondLst>
                                  <p:childTnLst>
                                    <p:set>
                                      <p:cBhvr>
                                        <p:cTn id="225" dur="1" fill="hold">
                                          <p:stCondLst>
                                            <p:cond delay="0"/>
                                          </p:stCondLst>
                                        </p:cTn>
                                        <p:tgtEl>
                                          <p:spTgt spid="14">
                                            <p:graphicEl>
                                              <a:chart seriesIdx="-4" categoryIdx="48" bldStep="category"/>
                                            </p:graphicEl>
                                          </p:spTgt>
                                        </p:tgtEl>
                                        <p:attrNameLst>
                                          <p:attrName>style.visibility</p:attrName>
                                        </p:attrNameLst>
                                      </p:cBhvr>
                                      <p:to>
                                        <p:strVal val="visible"/>
                                      </p:to>
                                    </p:set>
                                    <p:animEffect transition="in" filter="wipe(down)">
                                      <p:cBhvr>
                                        <p:cTn id="226" dur="500"/>
                                        <p:tgtEl>
                                          <p:spTgt spid="14">
                                            <p:graphicEl>
                                              <a:chart seriesIdx="-4" categoryIdx="48" bldStep="category"/>
                                            </p:graphicEl>
                                          </p:spTgt>
                                        </p:tgtEl>
                                      </p:cBhvr>
                                    </p:animEffect>
                                  </p:childTnLst>
                                </p:cTn>
                              </p:par>
                            </p:childTnLst>
                          </p:cTn>
                        </p:par>
                        <p:par>
                          <p:cTn id="227" fill="hold">
                            <p:stCondLst>
                              <p:cond delay="26500"/>
                            </p:stCondLst>
                            <p:childTnLst>
                              <p:par>
                                <p:cTn id="228" presetID="22" presetClass="entr" presetSubtype="4" fill="hold" grpId="0" nodeType="afterEffect">
                                  <p:stCondLst>
                                    <p:cond delay="0"/>
                                  </p:stCondLst>
                                  <p:childTnLst>
                                    <p:set>
                                      <p:cBhvr>
                                        <p:cTn id="229" dur="1" fill="hold">
                                          <p:stCondLst>
                                            <p:cond delay="0"/>
                                          </p:stCondLst>
                                        </p:cTn>
                                        <p:tgtEl>
                                          <p:spTgt spid="14">
                                            <p:graphicEl>
                                              <a:chart seriesIdx="-4" categoryIdx="49" bldStep="category"/>
                                            </p:graphicEl>
                                          </p:spTgt>
                                        </p:tgtEl>
                                        <p:attrNameLst>
                                          <p:attrName>style.visibility</p:attrName>
                                        </p:attrNameLst>
                                      </p:cBhvr>
                                      <p:to>
                                        <p:strVal val="visible"/>
                                      </p:to>
                                    </p:set>
                                    <p:animEffect transition="in" filter="wipe(down)">
                                      <p:cBhvr>
                                        <p:cTn id="230" dur="500"/>
                                        <p:tgtEl>
                                          <p:spTgt spid="14">
                                            <p:graphicEl>
                                              <a:chart seriesIdx="-4" categoryIdx="49" bldStep="category"/>
                                            </p:graphicEl>
                                          </p:spTgt>
                                        </p:tgtEl>
                                      </p:cBhvr>
                                    </p:animEffect>
                                  </p:childTnLst>
                                </p:cTn>
                              </p:par>
                            </p:childTnLst>
                          </p:cTn>
                        </p:par>
                        <p:par>
                          <p:cTn id="231" fill="hold">
                            <p:stCondLst>
                              <p:cond delay="27000"/>
                            </p:stCondLst>
                            <p:childTnLst>
                              <p:par>
                                <p:cTn id="232" presetID="22" presetClass="entr" presetSubtype="4" fill="hold" grpId="0" nodeType="afterEffect">
                                  <p:stCondLst>
                                    <p:cond delay="0"/>
                                  </p:stCondLst>
                                  <p:childTnLst>
                                    <p:set>
                                      <p:cBhvr>
                                        <p:cTn id="233" dur="1" fill="hold">
                                          <p:stCondLst>
                                            <p:cond delay="0"/>
                                          </p:stCondLst>
                                        </p:cTn>
                                        <p:tgtEl>
                                          <p:spTgt spid="14">
                                            <p:graphicEl>
                                              <a:chart seriesIdx="-4" categoryIdx="50" bldStep="category"/>
                                            </p:graphicEl>
                                          </p:spTgt>
                                        </p:tgtEl>
                                        <p:attrNameLst>
                                          <p:attrName>style.visibility</p:attrName>
                                        </p:attrNameLst>
                                      </p:cBhvr>
                                      <p:to>
                                        <p:strVal val="visible"/>
                                      </p:to>
                                    </p:set>
                                    <p:animEffect transition="in" filter="wipe(down)">
                                      <p:cBhvr>
                                        <p:cTn id="234" dur="500"/>
                                        <p:tgtEl>
                                          <p:spTgt spid="14">
                                            <p:graphicEl>
                                              <a:chart seriesIdx="-4" categoryIdx="50" bldStep="category"/>
                                            </p:graphicEl>
                                          </p:spTgt>
                                        </p:tgtEl>
                                      </p:cBhvr>
                                    </p:animEffect>
                                  </p:childTnLst>
                                </p:cTn>
                              </p:par>
                            </p:childTnLst>
                          </p:cTn>
                        </p:par>
                        <p:par>
                          <p:cTn id="235" fill="hold">
                            <p:stCondLst>
                              <p:cond delay="27500"/>
                            </p:stCondLst>
                            <p:childTnLst>
                              <p:par>
                                <p:cTn id="236" presetID="22" presetClass="entr" presetSubtype="4" fill="hold" grpId="0" nodeType="afterEffect">
                                  <p:stCondLst>
                                    <p:cond delay="0"/>
                                  </p:stCondLst>
                                  <p:childTnLst>
                                    <p:set>
                                      <p:cBhvr>
                                        <p:cTn id="237" dur="1" fill="hold">
                                          <p:stCondLst>
                                            <p:cond delay="0"/>
                                          </p:stCondLst>
                                        </p:cTn>
                                        <p:tgtEl>
                                          <p:spTgt spid="14">
                                            <p:graphicEl>
                                              <a:chart seriesIdx="-4" categoryIdx="51" bldStep="category"/>
                                            </p:graphicEl>
                                          </p:spTgt>
                                        </p:tgtEl>
                                        <p:attrNameLst>
                                          <p:attrName>style.visibility</p:attrName>
                                        </p:attrNameLst>
                                      </p:cBhvr>
                                      <p:to>
                                        <p:strVal val="visible"/>
                                      </p:to>
                                    </p:set>
                                    <p:animEffect transition="in" filter="wipe(down)">
                                      <p:cBhvr>
                                        <p:cTn id="238" dur="500"/>
                                        <p:tgtEl>
                                          <p:spTgt spid="14">
                                            <p:graphicEl>
                                              <a:chart seriesIdx="-4" categoryIdx="51" bldStep="category"/>
                                            </p:graphicEl>
                                          </p:spTgt>
                                        </p:tgtEl>
                                      </p:cBhvr>
                                    </p:animEffect>
                                  </p:childTnLst>
                                </p:cTn>
                              </p:par>
                              <p:par>
                                <p:cTn id="239" presetID="22" presetClass="entr" presetSubtype="4" fill="hold" grpId="0" nodeType="withEffect">
                                  <p:stCondLst>
                                    <p:cond delay="0"/>
                                  </p:stCondLst>
                                  <p:childTnLst>
                                    <p:set>
                                      <p:cBhvr>
                                        <p:cTn id="240" dur="1" fill="hold">
                                          <p:stCondLst>
                                            <p:cond delay="0"/>
                                          </p:stCondLst>
                                        </p:cTn>
                                        <p:tgtEl>
                                          <p:spTgt spid="14">
                                            <p:graphicEl>
                                              <a:chart seriesIdx="-4" categoryIdx="52" bldStep="category"/>
                                            </p:graphicEl>
                                          </p:spTgt>
                                        </p:tgtEl>
                                        <p:attrNameLst>
                                          <p:attrName>style.visibility</p:attrName>
                                        </p:attrNameLst>
                                      </p:cBhvr>
                                      <p:to>
                                        <p:strVal val="visible"/>
                                      </p:to>
                                    </p:set>
                                    <p:animEffect transition="in" filter="wipe(down)">
                                      <p:cBhvr>
                                        <p:cTn id="241" dur="500"/>
                                        <p:tgtEl>
                                          <p:spTgt spid="14">
                                            <p:graphicEl>
                                              <a:chart seriesIdx="-4" categoryIdx="52" bldStep="category"/>
                                            </p:graphicEl>
                                          </p:spTgt>
                                        </p:tgtEl>
                                      </p:cBhvr>
                                    </p:animEffect>
                                  </p:childTnLst>
                                </p:cTn>
                              </p:par>
                              <p:par>
                                <p:cTn id="242" presetID="22" presetClass="entr" presetSubtype="4" fill="hold" grpId="0" nodeType="withEffect">
                                  <p:stCondLst>
                                    <p:cond delay="0"/>
                                  </p:stCondLst>
                                  <p:childTnLst>
                                    <p:set>
                                      <p:cBhvr>
                                        <p:cTn id="243" dur="1" fill="hold">
                                          <p:stCondLst>
                                            <p:cond delay="0"/>
                                          </p:stCondLst>
                                        </p:cTn>
                                        <p:tgtEl>
                                          <p:spTgt spid="14">
                                            <p:graphicEl>
                                              <a:chart seriesIdx="-4" categoryIdx="53" bldStep="category"/>
                                            </p:graphicEl>
                                          </p:spTgt>
                                        </p:tgtEl>
                                        <p:attrNameLst>
                                          <p:attrName>style.visibility</p:attrName>
                                        </p:attrNameLst>
                                      </p:cBhvr>
                                      <p:to>
                                        <p:strVal val="visible"/>
                                      </p:to>
                                    </p:set>
                                    <p:animEffect transition="in" filter="wipe(down)">
                                      <p:cBhvr>
                                        <p:cTn id="244" dur="500"/>
                                        <p:tgtEl>
                                          <p:spTgt spid="14">
                                            <p:graphicEl>
                                              <a:chart seriesIdx="-4" categoryIdx="53" bldStep="category"/>
                                            </p:graphicEl>
                                          </p:spTgt>
                                        </p:tgtEl>
                                      </p:cBhvr>
                                    </p:animEffect>
                                  </p:childTnLst>
                                </p:cTn>
                              </p:par>
                              <p:par>
                                <p:cTn id="245" presetID="22" presetClass="entr" presetSubtype="4" fill="hold" grpId="0" nodeType="withEffect">
                                  <p:stCondLst>
                                    <p:cond delay="0"/>
                                  </p:stCondLst>
                                  <p:childTnLst>
                                    <p:set>
                                      <p:cBhvr>
                                        <p:cTn id="246" dur="1" fill="hold">
                                          <p:stCondLst>
                                            <p:cond delay="0"/>
                                          </p:stCondLst>
                                        </p:cTn>
                                        <p:tgtEl>
                                          <p:spTgt spid="14">
                                            <p:graphicEl>
                                              <a:chart seriesIdx="-4" categoryIdx="54" bldStep="category"/>
                                            </p:graphicEl>
                                          </p:spTgt>
                                        </p:tgtEl>
                                        <p:attrNameLst>
                                          <p:attrName>style.visibility</p:attrName>
                                        </p:attrNameLst>
                                      </p:cBhvr>
                                      <p:to>
                                        <p:strVal val="visible"/>
                                      </p:to>
                                    </p:set>
                                    <p:animEffect transition="in" filter="wipe(down)">
                                      <p:cBhvr>
                                        <p:cTn id="247" dur="500"/>
                                        <p:tgtEl>
                                          <p:spTgt spid="14">
                                            <p:graphicEl>
                                              <a:chart seriesIdx="-4" categoryIdx="54" bldStep="category"/>
                                            </p:graphicEl>
                                          </p:spTgt>
                                        </p:tgtEl>
                                      </p:cBhvr>
                                    </p:animEffect>
                                  </p:childTnLst>
                                </p:cTn>
                              </p:par>
                              <p:par>
                                <p:cTn id="248" presetID="22" presetClass="entr" presetSubtype="4" fill="hold" grpId="0" nodeType="withEffect">
                                  <p:stCondLst>
                                    <p:cond delay="0"/>
                                  </p:stCondLst>
                                  <p:childTnLst>
                                    <p:set>
                                      <p:cBhvr>
                                        <p:cTn id="249" dur="1" fill="hold">
                                          <p:stCondLst>
                                            <p:cond delay="0"/>
                                          </p:stCondLst>
                                        </p:cTn>
                                        <p:tgtEl>
                                          <p:spTgt spid="14">
                                            <p:graphicEl>
                                              <a:chart seriesIdx="-4" categoryIdx="55" bldStep="category"/>
                                            </p:graphicEl>
                                          </p:spTgt>
                                        </p:tgtEl>
                                        <p:attrNameLst>
                                          <p:attrName>style.visibility</p:attrName>
                                        </p:attrNameLst>
                                      </p:cBhvr>
                                      <p:to>
                                        <p:strVal val="visible"/>
                                      </p:to>
                                    </p:set>
                                    <p:animEffect transition="in" filter="wipe(down)">
                                      <p:cBhvr>
                                        <p:cTn id="250" dur="500"/>
                                        <p:tgtEl>
                                          <p:spTgt spid="14">
                                            <p:graphicEl>
                                              <a:chart seriesIdx="-4" categoryIdx="55" bldStep="category"/>
                                            </p:graphicEl>
                                          </p:spTgt>
                                        </p:tgtEl>
                                      </p:cBhvr>
                                    </p:animEffect>
                                  </p:childTnLst>
                                </p:cTn>
                              </p:par>
                              <p:par>
                                <p:cTn id="251" presetID="22" presetClass="entr" presetSubtype="4" fill="hold" grpId="0" nodeType="withEffect">
                                  <p:stCondLst>
                                    <p:cond delay="0"/>
                                  </p:stCondLst>
                                  <p:childTnLst>
                                    <p:set>
                                      <p:cBhvr>
                                        <p:cTn id="252" dur="1" fill="hold">
                                          <p:stCondLst>
                                            <p:cond delay="0"/>
                                          </p:stCondLst>
                                        </p:cTn>
                                        <p:tgtEl>
                                          <p:spTgt spid="14">
                                            <p:graphicEl>
                                              <a:chart seriesIdx="-4" categoryIdx="56" bldStep="category"/>
                                            </p:graphicEl>
                                          </p:spTgt>
                                        </p:tgtEl>
                                        <p:attrNameLst>
                                          <p:attrName>style.visibility</p:attrName>
                                        </p:attrNameLst>
                                      </p:cBhvr>
                                      <p:to>
                                        <p:strVal val="visible"/>
                                      </p:to>
                                    </p:set>
                                    <p:animEffect transition="in" filter="wipe(down)">
                                      <p:cBhvr>
                                        <p:cTn id="253" dur="500"/>
                                        <p:tgtEl>
                                          <p:spTgt spid="14">
                                            <p:graphicEl>
                                              <a:chart seriesIdx="-4" categoryIdx="56" bldStep="category"/>
                                            </p:graphicEl>
                                          </p:spTgt>
                                        </p:tgtEl>
                                      </p:cBhvr>
                                    </p:animEffect>
                                  </p:childTnLst>
                                </p:cTn>
                              </p:par>
                              <p:par>
                                <p:cTn id="254" presetID="22" presetClass="entr" presetSubtype="4" fill="hold" grpId="0" nodeType="withEffect">
                                  <p:stCondLst>
                                    <p:cond delay="0"/>
                                  </p:stCondLst>
                                  <p:childTnLst>
                                    <p:set>
                                      <p:cBhvr>
                                        <p:cTn id="255" dur="1" fill="hold">
                                          <p:stCondLst>
                                            <p:cond delay="0"/>
                                          </p:stCondLst>
                                        </p:cTn>
                                        <p:tgtEl>
                                          <p:spTgt spid="14">
                                            <p:graphicEl>
                                              <a:chart seriesIdx="-4" categoryIdx="57" bldStep="category"/>
                                            </p:graphicEl>
                                          </p:spTgt>
                                        </p:tgtEl>
                                        <p:attrNameLst>
                                          <p:attrName>style.visibility</p:attrName>
                                        </p:attrNameLst>
                                      </p:cBhvr>
                                      <p:to>
                                        <p:strVal val="visible"/>
                                      </p:to>
                                    </p:set>
                                    <p:animEffect transition="in" filter="wipe(down)">
                                      <p:cBhvr>
                                        <p:cTn id="256" dur="500"/>
                                        <p:tgtEl>
                                          <p:spTgt spid="14">
                                            <p:graphicEl>
                                              <a:chart seriesIdx="-4" categoryIdx="57" bldStep="category"/>
                                            </p:graphicEl>
                                          </p:spTgt>
                                        </p:tgtEl>
                                      </p:cBhvr>
                                    </p:animEffect>
                                  </p:childTnLst>
                                </p:cTn>
                              </p:par>
                              <p:par>
                                <p:cTn id="257" presetID="22" presetClass="entr" presetSubtype="4" fill="hold" grpId="0" nodeType="withEffect">
                                  <p:stCondLst>
                                    <p:cond delay="0"/>
                                  </p:stCondLst>
                                  <p:childTnLst>
                                    <p:set>
                                      <p:cBhvr>
                                        <p:cTn id="258" dur="1" fill="hold">
                                          <p:stCondLst>
                                            <p:cond delay="0"/>
                                          </p:stCondLst>
                                        </p:cTn>
                                        <p:tgtEl>
                                          <p:spTgt spid="14">
                                            <p:graphicEl>
                                              <a:chart seriesIdx="-4" categoryIdx="58" bldStep="category"/>
                                            </p:graphicEl>
                                          </p:spTgt>
                                        </p:tgtEl>
                                        <p:attrNameLst>
                                          <p:attrName>style.visibility</p:attrName>
                                        </p:attrNameLst>
                                      </p:cBhvr>
                                      <p:to>
                                        <p:strVal val="visible"/>
                                      </p:to>
                                    </p:set>
                                    <p:animEffect transition="in" filter="wipe(down)">
                                      <p:cBhvr>
                                        <p:cTn id="259" dur="500"/>
                                        <p:tgtEl>
                                          <p:spTgt spid="14">
                                            <p:graphicEl>
                                              <a:chart seriesIdx="-4" categoryIdx="58" bldStep="category"/>
                                            </p:graphicEl>
                                          </p:spTgt>
                                        </p:tgtEl>
                                      </p:cBhvr>
                                    </p:animEffect>
                                  </p:childTnLst>
                                </p:cTn>
                              </p:par>
                              <p:par>
                                <p:cTn id="260" presetID="22" presetClass="entr" presetSubtype="4" fill="hold" grpId="0" nodeType="withEffect">
                                  <p:stCondLst>
                                    <p:cond delay="0"/>
                                  </p:stCondLst>
                                  <p:childTnLst>
                                    <p:set>
                                      <p:cBhvr>
                                        <p:cTn id="261" dur="1" fill="hold">
                                          <p:stCondLst>
                                            <p:cond delay="0"/>
                                          </p:stCondLst>
                                        </p:cTn>
                                        <p:tgtEl>
                                          <p:spTgt spid="14">
                                            <p:graphicEl>
                                              <a:chart seriesIdx="-4" categoryIdx="59" bldStep="category"/>
                                            </p:graphicEl>
                                          </p:spTgt>
                                        </p:tgtEl>
                                        <p:attrNameLst>
                                          <p:attrName>style.visibility</p:attrName>
                                        </p:attrNameLst>
                                      </p:cBhvr>
                                      <p:to>
                                        <p:strVal val="visible"/>
                                      </p:to>
                                    </p:set>
                                    <p:animEffect transition="in" filter="wipe(down)">
                                      <p:cBhvr>
                                        <p:cTn id="262" dur="500"/>
                                        <p:tgtEl>
                                          <p:spTgt spid="14">
                                            <p:graphicEl>
                                              <a:chart seriesIdx="-4" categoryIdx="59" bldStep="category"/>
                                            </p:graphicEl>
                                          </p:spTgt>
                                        </p:tgtEl>
                                      </p:cBhvr>
                                    </p:animEffect>
                                  </p:childTnLst>
                                </p:cTn>
                              </p:par>
                              <p:par>
                                <p:cTn id="263" presetID="22" presetClass="entr" presetSubtype="4" fill="hold" grpId="0" nodeType="withEffect">
                                  <p:stCondLst>
                                    <p:cond delay="0"/>
                                  </p:stCondLst>
                                  <p:childTnLst>
                                    <p:set>
                                      <p:cBhvr>
                                        <p:cTn id="264" dur="1" fill="hold">
                                          <p:stCondLst>
                                            <p:cond delay="0"/>
                                          </p:stCondLst>
                                        </p:cTn>
                                        <p:tgtEl>
                                          <p:spTgt spid="14">
                                            <p:graphicEl>
                                              <a:chart seriesIdx="-4" categoryIdx="60" bldStep="category"/>
                                            </p:graphicEl>
                                          </p:spTgt>
                                        </p:tgtEl>
                                        <p:attrNameLst>
                                          <p:attrName>style.visibility</p:attrName>
                                        </p:attrNameLst>
                                      </p:cBhvr>
                                      <p:to>
                                        <p:strVal val="visible"/>
                                      </p:to>
                                    </p:set>
                                    <p:animEffect transition="in" filter="wipe(down)">
                                      <p:cBhvr>
                                        <p:cTn id="265" dur="500"/>
                                        <p:tgtEl>
                                          <p:spTgt spid="14">
                                            <p:graphicEl>
                                              <a:chart seriesIdx="-4" categoryIdx="60" bldStep="category"/>
                                            </p:graphicEl>
                                          </p:spTgt>
                                        </p:tgtEl>
                                      </p:cBhvr>
                                    </p:animEffect>
                                  </p:childTnLst>
                                </p:cTn>
                              </p:par>
                              <p:par>
                                <p:cTn id="266" presetID="22" presetClass="entr" presetSubtype="4" fill="hold" grpId="0" nodeType="withEffect">
                                  <p:stCondLst>
                                    <p:cond delay="0"/>
                                  </p:stCondLst>
                                  <p:childTnLst>
                                    <p:set>
                                      <p:cBhvr>
                                        <p:cTn id="267" dur="1" fill="hold">
                                          <p:stCondLst>
                                            <p:cond delay="0"/>
                                          </p:stCondLst>
                                        </p:cTn>
                                        <p:tgtEl>
                                          <p:spTgt spid="14">
                                            <p:graphicEl>
                                              <a:chart seriesIdx="-4" categoryIdx="61" bldStep="category"/>
                                            </p:graphicEl>
                                          </p:spTgt>
                                        </p:tgtEl>
                                        <p:attrNameLst>
                                          <p:attrName>style.visibility</p:attrName>
                                        </p:attrNameLst>
                                      </p:cBhvr>
                                      <p:to>
                                        <p:strVal val="visible"/>
                                      </p:to>
                                    </p:set>
                                    <p:animEffect transition="in" filter="wipe(down)">
                                      <p:cBhvr>
                                        <p:cTn id="268" dur="500"/>
                                        <p:tgtEl>
                                          <p:spTgt spid="14">
                                            <p:graphicEl>
                                              <a:chart seriesIdx="-4" categoryIdx="61" bldStep="category"/>
                                            </p:graphicEl>
                                          </p:spTgt>
                                        </p:tgtEl>
                                      </p:cBhvr>
                                    </p:animEffect>
                                  </p:childTnLst>
                                </p:cTn>
                              </p:par>
                            </p:childTnLst>
                          </p:cTn>
                        </p:par>
                        <p:par>
                          <p:cTn id="269" fill="hold">
                            <p:stCondLst>
                              <p:cond delay="28000"/>
                            </p:stCondLst>
                            <p:childTnLst>
                              <p:par>
                                <p:cTn id="270" presetID="1" presetClass="entr" presetSubtype="0" fill="hold" grpId="0" nodeType="afterEffect">
                                  <p:stCondLst>
                                    <p:cond delay="0"/>
                                  </p:stCondLst>
                                  <p:childTnLst>
                                    <p:set>
                                      <p:cBhvr>
                                        <p:cTn id="271" dur="1" fill="hold">
                                          <p:stCondLst>
                                            <p:cond delay="0"/>
                                          </p:stCondLst>
                                        </p:cTn>
                                        <p:tgtEl>
                                          <p:spTgt spid="15"/>
                                        </p:tgtEl>
                                        <p:attrNameLst>
                                          <p:attrName>style.visibility</p:attrName>
                                        </p:attrNameLst>
                                      </p:cBhvr>
                                      <p:to>
                                        <p:strVal val="visible"/>
                                      </p:to>
                                    </p:set>
                                  </p:childTnLst>
                                </p:cTn>
                              </p:par>
                              <p:par>
                                <p:cTn id="272" presetID="22" presetClass="entr" presetSubtype="4" fill="hold" grpId="0" nodeType="withEffect">
                                  <p:stCondLst>
                                    <p:cond delay="0"/>
                                  </p:stCondLst>
                                  <p:childTnLst>
                                    <p:set>
                                      <p:cBhvr>
                                        <p:cTn id="273" dur="1" fill="hold">
                                          <p:stCondLst>
                                            <p:cond delay="0"/>
                                          </p:stCondLst>
                                        </p:cTn>
                                        <p:tgtEl>
                                          <p:spTgt spid="20"/>
                                        </p:tgtEl>
                                        <p:attrNameLst>
                                          <p:attrName>style.visibility</p:attrName>
                                        </p:attrNameLst>
                                      </p:cBhvr>
                                      <p:to>
                                        <p:strVal val="visible"/>
                                      </p:to>
                                    </p:set>
                                    <p:animEffect transition="in" filter="wipe(down)">
                                      <p:cBhvr>
                                        <p:cTn id="274" dur="500"/>
                                        <p:tgtEl>
                                          <p:spTgt spid="20"/>
                                        </p:tgtEl>
                                      </p:cBhvr>
                                    </p:animEffect>
                                  </p:childTnLst>
                                </p:cTn>
                              </p:par>
                            </p:childTnLst>
                          </p:cTn>
                        </p:par>
                        <p:par>
                          <p:cTn id="275" fill="hold">
                            <p:stCondLst>
                              <p:cond delay="28500"/>
                            </p:stCondLst>
                            <p:childTnLst>
                              <p:par>
                                <p:cTn id="276" presetID="22" presetClass="entr" presetSubtype="4" fill="hold" grpId="0" nodeType="afterEffect">
                                  <p:stCondLst>
                                    <p:cond delay="0"/>
                                  </p:stCondLst>
                                  <p:childTnLst>
                                    <p:set>
                                      <p:cBhvr>
                                        <p:cTn id="277" dur="1" fill="hold">
                                          <p:stCondLst>
                                            <p:cond delay="0"/>
                                          </p:stCondLst>
                                        </p:cTn>
                                        <p:tgtEl>
                                          <p:spTgt spid="21"/>
                                        </p:tgtEl>
                                        <p:attrNameLst>
                                          <p:attrName>style.visibility</p:attrName>
                                        </p:attrNameLst>
                                      </p:cBhvr>
                                      <p:to>
                                        <p:strVal val="visible"/>
                                      </p:to>
                                    </p:set>
                                    <p:animEffect transition="in" filter="wipe(down)">
                                      <p:cBhvr>
                                        <p:cTn id="278" dur="500"/>
                                        <p:tgtEl>
                                          <p:spTgt spid="21"/>
                                        </p:tgtEl>
                                      </p:cBhvr>
                                    </p:animEffect>
                                  </p:childTnLst>
                                </p:cTn>
                              </p:par>
                            </p:childTnLst>
                          </p:cTn>
                        </p:par>
                        <p:par>
                          <p:cTn id="279" fill="hold">
                            <p:stCondLst>
                              <p:cond delay="29000"/>
                            </p:stCondLst>
                            <p:childTnLst>
                              <p:par>
                                <p:cTn id="280" presetID="22" presetClass="entr" presetSubtype="4" fill="hold" grpId="0" nodeType="afterEffect">
                                  <p:stCondLst>
                                    <p:cond delay="0"/>
                                  </p:stCondLst>
                                  <p:childTnLst>
                                    <p:set>
                                      <p:cBhvr>
                                        <p:cTn id="281" dur="1" fill="hold">
                                          <p:stCondLst>
                                            <p:cond delay="0"/>
                                          </p:stCondLst>
                                        </p:cTn>
                                        <p:tgtEl>
                                          <p:spTgt spid="22"/>
                                        </p:tgtEl>
                                        <p:attrNameLst>
                                          <p:attrName>style.visibility</p:attrName>
                                        </p:attrNameLst>
                                      </p:cBhvr>
                                      <p:to>
                                        <p:strVal val="visible"/>
                                      </p:to>
                                    </p:set>
                                    <p:animEffect transition="in" filter="wipe(down)">
                                      <p:cBhvr>
                                        <p:cTn id="282" dur="500"/>
                                        <p:tgtEl>
                                          <p:spTgt spid="22"/>
                                        </p:tgtEl>
                                      </p:cBhvr>
                                    </p:animEffect>
                                  </p:childTnLst>
                                </p:cTn>
                              </p:par>
                            </p:childTnLst>
                          </p:cTn>
                        </p:par>
                        <p:par>
                          <p:cTn id="283" fill="hold">
                            <p:stCondLst>
                              <p:cond delay="29500"/>
                            </p:stCondLst>
                            <p:childTnLst>
                              <p:par>
                                <p:cTn id="284" presetID="22" presetClass="entr" presetSubtype="4" fill="hold" grpId="0" nodeType="afterEffect">
                                  <p:stCondLst>
                                    <p:cond delay="0"/>
                                  </p:stCondLst>
                                  <p:childTnLst>
                                    <p:set>
                                      <p:cBhvr>
                                        <p:cTn id="285" dur="1" fill="hold">
                                          <p:stCondLst>
                                            <p:cond delay="0"/>
                                          </p:stCondLst>
                                        </p:cTn>
                                        <p:tgtEl>
                                          <p:spTgt spid="23"/>
                                        </p:tgtEl>
                                        <p:attrNameLst>
                                          <p:attrName>style.visibility</p:attrName>
                                        </p:attrNameLst>
                                      </p:cBhvr>
                                      <p:to>
                                        <p:strVal val="visible"/>
                                      </p:to>
                                    </p:set>
                                    <p:animEffect transition="in" filter="wipe(down)">
                                      <p:cBhvr>
                                        <p:cTn id="286" dur="500"/>
                                        <p:tgtEl>
                                          <p:spTgt spid="23"/>
                                        </p:tgtEl>
                                      </p:cBhvr>
                                    </p:animEffect>
                                  </p:childTnLst>
                                </p:cTn>
                              </p:par>
                            </p:childTnLst>
                          </p:cTn>
                        </p:par>
                      </p:childTnLst>
                    </p:cTn>
                  </p:par>
                  <p:par>
                    <p:cTn id="287" fill="hold">
                      <p:stCondLst>
                        <p:cond delay="indefinite"/>
                      </p:stCondLst>
                      <p:childTnLst>
                        <p:par>
                          <p:cTn id="288" fill="hold">
                            <p:stCondLst>
                              <p:cond delay="0"/>
                            </p:stCondLst>
                            <p:childTnLst>
                              <p:par>
                                <p:cTn id="289" presetID="23" presetClass="entr" presetSubtype="32" fill="hold" grpId="0" nodeType="clickEffect">
                                  <p:stCondLst>
                                    <p:cond delay="0"/>
                                  </p:stCondLst>
                                  <p:childTnLst>
                                    <p:set>
                                      <p:cBhvr>
                                        <p:cTn id="290" dur="1" fill="hold">
                                          <p:stCondLst>
                                            <p:cond delay="0"/>
                                          </p:stCondLst>
                                        </p:cTn>
                                        <p:tgtEl>
                                          <p:spTgt spid="3"/>
                                        </p:tgtEl>
                                        <p:attrNameLst>
                                          <p:attrName>style.visibility</p:attrName>
                                        </p:attrNameLst>
                                      </p:cBhvr>
                                      <p:to>
                                        <p:strVal val="visible"/>
                                      </p:to>
                                    </p:set>
                                    <p:anim calcmode="lin" valueType="num">
                                      <p:cBhvr>
                                        <p:cTn id="291" dur="2500" fill="hold"/>
                                        <p:tgtEl>
                                          <p:spTgt spid="3"/>
                                        </p:tgtEl>
                                        <p:attrNameLst>
                                          <p:attrName>ppt_w</p:attrName>
                                        </p:attrNameLst>
                                      </p:cBhvr>
                                      <p:tavLst>
                                        <p:tav tm="0">
                                          <p:val>
                                            <p:strVal val="4*#ppt_w"/>
                                          </p:val>
                                        </p:tav>
                                        <p:tav tm="100000">
                                          <p:val>
                                            <p:strVal val="#ppt_w"/>
                                          </p:val>
                                        </p:tav>
                                      </p:tavLst>
                                    </p:anim>
                                    <p:anim calcmode="lin" valueType="num">
                                      <p:cBhvr>
                                        <p:cTn id="292" dur="2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category"/>
        </p:bldSub>
      </p:bldGraphic>
      <p:bldP spid="1045" grpId="0"/>
      <p:bldP spid="1046" grpId="0"/>
      <p:bldP spid="2" grpId="0"/>
      <p:bldP spid="15" grpId="0"/>
      <p:bldP spid="20" grpId="0" animBg="1"/>
      <p:bldP spid="20" grpId="1" animBg="1"/>
      <p:bldP spid="21" grpId="0" animBg="1"/>
      <p:bldP spid="21" grpId="1" animBg="1"/>
      <p:bldP spid="22" grpId="0" animBg="1"/>
      <p:bldP spid="22" grpId="1" animBg="1"/>
      <p:bldP spid="23" grpId="0" animBg="1"/>
      <p:bldP spid="23" grpId="1"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2927"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21"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22"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23"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3622931"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distribution </a:t>
            </a:r>
            <a:r>
              <a:rPr lang="en-GB" sz="1400" dirty="0">
                <a:solidFill>
                  <a:srgbClr val="FFFFFF"/>
                </a:solidFill>
                <a:latin typeface="Arial" pitchFamily="34" charset="0"/>
                <a:cs typeface="Arial" pitchFamily="34" charset="0"/>
              </a:rPr>
              <a:t>of learning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6164" name="Text Box 20"/>
          <p:cNvSpPr txBox="1">
            <a:spLocks noChangeArrowheads="1"/>
          </p:cNvSpPr>
          <p:nvPr/>
        </p:nvSpPr>
        <p:spPr bwMode="auto">
          <a:xfrm>
            <a:off x="2780256" y="0"/>
            <a:ext cx="3486150" cy="336550"/>
          </a:xfrm>
          <a:prstGeom prst="rect">
            <a:avLst/>
          </a:prstGeom>
          <a:noFill/>
          <a:ln w="12700">
            <a:noFill/>
            <a:miter lim="800000"/>
            <a:headEnd/>
            <a:tailEnd/>
          </a:ln>
        </p:spPr>
        <p:txBody>
          <a:bodyPr>
            <a:spAutoFit/>
          </a:bodyPr>
          <a:lstStyle/>
          <a:p>
            <a:pPr algn="ctr">
              <a:spcBef>
                <a:spcPct val="50000"/>
              </a:spcBef>
            </a:pPr>
            <a:r>
              <a:rPr lang="en-GB" sz="1600" dirty="0">
                <a:solidFill>
                  <a:srgbClr val="99FF66"/>
                </a:solidFill>
                <a:latin typeface="Arial" pitchFamily="34" charset="0"/>
                <a:cs typeface="Arial" pitchFamily="34" charset="0"/>
              </a:rPr>
              <a:t>High </a:t>
            </a:r>
            <a:r>
              <a:rPr lang="en-GB" sz="1600" dirty="0" smtClean="0">
                <a:solidFill>
                  <a:srgbClr val="99FF66"/>
                </a:solidFill>
                <a:latin typeface="Arial" pitchFamily="34" charset="0"/>
                <a:cs typeface="Arial" pitchFamily="34" charset="0"/>
              </a:rPr>
              <a:t>mathematics </a:t>
            </a:r>
            <a:r>
              <a:rPr lang="en-GB" sz="1600" dirty="0">
                <a:solidFill>
                  <a:srgbClr val="99FF66"/>
                </a:solidFill>
                <a:latin typeface="Arial" pitchFamily="34" charset="0"/>
                <a:cs typeface="Arial" pitchFamily="34" charset="0"/>
              </a:rPr>
              <a:t>performance</a:t>
            </a:r>
            <a:endParaRPr lang="en-GB" sz="2400" dirty="0">
              <a:solidFill>
                <a:srgbClr val="99FF66"/>
              </a:solidFill>
              <a:latin typeface="Arial" pitchFamily="34" charset="0"/>
              <a:cs typeface="Arial" pitchFamily="34" charset="0"/>
            </a:endParaRPr>
          </a:p>
        </p:txBody>
      </p:sp>
      <p:sp>
        <p:nvSpPr>
          <p:cNvPr id="6165" name="Text Box 21"/>
          <p:cNvSpPr txBox="1">
            <a:spLocks noChangeArrowheads="1"/>
          </p:cNvSpPr>
          <p:nvPr/>
        </p:nvSpPr>
        <p:spPr bwMode="auto">
          <a:xfrm>
            <a:off x="2415131" y="6513513"/>
            <a:ext cx="4230687" cy="336550"/>
          </a:xfrm>
          <a:prstGeom prst="rect">
            <a:avLst/>
          </a:prstGeom>
          <a:noFill/>
          <a:ln w="12700">
            <a:noFill/>
            <a:miter lim="800000"/>
            <a:headEnd/>
            <a:tailEnd/>
          </a:ln>
        </p:spPr>
        <p:txBody>
          <a:bodyPr>
            <a:spAutoFit/>
          </a:bodyPr>
          <a:lstStyle/>
          <a:p>
            <a:pPr algn="ctr">
              <a:spcBef>
                <a:spcPct val="50000"/>
              </a:spcBef>
            </a:pPr>
            <a:r>
              <a:rPr lang="en-GB" sz="1600" dirty="0">
                <a:solidFill>
                  <a:srgbClr val="FF6600"/>
                </a:solidFill>
                <a:latin typeface="Arial" pitchFamily="34" charset="0"/>
                <a:cs typeface="Arial" pitchFamily="34" charset="0"/>
              </a:rPr>
              <a:t>Low </a:t>
            </a:r>
            <a:r>
              <a:rPr lang="en-GB" sz="1600" dirty="0" smtClean="0">
                <a:solidFill>
                  <a:srgbClr val="FF6600"/>
                </a:solidFill>
                <a:latin typeface="Arial" pitchFamily="34" charset="0"/>
                <a:cs typeface="Arial" pitchFamily="34" charset="0"/>
              </a:rPr>
              <a:t>mathematics </a:t>
            </a:r>
            <a:r>
              <a:rPr lang="en-GB" sz="1600" dirty="0">
                <a:solidFill>
                  <a:srgbClr val="FF6600"/>
                </a:solidFill>
                <a:latin typeface="Arial" pitchFamily="34" charset="0"/>
                <a:cs typeface="Arial" pitchFamily="34" charset="0"/>
              </a:rPr>
              <a:t>performance</a:t>
            </a:r>
            <a:endParaRPr lang="en-GB" sz="2400" dirty="0">
              <a:solidFill>
                <a:srgbClr val="FF6600"/>
              </a:solidFill>
              <a:latin typeface="Arial" pitchFamily="34" charset="0"/>
              <a:cs typeface="Arial" pitchFamily="34" charset="0"/>
            </a:endParaRPr>
          </a:p>
        </p:txBody>
      </p:sp>
      <p:sp>
        <p:nvSpPr>
          <p:cNvPr id="6166" name="Line 22"/>
          <p:cNvSpPr>
            <a:spLocks noChangeShapeType="1"/>
          </p:cNvSpPr>
          <p:nvPr/>
        </p:nvSpPr>
        <p:spPr bwMode="auto">
          <a:xfrm flipV="1">
            <a:off x="4507518" y="368300"/>
            <a:ext cx="0" cy="6121400"/>
          </a:xfrm>
          <a:prstGeom prst="line">
            <a:avLst/>
          </a:prstGeom>
          <a:noFill/>
          <a:ln w="38100">
            <a:solidFill>
              <a:srgbClr val="FFFF00"/>
            </a:solidFill>
            <a:round/>
            <a:headEnd/>
            <a:tailEnd type="triangle" w="med" len="med"/>
          </a:ln>
        </p:spPr>
        <p:txBody>
          <a:bodyPr wrap="none" anchor="ctr"/>
          <a:lstStyle/>
          <a:p>
            <a:endParaRPr lang="en-US" dirty="0">
              <a:latin typeface="Arial" pitchFamily="34" charset="0"/>
              <a:cs typeface="Arial" pitchFamily="34" charset="0"/>
            </a:endParaRPr>
          </a:p>
        </p:txBody>
      </p:sp>
      <p:sp>
        <p:nvSpPr>
          <p:cNvPr id="3622935" name="Line 23"/>
          <p:cNvSpPr>
            <a:spLocks noChangeShapeType="1"/>
          </p:cNvSpPr>
          <p:nvPr/>
        </p:nvSpPr>
        <p:spPr bwMode="auto">
          <a:xfrm>
            <a:off x="2195736" y="3429000"/>
            <a:ext cx="4536504" cy="0"/>
          </a:xfrm>
          <a:prstGeom prst="line">
            <a:avLst/>
          </a:prstGeom>
          <a:noFill/>
          <a:ln w="38100">
            <a:solidFill>
              <a:srgbClr val="FFFF00"/>
            </a:solidFill>
            <a:round/>
            <a:headEnd/>
            <a:tailEnd type="triangle" w="med" len="med"/>
          </a:ln>
        </p:spPr>
        <p:txBody>
          <a:bodyPr wrap="none" anchor="ctr"/>
          <a:lstStyle/>
          <a:p>
            <a:endParaRPr lang="en-US" dirty="0">
              <a:latin typeface="Arial" pitchFamily="34" charset="0"/>
              <a:cs typeface="Arial" pitchFamily="34" charset="0"/>
            </a:endParaRPr>
          </a:p>
        </p:txBody>
      </p:sp>
      <p:grpSp>
        <p:nvGrpSpPr>
          <p:cNvPr id="28" name="그룹 27"/>
          <p:cNvGrpSpPr/>
          <p:nvPr/>
        </p:nvGrpSpPr>
        <p:grpSpPr>
          <a:xfrm>
            <a:off x="6458063" y="336550"/>
            <a:ext cx="3024336" cy="1258888"/>
            <a:chOff x="5796136" y="336550"/>
            <a:chExt cx="3672408" cy="1258888"/>
          </a:xfrm>
        </p:grpSpPr>
        <p:sp>
          <p:nvSpPr>
            <p:cNvPr id="29" name="AutoShape 2"/>
            <p:cNvSpPr>
              <a:spLocks noChangeArrowheads="1"/>
            </p:cNvSpPr>
            <p:nvPr/>
          </p:nvSpPr>
          <p:spPr bwMode="auto">
            <a:xfrm>
              <a:off x="5796136" y="336550"/>
              <a:ext cx="3672408" cy="1258888"/>
            </a:xfrm>
            <a:prstGeom prst="parallelogram">
              <a:avLst/>
            </a:prstGeom>
            <a:solidFill>
              <a:srgbClr val="278D99"/>
            </a:solidFill>
            <a:ln w="12700">
              <a:noFill/>
              <a:miter lim="800000"/>
              <a:headEnd/>
              <a:tailEnd/>
            </a:ln>
            <a:effectLst/>
          </p:spPr>
          <p:txBody>
            <a:bodyPr wrap="none" anchor="ctr"/>
            <a:lstStyle/>
            <a:p>
              <a:pPr algn="ctr">
                <a:defRPr/>
              </a:pPr>
              <a:endParaRPr lang="en-GB" sz="2000" dirty="0">
                <a:latin typeface="Arial" pitchFamily="34" charset="0"/>
                <a:cs typeface="Arial" pitchFamily="34" charset="0"/>
              </a:endParaRPr>
            </a:p>
          </p:txBody>
        </p:sp>
        <p:sp>
          <p:nvSpPr>
            <p:cNvPr id="30" name="Rectangle 3"/>
            <p:cNvSpPr>
              <a:spLocks noChangeArrowheads="1"/>
            </p:cNvSpPr>
            <p:nvPr/>
          </p:nvSpPr>
          <p:spPr bwMode="auto">
            <a:xfrm>
              <a:off x="5866118" y="476672"/>
              <a:ext cx="3208337" cy="979066"/>
            </a:xfrm>
            <a:prstGeom prst="rect">
              <a:avLst/>
            </a:prstGeom>
            <a:noFill/>
            <a:ln w="12700">
              <a:noFill/>
              <a:miter lim="800000"/>
              <a:headEnd/>
              <a:tailEnd/>
            </a:ln>
          </p:spPr>
          <p:txBody>
            <a:bodyPr lIns="90488" tIns="44450" rIns="90488" bIns="44450"/>
            <a:lstStyle/>
            <a:p>
              <a:pPr marL="365125" algn="r">
                <a:spcBef>
                  <a:spcPct val="20000"/>
                </a:spcBef>
                <a:buSzPct val="75000"/>
                <a:buFont typeface="Monotype Sorts"/>
                <a:buNone/>
              </a:pPr>
              <a:r>
                <a:rPr lang="en-GB" sz="1600" dirty="0">
                  <a:solidFill>
                    <a:schemeClr val="bg1"/>
                  </a:solidFill>
                  <a:latin typeface="Arial" pitchFamily="34" charset="0"/>
                  <a:cs typeface="Arial" pitchFamily="34" charset="0"/>
                </a:rPr>
                <a:t>Average performance</a:t>
              </a:r>
              <a:br>
                <a:rPr lang="en-GB" sz="1600" dirty="0">
                  <a:solidFill>
                    <a:schemeClr val="bg1"/>
                  </a:solidFill>
                  <a:latin typeface="Arial" pitchFamily="34" charset="0"/>
                  <a:cs typeface="Arial" pitchFamily="34" charset="0"/>
                </a:rPr>
              </a:br>
              <a:r>
                <a:rPr lang="en-GB" sz="1600" dirty="0">
                  <a:solidFill>
                    <a:schemeClr val="bg1"/>
                  </a:solidFill>
                  <a:latin typeface="Arial" pitchFamily="34" charset="0"/>
                  <a:cs typeface="Arial" pitchFamily="34" charset="0"/>
                </a:rPr>
                <a:t>of 15-year-olds </a:t>
              </a:r>
              <a:r>
                <a:rPr lang="en-GB" sz="1600" dirty="0" smtClean="0">
                  <a:solidFill>
                    <a:schemeClr val="bg1"/>
                  </a:solidFill>
                  <a:latin typeface="Arial" pitchFamily="34" charset="0"/>
                  <a:cs typeface="Arial" pitchFamily="34" charset="0"/>
                </a:rPr>
                <a:t>in </a:t>
              </a:r>
            </a:p>
            <a:p>
              <a:pPr marL="365125" algn="r">
                <a:spcBef>
                  <a:spcPct val="20000"/>
                </a:spcBef>
                <a:buSzPct val="75000"/>
                <a:buFont typeface="Monotype Sorts"/>
                <a:buNone/>
              </a:pPr>
              <a:r>
                <a:rPr lang="en-GB" sz="1600" dirty="0" smtClean="0">
                  <a:solidFill>
                    <a:schemeClr val="bg1"/>
                  </a:solidFill>
                  <a:latin typeface="Arial" pitchFamily="34" charset="0"/>
                  <a:cs typeface="Arial" pitchFamily="34" charset="0"/>
                </a:rPr>
                <a:t>mathematics</a:t>
              </a:r>
              <a:endParaRPr lang="en-GB" sz="1600" dirty="0">
                <a:solidFill>
                  <a:schemeClr val="bg1"/>
                </a:solidFill>
                <a:latin typeface="Arial" pitchFamily="34" charset="0"/>
                <a:cs typeface="Arial" pitchFamily="34" charset="0"/>
              </a:endParaRPr>
            </a:p>
          </p:txBody>
        </p:sp>
      </p:grpSp>
      <p:sp>
        <p:nvSpPr>
          <p:cNvPr id="3622930"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impact </a:t>
            </a:r>
            <a:r>
              <a:rPr lang="en-GB" sz="1400" dirty="0">
                <a:solidFill>
                  <a:srgbClr val="FFFFFF"/>
                </a:solidFill>
                <a:latin typeface="Arial" pitchFamily="34" charset="0"/>
                <a:cs typeface="Arial" pitchFamily="34" charset="0"/>
              </a:rPr>
              <a:t>on student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graphicFrame>
        <p:nvGraphicFramePr>
          <p:cNvPr id="22" name="Object 2"/>
          <p:cNvGraphicFramePr>
            <a:graphicFrameLocks noChangeAspect="1"/>
          </p:cNvGraphicFramePr>
          <p:nvPr>
            <p:extLst>
              <p:ext uri="{D42A27DB-BD31-4B8C-83A1-F6EECF244321}">
                <p14:modId xmlns:p14="http://schemas.microsoft.com/office/powerpoint/2010/main" val="3513341036"/>
              </p:ext>
            </p:extLst>
          </p:nvPr>
        </p:nvGraphicFramePr>
        <p:xfrm>
          <a:off x="579598" y="168274"/>
          <a:ext cx="8172400" cy="6861126"/>
        </p:xfrm>
        <a:graphic>
          <a:graphicData uri="http://schemas.openxmlformats.org/drawingml/2006/chart">
            <c:chart xmlns:c="http://schemas.openxmlformats.org/drawingml/2006/chart" xmlns:r="http://schemas.openxmlformats.org/officeDocument/2006/relationships" r:id="rId3"/>
          </a:graphicData>
        </a:graphic>
      </p:graphicFrame>
      <p:sp>
        <p:nvSpPr>
          <p:cNvPr id="6161" name="Rectangle 17"/>
          <p:cNvSpPr>
            <a:spLocks noChangeArrowheads="1"/>
          </p:cNvSpPr>
          <p:nvPr/>
        </p:nvSpPr>
        <p:spPr bwMode="auto">
          <a:xfrm>
            <a:off x="6607718" y="6482834"/>
            <a:ext cx="184731" cy="369332"/>
          </a:xfrm>
          <a:prstGeom prst="rect">
            <a:avLst/>
          </a:prstGeom>
          <a:noFill/>
          <a:ln w="12700">
            <a:noFill/>
            <a:miter lim="800000"/>
            <a:headEnd/>
            <a:tailEnd/>
          </a:ln>
        </p:spPr>
        <p:txBody>
          <a:bodyPr wrap="none" anchor="ctr">
            <a:spAutoFit/>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1798970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22930"/>
                                        </p:tgtEl>
                                        <p:attrNameLst>
                                          <p:attrName>style.visibility</p:attrName>
                                        </p:attrNameLst>
                                      </p:cBhvr>
                                      <p:to>
                                        <p:strVal val="visible"/>
                                      </p:to>
                                    </p:set>
                                    <p:animEffect transition="in" filter="dissolve">
                                      <p:cBhvr>
                                        <p:cTn id="7" dur="500"/>
                                        <p:tgtEl>
                                          <p:spTgt spid="36229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622935"/>
                                        </p:tgtEl>
                                        <p:attrNameLst>
                                          <p:attrName>style.visibility</p:attrName>
                                        </p:attrNameLst>
                                      </p:cBhvr>
                                      <p:to>
                                        <p:strVal val="visible"/>
                                      </p:to>
                                    </p:set>
                                    <p:animEffect transition="in" filter="slide(fromLeft)">
                                      <p:cBhvr>
                                        <p:cTn id="12" dur="500"/>
                                        <p:tgtEl>
                                          <p:spTgt spid="362293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622931"/>
                                        </p:tgtEl>
                                        <p:attrNameLst>
                                          <p:attrName>style.visibility</p:attrName>
                                        </p:attrNameLst>
                                      </p:cBhvr>
                                      <p:to>
                                        <p:strVal val="visible"/>
                                      </p:to>
                                    </p:set>
                                    <p:animEffect transition="in" filter="dissolve">
                                      <p:cBhvr>
                                        <p:cTn id="16" dur="500"/>
                                        <p:tgtEl>
                                          <p:spTgt spid="36229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22927"/>
                                        </p:tgtEl>
                                        <p:attrNameLst>
                                          <p:attrName>style.visibility</p:attrName>
                                        </p:attrNameLst>
                                      </p:cBhvr>
                                      <p:to>
                                        <p:strVal val="visible"/>
                                      </p:to>
                                    </p:set>
                                    <p:animEffect transition="in" filter="fade">
                                      <p:cBhvr>
                                        <p:cTn id="21" dur="1000"/>
                                        <p:tgtEl>
                                          <p:spTgt spid="36229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22921"/>
                                        </p:tgtEl>
                                        <p:attrNameLst>
                                          <p:attrName>style.visibility</p:attrName>
                                        </p:attrNameLst>
                                      </p:cBhvr>
                                      <p:to>
                                        <p:strVal val="visible"/>
                                      </p:to>
                                    </p:set>
                                    <p:animEffect transition="in" filter="fade">
                                      <p:cBhvr>
                                        <p:cTn id="26" dur="1000"/>
                                        <p:tgtEl>
                                          <p:spTgt spid="36229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22923"/>
                                        </p:tgtEl>
                                        <p:attrNameLst>
                                          <p:attrName>style.visibility</p:attrName>
                                        </p:attrNameLst>
                                      </p:cBhvr>
                                      <p:to>
                                        <p:strVal val="visible"/>
                                      </p:to>
                                    </p:set>
                                    <p:animEffect transition="in" filter="fade">
                                      <p:cBhvr>
                                        <p:cTn id="31" dur="1000"/>
                                        <p:tgtEl>
                                          <p:spTgt spid="36229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22922"/>
                                        </p:tgtEl>
                                        <p:attrNameLst>
                                          <p:attrName>style.visibility</p:attrName>
                                        </p:attrNameLst>
                                      </p:cBhvr>
                                      <p:to>
                                        <p:strVal val="visible"/>
                                      </p:to>
                                    </p:set>
                                    <p:animEffect transition="in" filter="fade">
                                      <p:cBhvr>
                                        <p:cTn id="36" dur="1000"/>
                                        <p:tgtEl>
                                          <p:spTgt spid="3622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2927" grpId="0" animBg="1"/>
      <p:bldP spid="3622921" grpId="0" animBg="1"/>
      <p:bldP spid="3622922" grpId="0" animBg="1"/>
      <p:bldP spid="3622923" grpId="0" animBg="1"/>
      <p:bldP spid="3622931" grpId="0" animBg="1" autoUpdateAnimBg="0"/>
      <p:bldP spid="3622935" grpId="0" animBg="1"/>
      <p:bldP spid="362293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0"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1"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2"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pPr latinLnBrk="1"/>
            <a:endParaRPr lang="en-GB" dirty="0">
              <a:solidFill>
                <a:srgbClr val="C4CACA"/>
              </a:solidFill>
              <a:latin typeface="Arial" pitchFamily="34" charset="0"/>
              <a:cs typeface="Arial" pitchFamily="34" charset="0"/>
            </a:endParaRPr>
          </a:p>
        </p:txBody>
      </p:sp>
      <p:sp>
        <p:nvSpPr>
          <p:cNvPr id="23"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9" name="Chart 38"/>
          <p:cNvGraphicFramePr>
            <a:graphicFrameLocks/>
          </p:cNvGraphicFramePr>
          <p:nvPr>
            <p:extLst>
              <p:ext uri="{D42A27DB-BD31-4B8C-83A1-F6EECF244321}">
                <p14:modId xmlns:p14="http://schemas.microsoft.com/office/powerpoint/2010/main" val="130921813"/>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3"/>
          </a:graphicData>
        </a:graphic>
      </p:graphicFrame>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pPr latinLnBrk="1"/>
            <a:endParaRPr lang="en-GB" dirty="0">
              <a:solidFill>
                <a:srgbClr val="C4CACA"/>
              </a:solidFill>
            </a:endParaRPr>
          </a:p>
        </p:txBody>
      </p:sp>
      <p:sp>
        <p:nvSpPr>
          <p:cNvPr id="27" name="AutoShape 2"/>
          <p:cNvSpPr>
            <a:spLocks noChangeArrowheads="1"/>
          </p:cNvSpPr>
          <p:nvPr/>
        </p:nvSpPr>
        <p:spPr bwMode="auto">
          <a:xfrm>
            <a:off x="7092280" y="0"/>
            <a:ext cx="2232248" cy="548680"/>
          </a:xfrm>
          <a:prstGeom prst="parallelogram">
            <a:avLst/>
          </a:prstGeom>
          <a:solidFill>
            <a:srgbClr val="278D99"/>
          </a:solidFill>
          <a:ln w="12700">
            <a:noFill/>
            <a:miter lim="800000"/>
            <a:headEnd/>
            <a:tailEnd/>
          </a:ln>
          <a:effectLst/>
        </p:spPr>
        <p:txBody>
          <a:bodyPr wrap="none" anchor="ctr"/>
          <a:lstStyle/>
          <a:p>
            <a:pPr algn="ctr" latinLnBrk="1">
              <a:defRPr/>
            </a:pPr>
            <a:endParaRPr lang="en-GB" sz="2000" dirty="0">
              <a:solidFill>
                <a:srgbClr val="C4CACA"/>
              </a:solidFill>
              <a:latin typeface="Arial" pitchFamily="34" charset="0"/>
              <a:cs typeface="Arial" pitchFamily="34" charset="0"/>
            </a:endParaRPr>
          </a:p>
        </p:txBody>
      </p:sp>
      <p:sp>
        <p:nvSpPr>
          <p:cNvPr id="30" name="TextBox 29"/>
          <p:cNvSpPr txBox="1"/>
          <p:nvPr/>
        </p:nvSpPr>
        <p:spPr>
          <a:xfrm>
            <a:off x="7524328" y="107340"/>
            <a:ext cx="1224136" cy="369332"/>
          </a:xfrm>
          <a:prstGeom prst="rect">
            <a:avLst/>
          </a:prstGeom>
          <a:noFill/>
        </p:spPr>
        <p:txBody>
          <a:bodyPr wrap="square" rtlCol="0">
            <a:spAutoFit/>
          </a:bodyPr>
          <a:lstStyle/>
          <a:p>
            <a:pPr algn="ctr" latinLnBrk="1"/>
            <a:r>
              <a:rPr lang="en-GB" b="1" dirty="0">
                <a:solidFill>
                  <a:srgbClr val="FFFFFF"/>
                </a:solidFill>
                <a:latin typeface="Arial" pitchFamily="34" charset="0"/>
                <a:cs typeface="Arial" pitchFamily="34" charset="0"/>
              </a:rPr>
              <a:t>2012</a:t>
            </a:r>
            <a:endParaRPr lang="en-US" b="1" dirty="0">
              <a:solidFill>
                <a:srgbClr val="FFFFFF"/>
              </a:solidFill>
              <a:latin typeface="Arial" pitchFamily="34" charset="0"/>
              <a:cs typeface="Arial" pitchFamily="34" charset="0"/>
            </a:endParaRPr>
          </a:p>
        </p:txBody>
      </p:sp>
      <p:sp>
        <p:nvSpPr>
          <p:cNvPr id="13" name="Rectangle 12"/>
          <p:cNvSpPr/>
          <p:nvPr/>
        </p:nvSpPr>
        <p:spPr>
          <a:xfrm>
            <a:off x="4523330" y="316666"/>
            <a:ext cx="2023561" cy="276999"/>
          </a:xfrm>
          <a:prstGeom prst="rect">
            <a:avLst/>
          </a:prstGeom>
        </p:spPr>
        <p:txBody>
          <a:bodyPr wrap="square">
            <a:spAutoFit/>
          </a:bodyPr>
          <a:lstStyle/>
          <a:p>
            <a:pPr latinLnBrk="1">
              <a:defRPr/>
            </a:pPr>
            <a:r>
              <a:rPr lang="en-US" sz="1200" i="1" dirty="0">
                <a:solidFill>
                  <a:srgbClr val="FFFFFF"/>
                </a:solidFill>
                <a:latin typeface="Calibri" panose="020F0502020204030204" pitchFamily="34" charset="0"/>
                <a:cs typeface="Arial" charset="0"/>
              </a:rPr>
              <a:t>Shanghai-China</a:t>
            </a:r>
          </a:p>
        </p:txBody>
      </p:sp>
      <p:sp>
        <p:nvSpPr>
          <p:cNvPr id="14"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distribution </a:t>
            </a:r>
            <a:r>
              <a:rPr lang="en-GB" sz="1400" dirty="0">
                <a:solidFill>
                  <a:srgbClr val="FFFFFF"/>
                </a:solidFill>
                <a:latin typeface="Arial" pitchFamily="34" charset="0"/>
                <a:cs typeface="Arial" pitchFamily="34" charset="0"/>
              </a:rPr>
              <a:t>of learning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15"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impact </a:t>
            </a:r>
            <a:r>
              <a:rPr lang="en-GB" sz="1400" dirty="0">
                <a:solidFill>
                  <a:srgbClr val="FFFFFF"/>
                </a:solidFill>
                <a:latin typeface="Arial" pitchFamily="34" charset="0"/>
                <a:cs typeface="Arial" pitchFamily="34" charset="0"/>
              </a:rPr>
              <a:t>on student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6445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9"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1"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2"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4" name="Rectangle 23"/>
          <p:cNvSpPr/>
          <p:nvPr/>
        </p:nvSpPr>
        <p:spPr>
          <a:xfrm>
            <a:off x="0" y="0"/>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9" name="Chart 38"/>
          <p:cNvGraphicFramePr>
            <a:graphicFrameLocks/>
          </p:cNvGraphicFramePr>
          <p:nvPr>
            <p:extLst>
              <p:ext uri="{D42A27DB-BD31-4B8C-83A1-F6EECF244321}">
                <p14:modId xmlns:p14="http://schemas.microsoft.com/office/powerpoint/2010/main" val="1166907312"/>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3"/>
          </a:graphicData>
        </a:graphic>
      </p:graphicFrame>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p>
        </p:txBody>
      </p:sp>
      <p:graphicFrame>
        <p:nvGraphicFramePr>
          <p:cNvPr id="33" name="Chart 32"/>
          <p:cNvGraphicFramePr>
            <a:graphicFrameLocks/>
          </p:cNvGraphicFramePr>
          <p:nvPr>
            <p:extLst>
              <p:ext uri="{D42A27DB-BD31-4B8C-83A1-F6EECF244321}">
                <p14:modId xmlns:p14="http://schemas.microsoft.com/office/powerpoint/2010/main" val="1820405453"/>
              </p:ext>
            </p:extLst>
          </p:nvPr>
        </p:nvGraphicFramePr>
        <p:xfrm>
          <a:off x="-1865178" y="0"/>
          <a:ext cx="5616624" cy="6857999"/>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7524328" y="107340"/>
            <a:ext cx="1224136" cy="369332"/>
          </a:xfrm>
          <a:prstGeom prst="rect">
            <a:avLst/>
          </a:prstGeom>
          <a:noFill/>
        </p:spPr>
        <p:txBody>
          <a:bodyPr wrap="square" rtlCol="0">
            <a:spAutoFit/>
          </a:bodyPr>
          <a:lstStyle/>
          <a:p>
            <a:pPr algn="ctr"/>
            <a:r>
              <a:rPr lang="en-GB" b="1" dirty="0" smtClean="0">
                <a:solidFill>
                  <a:schemeClr val="bg1"/>
                </a:solidFill>
                <a:latin typeface="Arial" pitchFamily="34" charset="0"/>
                <a:cs typeface="Arial" pitchFamily="34" charset="0"/>
              </a:rPr>
              <a:t>2012</a:t>
            </a:r>
            <a:endParaRPr lang="en-US" b="1" dirty="0">
              <a:solidFill>
                <a:schemeClr val="bg1"/>
              </a:solidFill>
              <a:latin typeface="Arial" pitchFamily="34" charset="0"/>
              <a:cs typeface="Arial" pitchFamily="34" charset="0"/>
            </a:endParaRPr>
          </a:p>
        </p:txBody>
      </p:sp>
      <p:sp>
        <p:nvSpPr>
          <p:cNvPr id="13" name="Text Box 19"/>
          <p:cNvSpPr txBox="1">
            <a:spLocks noChangeArrowheads="1"/>
          </p:cNvSpPr>
          <p:nvPr/>
        </p:nvSpPr>
        <p:spPr bwMode="auto">
          <a:xfrm>
            <a:off x="6746095" y="3050376"/>
            <a:ext cx="2392362" cy="738664"/>
          </a:xfrm>
          <a:prstGeom prst="rect">
            <a:avLst/>
          </a:prstGeom>
          <a:solidFill>
            <a:srgbClr val="00B05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Socially equitable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distribution </a:t>
            </a:r>
            <a:r>
              <a:rPr lang="en-GB" sz="1400" dirty="0">
                <a:solidFill>
                  <a:srgbClr val="FFFFFF"/>
                </a:solidFill>
                <a:latin typeface="Arial" pitchFamily="34" charset="0"/>
                <a:cs typeface="Arial" pitchFamily="34" charset="0"/>
              </a:rPr>
              <a:t>of learning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opportunities</a:t>
            </a:r>
            <a:endParaRPr lang="en-GB" sz="2000" dirty="0">
              <a:solidFill>
                <a:srgbClr val="FFFFFF"/>
              </a:solidFill>
              <a:latin typeface="Arial" pitchFamily="34" charset="0"/>
              <a:cs typeface="Arial" pitchFamily="34" charset="0"/>
            </a:endParaRPr>
          </a:p>
        </p:txBody>
      </p:sp>
      <p:sp>
        <p:nvSpPr>
          <p:cNvPr id="14" name="Text Box 18"/>
          <p:cNvSpPr txBox="1">
            <a:spLocks noChangeArrowheads="1"/>
          </p:cNvSpPr>
          <p:nvPr/>
        </p:nvSpPr>
        <p:spPr bwMode="auto">
          <a:xfrm>
            <a:off x="5053" y="3032913"/>
            <a:ext cx="2249488" cy="738664"/>
          </a:xfrm>
          <a:prstGeom prst="rect">
            <a:avLst/>
          </a:prstGeom>
          <a:solidFill>
            <a:srgbClr val="800000"/>
          </a:solidFill>
          <a:ln w="12700">
            <a:noFill/>
            <a:miter lim="800000"/>
            <a:headEnd/>
            <a:tailEnd/>
          </a:ln>
        </p:spPr>
        <p:txBody>
          <a:bodyPr>
            <a:spAutoFit/>
          </a:bodyPr>
          <a:lstStyle/>
          <a:p>
            <a:pPr algn="ctr"/>
            <a:r>
              <a:rPr lang="en-GB" sz="1400" dirty="0">
                <a:solidFill>
                  <a:srgbClr val="FFFFFF"/>
                </a:solidFill>
                <a:latin typeface="Arial" pitchFamily="34" charset="0"/>
                <a:cs typeface="Arial" pitchFamily="34" charset="0"/>
              </a:rPr>
              <a:t>Strong socio-economic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impact </a:t>
            </a:r>
            <a:r>
              <a:rPr lang="en-GB" sz="1400" dirty="0">
                <a:solidFill>
                  <a:srgbClr val="FFFFFF"/>
                </a:solidFill>
                <a:latin typeface="Arial" pitchFamily="34" charset="0"/>
                <a:cs typeface="Arial" pitchFamily="34" charset="0"/>
              </a:rPr>
              <a:t>on student </a:t>
            </a:r>
            <a:endParaRPr lang="en-GB" sz="1400" dirty="0" smtClean="0">
              <a:solidFill>
                <a:srgbClr val="FFFFFF"/>
              </a:solidFill>
              <a:latin typeface="Arial" pitchFamily="34" charset="0"/>
              <a:cs typeface="Arial" pitchFamily="34" charset="0"/>
            </a:endParaRPr>
          </a:p>
          <a:p>
            <a:pPr algn="ctr"/>
            <a:r>
              <a:rPr lang="en-GB" sz="1400" dirty="0" smtClean="0">
                <a:solidFill>
                  <a:srgbClr val="FFFFFF"/>
                </a:solidFill>
                <a:latin typeface="Arial" pitchFamily="34" charset="0"/>
                <a:cs typeface="Arial" pitchFamily="34" charset="0"/>
              </a:rPr>
              <a:t>performance</a:t>
            </a:r>
            <a:endParaRPr lang="en-GB"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1109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250"/>
                                        <p:tgtEl>
                                          <p:spTgt spid="24"/>
                                        </p:tgtEl>
                                      </p:cBhvr>
                                    </p:animEffect>
                                  </p:childTnLst>
                                </p:cTn>
                              </p:par>
                            </p:childTnLst>
                          </p:cTn>
                        </p:par>
                        <p:par>
                          <p:cTn id="8" fill="hold">
                            <p:stCondLst>
                              <p:cond delay="225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Graphic spid="33" grpId="0">
        <p:bldAsOne/>
      </p:bldGraphic>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3429000"/>
            <a:ext cx="4526506" cy="3429000"/>
          </a:xfrm>
          <a:prstGeom prst="rect">
            <a:avLst/>
          </a:prstGeom>
          <a:solidFill>
            <a:srgbClr val="C81E19"/>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4" name="Rectangle 15"/>
          <p:cNvSpPr>
            <a:spLocks noChangeArrowheads="1"/>
          </p:cNvSpPr>
          <p:nvPr/>
        </p:nvSpPr>
        <p:spPr bwMode="auto">
          <a:xfrm>
            <a:off x="4526506" y="0"/>
            <a:ext cx="4617494" cy="3429000"/>
          </a:xfrm>
          <a:prstGeom prst="rect">
            <a:avLst/>
          </a:prstGeom>
          <a:solidFill>
            <a:srgbClr val="5A9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5" name="Rectangle 10"/>
          <p:cNvSpPr>
            <a:spLocks noChangeArrowheads="1"/>
          </p:cNvSpPr>
          <p:nvPr/>
        </p:nvSpPr>
        <p:spPr bwMode="auto">
          <a:xfrm>
            <a:off x="4526506" y="3443288"/>
            <a:ext cx="4617494" cy="3417887"/>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16" name="Rectangle 11"/>
          <p:cNvSpPr>
            <a:spLocks noChangeArrowheads="1"/>
          </p:cNvSpPr>
          <p:nvPr/>
        </p:nvSpPr>
        <p:spPr bwMode="auto">
          <a:xfrm>
            <a:off x="0" y="0"/>
            <a:ext cx="4526506" cy="3414713"/>
          </a:xfrm>
          <a:prstGeom prst="rect">
            <a:avLst/>
          </a:prstGeom>
          <a:solidFill>
            <a:srgbClr val="FFC000"/>
          </a:solidFill>
          <a:ln w="12700">
            <a:solidFill>
              <a:schemeClr val="tx1"/>
            </a:solidFill>
            <a:miter lim="800000"/>
            <a:headEnd/>
            <a:tailEnd/>
          </a:ln>
        </p:spPr>
        <p:txBody>
          <a:bodyPr wrap="none" anchor="ctr"/>
          <a:lstStyle/>
          <a:p>
            <a:endParaRPr lang="en-GB" dirty="0">
              <a:latin typeface="Arial" pitchFamily="34" charset="0"/>
              <a:cs typeface="Arial" pitchFamily="34" charset="0"/>
            </a:endParaRPr>
          </a:p>
        </p:txBody>
      </p:sp>
      <p:sp>
        <p:nvSpPr>
          <p:cNvPr id="2" name="Rectangle 1"/>
          <p:cNvSpPr/>
          <p:nvPr/>
        </p:nvSpPr>
        <p:spPr>
          <a:xfrm>
            <a:off x="0" y="0"/>
            <a:ext cx="9144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Chart 38"/>
          <p:cNvGraphicFramePr>
            <a:graphicFrameLocks/>
          </p:cNvGraphicFramePr>
          <p:nvPr>
            <p:extLst>
              <p:ext uri="{D42A27DB-BD31-4B8C-83A1-F6EECF244321}">
                <p14:modId xmlns:p14="http://schemas.microsoft.com/office/powerpoint/2010/main" val="4109245376"/>
              </p:ext>
            </p:extLst>
          </p:nvPr>
        </p:nvGraphicFramePr>
        <p:xfrm>
          <a:off x="323528" y="548680"/>
          <a:ext cx="8462963" cy="6461718"/>
        </p:xfrm>
        <a:graphic>
          <a:graphicData uri="http://schemas.openxmlformats.org/drawingml/2006/chart">
            <c:chart xmlns:c="http://schemas.openxmlformats.org/drawingml/2006/chart" xmlns:r="http://schemas.openxmlformats.org/officeDocument/2006/relationships" r:id="rId3"/>
          </a:graphicData>
        </a:graphic>
      </p:graphicFrame>
      <p:sp>
        <p:nvSpPr>
          <p:cNvPr id="25" name="Line 22"/>
          <p:cNvSpPr>
            <a:spLocks noChangeShapeType="1"/>
          </p:cNvSpPr>
          <p:nvPr/>
        </p:nvSpPr>
        <p:spPr bwMode="auto">
          <a:xfrm flipV="1">
            <a:off x="4508357" y="-27384"/>
            <a:ext cx="14288" cy="7020000"/>
          </a:xfrm>
          <a:prstGeom prst="line">
            <a:avLst/>
          </a:prstGeom>
          <a:noFill/>
          <a:ln w="57150">
            <a:solidFill>
              <a:schemeClr val="bg1">
                <a:lumMod val="75000"/>
              </a:schemeClr>
            </a:solidFill>
            <a:round/>
            <a:headEnd/>
            <a:tailEnd/>
          </a:ln>
        </p:spPr>
        <p:txBody>
          <a:bodyPr wrap="none" anchor="ctr"/>
          <a:lstStyle/>
          <a:p>
            <a:pPr fontAlgn="base" latinLnBrk="0">
              <a:spcBef>
                <a:spcPct val="0"/>
              </a:spcBef>
              <a:spcAft>
                <a:spcPct val="0"/>
              </a:spcAft>
            </a:pPr>
            <a:endParaRPr lang="ko-KR" altLang="en-US" sz="2400">
              <a:solidFill>
                <a:srgbClr val="C4CACA"/>
              </a:solidFill>
              <a:latin typeface="Arial" pitchFamily="34" charset="0"/>
            </a:endParaRPr>
          </a:p>
        </p:txBody>
      </p:sp>
      <p:cxnSp>
        <p:nvCxnSpPr>
          <p:cNvPr id="26" name="직선 연결선 25"/>
          <p:cNvCxnSpPr/>
          <p:nvPr/>
        </p:nvCxnSpPr>
        <p:spPr bwMode="auto">
          <a:xfrm>
            <a:off x="-324544" y="3429000"/>
            <a:ext cx="10153128"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graphicFrame>
        <p:nvGraphicFramePr>
          <p:cNvPr id="32" name="Chart 31"/>
          <p:cNvGraphicFramePr>
            <a:graphicFrameLocks/>
          </p:cNvGraphicFramePr>
          <p:nvPr>
            <p:extLst>
              <p:ext uri="{D42A27DB-BD31-4B8C-83A1-F6EECF244321}">
                <p14:modId xmlns:p14="http://schemas.microsoft.com/office/powerpoint/2010/main" val="1864451894"/>
              </p:ext>
            </p:extLst>
          </p:nvPr>
        </p:nvGraphicFramePr>
        <p:xfrm>
          <a:off x="323528" y="548680"/>
          <a:ext cx="8462963" cy="6309318"/>
        </p:xfrm>
        <a:graphic>
          <a:graphicData uri="http://schemas.openxmlformats.org/drawingml/2006/chart">
            <c:chart xmlns:c="http://schemas.openxmlformats.org/drawingml/2006/chart" xmlns:r="http://schemas.openxmlformats.org/officeDocument/2006/relationships" r:id="rId4"/>
          </a:graphicData>
        </a:graphic>
      </p:graphicFrame>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dirty="0"/>
          </a:p>
        </p:txBody>
      </p:sp>
      <p:graphicFrame>
        <p:nvGraphicFramePr>
          <p:cNvPr id="11" name="Chart 32"/>
          <p:cNvGraphicFramePr>
            <a:graphicFrameLocks/>
          </p:cNvGraphicFramePr>
          <p:nvPr>
            <p:extLst>
              <p:ext uri="{D42A27DB-BD31-4B8C-83A1-F6EECF244321}">
                <p14:modId xmlns:p14="http://schemas.microsoft.com/office/powerpoint/2010/main" val="730249919"/>
              </p:ext>
            </p:extLst>
          </p:nvPr>
        </p:nvGraphicFramePr>
        <p:xfrm>
          <a:off x="-1865178" y="0"/>
          <a:ext cx="5616624" cy="6857999"/>
        </p:xfrm>
        <a:graphic>
          <a:graphicData uri="http://schemas.openxmlformats.org/drawingml/2006/chart">
            <c:chart xmlns:c="http://schemas.openxmlformats.org/drawingml/2006/chart" xmlns:r="http://schemas.openxmlformats.org/officeDocument/2006/relationships" r:id="rId5"/>
          </a:graphicData>
        </a:graphic>
      </p:graphicFrame>
      <p:sp>
        <p:nvSpPr>
          <p:cNvPr id="3" name="Oval 2"/>
          <p:cNvSpPr/>
          <p:nvPr/>
        </p:nvSpPr>
        <p:spPr>
          <a:xfrm>
            <a:off x="5148000" y="2448000"/>
            <a:ext cx="432000" cy="468000"/>
          </a:xfrm>
          <a:prstGeom prst="ellipse">
            <a:avLst/>
          </a:prstGeom>
          <a:noFill/>
          <a:ln w="412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162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4*#ppt_w"/>
                                          </p:val>
                                        </p:tav>
                                        <p:tav tm="100000">
                                          <p:val>
                                            <p:strVal val="#ppt_w"/>
                                          </p:val>
                                        </p:tav>
                                      </p:tavLst>
                                    </p:anim>
                                    <p:anim calcmode="lin" valueType="num">
                                      <p:cBhvr>
                                        <p:cTn id="8" dur="175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4|5.8|4.5|17.9|9|1.4|6.6"/>
</p:tagLst>
</file>

<file path=ppt/theme/theme1.xml><?xml version="1.0" encoding="utf-8"?>
<a:theme xmlns:a="http://schemas.openxmlformats.org/drawingml/2006/main" name="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ap:Properties xmlns:vt="http://schemas.openxmlformats.org/officeDocument/2006/docPropsVTypes" xmlns:ap="http://schemas.openxmlformats.org/officeDocument/2006/extended-properties">
  <ap:Words>2962</ap:Words>
  <ap:PresentationFormat>Diavoorstelling (4:3)</ap:PresentationFormat>
  <ap:Paragraphs>872</ap:Paragraphs>
  <ap:Slides>44</ap:Slides>
  <ap:HiddenSlides>6</ap:HiddenSlides>
  <ap:MMClips>0</ap:MMClips>
  <ap:ScaleCrop>false</ap:ScaleCrop>
  <ap:HeadingPairs>
    <vt:vector baseType="variant" size="4">
      <vt:variant>
        <vt:lpstr>Thema</vt:lpstr>
      </vt:variant>
      <vt:variant>
        <vt:i4>3</vt:i4>
      </vt:variant>
      <vt:variant>
        <vt:lpstr>Diatitels</vt:lpstr>
      </vt:variant>
      <vt:variant>
        <vt:i4>44</vt:i4>
      </vt:variant>
    </vt:vector>
  </ap:HeadingPairs>
  <ap:TitlesOfParts>
    <vt:vector baseType="lpstr" size="47">
      <vt:lpstr>OECD_PISA_theme</vt:lpstr>
      <vt:lpstr>OECD PowerPoint template new logo</vt:lpstr>
      <vt:lpstr>1_OECD PowerPoint template new logo</vt:lpstr>
      <vt:lpstr>PowerPoint-presentatie</vt:lpstr>
      <vt:lpstr>PISA in brief</vt:lpstr>
      <vt:lpstr>Changes in the demand for skills Trends in different tasks in occupations (United States)</vt:lpstr>
      <vt:lpstr>What do 15-year-olds know… …and what can they do with what they know?</vt:lpstr>
      <vt:lpstr>PowerPoint-presentatie</vt:lpstr>
      <vt:lpstr>PowerPoint-presentatie</vt:lpstr>
      <vt:lpstr>PowerPoint-presentatie</vt:lpstr>
      <vt:lpstr>PowerPoint-presentatie</vt:lpstr>
      <vt:lpstr>PowerPoint-presentatie</vt:lpstr>
      <vt:lpstr>Cost of instruction at upper secondary level (2010) In USD</vt:lpstr>
      <vt:lpstr>PowerPoint-presentatie</vt:lpstr>
      <vt:lpstr>PowerPoint-presentatie</vt:lpstr>
      <vt:lpstr>Percentage of top performers in mathematics  in 2003 and 2012</vt:lpstr>
      <vt:lpstr>PowerPoint-presentatie</vt:lpstr>
      <vt:lpstr>Math teaching ≠ math teaching</vt:lpstr>
      <vt:lpstr>Students' exposure to word problems</vt:lpstr>
      <vt:lpstr>Students' exposure to conceptual understanding</vt:lpstr>
      <vt:lpstr>Students' exposure to applied mathematics</vt:lpstr>
      <vt:lpstr>Relationship between mathematics performance  and students' exposure to applied mathematics</vt:lpstr>
      <vt:lpstr>PowerPoint-presentatie</vt:lpstr>
      <vt:lpstr>PowerPoint-presentatie</vt:lpstr>
      <vt:lpstr>Variability in student mathematics performance  between and within schools</vt:lpstr>
      <vt:lpstr>PowerPoint-presentatie</vt:lpstr>
      <vt:lpstr>PowerPoint-presentatie</vt:lpstr>
      <vt:lpstr>PowerPoint-presentatie</vt:lpstr>
      <vt:lpstr>Countries where students have stronger beliefs in their abilities perform better in mathematics</vt:lpstr>
      <vt:lpstr>Perceived self-responsibility for failure in mathematics</vt:lpstr>
      <vt:lpstr>The parent factor</vt:lpstr>
      <vt:lpstr>Parents’ high expectations can nurture  students’ enjoyment in learning mathematics</vt:lpstr>
      <vt:lpstr>PowerPoint-presentatie</vt:lpstr>
      <vt:lpstr>PowerPoint-presentatie</vt:lpstr>
      <vt:lpstr>Teacher shortage</vt:lpstr>
      <vt:lpstr>PowerPoint-presentatie</vt:lpstr>
      <vt:lpstr>Countries that grant schools autonomy over curricula and  assessments tend to perform better in mathematics  </vt:lpstr>
      <vt:lpstr>Schools with more autonomy perform better than schools with less autonomy in systems with more collaboration</vt:lpstr>
      <vt:lpstr>Schools with more autonomy perform better than schools with  less autonomy in systems with more accountability arrangements</vt:lpstr>
      <vt:lpstr>Schools with more autonomy perform better than schools with  less autonomy in systems with standardised math policies</vt:lpstr>
      <vt:lpstr>Quality assurance and school improvement</vt:lpstr>
      <vt:lpstr>PowerPoint-presentatie</vt:lpstr>
      <vt:lpstr>PowerPoint-presentatie</vt:lpstr>
      <vt:lpstr>PowerPoint-presentatie</vt:lpstr>
      <vt:lpstr>PowerPoint-presentatie</vt:lpstr>
      <vt:lpstr>What it all means</vt:lpstr>
      <vt:lpstr>Thank you !</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2013-11-20T01:13:27.0000000Z</dcterms:created>
  <dcterms:modified xsi:type="dcterms:W3CDTF">2014-06-12T08:44:26.0000000Z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0x0101003455AC9E6F534D4F804C8EF6C72132BF</vt:lpwstr>
  </property>
</Properties>
</file>