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78" r:id="rId3"/>
    <p:sldId id="271" r:id="rId4"/>
    <p:sldId id="269" r:id="rId5"/>
    <p:sldId id="267" r:id="rId6"/>
    <p:sldId id="277" r:id="rId7"/>
    <p:sldId id="273" r:id="rId8"/>
    <p:sldId id="275" r:id="rId9"/>
    <p:sldId id="272" r:id="rId10"/>
    <p:sldId id="280" r:id="rId11"/>
    <p:sldId id="27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4D5F9CB-22C4-458A-82D8-64B7DDD65869}">
          <p14:sldIdLst>
            <p14:sldId id="276"/>
            <p14:sldId id="278"/>
            <p14:sldId id="271"/>
            <p14:sldId id="269"/>
            <p14:sldId id="267"/>
            <p14:sldId id="277"/>
            <p14:sldId id="273"/>
            <p14:sldId id="275"/>
            <p14:sldId id="272"/>
            <p14:sldId id="28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>
    <p:extLst/>
  </p:cmAuthor>
  <p:cmAuthor id="1" name="Arnout Drenthel" initials="AD" lastIdx="1" clrIdx="0">
    <p:extLst/>
  </p:cmAuthor>
  <p:cmAuthor id="8" name="Arnout Drenthel" initials="AD [8]" lastIdx="1" clrIdx="7">
    <p:extLst/>
  </p:cmAuthor>
  <p:cmAuthor id="2" name="Arnout Drenthel" initials="AD [2]" lastIdx="1" clrIdx="1">
    <p:extLst/>
  </p:cmAuthor>
  <p:cmAuthor id="9" name="Arnout Drenthel" initials="AD [9]" lastIdx="1" clrIdx="8">
    <p:extLst/>
  </p:cmAuthor>
  <p:cmAuthor id="3" name="Arnout Drenthel" initials="AD [3]" lastIdx="1" clrIdx="2">
    <p:extLst/>
  </p:cmAuthor>
  <p:cmAuthor id="10" name="Perrels, WM (Wineke)" initials="PW(" lastIdx="6" clrIdx="9">
    <p:extLst>
      <p:ext uri="{19B8F6BF-5375-455C-9EA6-DF929625EA0E}">
        <p15:presenceInfo xmlns:p15="http://schemas.microsoft.com/office/powerpoint/2012/main" userId="S-1-5-21-1381004218-720796238-2004955181-75445" providerId="AD"/>
      </p:ext>
    </p:extLst>
  </p:cmAuthor>
  <p:cmAuthor id="4" name="Arnout Drenthel" initials="AD [4]" lastIdx="1" clrIdx="3">
    <p:extLst/>
  </p:cmAuthor>
  <p:cmAuthor id="11" name="Demirhan, S (Suzan)" initials="DS(" lastIdx="1" clrIdx="10">
    <p:extLst>
      <p:ext uri="{19B8F6BF-5375-455C-9EA6-DF929625EA0E}">
        <p15:presenceInfo xmlns:p15="http://schemas.microsoft.com/office/powerpoint/2012/main" userId="Demirhan, S (Suzan)" providerId="None"/>
      </p:ext>
    </p:extLst>
  </p:cmAuthor>
  <p:cmAuthor id="5" name="Arnout Drenthel" initials="AD [5]" lastIdx="1" clrIdx="4">
    <p:extLst/>
  </p:cmAuthor>
  <p:cmAuthor id="6" name="Arnout Drenthel" initials="AD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5" autoAdjust="0"/>
    <p:restoredTop sz="56953" autoAdjust="0"/>
  </p:normalViewPr>
  <p:slideViewPr>
    <p:cSldViewPr snapToGrid="0">
      <p:cViewPr varScale="1">
        <p:scale>
          <a:sx n="66" d="100"/>
          <a:sy n="66" d="100"/>
        </p:scale>
        <p:origin x="1901" y="58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152" d="100"/>
          <a:sy n="152" d="100"/>
        </p:scale>
        <p:origin x="15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21-3-2022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21-3-2022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24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42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90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96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2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96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861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92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40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751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120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29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1" r="25867"/>
          <a:stretch/>
        </p:blipFill>
        <p:spPr>
          <a:xfrm>
            <a:off x="-19050" y="12066"/>
            <a:ext cx="6124575" cy="6845934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4A50044-F8C8-AD44-8BF7-1189324483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102E166-7938-6E40-9E5E-81512F6B6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E65AF5-D5FA-354C-ADD0-AD312A32F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913CE90-9C36-7448-8374-2BE8C7463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7CF9D88-49FE-8C4E-8109-9C513CB24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7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357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90816" cy="68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036DE1C2-6EBE-4B4C-AF0D-C793020231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AED20B3-5354-C244-AF2E-58AF0DD08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7F5261-66A0-B74B-B535-A5716F383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F1CC61-8E43-9B4C-86D4-48E97E207E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865C4B2-92A2-0F42-B777-1598BF8A86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F66A698-50F0-7B4D-8CDA-5820E149AD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4CE324-615D-4A4B-84C1-7CEB163A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31F83B-365D-FC4C-AA46-6EBACFDA1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"/>
            <a:ext cx="1219200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B388931A-2764-0C48-AFF5-9EE4BBAFF9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AA02E1F-DFA6-3642-AC1F-B41F23A29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69BD166-8772-9849-AB6C-2A74D8429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34A4EC-7D06-6644-8C98-B5197760F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50" r:id="rId2"/>
    <p:sldLayoutId id="2147483719" r:id="rId3"/>
    <p:sldLayoutId id="2147483738" r:id="rId4"/>
    <p:sldLayoutId id="2147483666" r:id="rId5"/>
    <p:sldLayoutId id="2147483690" r:id="rId6"/>
    <p:sldLayoutId id="2147483728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89" r:id="rId14"/>
    <p:sldLayoutId id="2147483712" r:id="rId15"/>
    <p:sldLayoutId id="2147483711" r:id="rId16"/>
    <p:sldLayoutId id="2147483675" r:id="rId17"/>
    <p:sldLayoutId id="2147483657" r:id="rId18"/>
    <p:sldLayoutId id="2147483691" r:id="rId19"/>
    <p:sldLayoutId id="2147483729" r:id="rId20"/>
    <p:sldLayoutId id="2147483739" r:id="rId21"/>
    <p:sldLayoutId id="2147483740" r:id="rId22"/>
    <p:sldLayoutId id="2147483718" r:id="rId23"/>
    <p:sldLayoutId id="2147483717" r:id="rId24"/>
    <p:sldLayoutId id="2147483714" r:id="rId25"/>
    <p:sldLayoutId id="2147483713" r:id="rId26"/>
    <p:sldLayoutId id="2147483716" r:id="rId27"/>
    <p:sldLayoutId id="2147483715" r:id="rId28"/>
    <p:sldLayoutId id="2147483707" r:id="rId29"/>
    <p:sldLayoutId id="2147483667" r:id="rId30"/>
    <p:sldLayoutId id="2147483702" r:id="rId31"/>
    <p:sldLayoutId id="2147483721" r:id="rId32"/>
    <p:sldLayoutId id="2147483700" r:id="rId33"/>
    <p:sldLayoutId id="2147483692" r:id="rId34"/>
    <p:sldLayoutId id="2147483722" r:id="rId35"/>
    <p:sldLayoutId id="214748372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553199" y="3403600"/>
            <a:ext cx="5287702" cy="82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Kennismakingsgesprek Kamercommissie Financiën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553200" y="1943028"/>
            <a:ext cx="5004000" cy="94804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Inspectie belastingen, toeslagen en douane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9" r="24989"/>
          <a:stretch>
            <a:fillRect/>
          </a:stretch>
        </p:blipFill>
        <p:spPr/>
      </p:pic>
      <p:sp>
        <p:nvSpPr>
          <p:cNvPr id="9" name="Tijdelijke aanduiding voor tekst 1"/>
          <p:cNvSpPr txBox="1">
            <a:spLocks/>
          </p:cNvSpPr>
          <p:nvPr/>
        </p:nvSpPr>
        <p:spPr>
          <a:xfrm>
            <a:off x="6553199" y="5891213"/>
            <a:ext cx="4622800" cy="430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1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nl-NL" sz="1600" smtClean="0"/>
              <a:t>23 </a:t>
            </a:r>
            <a:r>
              <a:rPr lang="nl-NL" sz="1600" dirty="0" smtClean="0"/>
              <a:t>maart 2022</a:t>
            </a:r>
          </a:p>
        </p:txBody>
      </p:sp>
    </p:spTree>
    <p:extLst>
      <p:ext uri="{BB962C8B-B14F-4D97-AF65-F5344CB8AC3E}">
        <p14:creationId xmlns:p14="http://schemas.microsoft.com/office/powerpoint/2010/main" val="42484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78" y="2046965"/>
            <a:ext cx="5098473" cy="2867891"/>
          </a:xfrm>
        </p:spPr>
      </p:pic>
      <p:pic>
        <p:nvPicPr>
          <p:cNvPr id="10" name="Tijdelijke aanduiding voor inhoud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4" y="2046965"/>
            <a:ext cx="4335486" cy="2890324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72664" y="1042670"/>
            <a:ext cx="10923588" cy="948047"/>
          </a:xfrm>
        </p:spPr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32" y="3657600"/>
            <a:ext cx="3171636" cy="31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www.inspectiebtd.nl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contact@inspectiebtd.nl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7" name="Tijdelijke aanduiding voor afbeelding 6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1" name="Tijdelijke aanduiding voor dianummer 10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12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35000" y="2816943"/>
            <a:ext cx="10923588" cy="3404470"/>
          </a:xfrm>
        </p:spPr>
        <p:txBody>
          <a:bodyPr numCol="1"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Bart </a:t>
            </a:r>
            <a:r>
              <a:rPr lang="nl-NL" dirty="0" smtClean="0"/>
              <a:t>Snels - inspecteur-generaal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Annemarie </a:t>
            </a:r>
            <a:r>
              <a:rPr lang="nl-NL" dirty="0" smtClean="0"/>
              <a:t>Wennekers - afdelingshoofd </a:t>
            </a:r>
            <a:r>
              <a:rPr lang="nl-NL" dirty="0"/>
              <a:t>Rechtstoepassing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Quirine </a:t>
            </a:r>
            <a:r>
              <a:rPr lang="nl-NL" dirty="0" smtClean="0"/>
              <a:t>Diesbergen - </a:t>
            </a:r>
            <a:r>
              <a:rPr lang="nl-NL" dirty="0"/>
              <a:t>afdelingshoofd </a:t>
            </a:r>
            <a:r>
              <a:rPr lang="nl-NL" dirty="0" smtClean="0"/>
              <a:t>Onderzoek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Aanwezig namens de inspectie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24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8" name="Tijdelijke aanduiding voor 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9" r="24989"/>
          <a:stretch>
            <a:fillRect/>
          </a:stretch>
        </p:blipFill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/>
              <p:cNvSpPr txBox="1"/>
              <p:nvPr/>
            </p:nvSpPr>
            <p:spPr>
              <a:xfrm>
                <a:off x="6913756" y="2319454"/>
                <a:ext cx="4644832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00000"/>
                  </a:lnSpc>
                  <a:buClr>
                    <a:srgbClr val="CA005D"/>
                  </a:buClr>
                  <a:buFont typeface="Wingdings" panose="05000000000000000000" pitchFamily="2" charset="2"/>
                  <a:buChar char="Ø"/>
                </a:pPr>
                <a:r>
                  <a:rPr lang="nl-NL" sz="2000" dirty="0"/>
                  <a:t>Misstanden </a:t>
                </a:r>
                <a:r>
                  <a:rPr lang="nl-NL" sz="2000" dirty="0" smtClean="0"/>
                  <a:t>Belastingdienst</a:t>
                </a:r>
              </a:p>
              <a:p>
                <a:pPr marL="342900" indent="-342900">
                  <a:lnSpc>
                    <a:spcPct val="100000"/>
                  </a:lnSpc>
                  <a:buClr>
                    <a:srgbClr val="CA005D"/>
                  </a:buClr>
                  <a:buFont typeface="Wingdings" panose="05000000000000000000" pitchFamily="2" charset="2"/>
                  <a:buChar char="Ø"/>
                </a:pPr>
                <a:endParaRPr lang="nl-NL" sz="2000" dirty="0"/>
              </a:p>
              <a:p>
                <a:pPr marL="342900" indent="-342900">
                  <a:lnSpc>
                    <a:spcPct val="100000"/>
                  </a:lnSpc>
                  <a:buClr>
                    <a:srgbClr val="CA005D"/>
                  </a:buClr>
                  <a:buFont typeface="Wingdings" panose="05000000000000000000" pitchFamily="2" charset="2"/>
                  <a:buChar char="Ø"/>
                </a:pPr>
                <a:r>
                  <a:rPr lang="nl-NL" sz="2000" dirty="0"/>
                  <a:t>Rapport </a:t>
                </a:r>
                <a:r>
                  <a:rPr lang="nl-NL" sz="2000" i="1" dirty="0"/>
                  <a:t>Toezicht als </a:t>
                </a:r>
                <a:r>
                  <a:rPr lang="nl-NL" sz="2000" i="1" dirty="0" smtClean="0"/>
                  <a:t>tegenkracht</a:t>
                </a:r>
              </a:p>
              <a:p>
                <a:pPr marL="342900" indent="-342900">
                  <a:lnSpc>
                    <a:spcPct val="100000"/>
                  </a:lnSpc>
                  <a:buClr>
                    <a:srgbClr val="CA005D"/>
                  </a:buClr>
                  <a:buFont typeface="Wingdings" panose="05000000000000000000" pitchFamily="2" charset="2"/>
                  <a:buChar char="Ø"/>
                </a:pPr>
                <a:endParaRPr lang="nl-NL" sz="2000" i="1" dirty="0"/>
              </a:p>
              <a:p>
                <a:pPr marL="342900" indent="-342900">
                  <a:lnSpc>
                    <a:spcPct val="100000"/>
                  </a:lnSpc>
                  <a:buClr>
                    <a:srgbClr val="CA005D"/>
                  </a:buClr>
                  <a:buFont typeface="Wingdings" panose="05000000000000000000" pitchFamily="2" charset="2"/>
                  <a:buChar char="Ø"/>
                </a:pPr>
                <a:r>
                  <a:rPr lang="nl-NL" sz="2000" dirty="0"/>
                  <a:t>Oprichtingsbesluit </a:t>
                </a:r>
                <a:r>
                  <a:rPr lang="nl-NL" sz="2000" dirty="0" smtClean="0"/>
                  <a:t>2020</a:t>
                </a:r>
              </a:p>
              <a:p>
                <a:pPr marL="342900" indent="-342900">
                  <a:lnSpc>
                    <a:spcPct val="100000"/>
                  </a:lnSpc>
                  <a:buClr>
                    <a:srgbClr val="CA005D"/>
                  </a:buClr>
                  <a:buFont typeface="Wingdings" panose="05000000000000000000" pitchFamily="2" charset="2"/>
                  <a:buChar char="Ø"/>
                </a:pPr>
                <a:endParaRPr lang="nl-NL" sz="2000" dirty="0"/>
              </a:p>
              <a:p>
                <a:pPr marL="342900" indent="-342900">
                  <a:lnSpc>
                    <a:spcPct val="100000"/>
                  </a:lnSpc>
                  <a:buClr>
                    <a:srgbClr val="CA005D"/>
                  </a:buClr>
                  <a:buFont typeface="Wingdings" panose="05000000000000000000" pitchFamily="2" charset="2"/>
                  <a:buChar char="Ø"/>
                </a:pPr>
                <a:r>
                  <a:rPr lang="nl-NL" sz="2000" dirty="0"/>
                  <a:t>Opstartfase </a:t>
                </a:r>
                <a:r>
                  <a:rPr lang="nl-NL" sz="2000" dirty="0" smtClean="0"/>
                  <a:t>2021</a:t>
                </a:r>
              </a:p>
              <a:p>
                <a:pPr marL="342900" indent="-342900">
                  <a:lnSpc>
                    <a:spcPct val="100000"/>
                  </a:lnSpc>
                  <a:buClr>
                    <a:srgbClr val="CA005D"/>
                  </a:buClr>
                  <a:buFont typeface="Wingdings" panose="05000000000000000000" pitchFamily="2" charset="2"/>
                  <a:buChar char="Ø"/>
                </a:pPr>
                <a:endParaRPr lang="nl-NL" sz="2000" dirty="0"/>
              </a:p>
              <a:p>
                <a:pPr marL="342900" indent="-342900">
                  <a:lnSpc>
                    <a:spcPct val="100000"/>
                  </a:lnSpc>
                  <a:buClr>
                    <a:srgbClr val="CA005D"/>
                  </a:buClr>
                  <a:buFont typeface="Wingdings" panose="05000000000000000000" pitchFamily="2" charset="2"/>
                  <a:buChar char="Ø"/>
                </a:pPr>
                <a:r>
                  <a:rPr lang="nl-NL" sz="2000" dirty="0"/>
                  <a:t>1 jan 2022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nl-NL" sz="2000" dirty="0"/>
                  <a:t> start </a:t>
                </a:r>
                <a:r>
                  <a:rPr lang="nl-NL" sz="2000" dirty="0" smtClean="0"/>
                  <a:t>inspectie</a:t>
                </a:r>
                <a:endParaRPr lang="nl-NL" sz="2000" dirty="0"/>
              </a:p>
            </p:txBody>
          </p:sp>
        </mc:Choice>
        <mc:Fallback xmlns="">
          <p:sp>
            <p:nvSpPr>
              <p:cNvPr id="10" name="Tekstvak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56" y="2319454"/>
                <a:ext cx="4644832" cy="3170099"/>
              </a:xfrm>
              <a:prstGeom prst="rect">
                <a:avLst/>
              </a:prstGeom>
              <a:blipFill>
                <a:blip r:embed="rId4"/>
                <a:stretch>
                  <a:fillRect l="-1181" t="-960" b="-230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/>
          <p:cNvSpPr txBox="1"/>
          <p:nvPr/>
        </p:nvSpPr>
        <p:spPr>
          <a:xfrm>
            <a:off x="6913756" y="1182029"/>
            <a:ext cx="412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Achtergrond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6576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Onze kenmerken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>
          <a:xfrm>
            <a:off x="6819900" y="916926"/>
            <a:ext cx="4738688" cy="81756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 smtClean="0"/>
              <a:t>Burgerperspectief</a:t>
            </a: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6819900" y="2058126"/>
            <a:ext cx="4738688" cy="8175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 smtClean="0"/>
              <a:t>Rechtvaardigheid</a:t>
            </a:r>
            <a:endParaRPr lang="nl-NL" sz="20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819900" y="3211200"/>
            <a:ext cx="4738688" cy="81756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 smtClean="0"/>
              <a:t>Structurele risico’s</a:t>
            </a:r>
            <a:endParaRPr lang="nl-NL" sz="20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8"/>
          </p:nvPr>
        </p:nvSpPr>
        <p:spPr>
          <a:xfrm>
            <a:off x="6819900" y="4352400"/>
            <a:ext cx="4738688" cy="81756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 smtClean="0"/>
              <a:t>Van wetgeving tot uitvoering</a:t>
            </a:r>
            <a:endParaRPr lang="nl-NL" sz="2000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54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0" r="25010"/>
          <a:stretch>
            <a:fillRect/>
          </a:stretch>
        </p:blipFill>
        <p:spPr/>
      </p:pic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635000" y="2030809"/>
            <a:ext cx="5003800" cy="27940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dirty="0"/>
              <a:t>Aanwijzingen </a:t>
            </a:r>
            <a:r>
              <a:rPr lang="nl-NL" dirty="0" smtClean="0"/>
              <a:t>rijksinspecties: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1600" dirty="0"/>
              <a:t>IG </a:t>
            </a:r>
            <a:r>
              <a:rPr lang="nl-NL" sz="1600" dirty="0" smtClean="0"/>
              <a:t>onder verantwoordelijkheid </a:t>
            </a:r>
            <a:r>
              <a:rPr lang="nl-NL" sz="1600" b="1" dirty="0" smtClean="0"/>
              <a:t>minister</a:t>
            </a:r>
            <a:r>
              <a:rPr lang="nl-NL" sz="1600" dirty="0" smtClean="0"/>
              <a:t> van FIN.</a:t>
            </a:r>
            <a:endParaRPr lang="nl-NL" sz="1600" dirty="0"/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1600" dirty="0" smtClean="0"/>
              <a:t>IG in organisatie direct onder SG, wel directe toegang tot minister.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1600" dirty="0" smtClean="0"/>
              <a:t>Minister kan aanwijzingen geven, maar niet om onderzoek tegen te houden, over wijze van onderzoek of oordelen van inspectie.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dirty="0" smtClean="0"/>
              <a:t>IG is </a:t>
            </a:r>
            <a:r>
              <a:rPr lang="nl-NL" b="1" dirty="0" smtClean="0"/>
              <a:t>geen</a:t>
            </a:r>
            <a:r>
              <a:rPr lang="nl-NL" dirty="0" smtClean="0"/>
              <a:t> lid van bestuursraad Financiën.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dirty="0" smtClean="0"/>
              <a:t>IBTD zit </a:t>
            </a:r>
            <a:r>
              <a:rPr lang="nl-NL" b="1" dirty="0" smtClean="0"/>
              <a:t>niet</a:t>
            </a:r>
            <a:r>
              <a:rPr lang="nl-NL" dirty="0" smtClean="0"/>
              <a:t> in gebouw Financiën.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dirty="0" smtClean="0"/>
              <a:t>IG gaat zelf over inrichting IBTD.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35000" y="739186"/>
            <a:ext cx="5003800" cy="94804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Onafhankelijk toezicht:  al geregeld (1/2)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723077" y="2645613"/>
            <a:ext cx="10835511" cy="27940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dirty="0" smtClean="0"/>
              <a:t>Minister kan werkprogramma alleen afkeuren bij ondeugdelijke totstandkoming.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dirty="0" smtClean="0"/>
              <a:t>Werkprogramma en rapporten gaan meteen naar </a:t>
            </a:r>
            <a:r>
              <a:rPr lang="nl-NL" dirty="0"/>
              <a:t>Eerste en Tweede Kamer.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dirty="0" smtClean="0"/>
              <a:t>Resultaten hoor- en wederhoorprocedures openbaar.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dirty="0" smtClean="0"/>
              <a:t>Algemene toestemming om desgevraagd met beide Kamers in gesprek te gaan.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dirty="0" smtClean="0"/>
              <a:t>Budget naar eigen inzicht besteden.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dirty="0"/>
              <a:t>IBTD gaat over eigen communicatie.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nl-NL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nl-NL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nl-NL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3076" y="1290671"/>
            <a:ext cx="10388619" cy="94804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Onafhankelijk toezicht: concept-regeling (2/2)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45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84" y="6001268"/>
            <a:ext cx="12192000" cy="576000"/>
          </a:xfrm>
        </p:spPr>
        <p:txBody>
          <a:bodyPr/>
          <a:lstStyle/>
          <a:p>
            <a:pPr algn="ctr"/>
            <a:r>
              <a:rPr lang="nl-NL" dirty="0" smtClean="0"/>
              <a:t>Waar kijken we naar?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74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910101"/>
          </a:xfrm>
        </p:spPr>
        <p:txBody>
          <a:bodyPr>
            <a:normAutofit/>
          </a:bodyPr>
          <a:lstStyle/>
          <a:p>
            <a:r>
              <a:rPr lang="nl-NL" sz="3200" dirty="0" smtClean="0"/>
              <a:t>Beoordelingskader </a:t>
            </a:r>
            <a:r>
              <a:rPr lang="nl-NL" sz="3200" smtClean="0"/>
              <a:t>en risicoanalyse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5000" y="2713704"/>
            <a:ext cx="10923588" cy="350771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2000" dirty="0" smtClean="0"/>
              <a:t>Wordt</a:t>
            </a:r>
            <a:r>
              <a:rPr lang="nl-NL" sz="2000" dirty="0"/>
              <a:t> de persoon en/of het bedrijf gezien (of alleen de letter van de wet)? 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2000" dirty="0"/>
              <a:t>Gaat de overheid behoorlijk met hen om?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2000" dirty="0"/>
              <a:t>Is hun rechtsbescherming goed geregeld?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2000" dirty="0"/>
              <a:t>Is er ruimte voor tegenspraak?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l-NL" sz="2000" dirty="0"/>
              <a:t>Is de wetgeving uitvoerbaar?</a:t>
            </a:r>
          </a:p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58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635000" y="2032000"/>
            <a:ext cx="5003800" cy="27940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1800" dirty="0" smtClean="0"/>
              <a:t>Aansluiting </a:t>
            </a:r>
            <a:r>
              <a:rPr lang="nl-NL" sz="1800" dirty="0"/>
              <a:t>op de leefwereld van burgers en bedrijven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1800" dirty="0"/>
              <a:t>Werkomgeving Belastingdienst, Toeslagen, Douane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1800" dirty="0"/>
              <a:t>Risicoselectie en geautomatiseerde besluitvorming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1800" dirty="0" err="1"/>
              <a:t>Vroegsignalering</a:t>
            </a:r>
            <a:r>
              <a:rPr lang="nl-NL" sz="1800" dirty="0"/>
              <a:t> van problemen en klachten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1800" dirty="0"/>
              <a:t>Gevolgen van wijzigingen in persoonlijke situaties voor toeslagen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35000" y="747713"/>
            <a:ext cx="5003800" cy="948047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Wat gaan we doen in 2022?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25001"/>
          <a:stretch>
            <a:fillRect/>
          </a:stretch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5259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jkshuisstijl Roze">
  <a:themeElements>
    <a:clrScheme name="Aangepast 57">
      <a:dk1>
        <a:srgbClr val="000000"/>
      </a:dk1>
      <a:lt1>
        <a:srgbClr val="FFFFFF"/>
      </a:lt1>
      <a:dk2>
        <a:srgbClr val="F092CD"/>
      </a:dk2>
      <a:lt2>
        <a:srgbClr val="FCEEF7"/>
      </a:lt2>
      <a:accent1>
        <a:srgbClr val="CA005D"/>
      </a:accent1>
      <a:accent2>
        <a:srgbClr val="42145F"/>
      </a:accent2>
      <a:accent3>
        <a:srgbClr val="00689A"/>
      </a:accent3>
      <a:accent4>
        <a:srgbClr val="663227"/>
      </a:accent4>
      <a:accent5>
        <a:srgbClr val="275837"/>
      </a:accent5>
      <a:accent6>
        <a:srgbClr val="75D1B5"/>
      </a:accent6>
      <a:hlink>
        <a:srgbClr val="F092C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54" id="{46FF0902-6E12-224F-81AD-424A792A4822}" vid="{78377E31-796B-0746-B72C-D6973553D78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306</ap:Words>
  <ap:PresentationFormat>Breedbeeld</ap:PresentationFormat>
  <ap:Paragraphs>75</ap:Paragraphs>
  <ap:Slides>11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ap:HeadingPairs>
  <ap:TitlesOfParts>
    <vt:vector baseType="lpstr" size="17">
      <vt:lpstr>Arial</vt:lpstr>
      <vt:lpstr>Calibri</vt:lpstr>
      <vt:lpstr>Cambria Math</vt:lpstr>
      <vt:lpstr>Verdana</vt:lpstr>
      <vt:lpstr>Wingdings</vt:lpstr>
      <vt:lpstr>Rijkshuisstijl Roze</vt:lpstr>
      <vt:lpstr>Inspectie belastingen, toeslagen en douane</vt:lpstr>
      <vt:lpstr>Aanwezig namens de inspectie</vt:lpstr>
      <vt:lpstr>PowerPoint-presentatie</vt:lpstr>
      <vt:lpstr>Onze kenmerken</vt:lpstr>
      <vt:lpstr>Onafhankelijk toezicht:  al geregeld (1/2)</vt:lpstr>
      <vt:lpstr>Onafhankelijk toezicht: concept-regeling (2/2)</vt:lpstr>
      <vt:lpstr>Waar kijken we naar?</vt:lpstr>
      <vt:lpstr>Beoordelingskader en risicoanalyse</vt:lpstr>
      <vt:lpstr> Wat gaan we doen in 2022?</vt:lpstr>
      <vt:lpstr>Tot slot</vt:lpstr>
      <vt:lpstr>PowerPoint-presentatie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2022-01-04T08:28:02.0000000Z</dcterms:created>
  <dcterms:modified xsi:type="dcterms:W3CDTF">2022-03-21T10:04:58.0000000Z</dcterms:modified>
  <dc:description/>
  <dc:subject/>
  <keywords/>
  <version/>
  <category>------------------------</category>
</coreProperties>
</file>