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327" r:id="rId4"/>
    <p:sldId id="272" r:id="rId5"/>
    <p:sldId id="273" r:id="rId6"/>
    <p:sldId id="274" r:id="rId7"/>
    <p:sldId id="328" r:id="rId8"/>
    <p:sldId id="333" r:id="rId9"/>
    <p:sldId id="332" r:id="rId10"/>
    <p:sldId id="330" r:id="rId11"/>
    <p:sldId id="334" r:id="rId12"/>
    <p:sldId id="335" r:id="rId13"/>
    <p:sldId id="336" r:id="rId14"/>
    <p:sldId id="337" r:id="rId15"/>
    <p:sldId id="331" r:id="rId1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B10E6D-8B4C-E573-B0EA-EDF821269973}" name="John Grin" initials="JG" userId="S::j.grin@uva.nl::d9f72213-36b5-4bab-8299-7285a38368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87617"/>
  </p:normalViewPr>
  <p:slideViewPr>
    <p:cSldViewPr snapToGrid="0" snapToObjects="1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2" d="100"/>
          <a:sy n="72" d="100"/>
        </p:scale>
        <p:origin x="3592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8653C-DC85-8B42-B487-80AC4994E1E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B2687D-7DA2-EB4E-9B0D-823BDF014D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6751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B2687D-7DA2-EB4E-9B0D-823BDF014DC1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528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 dirty="0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10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2048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11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814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 dirty="0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12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43340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 dirty="0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13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34025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nl-NL" cap="none" dirty="0"/>
              <a:t>Fieldlabs: </a:t>
            </a:r>
            <a:r>
              <a:rPr lang="nl-NL" cap="none" dirty="0" err="1"/>
              <a:t>https</a:t>
            </a:r>
            <a:r>
              <a:rPr lang="nl-NL" cap="none" dirty="0"/>
              <a:t>://</a:t>
            </a:r>
            <a:r>
              <a:rPr lang="nl-NL" cap="none" dirty="0" err="1"/>
              <a:t>www.rvo.nl</a:t>
            </a:r>
            <a:r>
              <a:rPr lang="nl-NL" cap="none" dirty="0"/>
              <a:t>/subsidies-financiering/</a:t>
            </a:r>
            <a:r>
              <a:rPr lang="nl-NL" cap="none" dirty="0" err="1"/>
              <a:t>eip</a:t>
            </a:r>
            <a:r>
              <a:rPr lang="nl-NL" cap="none" dirty="0"/>
              <a:t>-fieldlabs</a:t>
            </a:r>
          </a:p>
          <a:p>
            <a:pPr eaLnBrk="1" hangingPunct="1">
              <a:defRPr/>
            </a:pPr>
            <a:endParaRPr lang="nl-NL" cap="none" dirty="0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14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3959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nl-NL" cap="none" dirty="0"/>
              <a:t>Toe te lichten door </a:t>
            </a:r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15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8809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B2687D-7DA2-EB4E-9B0D-823BDF014DC1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395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Inwerkingtreding januari 2018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B2687D-7DA2-EB4E-9B0D-823BDF014DC1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81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>
                <a:ea typeface="Cambria" panose="02040503050406030204" pitchFamily="18" charset="0"/>
              </a:rPr>
              <a:t>Hulp vragen van wetenschappers: mits het gaat over substantiële budgetten ofwel &gt; € 20 miljoen en/of belangrijke maatschappelijke vraagstukken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1346F8-9AD2-DD4B-AE89-0D7D22F5E2D9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1797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 dirty="0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16629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 dirty="0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6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92573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7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160996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8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94637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nl-NL" cap="none"/>
          </a:p>
        </p:txBody>
      </p:sp>
      <p:sp>
        <p:nvSpPr>
          <p:cNvPr id="36868" name="Tijdelijke aanduiding voor koptekst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Titel presentatie</a:t>
            </a:r>
          </a:p>
        </p:txBody>
      </p:sp>
      <p:sp>
        <p:nvSpPr>
          <p:cNvPr id="40965" name="Tijdelijke aanduiding voor datum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B859890-45C7-4199-904B-5276AF6F1ADA}" type="datetime1">
              <a:rPr lang="nl-NL" altLang="nl-NL" smtClean="0"/>
              <a:pPr/>
              <a:t>11-10-2023</a:t>
            </a:fld>
            <a:endParaRPr lang="nl-NL" altLang="nl-NL"/>
          </a:p>
        </p:txBody>
      </p:sp>
      <p:sp>
        <p:nvSpPr>
          <p:cNvPr id="40966" name="Tijdelijke aanduiding voor voettekst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nl-NL"/>
              <a:t>Koninklijke Nederlandse Akademie van Wetenschappen</a:t>
            </a:r>
          </a:p>
          <a:p>
            <a:endParaRPr lang="nl-NL" altLang="nl-NL"/>
          </a:p>
        </p:txBody>
      </p:sp>
      <p:sp>
        <p:nvSpPr>
          <p:cNvPr id="40967" name="Tijdelijke aanduiding voor dianumm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44635-772D-402B-9F46-9C5F99EBD42C}" type="slidenum">
              <a:rPr lang="nl-NL" altLang="nl-NL" smtClean="0"/>
              <a:pPr/>
              <a:t>9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3009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5DC966-676B-244E-AEFE-0B6A75648E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5C46FC5-8930-9A43-9E50-1E8AAB91A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1032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1DB369-E9DE-6241-BD97-9F7B0C34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pic>
        <p:nvPicPr>
          <p:cNvPr id="7" name="Afbeelding 6" descr="Afbeelding met tekst&#10;&#10;Automatisch gegenereerde beschrijving">
            <a:extLst>
              <a:ext uri="{FF2B5EF4-FFF2-40B4-BE49-F238E27FC236}">
                <a16:creationId xmlns:a16="http://schemas.microsoft.com/office/drawing/2014/main" id="{2C8B100B-9DB8-4695-91A6-8EB06A4B04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00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42429-321D-5C44-B195-46AFD0B1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4A196CB-8240-1D4A-A0C1-D74EEF693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7A1D81-B96E-864C-9137-FB0606FA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07B5CA-C51E-C04C-AD1A-31A33167B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9CA39E-FD6A-F345-829E-7057F5C9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54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1028590-773A-954A-8581-25863324C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2E152D5-F732-9D48-9188-8289A1EF9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A1DE2C-B43D-A44F-BE8E-34B32C9C8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A424775-70D1-2743-B7BA-E09F3A65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0CCBA8-57FC-1E40-A557-8B78FE8F1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360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 descr="Afbeelding met schermafbeelding&#10;&#10;Automatisch gegenereerde beschrijving">
            <a:extLst>
              <a:ext uri="{FF2B5EF4-FFF2-40B4-BE49-F238E27FC236}">
                <a16:creationId xmlns:a16="http://schemas.microsoft.com/office/drawing/2014/main" id="{CF3C0E65-B25D-4504-A269-3591EDA57D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96AC3B6-CFC1-934C-8019-0E2C9DB61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325563"/>
          </a:xfrm>
        </p:spPr>
        <p:txBody>
          <a:bodyPr/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124D1A-57CB-E14D-90FC-B8C1D5462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1389"/>
            <a:ext cx="10515600" cy="3375574"/>
          </a:xfrm>
        </p:spPr>
        <p:txBody>
          <a:bodyPr/>
          <a:lstStyle/>
          <a:p>
            <a:r>
              <a:rPr lang="nl-NL" dirty="0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480E48-0265-C449-ACA5-E83DE4C3D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441DF3-CE7B-4D42-8FE6-965D33A3E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0772010-D1B0-3942-B206-28FD4A245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842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4FE44-A00A-C144-BCE9-4FEF972CB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3672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90B93A7-A917-0046-B02B-401ED725A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5FBC42-79D8-164E-8337-87819D2B6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76439BA-5903-8048-9308-5DD4EF22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2D72CC2-ADD7-864D-BA1C-7CD7AEEC5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034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E4AFBA-EFC8-A041-8CEC-CF5776D59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93C8AB-99D4-A14A-8EFF-73D1DF4DC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EDA080A-8272-2849-BE27-F160664CD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98B76A-1B5B-1145-8EDD-CF269DAB6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13FF4B-285A-CB4C-87B6-F942166F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A2B1F2-AC78-C34D-B7E9-4198AD611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985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D21A96-CC9F-CE49-8006-E3CC7DB6E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BFEA2E6-9A76-674A-ADB1-DA69CB941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E6CD0D2-4A8B-C243-802E-64E19719F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9A10CBC-19DD-C54A-B677-418581DAD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A3ED669-ACE5-E04A-862D-587E1E65D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8C55A1E-FD31-8946-9414-EC054AB7C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34A9B70-2386-624D-AF45-93C51F655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52345A0-C806-F349-A613-EB3BF55C0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121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1E76B0-294D-D54D-92B3-28AD2064C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A80BADE-F4C0-3F4D-921D-637145DCF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62D7CA3-F079-C44A-A15F-D6C991700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D254279-061A-4342-8D52-EDECD78A2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338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2514AA0-BDE0-294D-BB31-F4290FC59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5FE0917-FC6B-CC40-A6DE-3CCC1F3D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A7C7121-7EA0-1A40-B56A-543A7D4E8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261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1A7D74-F4C5-CD4E-872C-08C341F93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18935D-406C-AF42-9C3C-D1755AC38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1C0FA6F-BCE3-6F42-80C6-6334399A1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1DA8816-7379-9249-BCC3-BA2D5F30C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2724095-D91B-3943-8414-DC24D29A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E567644-C401-2B49-90FA-035B9287C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96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069027-E7CA-CA4C-86C4-C763695C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745BBE1-9DB5-F048-A0BB-CAE301A394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19E6BF-BE52-434D-AE7E-746D25597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5BE7CF-4907-4A45-89F5-82826A74C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FE0D20A-F0DC-244D-B2AF-7F0ACC2C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E51EA7B-1012-3041-9887-1D001C1B2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776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9B52B15-2ED8-914D-9430-4A899DE00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8030AF9-097D-AF4C-ADB1-C997A9F9F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3E9DCB-0A45-A64A-A711-44B834139F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03A8F-A79B-A244-9A29-8140F64C2960}" type="datetimeFigureOut">
              <a:rPr lang="nl-NL" smtClean="0"/>
              <a:t>11-10-2023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B471A1-E03A-0D47-A77E-D2C1E1DBC2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ACC931-6371-4646-ACA1-7B6399633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61DF4-3305-9146-A29B-9F4192D9B6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928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8A186550-2D44-7E4D-A64C-AE46555B9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10965"/>
            <a:ext cx="12192000" cy="1655762"/>
          </a:xfrm>
        </p:spPr>
        <p:txBody>
          <a:bodyPr>
            <a:normAutofit/>
          </a:bodyPr>
          <a:lstStyle/>
          <a:p>
            <a:r>
              <a:rPr lang="nl-NL" sz="3600" dirty="0">
                <a:latin typeface="Cambria" panose="02040503050406030204" pitchFamily="18" charset="0"/>
              </a:rPr>
              <a:t>Wetenschapstoetsen Fieldlabs en Innovatie op het boerenerf</a:t>
            </a:r>
          </a:p>
          <a:p>
            <a:r>
              <a:rPr lang="nl-NL" dirty="0">
                <a:latin typeface="Cambria" panose="02040503050406030204" pitchFamily="18" charset="0"/>
              </a:rPr>
              <a:t>Presentatie voor de Vaste commissie voor Landbouw, Natuur en Voedselkwaliteit</a:t>
            </a:r>
          </a:p>
          <a:p>
            <a:r>
              <a:rPr lang="nl-NL" dirty="0">
                <a:latin typeface="Cambria" panose="02040503050406030204" pitchFamily="18" charset="0"/>
              </a:rPr>
              <a:t>dr. Bram Bos en prof. dr. John </a:t>
            </a:r>
            <a:r>
              <a:rPr lang="nl-NL" dirty="0" err="1">
                <a:latin typeface="Cambria" panose="02040503050406030204" pitchFamily="18" charset="0"/>
              </a:rPr>
              <a:t>Grin</a:t>
            </a:r>
            <a:endParaRPr lang="nl-NL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563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Aanbevelingen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87056" y="2678515"/>
            <a:ext cx="9048195" cy="4179485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Richt beleid op meer dan technische innovaties, zoals innovatie in bedrijfsvoering en inrichting van de keten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Neem dierenwelzijn op als criterium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Richt fieldlabs op ‘kringlooplandbouw’ en ‘water en bodem sturend’, ingebed in de bredere transitie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Inventariseer en agendeer behoeften koplopers aan ondersteunende structuuraanpassingen; helpt ook peloton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Heroverweeg bepalingen over cofinanciering vanwege gewenste innovaties in </a:t>
            </a:r>
            <a:r>
              <a:rPr lang="nl-NL" sz="2000" i="1" dirty="0">
                <a:latin typeface="Cambria" panose="02040503050406030204" pitchFamily="18" charset="0"/>
                <a:ea typeface="Cambria" panose="02040503050406030204" pitchFamily="18" charset="0"/>
              </a:rPr>
              <a:t>bedrijfsvoering </a:t>
            </a: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op het boerenerf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Geef de component ‘onderling leren’ veel </a:t>
            </a:r>
            <a:r>
              <a:rPr lang="nl-NL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gestructureerder</a:t>
            </a: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 vorm en koppel daar betekenisvolle middelen aan. Laat LNV zelf structureel </a:t>
            </a:r>
            <a:r>
              <a:rPr lang="nl-NL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meeleren</a:t>
            </a:r>
            <a:endParaRPr lang="nl-NL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544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Wetenschapstoets</a:t>
            </a:r>
            <a:r>
              <a:rPr lang="nl-NL" sz="3600" i="1" dirty="0">
                <a:latin typeface="Cambria" panose="02040503050406030204" pitchFamily="18" charset="0"/>
              </a:rPr>
              <a:t> </a:t>
            </a:r>
            <a:r>
              <a:rPr lang="nl-NL" sz="3600" dirty="0">
                <a:latin typeface="Cambria" panose="02040503050406030204" pitchFamily="18" charset="0"/>
              </a:rPr>
              <a:t>Innovatie op het boerenerf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09C505F-B35C-AEB2-E845-39F393278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1501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Belangrijkste observaties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87056" y="2678516"/>
            <a:ext cx="7886700" cy="326350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Eenzijdige nadruk op </a:t>
            </a:r>
            <a:r>
              <a:rPr lang="nl-NL" sz="2400" i="1" dirty="0">
                <a:latin typeface="Cambria" panose="02040503050406030204" pitchFamily="18" charset="0"/>
                <a:ea typeface="Cambria" panose="02040503050406030204" pitchFamily="18" charset="0"/>
              </a:rPr>
              <a:t>sociaal-economische</a:t>
            </a: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 advisering  miskent belang van vakmatig en technisch advies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Beschikbaarheid van veel competente (onafhankelijke) adviseurs wordt verondersteld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Het gaat de facto om ‘onafhankelijke advisering op het boerenerf’, niet om ‘Innovatie op het boerenerf’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Verondersteld wordt dat er in de toekomst voldoende strategische opties zijn om duurzaamheid in rentabiliteit te vertalen. Zie ervaringen/belemmeringen koplopers</a:t>
            </a:r>
          </a:p>
        </p:txBody>
      </p:sp>
    </p:spTree>
    <p:extLst>
      <p:ext uri="{BB962C8B-B14F-4D97-AF65-F5344CB8AC3E}">
        <p14:creationId xmlns:p14="http://schemas.microsoft.com/office/powerpoint/2010/main" val="24450342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Aanbevelingen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87056" y="2678516"/>
            <a:ext cx="10366744" cy="326350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Maak, ook in de titel van het instrument, duidelijk dat het gaat om het belang van onafhankelijke advisering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Richt het instrument niet alleen op ‘sociaal-economische begeleiding’ maar ook op vakmatige en technische kennis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Maak bij advisering gebruik van ervaringen van koplopers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Schep duidelijkheid over de verhouding met de SABE-regeling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Heroverweeg looptijd budget, houd rekening met realiteit arbeidsmarkt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Vervang cofinanciering door commitment van de zijde van (uitsluitend) de boeren</a:t>
            </a:r>
            <a:endParaRPr lang="nl-NL" altLang="nl-NL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171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Wat kan de Kamer met deze aanbevelingen? 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65022" y="2678516"/>
            <a:ext cx="8564568" cy="3263504"/>
          </a:xfrm>
        </p:spPr>
        <p:txBody>
          <a:bodyPr>
            <a:noAutofit/>
          </a:bodyPr>
          <a:lstStyle/>
          <a:p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Minister verzoeken om rapportage eerste ervaringen, i.h.b. de mate waarin onze punten (dia’s 10, 13</a:t>
            </a:r>
            <a:r>
              <a:rPr lang="nl-NL" sz="2400">
                <a:latin typeface="Cambria" panose="02040503050406030204" pitchFamily="18" charset="0"/>
                <a:ea typeface="Cambria" panose="02040503050406030204" pitchFamily="18" charset="0"/>
              </a:rPr>
              <a:t>) al zijn </a:t>
            </a: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geadresseerd</a:t>
            </a:r>
          </a:p>
          <a:p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Minister verzoeken de voorstellen beter te onderbouwen en daarbij de aanbevelingen te betrekken, inclusief: </a:t>
            </a:r>
          </a:p>
          <a:p>
            <a:pPr lvl="2"/>
            <a:r>
              <a:rPr lang="nl-NL" sz="1600" dirty="0">
                <a:latin typeface="Cambria" panose="02040503050406030204" pitchFamily="18" charset="0"/>
                <a:ea typeface="Cambria" panose="02040503050406030204" pitchFamily="18" charset="0"/>
              </a:rPr>
              <a:t>integrale benadering (bedrijfseconomie, keten, dierwaardigheid, bodem, water, klimaatemissies)</a:t>
            </a:r>
          </a:p>
          <a:p>
            <a:pPr lvl="2"/>
            <a:r>
              <a:rPr lang="nl-NL" sz="1600" dirty="0">
                <a:latin typeface="Cambria" panose="02040503050406030204" pitchFamily="18" charset="0"/>
                <a:ea typeface="Cambria" panose="02040503050406030204" pitchFamily="18" charset="0"/>
              </a:rPr>
              <a:t>efficiënt omgaan met middelen door de component ‘onderling leren’ goed te organiseren</a:t>
            </a:r>
          </a:p>
          <a:p>
            <a:pPr lvl="2"/>
            <a:r>
              <a:rPr lang="nl-NL" sz="1600" dirty="0">
                <a:latin typeface="Cambria" panose="02040503050406030204" pitchFamily="18" charset="0"/>
                <a:ea typeface="Cambria" panose="02040503050406030204" pitchFamily="18" charset="0"/>
              </a:rPr>
              <a:t>gebruik kennis en ervaringen koplopers </a:t>
            </a:r>
          </a:p>
          <a:p>
            <a:pPr lvl="2"/>
            <a:r>
              <a:rPr lang="nl-NL" sz="1600" dirty="0">
                <a:latin typeface="Cambria" panose="02040503050406030204" pitchFamily="18" charset="0"/>
                <a:ea typeface="Cambria" panose="02040503050406030204" pitchFamily="18" charset="0"/>
              </a:rPr>
              <a:t>leg expliciete verbinding met bredere transitie</a:t>
            </a:r>
          </a:p>
          <a:p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Vraag om meerjarenplan en budgettering, vanuit doelen stikstofbeleid en uitvoerbaarheid (incl. arbeidsmarkt)</a:t>
            </a:r>
            <a:endParaRPr lang="nl-NL" altLang="nl-NL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1" indent="0">
              <a:defRPr/>
            </a:pPr>
            <a:endParaRPr lang="nl-NL" altLang="nl-N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487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dirty="0">
                <a:latin typeface="Cambria" panose="02040503050406030204" pitchFamily="18" charset="0"/>
              </a:rPr>
              <a:t>Next steps </a:t>
            </a:r>
            <a:endParaRPr lang="nl-NL" sz="1800" dirty="0">
              <a:latin typeface="Cambria" panose="02040503050406030204" pitchFamily="18" charset="0"/>
            </a:endParaRP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87056" y="2678516"/>
            <a:ext cx="7886700" cy="326350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09347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>
                <a:latin typeface="Cambria" panose="02040503050406030204" pitchFamily="18" charset="0"/>
              </a:rPr>
              <a:t>Programma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dirty="0">
                <a:latin typeface="Cambria" panose="02040503050406030204" pitchFamily="18" charset="0"/>
              </a:rPr>
              <a:t>Introductie: wat is een wetenschapstoets?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dirty="0">
                <a:latin typeface="Cambria" panose="02040503050406030204" pitchFamily="18" charset="0"/>
              </a:rPr>
              <a:t>Toelichting wetenschapsperspectief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dirty="0">
                <a:latin typeface="Cambria" panose="02040503050406030204" pitchFamily="18" charset="0"/>
              </a:rPr>
              <a:t>Conclusies en aanbevelingen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dirty="0">
                <a:latin typeface="Cambria" panose="02040503050406030204" pitchFamily="18" charset="0"/>
              </a:rPr>
              <a:t>Discussie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nl-NL" dirty="0">
                <a:latin typeface="Cambria" panose="02040503050406030204" pitchFamily="18" charset="0"/>
              </a:rPr>
              <a:t>Afronding: bepalen vervolgstappen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 altLang="en-US" dirty="0"/>
              <a:t> | </a:t>
            </a:r>
            <a:fld id="{B18F8068-099E-4524-AB36-FEDD35B5490D}" type="slidenum">
              <a:rPr lang="nl-NL" altLang="en-US" smtClean="0"/>
              <a:pPr>
                <a:defRPr/>
              </a:pPr>
              <a:t>2</a:t>
            </a:fld>
            <a:endParaRPr lang="nl-NL" altLang="en-US" dirty="0"/>
          </a:p>
        </p:txBody>
      </p:sp>
      <p:sp>
        <p:nvSpPr>
          <p:cNvPr id="6" name="Tekstvak 5"/>
          <p:cNvSpPr txBox="1"/>
          <p:nvPr/>
        </p:nvSpPr>
        <p:spPr>
          <a:xfrm>
            <a:off x="9601525" y="2939474"/>
            <a:ext cx="1752275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Rapporteurs</a:t>
            </a:r>
          </a:p>
          <a:p>
            <a:endParaRPr lang="nl-NL" sz="2000" dirty="0"/>
          </a:p>
          <a:p>
            <a:r>
              <a:rPr lang="nl-NL" dirty="0"/>
              <a:t>Wetenschappers</a:t>
            </a:r>
          </a:p>
          <a:p>
            <a:endParaRPr lang="nl-NL" sz="2000" dirty="0"/>
          </a:p>
          <a:p>
            <a:r>
              <a:rPr lang="nl-NL" dirty="0"/>
              <a:t>Wetenschappers</a:t>
            </a:r>
          </a:p>
          <a:p>
            <a:endParaRPr lang="nl-NL" sz="2000" dirty="0"/>
          </a:p>
          <a:p>
            <a:r>
              <a:rPr lang="nl-NL" dirty="0"/>
              <a:t>Allen</a:t>
            </a:r>
          </a:p>
          <a:p>
            <a:endParaRPr lang="nl-NL" sz="2000" dirty="0"/>
          </a:p>
          <a:p>
            <a:r>
              <a:rPr lang="nl-NL" dirty="0"/>
              <a:t>Rapporteurs</a:t>
            </a:r>
          </a:p>
        </p:txBody>
      </p:sp>
    </p:spTree>
    <p:extLst>
      <p:ext uri="{BB962C8B-B14F-4D97-AF65-F5344CB8AC3E}">
        <p14:creationId xmlns:p14="http://schemas.microsoft.com/office/powerpoint/2010/main" val="306332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54F224-17BC-1945-BA48-C8ADD1B2B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630"/>
            <a:ext cx="10515600" cy="1124836"/>
          </a:xfrm>
        </p:spPr>
        <p:txBody>
          <a:bodyPr>
            <a:normAutofit/>
          </a:bodyPr>
          <a:lstStyle/>
          <a:p>
            <a:r>
              <a:rPr lang="nl-NL" sz="3600" b="1" dirty="0">
                <a:latin typeface="Cambria" panose="02040503050406030204" pitchFamily="18" charset="0"/>
              </a:rPr>
              <a:t>Artikel 3.1 van de Comptabiliteitswet 2016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122E81-F4B6-9D44-9F3C-19100F175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0056"/>
            <a:ext cx="10515600" cy="3867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i="1" dirty="0">
                <a:latin typeface="Cambria" panose="02040503050406030204" pitchFamily="18" charset="0"/>
                <a:ea typeface="Cambria" panose="02040503050406030204" pitchFamily="18" charset="0"/>
              </a:rPr>
              <a:t>“Voorstellen, voornemens en toezeggingen bevatten een toelichting waarin wordt ingegaan op: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eriod"/>
            </a:pPr>
            <a:r>
              <a:rPr lang="nl-NL" i="1" dirty="0">
                <a:latin typeface="Cambria" panose="02040503050406030204" pitchFamily="18" charset="0"/>
                <a:ea typeface="Cambria" panose="02040503050406030204" pitchFamily="18" charset="0"/>
              </a:rPr>
              <a:t>de doelstellingen, de doeltreffendheid en de doelmatigheid die worden nagestreefd;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eriod"/>
            </a:pPr>
            <a:r>
              <a:rPr lang="nl-NL" i="1" dirty="0">
                <a:latin typeface="Cambria" panose="02040503050406030204" pitchFamily="18" charset="0"/>
                <a:ea typeface="Cambria" panose="02040503050406030204" pitchFamily="18" charset="0"/>
              </a:rPr>
              <a:t>de beleidsinstrumenten die worden ingezet;</a:t>
            </a:r>
          </a:p>
          <a:p>
            <a:pPr marL="457200" indent="-457200">
              <a:lnSpc>
                <a:spcPct val="100000"/>
              </a:lnSpc>
              <a:buFont typeface="+mj-lt"/>
              <a:buAutoNum type="alphaLcPeriod"/>
            </a:pPr>
            <a:r>
              <a:rPr lang="nl-NL" i="1" dirty="0">
                <a:latin typeface="Cambria" panose="02040503050406030204" pitchFamily="18" charset="0"/>
                <a:ea typeface="Cambria" panose="02040503050406030204" pitchFamily="18" charset="0"/>
              </a:rPr>
              <a:t>de financiële gevolgen voor het Rijk en, waar mogelijk, de financiële gevolgen voor maatschappelijke sectoren</a:t>
            </a:r>
            <a:r>
              <a:rPr lang="nl-NL" dirty="0">
                <a:latin typeface="Cambria" panose="02040503050406030204" pitchFamily="18" charset="0"/>
                <a:ea typeface="Cambria" panose="02040503050406030204" pitchFamily="18" charset="0"/>
              </a:rPr>
              <a:t>.”</a:t>
            </a:r>
            <a:endParaRPr lang="nl-NL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nl-NL" dirty="0">
              <a:latin typeface="Cambria" panose="02040503050406030204" pitchFamily="18" charset="0"/>
            </a:endParaRPr>
          </a:p>
          <a:p>
            <a:endParaRPr lang="nl-NL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3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02A6D-60B3-A746-AAF4-23AAE3C1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529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sz="2700" b="1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nl-NL" sz="2700" b="1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nl-NL" sz="4000" b="1" dirty="0">
                <a:latin typeface="Cambria" panose="02040503050406030204" pitchFamily="18" charset="0"/>
                <a:ea typeface="Cambria" panose="02040503050406030204" pitchFamily="18" charset="0"/>
              </a:rPr>
              <a:t>Wetenschapstoets van voorgenomen beleid</a:t>
            </a:r>
            <a:r>
              <a:rPr lang="nl-NL" sz="2400" b="1" dirty="0">
                <a:latin typeface="+mn-lt"/>
                <a:ea typeface="Cambria" panose="02040503050406030204" pitchFamily="18" charset="0"/>
              </a:rPr>
              <a:t/>
            </a:r>
            <a:br>
              <a:rPr lang="nl-NL" sz="2400" b="1" dirty="0">
                <a:latin typeface="+mn-lt"/>
                <a:ea typeface="Cambria" panose="02040503050406030204" pitchFamily="18" charset="0"/>
              </a:rPr>
            </a:br>
            <a:r>
              <a:rPr lang="nl-NL" sz="2400" b="1" dirty="0">
                <a:latin typeface="+mn-lt"/>
                <a:ea typeface="Cambria" panose="02040503050406030204" pitchFamily="18" charset="0"/>
              </a:rPr>
              <a:t/>
            </a:r>
            <a:br>
              <a:rPr lang="nl-NL" sz="2400" b="1" dirty="0">
                <a:latin typeface="+mn-lt"/>
                <a:ea typeface="Cambria" panose="02040503050406030204" pitchFamily="18" charset="0"/>
              </a:rPr>
            </a:br>
            <a:endParaRPr lang="nl-NL" sz="2400" b="1" dirty="0">
              <a:latin typeface="+mn-lt"/>
              <a:ea typeface="Cambria" panose="02040503050406030204" pitchFamily="18" charset="0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1DF4DB9-4E71-454E-B859-86B9077EC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7867"/>
            <a:ext cx="7961312" cy="3910012"/>
          </a:xfrm>
        </p:spPr>
        <p:txBody>
          <a:bodyPr>
            <a:noAutofit/>
          </a:bodyPr>
          <a:lstStyle/>
          <a:p>
            <a:pPr marL="257175" indent="-257175"/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Artikel 3.1 van de Comptabiliteitswet 2016 verplicht de regering om wets- en beleidsvoorstellen goed te onderbouwen</a:t>
            </a:r>
          </a:p>
          <a:p>
            <a:pPr marL="257175" indent="-257175"/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Kamercommissies kunnen de hulp van wetenschappers vragen bij de beoordeling van deze onderbouwing</a:t>
            </a:r>
          </a:p>
          <a:p>
            <a:pPr marL="257175" indent="-257175"/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Parlement en Wetenschap heeft een gestandaardiseerd beoordelingsformulier ontwikkeld dat bij alle wetenschapstoetsen wordt gebruikt.</a:t>
            </a:r>
          </a:p>
          <a:p>
            <a:pPr algn="l"/>
            <a:endParaRPr lang="nl-NL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indent="-257175"/>
            <a:endParaRPr lang="nl-NL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993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35846" y="1343952"/>
            <a:ext cx="9221932" cy="9941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3000" b="1" dirty="0">
                <a:latin typeface="Cambria" panose="02040503050406030204" pitchFamily="18" charset="0"/>
              </a:rPr>
              <a:t>Standaardformulier met acht vragen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nl-NL" altLang="nl-NL" sz="1800">
              <a:latin typeface="Cambria" panose="02040503050406030204" pitchFamily="18" charset="0"/>
            </a:endParaRPr>
          </a:p>
          <a:p>
            <a:pPr marL="342900" lvl="1" indent="0">
              <a:defRPr/>
            </a:pPr>
            <a:endParaRPr lang="nl-NL" altLang="nl-NL" sz="1500">
              <a:latin typeface="Cambria" panose="02040503050406030204" pitchFamily="18" charset="0"/>
            </a:endParaRPr>
          </a:p>
        </p:txBody>
      </p:sp>
      <p:sp>
        <p:nvSpPr>
          <p:cNvPr id="14340" name="Tijdelijke aanduiding voor dianumm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652F4DE-011C-4994-A87A-EBA41851253D}" type="slidenum">
              <a:rPr lang="en-US" altLang="nl-NL" smtClean="0"/>
              <a:pPr/>
              <a:t>5</a:t>
            </a:fld>
            <a:endParaRPr lang="en-US" altLang="nl-NL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0308EB0-D605-48B8-B143-2EF36A6137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477717"/>
              </p:ext>
            </p:extLst>
          </p:nvPr>
        </p:nvGraphicFramePr>
        <p:xfrm>
          <a:off x="1674667" y="2097642"/>
          <a:ext cx="6863195" cy="408268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863195">
                  <a:extLst>
                    <a:ext uri="{9D8B030D-6E8A-4147-A177-3AD203B41FA5}">
                      <a16:colId xmlns:a16="http://schemas.microsoft.com/office/drawing/2014/main" val="1382812824"/>
                    </a:ext>
                  </a:extLst>
                </a:gridCol>
              </a:tblGrid>
              <a:tr h="24460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1. Vindbaarheid van CW3.1-informatie </a:t>
                      </a:r>
                      <a:endParaRPr lang="nl-NL" sz="2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305909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2. Maatschappelijke opgave (bedoeling)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517712"/>
                  </a:ext>
                </a:extLst>
              </a:tr>
              <a:tr h="48920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3. Ingezette beleidsinstrumenten</a:t>
                      </a:r>
                      <a:endParaRPr lang="nl-NL" sz="2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795756"/>
                  </a:ext>
                </a:extLst>
              </a:tr>
              <a:tr h="555516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4. Doeltreffendheid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1740"/>
                  </a:ext>
                </a:extLst>
              </a:tr>
              <a:tr h="54964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5. Doelmatigheid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086873"/>
                  </a:ext>
                </a:extLst>
              </a:tr>
              <a:tr h="50049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6. Financiële gevolgen voor het Rijk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266425"/>
                  </a:ext>
                </a:extLst>
              </a:tr>
              <a:tr h="214235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7. Financiële gevolgen voor derden</a:t>
                      </a:r>
                      <a:endParaRPr lang="nl-NL" sz="2400" dirty="0"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46472"/>
                  </a:ext>
                </a:extLst>
              </a:tr>
              <a:tr h="58422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nl-NL" sz="2400" dirty="0">
                          <a:effectLst/>
                          <a:latin typeface="Cambria" panose="02040503050406030204" pitchFamily="18" charset="0"/>
                        </a:rPr>
                        <a:t>8. Evaluatieparagraaf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372006"/>
                  </a:ext>
                </a:extLst>
              </a:tr>
            </a:tbl>
          </a:graphicData>
        </a:graphic>
      </p:graphicFrame>
      <p:sp>
        <p:nvSpPr>
          <p:cNvPr id="4" name="Tekstvak 3">
            <a:extLst>
              <a:ext uri="{FF2B5EF4-FFF2-40B4-BE49-F238E27FC236}">
                <a16:creationId xmlns:a16="http://schemas.microsoft.com/office/drawing/2014/main" id="{F73A93C5-FAEC-4BA9-9F5F-013F308C8DB6}"/>
              </a:ext>
            </a:extLst>
          </p:cNvPr>
          <p:cNvSpPr txBox="1"/>
          <p:nvPr/>
        </p:nvSpPr>
        <p:spPr>
          <a:xfrm>
            <a:off x="8576683" y="2097642"/>
            <a:ext cx="19846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2000" b="1" dirty="0">
                <a:latin typeface="Cambria" panose="02040503050406030204" pitchFamily="18" charset="0"/>
                <a:ea typeface="Cambria" panose="02040503050406030204" pitchFamily="18" charset="0"/>
              </a:rPr>
              <a:t>Feitelijk</a:t>
            </a: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: staat de vereiste informatie in het voorstel?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nl-NL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nl-NL" sz="2000" b="1" dirty="0">
                <a:latin typeface="Cambria" panose="02040503050406030204" pitchFamily="18" charset="0"/>
                <a:ea typeface="Cambria" panose="02040503050406030204" pitchFamily="18" charset="0"/>
              </a:rPr>
              <a:t>Wetenschap</a:t>
            </a: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: Welke inzichten en suggesties heeft de wetenschap?</a:t>
            </a:r>
          </a:p>
        </p:txBody>
      </p:sp>
    </p:spTree>
    <p:extLst>
      <p:ext uri="{BB962C8B-B14F-4D97-AF65-F5344CB8AC3E}">
        <p14:creationId xmlns:p14="http://schemas.microsoft.com/office/powerpoint/2010/main" val="4018342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Introductie wetenschappers en scope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838199" y="2784840"/>
            <a:ext cx="8120449" cy="3492391"/>
          </a:xfrm>
        </p:spPr>
        <p:txBody>
          <a:bodyPr>
            <a:noAutofit/>
          </a:bodyPr>
          <a:lstStyle/>
          <a:p>
            <a:r>
              <a:rPr lang="nl-NL" sz="2200" dirty="0">
                <a:latin typeface="Cambria" panose="02040503050406030204" pitchFamily="18" charset="0"/>
                <a:ea typeface="Cambria" panose="02040503050406030204" pitchFamily="18" charset="0"/>
              </a:rPr>
              <a:t>Bram Bos, senior onderzoeker verduurzaming veehouderij, Wageningen University &amp; Research</a:t>
            </a:r>
          </a:p>
          <a:p>
            <a:r>
              <a:rPr lang="nl-NL" altLang="nl-NL" sz="2200" dirty="0">
                <a:latin typeface="Cambria" panose="02040503050406030204" pitchFamily="18" charset="0"/>
                <a:ea typeface="Cambria" panose="02040503050406030204" pitchFamily="18" charset="0"/>
              </a:rPr>
              <a:t>John Grin, hoogleraar beleid en bestuur, in het bijzonder systeeminnovaties, Universiteit van Amsterdam</a:t>
            </a:r>
          </a:p>
          <a:p>
            <a:r>
              <a:rPr lang="nl-NL" sz="2200" dirty="0">
                <a:latin typeface="Cambria" panose="02040503050406030204" pitchFamily="18" charset="0"/>
                <a:ea typeface="Cambria" panose="02040503050406030204" pitchFamily="18" charset="0"/>
              </a:rPr>
              <a:t>Beoordeelde documenten: </a:t>
            </a:r>
          </a:p>
          <a:p>
            <a:pPr lvl="1"/>
            <a:r>
              <a:rPr lang="nl-NL" sz="2200" dirty="0">
                <a:latin typeface="Cambria" panose="02040503050406030204" pitchFamily="18" charset="0"/>
                <a:ea typeface="Cambria" panose="02040503050406030204" pitchFamily="18" charset="0"/>
              </a:rPr>
              <a:t>Brief ‘Mutaties m.b.t. Toekomst Landbouwbrief, de Europese derogatieregeling, de tijdelijke regeling subsidie dierentuinen COVID-19 en de uitvoeringskosten Transitiefonds’ (36200, XIV, nr. 12)</a:t>
            </a:r>
          </a:p>
          <a:p>
            <a:pPr lvl="1"/>
            <a:r>
              <a:rPr lang="nl-NL" sz="2200" dirty="0">
                <a:latin typeface="Cambria" panose="02040503050406030204" pitchFamily="18" charset="0"/>
                <a:ea typeface="Cambria" panose="02040503050406030204" pitchFamily="18" charset="0"/>
              </a:rPr>
              <a:t>Brief ‘Toekomst landbouw’ (30252, nr. 77)</a:t>
            </a:r>
            <a:endParaRPr lang="nl-NL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315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Wetenschapstoetsen Fieldlabs en Innovatie op het boerenerf: observaties bij beide voorstellen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87056" y="2678516"/>
            <a:ext cx="7886700" cy="3263504"/>
          </a:xfrm>
        </p:spPr>
        <p:txBody>
          <a:bodyPr>
            <a:noAutofit/>
          </a:bodyPr>
          <a:lstStyle/>
          <a:p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Beide instrumenten kunnen in principe een cruciale bijdrage leveren aan de landbouwtransitie, en kennen goede precedenten uit het verleden/in de literatuur</a:t>
            </a:r>
          </a:p>
          <a:p>
            <a:r>
              <a:rPr lang="nl-NL" sz="2400" dirty="0">
                <a:latin typeface="Cambria" panose="02040503050406030204" pitchFamily="18" charset="0"/>
                <a:ea typeface="Cambria" panose="02040503050406030204" pitchFamily="18" charset="0"/>
              </a:rPr>
              <a:t>Maar beide instrumenten:</a:t>
            </a:r>
          </a:p>
          <a:p>
            <a:pPr lvl="1"/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zijn te bondig uitgewerkt</a:t>
            </a:r>
          </a:p>
          <a:p>
            <a:pPr lvl="1"/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zijn ambigu in hun doelstelling</a:t>
            </a:r>
          </a:p>
          <a:p>
            <a:pPr lvl="1"/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hebben een onduidelijke beleidstheorie</a:t>
            </a:r>
          </a:p>
          <a:p>
            <a:pPr lvl="1"/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vergen flinke budgetten (€ 64 mln. resp. € 37 mln. over 2 jaar)</a:t>
            </a:r>
          </a:p>
          <a:p>
            <a:pPr lvl="1"/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en die budgetten hebben een te korte tijdshorizon (2 jaar)</a:t>
            </a:r>
            <a:endParaRPr lang="nl-NL" sz="16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nl-NL" altLang="nl-NL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1" indent="0">
              <a:defRPr/>
            </a:pPr>
            <a:endParaRPr lang="nl-NL" altLang="nl-N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932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Wetenschapstoets</a:t>
            </a:r>
            <a:r>
              <a:rPr lang="nl-NL" sz="3600" i="1" dirty="0">
                <a:latin typeface="Cambria" panose="02040503050406030204" pitchFamily="18" charset="0"/>
              </a:rPr>
              <a:t> </a:t>
            </a:r>
            <a:r>
              <a:rPr lang="nl-NL" sz="3600" dirty="0">
                <a:latin typeface="Cambria" panose="02040503050406030204" pitchFamily="18" charset="0"/>
              </a:rPr>
              <a:t>Fieldlabs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09C505F-B35C-AEB2-E845-39F393278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8885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613911"/>
            <a:ext cx="10515600" cy="1064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nl-NL" sz="3600" dirty="0">
                <a:latin typeface="Cambria" panose="02040503050406030204" pitchFamily="18" charset="0"/>
              </a:rPr>
              <a:t>Belangrijkste observaties</a:t>
            </a:r>
          </a:p>
        </p:txBody>
      </p:sp>
      <p:sp>
        <p:nvSpPr>
          <p:cNvPr id="10243" name="Tijdelijke aanduiding voor inhoud 2"/>
          <p:cNvSpPr>
            <a:spLocks noGrp="1"/>
          </p:cNvSpPr>
          <p:nvPr>
            <p:ph idx="1"/>
          </p:nvPr>
        </p:nvSpPr>
        <p:spPr>
          <a:xfrm>
            <a:off x="987056" y="2678516"/>
            <a:ext cx="7886700" cy="3263504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Voorstel op veel punten onuitgewerkt; ambigu in doelstelling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Positionering in transitie onduidelijk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Innovatietheorie ambigu: klassieke transmissie vs. ecosysteem/netwerk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Collectieve leerprocessen onduidelijk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Aard vernieuwingen onduidelijk: hoe ver van praktijk?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alt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Dierenwelzijn en diergezondheid / dierwaardigheid ontbreken 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altLang="nl-NL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Meerjarenbudgettering</a:t>
            </a:r>
            <a:r>
              <a:rPr lang="nl-NL" alt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 ontbreekt, maar is wel nodig</a:t>
            </a:r>
          </a:p>
          <a:p>
            <a:pPr marL="914400" lvl="1" indent="-457200">
              <a:buFont typeface="+mj-lt"/>
              <a:buAutoNum type="arabicPeriod"/>
            </a:pPr>
            <a:r>
              <a:rPr lang="nl-NL" altLang="nl-NL" sz="2000" dirty="0">
                <a:latin typeface="Cambria" panose="02040503050406030204" pitchFamily="18" charset="0"/>
                <a:ea typeface="Cambria" panose="02040503050406030204" pitchFamily="18" charset="0"/>
              </a:rPr>
              <a:t>Cofinanciering bedrijfsleven zet (niet-technische) innovaties in bedrijfsvoering op achterstand</a:t>
            </a:r>
          </a:p>
          <a:p>
            <a:pPr marL="342900" lvl="1" indent="0">
              <a:defRPr/>
            </a:pPr>
            <a:endParaRPr lang="nl-NL" altLang="nl-NL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1405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922</ap:Words>
  <ap:PresentationFormat>Breedbeeld</ap:PresentationFormat>
  <ap:Paragraphs>149</ap:Paragraphs>
  <ap:Slides>15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ap:HeadingPairs>
  <ap:TitlesOfParts>
    <vt:vector baseType="lpstr" size="21">
      <vt:lpstr>Arial</vt:lpstr>
      <vt:lpstr>Calibri</vt:lpstr>
      <vt:lpstr>Calibri Light</vt:lpstr>
      <vt:lpstr>Cambria</vt:lpstr>
      <vt:lpstr>Times New Roman</vt:lpstr>
      <vt:lpstr>Kantoorthema</vt:lpstr>
      <vt:lpstr>PowerPoint-presentatie</vt:lpstr>
      <vt:lpstr>Programma</vt:lpstr>
      <vt:lpstr>Artikel 3.1 van de Comptabiliteitswet 2016</vt:lpstr>
      <vt:lpstr> Wetenschapstoets van voorgenomen beleid  </vt:lpstr>
      <vt:lpstr>Standaardformulier met acht vragen</vt:lpstr>
      <vt:lpstr>Introductie wetenschappers en scope</vt:lpstr>
      <vt:lpstr>Wetenschapstoetsen Fieldlabs en Innovatie op het boerenerf: observaties bij beide voorstellen</vt:lpstr>
      <vt:lpstr>Wetenschapstoets Fieldlabs</vt:lpstr>
      <vt:lpstr>Belangrijkste observaties</vt:lpstr>
      <vt:lpstr>Aanbevelingen</vt:lpstr>
      <vt:lpstr>Wetenschapstoets Innovatie op het boerenerf</vt:lpstr>
      <vt:lpstr>Belangrijkste observaties</vt:lpstr>
      <vt:lpstr>Aanbevelingen</vt:lpstr>
      <vt:lpstr>Wat kan de Kamer met deze aanbevelingen? </vt:lpstr>
      <vt:lpstr>Next steps 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2019-12-18T09:41:09.0000000Z</lastPrinted>
  <dcterms:created xsi:type="dcterms:W3CDTF">2019-04-30T13:28:40.0000000Z</dcterms:created>
  <dcterms:modified xsi:type="dcterms:W3CDTF">2023-10-11T12:01:05.0000000Z</dcterms:modified>
  <dc:description/>
  <dc:subject/>
  <keywords/>
  <version/>
  <category>------------------------</category>
</coreProperties>
</file>