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6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7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8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9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1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11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4"/>
    <p:sldMasterId id="2147483893" r:id="rId5"/>
    <p:sldMasterId id="2147483930" r:id="rId6"/>
    <p:sldMasterId id="2147484004" r:id="rId7"/>
    <p:sldMasterId id="2147484041" r:id="rId8"/>
    <p:sldMasterId id="2147484078" r:id="rId9"/>
    <p:sldMasterId id="2147484152" r:id="rId10"/>
    <p:sldMasterId id="2147484189" r:id="rId11"/>
    <p:sldMasterId id="2147484226" r:id="rId12"/>
    <p:sldMasterId id="2147484300" r:id="rId13"/>
    <p:sldMasterId id="2147484337" r:id="rId14"/>
    <p:sldMasterId id="2147484374" r:id="rId15"/>
  </p:sldMasterIdLst>
  <p:notesMasterIdLst>
    <p:notesMasterId r:id="rId34"/>
  </p:notesMasterIdLst>
  <p:handoutMasterIdLst>
    <p:handoutMasterId r:id="rId35"/>
  </p:handoutMasterIdLst>
  <p:sldIdLst>
    <p:sldId id="285" r:id="rId16"/>
    <p:sldId id="286" r:id="rId17"/>
    <p:sldId id="287" r:id="rId18"/>
    <p:sldId id="303" r:id="rId19"/>
    <p:sldId id="311" r:id="rId20"/>
    <p:sldId id="299" r:id="rId21"/>
    <p:sldId id="317" r:id="rId22"/>
    <p:sldId id="288" r:id="rId23"/>
    <p:sldId id="290" r:id="rId24"/>
    <p:sldId id="315" r:id="rId25"/>
    <p:sldId id="306" r:id="rId26"/>
    <p:sldId id="291" r:id="rId27"/>
    <p:sldId id="292" r:id="rId28"/>
    <p:sldId id="293" r:id="rId29"/>
    <p:sldId id="294" r:id="rId30"/>
    <p:sldId id="295" r:id="rId31"/>
    <p:sldId id="312" r:id="rId32"/>
    <p:sldId id="314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9E10C6-CF6D-5CC1-660C-3E90C14ADB45}" name="Neppelenbroek, Jorn" initials="JN" userId="S::jorn.neppelenbroek@minbzk.nl::7d083a9c-b55e-4fd9-b37d-3db461a980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DB1"/>
    <a:srgbClr val="4F5052"/>
    <a:srgbClr val="E17000"/>
    <a:srgbClr val="D52A1C"/>
    <a:srgbClr val="D52B1E"/>
    <a:srgbClr val="38870D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2" autoAdjust="0"/>
    <p:restoredTop sz="94475" autoAdjust="0"/>
  </p:normalViewPr>
  <p:slideViewPr>
    <p:cSldViewPr snapToGrid="0">
      <p:cViewPr varScale="1">
        <p:scale>
          <a:sx n="90" d="100"/>
          <a:sy n="90" d="100"/>
        </p:scale>
        <p:origin x="461" y="6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slideMasters/slideMaster10.xml" Id="rId13" /><Relationship Type="http://schemas.openxmlformats.org/officeDocument/2006/relationships/slide" Target="slides/slide3.xml" Id="rId18" /><Relationship Type="http://schemas.openxmlformats.org/officeDocument/2006/relationships/slide" Target="slides/slide11.xml" Id="rId26" /><Relationship Type="http://schemas.openxmlformats.org/officeDocument/2006/relationships/theme" Target="theme/theme1.xml" Id="rId39" /><Relationship Type="http://schemas.openxmlformats.org/officeDocument/2006/relationships/slide" Target="slides/slide6.xml" Id="rId21" /><Relationship Type="http://schemas.openxmlformats.org/officeDocument/2006/relationships/notesMaster" Target="notesMasters/notesMaster1.xml" Id="rId34" /><Relationship Type="http://schemas.openxmlformats.org/officeDocument/2006/relationships/slideMaster" Target="slideMasters/slideMaster4.xml" Id="rId7" /><Relationship Type="http://schemas.openxmlformats.org/officeDocument/2006/relationships/slide" Target="slides/slide1.xml" Id="rId16" /><Relationship Type="http://schemas.openxmlformats.org/officeDocument/2006/relationships/slide" Target="slides/slide5.xml" Id="rId20" /><Relationship Type="http://schemas.openxmlformats.org/officeDocument/2006/relationships/slide" Target="slides/slide14.xml" Id="rId29" /><Relationship Type="http://schemas.microsoft.com/office/2018/10/relationships/authors" Target="authors.xml" Id="rId41" /><Relationship Type="http://schemas.openxmlformats.org/officeDocument/2006/relationships/slideMaster" Target="slideMasters/slideMaster3.xml" Id="rId6" /><Relationship Type="http://schemas.openxmlformats.org/officeDocument/2006/relationships/slideMaster" Target="slideMasters/slideMaster8.xml" Id="rId11" /><Relationship Type="http://schemas.openxmlformats.org/officeDocument/2006/relationships/slide" Target="slides/slide9.xml" Id="rId24" /><Relationship Type="http://schemas.openxmlformats.org/officeDocument/2006/relationships/slide" Target="slides/slide17.xml" Id="rId32" /><Relationship Type="http://schemas.openxmlformats.org/officeDocument/2006/relationships/presProps" Target="presProps.xml" Id="rId37" /><Relationship Type="http://schemas.openxmlformats.org/officeDocument/2006/relationships/tableStyles" Target="tableStyles.xml" Id="rId40" /><Relationship Type="http://schemas.openxmlformats.org/officeDocument/2006/relationships/slideMaster" Target="slideMasters/slideMaster2.xml" Id="rId5" /><Relationship Type="http://schemas.openxmlformats.org/officeDocument/2006/relationships/slideMaster" Target="slideMasters/slideMaster12.xml" Id="rId15" /><Relationship Type="http://schemas.openxmlformats.org/officeDocument/2006/relationships/slide" Target="slides/slide8.xml" Id="rId23" /><Relationship Type="http://schemas.openxmlformats.org/officeDocument/2006/relationships/slide" Target="slides/slide13.xml" Id="rId28" /><Relationship Type="http://schemas.openxmlformats.org/officeDocument/2006/relationships/commentAuthors" Target="commentAuthors.xml" Id="rId36" /><Relationship Type="http://schemas.openxmlformats.org/officeDocument/2006/relationships/slideMaster" Target="slideMasters/slideMaster7.xml" Id="rId10" /><Relationship Type="http://schemas.openxmlformats.org/officeDocument/2006/relationships/slide" Target="slides/slide4.xml" Id="rId19" /><Relationship Type="http://schemas.openxmlformats.org/officeDocument/2006/relationships/slide" Target="slides/slide16.xml" Id="rId31" /><Relationship Type="http://schemas.openxmlformats.org/officeDocument/2006/relationships/slideMaster" Target="slideMasters/slideMaster1.xml" Id="rId4" /><Relationship Type="http://schemas.openxmlformats.org/officeDocument/2006/relationships/slideMaster" Target="slideMasters/slideMaster6.xml" Id="rId9" /><Relationship Type="http://schemas.openxmlformats.org/officeDocument/2006/relationships/slideMaster" Target="slideMasters/slideMaster11.xml" Id="rId14" /><Relationship Type="http://schemas.openxmlformats.org/officeDocument/2006/relationships/slide" Target="slides/slide7.xml" Id="rId22" /><Relationship Type="http://schemas.openxmlformats.org/officeDocument/2006/relationships/slide" Target="slides/slide12.xml" Id="rId27" /><Relationship Type="http://schemas.openxmlformats.org/officeDocument/2006/relationships/slide" Target="slides/slide15.xml" Id="rId30" /><Relationship Type="http://schemas.openxmlformats.org/officeDocument/2006/relationships/handoutMaster" Target="handoutMasters/handoutMaster1.xml" Id="rId35" /><Relationship Type="http://schemas.openxmlformats.org/officeDocument/2006/relationships/slideMaster" Target="slideMasters/slideMaster5.xml" Id="rId8" /><Relationship Type="http://schemas.openxmlformats.org/officeDocument/2006/relationships/slideMaster" Target="slideMasters/slideMaster9.xml" Id="rId12" /><Relationship Type="http://schemas.openxmlformats.org/officeDocument/2006/relationships/slide" Target="slides/slide2.xml" Id="rId17" /><Relationship Type="http://schemas.openxmlformats.org/officeDocument/2006/relationships/slide" Target="slides/slide10.xml" Id="rId25" /><Relationship Type="http://schemas.openxmlformats.org/officeDocument/2006/relationships/slide" Target="slides/slide18.xml" Id="rId33" /><Relationship Type="http://schemas.openxmlformats.org/officeDocument/2006/relationships/viewProps" Target="viewProps.xml" Id="rId38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12-3-2025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12-3-2025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11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Recht op openbaarmaking van overheidsinformatie -&gt; opnemen in spreektekst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46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53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wordt een bewegende slide.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13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wordt een bewegende slide.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43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kleding, tekst, overdekt&#10;&#10;Automatisch gegenereerde beschrijving">
            <a:extLst>
              <a:ext uri="{FF2B5EF4-FFF2-40B4-BE49-F238E27FC236}">
                <a16:creationId xmlns:a16="http://schemas.microsoft.com/office/drawing/2014/main" id="{AC50E80A-2A1C-C817-ED99-5638BFC04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r="30343"/>
          <a:stretch/>
        </p:blipFill>
        <p:spPr>
          <a:xfrm>
            <a:off x="0" y="0"/>
            <a:ext cx="6095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8A6BA3-232B-D714-75D8-536DCD99BB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740" y="4584536"/>
            <a:ext cx="2433307" cy="15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7" name="Afbeelding 6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of beeld toe te voegen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strike="noStrik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7" name="Afbeelding 6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maart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7.xml"/><Relationship Id="rId18" Type="http://schemas.openxmlformats.org/officeDocument/2006/relationships/slideLayout" Target="../slideLayouts/slideLayout342.xml"/><Relationship Id="rId26" Type="http://schemas.openxmlformats.org/officeDocument/2006/relationships/slideLayout" Target="../slideLayouts/slideLayout350.xml"/><Relationship Id="rId21" Type="http://schemas.openxmlformats.org/officeDocument/2006/relationships/slideLayout" Target="../slideLayouts/slideLayout345.xml"/><Relationship Id="rId34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slideLayout" Target="../slideLayouts/slideLayout341.xml"/><Relationship Id="rId25" Type="http://schemas.openxmlformats.org/officeDocument/2006/relationships/slideLayout" Target="../slideLayouts/slideLayout349.xml"/><Relationship Id="rId33" Type="http://schemas.openxmlformats.org/officeDocument/2006/relationships/slideLayout" Target="../slideLayouts/slideLayout35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26.xml"/><Relationship Id="rId16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344.xml"/><Relationship Id="rId29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24" Type="http://schemas.openxmlformats.org/officeDocument/2006/relationships/slideLayout" Target="../slideLayouts/slideLayout348.xml"/><Relationship Id="rId32" Type="http://schemas.openxmlformats.org/officeDocument/2006/relationships/slideLayout" Target="../slideLayouts/slideLayout356.xml"/><Relationship Id="rId37" Type="http://schemas.openxmlformats.org/officeDocument/2006/relationships/theme" Target="../theme/theme10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23" Type="http://schemas.openxmlformats.org/officeDocument/2006/relationships/slideLayout" Target="../slideLayouts/slideLayout347.xml"/><Relationship Id="rId28" Type="http://schemas.openxmlformats.org/officeDocument/2006/relationships/slideLayout" Target="../slideLayouts/slideLayout352.xml"/><Relationship Id="rId36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34.xml"/><Relationship Id="rId19" Type="http://schemas.openxmlformats.org/officeDocument/2006/relationships/slideLayout" Target="../slideLayouts/slideLayout343.xml"/><Relationship Id="rId31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Relationship Id="rId22" Type="http://schemas.openxmlformats.org/officeDocument/2006/relationships/slideLayout" Target="../slideLayouts/slideLayout346.xml"/><Relationship Id="rId27" Type="http://schemas.openxmlformats.org/officeDocument/2006/relationships/slideLayout" Target="../slideLayouts/slideLayout351.xml"/><Relationship Id="rId30" Type="http://schemas.openxmlformats.org/officeDocument/2006/relationships/slideLayout" Target="../slideLayouts/slideLayout354.xml"/><Relationship Id="rId35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27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3.xml"/><Relationship Id="rId18" Type="http://schemas.openxmlformats.org/officeDocument/2006/relationships/slideLayout" Target="../slideLayouts/slideLayout378.xml"/><Relationship Id="rId26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81.xml"/><Relationship Id="rId34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slideLayout" Target="../slideLayouts/slideLayout377.xml"/><Relationship Id="rId25" Type="http://schemas.openxmlformats.org/officeDocument/2006/relationships/slideLayout" Target="../slideLayouts/slideLayout385.xml"/><Relationship Id="rId33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62.xml"/><Relationship Id="rId16" Type="http://schemas.openxmlformats.org/officeDocument/2006/relationships/slideLayout" Target="../slideLayouts/slideLayout376.xml"/><Relationship Id="rId20" Type="http://schemas.openxmlformats.org/officeDocument/2006/relationships/slideLayout" Target="../slideLayouts/slideLayout380.xml"/><Relationship Id="rId29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84.xml"/><Relationship Id="rId32" Type="http://schemas.openxmlformats.org/officeDocument/2006/relationships/slideLayout" Target="../slideLayouts/slideLayout39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365.xml"/><Relationship Id="rId15" Type="http://schemas.openxmlformats.org/officeDocument/2006/relationships/slideLayout" Target="../slideLayouts/slideLayout375.xml"/><Relationship Id="rId23" Type="http://schemas.openxmlformats.org/officeDocument/2006/relationships/slideLayout" Target="../slideLayouts/slideLayout383.xml"/><Relationship Id="rId28" Type="http://schemas.openxmlformats.org/officeDocument/2006/relationships/slideLayout" Target="../slideLayouts/slideLayout388.xml"/><Relationship Id="rId36" Type="http://schemas.openxmlformats.org/officeDocument/2006/relationships/theme" Target="../theme/theme11.xml"/><Relationship Id="rId10" Type="http://schemas.openxmlformats.org/officeDocument/2006/relationships/slideLayout" Target="../slideLayouts/slideLayout370.xml"/><Relationship Id="rId19" Type="http://schemas.openxmlformats.org/officeDocument/2006/relationships/slideLayout" Target="../slideLayouts/slideLayout379.xml"/><Relationship Id="rId31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Relationship Id="rId22" Type="http://schemas.openxmlformats.org/officeDocument/2006/relationships/slideLayout" Target="../slideLayouts/slideLayout382.xml"/><Relationship Id="rId27" Type="http://schemas.openxmlformats.org/officeDocument/2006/relationships/slideLayout" Target="../slideLayouts/slideLayout387.xml"/><Relationship Id="rId30" Type="http://schemas.openxmlformats.org/officeDocument/2006/relationships/slideLayout" Target="../slideLayouts/slideLayout390.xml"/><Relationship Id="rId35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3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8.xml"/><Relationship Id="rId18" Type="http://schemas.openxmlformats.org/officeDocument/2006/relationships/slideLayout" Target="../slideLayouts/slideLayout413.xml"/><Relationship Id="rId26" Type="http://schemas.openxmlformats.org/officeDocument/2006/relationships/slideLayout" Target="../slideLayouts/slideLayout421.xml"/><Relationship Id="rId21" Type="http://schemas.openxmlformats.org/officeDocument/2006/relationships/slideLayout" Target="../slideLayouts/slideLayout416.xml"/><Relationship Id="rId34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17" Type="http://schemas.openxmlformats.org/officeDocument/2006/relationships/slideLayout" Target="../slideLayouts/slideLayout412.xml"/><Relationship Id="rId25" Type="http://schemas.openxmlformats.org/officeDocument/2006/relationships/slideLayout" Target="../slideLayouts/slideLayout420.xml"/><Relationship Id="rId33" Type="http://schemas.openxmlformats.org/officeDocument/2006/relationships/slideLayout" Target="../slideLayouts/slideLayout428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97.xml"/><Relationship Id="rId16" Type="http://schemas.openxmlformats.org/officeDocument/2006/relationships/slideLayout" Target="../slideLayouts/slideLayout411.xml"/><Relationship Id="rId20" Type="http://schemas.openxmlformats.org/officeDocument/2006/relationships/slideLayout" Target="../slideLayouts/slideLayout415.xml"/><Relationship Id="rId29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24" Type="http://schemas.openxmlformats.org/officeDocument/2006/relationships/slideLayout" Target="../slideLayouts/slideLayout419.xml"/><Relationship Id="rId32" Type="http://schemas.openxmlformats.org/officeDocument/2006/relationships/slideLayout" Target="../slideLayouts/slideLayout427.xml"/><Relationship Id="rId37" Type="http://schemas.openxmlformats.org/officeDocument/2006/relationships/theme" Target="../theme/theme12.xml"/><Relationship Id="rId5" Type="http://schemas.openxmlformats.org/officeDocument/2006/relationships/slideLayout" Target="../slideLayouts/slideLayout400.xml"/><Relationship Id="rId15" Type="http://schemas.openxmlformats.org/officeDocument/2006/relationships/slideLayout" Target="../slideLayouts/slideLayout410.xml"/><Relationship Id="rId23" Type="http://schemas.openxmlformats.org/officeDocument/2006/relationships/slideLayout" Target="../slideLayouts/slideLayout418.xml"/><Relationship Id="rId28" Type="http://schemas.openxmlformats.org/officeDocument/2006/relationships/slideLayout" Target="../slideLayouts/slideLayout423.xml"/><Relationship Id="rId36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05.xml"/><Relationship Id="rId19" Type="http://schemas.openxmlformats.org/officeDocument/2006/relationships/slideLayout" Target="../slideLayouts/slideLayout414.xml"/><Relationship Id="rId31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slideLayout" Target="../slideLayouts/slideLayout409.xml"/><Relationship Id="rId22" Type="http://schemas.openxmlformats.org/officeDocument/2006/relationships/slideLayout" Target="../slideLayouts/slideLayout417.xml"/><Relationship Id="rId27" Type="http://schemas.openxmlformats.org/officeDocument/2006/relationships/slideLayout" Target="../slideLayouts/slideLayout422.xml"/><Relationship Id="rId30" Type="http://schemas.openxmlformats.org/officeDocument/2006/relationships/slideLayout" Target="../slideLayouts/slideLayout425.xml"/><Relationship Id="rId35" Type="http://schemas.openxmlformats.org/officeDocument/2006/relationships/slideLayout" Target="../slideLayouts/slideLayout430.xml"/><Relationship Id="rId8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9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65.xml"/><Relationship Id="rId34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26" Type="http://schemas.openxmlformats.org/officeDocument/2006/relationships/slideLayout" Target="../slideLayouts/slideLayout242.xml"/><Relationship Id="rId21" Type="http://schemas.openxmlformats.org/officeDocument/2006/relationships/slideLayout" Target="../slideLayouts/slideLayout237.xml"/><Relationship Id="rId34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slideLayout" Target="../slideLayouts/slideLayout241.xml"/><Relationship Id="rId33" Type="http://schemas.openxmlformats.org/officeDocument/2006/relationships/slideLayout" Target="../slideLayouts/slideLayout24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29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40.xml"/><Relationship Id="rId32" Type="http://schemas.openxmlformats.org/officeDocument/2006/relationships/slideLayout" Target="../slideLayouts/slideLayout248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28" Type="http://schemas.openxmlformats.org/officeDocument/2006/relationships/slideLayout" Target="../slideLayouts/slideLayout244.xml"/><Relationship Id="rId36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31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Relationship Id="rId27" Type="http://schemas.openxmlformats.org/officeDocument/2006/relationships/slideLayout" Target="../slideLayouts/slideLayout243.xml"/><Relationship Id="rId30" Type="http://schemas.openxmlformats.org/officeDocument/2006/relationships/slideLayout" Target="../slideLayouts/slideLayout246.xml"/><Relationship Id="rId35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5.xml"/><Relationship Id="rId18" Type="http://schemas.openxmlformats.org/officeDocument/2006/relationships/slideLayout" Target="../slideLayouts/slideLayout270.xml"/><Relationship Id="rId26" Type="http://schemas.openxmlformats.org/officeDocument/2006/relationships/slideLayout" Target="../slideLayouts/slideLayout278.xml"/><Relationship Id="rId21" Type="http://schemas.openxmlformats.org/officeDocument/2006/relationships/slideLayout" Target="../slideLayouts/slideLayout273.xml"/><Relationship Id="rId34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269.xml"/><Relationship Id="rId25" Type="http://schemas.openxmlformats.org/officeDocument/2006/relationships/slideLayout" Target="../slideLayouts/slideLayout277.xml"/><Relationship Id="rId33" Type="http://schemas.openxmlformats.org/officeDocument/2006/relationships/slideLayout" Target="../slideLayouts/slideLayout28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20" Type="http://schemas.openxmlformats.org/officeDocument/2006/relationships/slideLayout" Target="../slideLayouts/slideLayout272.xml"/><Relationship Id="rId29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24" Type="http://schemas.openxmlformats.org/officeDocument/2006/relationships/slideLayout" Target="../slideLayouts/slideLayout276.xml"/><Relationship Id="rId32" Type="http://schemas.openxmlformats.org/officeDocument/2006/relationships/slideLayout" Target="../slideLayouts/slideLayout284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23" Type="http://schemas.openxmlformats.org/officeDocument/2006/relationships/slideLayout" Target="../slideLayouts/slideLayout275.xml"/><Relationship Id="rId28" Type="http://schemas.openxmlformats.org/officeDocument/2006/relationships/slideLayout" Target="../slideLayouts/slideLayout280.xml"/><Relationship Id="rId36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62.xml"/><Relationship Id="rId19" Type="http://schemas.openxmlformats.org/officeDocument/2006/relationships/slideLayout" Target="../slideLayouts/slideLayout271.xml"/><Relationship Id="rId31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Relationship Id="rId22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9.xml"/><Relationship Id="rId30" Type="http://schemas.openxmlformats.org/officeDocument/2006/relationships/slideLayout" Target="../slideLayouts/slideLayout282.xml"/><Relationship Id="rId35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26" Type="http://schemas.openxmlformats.org/officeDocument/2006/relationships/slideLayout" Target="../slideLayouts/slideLayout314.xml"/><Relationship Id="rId21" Type="http://schemas.openxmlformats.org/officeDocument/2006/relationships/slideLayout" Target="../slideLayouts/slideLayout309.xml"/><Relationship Id="rId34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slideLayout" Target="../slideLayouts/slideLayout313.xml"/><Relationship Id="rId33" Type="http://schemas.openxmlformats.org/officeDocument/2006/relationships/slideLayout" Target="../slideLayouts/slideLayout32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29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slideLayout" Target="../slideLayouts/slideLayout312.xml"/><Relationship Id="rId32" Type="http://schemas.openxmlformats.org/officeDocument/2006/relationships/slideLayout" Target="../slideLayouts/slideLayout320.xml"/><Relationship Id="rId37" Type="http://schemas.openxmlformats.org/officeDocument/2006/relationships/theme" Target="../theme/theme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slideLayout" Target="../slideLayouts/slideLayout311.xml"/><Relationship Id="rId28" Type="http://schemas.openxmlformats.org/officeDocument/2006/relationships/slideLayout" Target="../slideLayouts/slideLayout316.xml"/><Relationship Id="rId36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31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Relationship Id="rId27" Type="http://schemas.openxmlformats.org/officeDocument/2006/relationships/slideLayout" Target="../slideLayouts/slideLayout315.xml"/><Relationship Id="rId30" Type="http://schemas.openxmlformats.org/officeDocument/2006/relationships/slideLayout" Target="../slideLayouts/slideLayout318.xml"/><Relationship Id="rId35" Type="http://schemas.openxmlformats.org/officeDocument/2006/relationships/slideLayout" Target="../slideLayouts/slideLayout323.xml"/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8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4448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  <p:sldLayoutId id="2147483887" r:id="rId31"/>
    <p:sldLayoutId id="2147483888" r:id="rId32"/>
    <p:sldLayoutId id="2147483889" r:id="rId33"/>
    <p:sldLayoutId id="2147483890" r:id="rId34"/>
    <p:sldLayoutId id="2147483891" r:id="rId35"/>
    <p:sldLayoutId id="214748389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457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  <p:sldLayoutId id="2147484320" r:id="rId20"/>
    <p:sldLayoutId id="2147484321" r:id="rId21"/>
    <p:sldLayoutId id="2147484322" r:id="rId22"/>
    <p:sldLayoutId id="2147484323" r:id="rId23"/>
    <p:sldLayoutId id="2147484324" r:id="rId24"/>
    <p:sldLayoutId id="2147484325" r:id="rId25"/>
    <p:sldLayoutId id="2147484326" r:id="rId26"/>
    <p:sldLayoutId id="2147484327" r:id="rId27"/>
    <p:sldLayoutId id="2147484328" r:id="rId28"/>
    <p:sldLayoutId id="2147484329" r:id="rId29"/>
    <p:sldLayoutId id="2147484330" r:id="rId30"/>
    <p:sldLayoutId id="2147484331" r:id="rId31"/>
    <p:sldLayoutId id="2147484332" r:id="rId32"/>
    <p:sldLayoutId id="2147484333" r:id="rId33"/>
    <p:sldLayoutId id="2147484334" r:id="rId34"/>
    <p:sldLayoutId id="2147484335" r:id="rId35"/>
    <p:sldLayoutId id="214748433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40" r:id="rId2"/>
    <p:sldLayoutId id="2147484341" r:id="rId3"/>
    <p:sldLayoutId id="2147484342" r:id="rId4"/>
    <p:sldLayoutId id="2147484344" r:id="rId5"/>
    <p:sldLayoutId id="2147484345" r:id="rId6"/>
    <p:sldLayoutId id="2147484346" r:id="rId7"/>
    <p:sldLayoutId id="2147484347" r:id="rId8"/>
    <p:sldLayoutId id="2147484458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  <p:sldLayoutId id="2147484354" r:id="rId16"/>
    <p:sldLayoutId id="2147484355" r:id="rId17"/>
    <p:sldLayoutId id="2147484356" r:id="rId18"/>
    <p:sldLayoutId id="2147484357" r:id="rId19"/>
    <p:sldLayoutId id="2147484358" r:id="rId20"/>
    <p:sldLayoutId id="2147484359" r:id="rId21"/>
    <p:sldLayoutId id="2147484360" r:id="rId22"/>
    <p:sldLayoutId id="2147484361" r:id="rId23"/>
    <p:sldLayoutId id="2147484362" r:id="rId24"/>
    <p:sldLayoutId id="2147484363" r:id="rId25"/>
    <p:sldLayoutId id="2147484364" r:id="rId26"/>
    <p:sldLayoutId id="2147484365" r:id="rId27"/>
    <p:sldLayoutId id="2147484366" r:id="rId28"/>
    <p:sldLayoutId id="2147484367" r:id="rId29"/>
    <p:sldLayoutId id="2147484368" r:id="rId30"/>
    <p:sldLayoutId id="2147484369" r:id="rId31"/>
    <p:sldLayoutId id="2147484370" r:id="rId32"/>
    <p:sldLayoutId id="2147484371" r:id="rId33"/>
    <p:sldLayoutId id="2147484372" r:id="rId34"/>
    <p:sldLayoutId id="2147484373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459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  <p:sldLayoutId id="2147484409" r:id="rId35"/>
    <p:sldLayoutId id="214748441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4449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445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  <p:sldLayoutId id="2147483965" r:id="rId35"/>
    <p:sldLayoutId id="214748396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451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  <p:sldLayoutId id="2147484039" r:id="rId35"/>
    <p:sldLayoutId id="214748404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452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  <p:sldLayoutId id="2147484067" r:id="rId26"/>
    <p:sldLayoutId id="2147484068" r:id="rId27"/>
    <p:sldLayoutId id="2147484069" r:id="rId28"/>
    <p:sldLayoutId id="2147484070" r:id="rId29"/>
    <p:sldLayoutId id="2147484071" r:id="rId30"/>
    <p:sldLayoutId id="2147484072" r:id="rId31"/>
    <p:sldLayoutId id="2147484073" r:id="rId32"/>
    <p:sldLayoutId id="2147484074" r:id="rId33"/>
    <p:sldLayoutId id="2147484075" r:id="rId34"/>
    <p:sldLayoutId id="2147484076" r:id="rId35"/>
    <p:sldLayoutId id="2147484077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453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  <p:sldLayoutId id="2147484098" r:id="rId20"/>
    <p:sldLayoutId id="2147484099" r:id="rId21"/>
    <p:sldLayoutId id="2147484100" r:id="rId22"/>
    <p:sldLayoutId id="2147484101" r:id="rId23"/>
    <p:sldLayoutId id="2147484102" r:id="rId24"/>
    <p:sldLayoutId id="2147484103" r:id="rId25"/>
    <p:sldLayoutId id="2147484104" r:id="rId26"/>
    <p:sldLayoutId id="2147484105" r:id="rId27"/>
    <p:sldLayoutId id="2147484106" r:id="rId28"/>
    <p:sldLayoutId id="2147484107" r:id="rId29"/>
    <p:sldLayoutId id="2147484108" r:id="rId30"/>
    <p:sldLayoutId id="2147484109" r:id="rId31"/>
    <p:sldLayoutId id="2147484110" r:id="rId32"/>
    <p:sldLayoutId id="2147484111" r:id="rId33"/>
    <p:sldLayoutId id="2147484112" r:id="rId34"/>
    <p:sldLayoutId id="2147484113" r:id="rId35"/>
    <p:sldLayoutId id="2147484114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454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  <p:sldLayoutId id="2147484170" r:id="rId18"/>
    <p:sldLayoutId id="2147484171" r:id="rId19"/>
    <p:sldLayoutId id="2147484172" r:id="rId20"/>
    <p:sldLayoutId id="2147484173" r:id="rId21"/>
    <p:sldLayoutId id="2147484174" r:id="rId22"/>
    <p:sldLayoutId id="2147484175" r:id="rId23"/>
    <p:sldLayoutId id="2147484176" r:id="rId24"/>
    <p:sldLayoutId id="2147484177" r:id="rId25"/>
    <p:sldLayoutId id="2147484178" r:id="rId26"/>
    <p:sldLayoutId id="2147484179" r:id="rId27"/>
    <p:sldLayoutId id="2147484180" r:id="rId28"/>
    <p:sldLayoutId id="2147484181" r:id="rId29"/>
    <p:sldLayoutId id="2147484182" r:id="rId30"/>
    <p:sldLayoutId id="2147484183" r:id="rId31"/>
    <p:sldLayoutId id="2147484184" r:id="rId32"/>
    <p:sldLayoutId id="2147484185" r:id="rId33"/>
    <p:sldLayoutId id="2147484186" r:id="rId34"/>
    <p:sldLayoutId id="2147484187" r:id="rId35"/>
    <p:sldLayoutId id="214748418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455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  <p:sldLayoutId id="2147484219" r:id="rId30"/>
    <p:sldLayoutId id="2147484220" r:id="rId31"/>
    <p:sldLayoutId id="2147484221" r:id="rId32"/>
    <p:sldLayoutId id="2147484222" r:id="rId33"/>
    <p:sldLayoutId id="2147484223" r:id="rId34"/>
    <p:sldLayoutId id="2147484224" r:id="rId35"/>
    <p:sldLayoutId id="214748422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45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  <p:sldLayoutId id="2147484244" r:id="rId18"/>
    <p:sldLayoutId id="2147484245" r:id="rId19"/>
    <p:sldLayoutId id="2147484246" r:id="rId20"/>
    <p:sldLayoutId id="2147484247" r:id="rId21"/>
    <p:sldLayoutId id="2147484248" r:id="rId22"/>
    <p:sldLayoutId id="2147484249" r:id="rId23"/>
    <p:sldLayoutId id="2147484250" r:id="rId24"/>
    <p:sldLayoutId id="2147484251" r:id="rId25"/>
    <p:sldLayoutId id="2147484252" r:id="rId26"/>
    <p:sldLayoutId id="2147484253" r:id="rId27"/>
    <p:sldLayoutId id="2147484254" r:id="rId28"/>
    <p:sldLayoutId id="2147484255" r:id="rId29"/>
    <p:sldLayoutId id="2147484256" r:id="rId30"/>
    <p:sldLayoutId id="2147484257" r:id="rId31"/>
    <p:sldLayoutId id="2147484258" r:id="rId32"/>
    <p:sldLayoutId id="2147484259" r:id="rId33"/>
    <p:sldLayoutId id="2147484260" r:id="rId34"/>
    <p:sldLayoutId id="2147484261" r:id="rId35"/>
    <p:sldLayoutId id="214748426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8A689A71-6FD8-6CF7-E650-A34EB32B083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r="20373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3A2B65-1984-124D-E93E-C8D512A82F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71231" y="4667049"/>
            <a:ext cx="2315656" cy="171540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Jolein Baidenmann</a:t>
            </a:r>
          </a:p>
          <a:p>
            <a:pPr>
              <a:lnSpc>
                <a:spcPct val="100000"/>
              </a:lnSpc>
            </a:pPr>
            <a:endParaRPr lang="nl-NL" sz="500" dirty="0"/>
          </a:p>
          <a:p>
            <a:pPr>
              <a:lnSpc>
                <a:spcPct val="100000"/>
              </a:lnSpc>
            </a:pPr>
            <a:r>
              <a:rPr lang="nl-NL" dirty="0"/>
              <a:t>Jaap-Willem Berg</a:t>
            </a:r>
          </a:p>
          <a:p>
            <a:pPr>
              <a:lnSpc>
                <a:spcPct val="100000"/>
              </a:lnSpc>
            </a:pPr>
            <a:endParaRPr lang="nl-NL" sz="500" dirty="0"/>
          </a:p>
          <a:p>
            <a:pPr>
              <a:lnSpc>
                <a:spcPct val="100000"/>
              </a:lnSpc>
            </a:pPr>
            <a:r>
              <a:rPr lang="nl-NL" dirty="0"/>
              <a:t>Mitchell Thomassen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A0E186-5C55-2AF2-1FA7-608138416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C1B8891-F241-0781-6A35-C85AD15E7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6520" y="1885467"/>
            <a:ext cx="5529580" cy="20549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b="1" dirty="0"/>
              <a:t>Technische briefing </a:t>
            </a:r>
            <a:r>
              <a:rPr lang="nl-NL" sz="3200" dirty="0"/>
              <a:t>Wet open overheid (Woo)</a:t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D2E35742-A335-1A43-D5A2-2F0277987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0352" y="6291072"/>
            <a:ext cx="1453896" cy="252416"/>
          </a:xfrm>
          <a:solidFill>
            <a:srgbClr val="4F5052">
              <a:alpha val="49000"/>
            </a:srgbClr>
          </a:solidFill>
        </p:spPr>
        <p:txBody>
          <a:bodyPr/>
          <a:lstStyle/>
          <a:p>
            <a:pPr algn="ctr"/>
            <a:r>
              <a:rPr lang="nl-NL" sz="1200" b="1" dirty="0"/>
              <a:t>12 maart 2025</a:t>
            </a: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78D1369D-4035-CEA0-50E2-7D1DEDC5F4AF}"/>
              </a:ext>
            </a:extLst>
          </p:cNvPr>
          <p:cNvSpPr txBox="1">
            <a:spLocks/>
          </p:cNvSpPr>
          <p:nvPr/>
        </p:nvSpPr>
        <p:spPr>
          <a:xfrm>
            <a:off x="8686887" y="4845147"/>
            <a:ext cx="3289213" cy="1715401"/>
          </a:xfrm>
          <a:prstGeom prst="rect">
            <a:avLst/>
          </a:prstGeom>
        </p:spPr>
        <p:txBody>
          <a:bodyPr vert="horz" lIns="11880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sz="1400" i="1" dirty="0"/>
              <a:t>(Manager openbaarheid/         </a:t>
            </a:r>
            <a:r>
              <a:rPr lang="nl-NL" sz="1400" i="1" dirty="0" err="1"/>
              <a:t>plv</a:t>
            </a:r>
            <a:r>
              <a:rPr lang="nl-NL" sz="1400" i="1" dirty="0"/>
              <a:t>. directeur Open Overheid)</a:t>
            </a:r>
            <a:endParaRPr lang="nl-NL" i="1" dirty="0"/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nl-NL" sz="1400" i="1" dirty="0"/>
              <a:t>(Coördinerend juridisch specialist/ Woo-coördinator)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nl-NL" sz="1400" i="1" dirty="0"/>
              <a:t>(Clustercoördinator openbaarheidsbeleid)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66870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13F-11A3-BB57-2965-E1A42F4F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1105896" cy="1078039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Stappen in de behandeling van </a:t>
            </a:r>
            <a:br>
              <a:rPr lang="nl-NL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een Woo-verzoek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01B57A-AA14-43EA-56BF-B58D2EFC0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8AE2-88DC-16D6-10C2-6E705C0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9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D50D82-1962-D4DF-4E66-209874453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13608"/>
          <a:stretch/>
        </p:blipFill>
        <p:spPr>
          <a:xfrm>
            <a:off x="0" y="2478024"/>
            <a:ext cx="12192000" cy="35295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BF091E88-3BFF-0C1E-6D23-D7B26180B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3" b="14959"/>
          <a:stretch/>
        </p:blipFill>
        <p:spPr>
          <a:xfrm>
            <a:off x="1" y="2580830"/>
            <a:ext cx="12191997" cy="33328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8203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13F-11A3-BB57-2965-E1A42F4F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1. Ontvangst Woo-verzoek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B0F26-9CC4-CC3C-1EB3-635AE0D01D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Informatiebehoefte verzoeker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Bepalen dossierhouder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Verkrijgen eerste inzichten dossier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01B57A-AA14-43EA-56BF-B58D2EFC0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8AE2-88DC-16D6-10C2-6E705C0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7" name="Content Placeholder 9" descr="A blue and black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46F9C4D-D3FA-A9DA-A142-E24C82903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45" y="2905326"/>
            <a:ext cx="4242443" cy="33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1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13F-11A3-BB57-2965-E1A42F4F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2. Bepalen reikwijdte van het verzoek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B0F26-9CC4-CC3C-1EB3-635AE0D01D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Samenwerking (startgesprek)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Concretisering Woo-verzoek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Bepalen zoektermen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Gedeelde verantwoordelijkheid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01B57A-AA14-43EA-56BF-B58D2EFC0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8AE2-88DC-16D6-10C2-6E705C0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8" name="Content Placeholder 9" descr="A blue and white symbol with a magnifying glass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E03A8ED-F399-5F02-A15A-EFC684435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05" y="2962657"/>
            <a:ext cx="3469108" cy="33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8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13F-11A3-BB57-2965-E1A42F4F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3. Zoekslag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B0F26-9CC4-CC3C-1EB3-635AE0D01D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Digitalisering (omvang overheidsinformatie)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Zoekopdracht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Technologie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01B57A-AA14-43EA-56BF-B58D2EFC0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8AE2-88DC-16D6-10C2-6E705C0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9" name="Content Placeholder 9" descr="A magnifying glass with a blue folder icon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6C40B5-DFFD-93BE-6F93-27852118A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39" y="3007995"/>
            <a:ext cx="3501249" cy="33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1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13F-11A3-BB57-2965-E1A42F4F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4. Beoordelen documenten &amp; </a:t>
            </a:r>
            <a:br>
              <a:rPr lang="nl-NL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    opvragen van zienswijzen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B0F26-9CC4-CC3C-1EB3-635AE0D01D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Uitzonderingsgronden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Zorgvuldigheid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Betrekken van derden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01B57A-AA14-43EA-56BF-B58D2EFC0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8AE2-88DC-16D6-10C2-6E705C0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7" name="Content Placeholder 9" descr="A blue and black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783C66F-9938-8A57-2A8B-C62FE10FC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84" y="2837715"/>
            <a:ext cx="3457004" cy="33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13F-11A3-BB57-2965-E1A42F4F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5. Besluit opstellen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B0F26-9CC4-CC3C-1EB3-635AE0D01D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Parafenlijn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Ondertekening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01B57A-AA14-43EA-56BF-B58D2EFC0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8AE2-88DC-16D6-10C2-6E705C0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8" name="Content Placeholder 9" descr="A blue and white symbol with a check mark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3369968-6877-1A99-8BCC-F6268922A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63" y="2418686"/>
            <a:ext cx="3501249" cy="38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8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13F-11A3-BB57-2965-E1A42F4F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6. Publicatie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B0F26-9CC4-CC3C-1EB3-635AE0D01D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Openbaar voor eenieder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01B57A-AA14-43EA-56BF-B58D2EFC0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8AE2-88DC-16D6-10C2-6E705C0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pic>
        <p:nvPicPr>
          <p:cNvPr id="7" name="Content Placeholder 9" descr="A blue and white logo&#10;&#10;AI-generated content may be incorrect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CDA3B9F-089F-CDF5-B686-05EDE3BC0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12" y="2324308"/>
            <a:ext cx="3509471" cy="38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0738D-D426-5813-6AB2-5BC13E77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1226800" cy="123303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Afhandeling Woo-verzoeken – Rijksoverheid</a:t>
            </a: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nl-NL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l-NL" sz="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nl-NL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jan. – 30 sep. 2024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9D5E20-F449-F980-A758-B210CC7231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7272" y="4497772"/>
            <a:ext cx="2635504" cy="948047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l-NL" sz="2000" dirty="0"/>
              <a:t>Totaal aantal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NL" sz="2000" dirty="0"/>
              <a:t>Woo-verzoeken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3C25D1-D800-DCDC-C6B9-374777E111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30C9583-2663-140C-D961-F7AB698D2756}"/>
              </a:ext>
            </a:extLst>
          </p:cNvPr>
          <p:cNvSpPr txBox="1">
            <a:spLocks/>
          </p:cNvSpPr>
          <p:nvPr/>
        </p:nvSpPr>
        <p:spPr>
          <a:xfrm>
            <a:off x="4778248" y="4497772"/>
            <a:ext cx="2635504" cy="948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Verdana" panose="020B0604030504040204" pitchFamily="34" charset="0"/>
              <a:buNone/>
            </a:pPr>
            <a:r>
              <a:rPr lang="nl-NL" sz="2000" dirty="0"/>
              <a:t>Afgerond binnen termijn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60C3FB5-2D75-1FBE-B32E-6C1C9D5E4EDA}"/>
              </a:ext>
            </a:extLst>
          </p:cNvPr>
          <p:cNvSpPr txBox="1">
            <a:spLocks/>
          </p:cNvSpPr>
          <p:nvPr/>
        </p:nvSpPr>
        <p:spPr>
          <a:xfrm>
            <a:off x="8269224" y="4496185"/>
            <a:ext cx="2635504" cy="948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Verdana" panose="020B0604030504040204" pitchFamily="34" charset="0"/>
              <a:buNone/>
            </a:pPr>
            <a:r>
              <a:rPr lang="nl-NL" sz="2000" dirty="0"/>
              <a:t>Gemiddelde afhandeltermijn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5DE81EB-1ED4-E68C-DE39-EF9D53431E2F}"/>
              </a:ext>
            </a:extLst>
          </p:cNvPr>
          <p:cNvSpPr txBox="1"/>
          <p:nvPr/>
        </p:nvSpPr>
        <p:spPr>
          <a:xfrm>
            <a:off x="2002936" y="4103116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tx2">
                    <a:lumMod val="50000"/>
                  </a:schemeClr>
                </a:solidFill>
              </a:rPr>
              <a:t>4154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80ED7B-E0E9-A5D3-16C2-27F13AF9CA46}"/>
              </a:ext>
            </a:extLst>
          </p:cNvPr>
          <p:cNvSpPr txBox="1"/>
          <p:nvPr/>
        </p:nvSpPr>
        <p:spPr>
          <a:xfrm>
            <a:off x="5520361" y="4103116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tx2">
                    <a:lumMod val="50000"/>
                  </a:schemeClr>
                </a:solidFill>
              </a:rPr>
              <a:t>31%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A9A0E8F-5C00-89CF-8C78-C3AEC5716288}"/>
              </a:ext>
            </a:extLst>
          </p:cNvPr>
          <p:cNvSpPr txBox="1"/>
          <p:nvPr/>
        </p:nvSpPr>
        <p:spPr>
          <a:xfrm>
            <a:off x="8431050" y="4103116"/>
            <a:ext cx="231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tx2">
                    <a:lumMod val="50000"/>
                  </a:schemeClr>
                </a:solidFill>
              </a:rPr>
              <a:t>143 dagen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54950DF-FC17-BC3D-90F9-1C5A8EF79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06" y="2720537"/>
            <a:ext cx="1380344" cy="138034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166863E-1AC5-CC6C-B253-43870AC37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29" y="2712716"/>
            <a:ext cx="1380343" cy="1380343"/>
          </a:xfrm>
          <a:prstGeom prst="rect">
            <a:avLst/>
          </a:prstGeom>
        </p:spPr>
      </p:pic>
      <p:grpSp>
        <p:nvGrpSpPr>
          <p:cNvPr id="25" name="Groep 24">
            <a:extLst>
              <a:ext uri="{FF2B5EF4-FFF2-40B4-BE49-F238E27FC236}">
                <a16:creationId xmlns:a16="http://schemas.microsoft.com/office/drawing/2014/main" id="{71A55DC2-9860-8AAF-EA04-FF36712EB3CF}"/>
              </a:ext>
            </a:extLst>
          </p:cNvPr>
          <p:cNvGrpSpPr/>
          <p:nvPr/>
        </p:nvGrpSpPr>
        <p:grpSpPr>
          <a:xfrm>
            <a:off x="1914853" y="2720539"/>
            <a:ext cx="1380342" cy="1380342"/>
            <a:chOff x="1914853" y="2720539"/>
            <a:chExt cx="1380342" cy="1380342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B48D84D6-024E-2BDA-7158-0022CC8B5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4853" y="2720539"/>
              <a:ext cx="1380342" cy="1380342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A7BFB25A-3F25-3D12-F127-C34B780B4470}"/>
                </a:ext>
              </a:extLst>
            </p:cNvPr>
            <p:cNvSpPr txBox="1"/>
            <p:nvPr/>
          </p:nvSpPr>
          <p:spPr>
            <a:xfrm>
              <a:off x="2358612" y="3371827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b="1" dirty="0">
                  <a:solidFill>
                    <a:schemeClr val="bg1"/>
                  </a:solidFill>
                </a:rPr>
                <a:t>Woo-</a:t>
              </a:r>
            </a:p>
            <a:p>
              <a:r>
                <a:rPr lang="nl-NL" sz="900" b="1" dirty="0">
                  <a:solidFill>
                    <a:schemeClr val="bg1"/>
                  </a:solidFill>
                </a:rPr>
                <a:t>verzoek</a:t>
              </a:r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B8EB3328-9813-7883-14C1-4A58A79495A4}"/>
              </a:ext>
            </a:extLst>
          </p:cNvPr>
          <p:cNvSpPr txBox="1"/>
          <p:nvPr/>
        </p:nvSpPr>
        <p:spPr>
          <a:xfrm>
            <a:off x="633412" y="6182395"/>
            <a:ext cx="5572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Bron: </a:t>
            </a:r>
            <a:r>
              <a:rPr lang="nl-N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Rijksdashboard Woo-verzoeken</a:t>
            </a:r>
          </a:p>
        </p:txBody>
      </p:sp>
    </p:spTree>
    <p:extLst>
      <p:ext uri="{BB962C8B-B14F-4D97-AF65-F5344CB8AC3E}">
        <p14:creationId xmlns:p14="http://schemas.microsoft.com/office/powerpoint/2010/main" val="341905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17EE8-86AD-CE03-4A98-DA20F466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2951957"/>
            <a:ext cx="10923588" cy="954086"/>
          </a:xfrm>
        </p:spPr>
        <p:txBody>
          <a:bodyPr>
            <a:normAutofit/>
          </a:bodyPr>
          <a:lstStyle/>
          <a:p>
            <a:pPr algn="ctr"/>
            <a:r>
              <a:rPr lang="nl-NL" sz="600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93278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F87BEE88-9079-0C73-EF7F-19503B31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/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Onderwerpen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8BAB02F-7902-F875-7879-900C41B731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Doel van de Woo</a:t>
            </a:r>
          </a:p>
          <a:p>
            <a:pPr marL="457200" indent="-457200"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err="1"/>
              <a:t>Wettelijk</a:t>
            </a:r>
            <a:r>
              <a:rPr lang="en-US" dirty="0"/>
              <a:t> </a:t>
            </a:r>
            <a:r>
              <a:rPr lang="en-US" dirty="0" err="1"/>
              <a:t>kader</a:t>
            </a:r>
            <a:endParaRPr lang="en-US" dirty="0"/>
          </a:p>
          <a:p>
            <a:pPr marL="457200" indent="-457200"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err="1"/>
              <a:t>Omvang</a:t>
            </a:r>
            <a:r>
              <a:rPr lang="en-US" dirty="0"/>
              <a:t> van </a:t>
            </a:r>
            <a:r>
              <a:rPr lang="en-US" dirty="0" err="1"/>
              <a:t>overheidsinformatie</a:t>
            </a:r>
            <a:endParaRPr lang="en-US" dirty="0"/>
          </a:p>
          <a:p>
            <a:pPr marL="457200" indent="-457200"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err="1"/>
              <a:t>Uitvoering</a:t>
            </a:r>
            <a:r>
              <a:rPr lang="en-US" dirty="0"/>
              <a:t> Woo:</a:t>
            </a:r>
          </a:p>
          <a:p>
            <a:pPr marL="630000" lvl="3">
              <a:spcBef>
                <a:spcPts val="1800"/>
              </a:spcBef>
              <a:buClr>
                <a:schemeClr val="tx2">
                  <a:lumMod val="50000"/>
                </a:schemeClr>
              </a:buClr>
              <a:buSzPct val="100000"/>
              <a:buFont typeface="Verdana" panose="020B0604030504040204" pitchFamily="34" charset="0"/>
              <a:buChar char="›"/>
            </a:pPr>
            <a:r>
              <a:rPr lang="en-US" sz="2000" dirty="0" err="1"/>
              <a:t>Actieve</a:t>
            </a:r>
            <a:r>
              <a:rPr lang="en-US" sz="2000" dirty="0"/>
              <a:t> </a:t>
            </a:r>
            <a:r>
              <a:rPr lang="en-US" sz="2000" dirty="0" err="1"/>
              <a:t>openbaarmaking</a:t>
            </a:r>
            <a:endParaRPr lang="en-US" sz="2000" dirty="0"/>
          </a:p>
          <a:p>
            <a:pPr marL="630000" lvl="3"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00000"/>
              <a:buFont typeface="Verdana" panose="020B0604030504040204" pitchFamily="34" charset="0"/>
              <a:buChar char="›"/>
            </a:pPr>
            <a:r>
              <a:rPr lang="en-US" sz="2000" dirty="0" err="1"/>
              <a:t>Openbaarmaking</a:t>
            </a:r>
            <a:r>
              <a:rPr lang="en-US" sz="2000" dirty="0"/>
              <a:t> op </a:t>
            </a:r>
            <a:r>
              <a:rPr lang="en-US" sz="2000" dirty="0" err="1"/>
              <a:t>verzoek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8DE137-BD29-76DA-E7EA-0A6446E467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70EA683-8265-DAB2-1711-908987338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12 maart 2025 | Technische briefing Wet open overheid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2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C7A865C-21B9-E1A0-5F29-7E2A0A44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t">
            <a:normAutofit/>
          </a:bodyPr>
          <a:lstStyle/>
          <a:p>
            <a:pPr algn="ctr"/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Doel van de Woo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E698D8-7B05-039B-4A28-400FC2BCAC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79EF8C2-F773-4591-B82D-283A34D7C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12 maart 2025 | Technische briefing Wet open overheid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0DD9CCE5-E29D-A455-E5D2-4779FE05AD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4777" y="4438319"/>
            <a:ext cx="2763678" cy="7409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2000" dirty="0"/>
              <a:t>Recht op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nl-NL" sz="2000" dirty="0"/>
              <a:t>overheidsinformatie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B1EF71-8998-D5F5-1CAD-C5355CB26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1" y="2399514"/>
            <a:ext cx="1949458" cy="19494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2BAEAD1-5C02-B0B3-B310-01DDFB7C8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b="5918"/>
          <a:stretch/>
        </p:blipFill>
        <p:spPr>
          <a:xfrm>
            <a:off x="1316332" y="2611225"/>
            <a:ext cx="1820568" cy="1611983"/>
          </a:xfrm>
          <a:prstGeom prst="rect">
            <a:avLst/>
          </a:prstGeom>
        </p:spPr>
      </p:pic>
      <p:sp>
        <p:nvSpPr>
          <p:cNvPr id="10" name="Tijdelijke aanduiding voor inhoud 10">
            <a:extLst>
              <a:ext uri="{FF2B5EF4-FFF2-40B4-BE49-F238E27FC236}">
                <a16:creationId xmlns:a16="http://schemas.microsoft.com/office/drawing/2014/main" id="{FA676AE6-0CF5-1BA4-4B17-2E224BF37508}"/>
              </a:ext>
            </a:extLst>
          </p:cNvPr>
          <p:cNvSpPr txBox="1">
            <a:spLocks/>
          </p:cNvSpPr>
          <p:nvPr/>
        </p:nvSpPr>
        <p:spPr>
          <a:xfrm>
            <a:off x="5078549" y="4438319"/>
            <a:ext cx="2034902" cy="740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Verdana" panose="020B0604030504040204" pitchFamily="34" charset="0"/>
              <a:buNone/>
            </a:pPr>
            <a:r>
              <a:rPr lang="nl-NL" sz="2000" dirty="0"/>
              <a:t>Vergroten 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Verdana" panose="020B0604030504040204" pitchFamily="34" charset="0"/>
              <a:buNone/>
            </a:pPr>
            <a:r>
              <a:rPr lang="nl-NL" sz="2000" dirty="0"/>
              <a:t>transparantie</a:t>
            </a:r>
          </a:p>
        </p:txBody>
      </p:sp>
      <p:sp>
        <p:nvSpPr>
          <p:cNvPr id="2" name="Tijdelijke aanduiding voor inhoud 10">
            <a:extLst>
              <a:ext uri="{FF2B5EF4-FFF2-40B4-BE49-F238E27FC236}">
                <a16:creationId xmlns:a16="http://schemas.microsoft.com/office/drawing/2014/main" id="{DDCF1B18-CCBB-A1E4-020F-620366522FD4}"/>
              </a:ext>
            </a:extLst>
          </p:cNvPr>
          <p:cNvSpPr txBox="1">
            <a:spLocks/>
          </p:cNvSpPr>
          <p:nvPr/>
        </p:nvSpPr>
        <p:spPr>
          <a:xfrm>
            <a:off x="7894445" y="4438319"/>
            <a:ext cx="3873937" cy="740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Verdana" panose="020B0604030504040204" pitchFamily="34" charset="0"/>
              <a:buNone/>
            </a:pPr>
            <a:r>
              <a:rPr lang="nl-NL" sz="2000" dirty="0"/>
              <a:t>Controle op</a:t>
            </a:r>
          </a:p>
          <a:p>
            <a:pPr marL="0" indent="0" algn="ctr">
              <a:spcBef>
                <a:spcPts val="300"/>
              </a:spcBef>
              <a:buFont typeface="Verdana" panose="020B0604030504040204" pitchFamily="34" charset="0"/>
              <a:buNone/>
            </a:pPr>
            <a:r>
              <a:rPr lang="nl-NL" sz="2000" dirty="0"/>
              <a:t>overheidshandelen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12627E2-CD65-A7F2-52E8-BBAE65A389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b="12460"/>
          <a:stretch/>
        </p:blipFill>
        <p:spPr>
          <a:xfrm>
            <a:off x="8790968" y="2623008"/>
            <a:ext cx="2080893" cy="16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B987F-CD5C-CD99-F2E7-951C845D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Wettelijk kader Woo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EA5D87-F3DF-7B63-D6FC-0006EC1862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Uitgangspunten</a:t>
            </a:r>
          </a:p>
          <a:p>
            <a:pPr marL="313200" lvl="1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Voor eenieder | geen belang | openbaar, tenzij...</a:t>
            </a:r>
          </a:p>
          <a:p>
            <a:pPr marL="313200" lvl="1" indent="0">
              <a:buNone/>
            </a:pPr>
            <a:endParaRPr lang="nl-NL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Openbaarheidsregime Nederland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Reikwijdte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Documentbegrip 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Vergelijking met andere landen</a:t>
            </a:r>
          </a:p>
          <a:p>
            <a:pPr marL="313200" lvl="1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C5218B-0302-D67F-885B-0BF0CFB080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53E03A-6ACC-DB23-4C00-5A02BAA05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607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B987F-CD5C-CD99-F2E7-951C845D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Aanpalende wetgeving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EA5D87-F3DF-7B63-D6FC-0006EC1862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" y="2276474"/>
            <a:ext cx="11224768" cy="4133561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Algemene verordening gegevensbescherming </a:t>
            </a:r>
            <a:r>
              <a:rPr lang="nl-NL" sz="1800" dirty="0">
                <a:solidFill>
                  <a:schemeClr val="tx2">
                    <a:lumMod val="50000"/>
                  </a:schemeClr>
                </a:solidFill>
              </a:rPr>
              <a:t>(AVG)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Verwerking van persoonsgegevens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17BC6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Specifieke sectorale wetten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Ruim 100 wetten, zoals Wet politiegegevens en Aanbestedingswet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17BC6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Archiefwet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Bewaren van overheidsinformatie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NL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NL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C5218B-0302-D67F-885B-0BF0CFB080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53E03A-6ACC-DB23-4C00-5A02BAA05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02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13F-11A3-BB57-2965-E1A42F4F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Omvang van overheidsinformatie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01B57A-AA14-43EA-56BF-B58D2EFC0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992" y="622379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8AE2-88DC-16D6-10C2-6E705C0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8406FB-287F-5189-C941-D823A2108713}"/>
              </a:ext>
            </a:extLst>
          </p:cNvPr>
          <p:cNvSpPr txBox="1"/>
          <p:nvPr/>
        </p:nvSpPr>
        <p:spPr>
          <a:xfrm>
            <a:off x="2062206" y="2442222"/>
            <a:ext cx="395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154273"/>
                </a:solidFill>
              </a:rPr>
              <a:t>Digitalisering</a:t>
            </a:r>
          </a:p>
        </p:txBody>
      </p:sp>
      <p:pic>
        <p:nvPicPr>
          <p:cNvPr id="24" name="Picture 23" descr="A blue and black file with lines&#10;&#10;AI-generated content may be incorrect.">
            <a:extLst>
              <a:ext uri="{FF2B5EF4-FFF2-40B4-BE49-F238E27FC236}">
                <a16:creationId xmlns:a16="http://schemas.microsoft.com/office/drawing/2014/main" id="{3F395082-E350-E182-91B2-A445E643F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327533"/>
            <a:ext cx="1312762" cy="1643185"/>
          </a:xfrm>
          <a:prstGeom prst="rect">
            <a:avLst/>
          </a:prstGeom>
        </p:spPr>
      </p:pic>
      <p:pic>
        <p:nvPicPr>
          <p:cNvPr id="26" name="Picture 25" descr="A blue and black logo&#10;&#10;AI-generated content may be incorrect.">
            <a:extLst>
              <a:ext uri="{FF2B5EF4-FFF2-40B4-BE49-F238E27FC236}">
                <a16:creationId xmlns:a16="http://schemas.microsoft.com/office/drawing/2014/main" id="{6B29C609-C2A7-30E1-A386-23D907A1ED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33" y="2859770"/>
            <a:ext cx="680211" cy="257871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7E53E03-ACDB-32F4-408F-40B72767AAFD}"/>
              </a:ext>
            </a:extLst>
          </p:cNvPr>
          <p:cNvGrpSpPr/>
          <p:nvPr/>
        </p:nvGrpSpPr>
        <p:grpSpPr>
          <a:xfrm>
            <a:off x="2777981" y="2859770"/>
            <a:ext cx="3296802" cy="2578710"/>
            <a:chOff x="8329301" y="2341867"/>
            <a:chExt cx="3296802" cy="2578710"/>
          </a:xfrm>
        </p:grpSpPr>
        <p:pic>
          <p:nvPicPr>
            <p:cNvPr id="27" name="Picture 26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B16F8615-EB43-76FB-536C-E982AEBD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301" y="2341867"/>
              <a:ext cx="680211" cy="2578710"/>
            </a:xfrm>
            <a:prstGeom prst="rect">
              <a:avLst/>
            </a:prstGeom>
          </p:spPr>
        </p:pic>
        <p:pic>
          <p:nvPicPr>
            <p:cNvPr id="28" name="Picture 27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5CC993B4-1A69-5173-7237-0DAB60651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449" y="2341867"/>
              <a:ext cx="680211" cy="2578710"/>
            </a:xfrm>
            <a:prstGeom prst="rect">
              <a:avLst/>
            </a:prstGeom>
          </p:spPr>
        </p:pic>
        <p:pic>
          <p:nvPicPr>
            <p:cNvPr id="29" name="Picture 28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CD30C3B5-4EEC-1116-BE34-A27F67F4C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597" y="2341867"/>
              <a:ext cx="680211" cy="2578710"/>
            </a:xfrm>
            <a:prstGeom prst="rect">
              <a:avLst/>
            </a:prstGeom>
          </p:spPr>
        </p:pic>
        <p:pic>
          <p:nvPicPr>
            <p:cNvPr id="31" name="Picture 30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477A60B4-FD06-DD67-F079-B519B9C87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1745" y="2341867"/>
              <a:ext cx="680211" cy="2578710"/>
            </a:xfrm>
            <a:prstGeom prst="rect">
              <a:avLst/>
            </a:prstGeom>
          </p:spPr>
        </p:pic>
        <p:pic>
          <p:nvPicPr>
            <p:cNvPr id="32" name="Picture 31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4E95D246-3721-C05B-EF9E-B5A3BB34A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5892" y="2341867"/>
              <a:ext cx="680211" cy="2578710"/>
            </a:xfrm>
            <a:prstGeom prst="rect">
              <a:avLst/>
            </a:prstGeom>
          </p:spPr>
        </p:pic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6CF73E88-1127-DB97-AD0B-2D5536742FE7}"/>
              </a:ext>
            </a:extLst>
          </p:cNvPr>
          <p:cNvGrpSpPr/>
          <p:nvPr/>
        </p:nvGrpSpPr>
        <p:grpSpPr>
          <a:xfrm>
            <a:off x="6548517" y="2313051"/>
            <a:ext cx="4702716" cy="3526916"/>
            <a:chOff x="5882646" y="1035474"/>
            <a:chExt cx="6096000" cy="4702539"/>
          </a:xfrm>
        </p:grpSpPr>
        <p:pic>
          <p:nvPicPr>
            <p:cNvPr id="35" name="Picture 34" descr="A group of icons in squares&#10;&#10;AI-generated content may be incorrect.">
              <a:extLst>
                <a:ext uri="{FF2B5EF4-FFF2-40B4-BE49-F238E27FC236}">
                  <a16:creationId xmlns:a16="http://schemas.microsoft.com/office/drawing/2014/main" id="{B8EF9FBF-135E-3ECF-99AF-C3E971C2B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32"/>
            <a:stretch/>
          </p:blipFill>
          <p:spPr>
            <a:xfrm>
              <a:off x="6285087" y="1035474"/>
              <a:ext cx="5291117" cy="470253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9095BE-6D87-C925-2B21-91CCC8FC59F4}"/>
                </a:ext>
              </a:extLst>
            </p:cNvPr>
            <p:cNvSpPr txBox="1"/>
            <p:nvPr/>
          </p:nvSpPr>
          <p:spPr>
            <a:xfrm>
              <a:off x="5882646" y="1196273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dirty="0">
                  <a:solidFill>
                    <a:srgbClr val="154273"/>
                  </a:solidFill>
                </a:rPr>
                <a:t>Verschillende systemen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9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13F-11A3-BB57-2965-E1A42F4F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Omvang van overheidsinformatie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01B57A-AA14-43EA-56BF-B58D2EFC0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992" y="622379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8AE2-88DC-16D6-10C2-6E705C0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CC8B956-604B-F96A-A444-8AEE4946B60F}"/>
              </a:ext>
            </a:extLst>
          </p:cNvPr>
          <p:cNvSpPr/>
          <p:nvPr/>
        </p:nvSpPr>
        <p:spPr>
          <a:xfrm>
            <a:off x="635000" y="6278117"/>
            <a:ext cx="3965575" cy="265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70" descr="A black and blue rectangle with a black background&#10;&#10;AI-generated content may be incorrect.">
            <a:extLst>
              <a:ext uri="{FF2B5EF4-FFF2-40B4-BE49-F238E27FC236}">
                <a16:creationId xmlns:a16="http://schemas.microsoft.com/office/drawing/2014/main" id="{797A47BE-BB86-8439-7B06-A2AE22656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6" y="4004876"/>
            <a:ext cx="4823795" cy="2501782"/>
          </a:xfrm>
          <a:prstGeom prst="rect">
            <a:avLst/>
          </a:prstGeom>
        </p:spPr>
      </p:pic>
      <p:pic>
        <p:nvPicPr>
          <p:cNvPr id="7" name="Picture 71" descr="A black and blue rectangle with a black background&#10;&#10;AI-generated content may be incorrect.">
            <a:extLst>
              <a:ext uri="{FF2B5EF4-FFF2-40B4-BE49-F238E27FC236}">
                <a16:creationId xmlns:a16="http://schemas.microsoft.com/office/drawing/2014/main" id="{67A314FB-57B3-971A-6B7C-EC8DD8B7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09" y="4004876"/>
            <a:ext cx="4823795" cy="2501782"/>
          </a:xfrm>
          <a:prstGeom prst="rect">
            <a:avLst/>
          </a:prstGeom>
        </p:spPr>
      </p:pic>
      <p:sp>
        <p:nvSpPr>
          <p:cNvPr id="8" name="TextBox 39">
            <a:extLst>
              <a:ext uri="{FF2B5EF4-FFF2-40B4-BE49-F238E27FC236}">
                <a16:creationId xmlns:a16="http://schemas.microsoft.com/office/drawing/2014/main" id="{2C6DB7F6-D235-0821-11E4-94A49D9B941B}"/>
              </a:ext>
            </a:extLst>
          </p:cNvPr>
          <p:cNvSpPr txBox="1"/>
          <p:nvPr/>
        </p:nvSpPr>
        <p:spPr>
          <a:xfrm>
            <a:off x="5520509" y="5024935"/>
            <a:ext cx="116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400" b="1" dirty="0">
                <a:solidFill>
                  <a:schemeClr val="tx2"/>
                </a:solidFill>
              </a:rPr>
              <a:t>Woo</a:t>
            </a:r>
            <a:endParaRPr lang="en-NL" b="1" dirty="0">
              <a:solidFill>
                <a:schemeClr val="tx2"/>
              </a:solidFill>
            </a:endParaRPr>
          </a:p>
        </p:txBody>
      </p:sp>
      <p:pic>
        <p:nvPicPr>
          <p:cNvPr id="9" name="Picture 49" descr="A collection of blue icons&#10;&#10;AI-generated content may be incorrect.">
            <a:extLst>
              <a:ext uri="{FF2B5EF4-FFF2-40B4-BE49-F238E27FC236}">
                <a16:creationId xmlns:a16="http://schemas.microsoft.com/office/drawing/2014/main" id="{1ED52B44-1844-A040-A253-861E83BDF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11" y="4233417"/>
            <a:ext cx="2997200" cy="2044700"/>
          </a:xfrm>
          <a:prstGeom prst="rect">
            <a:avLst/>
          </a:prstGeom>
        </p:spPr>
      </p:pic>
      <p:pic>
        <p:nvPicPr>
          <p:cNvPr id="10" name="Picture 51" descr="A collection of blue icons&#10;&#10;AI-generated content may be incorrect.">
            <a:extLst>
              <a:ext uri="{FF2B5EF4-FFF2-40B4-BE49-F238E27FC236}">
                <a16:creationId xmlns:a16="http://schemas.microsoft.com/office/drawing/2014/main" id="{3AAE9196-D8B1-931C-F44F-3726143C66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11" y="4233417"/>
            <a:ext cx="2997200" cy="2044700"/>
          </a:xfrm>
          <a:prstGeom prst="rect">
            <a:avLst/>
          </a:prstGeom>
        </p:spPr>
      </p:pic>
      <p:pic>
        <p:nvPicPr>
          <p:cNvPr id="11" name="Picture 53" descr="A collection of icons of envelopes and papers&#10;&#10;AI-generated content may be incorrect.">
            <a:extLst>
              <a:ext uri="{FF2B5EF4-FFF2-40B4-BE49-F238E27FC236}">
                <a16:creationId xmlns:a16="http://schemas.microsoft.com/office/drawing/2014/main" id="{E8A5F393-C647-3515-DA77-50745AA7A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24" y="4233417"/>
            <a:ext cx="2997200" cy="2044700"/>
          </a:xfrm>
          <a:prstGeom prst="rect">
            <a:avLst/>
          </a:prstGeom>
        </p:spPr>
      </p:pic>
      <p:pic>
        <p:nvPicPr>
          <p:cNvPr id="12" name="Picture 61" descr="A blue and black file with lines&#10;&#10;AI-generated content may be incorrect.">
            <a:extLst>
              <a:ext uri="{FF2B5EF4-FFF2-40B4-BE49-F238E27FC236}">
                <a16:creationId xmlns:a16="http://schemas.microsoft.com/office/drawing/2014/main" id="{52BB0A6E-4EEB-C3BC-020B-12E032AA3B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13" y="4551456"/>
            <a:ext cx="1125366" cy="1408622"/>
          </a:xfrm>
          <a:prstGeom prst="rect">
            <a:avLst/>
          </a:prstGeom>
        </p:spPr>
      </p:pic>
      <p:pic>
        <p:nvPicPr>
          <p:cNvPr id="13" name="Picture 54" descr="A blue and purple icon with a blue arrow&#10;&#10;AI-generated content may be incorrect.">
            <a:extLst>
              <a:ext uri="{FF2B5EF4-FFF2-40B4-BE49-F238E27FC236}">
                <a16:creationId xmlns:a16="http://schemas.microsoft.com/office/drawing/2014/main" id="{80B75F3A-31F1-B357-25B4-95D16C92CA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6" y="1795620"/>
            <a:ext cx="4823796" cy="2083003"/>
          </a:xfrm>
          <a:prstGeom prst="rect">
            <a:avLst/>
          </a:prstGeom>
        </p:spPr>
      </p:pic>
      <p:pic>
        <p:nvPicPr>
          <p:cNvPr id="14" name="Picture 45" descr="A black background with arrows and purple objects&#10;&#10;AI-generated content may be incorrect.">
            <a:extLst>
              <a:ext uri="{FF2B5EF4-FFF2-40B4-BE49-F238E27FC236}">
                <a16:creationId xmlns:a16="http://schemas.microsoft.com/office/drawing/2014/main" id="{93F2406E-23AD-3234-8223-072C9E5976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40" y="2027065"/>
            <a:ext cx="1169405" cy="1620113"/>
          </a:xfrm>
          <a:prstGeom prst="rect">
            <a:avLst/>
          </a:prstGeom>
        </p:spPr>
      </p:pic>
      <p:pic>
        <p:nvPicPr>
          <p:cNvPr id="15" name="Picture 75" descr="A blue and purple icon with a blue arrow&#10;&#10;AI-generated content may be incorrect.">
            <a:extLst>
              <a:ext uri="{FF2B5EF4-FFF2-40B4-BE49-F238E27FC236}">
                <a16:creationId xmlns:a16="http://schemas.microsoft.com/office/drawing/2014/main" id="{21D15BEF-3D46-9E7F-F836-72F12D6BC3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09" y="1795620"/>
            <a:ext cx="4823796" cy="2083003"/>
          </a:xfrm>
          <a:prstGeom prst="rect">
            <a:avLst/>
          </a:prstGeom>
        </p:spPr>
      </p:pic>
      <p:pic>
        <p:nvPicPr>
          <p:cNvPr id="16" name="Picture 76" descr="A black background with arrows and purple objects&#10;&#10;AI-generated content may be incorrect.">
            <a:extLst>
              <a:ext uri="{FF2B5EF4-FFF2-40B4-BE49-F238E27FC236}">
                <a16:creationId xmlns:a16="http://schemas.microsoft.com/office/drawing/2014/main" id="{B04C3ABE-C3A6-703D-132D-BF1F264864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53" y="2027065"/>
            <a:ext cx="1169405" cy="1620113"/>
          </a:xfrm>
          <a:prstGeom prst="rect">
            <a:avLst/>
          </a:prstGeom>
        </p:spPr>
      </p:pic>
      <p:pic>
        <p:nvPicPr>
          <p:cNvPr id="17" name="Picture 77" descr="A red x on a black background&#10;&#10;AI-generated content may be incorrect.">
            <a:extLst>
              <a:ext uri="{FF2B5EF4-FFF2-40B4-BE49-F238E27FC236}">
                <a16:creationId xmlns:a16="http://schemas.microsoft.com/office/drawing/2014/main" id="{AC01E232-E478-30F8-9B66-79A1AF1766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90" y="2054857"/>
            <a:ext cx="694334" cy="694334"/>
          </a:xfrm>
          <a:prstGeom prst="rect">
            <a:avLst/>
          </a:prstGeom>
        </p:spPr>
      </p:pic>
      <p:pic>
        <p:nvPicPr>
          <p:cNvPr id="18" name="Picture 78" descr="A red x on a black background&#10;&#10;AI-generated content may be incorrect.">
            <a:extLst>
              <a:ext uri="{FF2B5EF4-FFF2-40B4-BE49-F238E27FC236}">
                <a16:creationId xmlns:a16="http://schemas.microsoft.com/office/drawing/2014/main" id="{34DF725A-7F63-E704-ED7B-98AEDA00F4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90" y="3054318"/>
            <a:ext cx="694334" cy="694334"/>
          </a:xfrm>
          <a:prstGeom prst="rect">
            <a:avLst/>
          </a:prstGeom>
        </p:spPr>
      </p:pic>
      <p:pic>
        <p:nvPicPr>
          <p:cNvPr id="19" name="Picture 79" descr="A blue and black file with lines&#10;&#10;AI-generated content may be incorrect.">
            <a:extLst>
              <a:ext uri="{FF2B5EF4-FFF2-40B4-BE49-F238E27FC236}">
                <a16:creationId xmlns:a16="http://schemas.microsoft.com/office/drawing/2014/main" id="{171DF36F-F909-D7AF-C3E5-E1C4FADDF6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38" y="4551456"/>
            <a:ext cx="1125366" cy="14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3D6DB375-F2F2-5FFF-1CF6-2DF0226986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34" y="3158419"/>
            <a:ext cx="2109517" cy="2109517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5C5A8BE-FCB4-FAC9-5FF6-6A6D82C9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Wijze van openbaarmaking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AFEFFA-3CA4-A924-E7CB-0257DAA6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DD27A7A-7CEE-ACD6-06B7-D6637F2DCA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cxnSp>
        <p:nvCxnSpPr>
          <p:cNvPr id="14" name="Verbindingslijn: gebogen 13">
            <a:extLst>
              <a:ext uri="{FF2B5EF4-FFF2-40B4-BE49-F238E27FC236}">
                <a16:creationId xmlns:a16="http://schemas.microsoft.com/office/drawing/2014/main" id="{9FC12937-E39C-5E47-1353-DC734A5E0A0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371851" y="3591852"/>
            <a:ext cx="1231679" cy="621326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578B727F-C942-1D64-0A95-C17181933DE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371851" y="4213178"/>
            <a:ext cx="1231679" cy="637815"/>
          </a:xfrm>
          <a:prstGeom prst="bentConnector3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83FB8D5A-07A1-1375-BF33-0D732BC30E10}"/>
              </a:ext>
            </a:extLst>
          </p:cNvPr>
          <p:cNvSpPr txBox="1"/>
          <p:nvPr/>
        </p:nvSpPr>
        <p:spPr>
          <a:xfrm>
            <a:off x="4797138" y="3268686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tx2">
                    <a:lumMod val="50000"/>
                  </a:schemeClr>
                </a:solidFill>
              </a:rPr>
              <a:t>Verplicht</a:t>
            </a:r>
          </a:p>
          <a:p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 categorieën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2452FD5-CCE1-4BF9-2A44-67350E9F559E}"/>
              </a:ext>
            </a:extLst>
          </p:cNvPr>
          <p:cNvSpPr txBox="1"/>
          <p:nvPr/>
        </p:nvSpPr>
        <p:spPr>
          <a:xfrm>
            <a:off x="4754641" y="4520673"/>
            <a:ext cx="191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tx2">
                    <a:lumMod val="50000"/>
                  </a:schemeClr>
                </a:solidFill>
              </a:rPr>
              <a:t>Inspannings-</a:t>
            </a:r>
          </a:p>
          <a:p>
            <a:r>
              <a:rPr lang="nl-NL" b="1" dirty="0">
                <a:solidFill>
                  <a:schemeClr val="tx2">
                    <a:lumMod val="50000"/>
                  </a:schemeClr>
                </a:solidFill>
              </a:rPr>
              <a:t>verplichting</a:t>
            </a:r>
            <a:endParaRPr lang="nl-NL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2A84A30-8BEA-CAE3-A94D-52E9D3577F5C}"/>
              </a:ext>
            </a:extLst>
          </p:cNvPr>
          <p:cNvSpPr txBox="1"/>
          <p:nvPr/>
        </p:nvSpPr>
        <p:spPr>
          <a:xfrm>
            <a:off x="869951" y="2375383"/>
            <a:ext cx="50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Actief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80AE415-4CCF-69E1-5091-F125A23D098E}"/>
              </a:ext>
            </a:extLst>
          </p:cNvPr>
          <p:cNvSpPr txBox="1"/>
          <p:nvPr/>
        </p:nvSpPr>
        <p:spPr>
          <a:xfrm>
            <a:off x="6665742" y="2380790"/>
            <a:ext cx="50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Op verzoek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5B0C6DA-4C28-D42B-0CDA-49F3D93CAB20}"/>
              </a:ext>
            </a:extLst>
          </p:cNvPr>
          <p:cNvGrpSpPr/>
          <p:nvPr/>
        </p:nvGrpSpPr>
        <p:grpSpPr>
          <a:xfrm>
            <a:off x="8092374" y="3222685"/>
            <a:ext cx="2109516" cy="2054143"/>
            <a:chOff x="1914853" y="2720539"/>
            <a:chExt cx="1380342" cy="138034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DF73EFB4-FC23-7B96-EA9B-C53D80009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4853" y="2720539"/>
              <a:ext cx="1380342" cy="1380342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7D97E562-980B-3CBE-CA19-8BAE8E399DD0}"/>
                </a:ext>
              </a:extLst>
            </p:cNvPr>
            <p:cNvSpPr txBox="1"/>
            <p:nvPr/>
          </p:nvSpPr>
          <p:spPr>
            <a:xfrm>
              <a:off x="2372778" y="3316526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b="1" dirty="0">
                  <a:solidFill>
                    <a:schemeClr val="bg1"/>
                  </a:solidFill>
                </a:rPr>
                <a:t>Woo-</a:t>
              </a:r>
            </a:p>
            <a:p>
              <a:r>
                <a:rPr lang="nl-NL" sz="900" b="1" dirty="0">
                  <a:solidFill>
                    <a:schemeClr val="bg1"/>
                  </a:solidFill>
                </a:rPr>
                <a:t>verzoek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8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13F-11A3-BB57-2965-E1A42F4F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Actieve openbaarmaking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B0F26-9CC4-CC3C-1EB3-635AE0D01D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" y="2000560"/>
            <a:ext cx="10923588" cy="4220853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17 verplichte categorieën en inspanningsverplichting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nl-NL" dirty="0"/>
              <a:t>Centrale digitale infrastructuur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01B57A-AA14-43EA-56BF-B58D2EFC0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8AE2-88DC-16D6-10C2-6E705C0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12 maart 2025 | Technische briefing Wet open overheid</a:t>
            </a:r>
            <a:endParaRPr lang="nl-NL" dirty="0"/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AF91CE78-DC23-4EB5-048B-A9371F2F2C15}"/>
              </a:ext>
            </a:extLst>
          </p:cNvPr>
          <p:cNvGrpSpPr/>
          <p:nvPr/>
        </p:nvGrpSpPr>
        <p:grpSpPr>
          <a:xfrm>
            <a:off x="1131962" y="3340100"/>
            <a:ext cx="2023580" cy="1923356"/>
            <a:chOff x="1105602" y="3526561"/>
            <a:chExt cx="2020154" cy="1769662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249933BD-7EF5-09C0-E527-B2F0101B3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602" y="4278830"/>
              <a:ext cx="1017393" cy="1017393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9785122F-5A2D-0668-1370-EA33CA95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886" y="3526561"/>
              <a:ext cx="1542870" cy="1542870"/>
            </a:xfrm>
            <a:prstGeom prst="rect">
              <a:avLst/>
            </a:prstGeom>
          </p:spPr>
        </p:pic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70854627-567F-FEF9-D260-DDCA5D528D20}"/>
              </a:ext>
            </a:extLst>
          </p:cNvPr>
          <p:cNvGrpSpPr/>
          <p:nvPr/>
        </p:nvGrpSpPr>
        <p:grpSpPr>
          <a:xfrm>
            <a:off x="8700551" y="3128094"/>
            <a:ext cx="2302033" cy="2342208"/>
            <a:chOff x="8479534" y="3303077"/>
            <a:chExt cx="2392682" cy="2392682"/>
          </a:xfrm>
        </p:grpSpPr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C16C9CA-D4A5-AD78-D3DA-A6D43E54B2C0}"/>
                </a:ext>
              </a:extLst>
            </p:cNvPr>
            <p:cNvGrpSpPr/>
            <p:nvPr/>
          </p:nvGrpSpPr>
          <p:grpSpPr>
            <a:xfrm>
              <a:off x="8479534" y="3303077"/>
              <a:ext cx="2392682" cy="2392682"/>
              <a:chOff x="8479534" y="3303077"/>
              <a:chExt cx="2392682" cy="2392682"/>
            </a:xfrm>
          </p:grpSpPr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C591E156-F20E-C292-D776-06DB779AC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9534" y="3303077"/>
                <a:ext cx="2392682" cy="2392682"/>
              </a:xfrm>
              <a:prstGeom prst="rect">
                <a:avLst/>
              </a:prstGeom>
              <a:noFill/>
            </p:spPr>
          </p:pic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0D350713-BCC2-2FDA-66BC-6CAE2F0518C7}"/>
                  </a:ext>
                </a:extLst>
              </p:cNvPr>
              <p:cNvSpPr txBox="1"/>
              <p:nvPr/>
            </p:nvSpPr>
            <p:spPr>
              <a:xfrm>
                <a:off x="9032378" y="3842478"/>
                <a:ext cx="1298054" cy="8118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nl-NL" dirty="0"/>
              </a:p>
            </p:txBody>
          </p:sp>
        </p:grp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06EAE575-FD50-1CE9-1795-6CA8FA61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552" y="3822971"/>
              <a:ext cx="901702" cy="90170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9C10C83D-9745-0422-1EAD-7B5CA8DC4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6958" y="3851671"/>
              <a:ext cx="812806" cy="812806"/>
            </a:xfrm>
            <a:prstGeom prst="rect">
              <a:avLst/>
            </a:prstGeom>
            <a:noFill/>
          </p:spPr>
        </p:pic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C9B330A1-A337-BE13-956F-A9764E09CAE1}"/>
              </a:ext>
            </a:extLst>
          </p:cNvPr>
          <p:cNvSpPr txBox="1"/>
          <p:nvPr/>
        </p:nvSpPr>
        <p:spPr>
          <a:xfrm>
            <a:off x="8055829" y="5267767"/>
            <a:ext cx="3769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Informatie is centraal vindbaar</a:t>
            </a:r>
          </a:p>
          <a:p>
            <a:pPr algn="ctr"/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via </a:t>
            </a:r>
            <a:r>
              <a:rPr lang="nl-NL">
                <a:solidFill>
                  <a:schemeClr val="tx2">
                    <a:lumMod val="50000"/>
                  </a:schemeClr>
                </a:solidFill>
              </a:rPr>
              <a:t>het Woo-zoekportaal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C98BC297-B2A6-698D-2FEC-A29F39F353AF}"/>
              </a:ext>
            </a:extLst>
          </p:cNvPr>
          <p:cNvGrpSpPr/>
          <p:nvPr/>
        </p:nvGrpSpPr>
        <p:grpSpPr>
          <a:xfrm>
            <a:off x="4825805" y="3251475"/>
            <a:ext cx="2204483" cy="2243111"/>
            <a:chOff x="4775836" y="3408752"/>
            <a:chExt cx="2392682" cy="2392682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5F7EFF8A-0335-AA4F-F117-4F5381DDA600}"/>
                </a:ext>
              </a:extLst>
            </p:cNvPr>
            <p:cNvGrpSpPr/>
            <p:nvPr/>
          </p:nvGrpSpPr>
          <p:grpSpPr>
            <a:xfrm>
              <a:off x="4775836" y="3408752"/>
              <a:ext cx="2392682" cy="2392682"/>
              <a:chOff x="8479534" y="3303077"/>
              <a:chExt cx="2392682" cy="2392682"/>
            </a:xfrm>
          </p:grpSpPr>
          <p:pic>
            <p:nvPicPr>
              <p:cNvPr id="24" name="Afbeelding 23">
                <a:extLst>
                  <a:ext uri="{FF2B5EF4-FFF2-40B4-BE49-F238E27FC236}">
                    <a16:creationId xmlns:a16="http://schemas.microsoft.com/office/drawing/2014/main" id="{515F1839-2E0C-EF46-9E6B-6E19CF8AF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9534" y="3303077"/>
                <a:ext cx="2392682" cy="2392682"/>
              </a:xfrm>
              <a:prstGeom prst="rect">
                <a:avLst/>
              </a:prstGeom>
              <a:noFill/>
            </p:spPr>
          </p:pic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1143CACE-350A-1B36-E7A7-88E919AD990D}"/>
                  </a:ext>
                </a:extLst>
              </p:cNvPr>
              <p:cNvSpPr txBox="1"/>
              <p:nvPr/>
            </p:nvSpPr>
            <p:spPr>
              <a:xfrm>
                <a:off x="9032378" y="3842478"/>
                <a:ext cx="1298054" cy="8118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nl-NL" dirty="0"/>
              </a:p>
            </p:txBody>
          </p:sp>
        </p:grp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DCF6B9DC-BDC7-C683-A1D0-234E25D8B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331" y="3847967"/>
              <a:ext cx="1053514" cy="1053514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C596BE2F-B844-E191-5B5E-69B4D6636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739" y="3941959"/>
              <a:ext cx="944880" cy="944880"/>
            </a:xfrm>
            <a:prstGeom prst="rect">
              <a:avLst/>
            </a:prstGeom>
          </p:spPr>
        </p:pic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9CD00F8D-C842-F3B8-238D-834B53233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866" y="4286313"/>
              <a:ext cx="426210" cy="426210"/>
            </a:xfrm>
            <a:prstGeom prst="rect">
              <a:avLst/>
            </a:prstGeom>
          </p:spPr>
        </p:pic>
      </p:grpSp>
      <p:sp>
        <p:nvSpPr>
          <p:cNvPr id="38" name="Tekstvak 37">
            <a:extLst>
              <a:ext uri="{FF2B5EF4-FFF2-40B4-BE49-F238E27FC236}">
                <a16:creationId xmlns:a16="http://schemas.microsoft.com/office/drawing/2014/main" id="{70E0BADE-90C3-1D00-66C8-5B378994F14C}"/>
              </a:ext>
            </a:extLst>
          </p:cNvPr>
          <p:cNvSpPr txBox="1"/>
          <p:nvPr/>
        </p:nvSpPr>
        <p:spPr>
          <a:xfrm>
            <a:off x="4363469" y="5259953"/>
            <a:ext cx="3284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Bestuursorgaan maakt </a:t>
            </a:r>
          </a:p>
          <a:p>
            <a:pPr algn="ctr"/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informatie actief openbaar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8541FC9E-3FAA-CF31-B561-ED140B521935}"/>
              </a:ext>
            </a:extLst>
          </p:cNvPr>
          <p:cNvSpPr txBox="1"/>
          <p:nvPr/>
        </p:nvSpPr>
        <p:spPr>
          <a:xfrm>
            <a:off x="743410" y="5261064"/>
            <a:ext cx="2989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Bestuursorgaan creëert </a:t>
            </a:r>
          </a:p>
          <a:p>
            <a:pPr algn="ctr"/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informatie</a:t>
            </a:r>
          </a:p>
        </p:txBody>
      </p: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2B2AB758-7323-0740-6AE6-B64790DA5D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8492">
            <a:off x="3580845" y="3894680"/>
            <a:ext cx="812806" cy="81280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14F8E66E-03E4-7B32-476D-0CE0D8E7F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9862">
            <a:off x="7512195" y="3894681"/>
            <a:ext cx="812806" cy="8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97134"/>
      </p:ext>
    </p:extLst>
  </p:cSld>
  <p:clrMapOvr>
    <a:masterClrMapping/>
  </p:clrMapOvr>
</p:sld>
</file>

<file path=ppt/theme/theme1.xml><?xml version="1.0" encoding="utf-8"?>
<a:theme xmlns:a="http://schemas.openxmlformats.org/drawingml/2006/main" name="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0.xml><?xml version="1.0" encoding="utf-8"?>
<a:theme xmlns:a="http://schemas.openxmlformats.org/drawingml/2006/main" name="Algemeen - Duit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1.xml><?xml version="1.0" encoding="utf-8"?>
<a:theme xmlns:a="http://schemas.openxmlformats.org/drawingml/2006/main" name="Algemeen - Duit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2.xml><?xml version="1.0" encoding="utf-8"?>
<a:theme xmlns:a="http://schemas.openxmlformats.org/drawingml/2006/main" name="Algemeen - Duit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gemeen - Nederland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3.xml><?xml version="1.0" encoding="utf-8"?>
<a:theme xmlns:a="http://schemas.openxmlformats.org/drawingml/2006/main" name="Algemeen - Nederland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4.xml><?xml version="1.0" encoding="utf-8"?>
<a:theme xmlns:a="http://schemas.openxmlformats.org/drawingml/2006/main" name="Algemeen - Engel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5.xml><?xml version="1.0" encoding="utf-8"?>
<a:theme xmlns:a="http://schemas.openxmlformats.org/drawingml/2006/main" name="Algemeen - Engel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6.xml><?xml version="1.0" encoding="utf-8"?>
<a:theme xmlns:a="http://schemas.openxmlformats.org/drawingml/2006/main" name="Algemeen - Engel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7.xml><?xml version="1.0" encoding="utf-8"?>
<a:theme xmlns:a="http://schemas.openxmlformats.org/drawingml/2006/main" name="Algemeen - Fran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8.xml><?xml version="1.0" encoding="utf-8"?>
<a:theme xmlns:a="http://schemas.openxmlformats.org/drawingml/2006/main" name="Algemeen - Fran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9.xml><?xml version="1.0" encoding="utf-8"?>
<a:theme xmlns:a="http://schemas.openxmlformats.org/drawingml/2006/main" name="Algemeen - Fran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458</ap:Words>
  <ap:PresentationFormat>Breedbeeld</ap:PresentationFormat>
  <ap:Paragraphs>147</ap:Paragraphs>
  <ap:Slides>18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4</vt:i4>
      </vt:variant>
      <vt:variant>
        <vt:lpstr>Thema</vt:lpstr>
      </vt:variant>
      <vt:variant>
        <vt:i4>12</vt:i4>
      </vt:variant>
      <vt:variant>
        <vt:lpstr>Diatitels</vt:lpstr>
      </vt:variant>
      <vt:variant>
        <vt:i4>18</vt:i4>
      </vt:variant>
    </vt:vector>
  </ap:HeadingPairs>
  <ap:TitlesOfParts>
    <vt:vector baseType="lpstr" size="34">
      <vt:lpstr>Arial</vt:lpstr>
      <vt:lpstr>Calibri</vt:lpstr>
      <vt:lpstr>Verdana</vt:lpstr>
      <vt:lpstr>Wingdings</vt:lpstr>
      <vt:lpstr>BZK Presentatie - Algemeen</vt:lpstr>
      <vt:lpstr>Algemeen - Nederlands - Groen</vt:lpstr>
      <vt:lpstr>Algemeen - Nederlands - Rood</vt:lpstr>
      <vt:lpstr>Algemeen - Engels - Hemelblauw</vt:lpstr>
      <vt:lpstr>Algemeen - Engels - Groen</vt:lpstr>
      <vt:lpstr>Algemeen - Engels - Rood</vt:lpstr>
      <vt:lpstr>Algemeen - Frans - Hemelblauw</vt:lpstr>
      <vt:lpstr>Algemeen - Frans - Groen</vt:lpstr>
      <vt:lpstr>Algemeen - Frans - Rood</vt:lpstr>
      <vt:lpstr>Algemeen - Duits - Hemelblauw</vt:lpstr>
      <vt:lpstr>Algemeen - Duits - Groen</vt:lpstr>
      <vt:lpstr>Algemeen - Duits - Rood</vt:lpstr>
      <vt:lpstr>Technische briefing Wet open overheid (Woo) </vt:lpstr>
      <vt:lpstr>Onderwerpen</vt:lpstr>
      <vt:lpstr>Doel van de Woo</vt:lpstr>
      <vt:lpstr>Wettelijk kader Woo</vt:lpstr>
      <vt:lpstr>Aanpalende wetgeving</vt:lpstr>
      <vt:lpstr>Omvang van overheidsinformatie</vt:lpstr>
      <vt:lpstr>Omvang van overheidsinformatie</vt:lpstr>
      <vt:lpstr>Wijze van openbaarmaking</vt:lpstr>
      <vt:lpstr>Actieve openbaarmaking</vt:lpstr>
      <vt:lpstr>Stappen in de behandeling van  een Woo-verzoek</vt:lpstr>
      <vt:lpstr>1. Ontvangst Woo-verzoek</vt:lpstr>
      <vt:lpstr>2. Bepalen reikwijdte van het verzoek</vt:lpstr>
      <vt:lpstr>3. Zoekslag</vt:lpstr>
      <vt:lpstr>4. Beoordelen documenten &amp;      opvragen van zienswijzen</vt:lpstr>
      <vt:lpstr>5. Besluit opstellen </vt:lpstr>
      <vt:lpstr>6. Publicatie</vt:lpstr>
      <vt:lpstr>Afhandeling Woo-verzoeken – Rijksoverheid    1 jan. – 30 sep. 2024</vt:lpstr>
      <vt:lpstr>Vragen?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2017-02-27T13:28:55.0000000Z</dcterms:created>
  <dcterms:modified xsi:type="dcterms:W3CDTF">2025-03-12T15:22:12.0000000Z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0x0101008B20105526A7B340A6D07C3DB610DCD4</vt:lpwstr>
  </property>
</Properties>
</file>