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 bookmarkIdSeed="2">
  <p:sldMasterIdLst>
    <p:sldMasterId id="2147483648" r:id="rId1"/>
    <p:sldMasterId id="2147483686" r:id="rId2"/>
  </p:sldMasterIdLst>
  <p:notesMasterIdLst>
    <p:notesMasterId r:id="rId12"/>
  </p:notesMasterIdLst>
  <p:handoutMasterIdLst>
    <p:handoutMasterId r:id="rId13"/>
  </p:handoutMasterIdLst>
  <p:sldIdLst>
    <p:sldId id="304" r:id="rId3"/>
    <p:sldId id="312" r:id="rId4"/>
    <p:sldId id="303" r:id="rId5"/>
    <p:sldId id="308" r:id="rId6"/>
    <p:sldId id="309" r:id="rId7"/>
    <p:sldId id="307" r:id="rId8"/>
    <p:sldId id="313" r:id="rId9"/>
    <p:sldId id="305" r:id="rId10"/>
    <p:sldId id="311" r:id="rId11"/>
  </p:sldIdLst>
  <p:sldSz cx="9144000" cy="6858000" type="screen4x3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7F01"/>
    <a:srgbClr val="9F9F9F"/>
    <a:srgbClr val="00BC55"/>
    <a:srgbClr val="00EA6A"/>
    <a:srgbClr val="D6A300"/>
    <a:srgbClr val="00E668"/>
    <a:srgbClr val="FFFFFF"/>
    <a:srgbClr val="000000"/>
    <a:srgbClr val="B80047"/>
    <a:srgbClr val="552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86744" autoAdjust="0"/>
  </p:normalViewPr>
  <p:slideViewPr>
    <p:cSldViewPr>
      <p:cViewPr varScale="1">
        <p:scale>
          <a:sx n="100" d="100"/>
          <a:sy n="100" d="100"/>
        </p:scale>
        <p:origin x="190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990" y="78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69" y="470737"/>
            <a:ext cx="5769162" cy="4372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4469" y="120616"/>
            <a:ext cx="2948579" cy="1541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4469" y="9446561"/>
            <a:ext cx="5919010" cy="4975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502794" y="9446561"/>
            <a:ext cx="224773" cy="4975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E1460D1F-5074-4EB0-BB4F-B8A7850CD94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51"/>
            <a:ext cx="4018851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608098" y="6891442"/>
            <a:ext cx="4018850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563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69" y="472412"/>
            <a:ext cx="5769162" cy="43555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2909" y="120616"/>
            <a:ext cx="2948578" cy="15579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55600" y="984250"/>
            <a:ext cx="497046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4469" y="4905042"/>
            <a:ext cx="4645299" cy="40573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het opmaakprofiel van de modeltekst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2909" y="9446561"/>
            <a:ext cx="5995495" cy="4975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504356" y="9446561"/>
            <a:ext cx="226333" cy="4975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9FC98DC9-4F28-4B39-8B6E-408133FC785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51"/>
            <a:ext cx="4018851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608098" y="6891442"/>
            <a:ext cx="4018850" cy="123111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31630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334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Eventuele voettekst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334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C98DC9-4F28-4B39-8B6E-408133FC785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334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852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Eventuele voettekst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FC98DC9-4F28-4B39-8B6E-408133FC785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69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Eventuele voettekst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FC98DC9-4F28-4B39-8B6E-408133FC785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55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nl-NL" sz="1200" dirty="0" smtClean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334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Eventuele voettekst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334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C98DC9-4F28-4B39-8B6E-408133FC785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334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615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Eventuele voettekst</a:t>
            </a:r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FC98DC9-4F28-4B39-8B6E-408133FC785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0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Eventuele voettekst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FC98DC9-4F28-4B39-8B6E-408133FC785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83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Eventuele voettekst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FC98DC9-4F28-4B39-8B6E-408133FC785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893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334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Eventuele voettekst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334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C98DC9-4F28-4B39-8B6E-408133FC785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334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704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sz="1000" b="0" i="0" u="none" strike="noStrike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Eventuele voettekst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FC98DC9-4F28-4B39-8B6E-408133FC785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904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4933950" y="2474913"/>
            <a:ext cx="3598863" cy="9429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0" hangingPunct="0">
              <a:defRPr/>
            </a:pPr>
            <a:endParaRPr lang="nl-NL" sz="2600">
              <a:solidFill>
                <a:schemeClr val="bg1"/>
              </a:solidFill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/>
          </a:p>
        </p:txBody>
      </p:sp>
      <p:pic>
        <p:nvPicPr>
          <p:cNvPr id="9" name="LogoLandmacht" descr="Placeholder_Depart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4933950" y="1700213"/>
            <a:ext cx="3598863" cy="889000"/>
          </a:xfrm>
        </p:spPr>
        <p:txBody>
          <a:bodyPr lIns="90000" tIns="45720" rIns="90000" bIns="4572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4933950" y="2781300"/>
            <a:ext cx="3598863" cy="2447925"/>
          </a:xfrm>
        </p:spPr>
        <p:txBody>
          <a:bodyPr lIns="91440" tIns="45720" rIns="91440" bIns="4572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ondertitelstijl van het model te bewerken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32C91-E9E3-4224-BBB3-D6578776AF3E}" type="datetime4">
              <a:rPr lang="nl-NL"/>
              <a:pPr>
                <a:defRPr/>
              </a:pPr>
              <a:t>21 april 2022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40488" y="1265238"/>
            <a:ext cx="1943100" cy="4754562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265238"/>
            <a:ext cx="5678488" cy="4754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15941" y="1882800"/>
            <a:ext cx="3753000" cy="2336400"/>
          </a:xfrm>
        </p:spPr>
        <p:txBody>
          <a:bodyPr tIns="90000" bIns="90000" anchor="b">
            <a:normAutofit/>
          </a:bodyPr>
          <a:lstStyle>
            <a:lvl1pPr algn="l">
              <a:defRPr sz="27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15941" y="4215600"/>
            <a:ext cx="3753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4330065" y="6541200"/>
            <a:ext cx="485775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15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46447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2381" y="0"/>
            <a:ext cx="4574381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1" name="Rechthoek 20"/>
          <p:cNvSpPr>
            <a:spLocks/>
          </p:cNvSpPr>
          <p:nvPr userDrawn="1"/>
        </p:nvSpPr>
        <p:spPr>
          <a:xfrm>
            <a:off x="4396500" y="6620400"/>
            <a:ext cx="351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4914900" y="5832053"/>
            <a:ext cx="3753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350">
                <a:solidFill>
                  <a:schemeClr val="bg1"/>
                </a:solidFill>
              </a:defRPr>
            </a:lvl3pPr>
            <a:lvl4pPr>
              <a:defRPr sz="1350">
                <a:solidFill>
                  <a:schemeClr val="bg1"/>
                </a:solidFill>
              </a:defRPr>
            </a:lvl4pPr>
            <a:lvl5pPr>
              <a:defRPr sz="135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4330065" y="6541200"/>
            <a:ext cx="485775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4914900" y="1885467"/>
            <a:ext cx="3753000" cy="2336400"/>
          </a:xfrm>
        </p:spPr>
        <p:txBody>
          <a:bodyPr tIns="90000" bIns="90000" anchor="b">
            <a:normAutofit/>
          </a:bodyPr>
          <a:lstStyle>
            <a:lvl1pPr algn="l">
              <a:defRPr sz="27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4914900" y="4218267"/>
            <a:ext cx="3753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0" name="Afbeelding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353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6011" y="3427413"/>
            <a:ext cx="8192930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27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6011" y="5162401"/>
            <a:ext cx="8192930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4330065" y="6541200"/>
            <a:ext cx="485775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475059" y="5829386"/>
            <a:ext cx="3854054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350">
                <a:solidFill>
                  <a:schemeClr val="bg1"/>
                </a:solidFill>
              </a:defRPr>
            </a:lvl3pPr>
            <a:lvl4pPr>
              <a:defRPr sz="1350">
                <a:solidFill>
                  <a:schemeClr val="bg1"/>
                </a:solidFill>
              </a:defRPr>
            </a:lvl4pPr>
            <a:lvl5pPr>
              <a:defRPr sz="135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9144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0983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17" name="Rechthoek 16"/>
          <p:cNvSpPr>
            <a:spLocks/>
          </p:cNvSpPr>
          <p:nvPr userDrawn="1"/>
        </p:nvSpPr>
        <p:spPr>
          <a:xfrm>
            <a:off x="4396500" y="6620400"/>
            <a:ext cx="351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4330065" y="6541200"/>
            <a:ext cx="485775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4917132" y="3427413"/>
            <a:ext cx="3753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4914900" y="5832053"/>
            <a:ext cx="3753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350">
                <a:solidFill>
                  <a:schemeClr val="bg1"/>
                </a:solidFill>
              </a:defRPr>
            </a:lvl3pPr>
            <a:lvl4pPr>
              <a:defRPr sz="1350">
                <a:solidFill>
                  <a:schemeClr val="bg1"/>
                </a:solidFill>
              </a:defRPr>
            </a:lvl4pPr>
            <a:lvl5pPr>
              <a:defRPr sz="135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4915941" y="2024063"/>
            <a:ext cx="3753000" cy="1403350"/>
          </a:xfrm>
        </p:spPr>
        <p:txBody>
          <a:bodyPr tIns="90000" bIns="90000" anchor="b">
            <a:normAutofit/>
          </a:bodyPr>
          <a:lstStyle>
            <a:lvl1pPr algn="l">
              <a:defRPr sz="27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22" name="Afbeelding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44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9144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6250" y="1879601"/>
            <a:ext cx="8192691" cy="1547813"/>
          </a:xfrm>
        </p:spPr>
        <p:txBody>
          <a:bodyPr anchor="ctr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476250" y="3749487"/>
            <a:ext cx="8193882" cy="2077232"/>
          </a:xfrm>
        </p:spPr>
        <p:txBody>
          <a:bodyPr lIns="104400" tIns="90000" rIns="90000" bIns="46800"/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475059" y="5829386"/>
            <a:ext cx="3754041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350">
                <a:solidFill>
                  <a:schemeClr val="bg1"/>
                </a:solidFill>
              </a:defRPr>
            </a:lvl3pPr>
            <a:lvl4pPr>
              <a:defRPr sz="1350">
                <a:solidFill>
                  <a:schemeClr val="bg1"/>
                </a:solidFill>
              </a:defRPr>
            </a:lvl4pPr>
            <a:lvl5pPr>
              <a:defRPr sz="135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4330065" y="6541200"/>
            <a:ext cx="485775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930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476249" y="2636839"/>
            <a:ext cx="3752851" cy="1584325"/>
          </a:xfrm>
        </p:spPr>
        <p:txBody>
          <a:bodyPr anchor="ctr" anchorCtr="0"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5843799" y="916926"/>
            <a:ext cx="2825142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350"/>
            </a:lvl1pPr>
            <a:lvl2pPr marL="234900" indent="0">
              <a:buNone/>
              <a:defRPr/>
            </a:lvl2pPr>
            <a:lvl3pPr marL="472500" indent="0">
              <a:buNone/>
              <a:defRPr/>
            </a:lvl3pPr>
            <a:lvl4pPr marL="707400" indent="0">
              <a:buNone/>
              <a:defRPr/>
            </a:lvl4pPr>
            <a:lvl5pPr marL="945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5843799" y="2061911"/>
            <a:ext cx="2825142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350"/>
            </a:lvl1pPr>
            <a:lvl2pPr marL="234900" indent="0">
              <a:buNone/>
              <a:defRPr/>
            </a:lvl2pPr>
            <a:lvl3pPr marL="472500" indent="0">
              <a:buNone/>
              <a:defRPr/>
            </a:lvl3pPr>
            <a:lvl4pPr marL="707400" indent="0">
              <a:buNone/>
              <a:defRPr/>
            </a:lvl4pPr>
            <a:lvl5pPr marL="945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5843799" y="3211200"/>
            <a:ext cx="2825142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350"/>
            </a:lvl1pPr>
            <a:lvl2pPr marL="234900" indent="0">
              <a:buNone/>
              <a:defRPr/>
            </a:lvl2pPr>
            <a:lvl3pPr marL="472500" indent="0">
              <a:buNone/>
              <a:defRPr/>
            </a:lvl3pPr>
            <a:lvl4pPr marL="707400" indent="0">
              <a:buNone/>
              <a:defRPr/>
            </a:lvl4pPr>
            <a:lvl5pPr marL="945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5843799" y="4352400"/>
            <a:ext cx="2825142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350"/>
            </a:lvl1pPr>
            <a:lvl2pPr marL="234900" indent="0">
              <a:buNone/>
              <a:defRPr/>
            </a:lvl2pPr>
            <a:lvl3pPr marL="472500" indent="0">
              <a:buNone/>
              <a:defRPr/>
            </a:lvl3pPr>
            <a:lvl4pPr marL="707400" indent="0">
              <a:buNone/>
              <a:defRPr/>
            </a:lvl4pPr>
            <a:lvl5pPr marL="945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5843799" y="5497200"/>
            <a:ext cx="2825142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350"/>
            </a:lvl1pPr>
            <a:lvl2pPr marL="234900" indent="0">
              <a:buNone/>
              <a:defRPr/>
            </a:lvl2pPr>
            <a:lvl3pPr marL="472500" indent="0">
              <a:buNone/>
              <a:defRPr/>
            </a:lvl3pPr>
            <a:lvl4pPr marL="707400" indent="0">
              <a:buNone/>
              <a:defRPr/>
            </a:lvl4pPr>
            <a:lvl5pPr marL="945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2" y="0"/>
            <a:ext cx="9148763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4396500" y="6620400"/>
            <a:ext cx="351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4814046" y="998446"/>
            <a:ext cx="1029754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4814046" y="2143675"/>
            <a:ext cx="1029754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4814046" y="3288904"/>
            <a:ext cx="1029754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4814046" y="4434133"/>
            <a:ext cx="1029754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4814046" y="5579362"/>
            <a:ext cx="1029754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5897452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4914900" y="2289601"/>
            <a:ext cx="3753000" cy="3931813"/>
          </a:xfrm>
        </p:spPr>
        <p:txBody>
          <a:bodyPr/>
          <a:lstStyle>
            <a:lvl1pPr marL="342900" indent="-3429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513000" indent="-162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2" y="0"/>
            <a:ext cx="9148763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4396500" y="6620400"/>
            <a:ext cx="351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914900" y="1051201"/>
            <a:ext cx="3753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57368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3143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F8E1-A2E8-4961-B4A2-F014D9CC6A95}" type="datetime4">
              <a:rPr lang="nl-NL"/>
              <a:pPr>
                <a:defRPr/>
              </a:pPr>
              <a:t>21 april 2022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6249" y="2636838"/>
            <a:ext cx="3752851" cy="1584325"/>
          </a:xfrm>
        </p:spPr>
        <p:txBody>
          <a:bodyPr anchor="b">
            <a:normAutofit/>
          </a:bodyPr>
          <a:lstStyle>
            <a:lvl1pPr algn="r">
              <a:defRPr sz="27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6249" y="4221163"/>
            <a:ext cx="3752851" cy="2000251"/>
          </a:xfrm>
        </p:spPr>
        <p:txBody>
          <a:bodyPr tIns="90000" rIns="10080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476249" y="1171575"/>
            <a:ext cx="375285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7200" b="1" i="0">
                <a:solidFill>
                  <a:schemeClr val="bg1"/>
                </a:solidFill>
              </a:defRPr>
            </a:lvl1pPr>
            <a:lvl2pPr marL="234900" indent="0" algn="r">
              <a:buNone/>
              <a:defRPr/>
            </a:lvl2pPr>
            <a:lvl3pPr marL="472500" indent="0" algn="r">
              <a:buNone/>
              <a:defRPr/>
            </a:lvl3pPr>
            <a:lvl4pPr marL="707400" indent="0" algn="r">
              <a:buNone/>
              <a:defRPr/>
            </a:lvl4pPr>
            <a:lvl5pPr marL="945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2" y="0"/>
            <a:ext cx="9148763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4396500" y="6620400"/>
            <a:ext cx="351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76471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76250" y="2276475"/>
            <a:ext cx="391953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914899" y="2276475"/>
            <a:ext cx="3753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53194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6251" y="2306037"/>
            <a:ext cx="3753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350" b="1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76251" y="2953738"/>
            <a:ext cx="3753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914900" y="2306037"/>
            <a:ext cx="3753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350" b="1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914900" y="2953738"/>
            <a:ext cx="3754041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9023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6248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76626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76250" y="3427414"/>
            <a:ext cx="375285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4915941" y="1052513"/>
            <a:ext cx="3753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76250" y="1052514"/>
            <a:ext cx="375285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85260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476250" y="1052514"/>
            <a:ext cx="8192691" cy="4024800"/>
          </a:xfrm>
        </p:spPr>
        <p:txBody>
          <a:bodyPr anchor="b" anchorCtr="0">
            <a:normAutofit/>
          </a:bodyPr>
          <a:lstStyle>
            <a:lvl1pPr algn="l">
              <a:defRPr sz="6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476250" y="5077315"/>
            <a:ext cx="409575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19582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476250" y="1052514"/>
            <a:ext cx="8192691" cy="4024800"/>
          </a:xfrm>
        </p:spPr>
        <p:txBody>
          <a:bodyPr anchor="b" anchorCtr="0">
            <a:normAutofit/>
          </a:bodyPr>
          <a:lstStyle>
            <a:lvl1pPr algn="l">
              <a:defRPr sz="6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476250" y="5077315"/>
            <a:ext cx="409575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75682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4572000" y="-1588"/>
            <a:ext cx="4572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75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76250" y="2636838"/>
            <a:ext cx="3752849" cy="1584324"/>
          </a:xfrm>
        </p:spPr>
        <p:txBody>
          <a:bodyPr anchor="ctr" anchorCtr="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2" y="0"/>
            <a:ext cx="9148763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4396500" y="6620400"/>
            <a:ext cx="351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4915941" y="1066801"/>
            <a:ext cx="3753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4819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476249" y="2636839"/>
            <a:ext cx="3753000" cy="1584324"/>
          </a:xfrm>
        </p:spPr>
        <p:txBody>
          <a:bodyPr anchor="ctr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4914899" y="1052513"/>
            <a:ext cx="3753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2" y="0"/>
            <a:ext cx="9148763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4396500" y="6620400"/>
            <a:ext cx="351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3383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83F28-1ECE-45F8-8503-8DCAA38E635A}" type="datetime4">
              <a:rPr lang="nl-NL"/>
              <a:pPr>
                <a:defRPr/>
              </a:pPr>
              <a:t>21 april 2022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76250" y="3427413"/>
            <a:ext cx="375285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476250" y="1052514"/>
            <a:ext cx="375285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4572000" y="-2381"/>
            <a:ext cx="4572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98939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476250" y="2289601"/>
            <a:ext cx="3754041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2" y="0"/>
            <a:ext cx="9148763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4396500" y="6620400"/>
            <a:ext cx="351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654" y="1051201"/>
            <a:ext cx="3753446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4572000" y="-2381"/>
            <a:ext cx="4572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258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476250" y="2289601"/>
            <a:ext cx="375285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6250" y="1051201"/>
            <a:ext cx="375285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4572000" y="-2381"/>
            <a:ext cx="4572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8511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9144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6250" y="1052513"/>
            <a:ext cx="8192691" cy="2374900"/>
          </a:xfrm>
        </p:spPr>
        <p:txBody>
          <a:bodyPr anchor="ctr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76250" y="3749488"/>
            <a:ext cx="8192691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2" y="0"/>
            <a:ext cx="9148763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016084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8"/>
            <a:ext cx="9144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6250" y="1052513"/>
            <a:ext cx="8192691" cy="2374900"/>
          </a:xfrm>
        </p:spPr>
        <p:txBody>
          <a:bodyPr anchor="ctr" anchorCtr="0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76250" y="3749488"/>
            <a:ext cx="8192691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4396500" y="6620400"/>
            <a:ext cx="351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 dirty="0"/>
          </a:p>
        </p:txBody>
      </p:sp>
    </p:spTree>
    <p:extLst>
      <p:ext uri="{BB962C8B-B14F-4D97-AF65-F5344CB8AC3E}">
        <p14:creationId xmlns:p14="http://schemas.microsoft.com/office/powerpoint/2010/main" val="23647481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9144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214438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654" y="3888001"/>
            <a:ext cx="3753446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15941" y="3888001"/>
            <a:ext cx="3753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57552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9144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14899" y="3888001"/>
            <a:ext cx="3753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654" y="3888001"/>
            <a:ext cx="3753446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34248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9144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214438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76250" y="3888001"/>
            <a:ext cx="8192691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5375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9144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76250" y="3888001"/>
            <a:ext cx="8192691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023434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4"/>
            <a:ext cx="9144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200" y="1051200"/>
            <a:ext cx="8193287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98887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238"/>
            <a:ext cx="3810000" cy="424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773238"/>
            <a:ext cx="3810000" cy="4246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8B173-C839-46E2-B359-2519204723B8}" type="datetime4">
              <a:rPr lang="nl-NL"/>
              <a:pPr>
                <a:defRPr/>
              </a:pPr>
              <a:t>21 april 2022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4"/>
            <a:ext cx="9144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475654" y="1051200"/>
            <a:ext cx="8193287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97059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73716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9144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9144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1500" i="0">
                <a:solidFill>
                  <a:schemeClr val="tx1"/>
                </a:solidFill>
              </a:defRPr>
            </a:lvl1pPr>
            <a:lvl2pPr marL="234900" indent="0">
              <a:buNone/>
              <a:defRPr/>
            </a:lvl2pPr>
            <a:lvl3pPr marL="472500" indent="0">
              <a:buNone/>
              <a:defRPr/>
            </a:lvl3pPr>
            <a:lvl4pPr marL="707400" indent="0">
              <a:buNone/>
              <a:defRPr/>
            </a:lvl4pPr>
            <a:lvl5pPr marL="945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2" y="0"/>
            <a:ext cx="9148763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8875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476250" y="2276475"/>
            <a:ext cx="8192691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63449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5969144" y="2276475"/>
            <a:ext cx="2700000" cy="3937000"/>
          </a:xfrm>
        </p:spPr>
        <p:txBody>
          <a:bodyPr/>
          <a:lstStyle>
            <a:lvl1pPr marL="0" indent="0">
              <a:buNone/>
              <a:defRPr sz="1500"/>
            </a:lvl1pPr>
            <a:lvl2pPr marL="234900" indent="0">
              <a:buNone/>
              <a:defRPr sz="1350"/>
            </a:lvl2pPr>
            <a:lvl3pPr marL="472500" indent="0">
              <a:buNone/>
              <a:defRPr sz="1200"/>
            </a:lvl3pPr>
            <a:lvl4pPr marL="707400" indent="0">
              <a:buNone/>
              <a:defRPr sz="1200"/>
            </a:lvl4pPr>
            <a:lvl5pPr marL="945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476250" y="2276475"/>
            <a:ext cx="5384223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02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4912518" y="2289600"/>
            <a:ext cx="3753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2" y="0"/>
            <a:ext cx="9148763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4396500" y="6620400"/>
            <a:ext cx="351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12518" y="1051201"/>
            <a:ext cx="3753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476250" y="1066800"/>
            <a:ext cx="375285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76290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9144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76250" y="1875617"/>
            <a:ext cx="8192691" cy="1551796"/>
          </a:xfrm>
        </p:spPr>
        <p:txBody>
          <a:bodyPr anchor="ctr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3867565" y="3846022"/>
            <a:ext cx="351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15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3867565" y="4639509"/>
            <a:ext cx="351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15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3867565" y="5405528"/>
            <a:ext cx="351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15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08586" y="3921366"/>
            <a:ext cx="405902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08586" y="4707382"/>
            <a:ext cx="405902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08586" y="5480872"/>
            <a:ext cx="405902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4330065" y="6541200"/>
            <a:ext cx="485775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2718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457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76250" y="2565400"/>
            <a:ext cx="3752850" cy="1727200"/>
          </a:xfrm>
        </p:spPr>
        <p:txBody>
          <a:bodyPr anchor="ctr" anchorCtr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382214" y="2286000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15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382214" y="3079487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15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382214" y="3845506"/>
            <a:ext cx="3286727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15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923235" y="2361344"/>
            <a:ext cx="405902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923235" y="3147360"/>
            <a:ext cx="405902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923235" y="3920850"/>
            <a:ext cx="405902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4330065" y="6541200"/>
            <a:ext cx="485775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Afbeelding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663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76250" y="1875618"/>
            <a:ext cx="8192691" cy="1551795"/>
          </a:xfrm>
        </p:spPr>
        <p:txBody>
          <a:bodyPr anchor="ctr" anchorCtr="0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3168235" y="3846022"/>
            <a:ext cx="351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15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3168235" y="4639509"/>
            <a:ext cx="351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15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3168235" y="5405528"/>
            <a:ext cx="351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15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2709256" y="3921366"/>
            <a:ext cx="405902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2709256" y="4707382"/>
            <a:ext cx="405902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2709256" y="5480872"/>
            <a:ext cx="405902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4330065" y="6541200"/>
            <a:ext cx="485775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859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36004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18DED-70D2-484B-A04D-3C9401595804}" type="datetime4">
              <a:rPr lang="nl-NL"/>
              <a:pPr>
                <a:defRPr/>
              </a:pPr>
              <a:t>21 april 2022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2B0CE-C6C7-436D-8CEF-0A1751D12FDE}" type="datetime4">
              <a:rPr lang="nl-NL"/>
              <a:pPr>
                <a:defRPr/>
              </a:pPr>
              <a:t>21 april 2022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3116A-2F65-4FA2-9EC4-D06607E58C0B}" type="datetime4">
              <a:rPr lang="nl-NL"/>
              <a:pPr>
                <a:defRPr/>
              </a:pPr>
              <a:t>21 april 2022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3008313" cy="31035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24744"/>
            <a:ext cx="5111750" cy="50014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EA74E-A4C5-4BBE-80EC-AA99846FCB01}" type="datetime4">
              <a:rPr lang="nl-NL"/>
              <a:pPr>
                <a:defRPr/>
              </a:pPr>
              <a:t>21 april 2022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24743"/>
            <a:ext cx="5486400" cy="360283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9CDA0-5ECA-4F61-944A-2C4EEC3C44F5}" type="datetime4">
              <a:rPr lang="nl-NL"/>
              <a:pPr>
                <a:defRPr/>
              </a:pPr>
              <a:t>21 april 2022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7" name="Rectangle 46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609600" y="1773238"/>
            <a:ext cx="7772400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 </a:t>
            </a:r>
          </a:p>
          <a:p>
            <a:pPr lvl="2"/>
            <a:r>
              <a:rPr lang="en-US"/>
              <a:t> </a:t>
            </a:r>
          </a:p>
          <a:p>
            <a:pPr lvl="3"/>
            <a:r>
              <a:rPr lang="en-US"/>
              <a:t> </a:t>
            </a:r>
          </a:p>
          <a:p>
            <a:pPr lvl="4"/>
            <a:r>
              <a:rPr lang="en-US"/>
              <a:t> </a:t>
            </a:r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18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1265238"/>
            <a:ext cx="7772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4500563" y="6308725"/>
            <a:ext cx="4164012" cy="2873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r>
              <a:rPr lang="nl-NL" sz="1100" dirty="0">
                <a:solidFill>
                  <a:schemeClr val="bg1"/>
                </a:solidFill>
                <a:cs typeface="Arial" charset="0"/>
              </a:rPr>
              <a:t>Ministerie van Defensie</a:t>
            </a: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387350" y="6362700"/>
            <a:ext cx="712788" cy="3635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fld id="{07382E3B-8403-45AB-A22D-980A32E9F913}" type="slidenum">
              <a:rPr lang="nl-NL" sz="1000">
                <a:solidFill>
                  <a:schemeClr val="bg1"/>
                </a:solidFill>
                <a:cs typeface="Arial" charset="0"/>
              </a:rPr>
              <a:pPr eaLnBrk="0" hangingPunct="0">
                <a:defRPr/>
              </a:pPr>
              <a:t>‹nr.›</a:t>
            </a:fld>
            <a:endParaRPr lang="nl-NL" sz="10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09" name="TitelSlide2"/>
          <p:cNvSpPr txBox="1">
            <a:spLocks noChangeArrowheads="1"/>
          </p:cNvSpPr>
          <p:nvPr/>
        </p:nvSpPr>
        <p:spPr bwMode="auto">
          <a:xfrm>
            <a:off x="4500563" y="6524625"/>
            <a:ext cx="2735262" cy="217488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6800" rIns="90000" bIns="46800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100" dirty="0">
                <a:solidFill>
                  <a:schemeClr val="bg1"/>
                </a:solidFill>
              </a:rPr>
              <a:t>Vervanging onderzeebootcapaciteit</a:t>
            </a: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8893175" y="0"/>
            <a:ext cx="25082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/>
          </a:p>
        </p:txBody>
      </p:sp>
      <p:pic>
        <p:nvPicPr>
          <p:cNvPr id="1036" name="LogoLandmacht" descr="Placeholder_Logo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35463" y="0"/>
            <a:ext cx="439737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7227888" y="6469063"/>
            <a:ext cx="1665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50000"/>
              </a:spcBef>
              <a:defRPr sz="11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6D8C42F-7154-4953-B071-224E4D212AE9}" type="datetime4">
              <a:rPr lang="nl-NL"/>
              <a:pPr>
                <a:defRPr/>
              </a:pPr>
              <a:t>21 april 2022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</p:sldLayoutIdLst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94C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94C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94C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94C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2494C5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algn="l" rtl="0" eaLnBrk="1" fontAlgn="base" hangingPunct="1">
        <a:spcBef>
          <a:spcPct val="5000"/>
        </a:spcBef>
        <a:spcAft>
          <a:spcPct val="0"/>
        </a:spcAft>
        <a:defRPr sz="2200">
          <a:solidFill>
            <a:srgbClr val="000000"/>
          </a:solidFill>
          <a:latin typeface="+mn-lt"/>
          <a:ea typeface="+mn-ea"/>
          <a:cs typeface="+mn-cs"/>
        </a:defRPr>
      </a:lvl1pPr>
      <a:lvl2pPr marL="374650" indent="-184150" algn="l" rtl="0" eaLnBrk="1" fontAlgn="base" hangingPunct="1">
        <a:spcBef>
          <a:spcPct val="5000"/>
        </a:spcBef>
        <a:spcAft>
          <a:spcPct val="0"/>
        </a:spcAft>
        <a:buChar char="•"/>
        <a:defRPr sz="2200">
          <a:solidFill>
            <a:srgbClr val="000000"/>
          </a:solidFill>
          <a:latin typeface="+mn-lt"/>
        </a:defRPr>
      </a:lvl2pPr>
      <a:lvl3pPr marL="6223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–"/>
        <a:defRPr sz="2200">
          <a:solidFill>
            <a:srgbClr val="000000"/>
          </a:solidFill>
          <a:latin typeface="+mn-lt"/>
        </a:defRPr>
      </a:lvl3pPr>
      <a:lvl4pPr marL="1166813" indent="-17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›"/>
        <a:defRPr sz="2200">
          <a:solidFill>
            <a:srgbClr val="000000"/>
          </a:solidFill>
          <a:latin typeface="+mn-lt"/>
        </a:defRPr>
      </a:lvl4pPr>
      <a:lvl5pPr marL="13462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5pPr>
      <a:lvl6pPr marL="18034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6250" y="1052514"/>
            <a:ext cx="8192691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6250" y="2289485"/>
            <a:ext cx="8192691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2" y="0"/>
            <a:ext cx="9148763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4396500" y="6620400"/>
            <a:ext cx="351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650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76250" y="6543488"/>
            <a:ext cx="375285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788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76250" y="6221414"/>
            <a:ext cx="375285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788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4900" y="6221414"/>
            <a:ext cx="3754042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788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138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  <p:sldLayoutId id="2147483713" r:id="rId27"/>
    <p:sldLayoutId id="2147483714" r:id="rId28"/>
    <p:sldLayoutId id="2147483715" r:id="rId29"/>
    <p:sldLayoutId id="2147483716" r:id="rId30"/>
    <p:sldLayoutId id="2147483717" r:id="rId31"/>
    <p:sldLayoutId id="2147483718" r:id="rId32"/>
    <p:sldLayoutId id="2147483719" r:id="rId33"/>
    <p:sldLayoutId id="2147483720" r:id="rId34"/>
    <p:sldLayoutId id="2147483721" r:id="rId35"/>
    <p:sldLayoutId id="2147483722" r:id="rId36"/>
    <p:sldLayoutId id="2147483723" r:id="rId37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37600" indent="-237600" algn="l" defTabSz="685800" rtl="0" eaLnBrk="1" latinLnBrk="0" hangingPunct="1">
        <a:lnSpc>
          <a:spcPct val="90000"/>
        </a:lnSpc>
        <a:spcBef>
          <a:spcPts val="9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00" indent="-237600" algn="l" defTabSz="685800" rtl="0" eaLnBrk="1" latinLnBrk="0" hangingPunct="1">
        <a:lnSpc>
          <a:spcPct val="90000"/>
        </a:lnSpc>
        <a:spcBef>
          <a:spcPts val="750"/>
        </a:spcBef>
        <a:buClr>
          <a:schemeClr val="tx2"/>
        </a:buClr>
        <a:buFont typeface="Verdana" panose="020B060403050404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10100" indent="-237600" algn="l" defTabSz="6858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45000" indent="-237600" algn="l" defTabSz="685800" rtl="0" eaLnBrk="1" latinLnBrk="0" hangingPunct="1">
        <a:lnSpc>
          <a:spcPct val="90000"/>
        </a:lnSpc>
        <a:spcBef>
          <a:spcPts val="450"/>
        </a:spcBef>
        <a:buClr>
          <a:schemeClr val="tx2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182600" indent="-237600" algn="l" defTabSz="685800" rtl="0" eaLnBrk="1" latinLnBrk="0" hangingPunct="1">
        <a:lnSpc>
          <a:spcPct val="90000"/>
        </a:lnSpc>
        <a:spcBef>
          <a:spcPts val="450"/>
        </a:spcBef>
        <a:buFont typeface="Verdana" panose="020B0604030504040204" pitchFamily="34" charset="0"/>
        <a:buChar char="–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417500" indent="-23760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05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54000" indent="-54000" algn="l" defTabSz="685800" rtl="0" eaLnBrk="1" latinLnBrk="0" hangingPunct="1">
        <a:lnSpc>
          <a:spcPct val="90000"/>
        </a:lnSpc>
        <a:spcBef>
          <a:spcPts val="450"/>
        </a:spcBef>
        <a:buSzPct val="25000"/>
        <a:buFont typeface="Verdana" panose="020B0604030504040204" pitchFamily="34" charset="0"/>
        <a:buChar char=" "/>
        <a:defRPr sz="9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54000" indent="-54000" algn="l" defTabSz="685800" rtl="0" eaLnBrk="1" latinLnBrk="0" hangingPunct="1">
        <a:lnSpc>
          <a:spcPct val="90000"/>
        </a:lnSpc>
        <a:spcBef>
          <a:spcPts val="450"/>
        </a:spcBef>
        <a:buSzPct val="25000"/>
        <a:buFont typeface="Verdana" panose="020B0604030504040204" pitchFamily="34" charset="0"/>
        <a:buChar char=" "/>
        <a:defRPr sz="9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2000" indent="-108000" algn="l" defTabSz="685800" rtl="0" eaLnBrk="1" latinLnBrk="0" hangingPunct="1">
        <a:lnSpc>
          <a:spcPct val="90000"/>
        </a:lnSpc>
        <a:spcBef>
          <a:spcPts val="450"/>
        </a:spcBef>
        <a:buClr>
          <a:schemeClr val="tx2"/>
        </a:buClr>
        <a:buFont typeface="Verdana" panose="020B0604030504040204" pitchFamily="34" charset="0"/>
        <a:buChar char="–"/>
        <a:defRPr sz="9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pTitel"/>
          <p:cNvSpPr>
            <a:spLocks noGrp="1" noChangeArrowheads="1"/>
          </p:cNvSpPr>
          <p:nvPr>
            <p:ph type="title"/>
          </p:nvPr>
        </p:nvSpPr>
        <p:spPr>
          <a:xfrm>
            <a:off x="4609504" y="2234281"/>
            <a:ext cx="4644008" cy="1200329"/>
          </a:xfrm>
        </p:spPr>
        <p:txBody>
          <a:bodyPr/>
          <a:lstStyle/>
          <a:p>
            <a:pPr eaLnBrk="1" hangingPunct="1"/>
            <a:r>
              <a:rPr lang="nl-NL" sz="2400" dirty="0" smtClean="0"/>
              <a:t>Vervanging onderzeebootcapaciteit </a:t>
            </a:r>
            <a:br>
              <a:rPr lang="nl-NL" sz="2400" dirty="0" smtClean="0"/>
            </a:br>
            <a:r>
              <a:rPr lang="nl-NL" sz="2400" dirty="0" smtClean="0"/>
              <a:t>(V-OZBT)</a:t>
            </a:r>
            <a:endParaRPr lang="nl-NL" sz="2400" dirty="0"/>
          </a:p>
        </p:txBody>
      </p:sp>
      <p:sp>
        <p:nvSpPr>
          <p:cNvPr id="4099" name="shpTekst"/>
          <p:cNvSpPr>
            <a:spLocks noGrp="1" noChangeArrowheads="1"/>
          </p:cNvSpPr>
          <p:nvPr>
            <p:ph type="body" idx="1"/>
          </p:nvPr>
        </p:nvSpPr>
        <p:spPr>
          <a:xfrm>
            <a:off x="4608512" y="3434610"/>
            <a:ext cx="4283968" cy="3344116"/>
          </a:xfrm>
        </p:spPr>
        <p:txBody>
          <a:bodyPr/>
          <a:lstStyle/>
          <a:p>
            <a:pPr eaLnBrk="1" hangingPunct="1"/>
            <a:endParaRPr lang="en-US" sz="2000" dirty="0" smtClean="0"/>
          </a:p>
          <a:p>
            <a:pPr eaLnBrk="1" hangingPunct="1"/>
            <a:r>
              <a:rPr lang="en-US" sz="1600" dirty="0" err="1" smtClean="0"/>
              <a:t>Technische</a:t>
            </a:r>
            <a:r>
              <a:rPr lang="en-US" sz="1600" dirty="0" smtClean="0"/>
              <a:t> briefing</a:t>
            </a:r>
          </a:p>
          <a:p>
            <a:pPr eaLnBrk="1" hangingPunct="1"/>
            <a:r>
              <a:rPr lang="en-US" sz="1600" dirty="0" smtClean="0"/>
              <a:t> </a:t>
            </a:r>
          </a:p>
          <a:p>
            <a:pPr eaLnBrk="1" hangingPunct="1"/>
            <a:r>
              <a:rPr lang="en-US" sz="1600" dirty="0" err="1"/>
              <a:t>S</a:t>
            </a:r>
            <a:r>
              <a:rPr lang="en-US" sz="1600" dirty="0" err="1" smtClean="0"/>
              <a:t>trategische</a:t>
            </a:r>
            <a:r>
              <a:rPr lang="en-US" sz="1600" dirty="0" smtClean="0"/>
              <a:t> </a:t>
            </a:r>
            <a:r>
              <a:rPr lang="en-US" sz="1600" dirty="0" err="1" smtClean="0"/>
              <a:t>autonomie</a:t>
            </a:r>
            <a:endParaRPr lang="en-US" sz="1600" dirty="0" smtClean="0"/>
          </a:p>
          <a:p>
            <a:pPr eaLnBrk="1" hangingPunct="1"/>
            <a:endParaRPr lang="en-US" sz="2000" dirty="0"/>
          </a:p>
          <a:p>
            <a:pPr eaLnBrk="1" hangingPunct="1"/>
            <a:endParaRPr lang="en-US" sz="2000" dirty="0" smtClean="0"/>
          </a:p>
          <a:p>
            <a:pPr eaLnBrk="1" hangingPunct="1"/>
            <a:endParaRPr lang="en-US" sz="2000" dirty="0"/>
          </a:p>
          <a:p>
            <a:pPr eaLnBrk="1" hangingPunct="1"/>
            <a:endParaRPr lang="en-US" sz="2000" dirty="0" smtClean="0"/>
          </a:p>
          <a:p>
            <a:pPr eaLnBrk="1" hangingPunct="1"/>
            <a:endParaRPr lang="en-US" sz="2000" dirty="0" smtClean="0"/>
          </a:p>
          <a:p>
            <a:pPr eaLnBrk="1" hangingPunct="1"/>
            <a:endParaRPr lang="en-US" sz="2000" dirty="0"/>
          </a:p>
          <a:p>
            <a:pPr eaLnBrk="1" hangingPunct="1"/>
            <a:r>
              <a:rPr lang="en-US" sz="1400" dirty="0" smtClean="0"/>
              <a:t>14 </a:t>
            </a:r>
            <a:r>
              <a:rPr lang="en-US" sz="1400" dirty="0" err="1" smtClean="0"/>
              <a:t>april</a:t>
            </a:r>
            <a:r>
              <a:rPr lang="en-US" sz="1400" dirty="0" smtClean="0"/>
              <a:t> 2022</a:t>
            </a:r>
            <a:endParaRPr lang="en-US" sz="1400" dirty="0"/>
          </a:p>
          <a:p>
            <a:pPr eaLnBrk="1" hangingPunct="1"/>
            <a:endParaRPr lang="en-US" sz="2000" dirty="0"/>
          </a:p>
          <a:p>
            <a:pPr eaLnBrk="1" hangingPunct="1"/>
            <a:endParaRPr lang="en-US" sz="2000" dirty="0"/>
          </a:p>
          <a:p>
            <a:pPr eaLnBrk="1" hangingPunct="1"/>
            <a:endParaRPr lang="en-US" sz="2000" dirty="0"/>
          </a:p>
          <a:p>
            <a:pPr eaLnBrk="1" hangingPunct="1"/>
            <a:endParaRPr lang="en-US" sz="2000" dirty="0"/>
          </a:p>
          <a:p>
            <a:pPr eaLnBrk="1" hangingPunct="1"/>
            <a:endParaRPr lang="en-US" sz="2000" dirty="0"/>
          </a:p>
          <a:p>
            <a:endParaRPr lang="en-US" sz="1600" dirty="0"/>
          </a:p>
        </p:txBody>
      </p:sp>
      <p:pic>
        <p:nvPicPr>
          <p:cNvPr id="6" name="Picture 5" descr="OZB20XX &amp; WL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1" t="35588" r="4283" b="30505"/>
          <a:stretch>
            <a:fillRect/>
          </a:stretch>
        </p:blipFill>
        <p:spPr bwMode="auto">
          <a:xfrm>
            <a:off x="0" y="1988840"/>
            <a:ext cx="4572000" cy="2904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971600" y="5085184"/>
            <a:ext cx="2304256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0" y="4893154"/>
            <a:ext cx="4572000" cy="1964846"/>
          </a:xfrm>
          <a:prstGeom prst="rect">
            <a:avLst/>
          </a:prstGeom>
          <a:solidFill>
            <a:srgbClr val="9F9F9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0" y="0"/>
            <a:ext cx="4175448" cy="1988840"/>
          </a:xfrm>
          <a:prstGeom prst="rect">
            <a:avLst/>
          </a:prstGeom>
          <a:solidFill>
            <a:srgbClr val="9F9F9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85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1265238"/>
            <a:ext cx="7772400" cy="400110"/>
          </a:xfrm>
        </p:spPr>
        <p:txBody>
          <a:bodyPr/>
          <a:lstStyle/>
          <a:p>
            <a:r>
              <a:rPr lang="en-US" dirty="0" err="1" smtClean="0"/>
              <a:t>Hoofdlijnenbrief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DIS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nl-NL" sz="1600" b="1" dirty="0" err="1" smtClean="0"/>
              <a:t>Hoofdlijnenbrief</a:t>
            </a:r>
            <a:r>
              <a:rPr lang="en-US" altLang="nl-NL" sz="1600" b="1" dirty="0" smtClean="0"/>
              <a:t> Defensie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600" dirty="0"/>
              <a:t>Het kabinet streeft naar </a:t>
            </a:r>
            <a:r>
              <a:rPr lang="nl-NL" sz="1600" b="1" dirty="0"/>
              <a:t>meer strategische autonomie</a:t>
            </a:r>
            <a:r>
              <a:rPr lang="nl-NL" sz="1600" dirty="0"/>
              <a:t>, waarbij binnen de geldende wet- en regelgeving oog is voor een vitale technologische en industriële basis met een gelijkwaardiger Europees speelveld (o.a. kennisinstituten, startups, MKB en Defensie-orderbedrijven). Een vitale technologische en industriële basis draagt bij aan een </a:t>
            </a:r>
            <a:r>
              <a:rPr lang="nl-NL" sz="1600" b="1" dirty="0"/>
              <a:t>zelfredzamer Europa</a:t>
            </a:r>
            <a:r>
              <a:rPr lang="nl-NL" sz="1600" dirty="0"/>
              <a:t>.</a:t>
            </a:r>
            <a:endParaRPr lang="en-US" altLang="nl-NL" sz="1600" dirty="0" smtClean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altLang="nl-NL" sz="1600" dirty="0" smtClean="0"/>
          </a:p>
          <a:p>
            <a:pPr>
              <a:lnSpc>
                <a:spcPct val="120000"/>
              </a:lnSpc>
            </a:pPr>
            <a:r>
              <a:rPr lang="en-US" altLang="nl-NL" sz="1600" b="1" dirty="0" err="1" smtClean="0"/>
              <a:t>Defensie</a:t>
            </a:r>
            <a:r>
              <a:rPr lang="en-US" altLang="nl-NL" sz="1600" b="1" dirty="0" smtClean="0"/>
              <a:t> </a:t>
            </a:r>
            <a:r>
              <a:rPr lang="en-US" altLang="nl-NL" sz="1600" b="1" dirty="0" err="1" smtClean="0"/>
              <a:t>Industrie</a:t>
            </a:r>
            <a:r>
              <a:rPr lang="en-US" altLang="nl-NL" sz="1600" b="1" dirty="0" smtClean="0"/>
              <a:t> </a:t>
            </a:r>
            <a:r>
              <a:rPr lang="en-US" altLang="nl-NL" sz="1600" b="1" dirty="0" err="1" smtClean="0"/>
              <a:t>Strategie</a:t>
            </a:r>
            <a:endParaRPr lang="en-US" altLang="nl-NL" sz="1600" b="1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nl-NL" sz="1600" dirty="0" err="1">
                <a:solidFill>
                  <a:schemeClr val="tx1"/>
                </a:solidFill>
              </a:rPr>
              <a:t>Presenteert</a:t>
            </a:r>
            <a:r>
              <a:rPr lang="en-US" altLang="nl-NL" sz="1600" dirty="0">
                <a:solidFill>
                  <a:schemeClr val="tx1"/>
                </a:solidFill>
              </a:rPr>
              <a:t> </a:t>
            </a:r>
            <a:r>
              <a:rPr lang="en-US" altLang="nl-NL" sz="1600" dirty="0" err="1" smtClean="0">
                <a:solidFill>
                  <a:schemeClr val="tx1"/>
                </a:solidFill>
              </a:rPr>
              <a:t>ambitie</a:t>
            </a:r>
            <a:r>
              <a:rPr lang="en-US" altLang="nl-NL" sz="1600" dirty="0" smtClean="0">
                <a:solidFill>
                  <a:schemeClr val="tx1"/>
                </a:solidFill>
              </a:rPr>
              <a:t> NLDTIB </a:t>
            </a:r>
            <a:r>
              <a:rPr lang="en-US" altLang="nl-NL" sz="1600" dirty="0">
                <a:solidFill>
                  <a:schemeClr val="tx1"/>
                </a:solidFill>
              </a:rPr>
              <a:t>in </a:t>
            </a:r>
            <a:r>
              <a:rPr lang="en-US" altLang="nl-NL" sz="1600" dirty="0" err="1">
                <a:solidFill>
                  <a:schemeClr val="tx1"/>
                </a:solidFill>
              </a:rPr>
              <a:t>termen</a:t>
            </a:r>
            <a:r>
              <a:rPr lang="en-US" altLang="nl-NL" sz="1600" dirty="0">
                <a:solidFill>
                  <a:schemeClr val="tx1"/>
                </a:solidFill>
              </a:rPr>
              <a:t> van </a:t>
            </a:r>
            <a:r>
              <a:rPr lang="en-US" altLang="nl-NL" sz="1600" dirty="0" err="1">
                <a:solidFill>
                  <a:schemeClr val="tx1"/>
                </a:solidFill>
              </a:rPr>
              <a:t>technologie</a:t>
            </a:r>
            <a:r>
              <a:rPr lang="en-US" altLang="nl-NL" sz="1600" dirty="0">
                <a:solidFill>
                  <a:schemeClr val="tx1"/>
                </a:solidFill>
              </a:rPr>
              <a:t>- </a:t>
            </a:r>
            <a:r>
              <a:rPr lang="en-US" altLang="nl-NL" sz="1600" dirty="0" err="1">
                <a:solidFill>
                  <a:schemeClr val="tx1"/>
                </a:solidFill>
              </a:rPr>
              <a:t>en</a:t>
            </a:r>
            <a:r>
              <a:rPr lang="en-US" altLang="nl-NL" sz="1600" dirty="0">
                <a:solidFill>
                  <a:schemeClr val="tx1"/>
                </a:solidFill>
              </a:rPr>
              <a:t> </a:t>
            </a:r>
            <a:r>
              <a:rPr lang="en-US" altLang="nl-NL" sz="1600" dirty="0" err="1">
                <a:solidFill>
                  <a:schemeClr val="tx1"/>
                </a:solidFill>
              </a:rPr>
              <a:t>kennisgebieden</a:t>
            </a:r>
            <a:r>
              <a:rPr lang="en-US" altLang="nl-NL" sz="1600" dirty="0">
                <a:solidFill>
                  <a:schemeClr val="tx1"/>
                </a:solidFill>
              </a:rPr>
              <a:t> </a:t>
            </a:r>
            <a:r>
              <a:rPr lang="en-US" altLang="nl-NL" sz="1600" dirty="0" err="1">
                <a:solidFill>
                  <a:schemeClr val="tx1"/>
                </a:solidFill>
              </a:rPr>
              <a:t>en</a:t>
            </a:r>
            <a:r>
              <a:rPr lang="en-US" altLang="nl-NL" sz="1600" dirty="0">
                <a:solidFill>
                  <a:schemeClr val="tx1"/>
                </a:solidFill>
              </a:rPr>
              <a:t> </a:t>
            </a:r>
            <a:r>
              <a:rPr lang="en-US" altLang="nl-NL" sz="1600" dirty="0" err="1">
                <a:solidFill>
                  <a:schemeClr val="tx1"/>
                </a:solidFill>
              </a:rPr>
              <a:t>industriële</a:t>
            </a:r>
            <a:r>
              <a:rPr lang="en-US" altLang="nl-NL" sz="1600" dirty="0">
                <a:solidFill>
                  <a:schemeClr val="tx1"/>
                </a:solidFill>
              </a:rPr>
              <a:t> </a:t>
            </a:r>
            <a:r>
              <a:rPr lang="en-US" altLang="nl-NL" sz="1600" dirty="0" err="1" smtClean="0">
                <a:solidFill>
                  <a:schemeClr val="tx1"/>
                </a:solidFill>
              </a:rPr>
              <a:t>capaciteiten</a:t>
            </a:r>
            <a:r>
              <a:rPr lang="en-US" altLang="nl-NL" sz="1600" dirty="0">
                <a:solidFill>
                  <a:schemeClr val="tx1"/>
                </a:solidFill>
              </a:rPr>
              <a:t> ter </a:t>
            </a:r>
            <a:r>
              <a:rPr lang="nl-NL" sz="1600" dirty="0">
                <a:solidFill>
                  <a:schemeClr val="tx1"/>
                </a:solidFill>
              </a:rPr>
              <a:t>bescherming van wezenlijke </a:t>
            </a:r>
            <a:r>
              <a:rPr lang="nl-NL" sz="1600" dirty="0" smtClean="0">
                <a:solidFill>
                  <a:schemeClr val="tx1"/>
                </a:solidFill>
              </a:rPr>
              <a:t>veiligheidsbelangen </a:t>
            </a:r>
            <a:r>
              <a:rPr lang="en-US" altLang="nl-NL" sz="1600" dirty="0">
                <a:solidFill>
                  <a:schemeClr val="tx1"/>
                </a:solidFill>
              </a:rPr>
              <a:t>(</a:t>
            </a:r>
            <a:r>
              <a:rPr lang="en-US" altLang="nl-NL" sz="1600" dirty="0" err="1">
                <a:solidFill>
                  <a:schemeClr val="tx1"/>
                </a:solidFill>
              </a:rPr>
              <a:t>Nederlandse</a:t>
            </a:r>
            <a:r>
              <a:rPr lang="en-US" altLang="nl-NL" sz="1600" dirty="0">
                <a:solidFill>
                  <a:schemeClr val="tx1"/>
                </a:solidFill>
              </a:rPr>
              <a:t> </a:t>
            </a:r>
            <a:r>
              <a:rPr lang="en-US" altLang="nl-NL" sz="1600" dirty="0" err="1">
                <a:solidFill>
                  <a:schemeClr val="tx1"/>
                </a:solidFill>
              </a:rPr>
              <a:t>maat</a:t>
            </a:r>
            <a:r>
              <a:rPr lang="en-US" altLang="nl-NL" sz="1600" dirty="0" smtClean="0">
                <a:solidFill>
                  <a:schemeClr val="tx1"/>
                </a:solidFill>
              </a:rPr>
              <a:t>)</a:t>
            </a:r>
            <a:endParaRPr lang="en-US" altLang="nl-NL" sz="16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nl-NL" sz="1600" dirty="0" err="1" smtClean="0"/>
              <a:t>Instrumentarium</a:t>
            </a:r>
            <a:r>
              <a:rPr lang="en-US" altLang="nl-NL" sz="1600" dirty="0" smtClean="0"/>
              <a:t> </a:t>
            </a:r>
            <a:r>
              <a:rPr lang="en-US" altLang="nl-NL" sz="1600" dirty="0"/>
              <a:t>om NLDTIB </a:t>
            </a:r>
            <a:r>
              <a:rPr lang="en-US" altLang="nl-NL" sz="1600" dirty="0" err="1"/>
              <a:t>te</a:t>
            </a:r>
            <a:r>
              <a:rPr lang="en-US" altLang="nl-NL" sz="1600" dirty="0"/>
              <a:t> </a:t>
            </a:r>
            <a:r>
              <a:rPr lang="en-US" altLang="nl-NL" sz="1600" dirty="0" err="1"/>
              <a:t>versterken</a:t>
            </a:r>
            <a:r>
              <a:rPr lang="en-US" altLang="nl-NL" sz="1600" dirty="0"/>
              <a:t>, </a:t>
            </a:r>
            <a:r>
              <a:rPr lang="en-US" altLang="nl-NL" sz="1600" dirty="0" err="1"/>
              <a:t>beschermen</a:t>
            </a:r>
            <a:r>
              <a:rPr lang="en-US" altLang="nl-NL" sz="1600" dirty="0"/>
              <a:t> </a:t>
            </a:r>
            <a:r>
              <a:rPr lang="en-US" altLang="nl-NL" sz="1600" dirty="0" err="1"/>
              <a:t>en</a:t>
            </a:r>
            <a:r>
              <a:rPr lang="en-US" altLang="nl-NL" sz="1600" dirty="0"/>
              <a:t> </a:t>
            </a:r>
            <a:r>
              <a:rPr lang="en-US" altLang="nl-NL" sz="1600" dirty="0" err="1"/>
              <a:t>positioneren</a:t>
            </a:r>
            <a:r>
              <a:rPr lang="en-US" altLang="nl-NL" sz="1600" dirty="0"/>
              <a:t> ter </a:t>
            </a:r>
            <a:r>
              <a:rPr lang="en-US" altLang="nl-NL" sz="1600" dirty="0" err="1"/>
              <a:t>borging</a:t>
            </a:r>
            <a:r>
              <a:rPr lang="en-US" altLang="nl-NL" sz="1600" dirty="0"/>
              <a:t> </a:t>
            </a:r>
            <a:r>
              <a:rPr lang="nl-NL" sz="1600" dirty="0">
                <a:solidFill>
                  <a:schemeClr val="tx1"/>
                </a:solidFill>
              </a:rPr>
              <a:t>wezenlijke </a:t>
            </a:r>
            <a:r>
              <a:rPr lang="nl-NL" sz="1600" dirty="0" smtClean="0">
                <a:solidFill>
                  <a:schemeClr val="tx1"/>
                </a:solidFill>
              </a:rPr>
              <a:t>veiligheidsbelangen </a:t>
            </a:r>
            <a:endParaRPr lang="en-US" altLang="nl-NL" sz="1600" dirty="0" smtClean="0"/>
          </a:p>
          <a:p>
            <a:endParaRPr lang="nl-NL" sz="1800" kern="1200" dirty="0">
              <a:solidFill>
                <a:schemeClr val="tx1"/>
              </a:solidFill>
              <a:latin typeface="Arial" charset="0"/>
            </a:endParaRPr>
          </a:p>
          <a:p>
            <a:endParaRPr lang="nl-NL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14 april 2022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2369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188" y="1265238"/>
            <a:ext cx="7772400" cy="400110"/>
          </a:xfrm>
        </p:spPr>
        <p:txBody>
          <a:bodyPr/>
          <a:lstStyle/>
          <a:p>
            <a:r>
              <a:rPr lang="nl-NL" dirty="0" smtClean="0"/>
              <a:t>Recente moties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1800" dirty="0" smtClean="0"/>
          </a:p>
          <a:p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Motie Stoffer c.s. (35 925 X, nr. 36) </a:t>
            </a:r>
            <a:r>
              <a:rPr lang="nl-NL" sz="1600" dirty="0" smtClean="0">
                <a:latin typeface="+mj-lt"/>
              </a:rPr>
              <a:t>-&gt; </a:t>
            </a:r>
            <a:r>
              <a:rPr lang="nl-NL" sz="1600" dirty="0">
                <a:latin typeface="+mj-lt"/>
              </a:rPr>
              <a:t>deelnemende werven te vragen </a:t>
            </a:r>
            <a:r>
              <a:rPr lang="nl-NL" sz="1600" dirty="0" smtClean="0">
                <a:latin typeface="+mj-lt"/>
              </a:rPr>
              <a:t>Nederlandse </a:t>
            </a:r>
            <a:r>
              <a:rPr lang="nl-NL" sz="1600" dirty="0">
                <a:latin typeface="+mj-lt"/>
              </a:rPr>
              <a:t>maritieme industrie zo </a:t>
            </a:r>
            <a:r>
              <a:rPr lang="nl-NL" sz="1600" dirty="0"/>
              <a:t>veel mogelijk en op hoogwaardig strategisch technologisch niveau </a:t>
            </a:r>
            <a:r>
              <a:rPr lang="nl-NL" sz="1600" dirty="0" smtClean="0"/>
              <a:t>te </a:t>
            </a:r>
            <a:r>
              <a:rPr lang="nl-NL" sz="1600" dirty="0"/>
              <a:t>betrekken </a:t>
            </a:r>
            <a:endParaRPr lang="nl-NL" sz="1600" dirty="0" smtClean="0"/>
          </a:p>
          <a:p>
            <a:endParaRPr lang="nl-NL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b="1" dirty="0" smtClean="0"/>
              <a:t>Motie Van Wijngaarden </a:t>
            </a:r>
            <a:r>
              <a:rPr lang="nl-NL" sz="1600" b="1" dirty="0" err="1" smtClean="0"/>
              <a:t>c.s</a:t>
            </a:r>
            <a:r>
              <a:rPr lang="nl-NL" sz="1600" b="1" dirty="0" smtClean="0"/>
              <a:t> (</a:t>
            </a:r>
            <a:r>
              <a:rPr lang="nl-NL" sz="1600" b="1" dirty="0"/>
              <a:t>35 </a:t>
            </a:r>
            <a:r>
              <a:rPr lang="nl-NL" sz="1600" b="1" dirty="0" smtClean="0"/>
              <a:t>925 X, nr. 43) </a:t>
            </a:r>
            <a:r>
              <a:rPr lang="nl-NL" sz="1600" dirty="0" smtClean="0"/>
              <a:t>-&gt; te </a:t>
            </a:r>
            <a:r>
              <a:rPr lang="nl-NL" sz="1600" dirty="0"/>
              <a:t>zorgen voor borging wezenlijk nationaal veiligheidsbelang en strategische autonomie, inclusief daarvoor benodigde betrokkenheid van de Gouden </a:t>
            </a:r>
            <a:r>
              <a:rPr lang="nl-NL" sz="1600" dirty="0" smtClean="0"/>
              <a:t>Driehoek, en daartoe </a:t>
            </a:r>
            <a:r>
              <a:rPr lang="nl-NL" sz="1600" dirty="0"/>
              <a:t>in de offerteaanvraag primaire en secundaire eisen te </a:t>
            </a:r>
            <a:r>
              <a:rPr lang="nl-NL" sz="1600" dirty="0" smtClean="0"/>
              <a:t>formuleren </a:t>
            </a:r>
            <a:endParaRPr lang="nl-NL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14 april 2022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97788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r>
              <a:rPr lang="nl-NL" dirty="0" smtClean="0">
                <a:solidFill>
                  <a:srgbClr val="FFFFFF"/>
                </a:solidFill>
                <a:latin typeface="Verdana" pitchFamily="34" charset="0"/>
              </a:rPr>
              <a:t>14 april 2022</a:t>
            </a:r>
            <a:endParaRPr lang="nl-NL" dirty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611188" y="1265238"/>
            <a:ext cx="8065268" cy="400110"/>
          </a:xfrm>
        </p:spPr>
        <p:txBody>
          <a:bodyPr/>
          <a:lstStyle/>
          <a:p>
            <a:r>
              <a:rPr lang="nl-NL" dirty="0" smtClean="0"/>
              <a:t>Wezenlijk nationaal veiligheidsbelang (WNV)</a:t>
            </a:r>
            <a:endParaRPr lang="nl-NL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95536" y="1556792"/>
            <a:ext cx="7992888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5000"/>
              </a:spcBef>
              <a:spcAft>
                <a:spcPct val="0"/>
              </a:spcAft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74650" indent="-184150" algn="l" rtl="0" eaLnBrk="1" fontAlgn="base" hangingPunct="1">
              <a:spcBef>
                <a:spcPct val="5000"/>
              </a:spcBef>
              <a:spcAft>
                <a:spcPct val="0"/>
              </a:spcAft>
              <a:buChar char="•"/>
              <a:defRPr sz="2200">
                <a:solidFill>
                  <a:srgbClr val="000000"/>
                </a:solidFill>
                <a:latin typeface="+mn-lt"/>
              </a:defRPr>
            </a:lvl2pPr>
            <a:lvl3pPr marL="6223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–"/>
              <a:defRPr sz="2200">
                <a:solidFill>
                  <a:srgbClr val="000000"/>
                </a:solidFill>
                <a:latin typeface="+mn-lt"/>
              </a:defRPr>
            </a:lvl3pPr>
            <a:lvl4pPr marL="1166813" indent="-17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›"/>
              <a:defRPr sz="2200">
                <a:solidFill>
                  <a:srgbClr val="000000"/>
                </a:solidFill>
                <a:latin typeface="+mn-lt"/>
              </a:defRPr>
            </a:lvl4pPr>
            <a:lvl5pPr marL="13462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5pPr>
            <a:lvl6pPr marL="18034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6pPr>
            <a:lvl7pPr marL="22606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7pPr>
            <a:lvl8pPr marL="271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8pPr>
            <a:lvl9pPr marL="31750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9pPr>
          </a:lstStyle>
          <a:p>
            <a:endParaRPr lang="en-US" sz="1400" b="1" kern="0" dirty="0" smtClean="0"/>
          </a:p>
          <a:p>
            <a:endParaRPr lang="nl-NL" sz="1400" b="1" kern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Hoger </a:t>
            </a:r>
            <a:r>
              <a:rPr lang="nl-NL" sz="1600" dirty="0"/>
              <a:t>liggende </a:t>
            </a:r>
            <a:r>
              <a:rPr lang="nl-NL" sz="1600" dirty="0" smtClean="0"/>
              <a:t>doel -&gt; </a:t>
            </a:r>
            <a:r>
              <a:rPr lang="nl-NL" sz="1600" b="1" dirty="0"/>
              <a:t>beste boot hebben</a:t>
            </a:r>
            <a:r>
              <a:rPr lang="nl-NL" sz="1600" dirty="0"/>
              <a:t> </a:t>
            </a:r>
            <a:r>
              <a:rPr lang="nl-NL" sz="1600" dirty="0" smtClean="0"/>
              <a:t>(en houden) </a:t>
            </a:r>
            <a:r>
              <a:rPr lang="nl-NL" sz="1600" dirty="0"/>
              <a:t>om de hoofdtaken van de </a:t>
            </a:r>
            <a:r>
              <a:rPr lang="nl-NL" sz="1600" dirty="0" smtClean="0"/>
              <a:t>krijgsmacht </a:t>
            </a:r>
            <a:r>
              <a:rPr lang="nl-NL" sz="1600" dirty="0"/>
              <a:t>uit te voeren (hoofdtaken 1 en 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1400" kern="0" dirty="0"/>
          </a:p>
          <a:p>
            <a:pPr marL="717550" lvl="1" indent="-342900">
              <a:buFont typeface="Arial" panose="020B0604020202020204" pitchFamily="34" charset="0"/>
              <a:buChar char="•"/>
            </a:pPr>
            <a:r>
              <a:rPr lang="nl-NL" sz="1600" kern="0" dirty="0"/>
              <a:t>Strategische beïnvloeding</a:t>
            </a:r>
          </a:p>
          <a:p>
            <a:pPr marL="717550" lvl="1" indent="-342900">
              <a:buFont typeface="Arial" panose="020B0604020202020204" pitchFamily="34" charset="0"/>
              <a:buChar char="•"/>
            </a:pPr>
            <a:r>
              <a:rPr lang="nl-NL" sz="1600" kern="0" dirty="0"/>
              <a:t>Maritieme slagkracht</a:t>
            </a:r>
          </a:p>
          <a:p>
            <a:pPr marL="717550" lvl="1" indent="-342900">
              <a:buFont typeface="Arial" panose="020B0604020202020204" pitchFamily="34" charset="0"/>
              <a:buChar char="•"/>
            </a:pPr>
            <a:r>
              <a:rPr lang="nl-NL" sz="1600" kern="0" dirty="0"/>
              <a:t>Wereldwijd inlichtingen verzamelen</a:t>
            </a:r>
          </a:p>
          <a:p>
            <a:pPr marL="717550" lvl="1" indent="-342900">
              <a:buFont typeface="Arial" panose="020B0604020202020204" pitchFamily="34" charset="0"/>
              <a:buChar char="•"/>
            </a:pPr>
            <a:r>
              <a:rPr lang="nl-NL" sz="1600" kern="0" dirty="0"/>
              <a:t>Inzet special </a:t>
            </a:r>
            <a:r>
              <a:rPr lang="nl-NL" sz="1600" kern="0" dirty="0" err="1"/>
              <a:t>forces</a:t>
            </a:r>
            <a:endParaRPr lang="nl-NL" sz="1600" kern="0" dirty="0"/>
          </a:p>
          <a:p>
            <a:pPr lvl="1" indent="0">
              <a:buNone/>
            </a:pPr>
            <a:endParaRPr lang="nl-NL" sz="140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/>
              <a:t>B-variant </a:t>
            </a:r>
            <a:r>
              <a:rPr lang="nl-NL" sz="1600" dirty="0" smtClean="0"/>
              <a:t>is unieke niche-capaciteit</a:t>
            </a:r>
          </a:p>
          <a:p>
            <a:endParaRPr lang="nl-NL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 smtClean="0"/>
              <a:t>Nationale </a:t>
            </a:r>
            <a:r>
              <a:rPr lang="nl-NL" sz="1600" dirty="0"/>
              <a:t>veiligheidsbelangen </a:t>
            </a:r>
            <a:r>
              <a:rPr lang="nl-NL" sz="1600" dirty="0" smtClean="0"/>
              <a:t>vloeien voort uit o.a. Statuut en Grondwet</a:t>
            </a:r>
          </a:p>
          <a:p>
            <a:endParaRPr lang="nl-NL" sz="1400" kern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600" dirty="0"/>
              <a:t>Materialisatie Wezenlijk Nationaal Veiligheidsbelang en </a:t>
            </a:r>
            <a:r>
              <a:rPr lang="nl-NL" sz="1600" dirty="0" err="1"/>
              <a:t>Sourcingsafweging</a:t>
            </a:r>
            <a:r>
              <a:rPr lang="nl-NL" sz="1600" kern="0" dirty="0" smtClean="0"/>
              <a:t/>
            </a:r>
            <a:br>
              <a:rPr lang="nl-NL" sz="1600" kern="0" dirty="0" smtClean="0"/>
            </a:br>
            <a:endParaRPr lang="nl-NL" sz="1600" kern="0" dirty="0" smtClean="0"/>
          </a:p>
          <a:p>
            <a:endParaRPr lang="nl-NL" sz="1600" kern="0" dirty="0" smtClean="0"/>
          </a:p>
        </p:txBody>
      </p:sp>
    </p:spTree>
    <p:extLst>
      <p:ext uri="{BB962C8B-B14F-4D97-AF65-F5344CB8AC3E}">
        <p14:creationId xmlns:p14="http://schemas.microsoft.com/office/powerpoint/2010/main" val="172064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11188" y="1265238"/>
            <a:ext cx="7772400" cy="1200329"/>
          </a:xfrm>
        </p:spPr>
        <p:txBody>
          <a:bodyPr/>
          <a:lstStyle/>
          <a:p>
            <a:r>
              <a:rPr lang="nl-NL" dirty="0" smtClean="0"/>
              <a:t>Strategische autonomie</a:t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11188" y="1895143"/>
            <a:ext cx="7772400" cy="410296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600" b="1" dirty="0"/>
              <a:t>Beste boot </a:t>
            </a:r>
            <a:r>
              <a:rPr lang="nl-NL" sz="1600" b="1" dirty="0" smtClean="0"/>
              <a:t>houden: </a:t>
            </a:r>
            <a:r>
              <a:rPr lang="nl-NL" sz="1600" dirty="0" smtClean="0"/>
              <a:t>het </a:t>
            </a:r>
            <a:r>
              <a:rPr lang="nl-NL" sz="1600" dirty="0"/>
              <a:t>operationeel relevant houden van de boot en het kunnen garanderen van de inzetzekerheid gedurende de </a:t>
            </a:r>
            <a:r>
              <a:rPr lang="nl-NL" sz="1600" dirty="0" smtClean="0"/>
              <a:t>levensduur </a:t>
            </a:r>
          </a:p>
          <a:p>
            <a:pPr>
              <a:defRPr/>
            </a:pPr>
            <a:endParaRPr lang="nl-NL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600" dirty="0" smtClean="0"/>
              <a:t>Door gegarandeerde </a:t>
            </a:r>
            <a:r>
              <a:rPr lang="nl-NL" sz="1600" b="1" dirty="0"/>
              <a:t>toegang tot - en beschikbaarheid van </a:t>
            </a:r>
            <a:r>
              <a:rPr lang="nl-NL" sz="1600" dirty="0"/>
              <a:t>(internationale) kennis, rechten, mensen en middelen die noodzakelijk zijn om militaire capaciteiten in stand te houden en operaties uit te voeren, ongeacht de coalitie waarbinnen inzet </a:t>
            </a:r>
            <a:r>
              <a:rPr lang="nl-NL" sz="1600" dirty="0" smtClean="0"/>
              <a:t>plaatsvindt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600" dirty="0" smtClean="0"/>
              <a:t>Leveringszekerheid </a:t>
            </a:r>
            <a:r>
              <a:rPr lang="nl-NL" sz="1600" dirty="0"/>
              <a:t>in de ontwikkel- en toeleveringsketen rondom </a:t>
            </a:r>
            <a:r>
              <a:rPr lang="nl-NL" sz="1600" dirty="0" smtClean="0"/>
              <a:t/>
            </a:r>
            <a:br>
              <a:rPr lang="nl-NL" sz="1600" dirty="0" smtClean="0"/>
            </a:br>
            <a:r>
              <a:rPr lang="nl-NL" sz="1600" b="1" dirty="0" smtClean="0"/>
              <a:t>40-tal </a:t>
            </a:r>
            <a:r>
              <a:rPr lang="nl-NL" sz="1600" b="1" dirty="0"/>
              <a:t>kritieke systemen</a:t>
            </a:r>
            <a:r>
              <a:rPr lang="nl-NL" sz="1600" dirty="0"/>
              <a:t> van de </a:t>
            </a:r>
            <a:r>
              <a:rPr lang="nl-NL" sz="1600" dirty="0" smtClean="0"/>
              <a:t>onderzeeboot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600" dirty="0" smtClean="0"/>
              <a:t>Kritiek want worden </a:t>
            </a:r>
            <a:r>
              <a:rPr lang="nl-NL" sz="1600" dirty="0"/>
              <a:t>gekenmerkt door </a:t>
            </a:r>
            <a:r>
              <a:rPr lang="nl-NL" sz="1600" dirty="0" smtClean="0"/>
              <a:t>hoge </a:t>
            </a:r>
            <a:r>
              <a:rPr lang="nl-NL" sz="1600" dirty="0"/>
              <a:t>ontwikkelingssnelheid en/of het niet </a:t>
            </a:r>
            <a:r>
              <a:rPr lang="nl-NL" sz="1600" dirty="0" smtClean="0"/>
              <a:t>vrij/beperkt </a:t>
            </a:r>
            <a:r>
              <a:rPr lang="nl-NL" sz="1600" dirty="0"/>
              <a:t>in de markt beschikbaar </a:t>
            </a:r>
            <a:r>
              <a:rPr lang="nl-NL" sz="1600" dirty="0" smtClean="0"/>
              <a:t>zijn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sz="1600" dirty="0" smtClean="0"/>
              <a:t>Capaciteiten van Defensie</a:t>
            </a:r>
            <a:r>
              <a:rPr lang="nl-NL" sz="1600" dirty="0"/>
              <a:t>, (internationale) strategische partners waaronder buitenlandse </a:t>
            </a:r>
            <a:r>
              <a:rPr lang="nl-NL" sz="1600" dirty="0" smtClean="0"/>
              <a:t>bedrijven, Nederlandse </a:t>
            </a:r>
            <a:r>
              <a:rPr lang="nl-NL" sz="1600" dirty="0"/>
              <a:t>kennisinstellingen en </a:t>
            </a:r>
            <a:r>
              <a:rPr lang="nl-NL" sz="1600" dirty="0" smtClean="0"/>
              <a:t>industrie</a:t>
            </a:r>
            <a:endParaRPr lang="nl-NL" sz="1600" dirty="0"/>
          </a:p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14 april 2022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771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654149B-BF4F-4457-A5AA-4DBC1CD1B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14 april 2022</a:t>
            </a:r>
            <a:endParaRPr lang="nl-NL" dirty="0"/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395536" y="1266850"/>
            <a:ext cx="68323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2494C5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2494C5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2494C5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2494C5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2494C5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E17000"/>
                </a:solidFill>
                <a:latin typeface="Verdana" pitchFamily="34" charset="0"/>
              </a:defRPr>
            </a:lvl9pPr>
          </a:lstStyle>
          <a:p>
            <a:r>
              <a:rPr lang="nl-NL" kern="0" dirty="0" smtClean="0"/>
              <a:t>Verwervingsstrategie</a:t>
            </a:r>
            <a:endParaRPr lang="nl-NL" kern="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395536" y="1556792"/>
            <a:ext cx="8497639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5000"/>
              </a:spcBef>
              <a:spcAft>
                <a:spcPct val="0"/>
              </a:spcAft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74650" indent="-184150" algn="l" rtl="0" eaLnBrk="1" fontAlgn="base" hangingPunct="1">
              <a:spcBef>
                <a:spcPct val="5000"/>
              </a:spcBef>
              <a:spcAft>
                <a:spcPct val="0"/>
              </a:spcAft>
              <a:buChar char="•"/>
              <a:defRPr sz="2200">
                <a:solidFill>
                  <a:srgbClr val="000000"/>
                </a:solidFill>
                <a:latin typeface="+mn-lt"/>
              </a:defRPr>
            </a:lvl2pPr>
            <a:lvl3pPr marL="6223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–"/>
              <a:defRPr sz="2200">
                <a:solidFill>
                  <a:srgbClr val="000000"/>
                </a:solidFill>
                <a:latin typeface="+mn-lt"/>
              </a:defRPr>
            </a:lvl3pPr>
            <a:lvl4pPr marL="1166813" indent="-17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›"/>
              <a:defRPr sz="2200">
                <a:solidFill>
                  <a:srgbClr val="000000"/>
                </a:solidFill>
                <a:latin typeface="+mn-lt"/>
              </a:defRPr>
            </a:lvl4pPr>
            <a:lvl5pPr marL="13462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5pPr>
            <a:lvl6pPr marL="18034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6pPr>
            <a:lvl7pPr marL="22606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7pPr>
            <a:lvl8pPr marL="271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8pPr>
            <a:lvl9pPr marL="31750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9pPr>
          </a:lstStyle>
          <a:p>
            <a:endParaRPr lang="en-US" sz="1600" b="1" kern="0" dirty="0" smtClean="0"/>
          </a:p>
          <a:p>
            <a:endParaRPr lang="nl-NL" sz="1600" b="1" kern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kern="0" dirty="0" smtClean="0"/>
              <a:t>In </a:t>
            </a:r>
            <a:r>
              <a:rPr lang="en-US" sz="1600" kern="0" dirty="0" err="1" smtClean="0"/>
              <a:t>concurrentie</a:t>
            </a:r>
            <a:r>
              <a:rPr lang="en-US" sz="1600" kern="0" dirty="0" smtClean="0"/>
              <a:t>, </a:t>
            </a:r>
            <a:r>
              <a:rPr lang="en-US" sz="1600" kern="0" dirty="0" err="1" smtClean="0"/>
              <a:t>drie</a:t>
            </a:r>
            <a:r>
              <a:rPr lang="en-US" sz="1600" kern="0" dirty="0" smtClean="0"/>
              <a:t> </a:t>
            </a:r>
            <a:r>
              <a:rPr lang="en-US" sz="1600" kern="0" dirty="0" err="1" smtClean="0"/>
              <a:t>kandidaat-werven</a:t>
            </a:r>
            <a:endParaRPr lang="en-US" sz="160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kern="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kern="0" dirty="0" err="1"/>
              <a:t>Artikel</a:t>
            </a:r>
            <a:r>
              <a:rPr lang="en-US" sz="1600" kern="0" dirty="0"/>
              <a:t> 346 VWEU</a:t>
            </a:r>
          </a:p>
          <a:p>
            <a:pPr marL="717550" lvl="1" indent="-342900">
              <a:buFontTx/>
              <a:buChar char="-"/>
            </a:pPr>
            <a:r>
              <a:rPr lang="en-US" sz="1600" kern="0" dirty="0" err="1"/>
              <a:t>Beschermen</a:t>
            </a:r>
            <a:r>
              <a:rPr lang="en-US" sz="1600" kern="0" dirty="0"/>
              <a:t> </a:t>
            </a:r>
            <a:r>
              <a:rPr lang="en-US" sz="1600" kern="0" dirty="0" err="1"/>
              <a:t>wezenlijk</a:t>
            </a:r>
            <a:r>
              <a:rPr lang="en-US" sz="1600" kern="0" dirty="0"/>
              <a:t> </a:t>
            </a:r>
            <a:r>
              <a:rPr lang="en-US" sz="1600" kern="0" dirty="0" err="1"/>
              <a:t>nationaal</a:t>
            </a:r>
            <a:r>
              <a:rPr lang="en-US" sz="1600" kern="0" dirty="0"/>
              <a:t> </a:t>
            </a:r>
            <a:r>
              <a:rPr lang="en-US" sz="1600" kern="0" dirty="0" err="1" smtClean="0"/>
              <a:t>veiligheidsbelang</a:t>
            </a:r>
            <a:r>
              <a:rPr lang="en-US" sz="1600" kern="0" dirty="0" smtClean="0"/>
              <a:t> (WNV)</a:t>
            </a:r>
            <a:r>
              <a:rPr lang="nl-NL" sz="1600" dirty="0" smtClean="0"/>
              <a:t> </a:t>
            </a:r>
          </a:p>
          <a:p>
            <a:pPr marL="717550" lvl="1" indent="-342900">
              <a:buFontTx/>
              <a:buChar char="-"/>
            </a:pPr>
            <a:r>
              <a:rPr lang="nl-NL" sz="1600" dirty="0" smtClean="0"/>
              <a:t>Kennis </a:t>
            </a:r>
            <a:r>
              <a:rPr lang="nl-NL" sz="1600" dirty="0"/>
              <a:t>en capaciteit te </a:t>
            </a:r>
            <a:r>
              <a:rPr lang="nl-NL" sz="1600" dirty="0" smtClean="0"/>
              <a:t>waarborgen</a:t>
            </a:r>
          </a:p>
          <a:p>
            <a:pPr marL="717550" lvl="1" indent="-342900">
              <a:buFontTx/>
              <a:buChar char="-"/>
            </a:pPr>
            <a:r>
              <a:rPr lang="nl-NL" sz="1600" dirty="0" smtClean="0"/>
              <a:t>Oog </a:t>
            </a:r>
            <a:r>
              <a:rPr lang="nl-NL" sz="1600" dirty="0"/>
              <a:t>op de instandhouding </a:t>
            </a:r>
            <a:endParaRPr lang="nl-NL" sz="1600" dirty="0" smtClean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0" algn="l"/>
                <a:tab pos="444500" algn="l"/>
              </a:tabLst>
            </a:pPr>
            <a:endParaRPr lang="nl-NL" sz="1600" kern="0" dirty="0" smtClean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0" algn="l"/>
                <a:tab pos="444500" algn="l"/>
              </a:tabLst>
            </a:pPr>
            <a:r>
              <a:rPr lang="nl-NL" sz="1600" kern="0" dirty="0">
                <a:solidFill>
                  <a:schemeClr val="tx1"/>
                </a:solidFill>
              </a:rPr>
              <a:t>Betrokkenheid </a:t>
            </a:r>
            <a:r>
              <a:rPr lang="nl-NL" sz="1600" kern="0" dirty="0" smtClean="0">
                <a:solidFill>
                  <a:schemeClr val="tx1"/>
                </a:solidFill>
              </a:rPr>
              <a:t>NLDTIB is nodig om </a:t>
            </a:r>
            <a:r>
              <a:rPr lang="nl-NL" sz="1600" kern="0" dirty="0">
                <a:solidFill>
                  <a:schemeClr val="tx1"/>
                </a:solidFill>
              </a:rPr>
              <a:t>de boot operationeel relevant te houden en de inzetzekerheid te kunnen garanderen gedurende de levensduur</a:t>
            </a:r>
            <a:r>
              <a:rPr lang="nl-NL" sz="1600" kern="0" dirty="0"/>
              <a:t/>
            </a:r>
            <a:br>
              <a:rPr lang="nl-NL" sz="1600" kern="0" dirty="0"/>
            </a:br>
            <a:r>
              <a:rPr lang="nl-NL" sz="1600" kern="0" dirty="0" smtClean="0"/>
              <a:t/>
            </a:r>
            <a:br>
              <a:rPr lang="nl-NL" sz="1600" kern="0" dirty="0" smtClean="0"/>
            </a:br>
            <a:endParaRPr lang="nl-NL" sz="1600" kern="0" dirty="0" smtClean="0"/>
          </a:p>
          <a:p>
            <a:endParaRPr lang="nl-NL" sz="1600" kern="0" dirty="0" smtClean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397" y="4747495"/>
            <a:ext cx="3241723" cy="1561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497" y="4675487"/>
            <a:ext cx="1693531" cy="163383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536" y="4717252"/>
            <a:ext cx="3115925" cy="137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7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Vergelijking</a:t>
            </a:r>
            <a:r>
              <a:rPr lang="en-US" dirty="0" smtClean="0"/>
              <a:t> land-, </a:t>
            </a:r>
            <a:r>
              <a:rPr lang="en-US" dirty="0" err="1" smtClean="0"/>
              <a:t>lucht</a:t>
            </a:r>
            <a:r>
              <a:rPr lang="en-US" dirty="0" smtClean="0"/>
              <a:t>-, </a:t>
            </a:r>
            <a:r>
              <a:rPr lang="en-US" dirty="0" err="1" smtClean="0"/>
              <a:t>zeesystemen</a:t>
            </a:r>
            <a:r>
              <a:rPr lang="en-US" dirty="0" smtClean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14 april 2022</a:t>
            </a:r>
            <a:endParaRPr lang="nl-NL" dirty="0"/>
          </a:p>
        </p:txBody>
      </p:sp>
      <p:pic>
        <p:nvPicPr>
          <p:cNvPr id="6" name="Afbeelding 1"/>
          <p:cNvPicPr>
            <a:picLocks noChangeAspect="1"/>
          </p:cNvPicPr>
          <p:nvPr/>
        </p:nvPicPr>
        <p:blipFill rotWithShape="1">
          <a:blip r:embed="rId3"/>
          <a:srcRect b="82616"/>
          <a:stretch/>
        </p:blipFill>
        <p:spPr>
          <a:xfrm>
            <a:off x="26293" y="2296459"/>
            <a:ext cx="9150129" cy="742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3026697"/>
            <a:ext cx="8920026" cy="16754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7888" y="3472150"/>
            <a:ext cx="1799642" cy="125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093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640960" cy="400110"/>
          </a:xfrm>
        </p:spPr>
        <p:txBody>
          <a:bodyPr/>
          <a:lstStyle/>
          <a:p>
            <a:r>
              <a:rPr lang="nl-NL" dirty="0"/>
              <a:t>Nederlandse Industriële </a:t>
            </a:r>
            <a:r>
              <a:rPr lang="nl-NL" dirty="0" smtClean="0"/>
              <a:t>betrokkenheid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r>
              <a:rPr lang="nl-NL" dirty="0" smtClean="0">
                <a:solidFill>
                  <a:srgbClr val="FFFFFF"/>
                </a:solidFill>
                <a:latin typeface="Verdana" pitchFamily="34" charset="0"/>
              </a:rPr>
              <a:t>14 april 2022</a:t>
            </a:r>
            <a:endParaRPr lang="nl-NL" dirty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258A502-0E8F-40AF-AE64-6F3B62DBC08D}"/>
              </a:ext>
            </a:extLst>
          </p:cNvPr>
          <p:cNvSpPr/>
          <p:nvPr/>
        </p:nvSpPr>
        <p:spPr>
          <a:xfrm>
            <a:off x="1773381" y="3145357"/>
            <a:ext cx="3527473" cy="510099"/>
          </a:xfrm>
          <a:prstGeom prst="roundRect">
            <a:avLst/>
          </a:prstGeom>
          <a:solidFill>
            <a:srgbClr val="017BC6">
              <a:lumMod val="75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Onderzeeboten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1E8AE81-AFE1-4FF5-8171-09FA9907C714}"/>
              </a:ext>
            </a:extLst>
          </p:cNvPr>
          <p:cNvSpPr/>
          <p:nvPr/>
        </p:nvSpPr>
        <p:spPr>
          <a:xfrm>
            <a:off x="5433333" y="3149418"/>
            <a:ext cx="2051474" cy="510099"/>
          </a:xfrm>
          <a:prstGeom prst="roundRect">
            <a:avLst/>
          </a:prstGeom>
          <a:solidFill>
            <a:srgbClr val="DD8423"/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Overig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endParaRPr kumimoji="0" lang="en-US" sz="12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naval, air, 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space)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Rounded Rectangle 11">
            <a:extLst>
              <a:ext uri="{FF2B5EF4-FFF2-40B4-BE49-F238E27FC236}">
                <a16:creationId xmlns:a16="http://schemas.microsoft.com/office/drawing/2014/main" id="{37467480-8FC4-4681-A93E-F27935DDAFDF}"/>
              </a:ext>
            </a:extLst>
          </p:cNvPr>
          <p:cNvSpPr/>
          <p:nvPr/>
        </p:nvSpPr>
        <p:spPr>
          <a:xfrm>
            <a:off x="1773379" y="4047205"/>
            <a:ext cx="1770785" cy="283388"/>
          </a:xfrm>
          <a:prstGeom prst="roundRect">
            <a:avLst/>
          </a:prstGeom>
          <a:solidFill>
            <a:srgbClr val="017BC6">
              <a:lumMod val="75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WNV direct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Right Arrow 22">
            <a:extLst>
              <a:ext uri="{FF2B5EF4-FFF2-40B4-BE49-F238E27FC236}">
                <a16:creationId xmlns:a16="http://schemas.microsoft.com/office/drawing/2014/main" id="{F501DA82-56D4-4999-A42A-08F2A2DF1DBE}"/>
              </a:ext>
            </a:extLst>
          </p:cNvPr>
          <p:cNvSpPr/>
          <p:nvPr/>
        </p:nvSpPr>
        <p:spPr>
          <a:xfrm rot="5400000">
            <a:off x="3422179" y="2789973"/>
            <a:ext cx="307856" cy="300392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Rounded Rectangle 20">
            <a:extLst>
              <a:ext uri="{FF2B5EF4-FFF2-40B4-BE49-F238E27FC236}">
                <a16:creationId xmlns:a16="http://schemas.microsoft.com/office/drawing/2014/main" id="{86F4F3C3-2FD3-40DD-B140-7B1D37C52A7F}"/>
              </a:ext>
            </a:extLst>
          </p:cNvPr>
          <p:cNvSpPr/>
          <p:nvPr/>
        </p:nvSpPr>
        <p:spPr>
          <a:xfrm>
            <a:off x="3665642" y="4054132"/>
            <a:ext cx="1635212" cy="283388"/>
          </a:xfrm>
          <a:prstGeom prst="roundRect">
            <a:avLst/>
          </a:prstGeom>
          <a:solidFill>
            <a:srgbClr val="017BC6">
              <a:lumMod val="75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Niet-WNV direct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ounded Rectangle 24">
            <a:extLst>
              <a:ext uri="{FF2B5EF4-FFF2-40B4-BE49-F238E27FC236}">
                <a16:creationId xmlns:a16="http://schemas.microsoft.com/office/drawing/2014/main" id="{696499F8-3671-4C69-9866-9EF49A7765EB}"/>
              </a:ext>
            </a:extLst>
          </p:cNvPr>
          <p:cNvSpPr/>
          <p:nvPr/>
        </p:nvSpPr>
        <p:spPr>
          <a:xfrm>
            <a:off x="5461908" y="4051866"/>
            <a:ext cx="2022898" cy="283388"/>
          </a:xfrm>
          <a:prstGeom prst="roundRect">
            <a:avLst/>
          </a:prstGeom>
          <a:solidFill>
            <a:srgbClr val="DD8423"/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Indirect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Rounded Rectangle 26">
            <a:extLst>
              <a:ext uri="{FF2B5EF4-FFF2-40B4-BE49-F238E27FC236}">
                <a16:creationId xmlns:a16="http://schemas.microsoft.com/office/drawing/2014/main" id="{4341D99A-3BEC-4BC4-8393-9B51E87AE3F3}"/>
              </a:ext>
            </a:extLst>
          </p:cNvPr>
          <p:cNvSpPr/>
          <p:nvPr/>
        </p:nvSpPr>
        <p:spPr>
          <a:xfrm>
            <a:off x="1863851" y="5641927"/>
            <a:ext cx="5711428" cy="451369"/>
          </a:xfrm>
          <a:prstGeom prst="roundRect">
            <a:avLst/>
          </a:prstGeom>
          <a:solidFill>
            <a:srgbClr val="38870D">
              <a:lumMod val="75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Directe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en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indirecte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NLDTIB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betrokkenheid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8C86A786-2DFA-40D8-80C1-A5AD89AE9650}"/>
              </a:ext>
            </a:extLst>
          </p:cNvPr>
          <p:cNvSpPr/>
          <p:nvPr/>
        </p:nvSpPr>
        <p:spPr>
          <a:xfrm>
            <a:off x="4078061" y="4703604"/>
            <a:ext cx="3321293" cy="503112"/>
          </a:xfrm>
          <a:prstGeom prst="roundRect">
            <a:avLst/>
          </a:prstGeom>
          <a:solidFill>
            <a:srgbClr val="38870D">
              <a:lumMod val="75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ICA 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EZK </a:t>
            </a:r>
            <a:r>
              <a: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en</a:t>
            </a: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leverancier</a:t>
            </a:r>
            <a:endParaRPr kumimoji="0" lang="en-GB" sz="1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" name="Rounded Rectangle 30">
            <a:extLst>
              <a:ext uri="{FF2B5EF4-FFF2-40B4-BE49-F238E27FC236}">
                <a16:creationId xmlns:a16="http://schemas.microsoft.com/office/drawing/2014/main" id="{FB95786D-6B21-4F31-820A-3401C48918DA}"/>
              </a:ext>
            </a:extLst>
          </p:cNvPr>
          <p:cNvSpPr/>
          <p:nvPr/>
        </p:nvSpPr>
        <p:spPr>
          <a:xfrm>
            <a:off x="1773381" y="2216239"/>
            <a:ext cx="5711426" cy="510099"/>
          </a:xfrm>
          <a:prstGeom prst="roundRect">
            <a:avLst/>
          </a:prstGeom>
          <a:solidFill>
            <a:srgbClr val="DD8423"/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Strategische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autonomie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/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Defensie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Industrie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Strategie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sp>
        <p:nvSpPr>
          <p:cNvPr id="15" name="Right Arrow 32">
            <a:extLst>
              <a:ext uri="{FF2B5EF4-FFF2-40B4-BE49-F238E27FC236}">
                <a16:creationId xmlns:a16="http://schemas.microsoft.com/office/drawing/2014/main" id="{4D9A8C8F-3404-4A80-985F-30D4686D7C04}"/>
              </a:ext>
            </a:extLst>
          </p:cNvPr>
          <p:cNvSpPr/>
          <p:nvPr/>
        </p:nvSpPr>
        <p:spPr>
          <a:xfrm rot="5400000">
            <a:off x="6247186" y="2787674"/>
            <a:ext cx="307856" cy="300392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6" name="Right Arrow 33">
            <a:extLst>
              <a:ext uri="{FF2B5EF4-FFF2-40B4-BE49-F238E27FC236}">
                <a16:creationId xmlns:a16="http://schemas.microsoft.com/office/drawing/2014/main" id="{638D3EE7-6ED0-4318-AB6C-BC71C4E7950B}"/>
              </a:ext>
            </a:extLst>
          </p:cNvPr>
          <p:cNvSpPr/>
          <p:nvPr/>
        </p:nvSpPr>
        <p:spPr>
          <a:xfrm rot="5400000">
            <a:off x="2474056" y="3709866"/>
            <a:ext cx="307856" cy="300392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7" name="Right Arrow 34">
            <a:extLst>
              <a:ext uri="{FF2B5EF4-FFF2-40B4-BE49-F238E27FC236}">
                <a16:creationId xmlns:a16="http://schemas.microsoft.com/office/drawing/2014/main" id="{18380A2F-730D-40AD-A9EB-3DC081C4F57B}"/>
              </a:ext>
            </a:extLst>
          </p:cNvPr>
          <p:cNvSpPr/>
          <p:nvPr/>
        </p:nvSpPr>
        <p:spPr>
          <a:xfrm rot="5400000">
            <a:off x="4454443" y="3713409"/>
            <a:ext cx="307856" cy="300392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Right Arrow 35">
            <a:extLst>
              <a:ext uri="{FF2B5EF4-FFF2-40B4-BE49-F238E27FC236}">
                <a16:creationId xmlns:a16="http://schemas.microsoft.com/office/drawing/2014/main" id="{C7EB72FD-FBE0-47D3-8BDD-82ADB4D5FB6A}"/>
              </a:ext>
            </a:extLst>
          </p:cNvPr>
          <p:cNvSpPr/>
          <p:nvPr/>
        </p:nvSpPr>
        <p:spPr>
          <a:xfrm rot="5400000">
            <a:off x="6224452" y="3717987"/>
            <a:ext cx="307856" cy="300392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Right Arrow 36">
            <a:extLst>
              <a:ext uri="{FF2B5EF4-FFF2-40B4-BE49-F238E27FC236}">
                <a16:creationId xmlns:a16="http://schemas.microsoft.com/office/drawing/2014/main" id="{F98A5FDF-307C-4C62-AAAD-B7397EF3CB6C}"/>
              </a:ext>
            </a:extLst>
          </p:cNvPr>
          <p:cNvSpPr/>
          <p:nvPr/>
        </p:nvSpPr>
        <p:spPr>
          <a:xfrm rot="5400000">
            <a:off x="2474056" y="4364081"/>
            <a:ext cx="307856" cy="300392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Right Arrow 37">
            <a:extLst>
              <a:ext uri="{FF2B5EF4-FFF2-40B4-BE49-F238E27FC236}">
                <a16:creationId xmlns:a16="http://schemas.microsoft.com/office/drawing/2014/main" id="{0645CF21-4AFA-41EA-8796-6C33BA1C518D}"/>
              </a:ext>
            </a:extLst>
          </p:cNvPr>
          <p:cNvSpPr/>
          <p:nvPr/>
        </p:nvSpPr>
        <p:spPr>
          <a:xfrm rot="5400000">
            <a:off x="4454443" y="4375922"/>
            <a:ext cx="307856" cy="300392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Right Arrow 38">
            <a:extLst>
              <a:ext uri="{FF2B5EF4-FFF2-40B4-BE49-F238E27FC236}">
                <a16:creationId xmlns:a16="http://schemas.microsoft.com/office/drawing/2014/main" id="{51A23688-1F3C-4BD3-A232-CDB6CDF62EE3}"/>
              </a:ext>
            </a:extLst>
          </p:cNvPr>
          <p:cNvSpPr/>
          <p:nvPr/>
        </p:nvSpPr>
        <p:spPr>
          <a:xfrm rot="5400000">
            <a:off x="6224452" y="4375922"/>
            <a:ext cx="307856" cy="300392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3" name="Right Arrow 40">
            <a:extLst>
              <a:ext uri="{FF2B5EF4-FFF2-40B4-BE49-F238E27FC236}">
                <a16:creationId xmlns:a16="http://schemas.microsoft.com/office/drawing/2014/main" id="{8FF6C505-D1C0-442A-B95A-074E526CEDE1}"/>
              </a:ext>
            </a:extLst>
          </p:cNvPr>
          <p:cNvSpPr/>
          <p:nvPr/>
        </p:nvSpPr>
        <p:spPr>
          <a:xfrm rot="2216504">
            <a:off x="3489183" y="4424106"/>
            <a:ext cx="633268" cy="300392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4" name="Tekstvak 24">
            <a:extLst>
              <a:ext uri="{FF2B5EF4-FFF2-40B4-BE49-F238E27FC236}">
                <a16:creationId xmlns:a16="http://schemas.microsoft.com/office/drawing/2014/main" id="{1737099A-8938-4DBD-8C61-365A057AAE6E}"/>
              </a:ext>
            </a:extLst>
          </p:cNvPr>
          <p:cNvSpPr txBox="1"/>
          <p:nvPr/>
        </p:nvSpPr>
        <p:spPr>
          <a:xfrm>
            <a:off x="1773379" y="1717358"/>
            <a:ext cx="587592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00" dirty="0">
                <a:solidFill>
                  <a:srgbClr val="000000"/>
                </a:solidFill>
                <a:latin typeface="Verdana"/>
              </a:rPr>
              <a:t>Industrial Cooperation Agreement (ICA)</a:t>
            </a:r>
            <a:endParaRPr lang="nl-NL" sz="210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947098E5-FFCF-425C-B199-4341FA276577}"/>
              </a:ext>
            </a:extLst>
          </p:cNvPr>
          <p:cNvSpPr/>
          <p:nvPr/>
        </p:nvSpPr>
        <p:spPr>
          <a:xfrm>
            <a:off x="1783972" y="4682601"/>
            <a:ext cx="1760193" cy="524115"/>
          </a:xfrm>
          <a:prstGeom prst="roundRect">
            <a:avLst/>
          </a:prstGeom>
          <a:solidFill>
            <a:srgbClr val="017BC6">
              <a:lumMod val="75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Contracten</a:t>
            </a: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GB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Defensie</a:t>
            </a: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GB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en</a:t>
            </a: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GB" sz="11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leverancier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6" name="Right Arrow 39">
            <a:extLst>
              <a:ext uri="{FF2B5EF4-FFF2-40B4-BE49-F238E27FC236}">
                <a16:creationId xmlns:a16="http://schemas.microsoft.com/office/drawing/2014/main" id="{437EA231-23F7-4DD8-8C8C-0A2172DFF6C4}"/>
              </a:ext>
            </a:extLst>
          </p:cNvPr>
          <p:cNvSpPr/>
          <p:nvPr/>
        </p:nvSpPr>
        <p:spPr>
          <a:xfrm>
            <a:off x="3670179" y="4846271"/>
            <a:ext cx="271273" cy="137475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7" name="Right Arrow 39">
            <a:extLst>
              <a:ext uri="{FF2B5EF4-FFF2-40B4-BE49-F238E27FC236}">
                <a16:creationId xmlns:a16="http://schemas.microsoft.com/office/drawing/2014/main" id="{5FB55AD8-07CC-4244-BB8E-9AF0A46815EB}"/>
              </a:ext>
            </a:extLst>
          </p:cNvPr>
          <p:cNvSpPr/>
          <p:nvPr/>
        </p:nvSpPr>
        <p:spPr>
          <a:xfrm rot="10800000">
            <a:off x="3670179" y="4985408"/>
            <a:ext cx="271273" cy="137475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8" name="Pijl: gebogen omhoog 1">
            <a:extLst>
              <a:ext uri="{FF2B5EF4-FFF2-40B4-BE49-F238E27FC236}">
                <a16:creationId xmlns:a16="http://schemas.microsoft.com/office/drawing/2014/main" id="{801CB110-DAF7-4B97-9231-3B30FB71A6C7}"/>
              </a:ext>
            </a:extLst>
          </p:cNvPr>
          <p:cNvSpPr/>
          <p:nvPr/>
        </p:nvSpPr>
        <p:spPr>
          <a:xfrm rot="5400000">
            <a:off x="913399" y="3577367"/>
            <a:ext cx="570015" cy="989585"/>
          </a:xfrm>
          <a:prstGeom prst="bentUpArrow">
            <a:avLst/>
          </a:prstGeom>
          <a:solidFill>
            <a:srgbClr val="F9E11E">
              <a:lumMod val="20000"/>
              <a:lumOff val="80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9" name="Tekstvak 2">
            <a:extLst>
              <a:ext uri="{FF2B5EF4-FFF2-40B4-BE49-F238E27FC236}">
                <a16:creationId xmlns:a16="http://schemas.microsoft.com/office/drawing/2014/main" id="{024BAB45-41DC-4A6B-8501-7D85972E1D28}"/>
              </a:ext>
            </a:extLst>
          </p:cNvPr>
          <p:cNvSpPr txBox="1"/>
          <p:nvPr/>
        </p:nvSpPr>
        <p:spPr>
          <a:xfrm flipH="1">
            <a:off x="124687" y="3145357"/>
            <a:ext cx="1541551" cy="50783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35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</a:rPr>
              <a:t>WNV-maatregelen</a:t>
            </a:r>
          </a:p>
        </p:txBody>
      </p:sp>
      <p:sp>
        <p:nvSpPr>
          <p:cNvPr id="33" name="Ovaal 33">
            <a:extLst>
              <a:ext uri="{FF2B5EF4-FFF2-40B4-BE49-F238E27FC236}">
                <a16:creationId xmlns:a16="http://schemas.microsoft.com/office/drawing/2014/main" id="{D2F1B826-2A0E-499A-B799-56E67328C40B}"/>
              </a:ext>
            </a:extLst>
          </p:cNvPr>
          <p:cNvSpPr/>
          <p:nvPr/>
        </p:nvSpPr>
        <p:spPr>
          <a:xfrm>
            <a:off x="1640901" y="4524727"/>
            <a:ext cx="5828739" cy="837150"/>
          </a:xfrm>
          <a:prstGeom prst="ellipse">
            <a:avLst/>
          </a:prstGeom>
          <a:noFill/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35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4" name="Right Arrow 38">
            <a:extLst>
              <a:ext uri="{FF2B5EF4-FFF2-40B4-BE49-F238E27FC236}">
                <a16:creationId xmlns:a16="http://schemas.microsoft.com/office/drawing/2014/main" id="{51A23688-1F3C-4BD3-A232-CDB6CDF62EE3}"/>
              </a:ext>
            </a:extLst>
          </p:cNvPr>
          <p:cNvSpPr/>
          <p:nvPr/>
        </p:nvSpPr>
        <p:spPr>
          <a:xfrm rot="5400000">
            <a:off x="6224452" y="5293437"/>
            <a:ext cx="307856" cy="300392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5" name="Right Arrow 38">
            <a:extLst>
              <a:ext uri="{FF2B5EF4-FFF2-40B4-BE49-F238E27FC236}">
                <a16:creationId xmlns:a16="http://schemas.microsoft.com/office/drawing/2014/main" id="{51A23688-1F3C-4BD3-A232-CDB6CDF62EE3}"/>
              </a:ext>
            </a:extLst>
          </p:cNvPr>
          <p:cNvSpPr/>
          <p:nvPr/>
        </p:nvSpPr>
        <p:spPr>
          <a:xfrm rot="5400000">
            <a:off x="2474056" y="5289262"/>
            <a:ext cx="307856" cy="300392"/>
          </a:xfrm>
          <a:prstGeom prst="rightArrow">
            <a:avLst/>
          </a:prstGeom>
          <a:solidFill>
            <a:srgbClr val="94700A">
              <a:lumMod val="40000"/>
              <a:lumOff val="60000"/>
              <a:alpha val="58000"/>
            </a:srgbClr>
          </a:solidFill>
          <a:ln w="12700" cap="flat" cmpd="sng" algn="ctr">
            <a:solidFill>
              <a:srgbClr val="42145F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1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Toewerken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 </a:t>
            </a:r>
            <a:r>
              <a:rPr lang="en-US" dirty="0" err="1" smtClean="0"/>
              <a:t>offerteaanvraag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1600" dirty="0" smtClean="0"/>
          </a:p>
          <a:p>
            <a:endParaRPr lang="nl-NL" sz="1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nl-NL" dirty="0" smtClean="0"/>
              <a:t>14 april 2022</a:t>
            </a:r>
            <a:endParaRPr lang="nl-NL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62000" y="1925638"/>
            <a:ext cx="7986464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5000"/>
              </a:spcBef>
              <a:spcAft>
                <a:spcPct val="0"/>
              </a:spcAft>
              <a:defRPr sz="2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374650" indent="-184150" algn="l" rtl="0" eaLnBrk="1" fontAlgn="base" hangingPunct="1">
              <a:spcBef>
                <a:spcPct val="5000"/>
              </a:spcBef>
              <a:spcAft>
                <a:spcPct val="0"/>
              </a:spcAft>
              <a:buChar char="•"/>
              <a:defRPr sz="2200">
                <a:solidFill>
                  <a:srgbClr val="000000"/>
                </a:solidFill>
                <a:latin typeface="+mn-lt"/>
              </a:defRPr>
            </a:lvl2pPr>
            <a:lvl3pPr marL="6223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–"/>
              <a:defRPr sz="2200">
                <a:solidFill>
                  <a:srgbClr val="000000"/>
                </a:solidFill>
                <a:latin typeface="+mn-lt"/>
              </a:defRPr>
            </a:lvl3pPr>
            <a:lvl4pPr marL="1166813" indent="-17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›"/>
              <a:defRPr sz="2200">
                <a:solidFill>
                  <a:srgbClr val="000000"/>
                </a:solidFill>
                <a:latin typeface="+mn-lt"/>
              </a:defRPr>
            </a:lvl4pPr>
            <a:lvl5pPr marL="13462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5pPr>
            <a:lvl6pPr marL="18034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6pPr>
            <a:lvl7pPr marL="22606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7pPr>
            <a:lvl8pPr marL="27178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8pPr>
            <a:lvl9pPr marL="3175000" algn="l" rtl="0" eaLnBrk="1" fontAlgn="base" hangingPunct="1">
              <a:spcBef>
                <a:spcPct val="5000"/>
              </a:spcBef>
              <a:spcAft>
                <a:spcPct val="0"/>
              </a:spcAft>
              <a:buFont typeface="Verdana" pitchFamily="34" charset="0"/>
              <a:buChar char="»"/>
              <a:defRPr sz="2200">
                <a:solidFill>
                  <a:srgbClr val="000000"/>
                </a:solidFill>
                <a:latin typeface="+mn-lt"/>
              </a:defRPr>
            </a:lvl9pPr>
          </a:lstStyle>
          <a:p>
            <a:pPr>
              <a:lnSpc>
                <a:spcPct val="120000"/>
              </a:lnSpc>
            </a:pPr>
            <a:r>
              <a:rPr lang="nl-NL" sz="1600" b="1" dirty="0"/>
              <a:t>Meer </a:t>
            </a:r>
            <a:r>
              <a:rPr lang="nl-NL" sz="1600" b="1" dirty="0" smtClean="0"/>
              <a:t>focus</a:t>
            </a:r>
            <a:r>
              <a:rPr lang="nl-NL" sz="1600" dirty="0" smtClean="0"/>
              <a:t> 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600" dirty="0" err="1" smtClean="0"/>
              <a:t>Leverings</a:t>
            </a:r>
            <a:r>
              <a:rPr lang="en-US" sz="1600" dirty="0" smtClean="0"/>
              <a:t>-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 smtClean="0"/>
              <a:t>instandhoudingscontracten</a:t>
            </a:r>
            <a:r>
              <a:rPr lang="en-US" sz="1600" dirty="0" smtClean="0"/>
              <a:t> </a:t>
            </a:r>
            <a:r>
              <a:rPr lang="en-US" sz="1600" dirty="0" err="1" smtClean="0"/>
              <a:t>opknippen</a:t>
            </a:r>
            <a:endParaRPr lang="en-US" sz="1600" dirty="0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600" dirty="0" smtClean="0"/>
              <a:t>Beoordelingskader</a:t>
            </a:r>
            <a:r>
              <a:rPr lang="nl-NL" sz="1600" dirty="0"/>
              <a:t>, gunningsmodel en eisenpakket </a:t>
            </a:r>
            <a:r>
              <a:rPr lang="nl-NL" sz="1600" dirty="0" smtClean="0"/>
              <a:t>uitwerken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nl-NL" sz="1600" dirty="0"/>
              <a:t>Rest dialoog vervalt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nl-NL" sz="1600" b="1" dirty="0"/>
          </a:p>
          <a:p>
            <a:pPr>
              <a:lnSpc>
                <a:spcPct val="120000"/>
              </a:lnSpc>
            </a:pPr>
            <a:r>
              <a:rPr lang="nl-NL" sz="1600" b="1" dirty="0" smtClean="0"/>
              <a:t>Kamer </a:t>
            </a:r>
            <a:r>
              <a:rPr lang="nl-NL" sz="1600" b="1" dirty="0"/>
              <a:t>na zomer 2022 vertrouwelijk </a:t>
            </a:r>
            <a:r>
              <a:rPr lang="nl-NL" sz="1600" b="1" dirty="0" smtClean="0"/>
              <a:t>informeren</a:t>
            </a:r>
            <a:endParaRPr lang="nl-NL" sz="1600" dirty="0" smtClean="0"/>
          </a:p>
          <a:p>
            <a:pPr>
              <a:lnSpc>
                <a:spcPct val="120000"/>
              </a:lnSpc>
            </a:pPr>
            <a:r>
              <a:rPr lang="nl-NL" sz="1600" dirty="0" smtClean="0"/>
              <a:t>Afweging </a:t>
            </a:r>
            <a:r>
              <a:rPr lang="nl-NL" sz="1600" dirty="0"/>
              <a:t>tussen primaire en secundaire eisen en </a:t>
            </a:r>
            <a:r>
              <a:rPr lang="nl-NL" sz="1600" dirty="0" smtClean="0"/>
              <a:t>gevolgen </a:t>
            </a:r>
            <a:r>
              <a:rPr lang="nl-NL" sz="1600" dirty="0"/>
              <a:t>voor strategische autonomie </a:t>
            </a:r>
            <a:r>
              <a:rPr lang="nl-NL" sz="1600" dirty="0" smtClean="0"/>
              <a:t>(Van </a:t>
            </a:r>
            <a:r>
              <a:rPr lang="nl-NL" sz="1600" dirty="0"/>
              <a:t>Wijngaarden c.s. </a:t>
            </a:r>
            <a:r>
              <a:rPr lang="nl-NL" sz="1600" dirty="0" smtClean="0"/>
              <a:t>35925-X</a:t>
            </a:r>
            <a:r>
              <a:rPr lang="nl-NL" sz="1600" dirty="0"/>
              <a:t>, nr. </a:t>
            </a:r>
            <a:r>
              <a:rPr lang="nl-NL" sz="1600" dirty="0" smtClean="0"/>
              <a:t>43)</a:t>
            </a:r>
          </a:p>
          <a:p>
            <a:pPr>
              <a:lnSpc>
                <a:spcPct val="120000"/>
              </a:lnSpc>
            </a:pPr>
            <a:endParaRPr lang="nl-NL" sz="1600" dirty="0"/>
          </a:p>
          <a:p>
            <a:pPr>
              <a:lnSpc>
                <a:spcPct val="120000"/>
              </a:lnSpc>
            </a:pPr>
            <a:r>
              <a:rPr lang="en-US" sz="1600" b="1" dirty="0" err="1"/>
              <a:t>Offerteaanvraag</a:t>
            </a:r>
            <a:r>
              <a:rPr lang="en-US" sz="1600" b="1" dirty="0"/>
              <a:t> </a:t>
            </a:r>
            <a:r>
              <a:rPr lang="nl-NL" sz="1600" b="1" dirty="0"/>
              <a:t>laatste kwartaal </a:t>
            </a:r>
            <a:r>
              <a:rPr lang="nl-NL" sz="1600" b="1" dirty="0" smtClean="0"/>
              <a:t>2022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56326255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CDC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_MinDef.potx" id="{232A989B-C5C4-4B92-BE86-6B46A6213FEB}" vid="{0FA2CE63-EB79-4894-A65A-5A2B88B9DDE3}"/>
    </a:ext>
  </a:extLst>
</a:theme>
</file>

<file path=ppt/theme/theme2.xml><?xml version="1.0" encoding="utf-8"?>
<a:theme xmlns:a="http://schemas.openxmlformats.org/drawingml/2006/main" name="Rijkshuisstijl Violet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3" id="{E040C8C9-9B93-E444-93F9-5C528681D9A6}" vid="{9EB665A5-5769-D14F-8E89-F9A268A4FC20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559</ap:Words>
  <ap:PresentationFormat>Diavoorstelling (4:3)</ap:PresentationFormat>
  <ap:Paragraphs>119</ap:Paragraphs>
  <ap:Slides>9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ap:HeadingPairs>
  <ap:TitlesOfParts>
    <vt:vector baseType="lpstr" size="14">
      <vt:lpstr>Arial</vt:lpstr>
      <vt:lpstr>Verdana</vt:lpstr>
      <vt:lpstr>Wingdings</vt:lpstr>
      <vt:lpstr>Presentatie_CDC</vt:lpstr>
      <vt:lpstr>Rijkshuisstijl Violet</vt:lpstr>
      <vt:lpstr>Vervanging onderzeebootcapaciteit  (V-OZBT)</vt:lpstr>
      <vt:lpstr>Hoofdlijnenbrief en DIS</vt:lpstr>
      <vt:lpstr>Recente moties</vt:lpstr>
      <vt:lpstr>Wezenlijk nationaal veiligheidsbelang (WNV)</vt:lpstr>
      <vt:lpstr>Strategische autonomie  </vt:lpstr>
      <vt:lpstr>PowerPoint-presentatie</vt:lpstr>
      <vt:lpstr>Vergelijking land-, lucht-, zeesystemen </vt:lpstr>
      <vt:lpstr>Nederlandse Industriële betrokkenheid</vt:lpstr>
      <vt:lpstr>Toewerken naar offerteaanvraag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2020-01-14T08:59:36.0000000Z</dcterms:created>
  <dcterms:modified xsi:type="dcterms:W3CDTF">2022-04-21T10:09:29.0000000Z</dcterms:modified>
  <dc:description/>
  <dc:subject/>
  <keywords/>
  <version/>
  <category>------------------------</category>
</coreProperties>
</file>