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70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6" d="100"/>
          <a:sy n="196" d="100"/>
        </p:scale>
        <p:origin x="-2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13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printerSettings" Target="printerSettings/printerSettings1.bin" Id="rId12" /><Relationship Type="http://schemas.openxmlformats.org/officeDocument/2006/relationships/slide" Target="slides/slide6.xml" Id="rId7" /><Relationship Type="http://schemas.openxmlformats.org/officeDocument/2006/relationships/tableStyles" Target="tableStyles.xml" Id="rId16" /><Relationship Type="http://schemas.openxmlformats.org/officeDocument/2006/relationships/slide" Target="slides/slide1.xml" Id="rId2" /><Relationship Type="http://schemas.openxmlformats.org/officeDocument/2006/relationships/slide" Target="slides/slide10.xml" Id="rId1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5" /><Relationship Type="http://schemas.openxmlformats.org/officeDocument/2006/relationships/slide" Target="slides/slide4.xml" Id="rId5" /><Relationship Type="http://schemas.openxmlformats.org/officeDocument/2006/relationships/slide" Target="slides/slide9.xml" Id="rId10" /><Relationship Type="http://schemas.openxmlformats.org/officeDocument/2006/relationships/viewProps" Target="viewProps.xml" Id="rId14" /><Relationship Type="http://schemas.openxmlformats.org/officeDocument/2006/relationships/slide" Target="slides/slide3.xml" Id="rId4" /><Relationship Type="http://schemas.openxmlformats.org/officeDocument/2006/relationships/slide" Target="slides/slide8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49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5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2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27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61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86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52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51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20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66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5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F2CC-C407-B94D-A454-A68B18C6191F}" type="datetimeFigureOut">
              <a:rPr lang="nl-NL" smtClean="0"/>
              <a:t>03-04-16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0138-EF1B-3941-8112-53E700B74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1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gif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8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kapersbrief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62" y="2419940"/>
            <a:ext cx="2514600" cy="3390900"/>
          </a:xfrm>
          <a:prstGeom prst="rect">
            <a:avLst/>
          </a:prstGeom>
        </p:spPr>
      </p:pic>
      <p:pic>
        <p:nvPicPr>
          <p:cNvPr id="5" name="Afbeelding 4" descr="kapersbrief-2.jp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83" y="3825197"/>
            <a:ext cx="2613660" cy="2887980"/>
          </a:xfrm>
          <a:prstGeom prst="rect">
            <a:avLst/>
          </a:prstGeom>
        </p:spPr>
      </p:pic>
      <p:pic>
        <p:nvPicPr>
          <p:cNvPr id="4" name="Afbeelding 3" descr="article3_1_large-480x281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5"/>
            <a:ext cx="6096000" cy="3568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ANTI PIRATERIJ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Een civiele taak onder supervisie van de overheid?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eperen 14"/>
          <p:cNvGrpSpPr/>
          <p:nvPr/>
        </p:nvGrpSpPr>
        <p:grpSpPr>
          <a:xfrm>
            <a:off x="401205" y="218673"/>
            <a:ext cx="7296496" cy="5962892"/>
            <a:chOff x="835891" y="388686"/>
            <a:chExt cx="7296496" cy="5962892"/>
          </a:xfrm>
        </p:grpSpPr>
        <p:pic>
          <p:nvPicPr>
            <p:cNvPr id="3" name="Afbeelding 2" descr="Restment logo.jpg"/>
            <p:cNvPicPr>
              <a:picLocks noChangeAspect="1"/>
            </p:cNvPicPr>
            <p:nvPr/>
          </p:nvPicPr>
          <p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452" y="4542247"/>
              <a:ext cx="1062052" cy="280542"/>
            </a:xfrm>
            <a:prstGeom prst="rect">
              <a:avLst/>
            </a:prstGeom>
          </p:spPr>
        </p:pic>
        <p:pic>
          <p:nvPicPr>
            <p:cNvPr id="5" name="Afbeelding 4" descr="logo M4B.jpg"/>
            <p:cNvPicPr>
              <a:picLocks noChangeAspect="1"/>
            </p:cNvPicPr>
            <p:nvPr/>
          </p:nvPicPr>
          <p:blipFill>
            <a:blip r:embed="rId3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91" y="5840590"/>
              <a:ext cx="420813" cy="510988"/>
            </a:xfrm>
            <a:prstGeom prst="rect">
              <a:avLst/>
            </a:prstGeom>
          </p:spPr>
        </p:pic>
        <p:pic>
          <p:nvPicPr>
            <p:cNvPr id="6" name="Afbeelding 5" descr="skyline.png"/>
            <p:cNvPicPr>
              <a:picLocks noChangeAspect="1"/>
            </p:cNvPicPr>
            <p:nvPr/>
          </p:nvPicPr>
          <p:blipFill>
            <a:blip r:embed="rId4">
              <a:alphaModFix amt="4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664" y="4110446"/>
              <a:ext cx="901743" cy="170329"/>
            </a:xfrm>
            <a:prstGeom prst="rect">
              <a:avLst/>
            </a:prstGeom>
          </p:spPr>
        </p:pic>
        <p:pic>
          <p:nvPicPr>
            <p:cNvPr id="8" name="Afbeelding 7" descr="microsoft.gif"/>
            <p:cNvPicPr>
              <a:picLocks noChangeAspect="1"/>
            </p:cNvPicPr>
            <p:nvPr/>
          </p:nvPicPr>
          <p:blipFill>
            <a:blip r:embed="rId5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36" y="388686"/>
              <a:ext cx="845018" cy="932615"/>
            </a:xfrm>
            <a:prstGeom prst="rect">
              <a:avLst/>
            </a:prstGeom>
          </p:spPr>
        </p:pic>
        <p:pic>
          <p:nvPicPr>
            <p:cNvPr id="9" name="Afbeelding 8" descr="aon logo copy.png"/>
            <p:cNvPicPr>
              <a:picLocks noChangeAspect="1"/>
            </p:cNvPicPr>
            <p:nvPr/>
          </p:nvPicPr>
          <p:blipFill rotWithShape="1">
            <a:blip r:embed="rId6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37" b="22286"/>
            <a:stretch/>
          </p:blipFill>
          <p:spPr>
            <a:xfrm>
              <a:off x="6379026" y="5193811"/>
              <a:ext cx="1753361" cy="739933"/>
            </a:xfrm>
            <a:prstGeom prst="rect">
              <a:avLst/>
            </a:prstGeom>
          </p:spPr>
        </p:pic>
      </p:grpSp>
      <p:pic>
        <p:nvPicPr>
          <p:cNvPr id="11" name="Afbeelding 10" descr="hitachi_hds.jpg"/>
          <p:cNvPicPr>
            <a:picLocks noChangeAspect="1"/>
          </p:cNvPicPr>
          <p:nvPr/>
        </p:nvPicPr>
        <p:blipFill>
          <a:blip r:embed="rId7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58" y="1654086"/>
            <a:ext cx="1188191" cy="792127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555435" y="2994276"/>
            <a:ext cx="7129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 smtClean="0"/>
              <a:t>VRAGEN????</a:t>
            </a:r>
            <a:endParaRPr lang="nl-NL" sz="66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alphaModFix amt="51000"/>
          </a:blip>
          <a:stretch>
            <a:fillRect/>
          </a:stretch>
        </p:blipFill>
        <p:spPr>
          <a:xfrm>
            <a:off x="5895337" y="819411"/>
            <a:ext cx="889673" cy="141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02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ieteropdehaenen.JPG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IK ERMEE TE MAKEN?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07975"/>
            <a:ext cx="8229600" cy="4866025"/>
          </a:xfrm>
        </p:spPr>
        <p:txBody>
          <a:bodyPr>
            <a:noAutofit/>
          </a:bodyPr>
          <a:lstStyle/>
          <a:p>
            <a:r>
              <a:rPr lang="nl-NL" sz="1800" dirty="0" smtClean="0"/>
              <a:t>Risk GOC België en wens Belgische overheid tot nieuwe wetgeving </a:t>
            </a:r>
          </a:p>
          <a:p>
            <a:r>
              <a:rPr lang="nl-NL" sz="1800" dirty="0" smtClean="0"/>
              <a:t>Samenwerking met NL gezocht via mij</a:t>
            </a:r>
          </a:p>
          <a:p>
            <a:r>
              <a:rPr lang="nl-NL" sz="1800" dirty="0" smtClean="0"/>
              <a:t>België meer tonnage, minder schepen</a:t>
            </a:r>
          </a:p>
          <a:p>
            <a:r>
              <a:rPr lang="nl-NL" sz="1800" dirty="0" smtClean="0"/>
              <a:t>Alle stakeholders gesproken:</a:t>
            </a:r>
          </a:p>
          <a:p>
            <a:pPr lvl="1"/>
            <a:r>
              <a:rPr lang="nl-NL" sz="1800" dirty="0" smtClean="0"/>
              <a:t>KNRV (Tineke Netelenbos)</a:t>
            </a:r>
          </a:p>
          <a:p>
            <a:pPr lvl="1"/>
            <a:r>
              <a:rPr lang="nl-NL" sz="1800" dirty="0" smtClean="0"/>
              <a:t>Kapiteinsvereniging</a:t>
            </a:r>
          </a:p>
          <a:p>
            <a:pPr lvl="1"/>
            <a:r>
              <a:rPr lang="nl-NL" sz="1800" dirty="0" smtClean="0"/>
              <a:t>Diverse reders (NL en BE)</a:t>
            </a:r>
          </a:p>
          <a:p>
            <a:pPr lvl="1"/>
            <a:r>
              <a:rPr lang="nl-NL" sz="1800" dirty="0" smtClean="0"/>
              <a:t>Actief opererende ex Marine </a:t>
            </a:r>
            <a:r>
              <a:rPr lang="nl-NL" sz="1800" dirty="0" err="1" smtClean="0"/>
              <a:t>off’n</a:t>
            </a:r>
            <a:r>
              <a:rPr lang="nl-NL" sz="1800" dirty="0" smtClean="0"/>
              <a:t> onder vreemde vlaggen</a:t>
            </a:r>
          </a:p>
          <a:p>
            <a:pPr lvl="1"/>
            <a:r>
              <a:rPr lang="nl-NL" sz="1800" dirty="0" smtClean="0"/>
              <a:t>Beveiligingsbedrijf met goed trackrecord (RESTMENT) Israël</a:t>
            </a:r>
          </a:p>
          <a:p>
            <a:pPr lvl="1"/>
            <a:r>
              <a:rPr lang="nl-NL" sz="1800" dirty="0" err="1" smtClean="0"/>
              <a:t>Cdt</a:t>
            </a:r>
            <a:r>
              <a:rPr lang="nl-NL" sz="1800" dirty="0" smtClean="0"/>
              <a:t> KMARNS</a:t>
            </a:r>
          </a:p>
          <a:p>
            <a:pPr lvl="1"/>
            <a:r>
              <a:rPr lang="nl-NL" sz="1800" dirty="0" smtClean="0"/>
              <a:t>AON verzekeringen</a:t>
            </a:r>
          </a:p>
          <a:p>
            <a:pPr lvl="1"/>
            <a:r>
              <a:rPr lang="nl-NL" sz="1800" dirty="0" smtClean="0"/>
              <a:t>PCDS aangesproken</a:t>
            </a:r>
          </a:p>
          <a:p>
            <a:r>
              <a:rPr lang="nl-NL" sz="1800" dirty="0" smtClean="0"/>
              <a:t>Diverse Tweede Kamerfracties</a:t>
            </a:r>
          </a:p>
          <a:p>
            <a:r>
              <a:rPr lang="nl-NL" sz="1800" dirty="0" smtClean="0"/>
              <a:t>Adviseer “Restment” en “Policy Research Corporation”</a:t>
            </a:r>
          </a:p>
          <a:p>
            <a:r>
              <a:rPr lang="nl-NL" sz="1800" dirty="0" smtClean="0"/>
              <a:t>Anti piraterij kennis binnen M4B</a:t>
            </a:r>
          </a:p>
          <a:p>
            <a:endParaRPr lang="nl-NL" sz="1800" dirty="0" smtClean="0"/>
          </a:p>
          <a:p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18163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14613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ONGENOEGEN IN NL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Mariniers goed maar; veel, duur en inflexibel qua aanvraag</a:t>
            </a:r>
          </a:p>
          <a:p>
            <a:r>
              <a:rPr lang="nl-NL" sz="2400" dirty="0" smtClean="0"/>
              <a:t>Mariniers overgekwalificeerd, leegloop</a:t>
            </a:r>
          </a:p>
          <a:p>
            <a:r>
              <a:rPr lang="nl-NL" sz="2400" dirty="0" smtClean="0"/>
              <a:t>Reders zoeken andere wegen (vlaggen)</a:t>
            </a:r>
          </a:p>
          <a:p>
            <a:r>
              <a:rPr lang="nl-NL" sz="2400" dirty="0" smtClean="0"/>
              <a:t>Kleine reders laten vrachten lopen i.v.m. kosten/baten</a:t>
            </a:r>
          </a:p>
          <a:p>
            <a:r>
              <a:rPr lang="nl-NL" sz="2400" dirty="0" smtClean="0"/>
              <a:t>Kapiteins/families ongerust (wie is eindverantwoordelijk?); banger voor beveiligers dan evt. kapers</a:t>
            </a:r>
          </a:p>
          <a:p>
            <a:r>
              <a:rPr lang="nl-NL" sz="2400" dirty="0" smtClean="0"/>
              <a:t>Cowboy acties onbetrouwbare beveiligers t.o.v. </a:t>
            </a:r>
            <a:r>
              <a:rPr lang="nl-NL" sz="2400" dirty="0"/>
              <a:t>e</a:t>
            </a:r>
            <a:r>
              <a:rPr lang="nl-NL" sz="2400" dirty="0" smtClean="0"/>
              <a:t>chte vissers</a:t>
            </a:r>
          </a:p>
          <a:p>
            <a:r>
              <a:rPr lang="nl-NL" sz="2400" dirty="0" smtClean="0"/>
              <a:t>Risico van escalatie door buitenproportioneel geweld</a:t>
            </a:r>
          </a:p>
          <a:p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10206443" y="4893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035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 VAN 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Korte studie PRC in beeld brengen wensen alle stakeholders</a:t>
            </a:r>
          </a:p>
          <a:p>
            <a:r>
              <a:rPr lang="nl-NL" sz="2400" dirty="0" smtClean="0"/>
              <a:t>Opzetten PILOT met geïnteresseerde bedrijven, V&amp;J en Defensie</a:t>
            </a:r>
          </a:p>
          <a:p>
            <a:r>
              <a:rPr lang="nl-NL" sz="2400" dirty="0" smtClean="0"/>
              <a:t>Defensie en V&amp;J blijven hoofdrol spelen op gebied certificering, wetmatigheid, </a:t>
            </a:r>
            <a:r>
              <a:rPr lang="nl-NL" sz="2400" dirty="0" err="1" smtClean="0"/>
              <a:t>ROE’s</a:t>
            </a:r>
            <a:r>
              <a:rPr lang="nl-NL" sz="2400" dirty="0" smtClean="0"/>
              <a:t> en controle</a:t>
            </a:r>
          </a:p>
          <a:p>
            <a:r>
              <a:rPr lang="nl-NL" sz="2400" dirty="0" smtClean="0"/>
              <a:t>Doelstelling PILOT om op basis “best </a:t>
            </a:r>
            <a:r>
              <a:rPr lang="nl-NL" sz="2400" dirty="0" err="1" smtClean="0"/>
              <a:t>practices</a:t>
            </a:r>
            <a:r>
              <a:rPr lang="nl-NL" sz="2400" dirty="0" smtClean="0"/>
              <a:t>” tot een goede WET te komen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0918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15-3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400" dirty="0" smtClean="0"/>
              <a:t>Gebruik SBK militairen</a:t>
            </a:r>
          </a:p>
          <a:p>
            <a:r>
              <a:rPr lang="nl-NL" sz="2400" dirty="0" smtClean="0"/>
              <a:t>Inzet als betaalde burger in (tijdelijke) dienst Restment</a:t>
            </a:r>
          </a:p>
          <a:p>
            <a:r>
              <a:rPr lang="nl-NL" sz="2400" dirty="0" smtClean="0"/>
              <a:t>Training en inzet via Restment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Buiten territoriale </a:t>
            </a:r>
            <a:r>
              <a:rPr lang="nl-NL" sz="2400" dirty="0" smtClean="0"/>
              <a:t>wateren reservisten status; dus militair tijdens </a:t>
            </a:r>
            <a:r>
              <a:rPr lang="nl-NL" sz="2400" dirty="0" err="1" smtClean="0"/>
              <a:t>misssie</a:t>
            </a:r>
            <a:endParaRPr lang="nl-NL" sz="2400" dirty="0" smtClean="0"/>
          </a:p>
          <a:p>
            <a:r>
              <a:rPr lang="nl-NL" sz="2400" dirty="0" smtClean="0"/>
              <a:t>Nederlandse vlag en wetgeving</a:t>
            </a:r>
          </a:p>
          <a:p>
            <a:r>
              <a:rPr lang="nl-NL" sz="2400" dirty="0" smtClean="0"/>
              <a:t>Nadruk op passieve maatregelen, geweld “last resort”</a:t>
            </a:r>
          </a:p>
          <a:p>
            <a:r>
              <a:rPr lang="nl-NL" sz="2400" dirty="0" smtClean="0"/>
              <a:t>Alles wordt per camera </a:t>
            </a:r>
            <a:r>
              <a:rPr lang="nl-NL" sz="2400" dirty="0" smtClean="0"/>
              <a:t>vastgelegd</a:t>
            </a:r>
          </a:p>
          <a:p>
            <a:r>
              <a:rPr lang="nl-NL" sz="2400" dirty="0" smtClean="0"/>
              <a:t>Samenwerking met mil. Inlichtingendiensten </a:t>
            </a:r>
            <a:r>
              <a:rPr lang="nl-NL" sz="2400" smtClean="0"/>
              <a:t>nu mogelijk</a:t>
            </a:r>
            <a:endParaRPr lang="nl-NL" sz="2400" dirty="0" smtClean="0"/>
          </a:p>
          <a:p>
            <a:r>
              <a:rPr lang="nl-NL" sz="2400" dirty="0" smtClean="0"/>
              <a:t>Deelname in (NATO) Secure </a:t>
            </a:r>
            <a:r>
              <a:rPr lang="nl-NL" sz="2400" dirty="0" err="1" smtClean="0"/>
              <a:t>cloud</a:t>
            </a:r>
            <a:r>
              <a:rPr lang="nl-NL" sz="2400" dirty="0" smtClean="0"/>
              <a:t> voor uitwisseling inlichtingen om tot </a:t>
            </a:r>
            <a:r>
              <a:rPr lang="nl-NL" sz="2400" dirty="0" err="1" smtClean="0"/>
              <a:t>Recognised</a:t>
            </a:r>
            <a:r>
              <a:rPr lang="nl-NL" sz="2400" dirty="0" smtClean="0"/>
              <a:t> Sea Picture (RSP) te komen</a:t>
            </a:r>
          </a:p>
          <a:p>
            <a:r>
              <a:rPr lang="nl-NL" sz="2400" dirty="0" smtClean="0"/>
              <a:t>Pool (UAV) surveillance</a:t>
            </a:r>
          </a:p>
          <a:p>
            <a:r>
              <a:rPr lang="nl-NL" sz="2400" dirty="0" smtClean="0"/>
              <a:t>Proefperiode (PILOT) 1 jaar</a:t>
            </a:r>
          </a:p>
          <a:p>
            <a:r>
              <a:rPr lang="nl-NL" sz="2400" dirty="0" smtClean="0"/>
              <a:t>Evaluatie PRC tevens basis nieuwe wetgeving</a:t>
            </a:r>
          </a:p>
          <a:p>
            <a:r>
              <a:rPr lang="nl-NL" sz="2400" dirty="0" smtClean="0"/>
              <a:t>Openstelling voor andere bedrijven dan die deelnemen aan PILOT</a:t>
            </a:r>
          </a:p>
        </p:txBody>
      </p:sp>
    </p:spTree>
    <p:extLst>
      <p:ext uri="{BB962C8B-B14F-4D97-AF65-F5344CB8AC3E}">
        <p14:creationId xmlns:p14="http://schemas.microsoft.com/office/powerpoint/2010/main" val="65980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1133503700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"/>
            <a:ext cx="9144000" cy="68439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CONTROLE EN CERTIFICERING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Restment en Mariniers vergelijken ‘Best </a:t>
            </a:r>
            <a:r>
              <a:rPr lang="nl-NL" sz="2400" dirty="0" err="1" smtClean="0"/>
              <a:t>practices</a:t>
            </a:r>
            <a:r>
              <a:rPr lang="nl-NL" sz="2400" dirty="0" smtClean="0"/>
              <a:t>’</a:t>
            </a:r>
          </a:p>
          <a:p>
            <a:r>
              <a:rPr lang="nl-NL" sz="2400" dirty="0" smtClean="0"/>
              <a:t>Toetsing door V&amp;J</a:t>
            </a:r>
          </a:p>
          <a:p>
            <a:r>
              <a:rPr lang="nl-NL" sz="2400" dirty="0" smtClean="0"/>
              <a:t>Vaststellen te volgen procedures en </a:t>
            </a:r>
            <a:r>
              <a:rPr lang="nl-NL" sz="2400" dirty="0" err="1" smtClean="0"/>
              <a:t>ROE’s</a:t>
            </a:r>
            <a:endParaRPr lang="nl-NL" sz="2400" dirty="0" smtClean="0"/>
          </a:p>
          <a:p>
            <a:r>
              <a:rPr lang="nl-NL" sz="2400" dirty="0" smtClean="0"/>
              <a:t>Certificering training en examinering door Defensie/ V&amp;J</a:t>
            </a:r>
          </a:p>
          <a:p>
            <a:r>
              <a:rPr lang="nl-NL" sz="2400" dirty="0" smtClean="0"/>
              <a:t>Onaangekondigde controles door Defensie (</a:t>
            </a:r>
            <a:r>
              <a:rPr lang="nl-NL" sz="2400" dirty="0" err="1" smtClean="0"/>
              <a:t>Kmarns</a:t>
            </a:r>
            <a:r>
              <a:rPr lang="nl-NL" sz="2400" dirty="0" smtClean="0"/>
              <a:t>?)</a:t>
            </a:r>
          </a:p>
          <a:p>
            <a:r>
              <a:rPr lang="nl-NL" sz="2400" dirty="0" smtClean="0"/>
              <a:t>Permanente mogelijkheid tot deelname aan beveiliging door Defensie controleur</a:t>
            </a:r>
          </a:p>
          <a:p>
            <a:r>
              <a:rPr lang="nl-NL" sz="2400" dirty="0" smtClean="0"/>
              <a:t>Vaststellen “autoriteit” bij eventuele conflicten bedrijf/Defensie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2486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iraten1.jpg"/>
          <p:cNvPicPr>
            <a:picLocks noChangeAspect="1"/>
          </p:cNvPicPr>
          <p:nvPr/>
        </p:nvPicPr>
        <p:blipFill rotWithShape="1"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>
          <a:xfrm>
            <a:off x="11141" y="0"/>
            <a:ext cx="9132859" cy="6865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Pilot duurt een jaar en wetgeving pas in het verlengde</a:t>
            </a:r>
          </a:p>
          <a:p>
            <a:r>
              <a:rPr lang="nl-NL" sz="2400" dirty="0" smtClean="0"/>
              <a:t>Mariniers verliezen een taak</a:t>
            </a:r>
          </a:p>
          <a:p>
            <a:r>
              <a:rPr lang="nl-NL" sz="2400" dirty="0" smtClean="0"/>
              <a:t>NL markt (nog) niet open voor niet NL beveiligers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8821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iraten.jpg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Grote besparing Defensie door minder inzet KMARNS en tegemoetkoming salaris </a:t>
            </a:r>
            <a:r>
              <a:rPr lang="nl-NL" sz="2400" dirty="0" err="1" smtClean="0"/>
              <a:t>dienstverlatende</a:t>
            </a:r>
            <a:r>
              <a:rPr lang="nl-NL" sz="2400" dirty="0" smtClean="0"/>
              <a:t> militairen (SBK)</a:t>
            </a:r>
          </a:p>
          <a:p>
            <a:r>
              <a:rPr lang="nl-NL" sz="2400" dirty="0" smtClean="0"/>
              <a:t>Meer flexibele inzet goed voor kleinere reders</a:t>
            </a:r>
          </a:p>
          <a:p>
            <a:r>
              <a:rPr lang="nl-NL" sz="2400" dirty="0" smtClean="0"/>
              <a:t>Minder stookkosten en duurzamer varen (&lt; snelheid)</a:t>
            </a:r>
          </a:p>
          <a:p>
            <a:r>
              <a:rPr lang="nl-NL" sz="2400" dirty="0" smtClean="0"/>
              <a:t>Kans op “</a:t>
            </a:r>
            <a:r>
              <a:rPr lang="nl-NL" sz="2400" dirty="0" err="1" smtClean="0"/>
              <a:t>Recognised</a:t>
            </a:r>
            <a:r>
              <a:rPr lang="nl-NL" sz="2400" dirty="0" smtClean="0"/>
              <a:t> Seapicture  (RSP) en dus &lt; dreiging, door communicatie met MIVD</a:t>
            </a:r>
          </a:p>
          <a:p>
            <a:r>
              <a:rPr lang="nl-NL" sz="2400" dirty="0" smtClean="0"/>
              <a:t>AON kan onder dit regime lagere verzekeringspremies bewerkstelligen</a:t>
            </a:r>
          </a:p>
          <a:p>
            <a:r>
              <a:rPr lang="nl-NL" sz="2400" dirty="0" smtClean="0"/>
              <a:t>Nederlandse vlag wordt niet ontdoken dus &gt; rechtszekerheid</a:t>
            </a:r>
          </a:p>
          <a:p>
            <a:r>
              <a:rPr lang="nl-NL" sz="2400" dirty="0" smtClean="0"/>
              <a:t>Kans op cowboy gedrag neemt af</a:t>
            </a:r>
          </a:p>
          <a:p>
            <a:r>
              <a:rPr lang="nl-NL" sz="2400" dirty="0" smtClean="0"/>
              <a:t>Veiliger voor NL kapiteins</a:t>
            </a:r>
          </a:p>
          <a:p>
            <a:r>
              <a:rPr lang="nl-NL" sz="2400" dirty="0" smtClean="0"/>
              <a:t>Basis voor goed werkende wet door “best </a:t>
            </a:r>
            <a:r>
              <a:rPr lang="nl-NL" sz="2400" dirty="0" err="1" smtClean="0"/>
              <a:t>practices</a:t>
            </a:r>
            <a:r>
              <a:rPr lang="nl-NL" sz="2400" dirty="0" smtClean="0"/>
              <a:t>” alle ‘stakeholders’</a:t>
            </a:r>
          </a:p>
          <a:p>
            <a:r>
              <a:rPr lang="nl-NL" sz="2400" dirty="0" smtClean="0"/>
              <a:t>Mogelijkheid samenwerking BENELUX verband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7230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eus-vlag-geuzenvlag-nederland_1.gif"/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615" cy="6914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GEïNTERESSEERDE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6600"/>
                </a:solidFill>
              </a:rPr>
              <a:t>NL</a:t>
            </a:r>
            <a:r>
              <a:rPr lang="nl-NL" dirty="0" smtClean="0"/>
              <a:t> BEDRIJVEN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47750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FF6600"/>
                </a:solidFill>
              </a:rPr>
              <a:t>Policy Research Corporation</a:t>
            </a:r>
            <a:r>
              <a:rPr lang="nl-NL" sz="2400" dirty="0" smtClean="0"/>
              <a:t>; t.b.v. onderzoek en evaluatie</a:t>
            </a:r>
          </a:p>
          <a:p>
            <a:r>
              <a:rPr lang="nl-NL" sz="2400" dirty="0" smtClean="0">
                <a:solidFill>
                  <a:srgbClr val="FF6600"/>
                </a:solidFill>
              </a:rPr>
              <a:t>Restment</a:t>
            </a:r>
            <a:r>
              <a:rPr lang="nl-NL" sz="2400" dirty="0" smtClean="0"/>
              <a:t>; NL beveiligingsbedrijf met ervaring</a:t>
            </a:r>
          </a:p>
          <a:p>
            <a:r>
              <a:rPr lang="nl-NL" sz="2400" dirty="0" smtClean="0"/>
              <a:t>Microsoft/Hitachi </a:t>
            </a:r>
            <a:r>
              <a:rPr lang="nl-NL" sz="2400" dirty="0" err="1" smtClean="0"/>
              <a:t>Datasystems</a:t>
            </a:r>
            <a:r>
              <a:rPr lang="nl-NL" sz="2400" dirty="0" smtClean="0"/>
              <a:t>/</a:t>
            </a:r>
            <a:r>
              <a:rPr lang="nl-NL" sz="2400" dirty="0" smtClean="0">
                <a:solidFill>
                  <a:srgbClr val="FF6600"/>
                </a:solidFill>
              </a:rPr>
              <a:t>Keylocker</a:t>
            </a:r>
            <a:r>
              <a:rPr lang="nl-NL" sz="2400" dirty="0" smtClean="0"/>
              <a:t> t.b.v. Secure Cloud voor NAVO/EU en samenwerking andere marines</a:t>
            </a:r>
          </a:p>
          <a:p>
            <a:r>
              <a:rPr lang="nl-NL" sz="2400" dirty="0" smtClean="0"/>
              <a:t>AON; t.b.v. lagere verzekeringspremies</a:t>
            </a:r>
          </a:p>
          <a:p>
            <a:r>
              <a:rPr lang="nl-NL" sz="2400" dirty="0" smtClean="0">
                <a:solidFill>
                  <a:srgbClr val="FF6600"/>
                </a:solidFill>
              </a:rPr>
              <a:t>AEC Skyline</a:t>
            </a:r>
            <a:r>
              <a:rPr lang="nl-NL" sz="2400" dirty="0" smtClean="0"/>
              <a:t>; t.b.v. Sensorsystemen in de lucht (on)bemand (</a:t>
            </a:r>
            <a:r>
              <a:rPr lang="nl-NL" sz="2400" dirty="0" err="1" smtClean="0"/>
              <a:t>Reaper</a:t>
            </a:r>
            <a:r>
              <a:rPr lang="nl-NL" sz="2400" dirty="0" smtClean="0"/>
              <a:t> format)</a:t>
            </a:r>
          </a:p>
          <a:p>
            <a:r>
              <a:rPr lang="nl-NL" sz="2400" dirty="0" smtClean="0">
                <a:solidFill>
                  <a:srgbClr val="FF6600"/>
                </a:solidFill>
              </a:rPr>
              <a:t>M4B</a:t>
            </a:r>
            <a:r>
              <a:rPr lang="nl-NL" sz="2400" dirty="0" smtClean="0"/>
              <a:t>; oud marine officieren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52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566</ap:Words>
  <ap:PresentationFormat>Diavoorstelling (4:3)</ap:PresentationFormat>
  <ap:Paragraphs>76</ap:Paragraphs>
  <ap:Slides>10</ap:Slides>
  <ap:HiddenSlides>0</ap:HiddenSlides>
  <ap:MMClips>0</ap:MMClips>
  <ap:ScaleCrop>false</ap:ScaleCrop>
  <ap:HeadingPairs>
    <vt:vector baseType="variant" size="4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ap:HeadingPairs>
  <ap:TitlesOfParts>
    <vt:vector baseType="lpstr" size="11">
      <vt:lpstr>Office-thema</vt:lpstr>
      <vt:lpstr>ANTI PIRATERIJ</vt:lpstr>
      <vt:lpstr>WAT HEB IK ERMEE TE MAKEN?</vt:lpstr>
      <vt:lpstr>ONGENOEGEN IN NL</vt:lpstr>
      <vt:lpstr>METHODE VAN AANPAK</vt:lpstr>
      <vt:lpstr> UITVOERING</vt:lpstr>
      <vt:lpstr>CONTROLE EN CERTIFICERING</vt:lpstr>
      <vt:lpstr>NADELEN</vt:lpstr>
      <vt:lpstr>VOORDELEN</vt:lpstr>
      <vt:lpstr>GEïNTERESSEERDE NL BEDRIJVEN</vt:lpstr>
      <vt:lpstr>PowerPoint-presentatie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2014-02-18T18:31:36.0000000Z</dcterms:created>
  <dcterms:modified xsi:type="dcterms:W3CDTF">2016-04-03T06:21:32.0000000Z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0x010100CF71A461817F9A4D93509A1167CD83D8</vt:lpwstr>
  </property>
</Properties>
</file>