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202" r:id="rId2"/>
    <p:sldId id="603" r:id="rId3"/>
    <p:sldId id="616" r:id="rId4"/>
    <p:sldId id="613" r:id="rId5"/>
    <p:sldId id="543" r:id="rId6"/>
    <p:sldId id="2201" r:id="rId7"/>
    <p:sldId id="617" r:id="rId8"/>
    <p:sldId id="609" r:id="rId9"/>
    <p:sldId id="504" r:id="rId10"/>
    <p:sldId id="502" r:id="rId11"/>
    <p:sldId id="503" r:id="rId12"/>
    <p:sldId id="548" r:id="rId13"/>
    <p:sldId id="606" r:id="rId14"/>
    <p:sldId id="612" r:id="rId15"/>
  </p:sldIdLst>
  <p:sldSz cx="12192000" cy="6858000"/>
  <p:notesSz cx="6705600" cy="98425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  <p15:guide id="4" orient="horz" pos="1095">
          <p15:clr>
            <a:srgbClr val="A4A3A4"/>
          </p15:clr>
        </p15:guide>
        <p15:guide id="5" pos="4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454" autoAdjust="0"/>
    <p:restoredTop sz="92479" autoAdjust="0"/>
  </p:normalViewPr>
  <p:slideViewPr>
    <p:cSldViewPr snapToGrid="0">
      <p:cViewPr varScale="1">
        <p:scale>
          <a:sx n="62" d="100"/>
          <a:sy n="62" d="100"/>
        </p:scale>
        <p:origin x="102" y="192"/>
      </p:cViewPr>
      <p:guideLst>
        <p:guide pos="518"/>
        <p:guide orient="horz" pos="2160"/>
        <p:guide orient="horz" pos="1036"/>
        <p:guide orient="horz" pos="1095"/>
        <p:guide pos="4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05760" cy="493834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98288" y="0"/>
            <a:ext cx="2905760" cy="493834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348667"/>
            <a:ext cx="2905760" cy="493833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98288" y="9348667"/>
            <a:ext cx="2905760" cy="493833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05760" cy="493834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98288" y="0"/>
            <a:ext cx="2905760" cy="493834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21-4-2022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30313"/>
            <a:ext cx="5905500" cy="3322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15" tIns="45158" rIns="90315" bIns="4515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0560" y="4736704"/>
            <a:ext cx="5364480" cy="3875484"/>
          </a:xfrm>
          <a:prstGeom prst="rect">
            <a:avLst/>
          </a:prstGeom>
        </p:spPr>
        <p:txBody>
          <a:bodyPr vert="horz" lIns="90315" tIns="45158" rIns="90315" bIns="45158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348667"/>
            <a:ext cx="2905760" cy="493833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98288" y="9348667"/>
            <a:ext cx="2905760" cy="493833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693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35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0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32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89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8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Veeneklaas</a:t>
            </a: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definieert het begrip ecosysteemdiensten als de baten die de levende natuur de mens oplevert. 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2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32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83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1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609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35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A9FB-4E31-47E5-BE31-66DB42BAEEB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5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64120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0"/>
            <a:ext cx="12191977" cy="1066798"/>
          </a:xfrm>
          <a:prstGeom prst="rect">
            <a:avLst/>
          </a:prstGeom>
        </p:spPr>
      </p:pic>
      <p:sp>
        <p:nvSpPr>
          <p:cNvPr id="8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dirty="0"/>
              <a:t>Klik op het pictogram als u een afbeelding </a:t>
            </a:r>
            <a:r>
              <a:rPr lang="nl-NL"/>
              <a:t>wilt toevoegen. Let </a:t>
            </a:r>
            <a:r>
              <a:rPr lang="nl-NL" dirty="0"/>
              <a:t>op de rechten van de foto!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88" cy="1066798"/>
          </a:xfrm>
          <a:prstGeom prst="rect">
            <a:avLst/>
          </a:prstGeom>
        </p:spPr>
      </p:pic>
      <p:sp>
        <p:nvSpPr>
          <p:cNvPr id="14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dirty="0"/>
              <a:t>Klik op het pictogram als u een afbeelding </a:t>
            </a:r>
            <a:r>
              <a:rPr lang="nl-NL"/>
              <a:t>wilt toevoegen. Let </a:t>
            </a:r>
            <a:r>
              <a:rPr lang="nl-NL" dirty="0"/>
              <a:t>op de rechten van de foto!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dirty="0"/>
              <a:t>Klik op het pictogram als u een afbeelding </a:t>
            </a:r>
            <a:r>
              <a:rPr lang="nl-NL"/>
              <a:t>wilt toevoegen. Let </a:t>
            </a:r>
            <a:r>
              <a:rPr lang="nl-NL" dirty="0"/>
              <a:t>op de rechten van de foto!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88" cy="1066798"/>
          </a:xfrm>
          <a:prstGeom prst="rect">
            <a:avLst/>
          </a:prstGeom>
        </p:spPr>
      </p:pic>
      <p:sp>
        <p:nvSpPr>
          <p:cNvPr id="9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als u een afbeelding </a:t>
            </a:r>
            <a:r>
              <a:rPr lang="nl-NL"/>
              <a:t>wilt toevoegen.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Let op de rechten van de foto!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88" cy="1066798"/>
          </a:xfrm>
          <a:prstGeom prst="rect">
            <a:avLst/>
          </a:prstGeom>
        </p:spPr>
      </p:pic>
      <p:sp>
        <p:nvSpPr>
          <p:cNvPr id="9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1886465"/>
            <a:ext cx="10923588" cy="4334948"/>
          </a:xfrm>
        </p:spPr>
        <p:txBody>
          <a:bodyPr numCol="1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6362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>
            <a:lvl1pPr>
              <a:defRPr/>
            </a:lvl1pPr>
          </a:lstStyle>
          <a:p>
            <a:r>
              <a:rPr lang="nl-NL" dirty="0"/>
              <a:t>Klik op het pictogram als u een afbeelding </a:t>
            </a:r>
            <a:r>
              <a:rPr lang="nl-NL"/>
              <a:t>wilt toevoegen.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Let op de rechten van de foto!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88" cy="1066798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als u een afbeelding </a:t>
            </a:r>
            <a:r>
              <a:rPr lang="nl-NL"/>
              <a:t>wilt toevoegen.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Let op de rechten van de foto!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88" cy="1066798"/>
          </a:xfrm>
          <a:prstGeom prst="rect">
            <a:avLst/>
          </a:prstGeom>
        </p:spPr>
      </p:pic>
      <p:sp>
        <p:nvSpPr>
          <p:cNvPr id="11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defRPr/>
            </a:lvl1pPr>
          </a:lstStyle>
          <a:p>
            <a:r>
              <a:rPr lang="nl-NL" dirty="0"/>
              <a:t>Klik op het pictogram als u een afbeelding </a:t>
            </a:r>
            <a:r>
              <a:rPr lang="nl-NL"/>
              <a:t>wilt toevoegen.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Let op de rechten van de foto!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88" cy="1066798"/>
          </a:xfrm>
          <a:prstGeom prst="rect">
            <a:avLst/>
          </a:prstGeom>
        </p:spPr>
      </p:pic>
      <p:sp>
        <p:nvSpPr>
          <p:cNvPr id="11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als u een afbeelding </a:t>
            </a:r>
            <a:r>
              <a:rPr lang="nl-NL"/>
              <a:t>wilt toevoegen.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Let op de rechten van de foto!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0"/>
            <a:ext cx="12191977" cy="1066798"/>
          </a:xfrm>
          <a:prstGeom prst="rect">
            <a:avLst/>
          </a:prstGeom>
        </p:spPr>
      </p:pic>
      <p:sp>
        <p:nvSpPr>
          <p:cNvPr id="8" name="Rechthoek 12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>
            <a:lvl1pPr>
              <a:defRPr/>
            </a:lvl1pPr>
          </a:lstStyle>
          <a:p>
            <a:r>
              <a:rPr lang="nl-NL" dirty="0"/>
              <a:t>Klik op het pictogram als u een afbeelding </a:t>
            </a:r>
            <a:r>
              <a:rPr lang="nl-NL"/>
              <a:t>wilt toevoegen.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Let op de rechten van de foto!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6480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1839191"/>
            <a:ext cx="10923588" cy="43822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1851138"/>
            <a:ext cx="3600000" cy="4362337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1859076"/>
            <a:ext cx="7178964" cy="4362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Footer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SlideNumber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7B0D11-5ECA-4523-82CB-7973ED3472D1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Tijdelijke aanduiding voor datum 6"/>
          <p:cNvSpPr>
            <a:spLocks noGrp="1"/>
          </p:cNvSpPr>
          <p:nvPr>
            <p:ph type="dt" sz="half" idx="22"/>
          </p:nvPr>
        </p:nvSpPr>
        <p:spPr>
          <a:xfrm>
            <a:off x="6553199" y="6372038"/>
            <a:ext cx="3781426" cy="264272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6311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 hasCustomPrompt="1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>
            <a:lvl1pPr>
              <a:defRPr baseline="0"/>
            </a:lvl1pPr>
          </a:lstStyle>
          <a:p>
            <a:r>
              <a:rPr lang="nl-NL" dirty="0"/>
              <a:t>Klik op het pictogram als u een afbeelding </a:t>
            </a:r>
            <a:r>
              <a:rPr lang="nl-NL"/>
              <a:t>wilt toevoegen. Let </a:t>
            </a:r>
            <a:r>
              <a:rPr lang="nl-NL" dirty="0"/>
              <a:t>op de rechten van de foto!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26 maart 2018 | Bas Breman, Joep Dirkx, Arjen van Hinsberg, Henk van Zeijts</a:t>
            </a:r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EA1B-803D-4CDE-AA8B-7F4E4BC89EC6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50035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6" name="Tijdelijke aanduiding voor afbeelding 15" title="Test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2000 w 12192000"/>
              <a:gd name="connsiteY0" fmla="*/ 1 h 3427413"/>
              <a:gd name="connsiteX1" fmla="*/ 5772000 w 12192000"/>
              <a:gd name="connsiteY1" fmla="*/ 1144801 h 3427413"/>
              <a:gd name="connsiteX2" fmla="*/ 6420000 w 12192000"/>
              <a:gd name="connsiteY2" fmla="*/ 1144801 h 3427413"/>
              <a:gd name="connsiteX3" fmla="*/ 64200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2000" y="1"/>
                </a:moveTo>
                <a:lnTo>
                  <a:pt x="5772000" y="1144801"/>
                </a:lnTo>
                <a:lnTo>
                  <a:pt x="6420000" y="1144801"/>
                </a:lnTo>
                <a:lnTo>
                  <a:pt x="64200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48000" anchor="ctr" anchorCtr="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als u een afbeelding wilt toevoegen. </a:t>
            </a:r>
            <a:br>
              <a:rPr lang="nl-NL" dirty="0"/>
            </a:br>
            <a:r>
              <a:rPr lang="nl-NL" dirty="0"/>
              <a:t>Let op de rechten van de foto!</a:t>
            </a:r>
          </a:p>
          <a:p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49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0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toevoegen. Let op de rechten van de foto!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1849582"/>
            <a:ext cx="10923588" cy="4371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88" cy="1066798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53199" y="6372038"/>
            <a:ext cx="3781426" cy="264272"/>
          </a:xfrm>
          <a:prstGeom prst="rect">
            <a:avLst/>
          </a:prstGeom>
        </p:spPr>
        <p:txBody>
          <a:bodyPr vert="horz" lIns="91440" tIns="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372038"/>
            <a:ext cx="5003800" cy="26427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39424" y="6372038"/>
            <a:ext cx="919163" cy="264272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50" r:id="rId2"/>
    <p:sldLayoutId id="2147483725" r:id="rId3"/>
    <p:sldLayoutId id="2147483719" r:id="rId4"/>
    <p:sldLayoutId id="2147483726" r:id="rId5"/>
    <p:sldLayoutId id="2147483666" r:id="rId6"/>
    <p:sldLayoutId id="2147483690" r:id="rId7"/>
    <p:sldLayoutId id="2147483728" r:id="rId8"/>
    <p:sldLayoutId id="2147483651" r:id="rId9"/>
    <p:sldLayoutId id="2147483654" r:id="rId10"/>
    <p:sldLayoutId id="2147483655" r:id="rId11"/>
    <p:sldLayoutId id="2147483689" r:id="rId12"/>
    <p:sldLayoutId id="2147483712" r:id="rId13"/>
    <p:sldLayoutId id="2147483711" r:id="rId14"/>
    <p:sldLayoutId id="2147483675" r:id="rId15"/>
    <p:sldLayoutId id="2147483657" r:id="rId16"/>
    <p:sldLayoutId id="2147483691" r:id="rId17"/>
    <p:sldLayoutId id="2147483729" r:id="rId18"/>
    <p:sldLayoutId id="2147483718" r:id="rId19"/>
    <p:sldLayoutId id="2147483717" r:id="rId20"/>
    <p:sldLayoutId id="2147483714" r:id="rId21"/>
    <p:sldLayoutId id="2147483713" r:id="rId22"/>
    <p:sldLayoutId id="2147483716" r:id="rId23"/>
    <p:sldLayoutId id="2147483715" r:id="rId24"/>
    <p:sldLayoutId id="2147483702" r:id="rId25"/>
    <p:sldLayoutId id="2147483721" r:id="rId26"/>
    <p:sldLayoutId id="2147483740" r:id="rId27"/>
    <p:sldLayoutId id="2147483700" r:id="rId28"/>
    <p:sldLayoutId id="2147483692" r:id="rId29"/>
    <p:sldLayoutId id="2147483722" r:id="rId30"/>
    <p:sldLayoutId id="2147483723" r:id="rId31"/>
    <p:sldLayoutId id="2147483741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10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10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20.jpeg"/><Relationship Id="rId10" Type="http://schemas.openxmlformats.org/officeDocument/2006/relationships/image" Target="../media/image43.jpeg"/><Relationship Id="rId4" Type="http://schemas.openxmlformats.org/officeDocument/2006/relationships/image" Target="../media/image18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8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19FAD6-E80D-4750-9D46-59CC74BE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04E2F8-100B-4444-BC51-EDD63BCB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4746661"/>
            <a:ext cx="11591591" cy="1625378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b="1" dirty="0"/>
              <a:t>Natuurverkenning 2050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Scenario Natuurinclusief</a:t>
            </a:r>
            <a:br>
              <a:rPr lang="en-US" sz="2800" dirty="0"/>
            </a:br>
            <a:r>
              <a:rPr lang="en-US" sz="2000" dirty="0"/>
              <a:t>Bas </a:t>
            </a:r>
            <a:r>
              <a:rPr lang="en-US" sz="2000" dirty="0" err="1"/>
              <a:t>Breman</a:t>
            </a:r>
            <a:r>
              <a:rPr lang="en-US" sz="2000" dirty="0"/>
              <a:t> (WUR) / Petra van Egmond (PBL)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3C87D7-F6F6-4604-A6F1-52F5ED53B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397"/>
            <a:ext cx="12192000" cy="37734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B692E2A-59C8-4403-857C-34D11A9F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477" y="49093"/>
            <a:ext cx="268856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8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10735432" y="6477794"/>
            <a:ext cx="1004812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C894A-C4ED-487C-A929-B1D7399947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2408"/>
            <a:ext cx="12192000" cy="525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BC41B-E329-4238-B0FF-445D4D2142DD}"/>
              </a:ext>
            </a:extLst>
          </p:cNvPr>
          <p:cNvSpPr txBox="1"/>
          <p:nvPr/>
        </p:nvSpPr>
        <p:spPr>
          <a:xfrm>
            <a:off x="5995039" y="960583"/>
            <a:ext cx="178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n w="0"/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A32E0-5C5F-4502-BD99-BE88A063BB89}"/>
              </a:ext>
            </a:extLst>
          </p:cNvPr>
          <p:cNvSpPr txBox="1"/>
          <p:nvPr/>
        </p:nvSpPr>
        <p:spPr>
          <a:xfrm>
            <a:off x="8160671" y="2844224"/>
            <a:ext cx="178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n w="0"/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E04FF-C53C-4525-8642-F61549A14ACD}"/>
              </a:ext>
            </a:extLst>
          </p:cNvPr>
          <p:cNvSpPr txBox="1"/>
          <p:nvPr/>
        </p:nvSpPr>
        <p:spPr>
          <a:xfrm>
            <a:off x="993400" y="3136612"/>
            <a:ext cx="178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n w="0"/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Klei</a:t>
            </a:r>
          </a:p>
        </p:txBody>
      </p:sp>
      <p:pic>
        <p:nvPicPr>
          <p:cNvPr id="12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8E2440B-F707-4D0A-8477-3B9365C9A8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AAC7A4D9-2AC8-4DF2-915A-1EC12832FD37}"/>
              </a:ext>
            </a:extLst>
          </p:cNvPr>
          <p:cNvSpPr txBox="1">
            <a:spLocks/>
          </p:cNvSpPr>
          <p:nvPr/>
        </p:nvSpPr>
        <p:spPr>
          <a:xfrm>
            <a:off x="175417" y="9192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Landschappelijke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bodemkaart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0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10735432" y="6477794"/>
            <a:ext cx="1004812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C894A-C4ED-487C-A929-B1D7399947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" y="1086838"/>
            <a:ext cx="12187446" cy="5250992"/>
          </a:xfrm>
          <a:prstGeom prst="rect">
            <a:avLst/>
          </a:prstGeom>
        </p:spPr>
      </p:pic>
      <p:pic>
        <p:nvPicPr>
          <p:cNvPr id="12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A1DCD43-2959-40F9-8B21-1A5FEA71C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2F379749-0F5E-43F6-B7AE-09B6C0B4E34D}"/>
              </a:ext>
            </a:extLst>
          </p:cNvPr>
          <p:cNvSpPr txBox="1">
            <a:spLocks/>
          </p:cNvSpPr>
          <p:nvPr/>
        </p:nvSpPr>
        <p:spPr>
          <a:xfrm>
            <a:off x="175417" y="260057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N</a:t>
            </a:r>
            <a:r>
              <a:rPr lang="en-GB" dirty="0" err="1"/>
              <a:t>atuurinclusief</a:t>
            </a:r>
            <a:r>
              <a:rPr lang="en-GB" dirty="0"/>
              <a:t> 2050</a:t>
            </a:r>
          </a:p>
        </p:txBody>
      </p:sp>
      <p:pic>
        <p:nvPicPr>
          <p:cNvPr id="13" name="Picture 1" descr="Kringlooplandbouw op Boerderij van de Toekomst - Nieuwe Oogst">
            <a:extLst>
              <a:ext uri="{FF2B5EF4-FFF2-40B4-BE49-F238E27FC236}">
                <a16:creationId xmlns:a16="http://schemas.microsoft.com/office/drawing/2014/main" id="{945AA3BB-92B3-42D7-9A00-75F744DF3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6"/>
          <a:stretch/>
        </p:blipFill>
        <p:spPr bwMode="auto">
          <a:xfrm>
            <a:off x="283680" y="3636747"/>
            <a:ext cx="2901218" cy="161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05D51BFB-90F4-4DD1-8834-9C8A2826BB2D}"/>
              </a:ext>
            </a:extLst>
          </p:cNvPr>
          <p:cNvGrpSpPr/>
          <p:nvPr/>
        </p:nvGrpSpPr>
        <p:grpSpPr>
          <a:xfrm>
            <a:off x="5406627" y="1072844"/>
            <a:ext cx="5009126" cy="1556420"/>
            <a:chOff x="5406627" y="1072844"/>
            <a:chExt cx="5009126" cy="1556420"/>
          </a:xfrm>
        </p:grpSpPr>
        <p:pic>
          <p:nvPicPr>
            <p:cNvPr id="1026" name="Picture 2" descr="Hoogendijk_IMG_0925">
              <a:extLst>
                <a:ext uri="{FF2B5EF4-FFF2-40B4-BE49-F238E27FC236}">
                  <a16:creationId xmlns:a16="http://schemas.microsoft.com/office/drawing/2014/main" id="{1F3DC774-6D80-4DB5-8B17-C182195D6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9663" y="1072844"/>
              <a:ext cx="2336090" cy="1556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hutterstock_1760010749_grutto">
              <a:extLst>
                <a:ext uri="{FF2B5EF4-FFF2-40B4-BE49-F238E27FC236}">
                  <a16:creationId xmlns:a16="http://schemas.microsoft.com/office/drawing/2014/main" id="{90DCFB05-B94D-4CB7-BC84-F64FA1FDD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627" y="1113550"/>
              <a:ext cx="2227453" cy="1484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AB23E0C-F958-4453-AE74-67DFA77F2117}"/>
              </a:ext>
            </a:extLst>
          </p:cNvPr>
          <p:cNvGrpSpPr/>
          <p:nvPr/>
        </p:nvGrpSpPr>
        <p:grpSpPr>
          <a:xfrm>
            <a:off x="5091190" y="3655828"/>
            <a:ext cx="5435320" cy="2720055"/>
            <a:chOff x="5091190" y="3655828"/>
            <a:chExt cx="5435320" cy="2720055"/>
          </a:xfrm>
        </p:grpSpPr>
        <p:pic>
          <p:nvPicPr>
            <p:cNvPr id="14" name="Afbeelding 13" descr="Afbeelding met boom, buiten, bos, bebost&#10;&#10;Automatisch gegenereerde beschrijving">
              <a:extLst>
                <a:ext uri="{FF2B5EF4-FFF2-40B4-BE49-F238E27FC236}">
                  <a16:creationId xmlns:a16="http://schemas.microsoft.com/office/drawing/2014/main" id="{DFC3538C-C582-45C8-AF81-CF0346A56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190" y="3671562"/>
              <a:ext cx="1902372" cy="1426779"/>
            </a:xfrm>
            <a:prstGeom prst="rect">
              <a:avLst/>
            </a:prstGeom>
          </p:spPr>
        </p:pic>
        <p:pic>
          <p:nvPicPr>
            <p:cNvPr id="16" name="Afbeelding 15" descr="Afbeelding met gras, lucht, buiten, steen&#10;&#10;Automatisch gegenereerde beschrijving">
              <a:extLst>
                <a:ext uri="{FF2B5EF4-FFF2-40B4-BE49-F238E27FC236}">
                  <a16:creationId xmlns:a16="http://schemas.microsoft.com/office/drawing/2014/main" id="{99CA7C8A-0B08-499F-B4CF-A343F4F7B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32"/>
            <a:stretch/>
          </p:blipFill>
          <p:spPr>
            <a:xfrm>
              <a:off x="6843057" y="5023945"/>
              <a:ext cx="2046796" cy="1351938"/>
            </a:xfrm>
            <a:prstGeom prst="rect">
              <a:avLst/>
            </a:prstGeom>
          </p:spPr>
        </p:pic>
        <p:pic>
          <p:nvPicPr>
            <p:cNvPr id="1034" name="Picture 10" descr="WUR_drone_26">
              <a:extLst>
                <a:ext uri="{FF2B5EF4-FFF2-40B4-BE49-F238E27FC236}">
                  <a16:creationId xmlns:a16="http://schemas.microsoft.com/office/drawing/2014/main" id="{6CF0A07E-97BC-4253-A8E9-D9FA10922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9714" y="3655828"/>
              <a:ext cx="2046796" cy="136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Afbeelding 19" descr="Afbeelding met boom, buiten, plant&#10;&#10;Automatisch gegenereerde beschrijving">
            <a:extLst>
              <a:ext uri="{FF2B5EF4-FFF2-40B4-BE49-F238E27FC236}">
                <a16:creationId xmlns:a16="http://schemas.microsoft.com/office/drawing/2014/main" id="{C97C8EC0-DA35-49C3-B360-C0269E1BFE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2008" y="1072844"/>
            <a:ext cx="1860067" cy="13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0F7F5AE-5A4E-4A1A-8D67-6CDCCB13454F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8ADC1536-552E-4236-9120-4908DEA3A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76" r="12409"/>
          <a:stretch/>
        </p:blipFill>
        <p:spPr>
          <a:xfrm>
            <a:off x="6901745" y="2624549"/>
            <a:ext cx="5202733" cy="24166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77F55F3-9F10-4238-9CEF-EE23DC038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" r="2180" b="39993"/>
          <a:stretch/>
        </p:blipFill>
        <p:spPr>
          <a:xfrm>
            <a:off x="313698" y="1732548"/>
            <a:ext cx="6398503" cy="3886200"/>
          </a:xfrm>
          <a:prstGeom prst="rect">
            <a:avLst/>
          </a:prstGeom>
        </p:spPr>
      </p:pic>
      <p:pic>
        <p:nvPicPr>
          <p:cNvPr id="10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298B6AA-016A-456A-A914-9837AC5AA5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9E1F0BAF-20C5-44BB-98EA-AC540E017474}"/>
              </a:ext>
            </a:extLst>
          </p:cNvPr>
          <p:cNvSpPr txBox="1">
            <a:spLocks/>
          </p:cNvSpPr>
          <p:nvPr/>
        </p:nvSpPr>
        <p:spPr>
          <a:xfrm>
            <a:off x="349258" y="850322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Transities</a:t>
            </a:r>
            <a:r>
              <a:rPr lang="en-GB" dirty="0"/>
              <a:t> </a:t>
            </a:r>
            <a:r>
              <a:rPr lang="en-GB" dirty="0" err="1"/>
              <a:t>grondgebruik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498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8" y="307974"/>
            <a:ext cx="4451486" cy="842604"/>
          </a:xfrm>
        </p:spPr>
        <p:txBody>
          <a:bodyPr/>
          <a:lstStyle/>
          <a:p>
            <a:r>
              <a:rPr lang="nl-NL" sz="2400" dirty="0">
                <a:solidFill>
                  <a:schemeClr val="tx1"/>
                </a:solidFill>
              </a:rPr>
              <a:t>#Hoedan? 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0F7F5AE-5A4E-4A1A-8D67-6CDCCB13454F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</a:t>
            </a: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C36B16-AE10-4EB9-8B95-44BD2F50B431}"/>
              </a:ext>
            </a:extLst>
          </p:cNvPr>
          <p:cNvSpPr txBox="1"/>
          <p:nvPr/>
        </p:nvSpPr>
        <p:spPr>
          <a:xfrm>
            <a:off x="570568" y="2380830"/>
            <a:ext cx="8129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ym typeface="Wingdings" panose="05000000000000000000" pitchFamily="2" charset="2"/>
              </a:rPr>
              <a:t>Gebiedsgerichte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uitwerking</a:t>
            </a: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ADD898-7578-416E-B679-C29EC8F41898}"/>
              </a:ext>
            </a:extLst>
          </p:cNvPr>
          <p:cNvSpPr txBox="1"/>
          <p:nvPr/>
        </p:nvSpPr>
        <p:spPr>
          <a:xfrm>
            <a:off x="9503112" y="6027089"/>
            <a:ext cx="2562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(</a:t>
            </a:r>
            <a:r>
              <a:rPr lang="en-GB" sz="1400" i="1" dirty="0" err="1"/>
              <a:t>Kremen</a:t>
            </a:r>
            <a:r>
              <a:rPr lang="en-GB" sz="1400" i="1" dirty="0"/>
              <a:t> et al, 2018). 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72BFB10-3EC9-4EC5-941A-9AC110275F31}"/>
              </a:ext>
            </a:extLst>
          </p:cNvPr>
          <p:cNvGrpSpPr/>
          <p:nvPr/>
        </p:nvGrpSpPr>
        <p:grpSpPr>
          <a:xfrm>
            <a:off x="8313821" y="729276"/>
            <a:ext cx="3679951" cy="5297813"/>
            <a:chOff x="8897510" y="1150578"/>
            <a:chExt cx="3096262" cy="4876511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FF1873F-78F8-48B4-8EA5-7BDF4C46F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1" r="45168" b="63875"/>
            <a:stretch/>
          </p:blipFill>
          <p:spPr>
            <a:xfrm>
              <a:off x="9330232" y="1150578"/>
              <a:ext cx="2663540" cy="2271355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C9AFD5A6-D453-414D-A54F-1FF53B584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153" b="61425"/>
            <a:stretch/>
          </p:blipFill>
          <p:spPr>
            <a:xfrm>
              <a:off x="9392708" y="3568559"/>
              <a:ext cx="2562779" cy="2458530"/>
            </a:xfrm>
            <a:prstGeom prst="rect">
              <a:avLst/>
            </a:prstGeom>
          </p:spPr>
        </p:pic>
        <p:sp>
          <p:nvSpPr>
            <p:cNvPr id="14" name="Pijl: gekromd rechts 13">
              <a:extLst>
                <a:ext uri="{FF2B5EF4-FFF2-40B4-BE49-F238E27FC236}">
                  <a16:creationId xmlns:a16="http://schemas.microsoft.com/office/drawing/2014/main" id="{97A57862-19A2-4C96-8817-7C988E093FC8}"/>
                </a:ext>
              </a:extLst>
            </p:cNvPr>
            <p:cNvSpPr/>
            <p:nvPr/>
          </p:nvSpPr>
          <p:spPr>
            <a:xfrm>
              <a:off x="8897510" y="3083649"/>
              <a:ext cx="594109" cy="1221964"/>
            </a:xfrm>
            <a:prstGeom prst="curved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highlight>
                  <a:srgbClr val="808000"/>
                </a:highlight>
              </a:endParaRPr>
            </a:p>
          </p:txBody>
        </p:sp>
      </p:grpSp>
      <p:pic>
        <p:nvPicPr>
          <p:cNvPr id="12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6E4C4EB-5BF3-47B3-BB62-B228CE7D55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ECCE9A13-0BB0-4DE3-A4E1-023BD0001590}"/>
              </a:ext>
            </a:extLst>
          </p:cNvPr>
          <p:cNvSpPr txBox="1"/>
          <p:nvPr/>
        </p:nvSpPr>
        <p:spPr>
          <a:xfrm>
            <a:off x="570568" y="1412368"/>
            <a:ext cx="8129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ym typeface="Wingdings" panose="05000000000000000000" pitchFamily="2" charset="2"/>
              </a:rPr>
              <a:t>Integrale</a:t>
            </a:r>
            <a:r>
              <a:rPr lang="en-GB" dirty="0">
                <a:sym typeface="Wingdings" panose="05000000000000000000" pitchFamily="2" charset="2"/>
              </a:rPr>
              <a:t> (</a:t>
            </a:r>
            <a:r>
              <a:rPr lang="en-GB" dirty="0" err="1">
                <a:sym typeface="Wingdings" panose="05000000000000000000" pitchFamily="2" charset="2"/>
              </a:rPr>
              <a:t>ruimtelijke</a:t>
            </a:r>
            <a:r>
              <a:rPr lang="en-GB" dirty="0">
                <a:sym typeface="Wingdings" panose="05000000000000000000" pitchFamily="2" charset="2"/>
              </a:rPr>
              <a:t>) </a:t>
            </a:r>
            <a:r>
              <a:rPr lang="en-GB" dirty="0" err="1">
                <a:sym typeface="Wingdings" panose="05000000000000000000" pitchFamily="2" charset="2"/>
              </a:rPr>
              <a:t>visie</a:t>
            </a: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FF9EF526-2E6D-4F0D-84D7-B9A0503BAC38}"/>
              </a:ext>
            </a:extLst>
          </p:cNvPr>
          <p:cNvSpPr txBox="1"/>
          <p:nvPr/>
        </p:nvSpPr>
        <p:spPr>
          <a:xfrm>
            <a:off x="570568" y="4245637"/>
            <a:ext cx="8129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ym typeface="Wingdings" panose="05000000000000000000" pitchFamily="2" charset="2"/>
              </a:rPr>
              <a:t>Investeren</a:t>
            </a:r>
            <a:r>
              <a:rPr lang="en-GB" dirty="0">
                <a:sym typeface="Wingdings" panose="05000000000000000000" pitchFamily="2" charset="2"/>
              </a:rPr>
              <a:t> in (</a:t>
            </a:r>
            <a:r>
              <a:rPr lang="en-GB" dirty="0" err="1">
                <a:sym typeface="Wingdings" panose="05000000000000000000" pitchFamily="2" charset="2"/>
              </a:rPr>
              <a:t>natuurinclusieve</a:t>
            </a:r>
            <a:r>
              <a:rPr lang="en-GB" dirty="0">
                <a:sym typeface="Wingdings" panose="05000000000000000000" pitchFamily="2" charset="2"/>
              </a:rPr>
              <a:t>) </a:t>
            </a:r>
            <a:r>
              <a:rPr lang="en-GB" dirty="0" err="1">
                <a:sym typeface="Wingdings" panose="05000000000000000000" pitchFamily="2" charset="2"/>
              </a:rPr>
              <a:t>bewustwording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kennis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technologie</a:t>
            </a:r>
            <a:r>
              <a:rPr lang="en-GB" dirty="0">
                <a:sym typeface="Wingdings" panose="05000000000000000000" pitchFamily="2" charset="2"/>
              </a:rPr>
              <a:t> en </a:t>
            </a:r>
            <a:r>
              <a:rPr lang="en-GB" dirty="0" err="1">
                <a:sym typeface="Wingdings" panose="05000000000000000000" pitchFamily="2" charset="2"/>
              </a:rPr>
              <a:t>richtlijnen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28A901D4-C1AF-455B-BFAD-E443E52725FC}"/>
              </a:ext>
            </a:extLst>
          </p:cNvPr>
          <p:cNvSpPr txBox="1"/>
          <p:nvPr/>
        </p:nvSpPr>
        <p:spPr>
          <a:xfrm>
            <a:off x="570568" y="3520818"/>
            <a:ext cx="81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ym typeface="Wingdings" panose="05000000000000000000" pitchFamily="2" charset="2"/>
              </a:rPr>
              <a:t>Waarderen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én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belonen</a:t>
            </a:r>
            <a:r>
              <a:rPr lang="en-GB" dirty="0">
                <a:sym typeface="Wingdings" panose="05000000000000000000" pitchFamily="2" charset="2"/>
              </a:rPr>
              <a:t> van </a:t>
            </a:r>
            <a:r>
              <a:rPr lang="en-GB" dirty="0" err="1">
                <a:sym typeface="Wingdings" panose="05000000000000000000" pitchFamily="2" charset="2"/>
              </a:rPr>
              <a:t>ecosysteemdiensten</a:t>
            </a: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53373A7C-C428-48DE-A51B-769A48C9EDF1}"/>
              </a:ext>
            </a:extLst>
          </p:cNvPr>
          <p:cNvSpPr txBox="1"/>
          <p:nvPr/>
        </p:nvSpPr>
        <p:spPr>
          <a:xfrm>
            <a:off x="570568" y="2821768"/>
            <a:ext cx="81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ym typeface="Wingdings" panose="05000000000000000000" pitchFamily="2" charset="2"/>
              </a:rPr>
              <a:t>Sturen</a:t>
            </a:r>
            <a:r>
              <a:rPr lang="en-GB" dirty="0">
                <a:sym typeface="Wingdings" panose="05000000000000000000" pitchFamily="2" charset="2"/>
              </a:rPr>
              <a:t> op </a:t>
            </a:r>
            <a:r>
              <a:rPr lang="en-GB" dirty="0" err="1">
                <a:sym typeface="Wingdings" panose="05000000000000000000" pitchFamily="2" charset="2"/>
              </a:rPr>
              <a:t>verweven</a:t>
            </a:r>
            <a:r>
              <a:rPr lang="en-GB" dirty="0">
                <a:sym typeface="Wingdings" panose="05000000000000000000" pitchFamily="2" charset="2"/>
              </a:rPr>
              <a:t> (</a:t>
            </a:r>
            <a:r>
              <a:rPr lang="en-GB" dirty="0" err="1">
                <a:sym typeface="Wingdings" panose="05000000000000000000" pitchFamily="2" charset="2"/>
              </a:rPr>
              <a:t>ipv</a:t>
            </a:r>
            <a:r>
              <a:rPr lang="en-GB" dirty="0">
                <a:sym typeface="Wingdings" panose="05000000000000000000" pitchFamily="2" charset="2"/>
              </a:rPr>
              <a:t>. </a:t>
            </a:r>
            <a:r>
              <a:rPr lang="en-GB" dirty="0" err="1">
                <a:sym typeface="Wingdings" panose="05000000000000000000" pitchFamily="2" charset="2"/>
              </a:rPr>
              <a:t>scheiden</a:t>
            </a:r>
            <a:r>
              <a:rPr lang="en-GB" dirty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26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8" y="307974"/>
            <a:ext cx="4451486" cy="842604"/>
          </a:xfrm>
        </p:spPr>
        <p:txBody>
          <a:bodyPr/>
          <a:lstStyle/>
          <a:p>
            <a:r>
              <a:rPr lang="nl-NL" sz="2400" dirty="0">
                <a:solidFill>
                  <a:schemeClr val="bg1"/>
                </a:solidFill>
              </a:rPr>
              <a:t>Bijlagen (Figuren)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DE0DA05-46A8-43C2-A6AB-5CA82F4197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112" y="-65879"/>
            <a:ext cx="2688888" cy="795155"/>
          </a:xfrm>
          <a:prstGeom prst="rect">
            <a:avLst/>
          </a:prstGeom>
        </p:spPr>
      </p:pic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195992BF-A036-44A2-AEEE-A93CDC6554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3" t="3232" r="2573" b="3232"/>
          <a:stretch/>
        </p:blipFill>
        <p:spPr>
          <a:xfrm>
            <a:off x="1056494" y="793596"/>
            <a:ext cx="10042511" cy="57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0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75FA7-3E65-4C06-A001-A7B1C1213A20}"/>
              </a:ext>
            </a:extLst>
          </p:cNvPr>
          <p:cNvSpPr txBox="1"/>
          <p:nvPr/>
        </p:nvSpPr>
        <p:spPr>
          <a:xfrm>
            <a:off x="480611" y="1498322"/>
            <a:ext cx="60067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PBL / WUR: Natuurverkenning 2050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Bouwsteen</a:t>
            </a:r>
            <a:r>
              <a:rPr lang="en-GB" dirty="0"/>
              <a:t> voor </a:t>
            </a:r>
            <a:r>
              <a:rPr lang="en-GB" dirty="0" err="1"/>
              <a:t>strategische</a:t>
            </a:r>
            <a:r>
              <a:rPr lang="en-GB" dirty="0"/>
              <a:t> </a:t>
            </a:r>
            <a:r>
              <a:rPr lang="en-GB" dirty="0" err="1"/>
              <a:t>discussies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Drie</a:t>
            </a:r>
            <a:r>
              <a:rPr lang="en-GB" dirty="0"/>
              <a:t> scenario’s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271D0-4C82-4B7E-B1D5-EADB88367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187" y="3604376"/>
            <a:ext cx="2128871" cy="300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996CE9-3450-4999-956F-4A01ABEE9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131" y="1257104"/>
            <a:ext cx="2591325" cy="3554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719288-613A-473C-B7CD-AD665DC88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64" t="9892" r="14718" b="4749"/>
          <a:stretch/>
        </p:blipFill>
        <p:spPr>
          <a:xfrm>
            <a:off x="759537" y="3713500"/>
            <a:ext cx="5244221" cy="2931809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EF35EA9-3749-4479-A2DF-7660620CD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785228D-DFD6-4E65-A329-458C4648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11" y="850322"/>
            <a:ext cx="10923588" cy="648000"/>
          </a:xfrm>
        </p:spPr>
        <p:txBody>
          <a:bodyPr/>
          <a:lstStyle/>
          <a:p>
            <a:r>
              <a:rPr lang="en-GB" dirty="0"/>
              <a:t>Natuurverkenning 2050</a:t>
            </a:r>
          </a:p>
        </p:txBody>
      </p:sp>
    </p:spTree>
    <p:extLst>
      <p:ext uri="{BB962C8B-B14F-4D97-AF65-F5344CB8AC3E}">
        <p14:creationId xmlns:p14="http://schemas.microsoft.com/office/powerpoint/2010/main" val="3459849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E89E0C1-9439-404A-9DE4-6202940102AF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7C47E7-A3FC-41FC-B455-C7B11A91D467}"/>
              </a:ext>
            </a:extLst>
          </p:cNvPr>
          <p:cNvSpPr txBox="1">
            <a:spLocks/>
          </p:cNvSpPr>
          <p:nvPr/>
        </p:nvSpPr>
        <p:spPr bwMode="auto">
          <a:xfrm>
            <a:off x="455773" y="2427120"/>
            <a:ext cx="5543541" cy="28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anose="020B060403050404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3525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›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l-NL" sz="2400" b="1" dirty="0" err="1"/>
              <a:t>Natuurinclusief</a:t>
            </a:r>
            <a:endParaRPr lang="nl-NL" sz="2400" b="1" dirty="0"/>
          </a:p>
          <a:p>
            <a:pPr marL="0" indent="0">
              <a:buFont typeface="Wingdings" panose="05000000000000000000" pitchFamily="2" charset="2"/>
              <a:buNone/>
            </a:pPr>
            <a:endParaRPr lang="nl-NL" sz="1800" dirty="0"/>
          </a:p>
          <a:p>
            <a:r>
              <a:rPr lang="nl-NL" dirty="0"/>
              <a:t>Zorgen voor biodiversiteit </a:t>
            </a:r>
          </a:p>
          <a:p>
            <a:endParaRPr lang="nl-NL" dirty="0"/>
          </a:p>
          <a:p>
            <a:r>
              <a:rPr lang="nl-NL" dirty="0"/>
              <a:t>Gebruik maken van ecosystemen</a:t>
            </a:r>
          </a:p>
          <a:p>
            <a:endParaRPr lang="nl-NL" dirty="0"/>
          </a:p>
          <a:p>
            <a:r>
              <a:rPr lang="nl-NL" dirty="0"/>
              <a:t>Draagkracht bodem- en watersysteem</a:t>
            </a:r>
          </a:p>
        </p:txBody>
      </p:sp>
      <p:pic>
        <p:nvPicPr>
          <p:cNvPr id="16" name="Picture 2" descr="Diagram&#10;&#10;Description automatically generated">
            <a:extLst>
              <a:ext uri="{FF2B5EF4-FFF2-40B4-BE49-F238E27FC236}">
                <a16:creationId xmlns:a16="http://schemas.microsoft.com/office/drawing/2014/main" id="{07A9848B-11E1-4204-86CB-793A941C1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3" r="3339"/>
          <a:stretch/>
        </p:blipFill>
        <p:spPr>
          <a:xfrm>
            <a:off x="5875090" y="1257475"/>
            <a:ext cx="6316910" cy="4856604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B9B4082-9630-41C8-AFA9-16D2BD572F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21838B7C-4098-4D37-8AAF-79B65A24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9" y="933475"/>
            <a:ext cx="10923588" cy="648000"/>
          </a:xfrm>
        </p:spPr>
        <p:txBody>
          <a:bodyPr/>
          <a:lstStyle/>
          <a:p>
            <a:r>
              <a:rPr lang="en-GB" dirty="0"/>
              <a:t>Brede </a:t>
            </a:r>
            <a:r>
              <a:rPr lang="en-GB" dirty="0" err="1"/>
              <a:t>benadering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44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E89E0C1-9439-404A-9DE4-6202940102AF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March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" descr="Kringlooplandbouw op Boerderij van de Toekomst - Nieuwe Oogst">
            <a:extLst>
              <a:ext uri="{FF2B5EF4-FFF2-40B4-BE49-F238E27FC236}">
                <a16:creationId xmlns:a16="http://schemas.microsoft.com/office/drawing/2014/main" id="{4121C2D2-324C-4BE4-9EBC-DBAEF6CBF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6"/>
          <a:stretch/>
        </p:blipFill>
        <p:spPr bwMode="auto">
          <a:xfrm>
            <a:off x="4276973" y="1005238"/>
            <a:ext cx="4265485" cy="23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230B81D-A0E4-45D8-9578-72DF36625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14" y="3586191"/>
            <a:ext cx="5269954" cy="204162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is de (potentiële) bijdrage van een </a:t>
            </a:r>
            <a:r>
              <a:rPr lang="nl-NL" dirty="0" err="1"/>
              <a:t>natuurinclusief</a:t>
            </a:r>
            <a:r>
              <a:rPr lang="nl-NL" dirty="0"/>
              <a:t> ingericht Nederland aan actuele maatschappelijke opgaven? </a:t>
            </a:r>
          </a:p>
        </p:txBody>
      </p:sp>
      <p:pic>
        <p:nvPicPr>
          <p:cNvPr id="11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03AA082-2BB0-458C-8780-5AD5A53006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17" name="Titel 3">
            <a:extLst>
              <a:ext uri="{FF2B5EF4-FFF2-40B4-BE49-F238E27FC236}">
                <a16:creationId xmlns:a16="http://schemas.microsoft.com/office/drawing/2014/main" id="{830AFCE2-1650-4C9C-997A-97519EB2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14" y="893422"/>
            <a:ext cx="10923588" cy="648000"/>
          </a:xfrm>
        </p:spPr>
        <p:txBody>
          <a:bodyPr/>
          <a:lstStyle/>
          <a:p>
            <a:r>
              <a:rPr lang="en-GB" dirty="0" err="1"/>
              <a:t>Vraagstelling</a:t>
            </a:r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5F05AFD-05FA-4252-A9B6-D99374FF9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59" y="2166692"/>
            <a:ext cx="4041442" cy="23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3021DB-24BE-49CF-A934-52EC33B10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1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045" y="4336343"/>
            <a:ext cx="5791199" cy="22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8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28A513-8253-4E6C-B16E-CB3C55DC1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70" y="836663"/>
            <a:ext cx="5325835" cy="5641131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6BF7276-0057-44C2-893F-A0CBDFE9EAB7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4FB5EA9E-DE13-4DC7-9470-625487CA3DB0}"/>
              </a:ext>
            </a:extLst>
          </p:cNvPr>
          <p:cNvSpPr txBox="1">
            <a:spLocks/>
          </p:cNvSpPr>
          <p:nvPr/>
        </p:nvSpPr>
        <p:spPr>
          <a:xfrm>
            <a:off x="349258" y="850322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Ecosysteemdiensten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D401D5-490C-45A7-B248-687A8F05E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8" y="2875637"/>
            <a:ext cx="4936539" cy="2041629"/>
          </a:xfrm>
        </p:spPr>
        <p:txBody>
          <a:bodyPr/>
          <a:lstStyle/>
          <a:p>
            <a:pPr marL="0" indent="0">
              <a:buNone/>
            </a:pPr>
            <a:r>
              <a:rPr lang="nl-NL" i="1" dirty="0"/>
              <a:t>“Voor de mens waardevolle goederen en diensten die door ecosystemen worden voortgebracht”. 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1743DD9-F9F6-448E-8FEA-38218827F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D036A4E-2C23-44DE-ADB6-5289FA1BAB42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C1025-66B2-4B83-85F0-CCD4E9BA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04" y="1203906"/>
            <a:ext cx="9415569" cy="56540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44A1D2-8758-4F44-AD76-67A5F0144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305" y="1213858"/>
            <a:ext cx="9452840" cy="564414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DEA1D-DF84-4E14-AD11-29F46073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305" y="1211936"/>
            <a:ext cx="9452839" cy="564414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981A944-4E31-4A41-8205-A489A15C1E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503887FF-6FE4-43C0-8BCE-05F402994798}"/>
              </a:ext>
            </a:extLst>
          </p:cNvPr>
          <p:cNvSpPr txBox="1">
            <a:spLocks/>
          </p:cNvSpPr>
          <p:nvPr/>
        </p:nvSpPr>
        <p:spPr>
          <a:xfrm>
            <a:off x="175417" y="575811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Meervoudige</a:t>
            </a:r>
            <a:r>
              <a:rPr lang="en-GB" dirty="0"/>
              <a:t> </a:t>
            </a:r>
            <a:r>
              <a:rPr lang="en-GB" dirty="0" err="1"/>
              <a:t>baten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83229E3-539C-47A7-A5A5-D8FE0AD03E10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E3337D4-5E18-4028-ADC0-761569F2C3D3}"/>
              </a:ext>
            </a:extLst>
          </p:cNvPr>
          <p:cNvGrpSpPr/>
          <p:nvPr/>
        </p:nvGrpSpPr>
        <p:grpSpPr>
          <a:xfrm>
            <a:off x="692411" y="1628245"/>
            <a:ext cx="8048902" cy="1260325"/>
            <a:chOff x="134930" y="1424733"/>
            <a:chExt cx="8048902" cy="12603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4BF188-7486-48A0-B033-924FA7960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1124" y="1531361"/>
              <a:ext cx="6802708" cy="10289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684B636-90BC-4B9C-8989-E6149C32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930" y="1424733"/>
              <a:ext cx="1260325" cy="1260325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3048FD2D-974B-47EB-8F2E-25A2B2411A1A}"/>
              </a:ext>
            </a:extLst>
          </p:cNvPr>
          <p:cNvGrpSpPr/>
          <p:nvPr/>
        </p:nvGrpSpPr>
        <p:grpSpPr>
          <a:xfrm>
            <a:off x="694846" y="3031368"/>
            <a:ext cx="8046467" cy="1261051"/>
            <a:chOff x="120073" y="2853892"/>
            <a:chExt cx="8046467" cy="1261051"/>
          </a:xfrm>
        </p:grpSpPr>
        <p:pic>
          <p:nvPicPr>
            <p:cNvPr id="17" name="Picture 3" descr="Timeline&#10;&#10;Description automatically generated">
              <a:extLst>
                <a:ext uri="{FF2B5EF4-FFF2-40B4-BE49-F238E27FC236}">
                  <a16:creationId xmlns:a16="http://schemas.microsoft.com/office/drawing/2014/main" id="{C7C1DE73-F3F9-4A42-AEC6-BA26B6B8D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827" y="3013305"/>
              <a:ext cx="6802713" cy="1028932"/>
            </a:xfrm>
            <a:prstGeom prst="rect">
              <a:avLst/>
            </a:prstGeom>
          </p:spPr>
        </p:pic>
        <p:pic>
          <p:nvPicPr>
            <p:cNvPr id="18" name="Picture 33">
              <a:extLst>
                <a:ext uri="{FF2B5EF4-FFF2-40B4-BE49-F238E27FC236}">
                  <a16:creationId xmlns:a16="http://schemas.microsoft.com/office/drawing/2014/main" id="{64B5D356-12F1-4296-8D49-9C3CFF9F4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073" y="2853892"/>
              <a:ext cx="1261051" cy="1261051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E63922C-13AC-4E04-9FE3-4CF045491390}"/>
              </a:ext>
            </a:extLst>
          </p:cNvPr>
          <p:cNvGrpSpPr/>
          <p:nvPr/>
        </p:nvGrpSpPr>
        <p:grpSpPr>
          <a:xfrm>
            <a:off x="692411" y="4448941"/>
            <a:ext cx="8048902" cy="1267447"/>
            <a:chOff x="692411" y="4448941"/>
            <a:chExt cx="8048902" cy="1267447"/>
          </a:xfrm>
        </p:grpSpPr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0BF6E269-675B-4030-95EB-0131E123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9292" y="4594195"/>
              <a:ext cx="6902021" cy="1079794"/>
            </a:xfrm>
            <a:prstGeom prst="rect">
              <a:avLst/>
            </a:prstGeom>
          </p:spPr>
        </p:pic>
        <p:pic>
          <p:nvPicPr>
            <p:cNvPr id="19" name="Picture 28">
              <a:extLst>
                <a:ext uri="{FF2B5EF4-FFF2-40B4-BE49-F238E27FC236}">
                  <a16:creationId xmlns:a16="http://schemas.microsoft.com/office/drawing/2014/main" id="{C464D4B3-6AD1-4AD2-B657-63375575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411" y="4448941"/>
              <a:ext cx="1260324" cy="1267447"/>
            </a:xfrm>
            <a:prstGeom prst="rect">
              <a:avLst/>
            </a:prstGeom>
          </p:spPr>
        </p:pic>
      </p:grpSp>
      <p:pic>
        <p:nvPicPr>
          <p:cNvPr id="20" name="Picture 8" descr="Chart, timeline&#10;&#10;Description automatically generated">
            <a:extLst>
              <a:ext uri="{FF2B5EF4-FFF2-40B4-BE49-F238E27FC236}">
                <a16:creationId xmlns:a16="http://schemas.microsoft.com/office/drawing/2014/main" id="{B35EB242-40DA-4098-AEF9-9CBA292A6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9" y="5544560"/>
            <a:ext cx="7070745" cy="967464"/>
          </a:xfrm>
          <a:prstGeom prst="rect">
            <a:avLst/>
          </a:prstGeom>
        </p:spPr>
      </p:pic>
      <p:pic>
        <p:nvPicPr>
          <p:cNvPr id="21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7B7C72A-67F0-4E4C-AB15-92339A451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22" name="Titel 3">
            <a:extLst>
              <a:ext uri="{FF2B5EF4-FFF2-40B4-BE49-F238E27FC236}">
                <a16:creationId xmlns:a16="http://schemas.microsoft.com/office/drawing/2014/main" id="{FD5912CD-397E-4F2D-A0BB-01118B83CAD1}"/>
              </a:ext>
            </a:extLst>
          </p:cNvPr>
          <p:cNvSpPr txBox="1">
            <a:spLocks/>
          </p:cNvSpPr>
          <p:nvPr/>
        </p:nvSpPr>
        <p:spPr>
          <a:xfrm>
            <a:off x="349258" y="850322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VHR, KRW, </a:t>
            </a:r>
            <a:r>
              <a:rPr lang="en-GB" dirty="0" err="1"/>
              <a:t>Klimaatakkoord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9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09AE164-868F-4233-9F7F-BE1753F441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112" y="0"/>
            <a:ext cx="2688888" cy="795155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E89E0C1-9439-404A-9DE4-6202940102AF}"/>
              </a:ext>
            </a:extLst>
          </p:cNvPr>
          <p:cNvSpPr txBox="1">
            <a:spLocks/>
          </p:cNvSpPr>
          <p:nvPr/>
        </p:nvSpPr>
        <p:spPr bwMode="auto">
          <a:xfrm>
            <a:off x="10444899" y="6477794"/>
            <a:ext cx="1295345" cy="2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Maart</a:t>
            </a: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2022</a:t>
            </a: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F6D9B138-C4DB-4248-97AF-A835A7681712}"/>
              </a:ext>
            </a:extLst>
          </p:cNvPr>
          <p:cNvSpPr txBox="1"/>
          <p:nvPr/>
        </p:nvSpPr>
        <p:spPr>
          <a:xfrm>
            <a:off x="9101723" y="3691981"/>
            <a:ext cx="1675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n w="0"/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Voer, Co2,  Weidevogels, Water</a:t>
            </a: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6244E5F2-3957-4FD2-B9BE-AAE49999741C}"/>
              </a:ext>
            </a:extLst>
          </p:cNvPr>
          <p:cNvSpPr txBox="1"/>
          <p:nvPr/>
        </p:nvSpPr>
        <p:spPr>
          <a:xfrm>
            <a:off x="9233390" y="4844272"/>
            <a:ext cx="1776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n w="0"/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Bos (Co2 ) Voedsel, Biodiversiteit, Energie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A1053FE-37C3-4FFE-9505-A5410EA38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589" y="850323"/>
            <a:ext cx="5408048" cy="578598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A1D9B9-04A1-406F-B55F-D149B4E72B6B}"/>
              </a:ext>
            </a:extLst>
          </p:cNvPr>
          <p:cNvSpPr txBox="1">
            <a:spLocks/>
          </p:cNvSpPr>
          <p:nvPr/>
        </p:nvSpPr>
        <p:spPr bwMode="auto">
          <a:xfrm>
            <a:off x="496402" y="3149865"/>
            <a:ext cx="4685197" cy="54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anose="020B060403050404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3525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›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l-NL" dirty="0"/>
              <a:t>Welke functie past op welke plek? </a:t>
            </a:r>
            <a:endParaRPr lang="nl-NL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76DAC7-11F6-4DE8-B003-9A818296DA41}"/>
              </a:ext>
            </a:extLst>
          </p:cNvPr>
          <p:cNvSpPr txBox="1">
            <a:spLocks/>
          </p:cNvSpPr>
          <p:nvPr/>
        </p:nvSpPr>
        <p:spPr bwMode="auto">
          <a:xfrm>
            <a:off x="6376741" y="6088603"/>
            <a:ext cx="3208693" cy="38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anose="020B060403050404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3525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›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●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l-NL" sz="1600" i="1" dirty="0"/>
              <a:t>Landschappelijke bodemkaart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5B36F146-C216-4CB8-94C9-81704139EB2C}"/>
              </a:ext>
            </a:extLst>
          </p:cNvPr>
          <p:cNvSpPr txBox="1">
            <a:spLocks/>
          </p:cNvSpPr>
          <p:nvPr/>
        </p:nvSpPr>
        <p:spPr>
          <a:xfrm>
            <a:off x="349258" y="850322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Bodem</a:t>
            </a:r>
            <a:r>
              <a:rPr lang="en-GB" dirty="0"/>
              <a:t> en water </a:t>
            </a:r>
            <a:r>
              <a:rPr lang="en-GB" dirty="0" err="1"/>
              <a:t>als</a:t>
            </a:r>
            <a:r>
              <a:rPr lang="en-GB" dirty="0"/>
              <a:t> basis</a:t>
            </a:r>
          </a:p>
        </p:txBody>
      </p:sp>
    </p:spTree>
    <p:extLst>
      <p:ext uri="{BB962C8B-B14F-4D97-AF65-F5344CB8AC3E}">
        <p14:creationId xmlns:p14="http://schemas.microsoft.com/office/powerpoint/2010/main" val="150286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1" y="6407151"/>
            <a:ext cx="480484" cy="14287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8EA1B-803D-4CDE-AA8B-7F4E4BC89EC6}" type="slidenum">
              <a:rPr lang="nl-NL" altLang="en-US" smtClean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nl-NL" altLang="en-US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10735432" y="6477794"/>
            <a:ext cx="1004812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April 2022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en-US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C894A-C4ED-487C-A929-B1D7399947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7394"/>
            <a:ext cx="12191999" cy="5252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4DB31-F462-43CE-8328-D709EBCE71E9}"/>
              </a:ext>
            </a:extLst>
          </p:cNvPr>
          <p:cNvSpPr txBox="1"/>
          <p:nvPr/>
        </p:nvSpPr>
        <p:spPr>
          <a:xfrm>
            <a:off x="1128185" y="3344103"/>
            <a:ext cx="403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n w="0"/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Melkveehouderij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27A73-CE57-4490-8E7B-D552E287F11A}"/>
              </a:ext>
            </a:extLst>
          </p:cNvPr>
          <p:cNvSpPr txBox="1"/>
          <p:nvPr/>
        </p:nvSpPr>
        <p:spPr>
          <a:xfrm>
            <a:off x="6208573" y="3510463"/>
            <a:ext cx="4036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n w="0"/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Bos, akker en grasland</a:t>
            </a:r>
          </a:p>
        </p:txBody>
      </p:sp>
      <p:pic>
        <p:nvPicPr>
          <p:cNvPr id="10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C52D240-FEC4-4865-A942-4BA498AC9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80"/>
          <a:stretch/>
        </p:blipFill>
        <p:spPr>
          <a:xfrm>
            <a:off x="9503112" y="68345"/>
            <a:ext cx="2688888" cy="660931"/>
          </a:xfrm>
          <a:prstGeom prst="rect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A19AD5DD-6150-4103-98A9-6F89D4B1E3E2}"/>
              </a:ext>
            </a:extLst>
          </p:cNvPr>
          <p:cNvSpPr txBox="1">
            <a:spLocks/>
          </p:cNvSpPr>
          <p:nvPr/>
        </p:nvSpPr>
        <p:spPr>
          <a:xfrm>
            <a:off x="0" y="168079"/>
            <a:ext cx="10923588" cy="64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Huidig</a:t>
            </a:r>
            <a:r>
              <a:rPr lang="en-GB" dirty="0"/>
              <a:t> </a:t>
            </a:r>
            <a:r>
              <a:rPr lang="en-GB" dirty="0" err="1"/>
              <a:t>grondgebruik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7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16008 RIJK - Sjabloon 16x9 Mosgroen">
  <a:themeElements>
    <a:clrScheme name="Rijks Mosgroen">
      <a:dk1>
        <a:srgbClr val="000000"/>
      </a:dk1>
      <a:lt1>
        <a:srgbClr val="FFFFFF"/>
      </a:lt1>
      <a:dk2>
        <a:srgbClr val="777C00"/>
      </a:dk2>
      <a:lt2>
        <a:srgbClr val="EAEBD8"/>
      </a:lt2>
      <a:accent1>
        <a:srgbClr val="F9E11E"/>
      </a:accent1>
      <a:accent2>
        <a:srgbClr val="42145F"/>
      </a:accent2>
      <a:accent3>
        <a:srgbClr val="38870D"/>
      </a:accent3>
      <a:accent4>
        <a:srgbClr val="017BC6"/>
      </a:accent4>
      <a:accent5>
        <a:srgbClr val="75D1B5"/>
      </a:accent5>
      <a:accent6>
        <a:srgbClr val="8EC9E7"/>
      </a:accent6>
      <a:hlink>
        <a:srgbClr val="777C00"/>
      </a:hlink>
      <a:folHlink>
        <a:srgbClr val="D6D6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F855D62B-040E-4060-8AE8-848B2AB86181}" vid="{35228413-A695-41F3-AFC3-C0F19FE06D3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Words>247</ap:Words>
  <ap:PresentationFormat>Breedbeeld</ap:PresentationFormat>
  <ap:Paragraphs>90</ap:Paragraphs>
  <ap:Slides>14</ap:Slides>
  <ap:HiddenSlides>0</ap:HiddenSlides>
  <ap:MMClips>0</ap:MMClips>
  <ap:ScaleCrop>false</ap:ScaleCrop>
  <ap:HeadingPairs>
    <vt:vector baseType="variant" size="6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ap:HeadingPairs>
  <ap:TitlesOfParts>
    <vt:vector baseType="lpstr" size="20">
      <vt:lpstr>Arial</vt:lpstr>
      <vt:lpstr>Calibri</vt:lpstr>
      <vt:lpstr>Verdana</vt:lpstr>
      <vt:lpstr>Verdana</vt:lpstr>
      <vt:lpstr>Wingdings</vt:lpstr>
      <vt:lpstr>16008 RIJK - Sjabloon 16x9 Mosgroen</vt:lpstr>
      <vt:lpstr>Natuurverkenning 2050 Scenario Natuurinclusief Bas Breman (WUR) / Petra van Egmond (PBL)</vt:lpstr>
      <vt:lpstr>Natuurverkenning 2050</vt:lpstr>
      <vt:lpstr>Brede benadering</vt:lpstr>
      <vt:lpstr>Vraagstelling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#Hoedan? </vt:lpstr>
      <vt:lpstr>Bijlagen (Figuren)</vt:lpstr>
    </vt:vector>
  </ap:TitlesOfParts>
  <ap:LinksUpToDate>false</ap:LinksUpToDate>
  <ap:SharedDoc>false</ap:SharedDoc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/>
  <dc:creator/>
  <lastModifiedBy/>
  <revision/>
  <lastPrinted>2017-07-10T06:54:21.0000000Z</lastPrinted>
  <dcterms:created xsi:type="dcterms:W3CDTF">2022-04-13T08:35:15.0000000Z</dcterms:created>
  <dcterms:modified xsi:type="dcterms:W3CDTF">2022-04-21T09:27:32.0000000Z</dcterms:modified>
  <dc:description/>
  <dc:subject/>
  <keywords/>
  <version/>
  <category>------------------------</category>
</coreProperties>
</file>