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6" r:id="rId2"/>
    <p:sldMasterId id="2147483696" r:id="rId3"/>
    <p:sldMasterId id="2147483953" r:id="rId4"/>
  </p:sldMasterIdLst>
  <p:notesMasterIdLst>
    <p:notesMasterId r:id="rId25"/>
  </p:notesMasterIdLst>
  <p:handoutMasterIdLst>
    <p:handoutMasterId r:id="rId26"/>
  </p:handoutMasterIdLst>
  <p:sldIdLst>
    <p:sldId id="338" r:id="rId5"/>
    <p:sldId id="335" r:id="rId6"/>
    <p:sldId id="336" r:id="rId7"/>
    <p:sldId id="318" r:id="rId8"/>
    <p:sldId id="302" r:id="rId9"/>
    <p:sldId id="331" r:id="rId10"/>
    <p:sldId id="330" r:id="rId11"/>
    <p:sldId id="316" r:id="rId12"/>
    <p:sldId id="339" r:id="rId13"/>
    <p:sldId id="319" r:id="rId14"/>
    <p:sldId id="305" r:id="rId15"/>
    <p:sldId id="315" r:id="rId16"/>
    <p:sldId id="312" r:id="rId17"/>
    <p:sldId id="306" r:id="rId18"/>
    <p:sldId id="313" r:id="rId19"/>
    <p:sldId id="308" r:id="rId20"/>
    <p:sldId id="307" r:id="rId21"/>
    <p:sldId id="314" r:id="rId22"/>
    <p:sldId id="334" r:id="rId23"/>
    <p:sldId id="333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7"/>
    <p:penClr>
      <a:schemeClr val="accent2"/>
    </p:penClr>
  </p:showPr>
  <p:clrMru>
    <a:srgbClr val="DCDDDE"/>
    <a:srgbClr val="7F9FD3"/>
    <a:srgbClr val="0D3A9F"/>
    <a:srgbClr val="7FA0D3"/>
    <a:srgbClr val="113689"/>
    <a:srgbClr val="917692"/>
    <a:srgbClr val="967D97"/>
    <a:srgbClr val="9D869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616" autoAdjust="0"/>
    <p:restoredTop sz="99296" autoAdjust="0"/>
  </p:normalViewPr>
  <p:slideViewPr>
    <p:cSldViewPr>
      <p:cViewPr>
        <p:scale>
          <a:sx n="70" d="100"/>
          <a:sy n="70" d="100"/>
        </p:scale>
        <p:origin x="-160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notesViewPr>
    <p:cSldViewPr>
      <p:cViewPr varScale="1">
        <p:scale>
          <a:sx n="87" d="100"/>
          <a:sy n="87" d="100"/>
        </p:scale>
        <p:origin x="-279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handoutMaster" Target="handoutMasters/handoutMaster1.xml" Id="rId26" /><Relationship Type="http://schemas.openxmlformats.org/officeDocument/2006/relationships/slideMaster" Target="slideMasters/slideMaster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notesMaster" Target="notesMasters/notesMaster1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theme" Target="theme/theme1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viewProps" Target="viewProps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4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>
            <a:lvl1pPr defTabSz="91642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>
            <a:lvl1pPr algn="r" defTabSz="91642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3" rIns="91566" bIns="45783" numCol="1" anchor="b" anchorCtr="0" compatLnSpc="1">
            <a:prstTxWarp prst="textNoShape">
              <a:avLst/>
            </a:prstTxWarp>
          </a:bodyPr>
          <a:lstStyle>
            <a:lvl1pPr defTabSz="91642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3" rIns="91566" bIns="45783" numCol="1" anchor="b" anchorCtr="0" compatLnSpc="1">
            <a:prstTxWarp prst="textNoShape">
              <a:avLst/>
            </a:prstTxWarp>
          </a:bodyPr>
          <a:lstStyle>
            <a:lvl1pPr algn="r" defTabSz="91642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1E50CE-3536-4FFB-90FF-056CCDC45B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CE7EE50C-DAF2-469A-A0B5-A1DDB66FAAEF}" type="slidenum">
              <a:rPr lang="en-US" smtClean="0">
                <a:cs typeface="Arial" charset="0"/>
              </a:rPr>
              <a:pPr defTabSz="915988"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D417CDB6-B0EC-45FB-99A7-56542BD866E6}" type="slidenum">
              <a:rPr lang="en-US" smtClean="0">
                <a:cs typeface="Arial" charset="0"/>
              </a:rPr>
              <a:pPr defTabSz="915988"/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EF79A666-ED83-4065-9459-6E83BD478C03}" type="slidenum">
              <a:rPr lang="en-US" smtClean="0">
                <a:cs typeface="Arial" charset="0"/>
              </a:rPr>
              <a:pPr defTabSz="915988"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E113619E-88D8-4D19-B06A-744EDE4CA896}" type="slidenum">
              <a:rPr lang="en-US" smtClean="0">
                <a:cs typeface="Arial" charset="0"/>
              </a:rPr>
              <a:pPr defTabSz="915988"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E808206B-AC75-41DB-AA24-60F652F74F30}" type="slidenum">
              <a:rPr lang="en-US" smtClean="0">
                <a:cs typeface="Arial" charset="0"/>
              </a:rPr>
              <a:pPr defTabSz="915988"/>
              <a:t>17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96FC5B8-C108-4345-87FC-0AAEAFF0C997}" type="slidenum">
              <a:rPr lang="en-US" smtClean="0">
                <a:cs typeface="Arial" charset="0"/>
              </a:rPr>
              <a:pPr defTabSz="915988"/>
              <a:t>18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E12A6F3-D5D1-40D7-9CA7-C26BE140EE02}" type="slidenum">
              <a:rPr lang="en-US" smtClean="0">
                <a:cs typeface="Arial" charset="0"/>
              </a:rPr>
              <a:pPr defTabSz="915988"/>
              <a:t>19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1B22CD05-93AB-40E3-9D95-3AB21E716748}" type="slidenum">
              <a:rPr lang="en-US" smtClean="0">
                <a:cs typeface="Arial" charset="0"/>
              </a:rPr>
              <a:pPr defTabSz="915988"/>
              <a:t>20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5E37248E-0C36-4FA0-9F4E-370812345854}" type="slidenum">
              <a:rPr lang="en-US" smtClean="0">
                <a:cs typeface="Arial" charset="0"/>
              </a:rPr>
              <a:pPr defTabSz="915988"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85E44F1-7A12-44B6-961F-28F7F9F61EDB}" type="slidenum">
              <a:rPr lang="en-US" smtClean="0">
                <a:cs typeface="Arial" charset="0"/>
              </a:rPr>
              <a:pPr defTabSz="915988"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D8B509F-1B59-4C99-9F36-B656DA8ED541}" type="slidenum">
              <a:rPr lang="en-US" smtClean="0">
                <a:cs typeface="Arial" charset="0"/>
              </a:rPr>
              <a:pPr defTabSz="915988"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CB2E400D-7801-445C-8421-37955E820E8F}" type="slidenum">
              <a:rPr lang="en-US" smtClean="0">
                <a:cs typeface="Arial" charset="0"/>
              </a:rPr>
              <a:pPr defTabSz="915988"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A7A94EBF-EA88-4C96-B70C-C0645C52E9BD}" type="slidenum">
              <a:rPr lang="en-US" smtClean="0">
                <a:cs typeface="Arial" charset="0"/>
              </a:rPr>
              <a:pPr defTabSz="915988"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L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</p:spTree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F9BC-90F7-4262-833A-08CC8DD7DF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985A-E5D7-4D61-90C1-D5E054A2F5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CC74-A4BD-4401-823A-775EE3542E4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6448-682D-428F-88E3-DA09E4D0055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1CF2-0E88-491C-B517-9BD3D43527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A2B5-2DC5-4F82-A1E2-86C5DB49BF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DE53-196B-454D-B454-24F77137CF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CC72-11C6-4D03-9FED-A1A459FA37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72D5-FBB9-476C-B805-892F73D9378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0660-6AE7-4165-866E-017215A4DE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5A67-CB16-4850-BEF4-9E67DA9C11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82FF-0566-4D9C-8419-AE774989E33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A3B6-4398-4F6B-9F07-604A9E9687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FD3C-CCF9-4C91-A222-CE46E9F4FC4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881B-51C8-4018-8989-AD27B180603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LU" dirty="0"/>
          </a:p>
        </p:txBody>
      </p:sp>
    </p:spTree>
  </p:cSld>
  <p:clrMapOvr>
    <a:masterClrMapping/>
  </p:clrMapOvr>
  <p:transition advClick="0"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5C9F-CBF1-4896-B733-F03A77F5A43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52B3-4CFF-4D29-8B4F-D0221213980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67E-C1D3-437D-B91C-DCA4E6B30A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EFF5-38D1-442D-9391-04557C662C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6EE2-4E5D-4841-BC6E-B37F9D7FBE5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F418-AA38-4DE3-96E3-793B44A7ADA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706D-8A32-4881-861F-CBC590E2B7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B906-C2F5-4779-BA20-A54E4DD6FD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B75A-5EB0-4AA2-AFA7-BAC33821D85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0851-6D1E-45E7-9B30-1527C75DE97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advClick="0"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B7D1-D9DE-4B21-82D4-A7A98B1BA70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6E9C-B73F-416F-A38B-7BDCDFA0F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258E-8449-4737-82A3-F2D83A6327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C82A-5897-4F90-B959-F1E0DDABC8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DC9A-BABD-47E6-BED6-4F86E00D3A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28F0-6A4A-4CB5-9417-7A03EC997D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8272-DB93-4804-B738-0C13CBD9BEA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8241-91C6-4015-A691-0E39F894A6B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705F-3F1D-4C73-9352-B88B1B2980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0875-CF38-4FC6-A3F0-E8F22372C5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D569-9C7C-4B75-84D7-5BFBAEFE45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79" r:id="rId2"/>
    <p:sldLayoutId id="2147483978" r:id="rId3"/>
    <p:sldLayoutId id="2147483977" r:id="rId4"/>
    <p:sldLayoutId id="2147483976" r:id="rId5"/>
    <p:sldLayoutId id="2147483975" r:id="rId6"/>
    <p:sldLayoutId id="2147483974" r:id="rId7"/>
    <p:sldLayoutId id="2147483973" r:id="rId8"/>
    <p:sldLayoutId id="2147483972" r:id="rId9"/>
    <p:sldLayoutId id="2147483971" r:id="rId10"/>
    <p:sldLayoutId id="2147483970" r:id="rId11"/>
    <p:sldLayoutId id="2147483969" r:id="rId12"/>
    <p:sldLayoutId id="2147483968" r:id="rId13"/>
    <p:sldLayoutId id="2147483967" r:id="rId14"/>
  </p:sldLayoutIdLst>
  <p:transition advClick="0"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F85682D-27C6-4FFC-952A-ADB8CB9BD7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0" r:id="rId2"/>
    <p:sldLayoutId id="2147483989" r:id="rId3"/>
    <p:sldLayoutId id="2147483988" r:id="rId4"/>
    <p:sldLayoutId id="2147483987" r:id="rId5"/>
    <p:sldLayoutId id="2147483986" r:id="rId6"/>
    <p:sldLayoutId id="2147483985" r:id="rId7"/>
    <p:sldLayoutId id="2147483984" r:id="rId8"/>
    <p:sldLayoutId id="2147483983" r:id="rId9"/>
    <p:sldLayoutId id="2147483982" r:id="rId10"/>
    <p:sldLayoutId id="21474839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8C4A2B7-F530-4F69-BF10-E8FC0FBCC4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  <p:sldLayoutId id="2147483994" r:id="rId12"/>
    <p:sldLayoutId id="2147483993" r:id="rId13"/>
    <p:sldLayoutId id="214748399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8E4CA12-0C8D-4D87-8416-F9E214AD2B8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5" r:id="rId2"/>
    <p:sldLayoutId id="2147484014" r:id="rId3"/>
    <p:sldLayoutId id="2147484013" r:id="rId4"/>
    <p:sldLayoutId id="2147484012" r:id="rId5"/>
    <p:sldLayoutId id="2147484011" r:id="rId6"/>
    <p:sldLayoutId id="2147484010" r:id="rId7"/>
    <p:sldLayoutId id="2147484009" r:id="rId8"/>
    <p:sldLayoutId id="2147484008" r:id="rId9"/>
    <p:sldLayoutId id="2147484007" r:id="rId10"/>
    <p:sldLayoutId id="21474840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2"/>
          <p:cNvSpPr>
            <a:spLocks noChangeArrowheads="1"/>
          </p:cNvSpPr>
          <p:nvPr/>
        </p:nvSpPr>
        <p:spPr bwMode="auto">
          <a:xfrm>
            <a:off x="0" y="0"/>
            <a:ext cx="7092950" cy="4941888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58370" name="Rectangle 47"/>
          <p:cNvSpPr>
            <a:spLocks noChangeArrowheads="1"/>
          </p:cNvSpPr>
          <p:nvPr/>
        </p:nvSpPr>
        <p:spPr bwMode="auto">
          <a:xfrm>
            <a:off x="0" y="4941888"/>
            <a:ext cx="6011863" cy="463550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</a:rPr>
              <a:t>www.eca.europa.eu</a:t>
            </a:r>
          </a:p>
        </p:txBody>
      </p:sp>
      <p:sp>
        <p:nvSpPr>
          <p:cNvPr id="58371" name="Rectangle 48"/>
          <p:cNvSpPr>
            <a:spLocks noChangeArrowheads="1"/>
          </p:cNvSpPr>
          <p:nvPr/>
        </p:nvSpPr>
        <p:spPr bwMode="auto">
          <a:xfrm>
            <a:off x="0" y="0"/>
            <a:ext cx="5795963" cy="935038"/>
          </a:xfrm>
          <a:prstGeom prst="rect">
            <a:avLst/>
          </a:prstGeom>
          <a:solidFill>
            <a:srgbClr val="1136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>
                <a:solidFill>
                  <a:schemeClr val="bg1"/>
                </a:solidFill>
              </a:rPr>
              <a:t>DE EUROPESE REKENKAMER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58372" name="Rectangle 56"/>
          <p:cNvSpPr>
            <a:spLocks noChangeArrowheads="1"/>
          </p:cNvSpPr>
          <p:nvPr/>
        </p:nvSpPr>
        <p:spPr bwMode="auto">
          <a:xfrm>
            <a:off x="4140200" y="3068638"/>
            <a:ext cx="2808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500">
              <a:solidFill>
                <a:srgbClr val="7FA0D3"/>
              </a:solidFill>
            </a:endParaRPr>
          </a:p>
          <a:p>
            <a:r>
              <a:rPr lang="en-GB" sz="2000">
                <a:solidFill>
                  <a:srgbClr val="262626"/>
                </a:solidFill>
              </a:rPr>
              <a:t/>
            </a:r>
            <a:br>
              <a:rPr lang="en-GB" sz="2000">
                <a:solidFill>
                  <a:srgbClr val="262626"/>
                </a:solidFill>
              </a:rPr>
            </a:br>
            <a:endParaRPr lang="en-GB" sz="2000" b="0">
              <a:solidFill>
                <a:srgbClr val="262626"/>
              </a:solidFill>
            </a:endParaRPr>
          </a:p>
        </p:txBody>
      </p:sp>
      <p:pic>
        <p:nvPicPr>
          <p:cNvPr id="58373" name="Picture 22" descr="k1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941888"/>
            <a:ext cx="31321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468313" y="1157288"/>
            <a:ext cx="71993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3600">
                <a:solidFill>
                  <a:srgbClr val="2D2D8A"/>
                </a:solidFill>
                <a:latin typeface="Arial" charset="0"/>
              </a:rPr>
              <a:t>JAARVERSLAG 2010</a:t>
            </a:r>
            <a:br>
              <a:rPr lang="fr-CH" sz="3600">
                <a:solidFill>
                  <a:srgbClr val="2D2D8A"/>
                </a:solidFill>
                <a:latin typeface="Arial" charset="0"/>
              </a:rPr>
            </a:br>
            <a:endParaRPr lang="fr-CH" sz="3600">
              <a:solidFill>
                <a:srgbClr val="2D2D8A"/>
              </a:solidFill>
              <a:latin typeface="Arial" charset="0"/>
            </a:endParaRPr>
          </a:p>
          <a:p>
            <a:r>
              <a:rPr lang="fr-CH" sz="2400">
                <a:solidFill>
                  <a:srgbClr val="2D2D8A"/>
                </a:solidFill>
              </a:rPr>
              <a:t>Presentatie</a:t>
            </a:r>
          </a:p>
          <a:p>
            <a:r>
              <a:rPr lang="fr-CH" sz="2400">
                <a:solidFill>
                  <a:srgbClr val="2D2D8A"/>
                </a:solidFill>
              </a:rPr>
              <a:t>Vaste Kamer Commissies, Tweede Kamer</a:t>
            </a:r>
          </a:p>
          <a:p>
            <a:endParaRPr lang="fr-CH" sz="2400">
              <a:solidFill>
                <a:srgbClr val="2D2D8A"/>
              </a:solidFill>
            </a:endParaRPr>
          </a:p>
          <a:p>
            <a:r>
              <a:rPr lang="fr-CH" sz="2400">
                <a:solidFill>
                  <a:srgbClr val="2D2D8A"/>
                </a:solidFill>
              </a:rPr>
              <a:t>Den Haag, 10 November 2011</a:t>
            </a:r>
          </a:p>
          <a:p>
            <a:endParaRPr lang="fr-CH" sz="2400">
              <a:solidFill>
                <a:srgbClr val="2D2D8A"/>
              </a:solidFill>
            </a:endParaRPr>
          </a:p>
          <a:p>
            <a:r>
              <a:rPr lang="fr-CH" sz="2400" b="0">
                <a:solidFill>
                  <a:srgbClr val="2D2D8A"/>
                </a:solidFill>
              </a:rPr>
              <a:t>Gijs de Vries</a:t>
            </a:r>
          </a:p>
          <a:p>
            <a:r>
              <a:rPr lang="fr-CH" sz="2400" b="0">
                <a:solidFill>
                  <a:srgbClr val="2D2D8A"/>
                </a:solidFill>
              </a:rPr>
              <a:t>Lid van de Europese Rekenkamer</a:t>
            </a:r>
            <a:endParaRPr lang="fr-CH" sz="2800" b="0">
              <a:solidFill>
                <a:srgbClr val="2D2D8A"/>
              </a:solidFill>
            </a:endParaRPr>
          </a:p>
        </p:txBody>
      </p:sp>
      <p:pic>
        <p:nvPicPr>
          <p:cNvPr id="58375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9"/>
          <p:cNvSpPr>
            <a:spLocks noChangeArrowheads="1"/>
          </p:cNvSpPr>
          <p:nvPr/>
        </p:nvSpPr>
        <p:spPr bwMode="auto">
          <a:xfrm>
            <a:off x="0" y="0"/>
            <a:ext cx="7164388" cy="4868863"/>
          </a:xfrm>
          <a:prstGeom prst="rect">
            <a:avLst/>
          </a:prstGeom>
          <a:gradFill rotWithShape="1">
            <a:gsLst>
              <a:gs pos="0">
                <a:srgbClr val="ABC2F0"/>
              </a:gs>
              <a:gs pos="50000">
                <a:srgbClr val="CBD8F5"/>
              </a:gs>
              <a:gs pos="100000">
                <a:srgbClr val="E5EC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L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3730" name="Rectangle 47"/>
          <p:cNvSpPr>
            <a:spLocks noChangeArrowheads="1"/>
          </p:cNvSpPr>
          <p:nvPr/>
        </p:nvSpPr>
        <p:spPr bwMode="auto">
          <a:xfrm>
            <a:off x="0" y="4868863"/>
            <a:ext cx="3419475" cy="463550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</a:rPr>
              <a:t>www.eca.europa.eu</a:t>
            </a:r>
          </a:p>
        </p:txBody>
      </p:sp>
      <p:sp>
        <p:nvSpPr>
          <p:cNvPr id="73731" name="Rectangle 48"/>
          <p:cNvSpPr>
            <a:spLocks noChangeArrowheads="1"/>
          </p:cNvSpPr>
          <p:nvPr/>
        </p:nvSpPr>
        <p:spPr bwMode="auto">
          <a:xfrm>
            <a:off x="0" y="0"/>
            <a:ext cx="5795963" cy="935038"/>
          </a:xfrm>
          <a:prstGeom prst="rect">
            <a:avLst/>
          </a:prstGeom>
          <a:solidFill>
            <a:srgbClr val="1136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>
                <a:solidFill>
                  <a:schemeClr val="bg1"/>
                </a:solidFill>
              </a:rPr>
              <a:t>DE EUROPESE REKENKAMER</a:t>
            </a:r>
            <a:endParaRPr lang="en-US" sz="2400" b="0">
              <a:solidFill>
                <a:schemeClr val="bg1"/>
              </a:solidFill>
            </a:endParaRPr>
          </a:p>
        </p:txBody>
      </p:sp>
      <p:pic>
        <p:nvPicPr>
          <p:cNvPr id="73732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88913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7"/>
          <p:cNvSpPr>
            <a:spLocks noChangeArrowheads="1"/>
          </p:cNvSpPr>
          <p:nvPr/>
        </p:nvSpPr>
        <p:spPr bwMode="auto">
          <a:xfrm>
            <a:off x="-107950" y="1847850"/>
            <a:ext cx="75596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3800">
                <a:solidFill>
                  <a:srgbClr val="2D2D8A"/>
                </a:solidFill>
              </a:rPr>
              <a:t>De resultaten voor </a:t>
            </a:r>
          </a:p>
          <a:p>
            <a:pPr algn="ctr"/>
            <a:r>
              <a:rPr lang="fr-CH" sz="3800">
                <a:solidFill>
                  <a:srgbClr val="2D2D8A"/>
                </a:solidFill>
              </a:rPr>
              <a:t>specifieke terreinen</a:t>
            </a:r>
          </a:p>
        </p:txBody>
      </p:sp>
      <p:sp>
        <p:nvSpPr>
          <p:cNvPr id="73734" name="Rectangle 56"/>
          <p:cNvSpPr>
            <a:spLocks noChangeArrowheads="1"/>
          </p:cNvSpPr>
          <p:nvPr/>
        </p:nvSpPr>
        <p:spPr bwMode="auto">
          <a:xfrm>
            <a:off x="4140200" y="3068638"/>
            <a:ext cx="2808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2000" b="0">
              <a:solidFill>
                <a:srgbClr val="262626"/>
              </a:solidFill>
            </a:endParaRPr>
          </a:p>
        </p:txBody>
      </p:sp>
      <p:pic>
        <p:nvPicPr>
          <p:cNvPr id="73735" name="Picture 22" descr="k1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868863"/>
            <a:ext cx="34194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75778" name="Rectangle 27"/>
          <p:cNvSpPr>
            <a:spLocks noChangeArrowheads="1"/>
          </p:cNvSpPr>
          <p:nvPr/>
        </p:nvSpPr>
        <p:spPr bwMode="auto">
          <a:xfrm>
            <a:off x="0" y="0"/>
            <a:ext cx="716438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75779" name="Content Placeholder 4"/>
          <p:cNvSpPr txBox="1">
            <a:spLocks/>
          </p:cNvSpPr>
          <p:nvPr/>
        </p:nvSpPr>
        <p:spPr bwMode="auto">
          <a:xfrm>
            <a:off x="179388" y="981075"/>
            <a:ext cx="66246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controlesystemen waren doeltreffend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verrichtingen vertoonden geen materi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fouten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5780" name="Picture 2" descr="S:\2 EXT COMM\2010 AR\DEC 102_11\PHOTOS\SELECTION POUR INFORMATION NOTE-2010 AR\MP90040556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4652963"/>
            <a:ext cx="4240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12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ONTVANGSTEN 2010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127,8 miljard euro</a:t>
            </a:r>
            <a:endParaRPr 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77826" name="Rectangle 27"/>
          <p:cNvSpPr>
            <a:spLocks noChangeArrowheads="1"/>
          </p:cNvSpPr>
          <p:nvPr/>
        </p:nvSpPr>
        <p:spPr bwMode="auto">
          <a:xfrm>
            <a:off x="0" y="0"/>
            <a:ext cx="701992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77827" name="Rectangle 24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ADMINISTRATIEVE UITGAVEN VAN DE INSTELLINGEN EN ORGANEN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9,3 miljard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77828" name="Content Placeholder 4"/>
          <p:cNvSpPr txBox="1">
            <a:spLocks/>
          </p:cNvSpPr>
          <p:nvPr/>
        </p:nvSpPr>
        <p:spPr bwMode="auto">
          <a:xfrm>
            <a:off x="179388" y="981075"/>
            <a:ext cx="66246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controlesystemen waren doeltreffend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Over het geheel genomen geen materi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fouten, en een geschat foutenpercentage van 0,4 %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Fouten en gebreken aangetroffen in aanbestedingsprocedures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7829" name="Picture 9" descr="d:\Profiles\PIRONH\Local Settings\Temporary Internet Files\Content.IE5\J1EIYTHJ\MP90044245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652963"/>
            <a:ext cx="37084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79874" name="Rectangle 27"/>
          <p:cNvSpPr>
            <a:spLocks noChangeArrowheads="1"/>
          </p:cNvSpPr>
          <p:nvPr/>
        </p:nvSpPr>
        <p:spPr bwMode="auto">
          <a:xfrm>
            <a:off x="0" y="0"/>
            <a:ext cx="6877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79875" name="Rectangle 24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ONDERZOEK EN ANDER INTERN BELEID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9,0 miljard euro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79876" name="Content Placeholder 4"/>
          <p:cNvSpPr txBox="1">
            <a:spLocks/>
          </p:cNvSpPr>
          <p:nvPr/>
        </p:nvSpPr>
        <p:spPr bwMode="auto">
          <a:xfrm>
            <a:off x="179388" y="981075"/>
            <a:ext cx="6696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controlesystemen waren gedeeltelijk doeltreffend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Over het geheel genomen geen materi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fouten, en een geschat foutenpercentage van 1,4 %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Het niveau en de frequentie van de fouten in tussentijdse en saldobetalingen bij het zesde en zevende kaderprogramma voor onderzoek waren echter aanzienlijk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belangrijkste foutenbron – de onjuiste berekening van personeels- en indirecte kosten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9877" name="Picture 9" descr="d:\Profiles\PIRONH\Local Settings\Temporary Internet Files\Content.IE5\B7WVMNJL\MP90040954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659313"/>
            <a:ext cx="37084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81922" name="Rectangle 27"/>
          <p:cNvSpPr>
            <a:spLocks noChangeArrowheads="1"/>
          </p:cNvSpPr>
          <p:nvPr/>
        </p:nvSpPr>
        <p:spPr bwMode="auto">
          <a:xfrm>
            <a:off x="0" y="0"/>
            <a:ext cx="71643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81923" name="Rectangle 24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EXTERNE STEUN, ONTWIKKELING EN UITBREIDING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6,5 miljard euro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81924" name="Content Placeholder 4"/>
          <p:cNvSpPr txBox="1">
            <a:spLocks/>
          </p:cNvSpPr>
          <p:nvPr/>
        </p:nvSpPr>
        <p:spPr bwMode="auto">
          <a:xfrm>
            <a:off x="179388" y="981075"/>
            <a:ext cx="66246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De controlesystemen waren gedeeltelijk doeltreffend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Over het geheel genomen geen materi</a:t>
            </a:r>
            <a:r>
              <a:rPr lang="nl-NL" sz="1600" b="0">
                <a:latin typeface="Arial" charset="0"/>
              </a:rPr>
              <a:t>ë</a:t>
            </a:r>
            <a:r>
              <a:rPr lang="fr-CH" sz="1600" b="0">
                <a:latin typeface="Arial" charset="0"/>
              </a:rPr>
              <a:t>le fouten, en een geschat foutenpercentage van 1,7 %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Wel werd een materieel foutenpercentage aangetroffen in de tussentijdse en saldobetalingen aan begunstigden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De belangrijkste foutenbronnen – uitgaven gedaan buiten de subsidiabiliteitsperiode, opname van niet-subsidiabele uitgaven in kostendeclaraties of uitgaven zonder toereikende bewijsstukken en betalingen die niet door contracten werden gedekt</a:t>
            </a:r>
            <a:endParaRPr lang="en-GB" sz="1600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1925" name="Picture 2" descr="S:\2 EXT COMM\2010 AR\DEC 102_11\PHOTOS\SELECTION POUR INFORMATION NOTE-2010 AR\hope_for_uganda-Recad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652963"/>
            <a:ext cx="37084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2"/>
          <p:cNvSpPr>
            <a:spLocks noChangeArrowheads="1"/>
          </p:cNvSpPr>
          <p:nvPr/>
        </p:nvSpPr>
        <p:spPr bwMode="auto">
          <a:xfrm>
            <a:off x="0" y="0"/>
            <a:ext cx="7164388" cy="472440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83970" name="Rectangle 27"/>
          <p:cNvSpPr>
            <a:spLocks noChangeArrowheads="1"/>
          </p:cNvSpPr>
          <p:nvPr/>
        </p:nvSpPr>
        <p:spPr bwMode="auto">
          <a:xfrm>
            <a:off x="0" y="0"/>
            <a:ext cx="68770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83971" name="Rectangle 24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EUROPESE ONTWIKKELINGSFONDSEN (EOF)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3,2 miljard euro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83972" name="Content Placeholder 4"/>
          <p:cNvSpPr txBox="1">
            <a:spLocks/>
          </p:cNvSpPr>
          <p:nvPr/>
        </p:nvSpPr>
        <p:spPr bwMode="auto">
          <a:xfrm>
            <a:off x="179388" y="1123950"/>
            <a:ext cx="66246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De controlesystemen waren gedeeltelijk doeltreffend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De EOF-rekeningen en ontvangsten waren wettig en regelmatig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De EOF-vastleggingen waren wettig en regelmatig, maar er werden          niet-kwantificeerbare fouten aangetroffen in aanbestedingen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Een materieel foutenniveau in de EOF-betalingen aan projecten, met een geschat foutenpercentage van 3,4 %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sz="1600" b="0">
                <a:latin typeface="Arial" charset="0"/>
              </a:rPr>
              <a:t>De fouten hadden met name betrekking op de subsidiabiliteitsvoorwaarden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3973" name="Picture 7" descr="S:\2 EXT COMM\2010 AR\POWER POINT FOR MEMBERS\Nikolaos.Zompolas_BurkinaFaso_ Water and Sanitation Farming-Reduite-Recad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16463"/>
            <a:ext cx="4586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86018" name="Rectangle 27"/>
          <p:cNvSpPr>
            <a:spLocks noChangeArrowheads="1"/>
          </p:cNvSpPr>
          <p:nvPr/>
        </p:nvSpPr>
        <p:spPr bwMode="auto">
          <a:xfrm>
            <a:off x="0" y="0"/>
            <a:ext cx="70929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86019" name="Content Placeholder 4"/>
          <p:cNvSpPr txBox="1">
            <a:spLocks/>
          </p:cNvSpPr>
          <p:nvPr/>
        </p:nvSpPr>
        <p:spPr bwMode="auto">
          <a:xfrm>
            <a:off x="179388" y="1054100"/>
            <a:ext cx="66246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controlesystemen waren gedeeltelijk doeltreffend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door het Geïntegreerd Beheers- en Controlesysteem –(GBCS) rechtstreekse betalingen vertoonden geen materi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fouten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Plattelandsontwikkeling was bijzonder foutgevoelig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37 % van de getoetste betalingen bevatte fouten, met een geschat foutenpercentage van 2,3 %</a:t>
            </a:r>
            <a:endParaRPr lang="en-GB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020" name="Picture 2" descr="S:\2 EXT COMM\2010 AR\DEC 102_11\PHOTOS\SELECTION POUR INFORMATION NOTE-2010 AR\DSC_5254-recad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652963"/>
            <a:ext cx="46434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Rectangle 12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LANDBOUW EN NATUURLIJKE HULPBRONNEN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56,8 miljard euro</a:t>
            </a:r>
            <a:endParaRPr 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88066" name="Rectangle 27"/>
          <p:cNvSpPr>
            <a:spLocks noChangeArrowheads="1"/>
          </p:cNvSpPr>
          <p:nvPr/>
        </p:nvSpPr>
        <p:spPr bwMode="auto">
          <a:xfrm>
            <a:off x="0" y="0"/>
            <a:ext cx="70929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88067" name="Content Placeholder 4"/>
          <p:cNvSpPr txBox="1">
            <a:spLocks/>
          </p:cNvSpPr>
          <p:nvPr/>
        </p:nvSpPr>
        <p:spPr bwMode="auto">
          <a:xfrm>
            <a:off x="179388" y="1052513"/>
            <a:ext cx="66246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auditautoriteiten waren gedeeltelijk doeltreffend in het waarborgen van de regelmatigheid van de verrichtingen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Cohesie is het meest foutgevoelige EU-uitgaventerrein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49% van de getoetste betalingen bevatte fouten, met een geschat foutenpercentage van 7,7 %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belangrijkste foutenbronnen – niet-subsidiabele projectkosten en overtredingen van de regels voor het plaatsen van overheidsopdrachten</a:t>
            </a:r>
            <a:endParaRPr lang="en-GB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8068" name="Picture 2" descr="S:\2 EXT COMM\2010 AR\DEC 102_11\PHOTOS\SELECTION POUR INFORMATION NOTE-2010 AR\MP900438637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645025"/>
            <a:ext cx="39957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12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COHESIE, ENERGIE EN VERVOER </a:t>
            </a:r>
          </a:p>
          <a:p>
            <a:pPr algn="ctr"/>
            <a:r>
              <a:rPr lang="fr-CH" sz="2000">
                <a:solidFill>
                  <a:schemeClr val="bg1"/>
                </a:solidFill>
              </a:rPr>
              <a:t>40,6 miljard euro</a:t>
            </a:r>
            <a:endParaRPr 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52"/>
          <p:cNvSpPr>
            <a:spLocks noChangeArrowheads="1"/>
          </p:cNvSpPr>
          <p:nvPr/>
        </p:nvSpPr>
        <p:spPr bwMode="auto">
          <a:xfrm>
            <a:off x="0" y="836613"/>
            <a:ext cx="7451725" cy="42481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90114" name="Rectangle 27"/>
          <p:cNvSpPr>
            <a:spLocks noChangeArrowheads="1"/>
          </p:cNvSpPr>
          <p:nvPr/>
        </p:nvSpPr>
        <p:spPr bwMode="auto">
          <a:xfrm>
            <a:off x="0" y="0"/>
            <a:ext cx="6877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90115" name="Rectangle 24"/>
          <p:cNvSpPr>
            <a:spLocks noChangeArrowheads="1"/>
          </p:cNvSpPr>
          <p:nvPr/>
        </p:nvSpPr>
        <p:spPr bwMode="auto">
          <a:xfrm>
            <a:off x="0" y="0"/>
            <a:ext cx="7451725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RESULTATEN BEHALEN MET DE EU-BEGROTING</a:t>
            </a:r>
          </a:p>
        </p:txBody>
      </p:sp>
      <p:sp>
        <p:nvSpPr>
          <p:cNvPr id="28677" name="Content Placeholder 4"/>
          <p:cNvSpPr txBox="1">
            <a:spLocks/>
          </p:cNvSpPr>
          <p:nvPr/>
        </p:nvSpPr>
        <p:spPr bwMode="auto">
          <a:xfrm>
            <a:off x="107950" y="836613"/>
            <a:ext cx="7343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  <a:defRPr/>
            </a:pPr>
            <a:r>
              <a:rPr lang="fr-CH" sz="1600" dirty="0">
                <a:latin typeface="Arial" charset="0"/>
                <a:cs typeface="+mn-cs"/>
              </a:rPr>
              <a:t>Nieuw onderdeel </a:t>
            </a:r>
            <a:r>
              <a:rPr lang="fr-CH" sz="1600" b="0" dirty="0">
                <a:latin typeface="Arial" charset="0"/>
                <a:cs typeface="+mn-cs"/>
              </a:rPr>
              <a:t>in het </a:t>
            </a:r>
            <a:r>
              <a:rPr lang="fr-CH" sz="1600" b="0" dirty="0" err="1">
                <a:latin typeface="Arial" charset="0"/>
                <a:cs typeface="+mn-cs"/>
              </a:rPr>
              <a:t>Jaarverslag</a:t>
            </a:r>
            <a:r>
              <a:rPr lang="fr-CH" sz="1600" b="0" dirty="0">
                <a:latin typeface="Arial" charset="0"/>
                <a:cs typeface="+mn-cs"/>
              </a:rPr>
              <a:t> 2010 (</a:t>
            </a:r>
            <a:r>
              <a:rPr lang="fr-CH" sz="1600" b="0" dirty="0" err="1">
                <a:latin typeface="Arial" charset="0"/>
                <a:cs typeface="+mn-cs"/>
              </a:rPr>
              <a:t>Hoofdstuk</a:t>
            </a:r>
            <a:r>
              <a:rPr lang="fr-CH" sz="1600" b="0" dirty="0">
                <a:latin typeface="Arial" charset="0"/>
                <a:cs typeface="+mn-cs"/>
              </a:rPr>
              <a:t> 8)</a:t>
            </a:r>
          </a:p>
          <a:p>
            <a:pPr marL="534988" lvl="1" indent="-179388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fr-CH" sz="1600" b="0" dirty="0" err="1">
                <a:latin typeface="Arial" charset="0"/>
                <a:cs typeface="+mn-cs"/>
              </a:rPr>
              <a:t>Bevat</a:t>
            </a:r>
            <a:r>
              <a:rPr lang="fr-CH" sz="1600" b="0" dirty="0">
                <a:latin typeface="Arial" charset="0"/>
                <a:cs typeface="+mn-cs"/>
              </a:rPr>
              <a:t> de  opmerkingen van de ERK over de zelfevaluatie van de Commissie over haar prestaties in de </a:t>
            </a:r>
            <a:r>
              <a:rPr lang="fr-CH" sz="1600" b="0" dirty="0" err="1">
                <a:latin typeface="Arial" charset="0"/>
                <a:cs typeface="+mn-cs"/>
              </a:rPr>
              <a:t>jaarlijkse</a:t>
            </a:r>
            <a:r>
              <a:rPr lang="fr-CH" sz="1600" b="0" dirty="0">
                <a:latin typeface="Arial" charset="0"/>
                <a:cs typeface="+mn-cs"/>
              </a:rPr>
              <a:t> </a:t>
            </a:r>
            <a:r>
              <a:rPr lang="fr-CH" sz="1600" b="0" dirty="0" err="1">
                <a:latin typeface="Arial" charset="0"/>
                <a:cs typeface="+mn-cs"/>
              </a:rPr>
              <a:t>activiteitenverslagen</a:t>
            </a:r>
            <a:endParaRPr lang="fr-CH" sz="1600" b="0" dirty="0">
              <a:latin typeface="Arial" charset="0"/>
              <a:cs typeface="+mn-cs"/>
            </a:endParaRPr>
          </a:p>
          <a:p>
            <a:pPr marL="534988" lvl="1" indent="-179388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fr-CH" sz="1600" b="0" dirty="0" err="1">
                <a:latin typeface="Arial" charset="0"/>
                <a:cs typeface="+mn-cs"/>
              </a:rPr>
              <a:t>Bevat</a:t>
            </a:r>
            <a:r>
              <a:rPr lang="fr-CH" sz="1600" b="0" dirty="0">
                <a:latin typeface="Arial" charset="0"/>
                <a:cs typeface="+mn-cs"/>
              </a:rPr>
              <a:t> de </a:t>
            </a:r>
            <a:r>
              <a:rPr lang="fr-CH" sz="1600" b="0" dirty="0" err="1">
                <a:latin typeface="Arial" charset="0"/>
                <a:cs typeface="+mn-cs"/>
              </a:rPr>
              <a:t>voornaamste</a:t>
            </a:r>
            <a:r>
              <a:rPr lang="fr-CH" sz="1600" b="0" dirty="0">
                <a:latin typeface="Arial" charset="0"/>
                <a:cs typeface="+mn-cs"/>
              </a:rPr>
              <a:t> resultaten van de eigen doelmatigheidscontroles van de ERK in het afgelopen begrotingsjaar</a:t>
            </a:r>
          </a:p>
          <a:p>
            <a:pPr marL="279400" indent="-3810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endParaRPr lang="fr-CH" sz="1600" b="0" dirty="0">
              <a:latin typeface="Arial" charset="0"/>
              <a:cs typeface="+mn-cs"/>
            </a:endParaRPr>
          </a:p>
          <a:p>
            <a:pPr marL="279400" indent="-3810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fr-CH" sz="1600" b="0" dirty="0" err="1">
                <a:latin typeface="Arial" charset="0"/>
                <a:cs typeface="+mn-cs"/>
              </a:rPr>
              <a:t>Tijdens</a:t>
            </a:r>
            <a:r>
              <a:rPr lang="fr-CH" sz="1600" b="0" dirty="0">
                <a:latin typeface="Arial" charset="0"/>
                <a:cs typeface="+mn-cs"/>
              </a:rPr>
              <a:t> </a:t>
            </a:r>
            <a:r>
              <a:rPr lang="fr-CH" sz="1600" dirty="0">
                <a:latin typeface="Arial" charset="0"/>
                <a:cs typeface="+mn-cs"/>
              </a:rPr>
              <a:t>de planning van de uitgavenprogramma’s van de EU </a:t>
            </a:r>
            <a:r>
              <a:rPr lang="fr-CH" sz="1600" b="0" dirty="0">
                <a:latin typeface="Arial" charset="0"/>
                <a:cs typeface="+mn-cs"/>
              </a:rPr>
              <a:t>moeten de Commissie en de lidstaten meer aandacht besteden aan de vaststelling van SMART-doelstellingen – specifiek, meetbaar, haalbaar, relevant en tijdgebonden – alsook aan het opsporen en aanpakken van de risico’s voor de uitvoering.</a:t>
            </a:r>
            <a:endParaRPr lang="en-GB" sz="1600" b="0" dirty="0">
              <a:latin typeface="Arial" charset="0"/>
              <a:cs typeface="+mn-cs"/>
            </a:endParaRPr>
          </a:p>
        </p:txBody>
      </p:sp>
      <p:pic>
        <p:nvPicPr>
          <p:cNvPr id="90117" name="Picture 17" descr="http://t2.gstatic.com/images?q=tbn:ANd9GcQnw6e6fpVYnYrbMbnbDGnfchhZ81rllRHKV3vkWiUNkDdHrbVb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5084763"/>
            <a:ext cx="29813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92162" name="Rectangle 27"/>
          <p:cNvSpPr>
            <a:spLocks noChangeArrowheads="1"/>
          </p:cNvSpPr>
          <p:nvPr/>
        </p:nvSpPr>
        <p:spPr bwMode="auto">
          <a:xfrm>
            <a:off x="0" y="0"/>
            <a:ext cx="6877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92163" name="Rectangle 24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INKOMSTEN EU</a:t>
            </a:r>
          </a:p>
        </p:txBody>
      </p:sp>
      <p:sp>
        <p:nvSpPr>
          <p:cNvPr id="92164" name="Content Placeholder 4"/>
          <p:cNvSpPr txBox="1">
            <a:spLocks/>
          </p:cNvSpPr>
          <p:nvPr/>
        </p:nvSpPr>
        <p:spPr bwMode="auto">
          <a:xfrm>
            <a:off x="107950" y="836613"/>
            <a:ext cx="6985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Douanerechten en heffingen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nl-NL" b="0">
                <a:latin typeface="Arial" charset="0"/>
              </a:rPr>
              <a:t>Afdrachten berekend op basis van door lidstaten geïnde BTW</a:t>
            </a:r>
            <a:endParaRPr lang="en-GB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en-GB" b="0">
                <a:latin typeface="Arial" charset="0"/>
              </a:rPr>
              <a:t>Afdrachten op basis BNI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nl-NL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363538" algn="l"/>
              </a:tabLst>
            </a:pPr>
            <a:r>
              <a:rPr lang="nl-NL" b="0">
                <a:latin typeface="Arial" charset="0"/>
              </a:rPr>
              <a:t>ERK: </a:t>
            </a:r>
            <a:r>
              <a:rPr lang="nl-NL">
                <a:latin typeface="Arial" charset="0"/>
              </a:rPr>
              <a:t>scope limitation </a:t>
            </a:r>
            <a:r>
              <a:rPr lang="nl-NL" b="0">
                <a:latin typeface="Arial" charset="0"/>
              </a:rPr>
              <a:t>voor BTW en BNI: geen ERK oordeel over kwaliteit van nationale gegevens</a:t>
            </a:r>
            <a:endParaRPr lang="en-GB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Controlegat opvullen via lidstaatverklaring?</a:t>
            </a:r>
          </a:p>
        </p:txBody>
      </p:sp>
      <p:pic>
        <p:nvPicPr>
          <p:cNvPr id="92165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7" descr="S:\2 EXT COMM\2010 AR\DEC 102_11\PHOTOS\MP90040557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652963"/>
            <a:ext cx="4572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6"/>
          <p:cNvSpPr>
            <a:spLocks noChangeArrowheads="1"/>
          </p:cNvSpPr>
          <p:nvPr/>
        </p:nvSpPr>
        <p:spPr bwMode="auto">
          <a:xfrm>
            <a:off x="0" y="838200"/>
            <a:ext cx="7164388" cy="4751388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LU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solidFill>
                  <a:schemeClr val="bg1"/>
                </a:solidFill>
              </a:rPr>
              <a:t>ONTVANGSTEN 2010</a:t>
            </a:r>
            <a:br>
              <a:rPr lang="fr-FR" sz="2000">
                <a:solidFill>
                  <a:schemeClr val="bg1"/>
                </a:solidFill>
              </a:rPr>
            </a:br>
            <a:r>
              <a:rPr lang="fr-FR" sz="2000">
                <a:solidFill>
                  <a:schemeClr val="bg1"/>
                </a:solidFill>
              </a:rPr>
              <a:t>Totaal 127,8 miljard euro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0419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6481763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16350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94210" name="Rectangle 27"/>
          <p:cNvSpPr>
            <a:spLocks noChangeArrowheads="1"/>
          </p:cNvSpPr>
          <p:nvPr/>
        </p:nvSpPr>
        <p:spPr bwMode="auto">
          <a:xfrm>
            <a:off x="0" y="0"/>
            <a:ext cx="6877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94211" name="Rectangle 24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INSTRUMENTEN M.B.T. DE FINANCIËLE (EURO) CRISIS</a:t>
            </a:r>
          </a:p>
        </p:txBody>
      </p:sp>
      <p:sp>
        <p:nvSpPr>
          <p:cNvPr id="94212" name="Content Placeholder 4"/>
          <p:cNvSpPr txBox="1">
            <a:spLocks/>
          </p:cNvSpPr>
          <p:nvPr/>
        </p:nvSpPr>
        <p:spPr bwMode="auto">
          <a:xfrm>
            <a:off x="107950" y="836613"/>
            <a:ext cx="6985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en-GB" b="0">
                <a:latin typeface="Arial" charset="0"/>
              </a:rPr>
              <a:t>European System of Financial Supervision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en-GB" b="0">
                <a:latin typeface="Arial" charset="0"/>
              </a:rPr>
              <a:t>European Financial Stability Mechanism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en-GB" b="0">
                <a:latin typeface="Arial" charset="0"/>
              </a:rPr>
              <a:t>European Financial Stability Facility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en-GB" b="0">
                <a:latin typeface="Arial" charset="0"/>
              </a:rPr>
              <a:t>European Stability Mechanism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Onsamenhangende controlemechnismen</a:t>
            </a:r>
          </a:p>
        </p:txBody>
      </p:sp>
      <p:pic>
        <p:nvPicPr>
          <p:cNvPr id="94213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7" descr="S:\2 EXT COMM\2010 AR\DEC 102_11\PHOTOS\MP90040557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652963"/>
            <a:ext cx="4572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3"/>
          <p:cNvSpPr>
            <a:spLocks noChangeArrowheads="1"/>
          </p:cNvSpPr>
          <p:nvPr/>
        </p:nvSpPr>
        <p:spPr bwMode="auto">
          <a:xfrm>
            <a:off x="0" y="836613"/>
            <a:ext cx="7164388" cy="4752975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LU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42" name="Rectangle 12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solidFill>
                  <a:schemeClr val="bg1"/>
                </a:solidFill>
              </a:rPr>
              <a:t>UITGAVEN 2010</a:t>
            </a:r>
          </a:p>
          <a:p>
            <a:pPr algn="ctr"/>
            <a:r>
              <a:rPr lang="fr-FR" sz="2000">
                <a:solidFill>
                  <a:schemeClr val="bg1"/>
                </a:solidFill>
              </a:rPr>
              <a:t>Totaal 122,2 miljard euro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443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7415213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2"/>
          <p:cNvSpPr>
            <a:spLocks noChangeArrowheads="1"/>
          </p:cNvSpPr>
          <p:nvPr/>
        </p:nvSpPr>
        <p:spPr bwMode="auto">
          <a:xfrm>
            <a:off x="0" y="0"/>
            <a:ext cx="7164388" cy="4868863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62466" name="Rectangle 47"/>
          <p:cNvSpPr>
            <a:spLocks noChangeArrowheads="1"/>
          </p:cNvSpPr>
          <p:nvPr/>
        </p:nvSpPr>
        <p:spPr bwMode="auto">
          <a:xfrm>
            <a:off x="0" y="4868863"/>
            <a:ext cx="5724525" cy="463550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        </a:t>
            </a:r>
            <a:r>
              <a:rPr lang="en-US" sz="2400" b="0">
                <a:solidFill>
                  <a:schemeClr val="bg1"/>
                </a:solidFill>
              </a:rPr>
              <a:t>www.eca.europa.eu</a:t>
            </a:r>
          </a:p>
        </p:txBody>
      </p:sp>
      <p:sp>
        <p:nvSpPr>
          <p:cNvPr id="62467" name="Rectangle 48"/>
          <p:cNvSpPr>
            <a:spLocks noChangeArrowheads="1"/>
          </p:cNvSpPr>
          <p:nvPr/>
        </p:nvSpPr>
        <p:spPr bwMode="auto">
          <a:xfrm>
            <a:off x="0" y="0"/>
            <a:ext cx="5795963" cy="935038"/>
          </a:xfrm>
          <a:prstGeom prst="rect">
            <a:avLst/>
          </a:prstGeom>
          <a:solidFill>
            <a:srgbClr val="1136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>
                <a:solidFill>
                  <a:schemeClr val="bg1"/>
                </a:solidFill>
              </a:rPr>
              <a:t>DE EUROPESE REKENKAMER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62468" name="Rectangle 57"/>
          <p:cNvSpPr>
            <a:spLocks noChangeArrowheads="1"/>
          </p:cNvSpPr>
          <p:nvPr/>
        </p:nvSpPr>
        <p:spPr bwMode="auto">
          <a:xfrm>
            <a:off x="-468313" y="2349500"/>
            <a:ext cx="727392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4000">
                <a:solidFill>
                  <a:srgbClr val="2D2D8A"/>
                </a:solidFill>
              </a:rPr>
              <a:t> </a:t>
            </a:r>
            <a:r>
              <a:rPr lang="fr-CH" sz="3800">
                <a:solidFill>
                  <a:srgbClr val="2D2D8A"/>
                </a:solidFill>
              </a:rPr>
              <a:t>Kernboodschap</a:t>
            </a:r>
          </a:p>
        </p:txBody>
      </p:sp>
      <p:sp>
        <p:nvSpPr>
          <p:cNvPr id="62469" name="Rectangle 56"/>
          <p:cNvSpPr>
            <a:spLocks noChangeArrowheads="1"/>
          </p:cNvSpPr>
          <p:nvPr/>
        </p:nvSpPr>
        <p:spPr bwMode="auto">
          <a:xfrm>
            <a:off x="4140200" y="3068638"/>
            <a:ext cx="2808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2000" b="0">
              <a:solidFill>
                <a:srgbClr val="262626"/>
              </a:solidFill>
            </a:endParaRPr>
          </a:p>
        </p:txBody>
      </p:sp>
      <p:pic>
        <p:nvPicPr>
          <p:cNvPr id="62470" name="Picture 22" descr="k1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868863"/>
            <a:ext cx="34194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87787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64514" name="Rectangle 27"/>
          <p:cNvSpPr>
            <a:spLocks noChangeArrowheads="1"/>
          </p:cNvSpPr>
          <p:nvPr/>
        </p:nvSpPr>
        <p:spPr bwMode="auto">
          <a:xfrm>
            <a:off x="0" y="0"/>
            <a:ext cx="6877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64515" name="Content Placeholder 4"/>
          <p:cNvSpPr txBox="1">
            <a:spLocks/>
          </p:cNvSpPr>
          <p:nvPr/>
        </p:nvSpPr>
        <p:spPr bwMode="auto">
          <a:xfrm>
            <a:off x="179388" y="836613"/>
            <a:ext cx="6985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</a:t>
            </a:r>
            <a:r>
              <a:rPr lang="fr-CH">
                <a:latin typeface="Arial" charset="0"/>
              </a:rPr>
              <a:t>rekeningen</a:t>
            </a:r>
            <a:r>
              <a:rPr lang="fr-CH" b="0">
                <a:latin typeface="Arial" charset="0"/>
              </a:rPr>
              <a:t> over 2010 geven een getrouw beeld van de financi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situatie van de EU en van de resultaten van haar verrichtingen en kasstromen over het jaar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Daarentegen vertoonden de onderliggende </a:t>
            </a:r>
            <a:r>
              <a:rPr lang="fr-CH">
                <a:latin typeface="Arial" charset="0"/>
              </a:rPr>
              <a:t>betalingen</a:t>
            </a:r>
            <a:r>
              <a:rPr lang="fr-CH" b="0">
                <a:latin typeface="Arial" charset="0"/>
              </a:rPr>
              <a:t> bij deze rekeningen materi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fouten, met een geschat foutenpercentage van 3,7 % voor de algehele EU-begroting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</a:t>
            </a:r>
            <a:r>
              <a:rPr lang="fr-CH">
                <a:latin typeface="Arial" charset="0"/>
              </a:rPr>
              <a:t>controlesystemen</a:t>
            </a:r>
            <a:r>
              <a:rPr lang="fr-CH" b="0">
                <a:latin typeface="Arial" charset="0"/>
              </a:rPr>
              <a:t> waren over het geheel genomen gedeeltelijk doeltreffend in het waarborgen van de regelmatigheid van de betalingen</a:t>
            </a:r>
            <a:endParaRPr lang="en-GB" b="0">
              <a:latin typeface="Arial" charset="0"/>
            </a:endParaRP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4516" name="Picture 7" descr="S:\2 EXT COMM\2010 AR\DEC 102_11\PHOTOS\MP90040557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244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KERNBOODSCHAP OVER 2010</a:t>
            </a:r>
            <a:endParaRPr 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2"/>
          <p:cNvSpPr>
            <a:spLocks noChangeArrowheads="1"/>
          </p:cNvSpPr>
          <p:nvPr/>
        </p:nvSpPr>
        <p:spPr bwMode="auto">
          <a:xfrm>
            <a:off x="0" y="0"/>
            <a:ext cx="7164388" cy="4797425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66562" name="Rectangle 48"/>
          <p:cNvSpPr>
            <a:spLocks noChangeArrowheads="1"/>
          </p:cNvSpPr>
          <p:nvPr/>
        </p:nvSpPr>
        <p:spPr bwMode="auto">
          <a:xfrm>
            <a:off x="0" y="0"/>
            <a:ext cx="5795963" cy="935038"/>
          </a:xfrm>
          <a:prstGeom prst="rect">
            <a:avLst/>
          </a:prstGeom>
          <a:solidFill>
            <a:srgbClr val="1136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>
                <a:solidFill>
                  <a:schemeClr val="bg1"/>
                </a:solidFill>
              </a:rPr>
              <a:t>DE EUROPESE REKENKAMER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66563" name="Rectangle 56"/>
          <p:cNvSpPr>
            <a:spLocks noChangeArrowheads="1"/>
          </p:cNvSpPr>
          <p:nvPr/>
        </p:nvSpPr>
        <p:spPr bwMode="auto">
          <a:xfrm>
            <a:off x="4140200" y="3068638"/>
            <a:ext cx="2808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2000" b="0">
              <a:solidFill>
                <a:srgbClr val="262626"/>
              </a:solidFill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07950" y="1247775"/>
            <a:ext cx="69119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CH" sz="2400" dirty="0" err="1">
                <a:latin typeface="Arial" charset="0"/>
                <a:cs typeface="+mn-cs"/>
              </a:rPr>
              <a:t>Wijzigingen</a:t>
            </a:r>
            <a:r>
              <a:rPr lang="fr-CH" sz="2400" dirty="0">
                <a:latin typeface="Arial" charset="0"/>
                <a:cs typeface="+mn-cs"/>
              </a:rPr>
              <a:t> in </a:t>
            </a:r>
            <a:r>
              <a:rPr lang="fr-CH" sz="2400" dirty="0" err="1">
                <a:latin typeface="Arial" charset="0"/>
                <a:cs typeface="+mn-cs"/>
              </a:rPr>
              <a:t>het</a:t>
            </a:r>
            <a:r>
              <a:rPr lang="fr-CH" sz="2400" dirty="0">
                <a:latin typeface="Arial" charset="0"/>
                <a:cs typeface="+mn-cs"/>
              </a:rPr>
              <a:t> </a:t>
            </a:r>
            <a:r>
              <a:rPr lang="fr-CH" sz="2400" dirty="0" err="1">
                <a:latin typeface="Arial" charset="0"/>
                <a:cs typeface="+mn-cs"/>
              </a:rPr>
              <a:t>Jaarverslag</a:t>
            </a:r>
            <a:r>
              <a:rPr lang="fr-CH" sz="2400" dirty="0">
                <a:latin typeface="Arial" charset="0"/>
                <a:cs typeface="+mn-cs"/>
              </a:rPr>
              <a:t> 2010</a:t>
            </a:r>
            <a:r>
              <a:rPr lang="fr-CH" sz="2800" dirty="0">
                <a:latin typeface="Arial" charset="0"/>
                <a:cs typeface="+mn-cs"/>
              </a:rPr>
              <a:t/>
            </a:r>
            <a:br>
              <a:rPr lang="fr-CH" sz="2800" dirty="0">
                <a:latin typeface="Arial" charset="0"/>
                <a:cs typeface="+mn-cs"/>
              </a:rPr>
            </a:br>
            <a:endParaRPr lang="fr-CH" sz="2800" dirty="0">
              <a:latin typeface="Arial" charset="0"/>
              <a:cs typeface="+mn-cs"/>
            </a:endParaRP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fr-CH" sz="2000" b="0" dirty="0" err="1">
                <a:latin typeface="Arial" charset="0"/>
                <a:cs typeface="+mn-cs"/>
              </a:rPr>
              <a:t>hergroepering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>
                <a:latin typeface="Arial" charset="0"/>
                <a:cs typeface="+mn-cs"/>
              </a:rPr>
              <a:t>van </a:t>
            </a:r>
            <a:r>
              <a:rPr lang="fr-CH" sz="2000" b="0" dirty="0" err="1">
                <a:latin typeface="Arial" charset="0"/>
                <a:cs typeface="+mn-cs"/>
              </a:rPr>
              <a:t>bepaalde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 err="1">
                <a:latin typeface="Arial" charset="0"/>
                <a:cs typeface="+mn-cs"/>
              </a:rPr>
              <a:t>uitgaven</a:t>
            </a:r>
            <a:endParaRPr lang="fr-CH" sz="2000" b="0" dirty="0">
              <a:latin typeface="Arial" charset="0"/>
              <a:cs typeface="+mn-cs"/>
            </a:endParaRP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fr-CH" sz="2000" b="0" dirty="0" err="1">
                <a:latin typeface="Arial" charset="0"/>
                <a:cs typeface="+mn-cs"/>
              </a:rPr>
              <a:t>geschatte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 err="1">
                <a:latin typeface="Arial" charset="0"/>
                <a:cs typeface="+mn-cs"/>
              </a:rPr>
              <a:t>foutenpercentages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 err="1">
                <a:latin typeface="Arial" charset="0"/>
                <a:cs typeface="+mn-cs"/>
              </a:rPr>
              <a:t>zijn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 err="1">
                <a:latin typeface="Arial" charset="0"/>
                <a:cs typeface="+mn-cs"/>
              </a:rPr>
              <a:t>opgenomen</a:t>
            </a:r>
            <a:endParaRPr lang="fr-CH" sz="2000" b="0" dirty="0">
              <a:latin typeface="Arial" charset="0"/>
              <a:cs typeface="+mn-cs"/>
            </a:endParaRP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fr-CH" sz="2000" b="0" dirty="0" err="1">
                <a:latin typeface="Arial" charset="0"/>
                <a:cs typeface="+mn-cs"/>
              </a:rPr>
              <a:t>nadruk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>
                <a:latin typeface="Arial" charset="0"/>
                <a:cs typeface="+mn-cs"/>
              </a:rPr>
              <a:t>op </a:t>
            </a:r>
            <a:r>
              <a:rPr lang="fr-CH" sz="2000" b="0" dirty="0" err="1">
                <a:latin typeface="Arial" charset="0"/>
                <a:cs typeface="+mn-cs"/>
              </a:rPr>
              <a:t>aanbevelingen</a:t>
            </a:r>
            <a:r>
              <a:rPr lang="fr-CH" sz="2000" b="0" dirty="0">
                <a:latin typeface="Arial" charset="0"/>
                <a:cs typeface="+mn-cs"/>
              </a:rPr>
              <a:t> met</a:t>
            </a:r>
            <a:r>
              <a:rPr lang="fr-CH" sz="2000" b="0" dirty="0">
                <a:latin typeface="+mn-lt"/>
                <a:cs typeface="+mn-cs"/>
              </a:rPr>
              <a:t> de </a:t>
            </a:r>
            <a:r>
              <a:rPr lang="fr-CH" sz="2000" b="0" dirty="0" err="1">
                <a:latin typeface="+mn-lt"/>
                <a:cs typeface="+mn-cs"/>
              </a:rPr>
              <a:t>follow</a:t>
            </a:r>
            <a:r>
              <a:rPr lang="fr-CH" sz="2000" b="0" dirty="0">
                <a:latin typeface="+mn-lt"/>
                <a:cs typeface="+mn-cs"/>
              </a:rPr>
              <a:t>-up</a:t>
            </a:r>
            <a:br>
              <a:rPr lang="fr-CH" sz="2000" b="0" dirty="0">
                <a:latin typeface="+mn-lt"/>
                <a:cs typeface="+mn-cs"/>
              </a:rPr>
            </a:br>
            <a:r>
              <a:rPr lang="fr-CH" sz="2000" b="0" dirty="0">
                <a:latin typeface="+mn-lt"/>
                <a:cs typeface="+mn-cs"/>
              </a:rPr>
              <a:t>van </a:t>
            </a:r>
            <a:r>
              <a:rPr lang="fr-CH" sz="2000" b="0" dirty="0" err="1">
                <a:latin typeface="+mn-lt"/>
                <a:cs typeface="+mn-cs"/>
              </a:rPr>
              <a:t>aanbevelingen</a:t>
            </a:r>
            <a:r>
              <a:rPr lang="fr-CH" sz="2000" b="0" dirty="0">
                <a:latin typeface="+mn-lt"/>
                <a:cs typeface="+mn-cs"/>
              </a:rPr>
              <a:t> </a:t>
            </a:r>
            <a:r>
              <a:rPr lang="fr-CH" sz="2000" b="0" dirty="0" err="1">
                <a:latin typeface="+mn-lt"/>
                <a:cs typeface="+mn-cs"/>
              </a:rPr>
              <a:t>uit</a:t>
            </a:r>
            <a:r>
              <a:rPr lang="fr-CH" sz="2000" b="0" dirty="0">
                <a:latin typeface="+mn-lt"/>
                <a:cs typeface="+mn-cs"/>
              </a:rPr>
              <a:t> </a:t>
            </a:r>
            <a:r>
              <a:rPr lang="fr-CH" sz="2000" b="0" dirty="0" err="1">
                <a:latin typeface="+mn-lt"/>
                <a:cs typeface="+mn-cs"/>
              </a:rPr>
              <a:t>voorgaande</a:t>
            </a:r>
            <a:r>
              <a:rPr lang="fr-CH" sz="2000" b="0" dirty="0">
                <a:latin typeface="+mn-lt"/>
                <a:cs typeface="+mn-cs"/>
              </a:rPr>
              <a:t> </a:t>
            </a:r>
            <a:r>
              <a:rPr lang="fr-CH" sz="2000" b="0" dirty="0" err="1">
                <a:latin typeface="+mn-lt"/>
                <a:cs typeface="+mn-cs"/>
              </a:rPr>
              <a:t>jaren</a:t>
            </a:r>
            <a:endParaRPr lang="fr-CH" sz="2000" b="0" dirty="0">
              <a:latin typeface="+mn-lt"/>
              <a:cs typeface="+mn-cs"/>
            </a:endParaRP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fr-CH" sz="2000" b="0" dirty="0" err="1">
                <a:latin typeface="Arial" charset="0"/>
                <a:cs typeface="+mn-cs"/>
              </a:rPr>
              <a:t>een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 err="1">
                <a:latin typeface="Arial" charset="0"/>
                <a:cs typeface="+mn-cs"/>
              </a:rPr>
              <a:t>nieuw</a:t>
            </a:r>
            <a:r>
              <a:rPr lang="fr-CH" sz="2000" b="0" dirty="0">
                <a:latin typeface="Arial" charset="0"/>
                <a:cs typeface="+mn-cs"/>
              </a:rPr>
              <a:t> </a:t>
            </a:r>
            <a:r>
              <a:rPr lang="fr-CH" sz="2000" b="0" dirty="0" err="1">
                <a:latin typeface="Arial" charset="0"/>
                <a:cs typeface="+mn-cs"/>
              </a:rPr>
              <a:t>hoofdstuk</a:t>
            </a:r>
            <a:r>
              <a:rPr lang="fr-CH" sz="2000" b="0" dirty="0">
                <a:latin typeface="Arial" charset="0"/>
                <a:cs typeface="+mn-cs"/>
              </a:rPr>
              <a:t> over </a:t>
            </a:r>
            <a:r>
              <a:rPr lang="fr-CH" sz="2000" b="0" dirty="0" err="1">
                <a:latin typeface="Arial" charset="0"/>
                <a:cs typeface="+mn-cs"/>
              </a:rPr>
              <a:t>resultaatkwesties</a:t>
            </a:r>
            <a:endParaRPr lang="fr-CH" sz="2000" b="0" dirty="0">
              <a:latin typeface="Arial" charset="0"/>
              <a:cs typeface="+mn-cs"/>
            </a:endParaRPr>
          </a:p>
          <a:p>
            <a:pPr>
              <a:defRPr/>
            </a:pPr>
            <a:endParaRPr lang="en-GB" sz="2400" dirty="0">
              <a:latin typeface="Arial" charset="0"/>
              <a:cs typeface="+mn-cs"/>
            </a:endParaRPr>
          </a:p>
        </p:txBody>
      </p:sp>
      <p:pic>
        <p:nvPicPr>
          <p:cNvPr id="66565" name="Picture 7" descr="d:\Profiles\PIRONH\Local Settings\Temporary Internet Files\Content.IE5\UF5AJVHO\MP90031561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797425"/>
            <a:ext cx="34194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836613"/>
            <a:ext cx="7488238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Geschat foutenpercentage voor de gecontroleerde populatie van betalingen 2006-2010</a:t>
            </a:r>
            <a:endParaRPr lang="en-GB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2"/>
          <p:cNvSpPr txBox="1">
            <a:spLocks noChangeArrowheads="1"/>
          </p:cNvSpPr>
          <p:nvPr/>
        </p:nvSpPr>
        <p:spPr bwMode="auto">
          <a:xfrm>
            <a:off x="1908175" y="549275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Resultaten van de toetsing van verrichtingen over 2010</a:t>
            </a:r>
            <a:endParaRPr lang="en-GB"/>
          </a:p>
        </p:txBody>
      </p:sp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3437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2"/>
          <p:cNvSpPr>
            <a:spLocks noChangeArrowheads="1"/>
          </p:cNvSpPr>
          <p:nvPr/>
        </p:nvSpPr>
        <p:spPr bwMode="auto">
          <a:xfrm>
            <a:off x="0" y="836613"/>
            <a:ext cx="7164388" cy="3887787"/>
          </a:xfrm>
          <a:prstGeom prst="rect">
            <a:avLst/>
          </a:prstGeom>
          <a:gradFill rotWithShape="1">
            <a:gsLst>
              <a:gs pos="0">
                <a:srgbClr val="ABC3F0"/>
              </a:gs>
              <a:gs pos="50000">
                <a:srgbClr val="CBD9F5"/>
              </a:gs>
              <a:gs pos="100000">
                <a:srgbClr val="E5EC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 b="0"/>
          </a:p>
        </p:txBody>
      </p:sp>
      <p:sp>
        <p:nvSpPr>
          <p:cNvPr id="71682" name="Rectangle 27"/>
          <p:cNvSpPr>
            <a:spLocks noChangeArrowheads="1"/>
          </p:cNvSpPr>
          <p:nvPr/>
        </p:nvSpPr>
        <p:spPr bwMode="auto">
          <a:xfrm>
            <a:off x="0" y="0"/>
            <a:ext cx="6877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LU">
              <a:solidFill>
                <a:srgbClr val="BAB600"/>
              </a:solidFill>
              <a:latin typeface="Arial" charset="0"/>
            </a:endParaRPr>
          </a:p>
        </p:txBody>
      </p:sp>
      <p:sp>
        <p:nvSpPr>
          <p:cNvPr id="71683" name="Content Placeholder 4"/>
          <p:cNvSpPr txBox="1">
            <a:spLocks/>
          </p:cNvSpPr>
          <p:nvPr/>
        </p:nvSpPr>
        <p:spPr bwMode="auto">
          <a:xfrm>
            <a:off x="179388" y="981075"/>
            <a:ext cx="6985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De </a:t>
            </a:r>
            <a:r>
              <a:rPr lang="fr-CH">
                <a:latin typeface="Arial" charset="0"/>
              </a:rPr>
              <a:t>rekeningen</a:t>
            </a:r>
            <a:r>
              <a:rPr lang="fr-CH" b="0">
                <a:latin typeface="Arial" charset="0"/>
              </a:rPr>
              <a:t> over 2010 geven een getrouw beeld van de financi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situatie van de EU en van de resultaten van haar verrichtingen en kasstromen over het jaar</a:t>
            </a:r>
          </a:p>
          <a:p>
            <a:pPr marL="800100" lvl="1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363538" algn="l"/>
              </a:tabLst>
            </a:pPr>
            <a:r>
              <a:rPr lang="fr-CH" b="0">
                <a:latin typeface="Arial" charset="0"/>
              </a:rPr>
              <a:t>Het aandeel van voorschotbetalingen – </a:t>
            </a:r>
            <a:r>
              <a:rPr lang="fr-CH">
                <a:latin typeface="Arial" charset="0"/>
              </a:rPr>
              <a:t>voorfinanciering</a:t>
            </a:r>
            <a:r>
              <a:rPr lang="fr-CH" b="0">
                <a:latin typeface="Arial" charset="0"/>
              </a:rPr>
              <a:t> – in de EU-begroting is aanzienlijk gestegen. De regels voor financi</a:t>
            </a:r>
            <a:r>
              <a:rPr lang="nl-NL" b="0">
                <a:latin typeface="Arial" charset="0"/>
              </a:rPr>
              <a:t>ë</a:t>
            </a:r>
            <a:r>
              <a:rPr lang="fr-CH" b="0">
                <a:latin typeface="Arial" charset="0"/>
              </a:rPr>
              <a:t>le verslaglegging en het toezicht zijn niet op adequate wijze aangepast.</a:t>
            </a:r>
          </a:p>
          <a:p>
            <a:pPr marL="342900" indent="-342900" eaLnBrk="0" hangingPunct="0">
              <a:lnSpc>
                <a:spcPct val="145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363538" algn="l"/>
              </a:tabLst>
            </a:pPr>
            <a:endParaRPr lang="fr-CH" b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363538" algn="l"/>
              </a:tabLst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684" name="Picture 7" descr="S:\2 EXT COMM\2010 AR\DEC 102_11\PHOTOS\MP90040557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244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U:\LOGO Cou rpour Docs\LOGO-OR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6827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12"/>
          <p:cNvSpPr>
            <a:spLocks noChangeArrowheads="1"/>
          </p:cNvSpPr>
          <p:nvPr/>
        </p:nvSpPr>
        <p:spPr bwMode="auto">
          <a:xfrm>
            <a:off x="0" y="0"/>
            <a:ext cx="7164388" cy="836613"/>
          </a:xfrm>
          <a:prstGeom prst="rect">
            <a:avLst/>
          </a:prstGeom>
          <a:solidFill>
            <a:srgbClr val="7FA0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>
                <a:solidFill>
                  <a:schemeClr val="bg1"/>
                </a:solidFill>
              </a:rPr>
              <a:t>VOORFINANCIERING</a:t>
            </a:r>
            <a:endParaRPr 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728</ap:Words>
  <ap:PresentationFormat>Diavoorstelling (4:3)</ap:PresentationFormat>
  <ap:Paragraphs>119</ap:Paragraphs>
  <ap:Slides>20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Ontwerpsjabloon</vt:lpstr>
      </vt:variant>
      <vt:variant>
        <vt:i4>4</vt:i4>
      </vt:variant>
      <vt:variant>
        <vt:lpstr>Diatitels</vt:lpstr>
      </vt:variant>
      <vt:variant>
        <vt:i4>20</vt:i4>
      </vt:variant>
    </vt:vector>
  </ap:HeadingPairs>
  <ap:TitlesOfParts>
    <vt:vector baseType="lpstr" size="29">
      <vt:lpstr>Arial Narrow</vt:lpstr>
      <vt:lpstr>Arial</vt:lpstr>
      <vt:lpstr>Calibri</vt:lpstr>
      <vt:lpstr>Verdana</vt:lpstr>
      <vt:lpstr>Wingdings</vt:lpstr>
      <vt:lpstr>Default Design</vt:lpstr>
      <vt:lpstr>2_Custom Design</vt:lpstr>
      <vt:lpstr>Custom Design</vt:lpstr>
      <vt:lpstr>1_Custom Design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2004-06-07T08:18:56.0000000Z</dcterms:created>
  <dcterms:modified xsi:type="dcterms:W3CDTF">2011-11-16T08:49:45.0000000Z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0x01010040ABBE28597FCF4F931D50865602B479</vt:lpwstr>
  </property>
</Properties>
</file>