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66" r:id="rId2"/>
    <p:sldMasterId id="2147483696" r:id="rId3"/>
    <p:sldMasterId id="2147483953" r:id="rId4"/>
  </p:sldMasterIdLst>
  <p:notesMasterIdLst>
    <p:notesMasterId r:id="rId25"/>
  </p:notesMasterIdLst>
  <p:handoutMasterIdLst>
    <p:handoutMasterId r:id="rId26"/>
  </p:handoutMasterIdLst>
  <p:sldIdLst>
    <p:sldId id="338" r:id="rId5"/>
    <p:sldId id="335" r:id="rId6"/>
    <p:sldId id="336" r:id="rId7"/>
    <p:sldId id="318" r:id="rId8"/>
    <p:sldId id="302" r:id="rId9"/>
    <p:sldId id="331" r:id="rId10"/>
    <p:sldId id="330" r:id="rId11"/>
    <p:sldId id="316" r:id="rId12"/>
    <p:sldId id="339" r:id="rId13"/>
    <p:sldId id="319" r:id="rId14"/>
    <p:sldId id="305" r:id="rId15"/>
    <p:sldId id="315" r:id="rId16"/>
    <p:sldId id="312" r:id="rId17"/>
    <p:sldId id="306" r:id="rId18"/>
    <p:sldId id="313" r:id="rId19"/>
    <p:sldId id="308" r:id="rId20"/>
    <p:sldId id="307" r:id="rId21"/>
    <p:sldId id="314" r:id="rId22"/>
    <p:sldId id="334" r:id="rId23"/>
    <p:sldId id="333" r:id="rId24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Arial Narrow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Arial Narrow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Arial Narrow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Arial Narrow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rgbClr val="000066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rgbClr val="000066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rgbClr val="000066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rgbClr val="000066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rgbClr val="000066"/>
        </a:solidFill>
        <a:latin typeface="Arial Narrow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7"/>
    <p:penClr>
      <a:schemeClr val="accent2"/>
    </p:penClr>
  </p:showPr>
  <p:clrMru>
    <a:srgbClr val="DCDDDE"/>
    <a:srgbClr val="7F9FD3"/>
    <a:srgbClr val="0D3A9F"/>
    <a:srgbClr val="7FA0D3"/>
    <a:srgbClr val="113689"/>
    <a:srgbClr val="917692"/>
    <a:srgbClr val="967D97"/>
    <a:srgbClr val="9D869E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22616" autoAdjust="0"/>
    <p:restoredTop sz="99296" autoAdjust="0"/>
  </p:normalViewPr>
  <p:slideViewPr>
    <p:cSldViewPr>
      <p:cViewPr>
        <p:scale>
          <a:sx n="70" d="100"/>
          <a:sy n="70" d="100"/>
        </p:scale>
        <p:origin x="-1602" y="-9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0"/>
    </p:cViewPr>
  </p:sorterViewPr>
  <p:notesViewPr>
    <p:cSldViewPr>
      <p:cViewPr varScale="1">
        <p:scale>
          <a:sx n="87" d="100"/>
          <a:sy n="87" d="100"/>
        </p:scale>
        <p:origin x="-2796" y="-7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4.xml" Id="rId8" /><Relationship Type="http://schemas.openxmlformats.org/officeDocument/2006/relationships/slide" Target="slides/slide9.xml" Id="rId13" /><Relationship Type="http://schemas.openxmlformats.org/officeDocument/2006/relationships/slide" Target="slides/slide14.xml" Id="rId18" /><Relationship Type="http://schemas.openxmlformats.org/officeDocument/2006/relationships/handoutMaster" Target="handoutMasters/handoutMaster1.xml" Id="rId26" /><Relationship Type="http://schemas.openxmlformats.org/officeDocument/2006/relationships/slideMaster" Target="slideMasters/slideMaster3.xml" Id="rId3" /><Relationship Type="http://schemas.openxmlformats.org/officeDocument/2006/relationships/slide" Target="slides/slide17.xml" Id="rId21" /><Relationship Type="http://schemas.openxmlformats.org/officeDocument/2006/relationships/slide" Target="slides/slide3.xml" Id="rId7" /><Relationship Type="http://schemas.openxmlformats.org/officeDocument/2006/relationships/slide" Target="slides/slide8.xml" Id="rId12" /><Relationship Type="http://schemas.openxmlformats.org/officeDocument/2006/relationships/slide" Target="slides/slide13.xml" Id="rId17" /><Relationship Type="http://schemas.openxmlformats.org/officeDocument/2006/relationships/notesMaster" Target="notesMasters/notesMaster1.xml" Id="rId25" /><Relationship Type="http://schemas.openxmlformats.org/officeDocument/2006/relationships/slideMaster" Target="slideMasters/slideMaster2.xml" Id="rId2" /><Relationship Type="http://schemas.openxmlformats.org/officeDocument/2006/relationships/slide" Target="slides/slide12.xml" Id="rId16" /><Relationship Type="http://schemas.openxmlformats.org/officeDocument/2006/relationships/slide" Target="slides/slide16.xml" Id="rId20" /><Relationship Type="http://schemas.openxmlformats.org/officeDocument/2006/relationships/theme" Target="theme/theme1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2.xml" Id="rId6" /><Relationship Type="http://schemas.openxmlformats.org/officeDocument/2006/relationships/slide" Target="slides/slide7.xml" Id="rId11" /><Relationship Type="http://schemas.openxmlformats.org/officeDocument/2006/relationships/slide" Target="slides/slide20.xml" Id="rId24" /><Relationship Type="http://schemas.openxmlformats.org/officeDocument/2006/relationships/slide" Target="slides/slide1.xml" Id="rId5" /><Relationship Type="http://schemas.openxmlformats.org/officeDocument/2006/relationships/slide" Target="slides/slide11.xml" Id="rId15" /><Relationship Type="http://schemas.openxmlformats.org/officeDocument/2006/relationships/slide" Target="slides/slide19.xml" Id="rId23" /><Relationship Type="http://schemas.openxmlformats.org/officeDocument/2006/relationships/viewProps" Target="viewProps.xml" Id="rId28" /><Relationship Type="http://schemas.openxmlformats.org/officeDocument/2006/relationships/slide" Target="slides/slide6.xml" Id="rId10" /><Relationship Type="http://schemas.openxmlformats.org/officeDocument/2006/relationships/slide" Target="slides/slide15.xml" Id="rId19" /><Relationship Type="http://schemas.openxmlformats.org/officeDocument/2006/relationships/slideMaster" Target="slideMasters/slideMaster4.xml" Id="rId4" /><Relationship Type="http://schemas.openxmlformats.org/officeDocument/2006/relationships/slide" Target="slides/slide5.xml" Id="rId9" /><Relationship Type="http://schemas.openxmlformats.org/officeDocument/2006/relationships/slide" Target="slides/slide10.xml" Id="rId14" /><Relationship Type="http://schemas.openxmlformats.org/officeDocument/2006/relationships/slide" Target="slides/slide18.xml" Id="rId22" /><Relationship Type="http://schemas.openxmlformats.org/officeDocument/2006/relationships/presProps" Target="presProps.xml" Id="rId27" /><Relationship Type="http://schemas.openxmlformats.org/officeDocument/2006/relationships/tableStyles" Target="tableStyles.xml" Id="rId30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3" rIns="91566" bIns="45783" numCol="1" anchor="t" anchorCtr="0" compatLnSpc="1">
            <a:prstTxWarp prst="textNoShape">
              <a:avLst/>
            </a:prstTxWarp>
          </a:bodyPr>
          <a:lstStyle>
            <a:lvl1pPr defTabSz="916422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3" rIns="91566" bIns="45783" numCol="1" anchor="t" anchorCtr="0" compatLnSpc="1">
            <a:prstTxWarp prst="textNoShape">
              <a:avLst/>
            </a:prstTxWarp>
          </a:bodyPr>
          <a:lstStyle>
            <a:lvl1pPr algn="r" defTabSz="916422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3" rIns="91566" bIns="457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3" rIns="91566" bIns="45783" numCol="1" anchor="b" anchorCtr="0" compatLnSpc="1">
            <a:prstTxWarp prst="textNoShape">
              <a:avLst/>
            </a:prstTxWarp>
          </a:bodyPr>
          <a:lstStyle>
            <a:lvl1pPr defTabSz="916422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3" rIns="91566" bIns="45783" numCol="1" anchor="b" anchorCtr="0" compatLnSpc="1">
            <a:prstTxWarp prst="textNoShape">
              <a:avLst/>
            </a:prstTxWarp>
          </a:bodyPr>
          <a:lstStyle>
            <a:lvl1pPr algn="r" defTabSz="916422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41E50CE-3536-4FFB-90FF-056CCDC45BE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8089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CE7EE50C-DAF2-469A-A0B5-A1DDB66FAAEF}" type="slidenum">
              <a:rPr lang="en-US" smtClean="0">
                <a:cs typeface="Arial" charset="0"/>
              </a:rPr>
              <a:pPr defTabSz="915988"/>
              <a:t>13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8294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D417CDB6-B0EC-45FB-99A7-56542BD866E6}" type="slidenum">
              <a:rPr lang="en-US" smtClean="0">
                <a:cs typeface="Arial" charset="0"/>
              </a:rPr>
              <a:pPr defTabSz="915988"/>
              <a:t>14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8499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EF79A666-ED83-4065-9459-6E83BD478C03}" type="slidenum">
              <a:rPr lang="en-US" smtClean="0">
                <a:cs typeface="Arial" charset="0"/>
              </a:rPr>
              <a:pPr defTabSz="915988"/>
              <a:t>15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8704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E113619E-88D8-4D19-B06A-744EDE4CA896}" type="slidenum">
              <a:rPr lang="en-US" smtClean="0">
                <a:cs typeface="Arial" charset="0"/>
              </a:rPr>
              <a:pPr defTabSz="915988"/>
              <a:t>16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8909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E808206B-AC75-41DB-AA24-60F652F74F30}" type="slidenum">
              <a:rPr lang="en-US" smtClean="0">
                <a:cs typeface="Arial" charset="0"/>
              </a:rPr>
              <a:pPr defTabSz="915988"/>
              <a:t>17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9113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396FC5B8-C108-4345-87FC-0AAEAFF0C997}" type="slidenum">
              <a:rPr lang="en-US" smtClean="0">
                <a:cs typeface="Arial" charset="0"/>
              </a:rPr>
              <a:pPr defTabSz="915988"/>
              <a:t>18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9318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9E12A6F3-D5D1-40D7-9CA7-C26BE140EE02}" type="slidenum">
              <a:rPr lang="en-US" smtClean="0">
                <a:cs typeface="Arial" charset="0"/>
              </a:rPr>
              <a:pPr defTabSz="915988"/>
              <a:t>19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9523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1B22CD05-93AB-40E3-9D95-3AB21E716748}" type="slidenum">
              <a:rPr lang="en-US" smtClean="0">
                <a:cs typeface="Arial" charset="0"/>
              </a:rPr>
              <a:pPr defTabSz="915988"/>
              <a:t>20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6553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5E37248E-0C36-4FA0-9F4E-370812345854}" type="slidenum">
              <a:rPr lang="en-US" smtClean="0">
                <a:cs typeface="Arial" charset="0"/>
              </a:rPr>
              <a:pPr defTabSz="915988"/>
              <a:t>5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685E44F1-7A12-44B6-961F-28F7F9F61EDB}" type="slidenum">
              <a:rPr lang="en-US" smtClean="0">
                <a:cs typeface="Arial" charset="0"/>
              </a:rPr>
              <a:pPr defTabSz="915988"/>
              <a:t>7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7270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9D8B509F-1B59-4C99-9F36-B656DA8ED541}" type="slidenum">
              <a:rPr lang="en-US" smtClean="0">
                <a:cs typeface="Arial" charset="0"/>
              </a:rPr>
              <a:pPr defTabSz="915988"/>
              <a:t>9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7680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CB2E400D-7801-445C-8421-37955E820E8F}" type="slidenum">
              <a:rPr lang="en-US" smtClean="0">
                <a:cs typeface="Arial" charset="0"/>
              </a:rPr>
              <a:pPr defTabSz="915988"/>
              <a:t>11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  <p:sp>
        <p:nvSpPr>
          <p:cNvPr id="7885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5988"/>
            <a:fld id="{A7A94EBF-EA88-4C96-B70C-C0645C52E9BD}" type="slidenum">
              <a:rPr lang="en-US" smtClean="0">
                <a:cs typeface="Arial" charset="0"/>
              </a:rPr>
              <a:pPr defTabSz="915988"/>
              <a:t>12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advClick="0"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L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advClick="0" advTm="10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</p:spTree>
  </p:cSld>
  <p:clrMapOvr>
    <a:masterClrMapping/>
  </p:clrMapOvr>
  <p:transition advClick="0" advTm="10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</p:spTree>
  </p:cSld>
  <p:clrMapOvr>
    <a:masterClrMapping/>
  </p:clrMapOvr>
  <p:transition advClick="0" advTm="10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AF9BC-90F7-4262-833A-08CC8DD7DF5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2985A-E5D7-4D61-90C1-D5E054A2F54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0CC74-A4BD-4401-823A-775EE3542E4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96448-682D-428F-88E3-DA09E4D0055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E1CF2-0E88-491C-B517-9BD3D43527C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advClick="0" advTm="1000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2A2B5-2DC5-4F82-A1E2-86C5DB49BF7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BDE53-196B-454D-B454-24F77137CF9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6CC72-11C6-4D03-9FED-A1A459FA37B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072D5-FBB9-476C-B805-892F73D9378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50660-6AE7-4165-866E-017215A4DEF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55A67-CB16-4850-BEF4-9E67DA9C117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D82FF-0566-4D9C-8419-AE774989E33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4A3B6-4398-4F6B-9F07-604A9E96874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FFD3C-CCF9-4C91-A222-CE46E9F4FC4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D881B-51C8-4018-8989-AD27B180603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LU" dirty="0"/>
          </a:p>
        </p:txBody>
      </p:sp>
    </p:spTree>
  </p:cSld>
  <p:clrMapOvr>
    <a:masterClrMapping/>
  </p:clrMapOvr>
  <p:transition advClick="0" advTm="1000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D5C9F-CBF1-4896-B733-F03A77F5A43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052B3-4CFF-4D29-8B4F-D0221213980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8067E-C1D3-437D-B91C-DCA4E6B30A4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3EFF5-38D1-442D-9391-04557C662C7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66EE2-4E5D-4841-BC6E-B37F9D7FBE5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5F418-AA38-4DE3-96E3-793B44A7ADA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F706D-8A32-4881-861F-CBC590E2B72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8B906-C2F5-4779-BA20-A54E4DD6FD0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5B75A-5EB0-4AA2-AFA7-BAC33821D85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D0851-6D1E-45E7-9B30-1527C75DE97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advClick="0" advTm="1000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9B7D1-D9DE-4B21-82D4-A7A98B1BA70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86E9C-B73F-416F-A38B-7BDCDFA0FA8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6258E-8449-4737-82A3-F2D83A63271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2C82A-5897-4F90-B959-F1E0DDABC89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EDC9A-BABD-47E6-BED6-4F86E00D3A7E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C28F0-6A4A-4CB5-9417-7A03EC997D8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D8272-DB93-4804-B738-0C13CBD9BEA7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D8241-91C6-4015-A691-0E39F894A6B0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9705F-3F1D-4C73-9352-B88B1B29806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90875-CF38-4FC6-A3F0-E8F22372C53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advClick="0" advTm="1000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DD569-9C7C-4B75-84D7-5BFBAEFE45A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</p:spTree>
  </p:cSld>
  <p:clrMapOvr>
    <a:masterClrMapping/>
  </p:clrMapOvr>
  <p:transition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L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LU"/>
          </a:p>
        </p:txBody>
      </p:sp>
    </p:spTree>
  </p:cSld>
  <p:clrMapOvr>
    <a:masterClrMapping/>
  </p:clrMapOvr>
  <p:transition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LU"/>
          </a:p>
        </p:txBody>
      </p:sp>
    </p:spTree>
  </p:cSld>
  <p:clrMapOvr>
    <a:masterClrMapping/>
  </p:clrMapOvr>
  <p:transition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79" r:id="rId2"/>
    <p:sldLayoutId id="2147483978" r:id="rId3"/>
    <p:sldLayoutId id="2147483977" r:id="rId4"/>
    <p:sldLayoutId id="2147483976" r:id="rId5"/>
    <p:sldLayoutId id="2147483975" r:id="rId6"/>
    <p:sldLayoutId id="2147483974" r:id="rId7"/>
    <p:sldLayoutId id="2147483973" r:id="rId8"/>
    <p:sldLayoutId id="2147483972" r:id="rId9"/>
    <p:sldLayoutId id="2147483971" r:id="rId10"/>
    <p:sldLayoutId id="2147483970" r:id="rId11"/>
    <p:sldLayoutId id="2147483969" r:id="rId12"/>
    <p:sldLayoutId id="2147483968" r:id="rId13"/>
    <p:sldLayoutId id="2147483967" r:id="rId14"/>
  </p:sldLayoutIdLst>
  <p:transition advClick="0" advTm="10000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CF85682D-27C6-4FFC-952A-ADB8CB9BD7F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0" r:id="rId2"/>
    <p:sldLayoutId id="2147483989" r:id="rId3"/>
    <p:sldLayoutId id="2147483988" r:id="rId4"/>
    <p:sldLayoutId id="2147483987" r:id="rId5"/>
    <p:sldLayoutId id="2147483986" r:id="rId6"/>
    <p:sldLayoutId id="2147483985" r:id="rId7"/>
    <p:sldLayoutId id="2147483984" r:id="rId8"/>
    <p:sldLayoutId id="2147483983" r:id="rId9"/>
    <p:sldLayoutId id="2147483982" r:id="rId10"/>
    <p:sldLayoutId id="214748398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86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E8C4A2B7-F530-4F69-BF10-E8FC0FBCC47F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4" r:id="rId2"/>
    <p:sldLayoutId id="2147484003" r:id="rId3"/>
    <p:sldLayoutId id="2147484002" r:id="rId4"/>
    <p:sldLayoutId id="2147484001" r:id="rId5"/>
    <p:sldLayoutId id="2147484000" r:id="rId6"/>
    <p:sldLayoutId id="2147483999" r:id="rId7"/>
    <p:sldLayoutId id="2147483998" r:id="rId8"/>
    <p:sldLayoutId id="2147483997" r:id="rId9"/>
    <p:sldLayoutId id="2147483996" r:id="rId10"/>
    <p:sldLayoutId id="2147483995" r:id="rId11"/>
    <p:sldLayoutId id="2147483994" r:id="rId12"/>
    <p:sldLayoutId id="2147483993" r:id="rId13"/>
    <p:sldLayoutId id="214748399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44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18E4CA12-0C8D-4D87-8416-F9E214AD2B8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6" r:id="rId1"/>
    <p:sldLayoutId id="2147484015" r:id="rId2"/>
    <p:sldLayoutId id="2147484014" r:id="rId3"/>
    <p:sldLayoutId id="2147484013" r:id="rId4"/>
    <p:sldLayoutId id="2147484012" r:id="rId5"/>
    <p:sldLayoutId id="2147484011" r:id="rId6"/>
    <p:sldLayoutId id="2147484010" r:id="rId7"/>
    <p:sldLayoutId id="2147484009" r:id="rId8"/>
    <p:sldLayoutId id="2147484008" r:id="rId9"/>
    <p:sldLayoutId id="2147484007" r:id="rId10"/>
    <p:sldLayoutId id="214748400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52"/>
          <p:cNvSpPr>
            <a:spLocks noChangeArrowheads="1"/>
          </p:cNvSpPr>
          <p:nvPr/>
        </p:nvSpPr>
        <p:spPr bwMode="auto">
          <a:xfrm>
            <a:off x="0" y="0"/>
            <a:ext cx="7092950" cy="4941888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58370" name="Rectangle 47"/>
          <p:cNvSpPr>
            <a:spLocks noChangeArrowheads="1"/>
          </p:cNvSpPr>
          <p:nvPr/>
        </p:nvSpPr>
        <p:spPr bwMode="auto">
          <a:xfrm>
            <a:off x="0" y="4941888"/>
            <a:ext cx="6011863" cy="463550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lang="en-US" sz="2400" b="0">
                <a:solidFill>
                  <a:schemeClr val="bg1"/>
                </a:solidFill>
              </a:rPr>
              <a:t>www.eca.europa.eu</a:t>
            </a:r>
          </a:p>
        </p:txBody>
      </p:sp>
      <p:sp>
        <p:nvSpPr>
          <p:cNvPr id="58371" name="Rectangle 48"/>
          <p:cNvSpPr>
            <a:spLocks noChangeArrowheads="1"/>
          </p:cNvSpPr>
          <p:nvPr/>
        </p:nvSpPr>
        <p:spPr bwMode="auto">
          <a:xfrm>
            <a:off x="0" y="0"/>
            <a:ext cx="5795963" cy="935038"/>
          </a:xfrm>
          <a:prstGeom prst="rect">
            <a:avLst/>
          </a:prstGeom>
          <a:solidFill>
            <a:srgbClr val="11368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400" b="0">
                <a:solidFill>
                  <a:schemeClr val="bg1"/>
                </a:solidFill>
              </a:rPr>
              <a:t>DE EUROPESE REKENKAMER</a:t>
            </a:r>
            <a:endParaRPr lang="en-US" sz="2400" b="0">
              <a:solidFill>
                <a:schemeClr val="bg1"/>
              </a:solidFill>
            </a:endParaRPr>
          </a:p>
        </p:txBody>
      </p:sp>
      <p:sp>
        <p:nvSpPr>
          <p:cNvPr id="58372" name="Rectangle 56"/>
          <p:cNvSpPr>
            <a:spLocks noChangeArrowheads="1"/>
          </p:cNvSpPr>
          <p:nvPr/>
        </p:nvSpPr>
        <p:spPr bwMode="auto">
          <a:xfrm>
            <a:off x="4140200" y="3068638"/>
            <a:ext cx="28082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GB" sz="1500">
              <a:solidFill>
                <a:srgbClr val="7FA0D3"/>
              </a:solidFill>
            </a:endParaRPr>
          </a:p>
          <a:p>
            <a:r>
              <a:rPr lang="en-GB" sz="2000">
                <a:solidFill>
                  <a:srgbClr val="262626"/>
                </a:solidFill>
              </a:rPr>
              <a:t/>
            </a:r>
            <a:br>
              <a:rPr lang="en-GB" sz="2000">
                <a:solidFill>
                  <a:srgbClr val="262626"/>
                </a:solidFill>
              </a:rPr>
            </a:br>
            <a:endParaRPr lang="en-GB" sz="2000" b="0">
              <a:solidFill>
                <a:srgbClr val="262626"/>
              </a:solidFill>
            </a:endParaRPr>
          </a:p>
        </p:txBody>
      </p:sp>
      <p:pic>
        <p:nvPicPr>
          <p:cNvPr id="58373" name="Picture 22" descr="k1-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4941888"/>
            <a:ext cx="3132137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Rectangle 7"/>
          <p:cNvSpPr>
            <a:spLocks noChangeArrowheads="1"/>
          </p:cNvSpPr>
          <p:nvPr/>
        </p:nvSpPr>
        <p:spPr bwMode="auto">
          <a:xfrm>
            <a:off x="468313" y="1157288"/>
            <a:ext cx="7199312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H" sz="3600">
                <a:solidFill>
                  <a:srgbClr val="2D2D8A"/>
                </a:solidFill>
                <a:latin typeface="Arial" charset="0"/>
              </a:rPr>
              <a:t>JAARVERSLAG 2010</a:t>
            </a:r>
            <a:br>
              <a:rPr lang="fr-CH" sz="3600">
                <a:solidFill>
                  <a:srgbClr val="2D2D8A"/>
                </a:solidFill>
                <a:latin typeface="Arial" charset="0"/>
              </a:rPr>
            </a:br>
            <a:endParaRPr lang="fr-CH" sz="3600">
              <a:solidFill>
                <a:srgbClr val="2D2D8A"/>
              </a:solidFill>
              <a:latin typeface="Arial" charset="0"/>
            </a:endParaRPr>
          </a:p>
          <a:p>
            <a:r>
              <a:rPr lang="fr-CH" sz="2400">
                <a:solidFill>
                  <a:srgbClr val="2D2D8A"/>
                </a:solidFill>
              </a:rPr>
              <a:t>Presentatie</a:t>
            </a:r>
          </a:p>
          <a:p>
            <a:r>
              <a:rPr lang="fr-CH" sz="2400">
                <a:solidFill>
                  <a:srgbClr val="2D2D8A"/>
                </a:solidFill>
              </a:rPr>
              <a:t>Vaste Kamer Commissies, Tweede Kamer</a:t>
            </a:r>
          </a:p>
          <a:p>
            <a:endParaRPr lang="fr-CH" sz="2400">
              <a:solidFill>
                <a:srgbClr val="2D2D8A"/>
              </a:solidFill>
            </a:endParaRPr>
          </a:p>
          <a:p>
            <a:r>
              <a:rPr lang="fr-CH" sz="2400">
                <a:solidFill>
                  <a:srgbClr val="2D2D8A"/>
                </a:solidFill>
              </a:rPr>
              <a:t>Den Haag, 10 November 2011</a:t>
            </a:r>
          </a:p>
          <a:p>
            <a:endParaRPr lang="fr-CH" sz="2400">
              <a:solidFill>
                <a:srgbClr val="2D2D8A"/>
              </a:solidFill>
            </a:endParaRPr>
          </a:p>
          <a:p>
            <a:r>
              <a:rPr lang="fr-CH" sz="2400" b="0">
                <a:solidFill>
                  <a:srgbClr val="2D2D8A"/>
                </a:solidFill>
              </a:rPr>
              <a:t>Gijs de Vries</a:t>
            </a:r>
          </a:p>
          <a:p>
            <a:r>
              <a:rPr lang="fr-CH" sz="2400" b="0">
                <a:solidFill>
                  <a:srgbClr val="2D2D8A"/>
                </a:solidFill>
              </a:rPr>
              <a:t>Lid van de Europese Rekenkamer</a:t>
            </a:r>
            <a:endParaRPr lang="fr-CH" sz="2800" b="0">
              <a:solidFill>
                <a:srgbClr val="2D2D8A"/>
              </a:solidFill>
            </a:endParaRPr>
          </a:p>
        </p:txBody>
      </p:sp>
      <p:pic>
        <p:nvPicPr>
          <p:cNvPr id="58375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49"/>
          <p:cNvSpPr>
            <a:spLocks noChangeArrowheads="1"/>
          </p:cNvSpPr>
          <p:nvPr/>
        </p:nvSpPr>
        <p:spPr bwMode="auto">
          <a:xfrm>
            <a:off x="0" y="0"/>
            <a:ext cx="7164388" cy="4868863"/>
          </a:xfrm>
          <a:prstGeom prst="rect">
            <a:avLst/>
          </a:prstGeom>
          <a:gradFill rotWithShape="1">
            <a:gsLst>
              <a:gs pos="0">
                <a:srgbClr val="ABC2F0"/>
              </a:gs>
              <a:gs pos="50000">
                <a:srgbClr val="CBD8F5"/>
              </a:gs>
              <a:gs pos="100000">
                <a:srgbClr val="E5EC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sz="2800">
              <a:solidFill>
                <a:schemeClr val="bg1"/>
              </a:solidFill>
              <a:latin typeface="Arial" charset="0"/>
            </a:endParaRPr>
          </a:p>
          <a:p>
            <a:pPr algn="ctr"/>
            <a:endParaRPr lang="fr-LU" sz="2800">
              <a:solidFill>
                <a:schemeClr val="bg1"/>
              </a:solidFill>
              <a:latin typeface="Arial" charset="0"/>
            </a:endParaRPr>
          </a:p>
          <a:p>
            <a:pPr algn="ctr"/>
            <a:endParaRPr lang="fr-LU" sz="2800">
              <a:solidFill>
                <a:schemeClr val="bg1"/>
              </a:solidFill>
              <a:latin typeface="Arial" charset="0"/>
            </a:endParaRPr>
          </a:p>
          <a:p>
            <a:pPr algn="ctr"/>
            <a:endParaRPr lang="fr-LU" sz="2800">
              <a:solidFill>
                <a:schemeClr val="bg1"/>
              </a:solidFill>
              <a:latin typeface="Arial" charset="0"/>
            </a:endParaRPr>
          </a:p>
          <a:p>
            <a:pPr algn="ctr"/>
            <a:endParaRPr lang="fr-LU" sz="2800">
              <a:solidFill>
                <a:schemeClr val="bg1"/>
              </a:solidFill>
              <a:latin typeface="Arial" charset="0"/>
            </a:endParaRPr>
          </a:p>
          <a:p>
            <a:pPr algn="ctr"/>
            <a:endParaRPr lang="fr-LU" sz="2800">
              <a:solidFill>
                <a:schemeClr val="bg1"/>
              </a:solidFill>
              <a:latin typeface="Arial" charset="0"/>
            </a:endParaRPr>
          </a:p>
          <a:p>
            <a:pPr algn="ctr"/>
            <a:endParaRPr lang="fr-LU" sz="2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3730" name="Rectangle 47"/>
          <p:cNvSpPr>
            <a:spLocks noChangeArrowheads="1"/>
          </p:cNvSpPr>
          <p:nvPr/>
        </p:nvSpPr>
        <p:spPr bwMode="auto">
          <a:xfrm>
            <a:off x="0" y="4868863"/>
            <a:ext cx="3419475" cy="463550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lang="en-US" sz="2400" b="0">
                <a:solidFill>
                  <a:schemeClr val="bg1"/>
                </a:solidFill>
              </a:rPr>
              <a:t>www.eca.europa.eu</a:t>
            </a:r>
          </a:p>
        </p:txBody>
      </p:sp>
      <p:sp>
        <p:nvSpPr>
          <p:cNvPr id="73731" name="Rectangle 48"/>
          <p:cNvSpPr>
            <a:spLocks noChangeArrowheads="1"/>
          </p:cNvSpPr>
          <p:nvPr/>
        </p:nvSpPr>
        <p:spPr bwMode="auto">
          <a:xfrm>
            <a:off x="0" y="0"/>
            <a:ext cx="5795963" cy="935038"/>
          </a:xfrm>
          <a:prstGeom prst="rect">
            <a:avLst/>
          </a:prstGeom>
          <a:solidFill>
            <a:srgbClr val="11368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400" b="0">
                <a:solidFill>
                  <a:schemeClr val="bg1"/>
                </a:solidFill>
              </a:rPr>
              <a:t>DE EUROPESE REKENKAMER</a:t>
            </a:r>
            <a:endParaRPr lang="en-US" sz="2400" b="0">
              <a:solidFill>
                <a:schemeClr val="bg1"/>
              </a:solidFill>
            </a:endParaRPr>
          </a:p>
        </p:txBody>
      </p:sp>
      <p:pic>
        <p:nvPicPr>
          <p:cNvPr id="73732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88913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3" name="Rectangle 57"/>
          <p:cNvSpPr>
            <a:spLocks noChangeArrowheads="1"/>
          </p:cNvSpPr>
          <p:nvPr/>
        </p:nvSpPr>
        <p:spPr bwMode="auto">
          <a:xfrm>
            <a:off x="-107950" y="1847850"/>
            <a:ext cx="7559675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H" sz="3800">
                <a:solidFill>
                  <a:srgbClr val="2D2D8A"/>
                </a:solidFill>
              </a:rPr>
              <a:t>De resultaten voor </a:t>
            </a:r>
          </a:p>
          <a:p>
            <a:pPr algn="ctr"/>
            <a:r>
              <a:rPr lang="fr-CH" sz="3800">
                <a:solidFill>
                  <a:srgbClr val="2D2D8A"/>
                </a:solidFill>
              </a:rPr>
              <a:t>specifieke terreinen</a:t>
            </a:r>
          </a:p>
        </p:txBody>
      </p:sp>
      <p:sp>
        <p:nvSpPr>
          <p:cNvPr id="73734" name="Rectangle 56"/>
          <p:cNvSpPr>
            <a:spLocks noChangeArrowheads="1"/>
          </p:cNvSpPr>
          <p:nvPr/>
        </p:nvSpPr>
        <p:spPr bwMode="auto">
          <a:xfrm>
            <a:off x="4140200" y="3068638"/>
            <a:ext cx="28082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GB" sz="2000" b="0">
              <a:solidFill>
                <a:srgbClr val="262626"/>
              </a:solidFill>
            </a:endParaRPr>
          </a:p>
        </p:txBody>
      </p:sp>
      <p:pic>
        <p:nvPicPr>
          <p:cNvPr id="73735" name="Picture 22" descr="k1-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4868863"/>
            <a:ext cx="3419475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1635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75778" name="Rectangle 27"/>
          <p:cNvSpPr>
            <a:spLocks noChangeArrowheads="1"/>
          </p:cNvSpPr>
          <p:nvPr/>
        </p:nvSpPr>
        <p:spPr bwMode="auto">
          <a:xfrm>
            <a:off x="0" y="0"/>
            <a:ext cx="7164388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75779" name="Content Placeholder 4"/>
          <p:cNvSpPr txBox="1">
            <a:spLocks/>
          </p:cNvSpPr>
          <p:nvPr/>
        </p:nvSpPr>
        <p:spPr bwMode="auto">
          <a:xfrm>
            <a:off x="179388" y="981075"/>
            <a:ext cx="662463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controlesystemen waren doeltreffend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verrichtingen vertoonden geen materi</a:t>
            </a:r>
            <a:r>
              <a:rPr lang="nl-NL" b="0">
                <a:latin typeface="Arial" charset="0"/>
              </a:rPr>
              <a:t>ë</a:t>
            </a:r>
            <a:r>
              <a:rPr lang="fr-CH" b="0">
                <a:latin typeface="Arial" charset="0"/>
              </a:rPr>
              <a:t>le fouten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tabLst>
                <a:tab pos="363538" algn="l"/>
              </a:tabLst>
            </a:pPr>
            <a:endParaRPr lang="en-GB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75780" name="Picture 2" descr="S:\2 EXT COMM\2010 AR\DEC 102_11\PHOTOS\SELECTION POUR INFORMATION NOTE-2010 AR\MP900405564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3788" y="4652963"/>
            <a:ext cx="4240212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2" name="Rectangle 12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ONTVANGSTEN 2010</a:t>
            </a:r>
          </a:p>
          <a:p>
            <a:pPr algn="ctr"/>
            <a:r>
              <a:rPr lang="fr-CH" sz="2000">
                <a:solidFill>
                  <a:schemeClr val="bg1"/>
                </a:solidFill>
              </a:rPr>
              <a:t>127,8 miljard euro</a:t>
            </a:r>
            <a:endParaRPr lang="en-GB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1635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77826" name="Rectangle 27"/>
          <p:cNvSpPr>
            <a:spLocks noChangeArrowheads="1"/>
          </p:cNvSpPr>
          <p:nvPr/>
        </p:nvSpPr>
        <p:spPr bwMode="auto">
          <a:xfrm>
            <a:off x="0" y="0"/>
            <a:ext cx="7019925" cy="40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77827" name="Rectangle 24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ADMINISTRATIEVE UITGAVEN VAN DE INSTELLINGEN EN ORGANEN</a:t>
            </a:r>
          </a:p>
          <a:p>
            <a:pPr algn="ctr"/>
            <a:r>
              <a:rPr lang="fr-CH" sz="2000">
                <a:solidFill>
                  <a:schemeClr val="bg1"/>
                </a:solidFill>
              </a:rPr>
              <a:t>9,3 miljard</a:t>
            </a:r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77828" name="Content Placeholder 4"/>
          <p:cNvSpPr txBox="1">
            <a:spLocks/>
          </p:cNvSpPr>
          <p:nvPr/>
        </p:nvSpPr>
        <p:spPr bwMode="auto">
          <a:xfrm>
            <a:off x="179388" y="981075"/>
            <a:ext cx="662463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controlesystemen waren doeltreffend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Over het geheel genomen geen materi</a:t>
            </a:r>
            <a:r>
              <a:rPr lang="nl-NL" b="0">
                <a:latin typeface="Arial" charset="0"/>
              </a:rPr>
              <a:t>ë</a:t>
            </a:r>
            <a:r>
              <a:rPr lang="fr-CH" b="0">
                <a:latin typeface="Arial" charset="0"/>
              </a:rPr>
              <a:t>le fouten, en een geschat foutenpercentage van 0,4 %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Fouten en gebreken aangetroffen in aanbestedingsprocedures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tabLst>
                <a:tab pos="363538" algn="l"/>
              </a:tabLst>
            </a:pPr>
            <a:endParaRPr lang="en-GB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77829" name="Picture 9" descr="d:\Profiles\PIRONH\Local Settings\Temporary Internet Files\Content.IE5\J1EIYTHJ\MP900442452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4652963"/>
            <a:ext cx="370840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0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1635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79874" name="Rectangle 27"/>
          <p:cNvSpPr>
            <a:spLocks noChangeArrowheads="1"/>
          </p:cNvSpPr>
          <p:nvPr/>
        </p:nvSpPr>
        <p:spPr bwMode="auto">
          <a:xfrm>
            <a:off x="0" y="0"/>
            <a:ext cx="6877050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79875" name="Rectangle 24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ONDERZOEK EN ANDER INTERN BELEID</a:t>
            </a:r>
          </a:p>
          <a:p>
            <a:pPr algn="ctr"/>
            <a:r>
              <a:rPr lang="fr-CH" sz="2000">
                <a:solidFill>
                  <a:schemeClr val="bg1"/>
                </a:solidFill>
              </a:rPr>
              <a:t>9,0 miljard euro</a:t>
            </a:r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79876" name="Content Placeholder 4"/>
          <p:cNvSpPr txBox="1">
            <a:spLocks/>
          </p:cNvSpPr>
          <p:nvPr/>
        </p:nvSpPr>
        <p:spPr bwMode="auto">
          <a:xfrm>
            <a:off x="179388" y="981075"/>
            <a:ext cx="66960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controlesystemen waren gedeeltelijk doeltreffend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Over het geheel genomen geen materi</a:t>
            </a:r>
            <a:r>
              <a:rPr lang="nl-NL" b="0">
                <a:latin typeface="Arial" charset="0"/>
              </a:rPr>
              <a:t>ë</a:t>
            </a:r>
            <a:r>
              <a:rPr lang="fr-CH" b="0">
                <a:latin typeface="Arial" charset="0"/>
              </a:rPr>
              <a:t>le fouten, en een geschat foutenpercentage van 1,4 %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Het niveau en de frequentie van de fouten in tussentijdse en saldobetalingen bij het zesde en zevende kaderprogramma voor onderzoek waren echter aanzienlijk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belangrijkste foutenbron – de onjuiste berekening van personeels- en indirecte kosten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tabLst>
                <a:tab pos="363538" algn="l"/>
              </a:tabLst>
            </a:pPr>
            <a:endParaRPr lang="en-GB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79877" name="Picture 9" descr="d:\Profiles\PIRONH\Local Settings\Temporary Internet Files\Content.IE5\B7WVMNJL\MP900409545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4659313"/>
            <a:ext cx="3708400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1635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81922" name="Rectangle 27"/>
          <p:cNvSpPr>
            <a:spLocks noChangeArrowheads="1"/>
          </p:cNvSpPr>
          <p:nvPr/>
        </p:nvSpPr>
        <p:spPr bwMode="auto">
          <a:xfrm>
            <a:off x="0" y="0"/>
            <a:ext cx="7164388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81923" name="Rectangle 24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EXTERNE STEUN, ONTWIKKELING EN UITBREIDING</a:t>
            </a:r>
          </a:p>
          <a:p>
            <a:pPr algn="ctr"/>
            <a:r>
              <a:rPr lang="fr-CH" sz="2000">
                <a:solidFill>
                  <a:schemeClr val="bg1"/>
                </a:solidFill>
              </a:rPr>
              <a:t>6,5 miljard euro</a:t>
            </a:r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81924" name="Content Placeholder 4"/>
          <p:cNvSpPr txBox="1">
            <a:spLocks/>
          </p:cNvSpPr>
          <p:nvPr/>
        </p:nvSpPr>
        <p:spPr bwMode="auto">
          <a:xfrm>
            <a:off x="179388" y="981075"/>
            <a:ext cx="662463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sz="1600" b="0">
                <a:latin typeface="Arial" charset="0"/>
              </a:rPr>
              <a:t>De controlesystemen waren gedeeltelijk doeltreffend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sz="1600" b="0">
                <a:latin typeface="Arial" charset="0"/>
              </a:rPr>
              <a:t>Over het geheel genomen geen materi</a:t>
            </a:r>
            <a:r>
              <a:rPr lang="nl-NL" sz="1600" b="0">
                <a:latin typeface="Arial" charset="0"/>
              </a:rPr>
              <a:t>ë</a:t>
            </a:r>
            <a:r>
              <a:rPr lang="fr-CH" sz="1600" b="0">
                <a:latin typeface="Arial" charset="0"/>
              </a:rPr>
              <a:t>le fouten, en een geschat foutenpercentage van 1,7 %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sz="1600" b="0">
                <a:latin typeface="Arial" charset="0"/>
              </a:rPr>
              <a:t>Wel werd een materieel foutenpercentage aangetroffen in de tussentijdse en saldobetalingen aan begunstigden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sz="1600" b="0">
                <a:latin typeface="Arial" charset="0"/>
              </a:rPr>
              <a:t>De belangrijkste foutenbronnen – uitgaven gedaan buiten de subsidiabiliteitsperiode, opname van niet-subsidiabele uitgaven in kostendeclaraties of uitgaven zonder toereikende bewijsstukken en betalingen die niet door contracten werden gedekt</a:t>
            </a:r>
            <a:endParaRPr lang="en-GB" sz="1600" b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tabLst>
                <a:tab pos="363538" algn="l"/>
              </a:tabLst>
            </a:pPr>
            <a:endParaRPr lang="en-GB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1925" name="Picture 2" descr="S:\2 EXT COMM\2010 AR\DEC 102_11\PHOTOS\SELECTION POUR INFORMATION NOTE-2010 AR\hope_for_uganda-Recadr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4652963"/>
            <a:ext cx="370840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6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52"/>
          <p:cNvSpPr>
            <a:spLocks noChangeArrowheads="1"/>
          </p:cNvSpPr>
          <p:nvPr/>
        </p:nvSpPr>
        <p:spPr bwMode="auto">
          <a:xfrm>
            <a:off x="0" y="0"/>
            <a:ext cx="7164388" cy="472440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83970" name="Rectangle 27"/>
          <p:cNvSpPr>
            <a:spLocks noChangeArrowheads="1"/>
          </p:cNvSpPr>
          <p:nvPr/>
        </p:nvSpPr>
        <p:spPr bwMode="auto">
          <a:xfrm>
            <a:off x="0" y="0"/>
            <a:ext cx="6877050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83971" name="Rectangle 24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EUROPESE ONTWIKKELINGSFONDSEN (EOF)</a:t>
            </a:r>
          </a:p>
          <a:p>
            <a:pPr algn="ctr"/>
            <a:r>
              <a:rPr lang="fr-CH" sz="2000">
                <a:solidFill>
                  <a:schemeClr val="bg1"/>
                </a:solidFill>
              </a:rPr>
              <a:t>3,2 miljard euro</a:t>
            </a:r>
            <a:endParaRPr lang="en-GB" sz="2000">
              <a:solidFill>
                <a:schemeClr val="bg1"/>
              </a:solidFill>
            </a:endParaRPr>
          </a:p>
        </p:txBody>
      </p:sp>
      <p:sp>
        <p:nvSpPr>
          <p:cNvPr id="83972" name="Content Placeholder 4"/>
          <p:cNvSpPr txBox="1">
            <a:spLocks/>
          </p:cNvSpPr>
          <p:nvPr/>
        </p:nvSpPr>
        <p:spPr bwMode="auto">
          <a:xfrm>
            <a:off x="179388" y="1123950"/>
            <a:ext cx="6624637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sz="1600" b="0">
                <a:latin typeface="Arial" charset="0"/>
              </a:rPr>
              <a:t>De controlesystemen waren gedeeltelijk doeltreffend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sz="1600" b="0">
                <a:latin typeface="Arial" charset="0"/>
              </a:rPr>
              <a:t>De EOF-rekeningen en ontvangsten waren wettig en regelmatig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sz="1600" b="0">
                <a:latin typeface="Arial" charset="0"/>
              </a:rPr>
              <a:t>De EOF-vastleggingen waren wettig en regelmatig, maar er werden          niet-kwantificeerbare fouten aangetroffen in aanbestedingen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sz="1600" b="0">
                <a:latin typeface="Arial" charset="0"/>
              </a:rPr>
              <a:t>Een materieel foutenniveau in de EOF-betalingen aan projecten, met een geschat foutenpercentage van 3,4 %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sz="1600" b="0">
                <a:latin typeface="Arial" charset="0"/>
              </a:rPr>
              <a:t>De fouten hadden met name betrekking op de subsidiabiliteitsvoorwaarden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tabLst>
                <a:tab pos="363538" algn="l"/>
              </a:tabLst>
            </a:pPr>
            <a:endParaRPr lang="en-GB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3973" name="Picture 7" descr="S:\2 EXT COMM\2010 AR\POWER POINT FOR MEMBERS\Nikolaos.Zompolas_BurkinaFaso_ Water and Sanitation Farming-Reduite-Recadre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716463"/>
            <a:ext cx="45862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1635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86018" name="Rectangle 27"/>
          <p:cNvSpPr>
            <a:spLocks noChangeArrowheads="1"/>
          </p:cNvSpPr>
          <p:nvPr/>
        </p:nvSpPr>
        <p:spPr bwMode="auto">
          <a:xfrm>
            <a:off x="0" y="0"/>
            <a:ext cx="7092950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86019" name="Content Placeholder 4"/>
          <p:cNvSpPr txBox="1">
            <a:spLocks/>
          </p:cNvSpPr>
          <p:nvPr/>
        </p:nvSpPr>
        <p:spPr bwMode="auto">
          <a:xfrm>
            <a:off x="179388" y="1054100"/>
            <a:ext cx="662463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controlesystemen waren gedeeltelijk doeltreffend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door het Geïntegreerd Beheers- en Controlesysteem –(GBCS) rechtstreekse betalingen vertoonden geen materi</a:t>
            </a:r>
            <a:r>
              <a:rPr lang="nl-NL" b="0">
                <a:latin typeface="Arial" charset="0"/>
              </a:rPr>
              <a:t>ë</a:t>
            </a:r>
            <a:r>
              <a:rPr lang="fr-CH" b="0">
                <a:latin typeface="Arial" charset="0"/>
              </a:rPr>
              <a:t>le fouten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Plattelandsontwikkeling was bijzonder foutgevoelig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37 % van de getoetste betalingen bevatte fouten, met een geschat foutenpercentage van 2,3 %</a:t>
            </a:r>
            <a:endParaRPr lang="en-GB" b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tabLst>
                <a:tab pos="363538" algn="l"/>
              </a:tabLst>
            </a:pPr>
            <a:endParaRPr lang="en-GB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6020" name="Picture 2" descr="S:\2 EXT COMM\2010 AR\DEC 102_11\PHOTOS\SELECTION POUR INFORMATION NOTE-2010 AR\DSC_5254-recadra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4652963"/>
            <a:ext cx="4643437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2" name="Rectangle 12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LANDBOUW EN NATUURLIJKE HULPBRONNEN</a:t>
            </a:r>
          </a:p>
          <a:p>
            <a:pPr algn="ctr"/>
            <a:r>
              <a:rPr lang="fr-CH" sz="2000">
                <a:solidFill>
                  <a:schemeClr val="bg1"/>
                </a:solidFill>
              </a:rPr>
              <a:t>56,8 miljard euro</a:t>
            </a:r>
            <a:endParaRPr lang="en-GB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1635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88066" name="Rectangle 27"/>
          <p:cNvSpPr>
            <a:spLocks noChangeArrowheads="1"/>
          </p:cNvSpPr>
          <p:nvPr/>
        </p:nvSpPr>
        <p:spPr bwMode="auto">
          <a:xfrm>
            <a:off x="0" y="0"/>
            <a:ext cx="7092950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88067" name="Content Placeholder 4"/>
          <p:cNvSpPr txBox="1">
            <a:spLocks/>
          </p:cNvSpPr>
          <p:nvPr/>
        </p:nvSpPr>
        <p:spPr bwMode="auto">
          <a:xfrm>
            <a:off x="179388" y="1052513"/>
            <a:ext cx="662463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auditautoriteiten waren gedeeltelijk doeltreffend in het waarborgen van de regelmatigheid van de verrichtingen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Cohesie is het meest foutgevoelige EU-uitgaventerrein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49% van de getoetste betalingen bevatte fouten, met een geschat foutenpercentage van 7,7 %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belangrijkste foutenbronnen – niet-subsidiabele projectkosten en overtredingen van de regels voor het plaatsen van overheidsopdrachten</a:t>
            </a:r>
            <a:endParaRPr lang="en-GB" b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tabLst>
                <a:tab pos="363538" algn="l"/>
              </a:tabLst>
            </a:pPr>
            <a:endParaRPr lang="en-GB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8068" name="Picture 2" descr="S:\2 EXT COMM\2010 AR\DEC 102_11\PHOTOS\SELECTION POUR INFORMATION NOTE-2010 AR\MP900438637[2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4645025"/>
            <a:ext cx="3995737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70" name="Rectangle 12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COHESIE, ENERGIE EN VERVOER </a:t>
            </a:r>
          </a:p>
          <a:p>
            <a:pPr algn="ctr"/>
            <a:r>
              <a:rPr lang="fr-CH" sz="2000">
                <a:solidFill>
                  <a:schemeClr val="bg1"/>
                </a:solidFill>
              </a:rPr>
              <a:t>40,6 miljard euro</a:t>
            </a:r>
            <a:endParaRPr lang="en-GB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52"/>
          <p:cNvSpPr>
            <a:spLocks noChangeArrowheads="1"/>
          </p:cNvSpPr>
          <p:nvPr/>
        </p:nvSpPr>
        <p:spPr bwMode="auto">
          <a:xfrm>
            <a:off x="0" y="836613"/>
            <a:ext cx="7451725" cy="424815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90114" name="Rectangle 27"/>
          <p:cNvSpPr>
            <a:spLocks noChangeArrowheads="1"/>
          </p:cNvSpPr>
          <p:nvPr/>
        </p:nvSpPr>
        <p:spPr bwMode="auto">
          <a:xfrm>
            <a:off x="0" y="0"/>
            <a:ext cx="6877050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90115" name="Rectangle 24"/>
          <p:cNvSpPr>
            <a:spLocks noChangeArrowheads="1"/>
          </p:cNvSpPr>
          <p:nvPr/>
        </p:nvSpPr>
        <p:spPr bwMode="auto">
          <a:xfrm>
            <a:off x="0" y="0"/>
            <a:ext cx="7451725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RESULTATEN BEHALEN MET DE EU-BEGROTING</a:t>
            </a:r>
          </a:p>
        </p:txBody>
      </p:sp>
      <p:sp>
        <p:nvSpPr>
          <p:cNvPr id="28677" name="Content Placeholder 4"/>
          <p:cNvSpPr txBox="1">
            <a:spLocks/>
          </p:cNvSpPr>
          <p:nvPr/>
        </p:nvSpPr>
        <p:spPr bwMode="auto">
          <a:xfrm>
            <a:off x="107950" y="836613"/>
            <a:ext cx="73437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  <a:defRPr/>
            </a:pPr>
            <a:r>
              <a:rPr lang="fr-CH" sz="1600" dirty="0">
                <a:latin typeface="Arial" charset="0"/>
                <a:cs typeface="+mn-cs"/>
              </a:rPr>
              <a:t>Nieuw onderdeel </a:t>
            </a:r>
            <a:r>
              <a:rPr lang="fr-CH" sz="1600" b="0" dirty="0">
                <a:latin typeface="Arial" charset="0"/>
                <a:cs typeface="+mn-cs"/>
              </a:rPr>
              <a:t>in het </a:t>
            </a:r>
            <a:r>
              <a:rPr lang="fr-CH" sz="1600" b="0" dirty="0" err="1">
                <a:latin typeface="Arial" charset="0"/>
                <a:cs typeface="+mn-cs"/>
              </a:rPr>
              <a:t>Jaarverslag</a:t>
            </a:r>
            <a:r>
              <a:rPr lang="fr-CH" sz="1600" b="0" dirty="0">
                <a:latin typeface="Arial" charset="0"/>
                <a:cs typeface="+mn-cs"/>
              </a:rPr>
              <a:t> 2010 (</a:t>
            </a:r>
            <a:r>
              <a:rPr lang="fr-CH" sz="1600" b="0" dirty="0" err="1">
                <a:latin typeface="Arial" charset="0"/>
                <a:cs typeface="+mn-cs"/>
              </a:rPr>
              <a:t>Hoofdstuk</a:t>
            </a:r>
            <a:r>
              <a:rPr lang="fr-CH" sz="1600" b="0" dirty="0">
                <a:latin typeface="Arial" charset="0"/>
                <a:cs typeface="+mn-cs"/>
              </a:rPr>
              <a:t> 8)</a:t>
            </a:r>
          </a:p>
          <a:p>
            <a:pPr marL="534988" lvl="1" indent="-179388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363538" algn="l"/>
              </a:tabLst>
              <a:defRPr/>
            </a:pPr>
            <a:r>
              <a:rPr lang="fr-CH" sz="1600" b="0" dirty="0" err="1">
                <a:latin typeface="Arial" charset="0"/>
                <a:cs typeface="+mn-cs"/>
              </a:rPr>
              <a:t>Bevat</a:t>
            </a:r>
            <a:r>
              <a:rPr lang="fr-CH" sz="1600" b="0" dirty="0">
                <a:latin typeface="Arial" charset="0"/>
                <a:cs typeface="+mn-cs"/>
              </a:rPr>
              <a:t> de  opmerkingen van de ERK over de zelfevaluatie van de Commissie over haar prestaties in de </a:t>
            </a:r>
            <a:r>
              <a:rPr lang="fr-CH" sz="1600" b="0" dirty="0" err="1">
                <a:latin typeface="Arial" charset="0"/>
                <a:cs typeface="+mn-cs"/>
              </a:rPr>
              <a:t>jaarlijkse</a:t>
            </a:r>
            <a:r>
              <a:rPr lang="fr-CH" sz="1600" b="0" dirty="0">
                <a:latin typeface="Arial" charset="0"/>
                <a:cs typeface="+mn-cs"/>
              </a:rPr>
              <a:t> </a:t>
            </a:r>
            <a:r>
              <a:rPr lang="fr-CH" sz="1600" b="0" dirty="0" err="1">
                <a:latin typeface="Arial" charset="0"/>
                <a:cs typeface="+mn-cs"/>
              </a:rPr>
              <a:t>activiteitenverslagen</a:t>
            </a:r>
            <a:endParaRPr lang="fr-CH" sz="1600" b="0" dirty="0">
              <a:latin typeface="Arial" charset="0"/>
              <a:cs typeface="+mn-cs"/>
            </a:endParaRPr>
          </a:p>
          <a:p>
            <a:pPr marL="534988" lvl="1" indent="-179388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363538" algn="l"/>
              </a:tabLst>
              <a:defRPr/>
            </a:pPr>
            <a:r>
              <a:rPr lang="fr-CH" sz="1600" b="0" dirty="0" err="1">
                <a:latin typeface="Arial" charset="0"/>
                <a:cs typeface="+mn-cs"/>
              </a:rPr>
              <a:t>Bevat</a:t>
            </a:r>
            <a:r>
              <a:rPr lang="fr-CH" sz="1600" b="0" dirty="0">
                <a:latin typeface="Arial" charset="0"/>
                <a:cs typeface="+mn-cs"/>
              </a:rPr>
              <a:t> de </a:t>
            </a:r>
            <a:r>
              <a:rPr lang="fr-CH" sz="1600" b="0" dirty="0" err="1">
                <a:latin typeface="Arial" charset="0"/>
                <a:cs typeface="+mn-cs"/>
              </a:rPr>
              <a:t>voornaamste</a:t>
            </a:r>
            <a:r>
              <a:rPr lang="fr-CH" sz="1600" b="0" dirty="0">
                <a:latin typeface="Arial" charset="0"/>
                <a:cs typeface="+mn-cs"/>
              </a:rPr>
              <a:t> resultaten van de eigen doelmatigheidscontroles van de ERK in het afgelopen begrotingsjaar</a:t>
            </a:r>
          </a:p>
          <a:p>
            <a:pPr marL="279400" indent="-3810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273050" algn="l"/>
              </a:tabLst>
              <a:defRPr/>
            </a:pPr>
            <a:endParaRPr lang="fr-CH" sz="1600" b="0" dirty="0">
              <a:latin typeface="Arial" charset="0"/>
              <a:cs typeface="+mn-cs"/>
            </a:endParaRPr>
          </a:p>
          <a:p>
            <a:pPr marL="279400" indent="-3810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273050" algn="l"/>
              </a:tabLst>
              <a:defRPr/>
            </a:pPr>
            <a:r>
              <a:rPr lang="fr-CH" sz="1600" b="0" dirty="0" err="1">
                <a:latin typeface="Arial" charset="0"/>
                <a:cs typeface="+mn-cs"/>
              </a:rPr>
              <a:t>Tijdens</a:t>
            </a:r>
            <a:r>
              <a:rPr lang="fr-CH" sz="1600" b="0" dirty="0">
                <a:latin typeface="Arial" charset="0"/>
                <a:cs typeface="+mn-cs"/>
              </a:rPr>
              <a:t> </a:t>
            </a:r>
            <a:r>
              <a:rPr lang="fr-CH" sz="1600" dirty="0">
                <a:latin typeface="Arial" charset="0"/>
                <a:cs typeface="+mn-cs"/>
              </a:rPr>
              <a:t>de planning van de uitgavenprogramma’s van de EU </a:t>
            </a:r>
            <a:r>
              <a:rPr lang="fr-CH" sz="1600" b="0" dirty="0">
                <a:latin typeface="Arial" charset="0"/>
                <a:cs typeface="+mn-cs"/>
              </a:rPr>
              <a:t>moeten de Commissie en de lidstaten meer aandacht besteden aan de vaststelling van SMART-doelstellingen – specifiek, meetbaar, haalbaar, relevant en tijdgebonden – alsook aan het opsporen en aanpakken van de risico’s voor de uitvoering.</a:t>
            </a:r>
            <a:endParaRPr lang="en-GB" sz="1600" b="0" dirty="0">
              <a:latin typeface="Arial" charset="0"/>
              <a:cs typeface="+mn-cs"/>
            </a:endParaRPr>
          </a:p>
        </p:txBody>
      </p:sp>
      <p:pic>
        <p:nvPicPr>
          <p:cNvPr id="90117" name="Picture 17" descr="http://t2.gstatic.com/images?q=tbn:ANd9GcQnw6e6fpVYnYrbMbnbDGnfchhZ81rllRHKV3vkWiUNkDdHrbVb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2675" y="5084763"/>
            <a:ext cx="2981325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8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1635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92162" name="Rectangle 27"/>
          <p:cNvSpPr>
            <a:spLocks noChangeArrowheads="1"/>
          </p:cNvSpPr>
          <p:nvPr/>
        </p:nvSpPr>
        <p:spPr bwMode="auto">
          <a:xfrm>
            <a:off x="0" y="0"/>
            <a:ext cx="6877050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92163" name="Rectangle 24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INKOMSTEN EU</a:t>
            </a:r>
          </a:p>
        </p:txBody>
      </p:sp>
      <p:sp>
        <p:nvSpPr>
          <p:cNvPr id="92164" name="Content Placeholder 4"/>
          <p:cNvSpPr txBox="1">
            <a:spLocks/>
          </p:cNvSpPr>
          <p:nvPr/>
        </p:nvSpPr>
        <p:spPr bwMode="auto">
          <a:xfrm>
            <a:off x="107950" y="836613"/>
            <a:ext cx="69850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Douanerechten en heffingen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nl-NL" b="0">
                <a:latin typeface="Arial" charset="0"/>
              </a:rPr>
              <a:t>Afdrachten berekend op basis van door lidstaten geïnde BTW</a:t>
            </a:r>
            <a:endParaRPr lang="en-GB" b="0">
              <a:latin typeface="Arial" charset="0"/>
            </a:endParaRP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en-GB" b="0">
                <a:latin typeface="Arial" charset="0"/>
              </a:rPr>
              <a:t>Afdrachten op basis BNI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nl-NL" b="0">
              <a:latin typeface="Arial" charset="0"/>
            </a:endParaRP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363538" algn="l"/>
              </a:tabLst>
            </a:pPr>
            <a:r>
              <a:rPr lang="nl-NL" b="0">
                <a:latin typeface="Arial" charset="0"/>
              </a:rPr>
              <a:t>ERK: </a:t>
            </a:r>
            <a:r>
              <a:rPr lang="nl-NL">
                <a:latin typeface="Arial" charset="0"/>
              </a:rPr>
              <a:t>scope limitation </a:t>
            </a:r>
            <a:r>
              <a:rPr lang="nl-NL" b="0">
                <a:latin typeface="Arial" charset="0"/>
              </a:rPr>
              <a:t>voor BTW en BNI: geen ERK oordeel over kwaliteit van nationale gegevens</a:t>
            </a:r>
            <a:endParaRPr lang="en-GB" b="0">
              <a:latin typeface="Arial" charset="0"/>
            </a:endParaRP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Controlegat opvullen via lidstaatverklaring?</a:t>
            </a:r>
          </a:p>
        </p:txBody>
      </p:sp>
      <p:pic>
        <p:nvPicPr>
          <p:cNvPr id="92165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6" name="Picture 7" descr="S:\2 EXT COMM\2010 AR\DEC 102_11\PHOTOS\MP900405570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652963"/>
            <a:ext cx="457200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6"/>
          <p:cNvSpPr>
            <a:spLocks noChangeArrowheads="1"/>
          </p:cNvSpPr>
          <p:nvPr/>
        </p:nvSpPr>
        <p:spPr bwMode="auto">
          <a:xfrm>
            <a:off x="0" y="838200"/>
            <a:ext cx="7164388" cy="4751388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LU" sz="1400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60418" name="Rectangle 15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>
                <a:solidFill>
                  <a:schemeClr val="bg1"/>
                </a:solidFill>
              </a:rPr>
              <a:t>ONTVANGSTEN 2010</a:t>
            </a:r>
            <a:br>
              <a:rPr lang="fr-FR" sz="2000">
                <a:solidFill>
                  <a:schemeClr val="bg1"/>
                </a:solidFill>
              </a:rPr>
            </a:br>
            <a:r>
              <a:rPr lang="fr-FR" sz="2000">
                <a:solidFill>
                  <a:schemeClr val="bg1"/>
                </a:solidFill>
              </a:rPr>
              <a:t>Totaal 127,8 miljard euro</a:t>
            </a:r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60419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052513"/>
            <a:ext cx="6481763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16350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94210" name="Rectangle 27"/>
          <p:cNvSpPr>
            <a:spLocks noChangeArrowheads="1"/>
          </p:cNvSpPr>
          <p:nvPr/>
        </p:nvSpPr>
        <p:spPr bwMode="auto">
          <a:xfrm>
            <a:off x="0" y="0"/>
            <a:ext cx="6877050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94211" name="Rectangle 24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INSTRUMENTEN M.B.T. DE FINANCIËLE (EURO) CRISIS</a:t>
            </a:r>
          </a:p>
        </p:txBody>
      </p:sp>
      <p:sp>
        <p:nvSpPr>
          <p:cNvPr id="94212" name="Content Placeholder 4"/>
          <p:cNvSpPr txBox="1">
            <a:spLocks/>
          </p:cNvSpPr>
          <p:nvPr/>
        </p:nvSpPr>
        <p:spPr bwMode="auto">
          <a:xfrm>
            <a:off x="107950" y="836613"/>
            <a:ext cx="69850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en-GB" b="0">
                <a:latin typeface="Arial" charset="0"/>
              </a:rPr>
              <a:t>European System of Financial Supervision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en-GB" b="0">
                <a:latin typeface="Arial" charset="0"/>
              </a:rPr>
              <a:t>European Financial Stability Mechanism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en-GB" b="0">
                <a:latin typeface="Arial" charset="0"/>
              </a:rPr>
              <a:t>European Financial Stability Facility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en-GB" b="0">
                <a:latin typeface="Arial" charset="0"/>
              </a:rPr>
              <a:t>European Stability Mechanism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Onsamenhangende controlemechnismen</a:t>
            </a:r>
          </a:p>
        </p:txBody>
      </p:sp>
      <p:pic>
        <p:nvPicPr>
          <p:cNvPr id="94213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4" name="Picture 7" descr="S:\2 EXT COMM\2010 AR\DEC 102_11\PHOTOS\MP900405570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652963"/>
            <a:ext cx="4572000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3"/>
          <p:cNvSpPr>
            <a:spLocks noChangeArrowheads="1"/>
          </p:cNvSpPr>
          <p:nvPr/>
        </p:nvSpPr>
        <p:spPr bwMode="auto">
          <a:xfrm>
            <a:off x="0" y="836613"/>
            <a:ext cx="7164388" cy="4752975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fr-LU" sz="1400" b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61442" name="Rectangle 12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000">
                <a:solidFill>
                  <a:schemeClr val="bg1"/>
                </a:solidFill>
              </a:rPr>
              <a:t>UITGAVEN 2010</a:t>
            </a:r>
          </a:p>
          <a:p>
            <a:pPr algn="ctr"/>
            <a:r>
              <a:rPr lang="fr-FR" sz="2000">
                <a:solidFill>
                  <a:schemeClr val="bg1"/>
                </a:solidFill>
              </a:rPr>
              <a:t>Totaal 122,2 miljard euro</a:t>
            </a:r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61443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52513"/>
            <a:ext cx="7415213" cy="467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52"/>
          <p:cNvSpPr>
            <a:spLocks noChangeArrowheads="1"/>
          </p:cNvSpPr>
          <p:nvPr/>
        </p:nvSpPr>
        <p:spPr bwMode="auto">
          <a:xfrm>
            <a:off x="0" y="0"/>
            <a:ext cx="7164388" cy="4868863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62466" name="Rectangle 47"/>
          <p:cNvSpPr>
            <a:spLocks noChangeArrowheads="1"/>
          </p:cNvSpPr>
          <p:nvPr/>
        </p:nvSpPr>
        <p:spPr bwMode="auto">
          <a:xfrm>
            <a:off x="0" y="4868863"/>
            <a:ext cx="5724525" cy="463550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        </a:t>
            </a:r>
            <a:r>
              <a:rPr lang="en-US" sz="2400" b="0">
                <a:solidFill>
                  <a:schemeClr val="bg1"/>
                </a:solidFill>
              </a:rPr>
              <a:t>www.eca.europa.eu</a:t>
            </a:r>
          </a:p>
        </p:txBody>
      </p:sp>
      <p:sp>
        <p:nvSpPr>
          <p:cNvPr id="62467" name="Rectangle 48"/>
          <p:cNvSpPr>
            <a:spLocks noChangeArrowheads="1"/>
          </p:cNvSpPr>
          <p:nvPr/>
        </p:nvSpPr>
        <p:spPr bwMode="auto">
          <a:xfrm>
            <a:off x="0" y="0"/>
            <a:ext cx="5795963" cy="935038"/>
          </a:xfrm>
          <a:prstGeom prst="rect">
            <a:avLst/>
          </a:prstGeom>
          <a:solidFill>
            <a:srgbClr val="11368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400" b="0">
                <a:solidFill>
                  <a:schemeClr val="bg1"/>
                </a:solidFill>
              </a:rPr>
              <a:t>DE EUROPESE REKENKAMER</a:t>
            </a:r>
            <a:endParaRPr lang="en-US" sz="2400" b="0">
              <a:solidFill>
                <a:schemeClr val="bg1"/>
              </a:solidFill>
            </a:endParaRPr>
          </a:p>
        </p:txBody>
      </p:sp>
      <p:sp>
        <p:nvSpPr>
          <p:cNvPr id="62468" name="Rectangle 57"/>
          <p:cNvSpPr>
            <a:spLocks noChangeArrowheads="1"/>
          </p:cNvSpPr>
          <p:nvPr/>
        </p:nvSpPr>
        <p:spPr bwMode="auto">
          <a:xfrm>
            <a:off x="-468313" y="2349500"/>
            <a:ext cx="727392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CH" sz="4000">
                <a:solidFill>
                  <a:srgbClr val="2D2D8A"/>
                </a:solidFill>
              </a:rPr>
              <a:t> </a:t>
            </a:r>
            <a:r>
              <a:rPr lang="fr-CH" sz="3800">
                <a:solidFill>
                  <a:srgbClr val="2D2D8A"/>
                </a:solidFill>
              </a:rPr>
              <a:t>Kernboodschap</a:t>
            </a:r>
          </a:p>
        </p:txBody>
      </p:sp>
      <p:sp>
        <p:nvSpPr>
          <p:cNvPr id="62469" name="Rectangle 56"/>
          <p:cNvSpPr>
            <a:spLocks noChangeArrowheads="1"/>
          </p:cNvSpPr>
          <p:nvPr/>
        </p:nvSpPr>
        <p:spPr bwMode="auto">
          <a:xfrm>
            <a:off x="4140200" y="3068638"/>
            <a:ext cx="28082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GB" sz="2000" b="0">
              <a:solidFill>
                <a:srgbClr val="262626"/>
              </a:solidFill>
            </a:endParaRPr>
          </a:p>
        </p:txBody>
      </p:sp>
      <p:pic>
        <p:nvPicPr>
          <p:cNvPr id="62470" name="Picture 22" descr="k1-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4868863"/>
            <a:ext cx="3419475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87787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64514" name="Rectangle 27"/>
          <p:cNvSpPr>
            <a:spLocks noChangeArrowheads="1"/>
          </p:cNvSpPr>
          <p:nvPr/>
        </p:nvSpPr>
        <p:spPr bwMode="auto">
          <a:xfrm>
            <a:off x="0" y="0"/>
            <a:ext cx="6877050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64515" name="Content Placeholder 4"/>
          <p:cNvSpPr txBox="1">
            <a:spLocks/>
          </p:cNvSpPr>
          <p:nvPr/>
        </p:nvSpPr>
        <p:spPr bwMode="auto">
          <a:xfrm>
            <a:off x="179388" y="836613"/>
            <a:ext cx="69850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</a:t>
            </a:r>
            <a:r>
              <a:rPr lang="fr-CH">
                <a:latin typeface="Arial" charset="0"/>
              </a:rPr>
              <a:t>rekeningen</a:t>
            </a:r>
            <a:r>
              <a:rPr lang="fr-CH" b="0">
                <a:latin typeface="Arial" charset="0"/>
              </a:rPr>
              <a:t> over 2010 geven een getrouw beeld van de financi</a:t>
            </a:r>
            <a:r>
              <a:rPr lang="nl-NL" b="0">
                <a:latin typeface="Arial" charset="0"/>
              </a:rPr>
              <a:t>ë</a:t>
            </a:r>
            <a:r>
              <a:rPr lang="fr-CH" b="0">
                <a:latin typeface="Arial" charset="0"/>
              </a:rPr>
              <a:t>le situatie van de EU en van de resultaten van haar verrichtingen en kasstromen over het jaar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Daarentegen vertoonden de onderliggende </a:t>
            </a:r>
            <a:r>
              <a:rPr lang="fr-CH">
                <a:latin typeface="Arial" charset="0"/>
              </a:rPr>
              <a:t>betalingen</a:t>
            </a:r>
            <a:r>
              <a:rPr lang="fr-CH" b="0">
                <a:latin typeface="Arial" charset="0"/>
              </a:rPr>
              <a:t> bij deze rekeningen materi</a:t>
            </a:r>
            <a:r>
              <a:rPr lang="nl-NL" b="0">
                <a:latin typeface="Arial" charset="0"/>
              </a:rPr>
              <a:t>ë</a:t>
            </a:r>
            <a:r>
              <a:rPr lang="fr-CH" b="0">
                <a:latin typeface="Arial" charset="0"/>
              </a:rPr>
              <a:t>le fouten, met een geschat foutenpercentage van 3,7 % voor de algehele EU-begroting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</a:t>
            </a:r>
            <a:r>
              <a:rPr lang="fr-CH">
                <a:latin typeface="Arial" charset="0"/>
              </a:rPr>
              <a:t>controlesystemen</a:t>
            </a:r>
            <a:r>
              <a:rPr lang="fr-CH" b="0">
                <a:latin typeface="Arial" charset="0"/>
              </a:rPr>
              <a:t> waren over het geheel genomen gedeeltelijk doeltreffend in het waarborgen van de regelmatigheid van de betalingen</a:t>
            </a:r>
            <a:endParaRPr lang="en-GB" b="0">
              <a:latin typeface="Arial" charset="0"/>
            </a:endParaRP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tabLst>
                <a:tab pos="363538" algn="l"/>
              </a:tabLst>
            </a:pPr>
            <a:endParaRPr lang="en-GB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64516" name="Picture 7" descr="S:\2 EXT COMM\2010 AR\DEC 102_11\PHOTOS\MP90040557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724400"/>
            <a:ext cx="4572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8" name="Rectangle 12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KERNBOODSCHAP OVER 2010</a:t>
            </a:r>
            <a:endParaRPr lang="en-GB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52"/>
          <p:cNvSpPr>
            <a:spLocks noChangeArrowheads="1"/>
          </p:cNvSpPr>
          <p:nvPr/>
        </p:nvSpPr>
        <p:spPr bwMode="auto">
          <a:xfrm>
            <a:off x="0" y="0"/>
            <a:ext cx="7164388" cy="4797425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66562" name="Rectangle 48"/>
          <p:cNvSpPr>
            <a:spLocks noChangeArrowheads="1"/>
          </p:cNvSpPr>
          <p:nvPr/>
        </p:nvSpPr>
        <p:spPr bwMode="auto">
          <a:xfrm>
            <a:off x="0" y="0"/>
            <a:ext cx="5795963" cy="935038"/>
          </a:xfrm>
          <a:prstGeom prst="rect">
            <a:avLst/>
          </a:prstGeom>
          <a:solidFill>
            <a:srgbClr val="11368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2400" b="0">
                <a:solidFill>
                  <a:schemeClr val="bg1"/>
                </a:solidFill>
              </a:rPr>
              <a:t>DE EUROPESE REKENKAMER</a:t>
            </a:r>
            <a:endParaRPr lang="en-US" sz="2400" b="0">
              <a:solidFill>
                <a:schemeClr val="bg1"/>
              </a:solidFill>
            </a:endParaRPr>
          </a:p>
        </p:txBody>
      </p:sp>
      <p:sp>
        <p:nvSpPr>
          <p:cNvPr id="66563" name="Rectangle 56"/>
          <p:cNvSpPr>
            <a:spLocks noChangeArrowheads="1"/>
          </p:cNvSpPr>
          <p:nvPr/>
        </p:nvSpPr>
        <p:spPr bwMode="auto">
          <a:xfrm>
            <a:off x="4140200" y="3068638"/>
            <a:ext cx="2808288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GB" sz="2000" b="0">
              <a:solidFill>
                <a:srgbClr val="262626"/>
              </a:solidFill>
            </a:endParaRP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107950" y="1247775"/>
            <a:ext cx="691197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fr-CH" sz="2400" dirty="0" err="1">
                <a:latin typeface="Arial" charset="0"/>
                <a:cs typeface="+mn-cs"/>
              </a:rPr>
              <a:t>Wijzigingen</a:t>
            </a:r>
            <a:r>
              <a:rPr lang="fr-CH" sz="2400" dirty="0">
                <a:latin typeface="Arial" charset="0"/>
                <a:cs typeface="+mn-cs"/>
              </a:rPr>
              <a:t> in </a:t>
            </a:r>
            <a:r>
              <a:rPr lang="fr-CH" sz="2400" dirty="0" err="1">
                <a:latin typeface="Arial" charset="0"/>
                <a:cs typeface="+mn-cs"/>
              </a:rPr>
              <a:t>het</a:t>
            </a:r>
            <a:r>
              <a:rPr lang="fr-CH" sz="2400" dirty="0">
                <a:latin typeface="Arial" charset="0"/>
                <a:cs typeface="+mn-cs"/>
              </a:rPr>
              <a:t> </a:t>
            </a:r>
            <a:r>
              <a:rPr lang="fr-CH" sz="2400" dirty="0" err="1">
                <a:latin typeface="Arial" charset="0"/>
                <a:cs typeface="+mn-cs"/>
              </a:rPr>
              <a:t>Jaarverslag</a:t>
            </a:r>
            <a:r>
              <a:rPr lang="fr-CH" sz="2400" dirty="0">
                <a:latin typeface="Arial" charset="0"/>
                <a:cs typeface="+mn-cs"/>
              </a:rPr>
              <a:t> 2010</a:t>
            </a:r>
            <a:r>
              <a:rPr lang="fr-CH" sz="2800" dirty="0">
                <a:latin typeface="Arial" charset="0"/>
                <a:cs typeface="+mn-cs"/>
              </a:rPr>
              <a:t/>
            </a:r>
            <a:br>
              <a:rPr lang="fr-CH" sz="2800" dirty="0">
                <a:latin typeface="Arial" charset="0"/>
                <a:cs typeface="+mn-cs"/>
              </a:rPr>
            </a:br>
            <a:endParaRPr lang="fr-CH" sz="2800" dirty="0">
              <a:latin typeface="Arial" charset="0"/>
              <a:cs typeface="+mn-cs"/>
            </a:endParaRPr>
          </a:p>
          <a:p>
            <a:pPr marL="177800" indent="-177800">
              <a:buFont typeface="Wingdings" pitchFamily="2" charset="2"/>
              <a:buChar char="§"/>
              <a:defRPr/>
            </a:pPr>
            <a:r>
              <a:rPr lang="fr-CH" sz="2000" b="0" dirty="0" err="1">
                <a:latin typeface="Arial" charset="0"/>
                <a:cs typeface="+mn-cs"/>
              </a:rPr>
              <a:t>hergroepering</a:t>
            </a:r>
            <a:r>
              <a:rPr lang="fr-CH" sz="2000" b="0" dirty="0">
                <a:latin typeface="Arial" charset="0"/>
                <a:cs typeface="+mn-cs"/>
              </a:rPr>
              <a:t> </a:t>
            </a:r>
            <a:r>
              <a:rPr lang="fr-CH" sz="2000" b="0" dirty="0">
                <a:latin typeface="Arial" charset="0"/>
                <a:cs typeface="+mn-cs"/>
              </a:rPr>
              <a:t>van </a:t>
            </a:r>
            <a:r>
              <a:rPr lang="fr-CH" sz="2000" b="0" dirty="0" err="1">
                <a:latin typeface="Arial" charset="0"/>
                <a:cs typeface="+mn-cs"/>
              </a:rPr>
              <a:t>bepaalde</a:t>
            </a:r>
            <a:r>
              <a:rPr lang="fr-CH" sz="2000" b="0" dirty="0">
                <a:latin typeface="Arial" charset="0"/>
                <a:cs typeface="+mn-cs"/>
              </a:rPr>
              <a:t> </a:t>
            </a:r>
            <a:r>
              <a:rPr lang="fr-CH" sz="2000" b="0" dirty="0" err="1">
                <a:latin typeface="Arial" charset="0"/>
                <a:cs typeface="+mn-cs"/>
              </a:rPr>
              <a:t>uitgaven</a:t>
            </a:r>
            <a:endParaRPr lang="fr-CH" sz="2000" b="0" dirty="0">
              <a:latin typeface="Arial" charset="0"/>
              <a:cs typeface="+mn-cs"/>
            </a:endParaRPr>
          </a:p>
          <a:p>
            <a:pPr marL="177800" indent="-177800">
              <a:buFont typeface="Wingdings" pitchFamily="2" charset="2"/>
              <a:buChar char="§"/>
              <a:defRPr/>
            </a:pPr>
            <a:r>
              <a:rPr lang="fr-CH" sz="2000" b="0" dirty="0" err="1">
                <a:latin typeface="Arial" charset="0"/>
                <a:cs typeface="+mn-cs"/>
              </a:rPr>
              <a:t>geschatte</a:t>
            </a:r>
            <a:r>
              <a:rPr lang="fr-CH" sz="2000" b="0" dirty="0">
                <a:latin typeface="Arial" charset="0"/>
                <a:cs typeface="+mn-cs"/>
              </a:rPr>
              <a:t> </a:t>
            </a:r>
            <a:r>
              <a:rPr lang="fr-CH" sz="2000" b="0" dirty="0" err="1">
                <a:latin typeface="Arial" charset="0"/>
                <a:cs typeface="+mn-cs"/>
              </a:rPr>
              <a:t>foutenpercentages</a:t>
            </a:r>
            <a:r>
              <a:rPr lang="fr-CH" sz="2000" b="0" dirty="0">
                <a:latin typeface="Arial" charset="0"/>
                <a:cs typeface="+mn-cs"/>
              </a:rPr>
              <a:t> </a:t>
            </a:r>
            <a:r>
              <a:rPr lang="fr-CH" sz="2000" b="0" dirty="0" err="1">
                <a:latin typeface="Arial" charset="0"/>
                <a:cs typeface="+mn-cs"/>
              </a:rPr>
              <a:t>zijn</a:t>
            </a:r>
            <a:r>
              <a:rPr lang="fr-CH" sz="2000" b="0" dirty="0">
                <a:latin typeface="Arial" charset="0"/>
                <a:cs typeface="+mn-cs"/>
              </a:rPr>
              <a:t> </a:t>
            </a:r>
            <a:r>
              <a:rPr lang="fr-CH" sz="2000" b="0" dirty="0" err="1">
                <a:latin typeface="Arial" charset="0"/>
                <a:cs typeface="+mn-cs"/>
              </a:rPr>
              <a:t>opgenomen</a:t>
            </a:r>
            <a:endParaRPr lang="fr-CH" sz="2000" b="0" dirty="0">
              <a:latin typeface="Arial" charset="0"/>
              <a:cs typeface="+mn-cs"/>
            </a:endParaRPr>
          </a:p>
          <a:p>
            <a:pPr marL="177800" indent="-177800">
              <a:buFont typeface="Wingdings" pitchFamily="2" charset="2"/>
              <a:buChar char="§"/>
              <a:defRPr/>
            </a:pPr>
            <a:r>
              <a:rPr lang="fr-CH" sz="2000" b="0" dirty="0" err="1">
                <a:latin typeface="Arial" charset="0"/>
                <a:cs typeface="+mn-cs"/>
              </a:rPr>
              <a:t>nadruk</a:t>
            </a:r>
            <a:r>
              <a:rPr lang="fr-CH" sz="2000" b="0" dirty="0">
                <a:latin typeface="Arial" charset="0"/>
                <a:cs typeface="+mn-cs"/>
              </a:rPr>
              <a:t> </a:t>
            </a:r>
            <a:r>
              <a:rPr lang="fr-CH" sz="2000" b="0" dirty="0">
                <a:latin typeface="Arial" charset="0"/>
                <a:cs typeface="+mn-cs"/>
              </a:rPr>
              <a:t>op </a:t>
            </a:r>
            <a:r>
              <a:rPr lang="fr-CH" sz="2000" b="0" dirty="0" err="1">
                <a:latin typeface="Arial" charset="0"/>
                <a:cs typeface="+mn-cs"/>
              </a:rPr>
              <a:t>aanbevelingen</a:t>
            </a:r>
            <a:r>
              <a:rPr lang="fr-CH" sz="2000" b="0" dirty="0">
                <a:latin typeface="Arial" charset="0"/>
                <a:cs typeface="+mn-cs"/>
              </a:rPr>
              <a:t> met</a:t>
            </a:r>
            <a:r>
              <a:rPr lang="fr-CH" sz="2000" b="0" dirty="0">
                <a:latin typeface="+mn-lt"/>
                <a:cs typeface="+mn-cs"/>
              </a:rPr>
              <a:t> de </a:t>
            </a:r>
            <a:r>
              <a:rPr lang="fr-CH" sz="2000" b="0" dirty="0" err="1">
                <a:latin typeface="+mn-lt"/>
                <a:cs typeface="+mn-cs"/>
              </a:rPr>
              <a:t>follow</a:t>
            </a:r>
            <a:r>
              <a:rPr lang="fr-CH" sz="2000" b="0" dirty="0">
                <a:latin typeface="+mn-lt"/>
                <a:cs typeface="+mn-cs"/>
              </a:rPr>
              <a:t>-up</a:t>
            </a:r>
            <a:br>
              <a:rPr lang="fr-CH" sz="2000" b="0" dirty="0">
                <a:latin typeface="+mn-lt"/>
                <a:cs typeface="+mn-cs"/>
              </a:rPr>
            </a:br>
            <a:r>
              <a:rPr lang="fr-CH" sz="2000" b="0" dirty="0">
                <a:latin typeface="+mn-lt"/>
                <a:cs typeface="+mn-cs"/>
              </a:rPr>
              <a:t>van </a:t>
            </a:r>
            <a:r>
              <a:rPr lang="fr-CH" sz="2000" b="0" dirty="0" err="1">
                <a:latin typeface="+mn-lt"/>
                <a:cs typeface="+mn-cs"/>
              </a:rPr>
              <a:t>aanbevelingen</a:t>
            </a:r>
            <a:r>
              <a:rPr lang="fr-CH" sz="2000" b="0" dirty="0">
                <a:latin typeface="+mn-lt"/>
                <a:cs typeface="+mn-cs"/>
              </a:rPr>
              <a:t> </a:t>
            </a:r>
            <a:r>
              <a:rPr lang="fr-CH" sz="2000" b="0" dirty="0" err="1">
                <a:latin typeface="+mn-lt"/>
                <a:cs typeface="+mn-cs"/>
              </a:rPr>
              <a:t>uit</a:t>
            </a:r>
            <a:r>
              <a:rPr lang="fr-CH" sz="2000" b="0" dirty="0">
                <a:latin typeface="+mn-lt"/>
                <a:cs typeface="+mn-cs"/>
              </a:rPr>
              <a:t> </a:t>
            </a:r>
            <a:r>
              <a:rPr lang="fr-CH" sz="2000" b="0" dirty="0" err="1">
                <a:latin typeface="+mn-lt"/>
                <a:cs typeface="+mn-cs"/>
              </a:rPr>
              <a:t>voorgaande</a:t>
            </a:r>
            <a:r>
              <a:rPr lang="fr-CH" sz="2000" b="0" dirty="0">
                <a:latin typeface="+mn-lt"/>
                <a:cs typeface="+mn-cs"/>
              </a:rPr>
              <a:t> </a:t>
            </a:r>
            <a:r>
              <a:rPr lang="fr-CH" sz="2000" b="0" dirty="0" err="1">
                <a:latin typeface="+mn-lt"/>
                <a:cs typeface="+mn-cs"/>
              </a:rPr>
              <a:t>jaren</a:t>
            </a:r>
            <a:endParaRPr lang="fr-CH" sz="2000" b="0" dirty="0">
              <a:latin typeface="+mn-lt"/>
              <a:cs typeface="+mn-cs"/>
            </a:endParaRPr>
          </a:p>
          <a:p>
            <a:pPr marL="177800" indent="-177800">
              <a:buFont typeface="Wingdings" pitchFamily="2" charset="2"/>
              <a:buChar char="§"/>
              <a:defRPr/>
            </a:pPr>
            <a:r>
              <a:rPr lang="fr-CH" sz="2000" b="0" dirty="0" err="1">
                <a:latin typeface="Arial" charset="0"/>
                <a:cs typeface="+mn-cs"/>
              </a:rPr>
              <a:t>een</a:t>
            </a:r>
            <a:r>
              <a:rPr lang="fr-CH" sz="2000" b="0" dirty="0">
                <a:latin typeface="Arial" charset="0"/>
                <a:cs typeface="+mn-cs"/>
              </a:rPr>
              <a:t> </a:t>
            </a:r>
            <a:r>
              <a:rPr lang="fr-CH" sz="2000" b="0" dirty="0" err="1">
                <a:latin typeface="Arial" charset="0"/>
                <a:cs typeface="+mn-cs"/>
              </a:rPr>
              <a:t>nieuw</a:t>
            </a:r>
            <a:r>
              <a:rPr lang="fr-CH" sz="2000" b="0" dirty="0">
                <a:latin typeface="Arial" charset="0"/>
                <a:cs typeface="+mn-cs"/>
              </a:rPr>
              <a:t> </a:t>
            </a:r>
            <a:r>
              <a:rPr lang="fr-CH" sz="2000" b="0" dirty="0" err="1">
                <a:latin typeface="Arial" charset="0"/>
                <a:cs typeface="+mn-cs"/>
              </a:rPr>
              <a:t>hoofdstuk</a:t>
            </a:r>
            <a:r>
              <a:rPr lang="fr-CH" sz="2000" b="0" dirty="0">
                <a:latin typeface="Arial" charset="0"/>
                <a:cs typeface="+mn-cs"/>
              </a:rPr>
              <a:t> over </a:t>
            </a:r>
            <a:r>
              <a:rPr lang="fr-CH" sz="2000" b="0" dirty="0" err="1">
                <a:latin typeface="Arial" charset="0"/>
                <a:cs typeface="+mn-cs"/>
              </a:rPr>
              <a:t>resultaatkwesties</a:t>
            </a:r>
            <a:endParaRPr lang="fr-CH" sz="2000" b="0" dirty="0">
              <a:latin typeface="Arial" charset="0"/>
              <a:cs typeface="+mn-cs"/>
            </a:endParaRPr>
          </a:p>
          <a:p>
            <a:pPr>
              <a:defRPr/>
            </a:pPr>
            <a:endParaRPr lang="en-GB" sz="2400" dirty="0">
              <a:latin typeface="Arial" charset="0"/>
              <a:cs typeface="+mn-cs"/>
            </a:endParaRPr>
          </a:p>
        </p:txBody>
      </p:sp>
      <p:pic>
        <p:nvPicPr>
          <p:cNvPr id="66565" name="Picture 7" descr="d:\Profiles\PIRONH\Local Settings\Temporary Internet Files\Content.IE5\UF5AJVHO\MP900315619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4797425"/>
            <a:ext cx="341947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836613"/>
            <a:ext cx="7488238" cy="558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0" name="TextBox 2"/>
          <p:cNvSpPr txBox="1">
            <a:spLocks noChangeArrowheads="1"/>
          </p:cNvSpPr>
          <p:nvPr/>
        </p:nvSpPr>
        <p:spPr bwMode="auto">
          <a:xfrm>
            <a:off x="468313" y="765175"/>
            <a:ext cx="7921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H"/>
              <a:t>Geschat foutenpercentage voor de gecontroleerde populatie van betalingen 2006-2010</a:t>
            </a:r>
            <a:endParaRPr lang="en-GB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extBox 2"/>
          <p:cNvSpPr txBox="1">
            <a:spLocks noChangeArrowheads="1"/>
          </p:cNvSpPr>
          <p:nvPr/>
        </p:nvSpPr>
        <p:spPr bwMode="auto">
          <a:xfrm>
            <a:off x="1908175" y="549275"/>
            <a:ext cx="54721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H"/>
              <a:t>Resultaten van de toetsing van verrichtingen over 2010</a:t>
            </a:r>
            <a:endParaRPr lang="en-GB"/>
          </a:p>
        </p:txBody>
      </p:sp>
      <p:pic>
        <p:nvPicPr>
          <p:cNvPr id="7065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125538"/>
            <a:ext cx="7343775" cy="547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52"/>
          <p:cNvSpPr>
            <a:spLocks noChangeArrowheads="1"/>
          </p:cNvSpPr>
          <p:nvPr/>
        </p:nvSpPr>
        <p:spPr bwMode="auto">
          <a:xfrm>
            <a:off x="0" y="836613"/>
            <a:ext cx="7164388" cy="3887787"/>
          </a:xfrm>
          <a:prstGeom prst="rect">
            <a:avLst/>
          </a:prstGeom>
          <a:gradFill rotWithShape="1">
            <a:gsLst>
              <a:gs pos="0">
                <a:srgbClr val="ABC3F0"/>
              </a:gs>
              <a:gs pos="50000">
                <a:srgbClr val="CBD9F5"/>
              </a:gs>
              <a:gs pos="100000">
                <a:srgbClr val="E5ECF9"/>
              </a:gs>
            </a:gsLst>
            <a:lin ang="162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 b="0"/>
          </a:p>
        </p:txBody>
      </p:sp>
      <p:sp>
        <p:nvSpPr>
          <p:cNvPr id="71682" name="Rectangle 27"/>
          <p:cNvSpPr>
            <a:spLocks noChangeArrowheads="1"/>
          </p:cNvSpPr>
          <p:nvPr/>
        </p:nvSpPr>
        <p:spPr bwMode="auto">
          <a:xfrm>
            <a:off x="0" y="0"/>
            <a:ext cx="6877050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LU">
              <a:solidFill>
                <a:srgbClr val="BAB600"/>
              </a:solidFill>
              <a:latin typeface="Arial" charset="0"/>
            </a:endParaRPr>
          </a:p>
        </p:txBody>
      </p:sp>
      <p:sp>
        <p:nvSpPr>
          <p:cNvPr id="71683" name="Content Placeholder 4"/>
          <p:cNvSpPr txBox="1">
            <a:spLocks/>
          </p:cNvSpPr>
          <p:nvPr/>
        </p:nvSpPr>
        <p:spPr bwMode="auto">
          <a:xfrm>
            <a:off x="179388" y="981075"/>
            <a:ext cx="6985000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De </a:t>
            </a:r>
            <a:r>
              <a:rPr lang="fr-CH">
                <a:latin typeface="Arial" charset="0"/>
              </a:rPr>
              <a:t>rekeningen</a:t>
            </a:r>
            <a:r>
              <a:rPr lang="fr-CH" b="0">
                <a:latin typeface="Arial" charset="0"/>
              </a:rPr>
              <a:t> over 2010 geven een getrouw beeld van de financi</a:t>
            </a:r>
            <a:r>
              <a:rPr lang="nl-NL" b="0">
                <a:latin typeface="Arial" charset="0"/>
              </a:rPr>
              <a:t>ë</a:t>
            </a:r>
            <a:r>
              <a:rPr lang="fr-CH" b="0">
                <a:latin typeface="Arial" charset="0"/>
              </a:rPr>
              <a:t>le situatie van de EU en van de resultaten van haar verrichtingen en kasstromen over het jaar</a:t>
            </a:r>
          </a:p>
          <a:p>
            <a:pPr marL="800100" lvl="1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§"/>
              <a:tabLst>
                <a:tab pos="363538" algn="l"/>
              </a:tabLst>
            </a:pPr>
            <a:r>
              <a:rPr lang="fr-CH" b="0">
                <a:latin typeface="Arial" charset="0"/>
              </a:rPr>
              <a:t>Het aandeel van voorschotbetalingen – </a:t>
            </a:r>
            <a:r>
              <a:rPr lang="fr-CH">
                <a:latin typeface="Arial" charset="0"/>
              </a:rPr>
              <a:t>voorfinanciering</a:t>
            </a:r>
            <a:r>
              <a:rPr lang="fr-CH" b="0">
                <a:latin typeface="Arial" charset="0"/>
              </a:rPr>
              <a:t> – in de EU-begroting is aanzienlijk gestegen. De regels voor financi</a:t>
            </a:r>
            <a:r>
              <a:rPr lang="nl-NL" b="0">
                <a:latin typeface="Arial" charset="0"/>
              </a:rPr>
              <a:t>ë</a:t>
            </a:r>
            <a:r>
              <a:rPr lang="fr-CH" b="0">
                <a:latin typeface="Arial" charset="0"/>
              </a:rPr>
              <a:t>le verslaglegging en het toezicht zijn niet op adequate wijze aangepast.</a:t>
            </a:r>
          </a:p>
          <a:p>
            <a:pPr marL="342900" indent="-342900" eaLnBrk="0" hangingPunct="0">
              <a:lnSpc>
                <a:spcPct val="145000"/>
              </a:lnSpc>
              <a:spcBef>
                <a:spcPct val="20000"/>
              </a:spcBef>
              <a:buFont typeface="Wingdings" pitchFamily="2" charset="2"/>
              <a:buChar char="q"/>
              <a:tabLst>
                <a:tab pos="363538" algn="l"/>
              </a:tabLst>
            </a:pPr>
            <a:endParaRPr lang="fr-CH" b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tabLst>
                <a:tab pos="363538" algn="l"/>
              </a:tabLst>
            </a:pPr>
            <a:endParaRPr lang="en-GB" b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71684" name="Picture 7" descr="S:\2 EXT COMM\2010 AR\DEC 102_11\PHOTOS\MP90040557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724400"/>
            <a:ext cx="4572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5" descr="U:\LOGO Cou rpour Docs\LOGO-OR-transparen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650" y="168275"/>
            <a:ext cx="7874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6" name="Rectangle 12"/>
          <p:cNvSpPr>
            <a:spLocks noChangeArrowheads="1"/>
          </p:cNvSpPr>
          <p:nvPr/>
        </p:nvSpPr>
        <p:spPr bwMode="auto">
          <a:xfrm>
            <a:off x="0" y="0"/>
            <a:ext cx="7164388" cy="836613"/>
          </a:xfrm>
          <a:prstGeom prst="rect">
            <a:avLst/>
          </a:prstGeom>
          <a:solidFill>
            <a:srgbClr val="7FA0D3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>
                <a:solidFill>
                  <a:schemeClr val="bg1"/>
                </a:solidFill>
              </a:rPr>
              <a:t>VOORFINANCIERING</a:t>
            </a:r>
            <a:endParaRPr lang="en-GB" sz="2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728</ap:Words>
  <ap:PresentationFormat>Diavoorstelling (4:3)</ap:PresentationFormat>
  <ap:Paragraphs>119</ap:Paragraphs>
  <ap:Slides>20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5</vt:i4>
      </vt:variant>
      <vt:variant>
        <vt:lpstr>Ontwerpsjabloon</vt:lpstr>
      </vt:variant>
      <vt:variant>
        <vt:i4>4</vt:i4>
      </vt:variant>
      <vt:variant>
        <vt:lpstr>Diatitels</vt:lpstr>
      </vt:variant>
      <vt:variant>
        <vt:i4>20</vt:i4>
      </vt:variant>
    </vt:vector>
  </ap:HeadingPairs>
  <ap:TitlesOfParts>
    <vt:vector baseType="lpstr" size="29">
      <vt:lpstr>Arial Narrow</vt:lpstr>
      <vt:lpstr>Arial</vt:lpstr>
      <vt:lpstr>Calibri</vt:lpstr>
      <vt:lpstr>Verdana</vt:lpstr>
      <vt:lpstr>Wingdings</vt:lpstr>
      <vt:lpstr>Default Design</vt:lpstr>
      <vt:lpstr>2_Custom Design</vt:lpstr>
      <vt:lpstr>Custom Design</vt:lpstr>
      <vt:lpstr>1_Custom Design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  <vt:lpstr>Dia 20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2004-06-07T08:18:56.0000000Z</dcterms:created>
  <dcterms:modified xsi:type="dcterms:W3CDTF">2011-11-16T08:49:45.0000000Z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0x01010040ABBE28597FCF4F931D50865602B479</vt:lpwstr>
  </property>
</Properties>
</file>