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04" r:id="rId2"/>
    <p:sldId id="635" r:id="rId3"/>
    <p:sldId id="650" r:id="rId4"/>
    <p:sldId id="337" r:id="rId5"/>
    <p:sldId id="319" r:id="rId6"/>
    <p:sldId id="314" r:id="rId7"/>
    <p:sldId id="311" r:id="rId8"/>
    <p:sldId id="633" r:id="rId9"/>
    <p:sldId id="327" r:id="rId10"/>
    <p:sldId id="290" r:id="rId11"/>
    <p:sldId id="640" r:id="rId12"/>
    <p:sldId id="649" r:id="rId13"/>
    <p:sldId id="648" r:id="rId14"/>
    <p:sldId id="646" r:id="rId15"/>
  </p:sldIdLst>
  <p:sldSz cx="9144000" cy="6858000" type="screen4x3"/>
  <p:notesSz cx="6810375" cy="99425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4">
          <p15:clr>
            <a:srgbClr val="A4A3A4"/>
          </p15:clr>
        </p15:guide>
        <p15:guide id="2" pos="158">
          <p15:clr>
            <a:srgbClr val="A4A3A4"/>
          </p15:clr>
        </p15:guide>
        <p15:guide id="3" pos="560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aten, dr. N.C.R. van (Nicole)" initials="SdNv(" lastIdx="4" clrIdx="0">
    <p:extLst>
      <p:ext uri="{19B8F6BF-5375-455C-9EA6-DF929625EA0E}">
        <p15:presenceInfo xmlns:p15="http://schemas.microsoft.com/office/powerpoint/2012/main" userId="S::nicole.van.straten@ctgb.nl::222525f3-8699-42d4-aa08-889ba214c3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E2D"/>
    <a:srgbClr val="2E1A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2609" autoAdjust="0"/>
  </p:normalViewPr>
  <p:slideViewPr>
    <p:cSldViewPr showGuides="1">
      <p:cViewPr varScale="1">
        <p:scale>
          <a:sx n="60" d="100"/>
          <a:sy n="60" d="100"/>
        </p:scale>
        <p:origin x="1686" y="78"/>
      </p:cViewPr>
      <p:guideLst>
        <p:guide orient="horz" pos="3974"/>
        <p:guide pos="158"/>
        <p:guide pos="560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41A143E8-3B66-45DC-A412-FF288B3A7CE1}" type="datetimeFigureOut">
              <a:rPr lang="nl-NL" smtClean="0"/>
              <a:t>21-4-2022</a:t>
            </a:fld>
            <a:endParaRPr lang="nl-NL"/>
          </a:p>
        </p:txBody>
      </p:sp>
      <p:sp>
        <p:nvSpPr>
          <p:cNvPr id="4" name="Tijdelijke aanduiding voor dia-afbeelding 3"/>
          <p:cNvSpPr>
            <a:spLocks noGrp="1" noRot="1" noChangeAspect="1"/>
          </p:cNvSpPr>
          <p:nvPr>
            <p:ph type="sldImg" idx="2"/>
          </p:nvPr>
        </p:nvSpPr>
        <p:spPr>
          <a:xfrm>
            <a:off x="1168400" y="1243013"/>
            <a:ext cx="4473575"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95F4BA4E-6583-4CB3-A02D-B48FA0D3111E}" type="slidenum">
              <a:rPr lang="nl-NL" smtClean="0"/>
              <a:t>‹nr.›</a:t>
            </a:fld>
            <a:endParaRPr lang="nl-NL"/>
          </a:p>
        </p:txBody>
      </p:sp>
    </p:spTree>
    <p:extLst>
      <p:ext uri="{BB962C8B-B14F-4D97-AF65-F5344CB8AC3E}">
        <p14:creationId xmlns:p14="http://schemas.microsoft.com/office/powerpoint/2010/main" val="382577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100" dirty="0">
              <a:solidFill>
                <a:schemeClr val="tx1"/>
              </a:solidFill>
            </a:endParaRPr>
          </a:p>
        </p:txBody>
      </p:sp>
      <p:sp>
        <p:nvSpPr>
          <p:cNvPr id="4" name="Tijdelijke aanduiding voor dianummer 3"/>
          <p:cNvSpPr>
            <a:spLocks noGrp="1"/>
          </p:cNvSpPr>
          <p:nvPr>
            <p:ph type="sldNum" sz="quarter" idx="5"/>
          </p:nvPr>
        </p:nvSpPr>
        <p:spPr/>
        <p:txBody>
          <a:bodyPr/>
          <a:lstStyle/>
          <a:p>
            <a:fld id="{63AA4303-1B13-474B-8F0D-29E4D4B0F0C6}" type="slidenum">
              <a:rPr lang="en-GB" smtClean="0"/>
              <a:t>10</a:t>
            </a:fld>
            <a:endParaRPr lang="en-GB"/>
          </a:p>
        </p:txBody>
      </p:sp>
    </p:spTree>
    <p:extLst>
      <p:ext uri="{BB962C8B-B14F-4D97-AF65-F5344CB8AC3E}">
        <p14:creationId xmlns:p14="http://schemas.microsoft.com/office/powerpoint/2010/main" val="2043413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5F4BA4E-6583-4CB3-A02D-B48FA0D3111E}" type="slidenum">
              <a:rPr lang="nl-NL" smtClean="0"/>
              <a:t>14</a:t>
            </a:fld>
            <a:endParaRPr lang="nl-NL"/>
          </a:p>
        </p:txBody>
      </p:sp>
    </p:spTree>
    <p:extLst>
      <p:ext uri="{BB962C8B-B14F-4D97-AF65-F5344CB8AC3E}">
        <p14:creationId xmlns:p14="http://schemas.microsoft.com/office/powerpoint/2010/main" val="787710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p:nvPr>
        </p:nvSpPr>
        <p:spPr>
          <a:xfrm>
            <a:off x="1691680" y="1196752"/>
            <a:ext cx="5760640" cy="2160240"/>
          </a:xfrm>
        </p:spPr>
        <p:txBody>
          <a:bodyPr>
            <a:noAutofit/>
          </a:bodyPr>
          <a:lstStyle>
            <a:lvl1pPr algn="l">
              <a:defRPr sz="6600">
                <a:solidFill>
                  <a:schemeClr val="bg1"/>
                </a:solidFill>
              </a:defRPr>
            </a:lvl1pPr>
          </a:lstStyle>
          <a:p>
            <a:r>
              <a:rPr lang="nl-NL"/>
              <a:t>Klik om de stijl te bewerken</a:t>
            </a:r>
            <a:endParaRPr lang="nl-NL" dirty="0"/>
          </a:p>
        </p:txBody>
      </p:sp>
      <p:sp>
        <p:nvSpPr>
          <p:cNvPr id="3" name="Ondertitel 2"/>
          <p:cNvSpPr>
            <a:spLocks noGrp="1"/>
          </p:cNvSpPr>
          <p:nvPr>
            <p:ph type="subTitle" idx="1"/>
          </p:nvPr>
        </p:nvSpPr>
        <p:spPr>
          <a:xfrm>
            <a:off x="1691680" y="3717032"/>
            <a:ext cx="5760640" cy="151216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Tree>
    <p:extLst>
      <p:ext uri="{BB962C8B-B14F-4D97-AF65-F5344CB8AC3E}">
        <p14:creationId xmlns:p14="http://schemas.microsoft.com/office/powerpoint/2010/main" val="3582826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gemeen diamodel">
    <p:spTree>
      <p:nvGrpSpPr>
        <p:cNvPr id="1" name=""/>
        <p:cNvGrpSpPr/>
        <p:nvPr/>
      </p:nvGrpSpPr>
      <p:grpSpPr>
        <a:xfrm>
          <a:off x="0" y="0"/>
          <a:ext cx="0" cy="0"/>
          <a:chOff x="0" y="0"/>
          <a:chExt cx="0" cy="0"/>
        </a:xfrm>
      </p:grpSpPr>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7" y="0"/>
            <a:ext cx="9144000" cy="6858000"/>
          </a:xfrm>
          <a:prstGeom prst="rect">
            <a:avLst/>
          </a:prstGeom>
        </p:spPr>
      </p:pic>
      <p:sp>
        <p:nvSpPr>
          <p:cNvPr id="3" name="Tijdelijke aanduiding voor inhoud 2"/>
          <p:cNvSpPr>
            <a:spLocks noGrp="1"/>
          </p:cNvSpPr>
          <p:nvPr userDrawn="1">
            <p:ph idx="1"/>
          </p:nvPr>
        </p:nvSpPr>
        <p:spPr>
          <a:xfrm>
            <a:off x="1691679" y="1196752"/>
            <a:ext cx="7201495" cy="4968552"/>
          </a:xfrm>
        </p:spPr>
        <p:txBody>
          <a:bodyPr/>
          <a:lstStyle>
            <a:lvl1pPr>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6" name="Tijdelijke aanduiding voor dianummer 5"/>
          <p:cNvSpPr txBox="1">
            <a:spLocks/>
          </p:cNvSpPr>
          <p:nvPr userDrawn="1"/>
        </p:nvSpPr>
        <p:spPr>
          <a:xfrm>
            <a:off x="251520" y="6304954"/>
            <a:ext cx="562347" cy="364406"/>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77CF76DA-AACD-4029-A099-414121D076E5}" type="slidenum">
              <a:rPr lang="nl-NL" sz="1400" smtClean="0">
                <a:solidFill>
                  <a:srgbClr val="2E1A1A"/>
                </a:solidFill>
              </a:rPr>
              <a:pPr algn="l"/>
              <a:t>‹nr.›</a:t>
            </a:fld>
            <a:endParaRPr lang="nl-NL" sz="1800" dirty="0">
              <a:solidFill>
                <a:srgbClr val="2E1A1A"/>
              </a:solidFill>
            </a:endParaRPr>
          </a:p>
        </p:txBody>
      </p:sp>
      <p:sp>
        <p:nvSpPr>
          <p:cNvPr id="2" name="Titel 1"/>
          <p:cNvSpPr>
            <a:spLocks noGrp="1"/>
          </p:cNvSpPr>
          <p:nvPr>
            <p:ph type="title"/>
          </p:nvPr>
        </p:nvSpPr>
        <p:spPr>
          <a:xfrm>
            <a:off x="1691679" y="10716"/>
            <a:ext cx="7201495" cy="940966"/>
          </a:xfrm>
        </p:spPr>
        <p:txBody>
          <a:bodyPr>
            <a:noAutofit/>
          </a:bodyPr>
          <a:lstStyle>
            <a:lvl1pPr algn="l">
              <a:defRPr sz="4000"/>
            </a:lvl1pPr>
          </a:lstStyle>
          <a:p>
            <a:r>
              <a:rPr lang="nl-NL"/>
              <a:t>Klik om de stijl te bewerken</a:t>
            </a:r>
            <a:endParaRPr lang="nl-NL" dirty="0"/>
          </a:p>
        </p:txBody>
      </p:sp>
    </p:spTree>
    <p:extLst>
      <p:ext uri="{BB962C8B-B14F-4D97-AF65-F5344CB8AC3E}">
        <p14:creationId xmlns:p14="http://schemas.microsoft.com/office/powerpoint/2010/main" val="378422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ema gewasbescherming">
    <p:spTree>
      <p:nvGrpSpPr>
        <p:cNvPr id="1" name=""/>
        <p:cNvGrpSpPr/>
        <p:nvPr/>
      </p:nvGrpSpPr>
      <p:grpSpPr>
        <a:xfrm>
          <a:off x="0" y="0"/>
          <a:ext cx="0" cy="0"/>
          <a:chOff x="0" y="0"/>
          <a:chExt cx="0" cy="0"/>
        </a:xfrm>
      </p:grpSpPr>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3" name="Tijdelijke aanduiding voor inhoud 2"/>
          <p:cNvSpPr>
            <a:spLocks noGrp="1"/>
          </p:cNvSpPr>
          <p:nvPr userDrawn="1">
            <p:ph idx="1"/>
          </p:nvPr>
        </p:nvSpPr>
        <p:spPr>
          <a:xfrm>
            <a:off x="1691679" y="1196752"/>
            <a:ext cx="7201495" cy="496855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tel 1"/>
          <p:cNvSpPr>
            <a:spLocks noGrp="1"/>
          </p:cNvSpPr>
          <p:nvPr>
            <p:ph type="title"/>
          </p:nvPr>
        </p:nvSpPr>
        <p:spPr>
          <a:xfrm>
            <a:off x="1691679" y="10716"/>
            <a:ext cx="7201495" cy="940966"/>
          </a:xfrm>
        </p:spPr>
        <p:txBody>
          <a:bodyPr>
            <a:noAutofit/>
          </a:bodyPr>
          <a:lstStyle>
            <a:lvl1pPr algn="l">
              <a:defRPr sz="4000"/>
            </a:lvl1pPr>
          </a:lstStyle>
          <a:p>
            <a:r>
              <a:rPr lang="nl-NL"/>
              <a:t>Klik om de stijl te bewerken</a:t>
            </a:r>
            <a:endParaRPr lang="nl-NL" dirty="0"/>
          </a:p>
        </p:txBody>
      </p:sp>
      <p:sp>
        <p:nvSpPr>
          <p:cNvPr id="7" name="Tijdelijke aanduiding voor dianummer 5"/>
          <p:cNvSpPr txBox="1">
            <a:spLocks/>
          </p:cNvSpPr>
          <p:nvPr userDrawn="1"/>
        </p:nvSpPr>
        <p:spPr>
          <a:xfrm>
            <a:off x="251520" y="6304954"/>
            <a:ext cx="562347" cy="364406"/>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77CF76DA-AACD-4029-A099-414121D076E5}" type="slidenum">
              <a:rPr lang="nl-NL" sz="1400" smtClean="0">
                <a:solidFill>
                  <a:srgbClr val="2E1A1A"/>
                </a:solidFill>
              </a:rPr>
              <a:pPr algn="l"/>
              <a:t>‹nr.›</a:t>
            </a:fld>
            <a:endParaRPr lang="nl-NL" sz="1800" dirty="0">
              <a:solidFill>
                <a:srgbClr val="2E1A1A"/>
              </a:solidFill>
            </a:endParaRPr>
          </a:p>
        </p:txBody>
      </p:sp>
    </p:spTree>
    <p:extLst>
      <p:ext uri="{BB962C8B-B14F-4D97-AF65-F5344CB8AC3E}">
        <p14:creationId xmlns:p14="http://schemas.microsoft.com/office/powerpoint/2010/main" val="1145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ema Biociden">
    <p:spTree>
      <p:nvGrpSpPr>
        <p:cNvPr id="1" name=""/>
        <p:cNvGrpSpPr/>
        <p:nvPr/>
      </p:nvGrpSpPr>
      <p:grpSpPr>
        <a:xfrm>
          <a:off x="0" y="0"/>
          <a:ext cx="0" cy="0"/>
          <a:chOff x="0" y="0"/>
          <a:chExt cx="0" cy="0"/>
        </a:xfrm>
      </p:grpSpPr>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jdelijke aanduiding voor inhoud 2"/>
          <p:cNvSpPr>
            <a:spLocks noGrp="1"/>
          </p:cNvSpPr>
          <p:nvPr userDrawn="1">
            <p:ph idx="1"/>
          </p:nvPr>
        </p:nvSpPr>
        <p:spPr>
          <a:xfrm>
            <a:off x="1691679" y="1196752"/>
            <a:ext cx="7201495" cy="496855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tel 1"/>
          <p:cNvSpPr>
            <a:spLocks noGrp="1"/>
          </p:cNvSpPr>
          <p:nvPr>
            <p:ph type="title"/>
          </p:nvPr>
        </p:nvSpPr>
        <p:spPr>
          <a:xfrm>
            <a:off x="1691679" y="10716"/>
            <a:ext cx="7201495" cy="940966"/>
          </a:xfrm>
        </p:spPr>
        <p:txBody>
          <a:bodyPr>
            <a:noAutofit/>
          </a:bodyPr>
          <a:lstStyle>
            <a:lvl1pPr algn="l">
              <a:defRPr sz="4000"/>
            </a:lvl1pPr>
          </a:lstStyle>
          <a:p>
            <a:r>
              <a:rPr lang="nl-NL"/>
              <a:t>Klik om de stijl te bewerken</a:t>
            </a:r>
            <a:endParaRPr lang="nl-NL" dirty="0"/>
          </a:p>
        </p:txBody>
      </p:sp>
      <p:sp>
        <p:nvSpPr>
          <p:cNvPr id="7" name="Tijdelijke aanduiding voor dianummer 5"/>
          <p:cNvSpPr txBox="1">
            <a:spLocks/>
          </p:cNvSpPr>
          <p:nvPr userDrawn="1"/>
        </p:nvSpPr>
        <p:spPr>
          <a:xfrm>
            <a:off x="251520" y="6304954"/>
            <a:ext cx="562347" cy="364406"/>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77CF76DA-AACD-4029-A099-414121D076E5}" type="slidenum">
              <a:rPr lang="nl-NL" sz="1400" smtClean="0">
                <a:solidFill>
                  <a:srgbClr val="2E1A1A"/>
                </a:solidFill>
              </a:rPr>
              <a:pPr algn="l"/>
              <a:t>‹nr.›</a:t>
            </a:fld>
            <a:endParaRPr lang="nl-NL" sz="1800" dirty="0">
              <a:solidFill>
                <a:srgbClr val="2E1A1A"/>
              </a:solidFill>
            </a:endParaRPr>
          </a:p>
        </p:txBody>
      </p:sp>
    </p:spTree>
    <p:extLst>
      <p:ext uri="{BB962C8B-B14F-4D97-AF65-F5344CB8AC3E}">
        <p14:creationId xmlns:p14="http://schemas.microsoft.com/office/powerpoint/2010/main" val="1145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stract model">
    <p:bg>
      <p:bgPr>
        <a:solidFill>
          <a:schemeClr val="bg1"/>
        </a:solidFill>
        <a:effectLst/>
      </p:bgPr>
    </p:bg>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ijdelijke aanduiding voor inhoud 2"/>
          <p:cNvSpPr>
            <a:spLocks noGrp="1"/>
          </p:cNvSpPr>
          <p:nvPr>
            <p:ph idx="1"/>
          </p:nvPr>
        </p:nvSpPr>
        <p:spPr>
          <a:xfrm>
            <a:off x="1691679" y="1196752"/>
            <a:ext cx="7201495" cy="496855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tel 1"/>
          <p:cNvSpPr>
            <a:spLocks noGrp="1"/>
          </p:cNvSpPr>
          <p:nvPr>
            <p:ph type="title"/>
          </p:nvPr>
        </p:nvSpPr>
        <p:spPr>
          <a:xfrm>
            <a:off x="1691679" y="10716"/>
            <a:ext cx="7201495" cy="940966"/>
          </a:xfrm>
        </p:spPr>
        <p:txBody>
          <a:bodyPr>
            <a:noAutofit/>
          </a:bodyPr>
          <a:lstStyle>
            <a:lvl1pPr algn="l">
              <a:defRPr sz="4000"/>
            </a:lvl1pPr>
          </a:lstStyle>
          <a:p>
            <a:r>
              <a:rPr lang="nl-NL"/>
              <a:t>Klik om de stijl te bewerken</a:t>
            </a:r>
            <a:endParaRPr lang="nl-NL" dirty="0"/>
          </a:p>
        </p:txBody>
      </p:sp>
      <p:sp>
        <p:nvSpPr>
          <p:cNvPr id="7" name="Tijdelijke aanduiding voor dianummer 5"/>
          <p:cNvSpPr txBox="1">
            <a:spLocks/>
          </p:cNvSpPr>
          <p:nvPr userDrawn="1"/>
        </p:nvSpPr>
        <p:spPr>
          <a:xfrm>
            <a:off x="251520" y="6304954"/>
            <a:ext cx="562347" cy="364406"/>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77CF76DA-AACD-4029-A099-414121D076E5}" type="slidenum">
              <a:rPr lang="nl-NL" sz="1400" smtClean="0">
                <a:solidFill>
                  <a:srgbClr val="2E1A1A"/>
                </a:solidFill>
              </a:rPr>
              <a:pPr algn="l"/>
              <a:t>‹nr.›</a:t>
            </a:fld>
            <a:endParaRPr lang="nl-NL" sz="1800" dirty="0">
              <a:solidFill>
                <a:srgbClr val="2E1A1A"/>
              </a:solidFill>
            </a:endParaRPr>
          </a:p>
        </p:txBody>
      </p:sp>
    </p:spTree>
    <p:extLst>
      <p:ext uri="{BB962C8B-B14F-4D97-AF65-F5344CB8AC3E}">
        <p14:creationId xmlns:p14="http://schemas.microsoft.com/office/powerpoint/2010/main" val="25531224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1B06D-6ED2-49B0-9A55-CE735265013E}" type="datetimeFigureOut">
              <a:rPr lang="nl-NL" smtClean="0"/>
              <a:t>21-4-2022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F76DA-AACD-4029-A099-414121D076E5}" type="slidenum">
              <a:rPr lang="nl-NL" smtClean="0"/>
              <a:t>‹nr.›</a:t>
            </a:fld>
            <a:endParaRPr lang="nl-NL"/>
          </a:p>
        </p:txBody>
      </p:sp>
    </p:spTree>
    <p:extLst>
      <p:ext uri="{BB962C8B-B14F-4D97-AF65-F5344CB8AC3E}">
        <p14:creationId xmlns:p14="http://schemas.microsoft.com/office/powerpoint/2010/main" val="1737544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0" r:id="rId5"/>
  </p:sldLayoutIdLst>
  <p:txStyles>
    <p:titleStyle>
      <a:lvl1pPr algn="ctr" defTabSz="914400" rtl="0" eaLnBrk="1" latinLnBrk="0" hangingPunct="1">
        <a:spcBef>
          <a:spcPct val="0"/>
        </a:spcBef>
        <a:buNone/>
        <a:defRPr sz="4400" kern="1200" baseline="0">
          <a:solidFill>
            <a:srgbClr val="502E2D"/>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502E2D"/>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02E2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02E2D"/>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502E2D"/>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502E2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hyperlink" Target="http://www.google.nl/url?sa=i&amp;rct=j&amp;q=&amp;esrc=s&amp;frm=1&amp;source=images&amp;cd=&amp;cad=rja&amp;uact=8&amp;ved=0CAcQjRxqFQoTCIq7s7GVnMgCFYuyFAodZMMHGQ&amp;url=http://www.lookfordiagnosis.com/mesh_info.php?term%3Dhand%2Bdisinfection%26lang%3D1&amp;bvm=bv.103627116,d.bGQ&amp;psig=AFQjCNFhPGE9RjAMxjFz3OkgeBXmTzhGZw&amp;ust=1443613465027604"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www.google.nl/url?sa=i&amp;rct=j&amp;q=&amp;esrc=s&amp;source=images&amp;cd=&amp;ved=0ahUKEwinuaXYsqrQAhVIXhQKHa3NA2sQjRwIBw&amp;url=https://www.kokwatersport.nl/blog/7&amp;bvm=bv.138493631,d.d2s&amp;psig=AFQjCNEoDqrnHz4MDu4_jDID0oKIDsyf3g&amp;ust=1479286720789251"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pPr algn="ctr"/>
            <a:r>
              <a:rPr lang="nl-NL" altLang="nl-NL" sz="4800" dirty="0">
                <a:latin typeface="+mn-lt"/>
              </a:rPr>
              <a:t>Technische briefing </a:t>
            </a:r>
            <a:br>
              <a:rPr lang="nl-NL" altLang="nl-NL" sz="4800" dirty="0">
                <a:latin typeface="+mn-lt"/>
              </a:rPr>
            </a:br>
            <a:r>
              <a:rPr lang="nl-NL" altLang="nl-NL" sz="4800" dirty="0">
                <a:latin typeface="+mn-lt"/>
              </a:rPr>
              <a:t>Tweede Kamer</a:t>
            </a:r>
            <a:endParaRPr lang="nl-NL" sz="3200" dirty="0">
              <a:latin typeface="+mn-lt"/>
            </a:endParaRPr>
          </a:p>
        </p:txBody>
      </p:sp>
      <p:sp>
        <p:nvSpPr>
          <p:cNvPr id="5" name="Ondertitel 4"/>
          <p:cNvSpPr>
            <a:spLocks noGrp="1"/>
          </p:cNvSpPr>
          <p:nvPr>
            <p:ph type="subTitle" idx="1"/>
          </p:nvPr>
        </p:nvSpPr>
        <p:spPr>
          <a:xfrm>
            <a:off x="1691680" y="3501009"/>
            <a:ext cx="5760640" cy="2166508"/>
          </a:xfrm>
        </p:spPr>
        <p:txBody>
          <a:bodyPr>
            <a:normAutofit fontScale="62500" lnSpcReduction="20000"/>
          </a:bodyPr>
          <a:lstStyle/>
          <a:p>
            <a:r>
              <a:rPr lang="nl-NL" altLang="nl-NL" sz="3800" dirty="0"/>
              <a:t>Ctgb</a:t>
            </a:r>
          </a:p>
          <a:p>
            <a:endParaRPr lang="nl-NL" altLang="nl-NL" sz="2800" dirty="0"/>
          </a:p>
          <a:p>
            <a:r>
              <a:rPr lang="nl-NL" altLang="nl-NL" sz="2800" dirty="0"/>
              <a:t>Johan de Leeuw, collegevoorzitter</a:t>
            </a:r>
          </a:p>
          <a:p>
            <a:r>
              <a:rPr lang="nl-NL" altLang="nl-NL" sz="2800" dirty="0"/>
              <a:t>Ingrid Becks, secretaris/directeur</a:t>
            </a:r>
          </a:p>
          <a:p>
            <a:r>
              <a:rPr lang="nl-NL" altLang="nl-NL" sz="2800" dirty="0"/>
              <a:t>Nicole van Straten, manager wetenschappelijke beoordeling en advies en </a:t>
            </a:r>
            <a:r>
              <a:rPr lang="nl-NL" altLang="nl-NL" sz="2800" dirty="0" err="1"/>
              <a:t>plv</a:t>
            </a:r>
            <a:r>
              <a:rPr lang="nl-NL" altLang="nl-NL" sz="2800" dirty="0"/>
              <a:t> secretaris/directeur</a:t>
            </a:r>
          </a:p>
          <a:p>
            <a:endParaRPr lang="nl-NL" altLang="nl-NL" sz="2000" dirty="0"/>
          </a:p>
          <a:p>
            <a:r>
              <a:rPr lang="nl-NL" altLang="nl-NL" sz="2400" dirty="0"/>
              <a:t>7 april 2022</a:t>
            </a:r>
          </a:p>
        </p:txBody>
      </p:sp>
    </p:spTree>
    <p:extLst>
      <p:ext uri="{BB962C8B-B14F-4D97-AF65-F5344CB8AC3E}">
        <p14:creationId xmlns:p14="http://schemas.microsoft.com/office/powerpoint/2010/main" val="1813676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1">
            <a:extLst>
              <a:ext uri="{FF2B5EF4-FFF2-40B4-BE49-F238E27FC236}">
                <a16:creationId xmlns:a16="http://schemas.microsoft.com/office/drawing/2014/main" id="{EA39E1DE-2692-44C8-924C-917E9F2FA996}"/>
              </a:ext>
            </a:extLst>
          </p:cNvPr>
          <p:cNvPicPr>
            <a:picLocks noGrp="1" noChangeAspect="1"/>
          </p:cNvPicPr>
          <p:nvPr>
            <p:ph idx="1"/>
          </p:nvPr>
        </p:nvPicPr>
        <p:blipFill>
          <a:blip r:embed="rId3"/>
          <a:stretch>
            <a:fillRect/>
          </a:stretch>
        </p:blipFill>
        <p:spPr>
          <a:xfrm>
            <a:off x="7246490" y="4442618"/>
            <a:ext cx="1872208" cy="2415382"/>
          </a:xfrm>
          <a:prstGeom prst="rect">
            <a:avLst/>
          </a:prstGeom>
        </p:spPr>
      </p:pic>
      <p:sp>
        <p:nvSpPr>
          <p:cNvPr id="24578" name="Rectangle 2"/>
          <p:cNvSpPr>
            <a:spLocks noGrp="1" noChangeArrowheads="1"/>
          </p:cNvSpPr>
          <p:nvPr>
            <p:ph type="title"/>
          </p:nvPr>
        </p:nvSpPr>
        <p:spPr/>
        <p:txBody>
          <a:bodyPr/>
          <a:lstStyle/>
          <a:p>
            <a:r>
              <a:rPr lang="nl-NL" altLang="nl-NL" dirty="0"/>
              <a:t>Kwaliteitscontrole Ctgb</a:t>
            </a:r>
          </a:p>
        </p:txBody>
      </p:sp>
      <p:pic>
        <p:nvPicPr>
          <p:cNvPr id="4" name="Afbeelding 3">
            <a:extLst>
              <a:ext uri="{FF2B5EF4-FFF2-40B4-BE49-F238E27FC236}">
                <a16:creationId xmlns:a16="http://schemas.microsoft.com/office/drawing/2014/main" id="{7798D971-7442-43E5-B9AD-71B0304A6378}"/>
              </a:ext>
            </a:extLst>
          </p:cNvPr>
          <p:cNvPicPr>
            <a:picLocks noChangeAspect="1"/>
          </p:cNvPicPr>
          <p:nvPr/>
        </p:nvPicPr>
        <p:blipFill>
          <a:blip r:embed="rId4"/>
          <a:stretch>
            <a:fillRect/>
          </a:stretch>
        </p:blipFill>
        <p:spPr>
          <a:xfrm>
            <a:off x="6300192" y="2274035"/>
            <a:ext cx="1800200" cy="2451109"/>
          </a:xfrm>
          <a:prstGeom prst="rect">
            <a:avLst/>
          </a:prstGeom>
          <a:ln>
            <a:solidFill>
              <a:srgbClr val="92D050"/>
            </a:solidFill>
          </a:ln>
        </p:spPr>
      </p:pic>
      <p:grpSp>
        <p:nvGrpSpPr>
          <p:cNvPr id="7" name="Groep 6">
            <a:extLst>
              <a:ext uri="{FF2B5EF4-FFF2-40B4-BE49-F238E27FC236}">
                <a16:creationId xmlns:a16="http://schemas.microsoft.com/office/drawing/2014/main" id="{E4FB8FFC-D340-401E-930F-470E7CC8E4F4}"/>
              </a:ext>
            </a:extLst>
          </p:cNvPr>
          <p:cNvGrpSpPr/>
          <p:nvPr/>
        </p:nvGrpSpPr>
        <p:grpSpPr>
          <a:xfrm>
            <a:off x="6387168" y="1063402"/>
            <a:ext cx="2662820" cy="954708"/>
            <a:chOff x="1847027" y="1180463"/>
            <a:chExt cx="2853284" cy="1056901"/>
          </a:xfrm>
        </p:grpSpPr>
        <p:pic>
          <p:nvPicPr>
            <p:cNvPr id="5" name="Afbeelding 4">
              <a:extLst>
                <a:ext uri="{FF2B5EF4-FFF2-40B4-BE49-F238E27FC236}">
                  <a16:creationId xmlns:a16="http://schemas.microsoft.com/office/drawing/2014/main" id="{DB0588D6-5BA4-4104-9FE1-5899B7545FF7}"/>
                </a:ext>
              </a:extLst>
            </p:cNvPr>
            <p:cNvPicPr>
              <a:picLocks noChangeAspect="1"/>
            </p:cNvPicPr>
            <p:nvPr/>
          </p:nvPicPr>
          <p:blipFill>
            <a:blip r:embed="rId5"/>
            <a:stretch>
              <a:fillRect/>
            </a:stretch>
          </p:blipFill>
          <p:spPr>
            <a:xfrm>
              <a:off x="1847027" y="1750027"/>
              <a:ext cx="2853284" cy="487337"/>
            </a:xfrm>
            <a:prstGeom prst="rect">
              <a:avLst/>
            </a:prstGeom>
          </p:spPr>
        </p:pic>
        <p:sp>
          <p:nvSpPr>
            <p:cNvPr id="6" name="Tekstvak 5">
              <a:extLst>
                <a:ext uri="{FF2B5EF4-FFF2-40B4-BE49-F238E27FC236}">
                  <a16:creationId xmlns:a16="http://schemas.microsoft.com/office/drawing/2014/main" id="{CE88D527-681D-4AC1-B32C-675CDF7B64EE}"/>
                </a:ext>
              </a:extLst>
            </p:cNvPr>
            <p:cNvSpPr txBox="1"/>
            <p:nvPr/>
          </p:nvSpPr>
          <p:spPr>
            <a:xfrm>
              <a:off x="1937163" y="1180463"/>
              <a:ext cx="2763148" cy="579226"/>
            </a:xfrm>
            <a:prstGeom prst="rect">
              <a:avLst/>
            </a:prstGeom>
            <a:noFill/>
          </p:spPr>
          <p:txBody>
            <a:bodyPr wrap="square" rtlCol="0">
              <a:spAutoFit/>
            </a:bodyPr>
            <a:lstStyle/>
            <a:p>
              <a:r>
                <a:rPr lang="en-US" sz="2800" dirty="0">
                  <a:solidFill>
                    <a:schemeClr val="accent6">
                      <a:lumMod val="75000"/>
                    </a:schemeClr>
                  </a:solidFill>
                </a:rPr>
                <a:t>ISO 9001:2015</a:t>
              </a:r>
              <a:endParaRPr lang="nl-NL" sz="2800" dirty="0">
                <a:solidFill>
                  <a:schemeClr val="accent6">
                    <a:lumMod val="75000"/>
                  </a:schemeClr>
                </a:solidFill>
              </a:endParaRPr>
            </a:p>
          </p:txBody>
        </p:sp>
      </p:grpSp>
      <p:sp>
        <p:nvSpPr>
          <p:cNvPr id="8" name="Rectangle 3">
            <a:extLst>
              <a:ext uri="{FF2B5EF4-FFF2-40B4-BE49-F238E27FC236}">
                <a16:creationId xmlns:a16="http://schemas.microsoft.com/office/drawing/2014/main" id="{5EA5CFB6-E3DB-439B-8B52-18D5B089C1E1}"/>
              </a:ext>
            </a:extLst>
          </p:cNvPr>
          <p:cNvSpPr txBox="1">
            <a:spLocks noChangeArrowheads="1"/>
          </p:cNvSpPr>
          <p:nvPr/>
        </p:nvSpPr>
        <p:spPr>
          <a:xfrm>
            <a:off x="1581271" y="1439294"/>
            <a:ext cx="4516484" cy="5160259"/>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rgbClr val="502E2D"/>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02E2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02E2D"/>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502E2D"/>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502E2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altLang="nl-NL" sz="2400" dirty="0"/>
              <a:t>Ctgb is ISO gecertificeerd Jaarlijks externe audit</a:t>
            </a:r>
          </a:p>
          <a:p>
            <a:r>
              <a:rPr lang="nl-NL" altLang="nl-NL" sz="2400" dirty="0"/>
              <a:t>Kaderwet ZBO schrijft evaluatie ZBO voor, eens in 5 jaar. In 2017 uitgevoerd door de </a:t>
            </a:r>
            <a:r>
              <a:rPr lang="nl-NL" altLang="nl-NL" sz="2400" dirty="0" err="1"/>
              <a:t>Galan</a:t>
            </a:r>
            <a:r>
              <a:rPr lang="nl-NL" altLang="nl-NL" sz="2400" dirty="0"/>
              <a:t> Groep. Op dit moment wordt evaluatie uitgevoerd door AEF</a:t>
            </a:r>
          </a:p>
          <a:p>
            <a:r>
              <a:rPr lang="nl-NL" altLang="nl-NL" sz="2400" dirty="0"/>
              <a:t>Op initiatief van Ctgb komt eens per 5 jaar een Internationale Visitatiecommissie (IVC) die een oordeel geeft over de wetenschappelijk inhoudelijke en juridische kwaliteit van de risicobeoordelingen en besluiten</a:t>
            </a:r>
          </a:p>
          <a:p>
            <a:pPr marL="0" indent="0">
              <a:buFont typeface="Arial" panose="020B0604020202020204" pitchFamily="34" charset="0"/>
              <a:buNone/>
            </a:pPr>
            <a:endParaRPr lang="nl-NL" altLang="nl-NL" dirty="0"/>
          </a:p>
          <a:p>
            <a:pPr marL="0" indent="0">
              <a:buFont typeface="Arial" panose="020B0604020202020204" pitchFamily="34" charset="0"/>
              <a:buNone/>
            </a:pPr>
            <a:endParaRPr lang="nl-NL" altLang="nl-NL" dirty="0"/>
          </a:p>
        </p:txBody>
      </p:sp>
    </p:spTree>
    <p:extLst>
      <p:ext uri="{BB962C8B-B14F-4D97-AF65-F5344CB8AC3E}">
        <p14:creationId xmlns:p14="http://schemas.microsoft.com/office/powerpoint/2010/main" val="3290004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A143B0C-9147-4F23-88A0-6C40514193EA}"/>
              </a:ext>
            </a:extLst>
          </p:cNvPr>
          <p:cNvSpPr>
            <a:spLocks noGrp="1"/>
          </p:cNvSpPr>
          <p:nvPr>
            <p:ph idx="1"/>
          </p:nvPr>
        </p:nvSpPr>
        <p:spPr/>
        <p:txBody>
          <a:bodyPr>
            <a:normAutofit/>
          </a:bodyPr>
          <a:lstStyle/>
          <a:p>
            <a:r>
              <a:rPr lang="nl-NL" sz="2800" dirty="0"/>
              <a:t>Robuuste toelatingssystematiek conform vastgestelde Europese en nationale kaders, met periodieke herbeoordelingen, uitgaand van voorzorgsbeginsel en tussentijds ingrijpen mogelijk </a:t>
            </a:r>
          </a:p>
          <a:p>
            <a:pPr marL="0" indent="0">
              <a:buNone/>
            </a:pPr>
            <a:endParaRPr lang="nl-NL" sz="2800" dirty="0"/>
          </a:p>
          <a:p>
            <a:r>
              <a:rPr lang="nl-NL" sz="2800" dirty="0"/>
              <a:t>Op basis van nieuwe inzichten wordt beoordelingssystematiek waar nodig nog verder verfijnd/aangevuld</a:t>
            </a:r>
          </a:p>
          <a:p>
            <a:pPr marL="0" indent="0">
              <a:buNone/>
            </a:pPr>
            <a:endParaRPr lang="nl-NL" sz="2800" dirty="0"/>
          </a:p>
          <a:p>
            <a:endParaRPr lang="nl-NL" sz="2800" dirty="0"/>
          </a:p>
        </p:txBody>
      </p:sp>
      <p:sp>
        <p:nvSpPr>
          <p:cNvPr id="3" name="Titel 2">
            <a:extLst>
              <a:ext uri="{FF2B5EF4-FFF2-40B4-BE49-F238E27FC236}">
                <a16:creationId xmlns:a16="http://schemas.microsoft.com/office/drawing/2014/main" id="{800AC050-D06C-40BB-9C83-C271AF7213B7}"/>
              </a:ext>
            </a:extLst>
          </p:cNvPr>
          <p:cNvSpPr>
            <a:spLocks noGrp="1"/>
          </p:cNvSpPr>
          <p:nvPr>
            <p:ph type="title"/>
          </p:nvPr>
        </p:nvSpPr>
        <p:spPr/>
        <p:txBody>
          <a:bodyPr/>
          <a:lstStyle/>
          <a:p>
            <a:r>
              <a:rPr lang="nl-NL" dirty="0"/>
              <a:t>Toelatingssystematiek</a:t>
            </a:r>
          </a:p>
        </p:txBody>
      </p:sp>
    </p:spTree>
    <p:extLst>
      <p:ext uri="{BB962C8B-B14F-4D97-AF65-F5344CB8AC3E}">
        <p14:creationId xmlns:p14="http://schemas.microsoft.com/office/powerpoint/2010/main" val="2335307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D90D234-8E4E-4443-887F-2075378284DB}"/>
              </a:ext>
            </a:extLst>
          </p:cNvPr>
          <p:cNvSpPr>
            <a:spLocks noGrp="1"/>
          </p:cNvSpPr>
          <p:nvPr>
            <p:ph idx="1"/>
          </p:nvPr>
        </p:nvSpPr>
        <p:spPr/>
        <p:txBody>
          <a:bodyPr>
            <a:normAutofit/>
          </a:bodyPr>
          <a:lstStyle/>
          <a:p>
            <a:r>
              <a:rPr lang="nl-NL" sz="2800" dirty="0"/>
              <a:t>Bij de risicobeoordeling is de </a:t>
            </a:r>
            <a:r>
              <a:rPr lang="nl-NL" sz="2800" b="1" dirty="0"/>
              <a:t>blootstelling</a:t>
            </a:r>
            <a:r>
              <a:rPr lang="nl-NL" sz="2800" dirty="0"/>
              <a:t> cruciaal: een gevaarlijke stof leidt pas tot een risico als de blootstelling voldoende hoog is</a:t>
            </a:r>
          </a:p>
          <a:p>
            <a:pPr marL="0" indent="0">
              <a:buNone/>
            </a:pPr>
            <a:endParaRPr lang="nl-NL" sz="2800" dirty="0"/>
          </a:p>
          <a:p>
            <a:r>
              <a:rPr lang="nl-NL" sz="2800" dirty="0"/>
              <a:t>Een toelating volgt alleen als het gebruik volgens het voorschrift veilig is voor mens, dier en milieu </a:t>
            </a:r>
          </a:p>
          <a:p>
            <a:endParaRPr lang="nl-NL" sz="2800" dirty="0"/>
          </a:p>
          <a:p>
            <a:r>
              <a:rPr lang="nl-NL" sz="2800" dirty="0" err="1"/>
              <a:t>Ctgb</a:t>
            </a:r>
            <a:r>
              <a:rPr lang="nl-NL" sz="2800" dirty="0"/>
              <a:t> gaat over </a:t>
            </a:r>
            <a:r>
              <a:rPr lang="nl-NL" sz="2800" b="1" dirty="0"/>
              <a:t>toelatingen</a:t>
            </a:r>
            <a:r>
              <a:rPr lang="nl-NL" sz="2800" dirty="0"/>
              <a:t>, niet over (vermindering van) </a:t>
            </a:r>
            <a:r>
              <a:rPr lang="nl-NL" sz="2800" b="1" dirty="0"/>
              <a:t>gebruik</a:t>
            </a:r>
          </a:p>
          <a:p>
            <a:endParaRPr lang="nl-NL" sz="2800" dirty="0"/>
          </a:p>
          <a:p>
            <a:endParaRPr lang="nl-NL" sz="2800" dirty="0"/>
          </a:p>
          <a:p>
            <a:endParaRPr lang="nl-NL" sz="2800" dirty="0"/>
          </a:p>
        </p:txBody>
      </p:sp>
    </p:spTree>
    <p:extLst>
      <p:ext uri="{BB962C8B-B14F-4D97-AF65-F5344CB8AC3E}">
        <p14:creationId xmlns:p14="http://schemas.microsoft.com/office/powerpoint/2010/main" val="1289730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A8DA937-2CCD-4A35-99D7-A01BC3DC0BC1}"/>
              </a:ext>
            </a:extLst>
          </p:cNvPr>
          <p:cNvSpPr>
            <a:spLocks noGrp="1"/>
          </p:cNvSpPr>
          <p:nvPr>
            <p:ph idx="1"/>
          </p:nvPr>
        </p:nvSpPr>
        <p:spPr/>
        <p:txBody>
          <a:bodyPr>
            <a:normAutofit/>
          </a:bodyPr>
          <a:lstStyle/>
          <a:p>
            <a:r>
              <a:rPr lang="nl-NL" sz="2800" dirty="0" err="1"/>
              <a:t>imidacloprid</a:t>
            </a:r>
            <a:r>
              <a:rPr lang="nl-NL" sz="2800" dirty="0"/>
              <a:t> zuiveringseisen</a:t>
            </a:r>
          </a:p>
          <a:p>
            <a:r>
              <a:rPr lang="nl-NL" sz="2800" dirty="0"/>
              <a:t>inperking glyfosaatmiddelen </a:t>
            </a:r>
            <a:r>
              <a:rPr lang="nl-NL" sz="2800" dirty="0" err="1"/>
              <a:t>ivm</a:t>
            </a:r>
            <a:r>
              <a:rPr lang="nl-NL" sz="2800" dirty="0"/>
              <a:t> kwaliteit van het oppervlaktewater</a:t>
            </a:r>
          </a:p>
          <a:p>
            <a:r>
              <a:rPr lang="nl-NL" sz="2800" dirty="0"/>
              <a:t>protocol bollenafval azolen</a:t>
            </a:r>
          </a:p>
          <a:p>
            <a:r>
              <a:rPr lang="nl-NL" sz="2800" dirty="0"/>
              <a:t>maatregel tegen stapelen</a:t>
            </a:r>
          </a:p>
          <a:p>
            <a:r>
              <a:rPr lang="nl-NL" sz="2800" dirty="0"/>
              <a:t>brief EFSA </a:t>
            </a:r>
            <a:r>
              <a:rPr lang="nl-NL" sz="2800" dirty="0" err="1"/>
              <a:t>ivm</a:t>
            </a:r>
            <a:r>
              <a:rPr lang="nl-NL" sz="2800" dirty="0"/>
              <a:t> ziekte van Parkinson</a:t>
            </a:r>
          </a:p>
          <a:p>
            <a:r>
              <a:rPr lang="nl-NL" sz="2800" dirty="0"/>
              <a:t>verplichting </a:t>
            </a:r>
            <a:r>
              <a:rPr lang="nl-NL" sz="2800" dirty="0" err="1"/>
              <a:t>nullozing</a:t>
            </a:r>
            <a:r>
              <a:rPr lang="nl-NL" sz="2800" dirty="0"/>
              <a:t> (vrijstelling)</a:t>
            </a:r>
          </a:p>
        </p:txBody>
      </p:sp>
      <p:sp>
        <p:nvSpPr>
          <p:cNvPr id="3" name="Titel 2">
            <a:extLst>
              <a:ext uri="{FF2B5EF4-FFF2-40B4-BE49-F238E27FC236}">
                <a16:creationId xmlns:a16="http://schemas.microsoft.com/office/drawing/2014/main" id="{84E3D9A6-2484-4FF2-A61D-04B9E9EDE6BC}"/>
              </a:ext>
            </a:extLst>
          </p:cNvPr>
          <p:cNvSpPr>
            <a:spLocks noGrp="1"/>
          </p:cNvSpPr>
          <p:nvPr>
            <p:ph type="title"/>
          </p:nvPr>
        </p:nvSpPr>
        <p:spPr/>
        <p:txBody>
          <a:bodyPr/>
          <a:lstStyle/>
          <a:p>
            <a:r>
              <a:rPr lang="nl-NL" dirty="0"/>
              <a:t>Pro actief bij nieuwe inzichten</a:t>
            </a:r>
          </a:p>
        </p:txBody>
      </p:sp>
    </p:spTree>
    <p:extLst>
      <p:ext uri="{BB962C8B-B14F-4D97-AF65-F5344CB8AC3E}">
        <p14:creationId xmlns:p14="http://schemas.microsoft.com/office/powerpoint/2010/main" val="615968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FEF7BFD-081E-4730-862E-EE2B79E7AB53}"/>
              </a:ext>
            </a:extLst>
          </p:cNvPr>
          <p:cNvSpPr>
            <a:spLocks noGrp="1"/>
          </p:cNvSpPr>
          <p:nvPr>
            <p:ph idx="1"/>
          </p:nvPr>
        </p:nvSpPr>
        <p:spPr/>
        <p:txBody>
          <a:bodyPr>
            <a:normAutofit/>
          </a:bodyPr>
          <a:lstStyle/>
          <a:p>
            <a:r>
              <a:rPr lang="nl-NL" sz="2800" dirty="0"/>
              <a:t>‘groene’ stoffen en middelen, laag risicomiddelen</a:t>
            </a:r>
          </a:p>
          <a:p>
            <a:r>
              <a:rPr lang="nl-NL" sz="2800" dirty="0"/>
              <a:t>glyfosaat</a:t>
            </a:r>
          </a:p>
          <a:p>
            <a:r>
              <a:rPr lang="nl-NL" sz="2800" dirty="0"/>
              <a:t>bijenrichtsnoer, m.n. beschermdoelen</a:t>
            </a:r>
          </a:p>
          <a:p>
            <a:r>
              <a:rPr lang="nl-NL" sz="2800" dirty="0"/>
              <a:t>cumulatie</a:t>
            </a:r>
          </a:p>
          <a:p>
            <a:r>
              <a:rPr lang="nl-NL" sz="2800" dirty="0"/>
              <a:t>omwonenden</a:t>
            </a:r>
          </a:p>
          <a:p>
            <a:r>
              <a:rPr lang="nl-NL" sz="2800" dirty="0"/>
              <a:t>capaciteit toelatingsautoriteiten</a:t>
            </a:r>
          </a:p>
          <a:p>
            <a:endParaRPr lang="nl-NL" sz="2800" dirty="0"/>
          </a:p>
          <a:p>
            <a:endParaRPr lang="nl-NL" sz="2800" dirty="0"/>
          </a:p>
          <a:p>
            <a:endParaRPr lang="nl-NL" sz="2800" dirty="0"/>
          </a:p>
          <a:p>
            <a:pPr marL="457200" lvl="1" indent="0">
              <a:buNone/>
            </a:pPr>
            <a:endParaRPr lang="nl-NL" dirty="0"/>
          </a:p>
        </p:txBody>
      </p:sp>
      <p:sp>
        <p:nvSpPr>
          <p:cNvPr id="3" name="Titel 2">
            <a:extLst>
              <a:ext uri="{FF2B5EF4-FFF2-40B4-BE49-F238E27FC236}">
                <a16:creationId xmlns:a16="http://schemas.microsoft.com/office/drawing/2014/main" id="{C0A9A43B-96ED-4BD9-B6F5-63CDA62899F9}"/>
              </a:ext>
            </a:extLst>
          </p:cNvPr>
          <p:cNvSpPr>
            <a:spLocks noGrp="1"/>
          </p:cNvSpPr>
          <p:nvPr>
            <p:ph type="title"/>
          </p:nvPr>
        </p:nvSpPr>
        <p:spPr/>
        <p:txBody>
          <a:bodyPr/>
          <a:lstStyle/>
          <a:p>
            <a:r>
              <a:rPr lang="nl-NL" dirty="0"/>
              <a:t>Actuele onderwerpen</a:t>
            </a:r>
          </a:p>
        </p:txBody>
      </p:sp>
    </p:spTree>
    <p:extLst>
      <p:ext uri="{BB962C8B-B14F-4D97-AF65-F5344CB8AC3E}">
        <p14:creationId xmlns:p14="http://schemas.microsoft.com/office/powerpoint/2010/main" val="1717062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A143B0C-9147-4F23-88A0-6C40514193EA}"/>
              </a:ext>
            </a:extLst>
          </p:cNvPr>
          <p:cNvSpPr>
            <a:spLocks noGrp="1"/>
          </p:cNvSpPr>
          <p:nvPr>
            <p:ph idx="1"/>
          </p:nvPr>
        </p:nvSpPr>
        <p:spPr/>
        <p:txBody>
          <a:bodyPr>
            <a:normAutofit lnSpcReduction="10000"/>
          </a:bodyPr>
          <a:lstStyle/>
          <a:p>
            <a:r>
              <a:rPr lang="nl-NL" sz="2400" dirty="0" err="1"/>
              <a:t>Ctgb</a:t>
            </a:r>
            <a:r>
              <a:rPr lang="nl-NL" sz="2400" dirty="0"/>
              <a:t>: College voor de toelating van gewasbeschermingsmiddelen en biociden</a:t>
            </a:r>
          </a:p>
          <a:p>
            <a:r>
              <a:rPr lang="nl-NL" sz="2400" dirty="0"/>
              <a:t>ZBO, onafhankelijk, uitvoeringsorganisatie, tarief gefinancierd, ruim 160 medewerkers</a:t>
            </a:r>
            <a:r>
              <a:rPr lang="nl-NL" altLang="nl-NL" sz="2400" dirty="0"/>
              <a:t>  </a:t>
            </a:r>
          </a:p>
          <a:p>
            <a:r>
              <a:rPr lang="nl-NL" sz="2400" dirty="0"/>
              <a:t>LNV is eigenaar; LNV, </a:t>
            </a:r>
            <a:r>
              <a:rPr lang="nl-NL" sz="2400" dirty="0" err="1"/>
              <a:t>IenW</a:t>
            </a:r>
            <a:r>
              <a:rPr lang="nl-NL" sz="2400" dirty="0"/>
              <a:t> en VWS zijn opdrachtgevers</a:t>
            </a:r>
          </a:p>
          <a:p>
            <a:r>
              <a:rPr lang="nl-NL" sz="2400" dirty="0"/>
              <a:t>Ctgb adviseert bewindspersonen </a:t>
            </a:r>
            <a:r>
              <a:rPr lang="nl-NL" sz="2400" dirty="0" err="1"/>
              <a:t>obv</a:t>
            </a:r>
            <a:r>
              <a:rPr lang="nl-NL" sz="2400" dirty="0"/>
              <a:t> wetenschappelijke gronden over de risico’s van gewasbeschermingsmiddelen en biociden voor mens, dier en milieu</a:t>
            </a:r>
          </a:p>
          <a:p>
            <a:pPr>
              <a:spcBef>
                <a:spcPts val="0"/>
              </a:spcBef>
            </a:pPr>
            <a:r>
              <a:rPr lang="en-GB" altLang="nl-NL" sz="2400" u="sng" dirty="0" err="1"/>
              <a:t>secretariaat</a:t>
            </a:r>
            <a:r>
              <a:rPr lang="en-GB" altLang="nl-NL" sz="2400" dirty="0"/>
              <a:t> </a:t>
            </a:r>
            <a:r>
              <a:rPr lang="en-GB" altLang="nl-NL" sz="2400" dirty="0" err="1"/>
              <a:t>beoordeelt</a:t>
            </a:r>
            <a:r>
              <a:rPr lang="en-GB" altLang="nl-NL" sz="2400" dirty="0"/>
              <a:t> </a:t>
            </a:r>
            <a:r>
              <a:rPr lang="en-GB" altLang="nl-NL" sz="2400" dirty="0" err="1"/>
              <a:t>aanvragen</a:t>
            </a:r>
            <a:r>
              <a:rPr lang="en-GB" altLang="nl-NL" sz="2400" dirty="0"/>
              <a:t> </a:t>
            </a:r>
            <a:r>
              <a:rPr lang="en-GB" altLang="nl-NL" sz="2400" dirty="0" err="1"/>
              <a:t>voor</a:t>
            </a:r>
            <a:r>
              <a:rPr lang="en-GB" altLang="nl-NL" sz="2400" dirty="0"/>
              <a:t> </a:t>
            </a:r>
            <a:r>
              <a:rPr lang="en-GB" altLang="nl-NL" sz="2400" dirty="0" err="1"/>
              <a:t>toelating</a:t>
            </a:r>
            <a:r>
              <a:rPr lang="en-GB" altLang="nl-NL" sz="2400" dirty="0"/>
              <a:t> </a:t>
            </a:r>
            <a:r>
              <a:rPr lang="en-GB" altLang="nl-NL" sz="2400" dirty="0" err="1"/>
              <a:t>en</a:t>
            </a:r>
            <a:r>
              <a:rPr lang="en-GB" altLang="nl-NL" sz="2400" dirty="0"/>
              <a:t> </a:t>
            </a:r>
            <a:r>
              <a:rPr lang="en-GB" altLang="nl-NL" sz="2400" dirty="0" err="1"/>
              <a:t>stelt</a:t>
            </a:r>
            <a:r>
              <a:rPr lang="en-GB" altLang="nl-NL" sz="2400" dirty="0"/>
              <a:t> </a:t>
            </a:r>
            <a:r>
              <a:rPr lang="en-GB" altLang="nl-NL" sz="2400" dirty="0" err="1"/>
              <a:t>adviezen</a:t>
            </a:r>
            <a:r>
              <a:rPr lang="en-GB" altLang="nl-NL" sz="2400" dirty="0"/>
              <a:t> op </a:t>
            </a:r>
            <a:r>
              <a:rPr lang="en-GB" altLang="nl-NL" sz="2400" dirty="0" err="1"/>
              <a:t>voor</a:t>
            </a:r>
            <a:r>
              <a:rPr lang="en-GB" altLang="nl-NL" sz="2400" dirty="0"/>
              <a:t> het college, het </a:t>
            </a:r>
            <a:r>
              <a:rPr lang="en-GB" altLang="nl-NL" sz="2400" u="sng" dirty="0"/>
              <a:t>college</a:t>
            </a:r>
            <a:r>
              <a:rPr lang="en-GB" altLang="nl-NL" sz="2400" dirty="0"/>
              <a:t> </a:t>
            </a:r>
            <a:r>
              <a:rPr lang="nl-NL" altLang="nl-NL" sz="2400" dirty="0"/>
              <a:t>neemt besluiten</a:t>
            </a:r>
          </a:p>
          <a:p>
            <a:pPr>
              <a:spcBef>
                <a:spcPts val="0"/>
              </a:spcBef>
            </a:pPr>
            <a:r>
              <a:rPr lang="nl-NL" sz="2400" dirty="0"/>
              <a:t>verhouding gewasbescherming/biociden </a:t>
            </a:r>
            <a:r>
              <a:rPr lang="nl-NL" sz="2400" dirty="0">
                <a:sym typeface="Symbol" panose="05050102010706020507" pitchFamily="18" charset="2"/>
              </a:rPr>
              <a:t> 50/50</a:t>
            </a:r>
            <a:endParaRPr lang="nl-NL" sz="2400" dirty="0"/>
          </a:p>
          <a:p>
            <a:endParaRPr lang="nl-NL" sz="2400" dirty="0"/>
          </a:p>
        </p:txBody>
      </p:sp>
      <p:sp>
        <p:nvSpPr>
          <p:cNvPr id="3" name="Titel 2">
            <a:extLst>
              <a:ext uri="{FF2B5EF4-FFF2-40B4-BE49-F238E27FC236}">
                <a16:creationId xmlns:a16="http://schemas.microsoft.com/office/drawing/2014/main" id="{800AC050-D06C-40BB-9C83-C271AF7213B7}"/>
              </a:ext>
            </a:extLst>
          </p:cNvPr>
          <p:cNvSpPr>
            <a:spLocks noGrp="1"/>
          </p:cNvSpPr>
          <p:nvPr>
            <p:ph type="title"/>
          </p:nvPr>
        </p:nvSpPr>
        <p:spPr/>
        <p:txBody>
          <a:bodyPr/>
          <a:lstStyle/>
          <a:p>
            <a:r>
              <a:rPr lang="nl-NL" dirty="0"/>
              <a:t>Kernelementen Ctgb</a:t>
            </a:r>
          </a:p>
        </p:txBody>
      </p:sp>
    </p:spTree>
    <p:extLst>
      <p:ext uri="{BB962C8B-B14F-4D97-AF65-F5344CB8AC3E}">
        <p14:creationId xmlns:p14="http://schemas.microsoft.com/office/powerpoint/2010/main" val="1798491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96BBC20-011F-461F-B4DE-BE6E813B9ACA}"/>
              </a:ext>
            </a:extLst>
          </p:cNvPr>
          <p:cNvSpPr>
            <a:spLocks noGrp="1"/>
          </p:cNvSpPr>
          <p:nvPr>
            <p:ph type="title"/>
          </p:nvPr>
        </p:nvSpPr>
        <p:spPr/>
        <p:txBody>
          <a:bodyPr/>
          <a:lstStyle/>
          <a:p>
            <a:r>
              <a:rPr lang="nl-NL" dirty="0"/>
              <a:t>Het </a:t>
            </a:r>
            <a:r>
              <a:rPr lang="nl-NL" dirty="0" err="1"/>
              <a:t>Ctgb</a:t>
            </a:r>
            <a:endParaRPr lang="nl-NL" dirty="0"/>
          </a:p>
        </p:txBody>
      </p:sp>
      <p:sp>
        <p:nvSpPr>
          <p:cNvPr id="4" name="Rechthoek 3">
            <a:extLst>
              <a:ext uri="{FF2B5EF4-FFF2-40B4-BE49-F238E27FC236}">
                <a16:creationId xmlns:a16="http://schemas.microsoft.com/office/drawing/2014/main" id="{6EE15B69-781C-4F79-BEC3-054C4755F8EA}"/>
              </a:ext>
            </a:extLst>
          </p:cNvPr>
          <p:cNvSpPr/>
          <p:nvPr/>
        </p:nvSpPr>
        <p:spPr>
          <a:xfrm>
            <a:off x="1259632" y="1124744"/>
            <a:ext cx="6880141" cy="830997"/>
          </a:xfrm>
          <a:prstGeom prst="rect">
            <a:avLst/>
          </a:prstGeom>
        </p:spPr>
        <p:txBody>
          <a:bodyPr wrap="square">
            <a:spAutoFit/>
          </a:bodyPr>
          <a:lstStyle/>
          <a:p>
            <a:pPr lvl="1"/>
            <a:r>
              <a:rPr lang="nl-NL" sz="2400" dirty="0">
                <a:solidFill>
                  <a:srgbClr val="502E2D"/>
                </a:solidFill>
              </a:rPr>
              <a:t>Gewasbeschermingsmiddelen: gebruik in/voor en buiten de landbouw</a:t>
            </a:r>
          </a:p>
        </p:txBody>
      </p:sp>
      <p:sp>
        <p:nvSpPr>
          <p:cNvPr id="5" name="Rechthoek 4">
            <a:extLst>
              <a:ext uri="{FF2B5EF4-FFF2-40B4-BE49-F238E27FC236}">
                <a16:creationId xmlns:a16="http://schemas.microsoft.com/office/drawing/2014/main" id="{356AD70A-F053-4892-8986-427E38A3223C}"/>
              </a:ext>
            </a:extLst>
          </p:cNvPr>
          <p:cNvSpPr/>
          <p:nvPr/>
        </p:nvSpPr>
        <p:spPr>
          <a:xfrm>
            <a:off x="1259632" y="3573016"/>
            <a:ext cx="7884368" cy="1089529"/>
          </a:xfrm>
          <a:prstGeom prst="rect">
            <a:avLst/>
          </a:prstGeom>
        </p:spPr>
        <p:txBody>
          <a:bodyPr wrap="square">
            <a:spAutoFit/>
          </a:bodyPr>
          <a:lstStyle/>
          <a:p>
            <a:pPr lvl="1">
              <a:lnSpc>
                <a:spcPct val="90000"/>
              </a:lnSpc>
            </a:pPr>
            <a:r>
              <a:rPr lang="nl-NL" altLang="nl-NL" sz="2400" dirty="0">
                <a:solidFill>
                  <a:srgbClr val="502E2D"/>
                </a:solidFill>
                <a:latin typeface="+mj-lt"/>
              </a:rPr>
              <a:t>Biociden: gebruik vooral in andere sectoren: bijv. huishoudelijke middelen, houtverduurzaming, desinfectantia en anti-</a:t>
            </a:r>
            <a:r>
              <a:rPr lang="nl-NL" altLang="nl-NL" sz="2400" dirty="0" err="1">
                <a:solidFill>
                  <a:srgbClr val="502E2D"/>
                </a:solidFill>
                <a:latin typeface="+mj-lt"/>
              </a:rPr>
              <a:t>fouling</a:t>
            </a:r>
            <a:r>
              <a:rPr lang="nl-NL" altLang="nl-NL" sz="2400" dirty="0">
                <a:solidFill>
                  <a:srgbClr val="502E2D"/>
                </a:solidFill>
                <a:latin typeface="+mj-lt"/>
              </a:rPr>
              <a:t> verven</a:t>
            </a:r>
          </a:p>
        </p:txBody>
      </p:sp>
      <p:pic>
        <p:nvPicPr>
          <p:cNvPr id="6" name="Picture 8" descr="http://www.foodsafetynews.com/hand-sanitizer1-featured.jpg">
            <a:hlinkClick r:id="rId2"/>
            <a:extLst>
              <a:ext uri="{FF2B5EF4-FFF2-40B4-BE49-F238E27FC236}">
                <a16:creationId xmlns:a16="http://schemas.microsoft.com/office/drawing/2014/main" id="{460394AF-07B6-42DC-BE6F-D48148CF2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702" y="5229200"/>
            <a:ext cx="2160240" cy="14027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11" descr="Afbeeldingsresultaat voor milk teat disinfection">
            <a:extLst>
              <a:ext uri="{FF2B5EF4-FFF2-40B4-BE49-F238E27FC236}">
                <a16:creationId xmlns:a16="http://schemas.microsoft.com/office/drawing/2014/main" id="{DFD6F920-DB14-4E39-B027-05DDB5B01C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8052" y="4925144"/>
            <a:ext cx="2085986" cy="11681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4" descr="Afbeeldingsresultaat voor antifouling">
            <a:hlinkClick r:id="rId5"/>
            <a:extLst>
              <a:ext uri="{FF2B5EF4-FFF2-40B4-BE49-F238E27FC236}">
                <a16:creationId xmlns:a16="http://schemas.microsoft.com/office/drawing/2014/main" id="{23BAF20A-39D1-4C88-B1DB-167D144E9B0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4977" y="4398201"/>
            <a:ext cx="1996845" cy="14769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3">
            <a:extLst>
              <a:ext uri="{FF2B5EF4-FFF2-40B4-BE49-F238E27FC236}">
                <a16:creationId xmlns:a16="http://schemas.microsoft.com/office/drawing/2014/main" id="{14097461-832E-45DA-BD3B-57C36E6FAD9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3177" y="1920002"/>
            <a:ext cx="2332902" cy="1580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Afbeelding 10">
            <a:extLst>
              <a:ext uri="{FF2B5EF4-FFF2-40B4-BE49-F238E27FC236}">
                <a16:creationId xmlns:a16="http://schemas.microsoft.com/office/drawing/2014/main" id="{90C13031-C382-4081-9E8B-47E66004EE8F}"/>
              </a:ext>
            </a:extLst>
          </p:cNvPr>
          <p:cNvPicPr>
            <a:picLocks noChangeAspect="1"/>
          </p:cNvPicPr>
          <p:nvPr/>
        </p:nvPicPr>
        <p:blipFill>
          <a:blip r:embed="rId8"/>
          <a:stretch>
            <a:fillRect/>
          </a:stretch>
        </p:blipFill>
        <p:spPr>
          <a:xfrm>
            <a:off x="2667893" y="1920002"/>
            <a:ext cx="2382098" cy="1580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36815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5" name="Rectangle 3"/>
          <p:cNvSpPr>
            <a:spLocks noGrp="1" noChangeArrowheads="1"/>
          </p:cNvSpPr>
          <p:nvPr>
            <p:ph idx="1"/>
          </p:nvPr>
        </p:nvSpPr>
        <p:spPr>
          <a:xfrm>
            <a:off x="1675199" y="1052736"/>
            <a:ext cx="7201495" cy="5616624"/>
          </a:xfrm>
        </p:spPr>
        <p:txBody>
          <a:bodyPr>
            <a:normAutofit/>
          </a:bodyPr>
          <a:lstStyle/>
          <a:p>
            <a:pPr marL="0" indent="0">
              <a:lnSpc>
                <a:spcPts val="2400"/>
              </a:lnSpc>
              <a:buNone/>
            </a:pPr>
            <a:r>
              <a:rPr lang="nl-NL" altLang="nl-NL" sz="2000" dirty="0"/>
              <a:t>Beoordeling conform Europese wetgeving:</a:t>
            </a:r>
          </a:p>
          <a:p>
            <a:pPr lvl="1">
              <a:lnSpc>
                <a:spcPts val="2400"/>
              </a:lnSpc>
            </a:pPr>
            <a:r>
              <a:rPr lang="nl-NL" altLang="nl-NL" sz="2000" dirty="0"/>
              <a:t>Gewasbeschermingsmiddelen: </a:t>
            </a:r>
            <a:r>
              <a:rPr lang="nl-NL" altLang="nl-NL" sz="1600" dirty="0"/>
              <a:t>VO 1107/2009 sinds 14 juni 2011</a:t>
            </a:r>
          </a:p>
          <a:p>
            <a:pPr lvl="1">
              <a:lnSpc>
                <a:spcPts val="2400"/>
              </a:lnSpc>
            </a:pPr>
            <a:r>
              <a:rPr lang="nl-NL" altLang="nl-NL" sz="2000" dirty="0"/>
              <a:t>Residuen in voedsel en voer: </a:t>
            </a:r>
            <a:r>
              <a:rPr lang="nl-NL" altLang="nl-NL" sz="1600" dirty="0"/>
              <a:t>VO 396/2005</a:t>
            </a:r>
          </a:p>
          <a:p>
            <a:pPr lvl="1">
              <a:lnSpc>
                <a:spcPts val="2400"/>
              </a:lnSpc>
            </a:pPr>
            <a:r>
              <a:rPr lang="nl-NL" altLang="nl-NL" sz="2000" dirty="0"/>
              <a:t>Biociden: </a:t>
            </a:r>
            <a:r>
              <a:rPr lang="nl-NL" altLang="nl-NL" sz="1600" dirty="0"/>
              <a:t>VO 528/2012 sinds 1 sept 2013</a:t>
            </a:r>
          </a:p>
          <a:p>
            <a:pPr lvl="1">
              <a:lnSpc>
                <a:spcPts val="2400"/>
              </a:lnSpc>
            </a:pPr>
            <a:r>
              <a:rPr lang="nl-NL" altLang="nl-NL" sz="2000" dirty="0"/>
              <a:t>Classificatie en </a:t>
            </a:r>
            <a:r>
              <a:rPr lang="nl-NL" altLang="nl-NL" sz="2000" dirty="0" err="1"/>
              <a:t>labeling</a:t>
            </a:r>
            <a:r>
              <a:rPr lang="nl-NL" altLang="nl-NL" sz="2000" dirty="0"/>
              <a:t>: </a:t>
            </a:r>
            <a:r>
              <a:rPr lang="nl-NL" altLang="nl-NL" sz="1600" dirty="0"/>
              <a:t>VO 1272/2008</a:t>
            </a:r>
          </a:p>
          <a:p>
            <a:pPr marL="0" indent="0">
              <a:lnSpc>
                <a:spcPts val="2400"/>
              </a:lnSpc>
              <a:buNone/>
            </a:pPr>
            <a:endParaRPr lang="nl-NL" altLang="nl-NL" sz="2000" dirty="0"/>
          </a:p>
          <a:p>
            <a:pPr marL="0" indent="0">
              <a:lnSpc>
                <a:spcPts val="2400"/>
              </a:lnSpc>
              <a:buNone/>
            </a:pPr>
            <a:r>
              <a:rPr lang="nl-NL" altLang="nl-NL" sz="2000" dirty="0"/>
              <a:t>We maken daarbij gebruik van geharmoniseerde werkwijzen, vastgelegd in richtsnoeren (</a:t>
            </a:r>
            <a:r>
              <a:rPr lang="nl-NL" altLang="nl-NL" sz="2000" dirty="0" err="1"/>
              <a:t>guidance</a:t>
            </a:r>
            <a:r>
              <a:rPr lang="nl-NL" altLang="nl-NL" sz="2000" dirty="0"/>
              <a:t> documenten), aanvullingen of aanpassingen gebeuren op basis van nieuwe inzichten</a:t>
            </a:r>
          </a:p>
          <a:p>
            <a:pPr>
              <a:lnSpc>
                <a:spcPts val="2400"/>
              </a:lnSpc>
            </a:pPr>
            <a:endParaRPr lang="nl-NL" altLang="nl-NL" sz="2000" dirty="0"/>
          </a:p>
          <a:p>
            <a:pPr marL="0" indent="0">
              <a:lnSpc>
                <a:spcPts val="2400"/>
              </a:lnSpc>
              <a:buNone/>
            </a:pPr>
            <a:r>
              <a:rPr lang="nl-NL" altLang="nl-NL" sz="2000" dirty="0"/>
              <a:t>Beide verordeningen gaan uit van het </a:t>
            </a:r>
            <a:r>
              <a:rPr lang="nl-NL" altLang="nl-NL" sz="2000" b="1" dirty="0"/>
              <a:t>voorzorgsbeginsel</a:t>
            </a:r>
            <a:r>
              <a:rPr lang="nl-NL" altLang="nl-NL" sz="2000" dirty="0"/>
              <a:t>: </a:t>
            </a:r>
          </a:p>
          <a:p>
            <a:pPr marL="0" indent="0">
              <a:lnSpc>
                <a:spcPts val="2400"/>
              </a:lnSpc>
              <a:buNone/>
            </a:pPr>
            <a:r>
              <a:rPr lang="nl-NL" altLang="nl-NL" sz="2000" dirty="0"/>
              <a:t>een middel mag pas op de Europese markt als wetenschappelijk is aangetoond dat er geen schadelijke effecten zijn op de gezondheid van mens of dier en geen onaanvaardbare risico’s voor het milieu</a:t>
            </a:r>
          </a:p>
          <a:p>
            <a:pPr marL="922338" lvl="2" indent="0">
              <a:lnSpc>
                <a:spcPct val="110000"/>
              </a:lnSpc>
              <a:buFontTx/>
              <a:buNone/>
            </a:pPr>
            <a:endParaRPr lang="nl-NL" altLang="nl-NL" sz="1800" dirty="0"/>
          </a:p>
        </p:txBody>
      </p:sp>
      <p:sp>
        <p:nvSpPr>
          <p:cNvPr id="335874" name="Rectangle 2"/>
          <p:cNvSpPr>
            <a:spLocks noGrp="1" noChangeArrowheads="1"/>
          </p:cNvSpPr>
          <p:nvPr>
            <p:ph type="title"/>
          </p:nvPr>
        </p:nvSpPr>
        <p:spPr/>
        <p:txBody>
          <a:bodyPr/>
          <a:lstStyle/>
          <a:p>
            <a:r>
              <a:rPr lang="nl-NL" altLang="nl-NL"/>
              <a:t>Toetsingskader</a:t>
            </a:r>
          </a:p>
        </p:txBody>
      </p:sp>
    </p:spTree>
    <p:extLst>
      <p:ext uri="{BB962C8B-B14F-4D97-AF65-F5344CB8AC3E}">
        <p14:creationId xmlns:p14="http://schemas.microsoft.com/office/powerpoint/2010/main" val="2796505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err="1"/>
              <a:t>Dossiervereisten</a:t>
            </a:r>
            <a:endParaRPr lang="nl-NL" dirty="0"/>
          </a:p>
        </p:txBody>
      </p:sp>
      <p:sp>
        <p:nvSpPr>
          <p:cNvPr id="4" name="Rectangle 3"/>
          <p:cNvSpPr txBox="1">
            <a:spLocks noGrp="1" noChangeArrowheads="1"/>
          </p:cNvSpPr>
          <p:nvPr>
            <p:ph idx="1"/>
          </p:nvPr>
        </p:nvSpPr>
        <p:spPr>
          <a:xfrm>
            <a:off x="1691679" y="1196752"/>
            <a:ext cx="7201495" cy="565053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rgbClr val="502E2D"/>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02E2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02E2D"/>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502E2D"/>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502E2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3400" dirty="0">
                <a:latin typeface="+mj-lt"/>
              </a:rPr>
              <a:t>Een aanvraagdossier is omvangrijk en moet voldoen aan de Europese datavereisten op het gebied van:</a:t>
            </a:r>
          </a:p>
          <a:p>
            <a:pPr marL="0" indent="0">
              <a:buNone/>
            </a:pPr>
            <a:endParaRPr lang="nl-NL" sz="3400" dirty="0">
              <a:latin typeface="+mj-lt"/>
            </a:endParaRPr>
          </a:p>
          <a:p>
            <a:r>
              <a:rPr lang="nl-NL" sz="3400" dirty="0">
                <a:latin typeface="+mj-lt"/>
              </a:rPr>
              <a:t>Werkzaamheid</a:t>
            </a:r>
          </a:p>
          <a:p>
            <a:r>
              <a:rPr lang="nl-NL" sz="3400" dirty="0">
                <a:latin typeface="+mj-lt"/>
              </a:rPr>
              <a:t>Fysisch-chemische eigenschapen en analysemethoden</a:t>
            </a:r>
          </a:p>
          <a:p>
            <a:r>
              <a:rPr lang="nl-NL" sz="3400" dirty="0">
                <a:latin typeface="+mj-lt"/>
              </a:rPr>
              <a:t>Humane toxicologie </a:t>
            </a:r>
          </a:p>
          <a:p>
            <a:r>
              <a:rPr lang="nl-NL" sz="3400" dirty="0">
                <a:latin typeface="+mj-lt"/>
              </a:rPr>
              <a:t>Residuen</a:t>
            </a:r>
            <a:r>
              <a:rPr lang="nl-NL" sz="3400" baseline="30000" dirty="0">
                <a:latin typeface="+mj-lt"/>
              </a:rPr>
              <a:t>1</a:t>
            </a:r>
            <a:endParaRPr lang="nl-NL" sz="3400" dirty="0">
              <a:latin typeface="+mj-lt"/>
            </a:endParaRPr>
          </a:p>
          <a:p>
            <a:r>
              <a:rPr lang="nl-NL" sz="3400" dirty="0">
                <a:latin typeface="+mj-lt"/>
              </a:rPr>
              <a:t>Gedrag in milieu, bijv. persistentie, wel/geen uitspoeling naar grondwater</a:t>
            </a:r>
            <a:r>
              <a:rPr lang="nl-NL" sz="3400" baseline="30000" dirty="0">
                <a:latin typeface="+mj-lt"/>
              </a:rPr>
              <a:t>2</a:t>
            </a:r>
            <a:endParaRPr lang="nl-NL" sz="3400" dirty="0">
              <a:latin typeface="+mj-lt"/>
            </a:endParaRPr>
          </a:p>
          <a:p>
            <a:r>
              <a:rPr lang="nl-NL" sz="3400" dirty="0">
                <a:latin typeface="+mj-lt"/>
              </a:rPr>
              <a:t>Ecotoxicologie</a:t>
            </a:r>
            <a:r>
              <a:rPr lang="nl-NL" sz="3400" baseline="30000" dirty="0">
                <a:latin typeface="+mj-lt"/>
              </a:rPr>
              <a:t>2</a:t>
            </a:r>
            <a:endParaRPr lang="nl-NL" sz="3400" dirty="0">
              <a:latin typeface="+mj-lt"/>
            </a:endParaRPr>
          </a:p>
          <a:p>
            <a:pPr marL="0" indent="0">
              <a:buNone/>
            </a:pPr>
            <a:endParaRPr lang="nl-NL" sz="3400" dirty="0">
              <a:latin typeface="+mj-lt"/>
            </a:endParaRPr>
          </a:p>
          <a:p>
            <a:pPr marL="0" indent="0">
              <a:buNone/>
            </a:pPr>
            <a:r>
              <a:rPr lang="nl-NL" sz="3400" dirty="0">
                <a:latin typeface="+mj-lt"/>
              </a:rPr>
              <a:t>Alle mogelijke blootstellingsroutes worden meegenomen in de beoordeling</a:t>
            </a:r>
          </a:p>
          <a:p>
            <a:pPr marL="0" indent="0">
              <a:buNone/>
            </a:pPr>
            <a:endParaRPr lang="nl-NL" sz="2800" dirty="0">
              <a:latin typeface="+mj-lt"/>
            </a:endParaRPr>
          </a:p>
          <a:p>
            <a:pPr marL="0" indent="0">
              <a:buNone/>
            </a:pPr>
            <a:r>
              <a:rPr lang="nl-NL" sz="1500" baseline="30000" dirty="0">
                <a:latin typeface="+mj-lt"/>
              </a:rPr>
              <a:t>1 </a:t>
            </a:r>
            <a:r>
              <a:rPr lang="nl-NL" sz="1500" dirty="0">
                <a:latin typeface="+mj-lt"/>
              </a:rPr>
              <a:t>Alleen voor gewasbeschermingsmiddelen</a:t>
            </a:r>
          </a:p>
          <a:p>
            <a:pPr marL="0" indent="0">
              <a:buNone/>
            </a:pPr>
            <a:r>
              <a:rPr lang="nl-NL" sz="1500" baseline="30000" dirty="0">
                <a:latin typeface="+mj-lt"/>
              </a:rPr>
              <a:t>2 </a:t>
            </a:r>
            <a:r>
              <a:rPr lang="nl-NL" sz="1500" dirty="0">
                <a:latin typeface="+mj-lt"/>
              </a:rPr>
              <a:t>Bij biociden geen afzonderlijke onderdelen</a:t>
            </a:r>
            <a:endParaRPr lang="nl-NL" sz="1500" baseline="30000" dirty="0">
              <a:latin typeface="+mj-lt"/>
            </a:endParaRPr>
          </a:p>
        </p:txBody>
      </p:sp>
    </p:spTree>
    <p:extLst>
      <p:ext uri="{BB962C8B-B14F-4D97-AF65-F5344CB8AC3E}">
        <p14:creationId xmlns:p14="http://schemas.microsoft.com/office/powerpoint/2010/main" val="966784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691679" y="944724"/>
            <a:ext cx="7201495" cy="5508612"/>
          </a:xfrm>
        </p:spPr>
        <p:txBody>
          <a:bodyPr>
            <a:normAutofit fontScale="85000" lnSpcReduction="10000"/>
          </a:bodyPr>
          <a:lstStyle/>
          <a:p>
            <a:pPr marL="0" lvl="0" indent="0">
              <a:lnSpc>
                <a:spcPct val="120000"/>
              </a:lnSpc>
              <a:spcBef>
                <a:spcPts val="0"/>
              </a:spcBef>
              <a:buNone/>
            </a:pPr>
            <a:endParaRPr kumimoji="1" lang="en-US" altLang="zh-CN" sz="1800" dirty="0">
              <a:ea typeface="Microsoft YaHei" charset="-122"/>
              <a:cs typeface="Microsoft YaHei" charset="-122"/>
            </a:endParaRPr>
          </a:p>
          <a:p>
            <a:pPr lvl="0">
              <a:lnSpc>
                <a:spcPct val="120000"/>
              </a:lnSpc>
              <a:spcBef>
                <a:spcPts val="0"/>
              </a:spcBef>
              <a:buFont typeface="+mj-lt"/>
              <a:buAutoNum type="arabicPeriod"/>
            </a:pPr>
            <a:r>
              <a:rPr kumimoji="1" lang="en-US" altLang="zh-CN" sz="2400" b="1" dirty="0" err="1">
                <a:ea typeface="Microsoft YaHei" charset="-122"/>
                <a:cs typeface="Microsoft YaHei" charset="-122"/>
              </a:rPr>
              <a:t>Actieve</a:t>
            </a:r>
            <a:r>
              <a:rPr kumimoji="1" lang="en-US" altLang="zh-CN" sz="2400" b="1" dirty="0">
                <a:ea typeface="Microsoft YaHei" charset="-122"/>
                <a:cs typeface="Microsoft YaHei" charset="-122"/>
              </a:rPr>
              <a:t> </a:t>
            </a:r>
            <a:r>
              <a:rPr kumimoji="1" lang="en-US" altLang="zh-CN" sz="2400" b="1" dirty="0" err="1">
                <a:ea typeface="Microsoft YaHei" charset="-122"/>
                <a:cs typeface="Microsoft YaHei" charset="-122"/>
              </a:rPr>
              <a:t>stof</a:t>
            </a:r>
            <a:r>
              <a:rPr kumimoji="1" lang="en-US" altLang="zh-CN" sz="2400" b="1" dirty="0">
                <a:ea typeface="Microsoft YaHei" charset="-122"/>
                <a:cs typeface="Microsoft YaHei" charset="-122"/>
              </a:rPr>
              <a:t> </a:t>
            </a:r>
            <a:r>
              <a:rPr kumimoji="1" lang="en-US" altLang="zh-CN" sz="2400" b="1" dirty="0" err="1">
                <a:ea typeface="Microsoft YaHei" charset="-122"/>
                <a:cs typeface="Microsoft YaHei" charset="-122"/>
              </a:rPr>
              <a:t>goedkeuring</a:t>
            </a:r>
            <a:r>
              <a:rPr kumimoji="1" lang="en-US" altLang="zh-CN" sz="2400" b="1" dirty="0">
                <a:ea typeface="Microsoft YaHei" charset="-122"/>
                <a:cs typeface="Microsoft YaHei" charset="-122"/>
              </a:rPr>
              <a:t> op </a:t>
            </a:r>
            <a:r>
              <a:rPr kumimoji="1" lang="en-US" altLang="zh-CN" sz="2400" b="1" dirty="0" err="1">
                <a:ea typeface="Microsoft YaHei" charset="-122"/>
                <a:cs typeface="Microsoft YaHei" charset="-122"/>
              </a:rPr>
              <a:t>Europees</a:t>
            </a:r>
            <a:r>
              <a:rPr kumimoji="1" lang="en-US" altLang="zh-CN" sz="2400" b="1" dirty="0">
                <a:ea typeface="Microsoft YaHei" charset="-122"/>
                <a:cs typeface="Microsoft YaHei" charset="-122"/>
              </a:rPr>
              <a:t> </a:t>
            </a:r>
            <a:r>
              <a:rPr kumimoji="1" lang="en-US" altLang="zh-CN" sz="2400" b="1" dirty="0" err="1">
                <a:ea typeface="Microsoft YaHei" charset="-122"/>
                <a:cs typeface="Microsoft YaHei" charset="-122"/>
              </a:rPr>
              <a:t>niveau</a:t>
            </a:r>
            <a:endParaRPr kumimoji="1" lang="en-US" altLang="zh-CN" sz="2400" b="1" dirty="0">
              <a:ea typeface="Microsoft YaHei" charset="-122"/>
              <a:cs typeface="Microsoft YaHei" charset="-122"/>
            </a:endParaRPr>
          </a:p>
          <a:p>
            <a:pPr marL="800100" lvl="1" indent="-342900">
              <a:lnSpc>
                <a:spcPct val="120000"/>
              </a:lnSpc>
              <a:spcBef>
                <a:spcPts val="0"/>
              </a:spcBef>
              <a:buFont typeface="+mj-lt"/>
              <a:buAutoNum type="alphaLcParenR"/>
            </a:pPr>
            <a:r>
              <a:rPr kumimoji="1" lang="en-US" altLang="zh-CN" sz="2400" dirty="0" err="1">
                <a:ea typeface="Microsoft YaHei" charset="-122"/>
                <a:cs typeface="Microsoft YaHei" charset="-122"/>
              </a:rPr>
              <a:t>Overeenstemming</a:t>
            </a:r>
            <a:r>
              <a:rPr kumimoji="1" lang="en-US" altLang="zh-CN" sz="2400" dirty="0">
                <a:ea typeface="Microsoft YaHei" charset="-122"/>
                <a:cs typeface="Microsoft YaHei" charset="-122"/>
              </a:rPr>
              <a:t> over de </a:t>
            </a:r>
            <a:r>
              <a:rPr kumimoji="1" lang="en-US" altLang="zh-CN" sz="2400" dirty="0" err="1">
                <a:ea typeface="Microsoft YaHei" charset="-122"/>
                <a:cs typeface="Microsoft YaHei" charset="-122"/>
              </a:rPr>
              <a:t>intrinsieke</a:t>
            </a:r>
            <a:r>
              <a:rPr kumimoji="1" lang="en-US" altLang="zh-CN" sz="2400" dirty="0">
                <a:ea typeface="Microsoft YaHei" charset="-122"/>
                <a:cs typeface="Microsoft YaHei" charset="-122"/>
              </a:rPr>
              <a:t> </a:t>
            </a:r>
            <a:r>
              <a:rPr kumimoji="1" lang="en-US" altLang="zh-CN" sz="2400" dirty="0" err="1">
                <a:ea typeface="Microsoft YaHei" charset="-122"/>
                <a:cs typeface="Microsoft YaHei" charset="-122"/>
              </a:rPr>
              <a:t>eigenschappen</a:t>
            </a:r>
            <a:r>
              <a:rPr kumimoji="1" lang="en-US" altLang="zh-CN" sz="2400" dirty="0">
                <a:ea typeface="Microsoft YaHei" charset="-122"/>
                <a:cs typeface="Microsoft YaHei" charset="-122"/>
              </a:rPr>
              <a:t> van </a:t>
            </a:r>
            <a:r>
              <a:rPr kumimoji="1" lang="en-US" altLang="zh-CN" sz="2400" dirty="0" err="1">
                <a:ea typeface="Microsoft YaHei" charset="-122"/>
                <a:cs typeface="Microsoft YaHei" charset="-122"/>
              </a:rPr>
              <a:t>een</a:t>
            </a:r>
            <a:r>
              <a:rPr kumimoji="1" lang="en-US" altLang="zh-CN" sz="2400" dirty="0">
                <a:ea typeface="Microsoft YaHei" charset="-122"/>
                <a:cs typeface="Microsoft YaHei" charset="-122"/>
              </a:rPr>
              <a:t> </a:t>
            </a:r>
            <a:r>
              <a:rPr kumimoji="1" lang="en-US" altLang="zh-CN" sz="2400" dirty="0" err="1">
                <a:ea typeface="Microsoft YaHei" charset="-122"/>
                <a:cs typeface="Microsoft YaHei" charset="-122"/>
              </a:rPr>
              <a:t>stof</a:t>
            </a:r>
            <a:r>
              <a:rPr kumimoji="1" lang="en-US" altLang="zh-CN" sz="2400" dirty="0">
                <a:ea typeface="Microsoft YaHei" charset="-122"/>
                <a:cs typeface="Microsoft YaHei" charset="-122"/>
              </a:rPr>
              <a:t> (</a:t>
            </a:r>
            <a:r>
              <a:rPr kumimoji="1" lang="en-US" altLang="zh-CN" sz="2400" dirty="0" err="1">
                <a:ea typeface="Microsoft YaHei" charset="-122"/>
                <a:cs typeface="Microsoft YaHei" charset="-122"/>
              </a:rPr>
              <a:t>eindpunten</a:t>
            </a:r>
            <a:r>
              <a:rPr kumimoji="1" lang="en-US" altLang="zh-CN" sz="2400" dirty="0">
                <a:ea typeface="Microsoft YaHei" charset="-122"/>
                <a:cs typeface="Microsoft YaHei" charset="-122"/>
              </a:rPr>
              <a:t>)</a:t>
            </a:r>
          </a:p>
          <a:p>
            <a:pPr marL="800100" lvl="1" indent="-342900">
              <a:lnSpc>
                <a:spcPct val="120000"/>
              </a:lnSpc>
              <a:spcBef>
                <a:spcPts val="0"/>
              </a:spcBef>
              <a:buFont typeface="+mj-lt"/>
              <a:buAutoNum type="alphaLcParenR"/>
            </a:pPr>
            <a:r>
              <a:rPr kumimoji="1" lang="en-US" altLang="zh-CN" sz="2400" dirty="0" err="1">
                <a:ea typeface="Microsoft YaHei" charset="-122"/>
                <a:cs typeface="Microsoft YaHei" charset="-122"/>
              </a:rPr>
              <a:t>Tenminste</a:t>
            </a:r>
            <a:r>
              <a:rPr kumimoji="1" lang="en-US" altLang="zh-CN" sz="2400" dirty="0">
                <a:ea typeface="Microsoft YaHei" charset="-122"/>
                <a:cs typeface="Microsoft YaHei" charset="-122"/>
              </a:rPr>
              <a:t> 1 </a:t>
            </a:r>
            <a:r>
              <a:rPr kumimoji="1" lang="en-US" altLang="zh-CN" sz="2400" dirty="0" err="1">
                <a:ea typeface="Microsoft YaHei" charset="-122"/>
                <a:cs typeface="Microsoft YaHei" charset="-122"/>
              </a:rPr>
              <a:t>veilig</a:t>
            </a:r>
            <a:r>
              <a:rPr kumimoji="1" lang="en-US" altLang="zh-CN" sz="2400" dirty="0">
                <a:ea typeface="Microsoft YaHei" charset="-122"/>
                <a:cs typeface="Microsoft YaHei" charset="-122"/>
              </a:rPr>
              <a:t> </a:t>
            </a:r>
            <a:r>
              <a:rPr kumimoji="1" lang="en-US" altLang="zh-CN" sz="2400" dirty="0" err="1">
                <a:ea typeface="Microsoft YaHei" charset="-122"/>
                <a:cs typeface="Microsoft YaHei" charset="-122"/>
              </a:rPr>
              <a:t>representatief</a:t>
            </a:r>
            <a:r>
              <a:rPr kumimoji="1" lang="en-US" altLang="zh-CN" sz="2400" dirty="0">
                <a:ea typeface="Microsoft YaHei" charset="-122"/>
                <a:cs typeface="Microsoft YaHei" charset="-122"/>
              </a:rPr>
              <a:t> </a:t>
            </a:r>
            <a:r>
              <a:rPr kumimoji="1" lang="en-US" altLang="zh-CN" sz="2400" dirty="0" err="1">
                <a:ea typeface="Microsoft YaHei" charset="-122"/>
                <a:cs typeface="Microsoft YaHei" charset="-122"/>
              </a:rPr>
              <a:t>gebruik</a:t>
            </a:r>
            <a:r>
              <a:rPr kumimoji="1" lang="en-US" altLang="zh-CN" sz="2400" dirty="0">
                <a:ea typeface="Microsoft YaHei" charset="-122"/>
                <a:cs typeface="Microsoft YaHei" charset="-122"/>
              </a:rPr>
              <a:t> </a:t>
            </a:r>
          </a:p>
          <a:p>
            <a:pPr marL="800100" lvl="1" indent="-342900">
              <a:lnSpc>
                <a:spcPct val="120000"/>
              </a:lnSpc>
              <a:spcBef>
                <a:spcPts val="0"/>
              </a:spcBef>
              <a:buFont typeface="+mj-lt"/>
              <a:buAutoNum type="alphaLcParenR"/>
            </a:pPr>
            <a:r>
              <a:rPr kumimoji="1" lang="en-US" altLang="zh-CN" sz="2400" dirty="0" err="1">
                <a:ea typeface="Microsoft YaHei" charset="-122"/>
                <a:cs typeface="Microsoft YaHei" charset="-122"/>
              </a:rPr>
              <a:t>Herbeoordeling</a:t>
            </a:r>
            <a:r>
              <a:rPr kumimoji="1" lang="en-US" altLang="zh-CN" sz="2400" dirty="0">
                <a:ea typeface="Microsoft YaHei" charset="-122"/>
                <a:cs typeface="Microsoft YaHei" charset="-122"/>
              </a:rPr>
              <a:t> </a:t>
            </a:r>
            <a:r>
              <a:rPr kumimoji="1" lang="en-US" altLang="zh-CN" sz="2400" dirty="0" err="1">
                <a:ea typeface="Microsoft YaHei" charset="-122"/>
                <a:cs typeface="Microsoft YaHei" charset="-122"/>
              </a:rPr>
              <a:t>na</a:t>
            </a:r>
            <a:r>
              <a:rPr kumimoji="1" lang="en-US" altLang="zh-CN" sz="2400" dirty="0">
                <a:ea typeface="Microsoft YaHei" charset="-122"/>
                <a:cs typeface="Microsoft YaHei" charset="-122"/>
              </a:rPr>
              <a:t> 10 (of 5, of 7, of 15) </a:t>
            </a:r>
            <a:r>
              <a:rPr kumimoji="1" lang="en-US" altLang="zh-CN" sz="2400" dirty="0" err="1">
                <a:ea typeface="Microsoft YaHei" charset="-122"/>
                <a:cs typeface="Microsoft YaHei" charset="-122"/>
              </a:rPr>
              <a:t>jaar</a:t>
            </a:r>
            <a:endParaRPr kumimoji="1" lang="en-US" altLang="zh-CN" sz="2400" dirty="0">
              <a:ea typeface="Microsoft YaHei" charset="-122"/>
              <a:cs typeface="Microsoft YaHei" charset="-122"/>
            </a:endParaRPr>
          </a:p>
          <a:p>
            <a:pPr marL="800100" lvl="1" indent="-342900">
              <a:lnSpc>
                <a:spcPct val="120000"/>
              </a:lnSpc>
              <a:spcBef>
                <a:spcPts val="0"/>
              </a:spcBef>
              <a:buFont typeface="+mj-lt"/>
              <a:buAutoNum type="alphaLcParenR"/>
            </a:pPr>
            <a:r>
              <a:rPr kumimoji="1" lang="en-US" altLang="zh-CN" sz="2400" dirty="0" err="1">
                <a:ea typeface="Microsoft YaHei" charset="-122"/>
                <a:cs typeface="Microsoft YaHei" charset="-122"/>
              </a:rPr>
              <a:t>Wordt</a:t>
            </a:r>
            <a:r>
              <a:rPr kumimoji="1" lang="en-US" altLang="zh-CN" sz="2400" dirty="0">
                <a:ea typeface="Microsoft YaHei" charset="-122"/>
                <a:cs typeface="Microsoft YaHei" charset="-122"/>
              </a:rPr>
              <a:t> </a:t>
            </a:r>
            <a:r>
              <a:rPr kumimoji="1" lang="en-US" altLang="zh-CN" sz="2400" dirty="0" err="1">
                <a:ea typeface="Microsoft YaHei" charset="-122"/>
                <a:cs typeface="Microsoft YaHei" charset="-122"/>
              </a:rPr>
              <a:t>gecoördineerd</a:t>
            </a:r>
            <a:r>
              <a:rPr kumimoji="1" lang="en-US" altLang="zh-CN" sz="2400" dirty="0">
                <a:ea typeface="Microsoft YaHei" charset="-122"/>
                <a:cs typeface="Microsoft YaHei" charset="-122"/>
              </a:rPr>
              <a:t> door EFSA of ECHA (</a:t>
            </a:r>
            <a:r>
              <a:rPr kumimoji="1" lang="en-US" altLang="zh-CN" sz="2400" dirty="0" err="1">
                <a:ea typeface="Microsoft YaHei" charset="-122"/>
                <a:cs typeface="Microsoft YaHei" charset="-122"/>
              </a:rPr>
              <a:t>biociden</a:t>
            </a:r>
            <a:r>
              <a:rPr kumimoji="1" lang="en-US" altLang="zh-CN" sz="2400" dirty="0">
                <a:ea typeface="Microsoft YaHei" charset="-122"/>
                <a:cs typeface="Microsoft YaHei" charset="-122"/>
              </a:rPr>
              <a:t>)</a:t>
            </a:r>
          </a:p>
          <a:p>
            <a:pPr marL="800100" lvl="1" indent="-342900">
              <a:lnSpc>
                <a:spcPct val="120000"/>
              </a:lnSpc>
              <a:spcBef>
                <a:spcPts val="0"/>
              </a:spcBef>
              <a:buFont typeface="+mj-lt"/>
              <a:buAutoNum type="alphaLcParenR"/>
            </a:pPr>
            <a:r>
              <a:rPr kumimoji="1" lang="en-US" altLang="zh-CN" sz="2400" dirty="0">
                <a:ea typeface="Microsoft YaHei" charset="-122"/>
                <a:cs typeface="Microsoft YaHei" charset="-122"/>
              </a:rPr>
              <a:t>Ctgb </a:t>
            </a:r>
            <a:r>
              <a:rPr kumimoji="1" lang="en-US" altLang="zh-CN" sz="2400" dirty="0" err="1">
                <a:ea typeface="Microsoft YaHei" charset="-122"/>
                <a:cs typeface="Microsoft YaHei" charset="-122"/>
              </a:rPr>
              <a:t>kan</a:t>
            </a:r>
            <a:r>
              <a:rPr kumimoji="1" lang="en-US" altLang="zh-CN" sz="2400" dirty="0">
                <a:ea typeface="Microsoft YaHei" charset="-122"/>
                <a:cs typeface="Microsoft YaHei" charset="-122"/>
              </a:rPr>
              <a:t> </a:t>
            </a:r>
            <a:r>
              <a:rPr kumimoji="1" lang="en-US" altLang="zh-CN" sz="2400" dirty="0" err="1">
                <a:ea typeface="Microsoft YaHei" charset="-122"/>
                <a:cs typeface="Microsoft YaHei" charset="-122"/>
              </a:rPr>
              <a:t>beoordeling</a:t>
            </a:r>
            <a:r>
              <a:rPr kumimoji="1" lang="en-US" altLang="zh-CN" sz="2400" dirty="0">
                <a:ea typeface="Microsoft YaHei" charset="-122"/>
                <a:cs typeface="Microsoft YaHei" charset="-122"/>
              </a:rPr>
              <a:t> van </a:t>
            </a:r>
            <a:r>
              <a:rPr kumimoji="1" lang="en-US" altLang="zh-CN" sz="2400" dirty="0" err="1">
                <a:ea typeface="Microsoft YaHei" charset="-122"/>
                <a:cs typeface="Microsoft YaHei" charset="-122"/>
              </a:rPr>
              <a:t>stof</a:t>
            </a:r>
            <a:r>
              <a:rPr kumimoji="1" lang="en-US" altLang="zh-CN" sz="2400" dirty="0">
                <a:ea typeface="Microsoft YaHei" charset="-122"/>
                <a:cs typeface="Microsoft YaHei" charset="-122"/>
              </a:rPr>
              <a:t> </a:t>
            </a:r>
            <a:r>
              <a:rPr kumimoji="1" lang="en-US" altLang="zh-CN" sz="2400" dirty="0" err="1">
                <a:ea typeface="Microsoft YaHei" charset="-122"/>
                <a:cs typeface="Microsoft YaHei" charset="-122"/>
              </a:rPr>
              <a:t>uitvoeren</a:t>
            </a:r>
            <a:r>
              <a:rPr kumimoji="1" lang="en-US" altLang="zh-CN" sz="2400" dirty="0">
                <a:ea typeface="Microsoft YaHei" charset="-122"/>
                <a:cs typeface="Microsoft YaHei" charset="-122"/>
              </a:rPr>
              <a:t> of </a:t>
            </a:r>
            <a:r>
              <a:rPr kumimoji="1" lang="en-US" altLang="zh-CN" sz="2400" dirty="0" err="1">
                <a:ea typeface="Microsoft YaHei" charset="-122"/>
                <a:cs typeface="Microsoft YaHei" charset="-122"/>
              </a:rPr>
              <a:t>commentaar</a:t>
            </a:r>
            <a:r>
              <a:rPr kumimoji="1" lang="en-US" altLang="zh-CN" sz="2400" dirty="0">
                <a:ea typeface="Microsoft YaHei" charset="-122"/>
                <a:cs typeface="Microsoft YaHei" charset="-122"/>
              </a:rPr>
              <a:t> </a:t>
            </a:r>
            <a:r>
              <a:rPr kumimoji="1" lang="en-US" altLang="zh-CN" sz="2400" dirty="0" err="1">
                <a:ea typeface="Microsoft YaHei" charset="-122"/>
                <a:cs typeface="Microsoft YaHei" charset="-122"/>
              </a:rPr>
              <a:t>leveren</a:t>
            </a:r>
            <a:r>
              <a:rPr kumimoji="1" lang="en-US" altLang="zh-CN" sz="2400" dirty="0">
                <a:ea typeface="Microsoft YaHei" charset="-122"/>
                <a:cs typeface="Microsoft YaHei" charset="-122"/>
              </a:rPr>
              <a:t> </a:t>
            </a:r>
            <a:r>
              <a:rPr kumimoji="1" lang="en-US" altLang="zh-CN" sz="2400" dirty="0" err="1">
                <a:ea typeface="Microsoft YaHei" charset="-122"/>
                <a:cs typeface="Microsoft YaHei" charset="-122"/>
              </a:rPr>
              <a:t>als</a:t>
            </a:r>
            <a:r>
              <a:rPr kumimoji="1" lang="en-US" altLang="zh-CN" sz="2400" dirty="0">
                <a:ea typeface="Microsoft YaHei" charset="-122"/>
                <a:cs typeface="Microsoft YaHei" charset="-122"/>
              </a:rPr>
              <a:t> </a:t>
            </a:r>
            <a:r>
              <a:rPr kumimoji="1" lang="en-US" altLang="zh-CN" sz="2400" dirty="0" err="1">
                <a:ea typeface="Microsoft YaHei" charset="-122"/>
                <a:cs typeface="Microsoft YaHei" charset="-122"/>
              </a:rPr>
              <a:t>andere</a:t>
            </a:r>
            <a:r>
              <a:rPr kumimoji="1" lang="en-US" altLang="zh-CN" sz="2400" dirty="0">
                <a:ea typeface="Microsoft YaHei" charset="-122"/>
                <a:cs typeface="Microsoft YaHei" charset="-122"/>
              </a:rPr>
              <a:t> </a:t>
            </a:r>
            <a:r>
              <a:rPr kumimoji="1" lang="en-US" altLang="zh-CN" sz="2400" dirty="0" err="1">
                <a:ea typeface="Microsoft YaHei" charset="-122"/>
                <a:cs typeface="Microsoft YaHei" charset="-122"/>
              </a:rPr>
              <a:t>lidstaat</a:t>
            </a:r>
            <a:r>
              <a:rPr kumimoji="1" lang="en-US" altLang="zh-CN" sz="2400" dirty="0">
                <a:ea typeface="Microsoft YaHei" charset="-122"/>
                <a:cs typeface="Microsoft YaHei" charset="-122"/>
              </a:rPr>
              <a:t> </a:t>
            </a:r>
            <a:r>
              <a:rPr kumimoji="1" lang="en-US" altLang="zh-CN" sz="2400" dirty="0" err="1">
                <a:ea typeface="Microsoft YaHei" charset="-122"/>
                <a:cs typeface="Microsoft YaHei" charset="-122"/>
              </a:rPr>
              <a:t>beoordeling</a:t>
            </a:r>
            <a:r>
              <a:rPr kumimoji="1" lang="en-US" altLang="zh-CN" sz="2400" dirty="0">
                <a:ea typeface="Microsoft YaHei" charset="-122"/>
                <a:cs typeface="Microsoft YaHei" charset="-122"/>
              </a:rPr>
              <a:t> </a:t>
            </a:r>
            <a:r>
              <a:rPr kumimoji="1" lang="en-US" altLang="zh-CN" sz="2400" dirty="0" err="1">
                <a:ea typeface="Microsoft YaHei" charset="-122"/>
                <a:cs typeface="Microsoft YaHei" charset="-122"/>
              </a:rPr>
              <a:t>heeft</a:t>
            </a:r>
            <a:r>
              <a:rPr kumimoji="1" lang="en-US" altLang="zh-CN" sz="2400" dirty="0">
                <a:ea typeface="Microsoft YaHei" charset="-122"/>
                <a:cs typeface="Microsoft YaHei" charset="-122"/>
              </a:rPr>
              <a:t> </a:t>
            </a:r>
            <a:r>
              <a:rPr kumimoji="1" lang="en-US" altLang="zh-CN" sz="2400" dirty="0" err="1">
                <a:ea typeface="Microsoft YaHei" charset="-122"/>
                <a:cs typeface="Microsoft YaHei" charset="-122"/>
              </a:rPr>
              <a:t>opgesteld</a:t>
            </a:r>
            <a:endParaRPr kumimoji="1" lang="en-US" altLang="zh-CN" sz="2400" dirty="0">
              <a:ea typeface="Microsoft YaHei" charset="-122"/>
              <a:cs typeface="Microsoft YaHei" charset="-122"/>
            </a:endParaRPr>
          </a:p>
          <a:p>
            <a:pPr marL="800100" lvl="1" indent="-342900">
              <a:lnSpc>
                <a:spcPct val="120000"/>
              </a:lnSpc>
              <a:spcBef>
                <a:spcPts val="0"/>
              </a:spcBef>
              <a:buFont typeface="+mj-lt"/>
              <a:buAutoNum type="alphaLcParenR"/>
            </a:pPr>
            <a:r>
              <a:rPr kumimoji="1" lang="en-US" altLang="zh-CN" sz="2400" dirty="0" err="1">
                <a:ea typeface="Microsoft YaHei" charset="-122"/>
                <a:cs typeface="Microsoft YaHei" charset="-122"/>
              </a:rPr>
              <a:t>Besluitvorming</a:t>
            </a:r>
            <a:r>
              <a:rPr kumimoji="1" lang="en-US" altLang="zh-CN" sz="2400" dirty="0">
                <a:ea typeface="Microsoft YaHei" charset="-122"/>
                <a:cs typeface="Microsoft YaHei" charset="-122"/>
              </a:rPr>
              <a:t> in </a:t>
            </a:r>
            <a:r>
              <a:rPr kumimoji="1" lang="en-US" altLang="zh-CN" sz="2400" dirty="0" err="1">
                <a:ea typeface="Microsoft YaHei" charset="-122"/>
                <a:cs typeface="Microsoft YaHei" charset="-122"/>
              </a:rPr>
              <a:t>SCoPAFF</a:t>
            </a:r>
            <a:r>
              <a:rPr kumimoji="1" lang="en-US" altLang="zh-CN" sz="2400" dirty="0">
                <a:ea typeface="Microsoft YaHei" charset="-122"/>
                <a:cs typeface="Microsoft YaHei" charset="-122"/>
              </a:rPr>
              <a:t> </a:t>
            </a:r>
            <a:r>
              <a:rPr kumimoji="1" lang="en-US" altLang="zh-CN" sz="2400" dirty="0" err="1">
                <a:ea typeface="Microsoft YaHei" charset="-122"/>
                <a:cs typeface="Microsoft YaHei" charset="-122"/>
              </a:rPr>
              <a:t>en</a:t>
            </a:r>
            <a:r>
              <a:rPr kumimoji="1" lang="en-US" altLang="zh-CN" sz="2400" dirty="0">
                <a:ea typeface="Microsoft YaHei" charset="-122"/>
                <a:cs typeface="Microsoft YaHei" charset="-122"/>
              </a:rPr>
              <a:t> SCBP</a:t>
            </a:r>
          </a:p>
          <a:p>
            <a:pPr marL="457200" lvl="1" indent="0">
              <a:lnSpc>
                <a:spcPct val="120000"/>
              </a:lnSpc>
              <a:spcBef>
                <a:spcPts val="0"/>
              </a:spcBef>
              <a:buNone/>
            </a:pPr>
            <a:endParaRPr kumimoji="1" lang="en-US" altLang="zh-CN" sz="2400" dirty="0">
              <a:ea typeface="Microsoft YaHei" charset="-122"/>
              <a:cs typeface="Microsoft YaHei" charset="-122"/>
            </a:endParaRPr>
          </a:p>
          <a:p>
            <a:pPr lvl="0">
              <a:lnSpc>
                <a:spcPct val="120000"/>
              </a:lnSpc>
              <a:spcBef>
                <a:spcPts val="0"/>
              </a:spcBef>
              <a:buFont typeface="+mj-lt"/>
              <a:buAutoNum type="arabicPeriod"/>
            </a:pPr>
            <a:r>
              <a:rPr kumimoji="1" lang="en-US" altLang="zh-CN" sz="2400" b="1" dirty="0" err="1">
                <a:ea typeface="Microsoft YaHei" charset="-122"/>
                <a:cs typeface="Microsoft YaHei" charset="-122"/>
              </a:rPr>
              <a:t>Middeltoelatingen</a:t>
            </a:r>
            <a:r>
              <a:rPr kumimoji="1" lang="en-US" altLang="zh-CN" sz="2400" b="1" dirty="0">
                <a:ea typeface="Microsoft YaHei" charset="-122"/>
                <a:cs typeface="Microsoft YaHei" charset="-122"/>
              </a:rPr>
              <a:t> in </a:t>
            </a:r>
            <a:r>
              <a:rPr kumimoji="1" lang="en-US" altLang="zh-CN" sz="2400" b="1" dirty="0" err="1">
                <a:ea typeface="Microsoft YaHei" charset="-122"/>
                <a:cs typeface="Microsoft YaHei" charset="-122"/>
              </a:rPr>
              <a:t>elke</a:t>
            </a:r>
            <a:r>
              <a:rPr kumimoji="1" lang="en-US" altLang="zh-CN" sz="2400" b="1" dirty="0">
                <a:ea typeface="Microsoft YaHei" charset="-122"/>
                <a:cs typeface="Microsoft YaHei" charset="-122"/>
              </a:rPr>
              <a:t> </a:t>
            </a:r>
            <a:r>
              <a:rPr kumimoji="1" lang="en-US" altLang="zh-CN" sz="2400" b="1" dirty="0" err="1">
                <a:ea typeface="Microsoft YaHei" charset="-122"/>
                <a:cs typeface="Microsoft YaHei" charset="-122"/>
              </a:rPr>
              <a:t>afzonderlijke</a:t>
            </a:r>
            <a:r>
              <a:rPr kumimoji="1" lang="en-US" altLang="zh-CN" sz="2400" b="1" dirty="0">
                <a:ea typeface="Microsoft YaHei" charset="-122"/>
                <a:cs typeface="Microsoft YaHei" charset="-122"/>
              </a:rPr>
              <a:t> </a:t>
            </a:r>
            <a:r>
              <a:rPr kumimoji="1" lang="en-US" altLang="zh-CN" sz="2400" b="1" dirty="0" err="1">
                <a:ea typeface="Microsoft YaHei" charset="-122"/>
                <a:cs typeface="Microsoft YaHei" charset="-122"/>
              </a:rPr>
              <a:t>lidstaat</a:t>
            </a:r>
            <a:endParaRPr kumimoji="1" lang="en-US" altLang="zh-CN" sz="2400" b="1" dirty="0">
              <a:ea typeface="Microsoft YaHei" charset="-122"/>
              <a:cs typeface="Microsoft YaHei" charset="-122"/>
            </a:endParaRPr>
          </a:p>
          <a:p>
            <a:pPr marL="800100" lvl="1" indent="-342900">
              <a:lnSpc>
                <a:spcPct val="120000"/>
              </a:lnSpc>
              <a:spcBef>
                <a:spcPts val="0"/>
              </a:spcBef>
              <a:buFont typeface="+mj-lt"/>
              <a:buAutoNum type="alphaLcParenR"/>
            </a:pPr>
            <a:r>
              <a:rPr kumimoji="1" lang="en-US" altLang="zh-CN" sz="2400" dirty="0" err="1">
                <a:ea typeface="Microsoft YaHei" charset="-122"/>
                <a:cs typeface="Microsoft YaHei" charset="-122"/>
              </a:rPr>
              <a:t>Volledig</a:t>
            </a:r>
            <a:r>
              <a:rPr kumimoji="1" lang="en-US" altLang="zh-CN" sz="2400" dirty="0">
                <a:ea typeface="Microsoft YaHei" charset="-122"/>
                <a:cs typeface="Microsoft YaHei" charset="-122"/>
              </a:rPr>
              <a:t> </a:t>
            </a:r>
            <a:r>
              <a:rPr kumimoji="1" lang="en-US" altLang="zh-CN" sz="2400" dirty="0" err="1">
                <a:ea typeface="Microsoft YaHei" charset="-122"/>
                <a:cs typeface="Microsoft YaHei" charset="-122"/>
              </a:rPr>
              <a:t>middeldossier</a:t>
            </a:r>
            <a:r>
              <a:rPr kumimoji="1" lang="en-US" altLang="zh-CN" sz="2400" dirty="0">
                <a:ea typeface="Microsoft YaHei" charset="-122"/>
                <a:cs typeface="Microsoft YaHei" charset="-122"/>
              </a:rPr>
              <a:t> </a:t>
            </a:r>
            <a:r>
              <a:rPr kumimoji="1" lang="en-US" altLang="zh-CN" sz="2400" dirty="0" err="1">
                <a:ea typeface="Microsoft YaHei" charset="-122"/>
                <a:cs typeface="Microsoft YaHei" charset="-122"/>
              </a:rPr>
              <a:t>nodig</a:t>
            </a:r>
            <a:r>
              <a:rPr kumimoji="1" lang="en-US" altLang="zh-CN" sz="2400" dirty="0">
                <a:ea typeface="Microsoft YaHei" charset="-122"/>
                <a:cs typeface="Microsoft YaHei" charset="-122"/>
              </a:rPr>
              <a:t> met </a:t>
            </a:r>
            <a:r>
              <a:rPr kumimoji="1" lang="en-US" altLang="zh-CN" sz="2400" dirty="0" err="1">
                <a:ea typeface="Microsoft YaHei" charset="-122"/>
                <a:cs typeface="Microsoft YaHei" charset="-122"/>
              </a:rPr>
              <a:t>toegang</a:t>
            </a:r>
            <a:r>
              <a:rPr kumimoji="1" lang="en-US" altLang="zh-CN" sz="2400" dirty="0">
                <a:ea typeface="Microsoft YaHei" charset="-122"/>
                <a:cs typeface="Microsoft YaHei" charset="-122"/>
              </a:rPr>
              <a:t> tot </a:t>
            </a:r>
            <a:r>
              <a:rPr kumimoji="1" lang="en-US" altLang="zh-CN" sz="2400" dirty="0" err="1">
                <a:ea typeface="Microsoft YaHei" charset="-122"/>
                <a:cs typeface="Microsoft YaHei" charset="-122"/>
              </a:rPr>
              <a:t>stofdossier</a:t>
            </a:r>
            <a:endParaRPr kumimoji="1" lang="en-US" altLang="zh-CN" sz="2400" dirty="0">
              <a:ea typeface="Microsoft YaHei" charset="-122"/>
              <a:cs typeface="Microsoft YaHei" charset="-122"/>
            </a:endParaRPr>
          </a:p>
          <a:p>
            <a:pPr marL="800100" lvl="1" indent="-342900">
              <a:lnSpc>
                <a:spcPct val="120000"/>
              </a:lnSpc>
              <a:spcBef>
                <a:spcPts val="0"/>
              </a:spcBef>
              <a:buFont typeface="+mj-lt"/>
              <a:buAutoNum type="alphaLcParenR"/>
            </a:pPr>
            <a:r>
              <a:rPr kumimoji="1" lang="en-US" altLang="zh-CN" sz="2400" dirty="0" err="1">
                <a:ea typeface="Microsoft YaHei" charset="-122"/>
                <a:cs typeface="Microsoft YaHei" charset="-122"/>
              </a:rPr>
              <a:t>Risicobeoordeling</a:t>
            </a:r>
            <a:r>
              <a:rPr kumimoji="1" lang="en-US" altLang="zh-CN" sz="2400" dirty="0">
                <a:ea typeface="Microsoft YaHei" charset="-122"/>
                <a:cs typeface="Microsoft YaHei" charset="-122"/>
              </a:rPr>
              <a:t> </a:t>
            </a:r>
            <a:r>
              <a:rPr kumimoji="1" lang="en-US" altLang="zh-CN" sz="2400" dirty="0" err="1">
                <a:ea typeface="Microsoft YaHei" charset="-122"/>
                <a:cs typeface="Microsoft YaHei" charset="-122"/>
              </a:rPr>
              <a:t>gebaseerd</a:t>
            </a:r>
            <a:r>
              <a:rPr kumimoji="1" lang="en-US" altLang="zh-CN" sz="2400" dirty="0">
                <a:ea typeface="Microsoft YaHei" charset="-122"/>
                <a:cs typeface="Microsoft YaHei" charset="-122"/>
              </a:rPr>
              <a:t> op de </a:t>
            </a:r>
            <a:r>
              <a:rPr kumimoji="1" lang="en-US" altLang="zh-CN" sz="2400" dirty="0" err="1">
                <a:ea typeface="Microsoft YaHei" charset="-122"/>
                <a:cs typeface="Microsoft YaHei" charset="-122"/>
              </a:rPr>
              <a:t>wijze</a:t>
            </a:r>
            <a:r>
              <a:rPr kumimoji="1" lang="en-US" altLang="zh-CN" sz="2400" dirty="0">
                <a:ea typeface="Microsoft YaHei" charset="-122"/>
                <a:cs typeface="Microsoft YaHei" charset="-122"/>
              </a:rPr>
              <a:t> van </a:t>
            </a:r>
            <a:r>
              <a:rPr kumimoji="1" lang="en-US" altLang="zh-CN" sz="2400" dirty="0" err="1">
                <a:ea typeface="Microsoft YaHei" charset="-122"/>
                <a:cs typeface="Microsoft YaHei" charset="-122"/>
              </a:rPr>
              <a:t>toepassing</a:t>
            </a:r>
            <a:endParaRPr kumimoji="1" lang="en-US" altLang="zh-CN" sz="2400" dirty="0">
              <a:ea typeface="Microsoft YaHei" charset="-122"/>
              <a:cs typeface="Microsoft YaHei" charset="-122"/>
            </a:endParaRPr>
          </a:p>
          <a:p>
            <a:pPr marL="800100" lvl="1" indent="-342900">
              <a:lnSpc>
                <a:spcPct val="120000"/>
              </a:lnSpc>
              <a:spcBef>
                <a:spcPts val="0"/>
              </a:spcBef>
              <a:buFont typeface="+mj-lt"/>
              <a:buAutoNum type="alphaLcParenR"/>
            </a:pPr>
            <a:r>
              <a:rPr kumimoji="1" lang="en-US" altLang="zh-CN" sz="2400" dirty="0">
                <a:ea typeface="Microsoft YaHei" charset="-122"/>
                <a:cs typeface="Microsoft YaHei" charset="-122"/>
              </a:rPr>
              <a:t>Ctgb </a:t>
            </a:r>
            <a:r>
              <a:rPr kumimoji="1" lang="en-US" altLang="zh-CN" sz="2400" dirty="0" err="1">
                <a:ea typeface="Microsoft YaHei" charset="-122"/>
                <a:cs typeface="Microsoft YaHei" charset="-122"/>
              </a:rPr>
              <a:t>als</a:t>
            </a:r>
            <a:r>
              <a:rPr kumimoji="1" lang="en-US" altLang="zh-CN" sz="2400" dirty="0">
                <a:ea typeface="Microsoft YaHei" charset="-122"/>
                <a:cs typeface="Microsoft YaHei" charset="-122"/>
              </a:rPr>
              <a:t> </a:t>
            </a:r>
            <a:r>
              <a:rPr kumimoji="1" lang="en-US" altLang="zh-CN" sz="2400" dirty="0" err="1">
                <a:ea typeface="Microsoft YaHei" charset="-122"/>
                <a:cs typeface="Microsoft YaHei" charset="-122"/>
              </a:rPr>
              <a:t>beoordelend</a:t>
            </a:r>
            <a:r>
              <a:rPr kumimoji="1" lang="en-US" altLang="zh-CN" sz="2400" dirty="0">
                <a:ea typeface="Microsoft YaHei" charset="-122"/>
                <a:cs typeface="Microsoft YaHei" charset="-122"/>
              </a:rPr>
              <a:t> </a:t>
            </a:r>
            <a:r>
              <a:rPr kumimoji="1" lang="en-US" altLang="zh-CN" sz="2400" dirty="0" err="1">
                <a:ea typeface="Microsoft YaHei" charset="-122"/>
                <a:cs typeface="Microsoft YaHei" charset="-122"/>
              </a:rPr>
              <a:t>lidstaat</a:t>
            </a:r>
            <a:r>
              <a:rPr kumimoji="1" lang="en-US" altLang="zh-CN" sz="2400" dirty="0">
                <a:ea typeface="Microsoft YaHei" charset="-122"/>
                <a:cs typeface="Microsoft YaHei" charset="-122"/>
              </a:rPr>
              <a:t> of </a:t>
            </a:r>
            <a:r>
              <a:rPr kumimoji="1" lang="en-US" altLang="zh-CN" sz="2400" dirty="0" err="1">
                <a:ea typeface="Microsoft YaHei" charset="-122"/>
                <a:cs typeface="Microsoft YaHei" charset="-122"/>
              </a:rPr>
              <a:t>volgend</a:t>
            </a:r>
            <a:r>
              <a:rPr kumimoji="1" lang="en-US" altLang="zh-CN" sz="2400" dirty="0">
                <a:ea typeface="Microsoft YaHei" charset="-122"/>
                <a:cs typeface="Microsoft YaHei" charset="-122"/>
              </a:rPr>
              <a:t> </a:t>
            </a:r>
            <a:r>
              <a:rPr kumimoji="1" lang="en-US" altLang="zh-CN" sz="2400" dirty="0" err="1">
                <a:ea typeface="Microsoft YaHei" charset="-122"/>
                <a:cs typeface="Microsoft YaHei" charset="-122"/>
              </a:rPr>
              <a:t>lidstaat</a:t>
            </a:r>
            <a:r>
              <a:rPr kumimoji="1" lang="en-US" altLang="zh-CN" sz="2400" dirty="0">
                <a:ea typeface="Microsoft YaHei" charset="-122"/>
                <a:cs typeface="Microsoft YaHei" charset="-122"/>
              </a:rPr>
              <a:t> </a:t>
            </a:r>
            <a:r>
              <a:rPr kumimoji="1" lang="en-US" altLang="zh-CN" sz="2400" dirty="0" err="1">
                <a:ea typeface="Microsoft YaHei" charset="-122"/>
                <a:cs typeface="Microsoft YaHei" charset="-122"/>
              </a:rPr>
              <a:t>indien</a:t>
            </a:r>
            <a:r>
              <a:rPr kumimoji="1" lang="en-US" altLang="zh-CN" sz="2400" dirty="0">
                <a:ea typeface="Microsoft YaHei" charset="-122"/>
                <a:cs typeface="Microsoft YaHei" charset="-122"/>
              </a:rPr>
              <a:t> </a:t>
            </a:r>
            <a:r>
              <a:rPr kumimoji="1" lang="en-US" altLang="zh-CN" sz="2400" dirty="0" err="1">
                <a:ea typeface="Microsoft YaHei" charset="-122"/>
                <a:cs typeface="Microsoft YaHei" charset="-122"/>
              </a:rPr>
              <a:t>andere</a:t>
            </a:r>
            <a:r>
              <a:rPr kumimoji="1" lang="en-US" altLang="zh-CN" sz="2400" dirty="0">
                <a:ea typeface="Microsoft YaHei" charset="-122"/>
                <a:cs typeface="Microsoft YaHei" charset="-122"/>
              </a:rPr>
              <a:t> </a:t>
            </a:r>
            <a:r>
              <a:rPr kumimoji="1" lang="en-US" altLang="zh-CN" sz="2400" dirty="0" err="1">
                <a:ea typeface="Microsoft YaHei" charset="-122"/>
                <a:cs typeface="Microsoft YaHei" charset="-122"/>
              </a:rPr>
              <a:t>lidstaat</a:t>
            </a:r>
            <a:r>
              <a:rPr kumimoji="1" lang="en-US" altLang="zh-CN" sz="2400" dirty="0">
                <a:ea typeface="Microsoft YaHei" charset="-122"/>
                <a:cs typeface="Microsoft YaHei" charset="-122"/>
              </a:rPr>
              <a:t> </a:t>
            </a:r>
            <a:r>
              <a:rPr kumimoji="1" lang="en-US" altLang="zh-CN" sz="2400" dirty="0" err="1">
                <a:ea typeface="Microsoft YaHei" charset="-122"/>
                <a:cs typeface="Microsoft YaHei" charset="-122"/>
              </a:rPr>
              <a:t>beoordeling</a:t>
            </a:r>
            <a:r>
              <a:rPr kumimoji="1" lang="en-US" altLang="zh-CN" sz="2400" dirty="0">
                <a:ea typeface="Microsoft YaHei" charset="-122"/>
                <a:cs typeface="Microsoft YaHei" charset="-122"/>
              </a:rPr>
              <a:t> </a:t>
            </a:r>
            <a:r>
              <a:rPr kumimoji="1" lang="en-US" altLang="zh-CN" sz="2400" dirty="0" err="1">
                <a:ea typeface="Microsoft YaHei" charset="-122"/>
                <a:cs typeface="Microsoft YaHei" charset="-122"/>
              </a:rPr>
              <a:t>heeft</a:t>
            </a:r>
            <a:r>
              <a:rPr kumimoji="1" lang="en-US" altLang="zh-CN" sz="2400" dirty="0">
                <a:ea typeface="Microsoft YaHei" charset="-122"/>
                <a:cs typeface="Microsoft YaHei" charset="-122"/>
              </a:rPr>
              <a:t> </a:t>
            </a:r>
            <a:r>
              <a:rPr kumimoji="1" lang="en-US" altLang="zh-CN" sz="2400" dirty="0" err="1">
                <a:ea typeface="Microsoft YaHei" charset="-122"/>
                <a:cs typeface="Microsoft YaHei" charset="-122"/>
              </a:rPr>
              <a:t>opgesteld</a:t>
            </a:r>
            <a:endParaRPr kumimoji="1" lang="en-US" altLang="zh-CN" sz="2400" dirty="0">
              <a:ea typeface="Microsoft YaHei" charset="-122"/>
              <a:cs typeface="Microsoft YaHei" charset="-122"/>
            </a:endParaRPr>
          </a:p>
          <a:p>
            <a:pPr marL="0" indent="0">
              <a:lnSpc>
                <a:spcPct val="120000"/>
              </a:lnSpc>
              <a:buNone/>
            </a:pPr>
            <a:endParaRPr lang="nl-NL" dirty="0"/>
          </a:p>
        </p:txBody>
      </p:sp>
      <p:sp>
        <p:nvSpPr>
          <p:cNvPr id="4" name="Titel 2">
            <a:extLst>
              <a:ext uri="{FF2B5EF4-FFF2-40B4-BE49-F238E27FC236}">
                <a16:creationId xmlns:a16="http://schemas.microsoft.com/office/drawing/2014/main" id="{8FCF3D99-2EDA-49BC-B1CD-9226DEF0624A}"/>
              </a:ext>
            </a:extLst>
          </p:cNvPr>
          <p:cNvSpPr>
            <a:spLocks noGrp="1"/>
          </p:cNvSpPr>
          <p:nvPr>
            <p:ph type="title"/>
          </p:nvPr>
        </p:nvSpPr>
        <p:spPr>
          <a:xfrm>
            <a:off x="1691679" y="10716"/>
            <a:ext cx="7201495" cy="940966"/>
          </a:xfrm>
        </p:spPr>
        <p:txBody>
          <a:bodyPr/>
          <a:lstStyle/>
          <a:p>
            <a:r>
              <a:rPr lang="en-US" dirty="0" err="1"/>
              <a:t>Tweestapsproces</a:t>
            </a:r>
            <a:r>
              <a:rPr lang="en-US" dirty="0"/>
              <a:t>: </a:t>
            </a:r>
            <a:r>
              <a:rPr lang="en-US" dirty="0" err="1"/>
              <a:t>stof</a:t>
            </a:r>
            <a:r>
              <a:rPr lang="en-US" dirty="0"/>
              <a:t> </a:t>
            </a:r>
            <a:r>
              <a:rPr lang="en-US" dirty="0" err="1"/>
              <a:t>en</a:t>
            </a:r>
            <a:r>
              <a:rPr lang="en-US" dirty="0"/>
              <a:t> </a:t>
            </a:r>
            <a:r>
              <a:rPr lang="en-US" dirty="0" err="1"/>
              <a:t>middel</a:t>
            </a:r>
            <a:endParaRPr lang="nl-NL" dirty="0"/>
          </a:p>
        </p:txBody>
      </p:sp>
    </p:spTree>
    <p:extLst>
      <p:ext uri="{BB962C8B-B14F-4D97-AF65-F5344CB8AC3E}">
        <p14:creationId xmlns:p14="http://schemas.microsoft.com/office/powerpoint/2010/main" val="1961555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jdelijke aanduiding voor inhoud 2"/>
          <p:cNvSpPr>
            <a:spLocks noGrp="1"/>
          </p:cNvSpPr>
          <p:nvPr>
            <p:ph idx="1"/>
          </p:nvPr>
        </p:nvSpPr>
        <p:spPr/>
        <p:txBody>
          <a:bodyPr>
            <a:normAutofit/>
          </a:bodyPr>
          <a:lstStyle/>
          <a:p>
            <a:pPr>
              <a:defRPr/>
            </a:pPr>
            <a:r>
              <a:rPr lang="nl-NL" altLang="nl-NL" sz="2800" dirty="0"/>
              <a:t>College wijst ca. 8% van de aanvragen af</a:t>
            </a:r>
          </a:p>
          <a:p>
            <a:pPr>
              <a:defRPr/>
            </a:pPr>
            <a:r>
              <a:rPr lang="en-US" altLang="nl-NL" sz="2800" dirty="0" err="1"/>
              <a:t>Gebruiksvoorschrift</a:t>
            </a:r>
            <a:r>
              <a:rPr lang="en-US" altLang="nl-NL" sz="2800" dirty="0"/>
              <a:t> </a:t>
            </a:r>
            <a:r>
              <a:rPr lang="en-US" altLang="nl-NL" sz="2800" dirty="0" err="1"/>
              <a:t>wordt</a:t>
            </a:r>
            <a:r>
              <a:rPr lang="en-US" altLang="nl-NL" sz="2800" dirty="0"/>
              <a:t> </a:t>
            </a:r>
            <a:r>
              <a:rPr lang="en-US" altLang="nl-NL" sz="2800" dirty="0" err="1"/>
              <a:t>voor</a:t>
            </a:r>
            <a:r>
              <a:rPr lang="en-US" altLang="nl-NL" sz="2800" dirty="0"/>
              <a:t> 50-60% van de </a:t>
            </a:r>
            <a:r>
              <a:rPr lang="en-US" altLang="nl-NL" sz="2800" dirty="0" err="1"/>
              <a:t>aangevraagde</a:t>
            </a:r>
            <a:r>
              <a:rPr lang="en-US" altLang="nl-NL" sz="2800" dirty="0"/>
              <a:t> </a:t>
            </a:r>
            <a:r>
              <a:rPr lang="en-US" altLang="nl-NL" sz="2800" dirty="0" err="1"/>
              <a:t>middelen</a:t>
            </a:r>
            <a:r>
              <a:rPr lang="en-US" altLang="nl-NL" sz="2800" dirty="0"/>
              <a:t> </a:t>
            </a:r>
            <a:r>
              <a:rPr lang="en-US" altLang="nl-NL" sz="2800" dirty="0" err="1"/>
              <a:t>aangescherpt</a:t>
            </a:r>
            <a:r>
              <a:rPr lang="en-US" altLang="nl-NL" sz="2800" dirty="0"/>
              <a:t>/</a:t>
            </a:r>
            <a:r>
              <a:rPr lang="en-US" altLang="nl-NL" sz="2800" dirty="0" err="1"/>
              <a:t>ingeperkt</a:t>
            </a:r>
            <a:r>
              <a:rPr lang="en-US" altLang="nl-NL" sz="2800" dirty="0"/>
              <a:t> </a:t>
            </a:r>
            <a:r>
              <a:rPr lang="en-US" altLang="nl-NL" sz="2800" dirty="0" err="1"/>
              <a:t>bij</a:t>
            </a:r>
            <a:r>
              <a:rPr lang="en-US" altLang="nl-NL" sz="2800" dirty="0"/>
              <a:t> </a:t>
            </a:r>
            <a:r>
              <a:rPr lang="en-US" altLang="nl-NL" sz="2800" dirty="0" err="1"/>
              <a:t>toelating</a:t>
            </a:r>
            <a:endParaRPr lang="en-US" altLang="nl-NL" sz="2800" dirty="0"/>
          </a:p>
          <a:p>
            <a:pPr>
              <a:defRPr/>
            </a:pPr>
            <a:r>
              <a:rPr lang="en-US" altLang="nl-NL" sz="2800" dirty="0"/>
              <a:t>College </a:t>
            </a:r>
            <a:r>
              <a:rPr lang="en-US" altLang="nl-NL" sz="2800" dirty="0" err="1"/>
              <a:t>kan</a:t>
            </a:r>
            <a:r>
              <a:rPr lang="en-US" altLang="nl-NL" sz="2800" dirty="0"/>
              <a:t> (extra) </a:t>
            </a:r>
            <a:r>
              <a:rPr lang="en-US" altLang="nl-NL" sz="2800" dirty="0" err="1"/>
              <a:t>beperkende</a:t>
            </a:r>
            <a:r>
              <a:rPr lang="en-US" altLang="nl-NL" sz="2800" dirty="0"/>
              <a:t> </a:t>
            </a:r>
            <a:r>
              <a:rPr lang="en-US" altLang="nl-NL" sz="2800" dirty="0" err="1"/>
              <a:t>voorwaarden</a:t>
            </a:r>
            <a:r>
              <a:rPr lang="en-US" altLang="nl-NL" sz="2800" dirty="0"/>
              <a:t> </a:t>
            </a:r>
            <a:r>
              <a:rPr lang="en-US" altLang="nl-NL" sz="2800" dirty="0" err="1"/>
              <a:t>opleggen</a:t>
            </a:r>
            <a:r>
              <a:rPr lang="en-US" altLang="nl-NL" sz="2800" dirty="0"/>
              <a:t> </a:t>
            </a:r>
            <a:r>
              <a:rPr lang="en-US" altLang="nl-NL" sz="2800" dirty="0" err="1"/>
              <a:t>zoals</a:t>
            </a:r>
            <a:endParaRPr lang="en-US" altLang="nl-NL" sz="2800" dirty="0"/>
          </a:p>
          <a:p>
            <a:pPr lvl="1">
              <a:defRPr/>
            </a:pPr>
            <a:r>
              <a:rPr lang="en-US" altLang="nl-NL" sz="2400" dirty="0" err="1"/>
              <a:t>driftreducerende</a:t>
            </a:r>
            <a:r>
              <a:rPr lang="en-US" altLang="nl-NL" sz="2400" dirty="0"/>
              <a:t> </a:t>
            </a:r>
            <a:r>
              <a:rPr lang="en-US" altLang="nl-NL" sz="2400" dirty="0" err="1"/>
              <a:t>maatregelen</a:t>
            </a:r>
            <a:r>
              <a:rPr lang="nl-NL" altLang="nl-NL" sz="2400" dirty="0"/>
              <a:t>, </a:t>
            </a:r>
          </a:p>
          <a:p>
            <a:pPr lvl="1">
              <a:defRPr/>
            </a:pPr>
            <a:r>
              <a:rPr lang="nl-NL" altLang="nl-NL" sz="2400" dirty="0"/>
              <a:t>gebruik beschermende kleding, </a:t>
            </a:r>
          </a:p>
          <a:p>
            <a:pPr lvl="1">
              <a:defRPr/>
            </a:pPr>
            <a:r>
              <a:rPr lang="nl-NL" altLang="nl-NL" sz="2400" dirty="0"/>
              <a:t>toepassing Integraal Plaagdiermanagement (IPM) (biociden, </a:t>
            </a:r>
            <a:r>
              <a:rPr lang="nl-NL" altLang="nl-NL" sz="2400" dirty="0" err="1"/>
              <a:t>rodenticiden</a:t>
            </a:r>
            <a:r>
              <a:rPr lang="nl-NL" altLang="nl-NL" sz="2400" dirty="0"/>
              <a:t>)</a:t>
            </a:r>
          </a:p>
        </p:txBody>
      </p:sp>
      <p:sp>
        <p:nvSpPr>
          <p:cNvPr id="30722" name="Titel 1"/>
          <p:cNvSpPr>
            <a:spLocks noGrp="1"/>
          </p:cNvSpPr>
          <p:nvPr>
            <p:ph type="title"/>
          </p:nvPr>
        </p:nvSpPr>
        <p:spPr/>
        <p:txBody>
          <a:bodyPr/>
          <a:lstStyle/>
          <a:p>
            <a:r>
              <a:rPr lang="nl-NL" altLang="nl-NL" sz="3600" dirty="0"/>
              <a:t>Afwijzingen/beperkende maatregelen</a:t>
            </a:r>
          </a:p>
        </p:txBody>
      </p:sp>
    </p:spTree>
    <p:extLst>
      <p:ext uri="{BB962C8B-B14F-4D97-AF65-F5344CB8AC3E}">
        <p14:creationId xmlns:p14="http://schemas.microsoft.com/office/powerpoint/2010/main" val="1883357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normAutofit/>
          </a:bodyPr>
          <a:lstStyle/>
          <a:p>
            <a:pPr marL="0" indent="0">
              <a:lnSpc>
                <a:spcPct val="90000"/>
              </a:lnSpc>
              <a:buNone/>
            </a:pPr>
            <a:r>
              <a:rPr lang="nl-NL" altLang="nl-NL" sz="2800" dirty="0"/>
              <a:t>Tegelijk met het besluit tot toelating wordt het volledige beoordelingsrapport van het secretariaat (minus confidentiële bedrijfsgegevens) gepubliceerd</a:t>
            </a:r>
          </a:p>
          <a:p>
            <a:pPr marL="0" indent="0">
              <a:lnSpc>
                <a:spcPct val="90000"/>
              </a:lnSpc>
              <a:buNone/>
            </a:pPr>
            <a:endParaRPr lang="nl-NL" altLang="nl-NL" sz="2800" dirty="0"/>
          </a:p>
          <a:p>
            <a:pPr marL="0" indent="0">
              <a:lnSpc>
                <a:spcPct val="90000"/>
              </a:lnSpc>
              <a:buNone/>
            </a:pPr>
            <a:r>
              <a:rPr lang="nl-NL" altLang="nl-NL" sz="2800" dirty="0"/>
              <a:t>Agenda en verslag van collegevergadering worden op de website gepubliceerd</a:t>
            </a:r>
          </a:p>
          <a:p>
            <a:pPr marL="0" indent="0">
              <a:lnSpc>
                <a:spcPct val="90000"/>
              </a:lnSpc>
              <a:buNone/>
            </a:pPr>
            <a:endParaRPr lang="nl-NL" altLang="nl-NL" sz="2800" dirty="0"/>
          </a:p>
          <a:p>
            <a:pPr marL="0" indent="0">
              <a:lnSpc>
                <a:spcPct val="90000"/>
              </a:lnSpc>
              <a:buNone/>
            </a:pPr>
            <a:r>
              <a:rPr lang="nl-NL" altLang="nl-NL" sz="2800" dirty="0" err="1"/>
              <a:t>Transparency</a:t>
            </a:r>
            <a:r>
              <a:rPr lang="nl-NL" altLang="nl-NL" sz="2800" dirty="0"/>
              <a:t> </a:t>
            </a:r>
            <a:r>
              <a:rPr lang="nl-NL" altLang="nl-NL" sz="2800" dirty="0" err="1"/>
              <a:t>Regulation</a:t>
            </a:r>
            <a:r>
              <a:rPr lang="nl-NL" altLang="nl-NL" sz="2800" dirty="0"/>
              <a:t> (aanpassing General Food </a:t>
            </a:r>
            <a:r>
              <a:rPr lang="nl-NL" altLang="nl-NL" sz="2800" dirty="0" err="1"/>
              <a:t>Law</a:t>
            </a:r>
            <a:r>
              <a:rPr lang="nl-NL" altLang="nl-NL" sz="2800" dirty="0"/>
              <a:t>): stofdossier wordt na indiening actief openbaar gemaakt</a:t>
            </a:r>
          </a:p>
          <a:p>
            <a:pPr marL="0" indent="0">
              <a:lnSpc>
                <a:spcPct val="90000"/>
              </a:lnSpc>
              <a:buNone/>
            </a:pPr>
            <a:endParaRPr lang="nl-NL" altLang="nl-NL" sz="2800" dirty="0"/>
          </a:p>
        </p:txBody>
      </p:sp>
      <p:sp>
        <p:nvSpPr>
          <p:cNvPr id="36866" name="Rectangle 2"/>
          <p:cNvSpPr>
            <a:spLocks noGrp="1" noChangeArrowheads="1"/>
          </p:cNvSpPr>
          <p:nvPr>
            <p:ph type="title"/>
          </p:nvPr>
        </p:nvSpPr>
        <p:spPr/>
        <p:txBody>
          <a:bodyPr/>
          <a:lstStyle/>
          <a:p>
            <a:r>
              <a:rPr lang="nl-NL" altLang="nl-NL" dirty="0">
                <a:latin typeface="+mn-lt"/>
              </a:rPr>
              <a:t>Transparantie besluiten</a:t>
            </a:r>
          </a:p>
        </p:txBody>
      </p:sp>
    </p:spTree>
    <p:extLst>
      <p:ext uri="{BB962C8B-B14F-4D97-AF65-F5344CB8AC3E}">
        <p14:creationId xmlns:p14="http://schemas.microsoft.com/office/powerpoint/2010/main" val="3740698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1691679" y="1196752"/>
            <a:ext cx="7201495" cy="5184576"/>
          </a:xfrm>
        </p:spPr>
        <p:txBody>
          <a:bodyPr>
            <a:normAutofit lnSpcReduction="10000"/>
          </a:bodyPr>
          <a:lstStyle/>
          <a:p>
            <a:pPr marL="0" indent="0">
              <a:buFontTx/>
              <a:buNone/>
            </a:pPr>
            <a:r>
              <a:rPr lang="nl-NL" altLang="nl-NL" sz="2800" dirty="0"/>
              <a:t>Het beoordelings- en toelatingsproces kent een robuust systeem van kwaliteitsborging: </a:t>
            </a:r>
          </a:p>
          <a:p>
            <a:r>
              <a:rPr lang="nl-NL" altLang="nl-NL" sz="2400" dirty="0"/>
              <a:t>Beoordelingsrapporten van werkzame stoffen en middelen worden in een uitgebreid “peer review” proces becommentarieerd. Daar zijn vele tientallen experts bij betrokken. In het peer review proces voor werkzame stoffen vinden ook expert meetings plaats.</a:t>
            </a:r>
          </a:p>
          <a:p>
            <a:r>
              <a:rPr lang="nl-NL" altLang="nl-NL" sz="2400" dirty="0"/>
              <a:t>De resultaten van dit proces worden verantwoord in de dossiers</a:t>
            </a:r>
          </a:p>
          <a:p>
            <a:r>
              <a:rPr lang="nl-NL" altLang="nl-NL" sz="2400" dirty="0"/>
              <a:t>De beoordelingsrapporten zijn openbaar</a:t>
            </a:r>
          </a:p>
          <a:p>
            <a:r>
              <a:rPr lang="nl-NL" altLang="nl-NL" sz="2400" dirty="0"/>
              <a:t>Als bruggetje naar de volgende dia: bij het Ctgb wordt een beoordeling (voor stof en middel) altijd intern getoetst door een collega</a:t>
            </a:r>
          </a:p>
        </p:txBody>
      </p:sp>
      <p:sp>
        <p:nvSpPr>
          <p:cNvPr id="2" name="Titel 1"/>
          <p:cNvSpPr>
            <a:spLocks noGrp="1"/>
          </p:cNvSpPr>
          <p:nvPr>
            <p:ph type="title"/>
          </p:nvPr>
        </p:nvSpPr>
        <p:spPr/>
        <p:txBody>
          <a:bodyPr/>
          <a:lstStyle/>
          <a:p>
            <a:r>
              <a:rPr lang="nl-NL" sz="3600" dirty="0"/>
              <a:t>Kwaliteitsborging Europees </a:t>
            </a:r>
          </a:p>
        </p:txBody>
      </p:sp>
    </p:spTree>
    <p:extLst>
      <p:ext uri="{BB962C8B-B14F-4D97-AF65-F5344CB8AC3E}">
        <p14:creationId xmlns:p14="http://schemas.microsoft.com/office/powerpoint/2010/main" val="105807888"/>
      </p:ext>
    </p:extLst>
  </p:cSld>
  <p:clrMapOvr>
    <a:masterClrMapping/>
  </p:clrMapOvr>
</p:sld>
</file>

<file path=ppt/theme/theme1.xml><?xml version="1.0" encoding="utf-8"?>
<a:theme xmlns:a="http://schemas.openxmlformats.org/drawingml/2006/main" name="general_presentation_ctgb">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Words>789</ap:Words>
  <ap:PresentationFormat>Diavoorstelling (4:3)</ap:PresentationFormat>
  <ap:Paragraphs>109</ap:Paragraphs>
  <ap:Slides>14</ap:Slides>
  <ap:HiddenSlides>0</ap:HiddenSlides>
  <ap:MMClips>0</ap:MMClips>
  <ap:ScaleCrop>false</ap:ScaleCrop>
  <ap:HeadingPairs>
    <vt:vector baseType="variant" size="6">
      <vt:variant>
        <vt:lpstr>Gebruikte lettertypen</vt:lpstr>
      </vt:variant>
      <vt:variant>
        <vt:i4>4</vt:i4>
      </vt:variant>
      <vt:variant>
        <vt:lpstr>Thema</vt:lpstr>
      </vt:variant>
      <vt:variant>
        <vt:i4>1</vt:i4>
      </vt:variant>
      <vt:variant>
        <vt:lpstr>Diatitels</vt:lpstr>
      </vt:variant>
      <vt:variant>
        <vt:i4>14</vt:i4>
      </vt:variant>
    </vt:vector>
  </ap:HeadingPairs>
  <ap:TitlesOfParts>
    <vt:vector baseType="lpstr" size="19">
      <vt:lpstr>Microsoft YaHei</vt:lpstr>
      <vt:lpstr>Arial</vt:lpstr>
      <vt:lpstr>Calibri</vt:lpstr>
      <vt:lpstr>Symbol</vt:lpstr>
      <vt:lpstr>general_presentation_ctgb</vt:lpstr>
      <vt:lpstr>Technische briefing  Tweede Kamer</vt:lpstr>
      <vt:lpstr>Kernelementen Ctgb</vt:lpstr>
      <vt:lpstr>Het Ctgb</vt:lpstr>
      <vt:lpstr>Toetsingskader</vt:lpstr>
      <vt:lpstr>Dossiervereisten</vt:lpstr>
      <vt:lpstr>Tweestapsproces: stof en middel</vt:lpstr>
      <vt:lpstr>Afwijzingen/beperkende maatregelen</vt:lpstr>
      <vt:lpstr>Transparantie besluiten</vt:lpstr>
      <vt:lpstr>Kwaliteitsborging Europees </vt:lpstr>
      <vt:lpstr>Kwaliteitscontrole Ctgb</vt:lpstr>
      <vt:lpstr>Toelatingssystematiek</vt:lpstr>
      <vt:lpstr>PowerPoint-presentatie</vt:lpstr>
      <vt:lpstr>Pro actief bij nieuwe inzichten</vt:lpstr>
      <vt:lpstr>Actuele onderwerpen</vt:lpstr>
    </vt:vector>
  </ap:TitlesOfParts>
  <ap:LinksUpToDate>false</ap:LinksUpToDate>
  <ap:SharedDoc>false</ap:SharedDoc>
</ap:Properties>
</file>

<file path=docProps/core.xml><?xml version="1.0" encoding="utf-8"?>
<coreProperties xmlns:dc="http://purl.org/dc/elements/1.1/" xmlns:dcterms="http://purl.org/dc/terms/" xmlns:xsi="http://www.w3.org/2001/XMLSchema-instance" xmlns="http://schemas.openxmlformats.org/package/2006/metadata/core-properties">
  <dc:title/>
  <dc:creator/>
  <lastModifiedBy/>
  <revision/>
  <lastPrinted>2022-03-28T08:45:32.0000000Z</lastPrinted>
  <dcterms:created xsi:type="dcterms:W3CDTF">2016-02-02T09:20:16.0000000Z</dcterms:created>
  <dcterms:modified xsi:type="dcterms:W3CDTF">2022-04-21T09:30:45.0000000Z</dcterms:modified>
  <dc:description/>
  <dc:subject/>
  <keywords/>
  <version/>
  <category>------------------------</category>
</coreProperties>
</file>