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  <p:sldMasterId id="2147483739" r:id="rId6"/>
    <p:sldMasterId id="2147483766" r:id="rId7"/>
  </p:sldMasterIdLst>
  <p:notesMasterIdLst>
    <p:notesMasterId r:id="rId22"/>
  </p:notesMasterIdLst>
  <p:handoutMasterIdLst>
    <p:handoutMasterId r:id="rId23"/>
  </p:handoutMasterIdLst>
  <p:sldIdLst>
    <p:sldId id="261" r:id="rId8"/>
    <p:sldId id="604" r:id="rId9"/>
    <p:sldId id="605" r:id="rId10"/>
    <p:sldId id="614" r:id="rId11"/>
    <p:sldId id="599" r:id="rId12"/>
    <p:sldId id="608" r:id="rId13"/>
    <p:sldId id="600" r:id="rId14"/>
    <p:sldId id="612" r:id="rId15"/>
    <p:sldId id="593" r:id="rId16"/>
    <p:sldId id="603" r:id="rId17"/>
    <p:sldId id="611" r:id="rId18"/>
    <p:sldId id="598" r:id="rId19"/>
    <p:sldId id="613" r:id="rId20"/>
    <p:sldId id="591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205D"/>
    <a:srgbClr val="D52B1E"/>
    <a:srgbClr val="154273"/>
    <a:srgbClr val="F2D9E7"/>
    <a:srgbClr val="E5B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6257" autoAdjust="0"/>
  </p:normalViewPr>
  <p:slideViewPr>
    <p:cSldViewPr snapToGrid="0">
      <p:cViewPr varScale="1">
        <p:scale>
          <a:sx n="119" d="100"/>
          <a:sy n="119" d="100"/>
        </p:scale>
        <p:origin x="204" y="96"/>
      </p:cViewPr>
      <p:guideLst>
        <p:guide pos="518"/>
        <p:guide orient="horz" pos="2160"/>
        <p:guide orient="horz" pos="10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224"/>
    </p:cViewPr>
  </p:sorter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.xml" Id="rId8" /><Relationship Type="http://schemas.openxmlformats.org/officeDocument/2006/relationships/slide" Target="slides/slide6.xml" Id="rId13" /><Relationship Type="http://schemas.openxmlformats.org/officeDocument/2006/relationships/slide" Target="slides/slide11.xml" Id="rId18" /><Relationship Type="http://schemas.openxmlformats.org/officeDocument/2006/relationships/viewProps" Target="viewProps.xml" Id="rId26" /><Relationship Type="http://schemas.openxmlformats.org/officeDocument/2006/relationships/slide" Target="slides/slide14.xml" Id="rId21" /><Relationship Type="http://schemas.openxmlformats.org/officeDocument/2006/relationships/slideMaster" Target="slideMasters/slideMaster3.xml" Id="rId7" /><Relationship Type="http://schemas.openxmlformats.org/officeDocument/2006/relationships/slide" Target="slides/slide5.xml" Id="rId12" /><Relationship Type="http://schemas.openxmlformats.org/officeDocument/2006/relationships/slide" Target="slides/slide10.xml" Id="rId17" /><Relationship Type="http://schemas.openxmlformats.org/officeDocument/2006/relationships/presProps" Target="presProps.xml" Id="rId25" /><Relationship Type="http://schemas.openxmlformats.org/officeDocument/2006/relationships/slide" Target="slides/slide9.xml" Id="rId16" /><Relationship Type="http://schemas.openxmlformats.org/officeDocument/2006/relationships/slide" Target="slides/slide13.xml" Id="rId20" /><Relationship Type="http://schemas.openxmlformats.org/officeDocument/2006/relationships/slideMaster" Target="slideMasters/slideMaster2.xml" Id="rId6" /><Relationship Type="http://schemas.openxmlformats.org/officeDocument/2006/relationships/slide" Target="slides/slide4.xml" Id="rId11" /><Relationship Type="http://schemas.openxmlformats.org/officeDocument/2006/relationships/commentAuthors" Target="commentAuthors.xml" Id="rId24" /><Relationship Type="http://schemas.openxmlformats.org/officeDocument/2006/relationships/slideMaster" Target="slideMasters/slideMaster1.xml" Id="rId5" /><Relationship Type="http://schemas.openxmlformats.org/officeDocument/2006/relationships/slide" Target="slides/slide8.xml" Id="rId15" /><Relationship Type="http://schemas.openxmlformats.org/officeDocument/2006/relationships/handoutMaster" Target="handoutMasters/handoutMaster1.xml" Id="rId23" /><Relationship Type="http://schemas.openxmlformats.org/officeDocument/2006/relationships/tableStyles" Target="tableStyles.xml" Id="rId28" /><Relationship Type="http://schemas.openxmlformats.org/officeDocument/2006/relationships/slide" Target="slides/slide3.xml" Id="rId10" /><Relationship Type="http://schemas.openxmlformats.org/officeDocument/2006/relationships/slide" Target="slides/slide12.xml" Id="rId19" /><Relationship Type="http://schemas.openxmlformats.org/officeDocument/2006/relationships/slide" Target="slides/slide2.xml" Id="rId9" /><Relationship Type="http://schemas.openxmlformats.org/officeDocument/2006/relationships/slide" Target="slides/slide7.xml" Id="rId14" /><Relationship Type="http://schemas.openxmlformats.org/officeDocument/2006/relationships/notesMaster" Target="notesMasters/notesMaster1.xml" Id="rId22" /><Relationship Type="http://schemas.openxmlformats.org/officeDocument/2006/relationships/theme" Target="theme/theme1.xml" Id="rId27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9-3-2026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9-3-2026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0507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83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734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sv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sv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ECF7A6B4-C699-594C-9D24-0AF1D6667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0"/>
            <a:ext cx="3738635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1" y="-2380"/>
            <a:ext cx="6095999" cy="6867256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948531 h 6860381"/>
              <a:gd name="connsiteX12" fmla="*/ 1 w 6096000"/>
              <a:gd name="connsiteY12" fmla="*/ 711200 h 6860381"/>
              <a:gd name="connsiteX13" fmla="*/ 1 w 6096000"/>
              <a:gd name="connsiteY13" fmla="*/ 2381 h 6860381"/>
              <a:gd name="connsiteX14" fmla="*/ 2 w 6096000"/>
              <a:gd name="connsiteY14" fmla="*/ 2381 h 6860381"/>
              <a:gd name="connsiteX15" fmla="*/ 2 w 6096000"/>
              <a:gd name="connsiteY15" fmla="*/ 711994 h 6860381"/>
              <a:gd name="connsiteX16" fmla="*/ 233366 w 6096000"/>
              <a:gd name="connsiteY16" fmla="*/ 711994 h 6860381"/>
              <a:gd name="connsiteX17" fmla="*/ 233366 w 6096000"/>
              <a:gd name="connsiteY17" fmla="*/ 2381 h 6860381"/>
              <a:gd name="connsiteX18" fmla="*/ 229238 w 6096000"/>
              <a:gd name="connsiteY18" fmla="*/ 2381 h 6860381"/>
              <a:gd name="connsiteX19" fmla="*/ 229238 w 6096000"/>
              <a:gd name="connsiteY19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1 w 6096000"/>
              <a:gd name="connsiteY10" fmla="*/ 948531 h 6860381"/>
              <a:gd name="connsiteX11" fmla="*/ 1 w 6096000"/>
              <a:gd name="connsiteY11" fmla="*/ 711200 h 6860381"/>
              <a:gd name="connsiteX12" fmla="*/ 1 w 6096000"/>
              <a:gd name="connsiteY12" fmla="*/ 2381 h 6860381"/>
              <a:gd name="connsiteX13" fmla="*/ 2 w 6096000"/>
              <a:gd name="connsiteY13" fmla="*/ 2381 h 6860381"/>
              <a:gd name="connsiteX14" fmla="*/ 2 w 6096000"/>
              <a:gd name="connsiteY14" fmla="*/ 711994 h 6860381"/>
              <a:gd name="connsiteX15" fmla="*/ 233366 w 6096000"/>
              <a:gd name="connsiteY15" fmla="*/ 711994 h 6860381"/>
              <a:gd name="connsiteX16" fmla="*/ 233366 w 6096000"/>
              <a:gd name="connsiteY16" fmla="*/ 2381 h 6860381"/>
              <a:gd name="connsiteX17" fmla="*/ 229238 w 6096000"/>
              <a:gd name="connsiteY17" fmla="*/ 2381 h 6860381"/>
              <a:gd name="connsiteX18" fmla="*/ 229238 w 6096000"/>
              <a:gd name="connsiteY18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0 w 6096000"/>
              <a:gd name="connsiteY8" fmla="*/ 6626381 h 6860381"/>
              <a:gd name="connsiteX9" fmla="*/ 1 w 6096000"/>
              <a:gd name="connsiteY9" fmla="*/ 948531 h 6860381"/>
              <a:gd name="connsiteX10" fmla="*/ 1 w 6096000"/>
              <a:gd name="connsiteY10" fmla="*/ 711200 h 6860381"/>
              <a:gd name="connsiteX11" fmla="*/ 1 w 6096000"/>
              <a:gd name="connsiteY11" fmla="*/ 2381 h 6860381"/>
              <a:gd name="connsiteX12" fmla="*/ 2 w 6096000"/>
              <a:gd name="connsiteY12" fmla="*/ 2381 h 6860381"/>
              <a:gd name="connsiteX13" fmla="*/ 2 w 6096000"/>
              <a:gd name="connsiteY13" fmla="*/ 711994 h 6860381"/>
              <a:gd name="connsiteX14" fmla="*/ 233366 w 6096000"/>
              <a:gd name="connsiteY14" fmla="*/ 711994 h 6860381"/>
              <a:gd name="connsiteX15" fmla="*/ 233366 w 6096000"/>
              <a:gd name="connsiteY15" fmla="*/ 2381 h 6860381"/>
              <a:gd name="connsiteX16" fmla="*/ 229238 w 6096000"/>
              <a:gd name="connsiteY16" fmla="*/ 2381 h 6860381"/>
              <a:gd name="connsiteX17" fmla="*/ 229238 w 6096000"/>
              <a:gd name="connsiteY17" fmla="*/ 0 h 6860381"/>
              <a:gd name="connsiteX0" fmla="*/ 229237 w 6095999"/>
              <a:gd name="connsiteY0" fmla="*/ 0 h 6860381"/>
              <a:gd name="connsiteX1" fmla="*/ 6091237 w 6095999"/>
              <a:gd name="connsiteY1" fmla="*/ 0 h 6860381"/>
              <a:gd name="connsiteX2" fmla="*/ 6091237 w 6095999"/>
              <a:gd name="connsiteY2" fmla="*/ 2381 h 6860381"/>
              <a:gd name="connsiteX3" fmla="*/ 6095999 w 6095999"/>
              <a:gd name="connsiteY3" fmla="*/ 2381 h 6860381"/>
              <a:gd name="connsiteX4" fmla="*/ 6095999 w 6095999"/>
              <a:gd name="connsiteY4" fmla="*/ 6860381 h 6860381"/>
              <a:gd name="connsiteX5" fmla="*/ 6095998 w 6095999"/>
              <a:gd name="connsiteY5" fmla="*/ 6860381 h 6860381"/>
              <a:gd name="connsiteX6" fmla="*/ 3832224 w 6095999"/>
              <a:gd name="connsiteY6" fmla="*/ 6860381 h 6860381"/>
              <a:gd name="connsiteX7" fmla="*/ 232200 w 6095999"/>
              <a:gd name="connsiteY7" fmla="*/ 6860381 h 6860381"/>
              <a:gd name="connsiteX8" fmla="*/ 0 w 6095999"/>
              <a:gd name="connsiteY8" fmla="*/ 948531 h 6860381"/>
              <a:gd name="connsiteX9" fmla="*/ 0 w 6095999"/>
              <a:gd name="connsiteY9" fmla="*/ 711200 h 6860381"/>
              <a:gd name="connsiteX10" fmla="*/ 0 w 6095999"/>
              <a:gd name="connsiteY10" fmla="*/ 2381 h 6860381"/>
              <a:gd name="connsiteX11" fmla="*/ 1 w 6095999"/>
              <a:gd name="connsiteY11" fmla="*/ 2381 h 6860381"/>
              <a:gd name="connsiteX12" fmla="*/ 1 w 6095999"/>
              <a:gd name="connsiteY12" fmla="*/ 711994 h 6860381"/>
              <a:gd name="connsiteX13" fmla="*/ 233365 w 6095999"/>
              <a:gd name="connsiteY13" fmla="*/ 711994 h 6860381"/>
              <a:gd name="connsiteX14" fmla="*/ 233365 w 6095999"/>
              <a:gd name="connsiteY14" fmla="*/ 2381 h 6860381"/>
              <a:gd name="connsiteX15" fmla="*/ 229237 w 6095999"/>
              <a:gd name="connsiteY15" fmla="*/ 2381 h 6860381"/>
              <a:gd name="connsiteX16" fmla="*/ 229237 w 6095999"/>
              <a:gd name="connsiteY16" fmla="*/ 0 h 6860381"/>
              <a:gd name="connsiteX0" fmla="*/ 229237 w 6095999"/>
              <a:gd name="connsiteY0" fmla="*/ 0 h 6867256"/>
              <a:gd name="connsiteX1" fmla="*/ 6091237 w 6095999"/>
              <a:gd name="connsiteY1" fmla="*/ 0 h 6867256"/>
              <a:gd name="connsiteX2" fmla="*/ 6091237 w 6095999"/>
              <a:gd name="connsiteY2" fmla="*/ 2381 h 6867256"/>
              <a:gd name="connsiteX3" fmla="*/ 6095999 w 6095999"/>
              <a:gd name="connsiteY3" fmla="*/ 2381 h 6867256"/>
              <a:gd name="connsiteX4" fmla="*/ 6095999 w 6095999"/>
              <a:gd name="connsiteY4" fmla="*/ 6860381 h 6867256"/>
              <a:gd name="connsiteX5" fmla="*/ 6095998 w 6095999"/>
              <a:gd name="connsiteY5" fmla="*/ 6860381 h 6867256"/>
              <a:gd name="connsiteX6" fmla="*/ 3832224 w 6095999"/>
              <a:gd name="connsiteY6" fmla="*/ 6860381 h 6867256"/>
              <a:gd name="connsiteX7" fmla="*/ 5319 w 6095999"/>
              <a:gd name="connsiteY7" fmla="*/ 6867256 h 6867256"/>
              <a:gd name="connsiteX8" fmla="*/ 0 w 6095999"/>
              <a:gd name="connsiteY8" fmla="*/ 948531 h 6867256"/>
              <a:gd name="connsiteX9" fmla="*/ 0 w 6095999"/>
              <a:gd name="connsiteY9" fmla="*/ 711200 h 6867256"/>
              <a:gd name="connsiteX10" fmla="*/ 0 w 6095999"/>
              <a:gd name="connsiteY10" fmla="*/ 2381 h 6867256"/>
              <a:gd name="connsiteX11" fmla="*/ 1 w 6095999"/>
              <a:gd name="connsiteY11" fmla="*/ 2381 h 6867256"/>
              <a:gd name="connsiteX12" fmla="*/ 1 w 6095999"/>
              <a:gd name="connsiteY12" fmla="*/ 711994 h 6867256"/>
              <a:gd name="connsiteX13" fmla="*/ 233365 w 6095999"/>
              <a:gd name="connsiteY13" fmla="*/ 711994 h 6867256"/>
              <a:gd name="connsiteX14" fmla="*/ 233365 w 6095999"/>
              <a:gd name="connsiteY14" fmla="*/ 2381 h 6867256"/>
              <a:gd name="connsiteX15" fmla="*/ 229237 w 6095999"/>
              <a:gd name="connsiteY15" fmla="*/ 2381 h 6867256"/>
              <a:gd name="connsiteX16" fmla="*/ 229237 w 6095999"/>
              <a:gd name="connsiteY16" fmla="*/ 0 h 686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999" h="6867256">
                <a:moveTo>
                  <a:pt x="229237" y="0"/>
                </a:moveTo>
                <a:lnTo>
                  <a:pt x="6091237" y="0"/>
                </a:lnTo>
                <a:lnTo>
                  <a:pt x="6091237" y="2381"/>
                </a:lnTo>
                <a:lnTo>
                  <a:pt x="6095999" y="2381"/>
                </a:lnTo>
                <a:lnTo>
                  <a:pt x="6095999" y="6860381"/>
                </a:lnTo>
                <a:lnTo>
                  <a:pt x="6095998" y="6860381"/>
                </a:lnTo>
                <a:lnTo>
                  <a:pt x="3832224" y="6860381"/>
                </a:lnTo>
                <a:lnTo>
                  <a:pt x="5319" y="6867256"/>
                </a:lnTo>
                <a:lnTo>
                  <a:pt x="0" y="948531"/>
                </a:lnTo>
                <a:lnTo>
                  <a:pt x="0" y="711200"/>
                </a:lnTo>
                <a:lnTo>
                  <a:pt x="0" y="2381"/>
                </a:lnTo>
                <a:lnTo>
                  <a:pt x="1" y="2381"/>
                </a:lnTo>
                <a:lnTo>
                  <a:pt x="1" y="711994"/>
                </a:lnTo>
                <a:lnTo>
                  <a:pt x="233365" y="711994"/>
                </a:lnTo>
                <a:lnTo>
                  <a:pt x="233365" y="2381"/>
                </a:lnTo>
                <a:lnTo>
                  <a:pt x="229237" y="2381"/>
                </a:lnTo>
                <a:lnTo>
                  <a:pt x="2292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1" y="-2381"/>
            <a:ext cx="6095999" cy="6869479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5488781 h 6860381"/>
              <a:gd name="connsiteX10" fmla="*/ 1 w 6096000"/>
              <a:gd name="connsiteY10" fmla="*/ 5488781 h 6860381"/>
              <a:gd name="connsiteX11" fmla="*/ 1 w 6096000"/>
              <a:gd name="connsiteY11" fmla="*/ 948531 h 6860381"/>
              <a:gd name="connsiteX12" fmla="*/ 1 w 6096000"/>
              <a:gd name="connsiteY12" fmla="*/ 711200 h 6860381"/>
              <a:gd name="connsiteX13" fmla="*/ 1 w 6096000"/>
              <a:gd name="connsiteY13" fmla="*/ 2381 h 6860381"/>
              <a:gd name="connsiteX14" fmla="*/ 2 w 6096000"/>
              <a:gd name="connsiteY14" fmla="*/ 2381 h 6860381"/>
              <a:gd name="connsiteX15" fmla="*/ 2 w 6096000"/>
              <a:gd name="connsiteY15" fmla="*/ 711994 h 6860381"/>
              <a:gd name="connsiteX16" fmla="*/ 233366 w 6096000"/>
              <a:gd name="connsiteY16" fmla="*/ 711994 h 6860381"/>
              <a:gd name="connsiteX17" fmla="*/ 233366 w 6096000"/>
              <a:gd name="connsiteY17" fmla="*/ 2381 h 6860381"/>
              <a:gd name="connsiteX18" fmla="*/ 229238 w 6096000"/>
              <a:gd name="connsiteY18" fmla="*/ 2381 h 6860381"/>
              <a:gd name="connsiteX19" fmla="*/ 229238 w 6096000"/>
              <a:gd name="connsiteY19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0 w 6096000"/>
              <a:gd name="connsiteY8" fmla="*/ 5488781 h 6860381"/>
              <a:gd name="connsiteX9" fmla="*/ 1 w 6096000"/>
              <a:gd name="connsiteY9" fmla="*/ 5488781 h 6860381"/>
              <a:gd name="connsiteX10" fmla="*/ 1 w 6096000"/>
              <a:gd name="connsiteY10" fmla="*/ 948531 h 6860381"/>
              <a:gd name="connsiteX11" fmla="*/ 1 w 6096000"/>
              <a:gd name="connsiteY11" fmla="*/ 711200 h 6860381"/>
              <a:gd name="connsiteX12" fmla="*/ 1 w 6096000"/>
              <a:gd name="connsiteY12" fmla="*/ 2381 h 6860381"/>
              <a:gd name="connsiteX13" fmla="*/ 2 w 6096000"/>
              <a:gd name="connsiteY13" fmla="*/ 2381 h 6860381"/>
              <a:gd name="connsiteX14" fmla="*/ 2 w 6096000"/>
              <a:gd name="connsiteY14" fmla="*/ 711994 h 6860381"/>
              <a:gd name="connsiteX15" fmla="*/ 233366 w 6096000"/>
              <a:gd name="connsiteY15" fmla="*/ 711994 h 6860381"/>
              <a:gd name="connsiteX16" fmla="*/ 233366 w 6096000"/>
              <a:gd name="connsiteY16" fmla="*/ 2381 h 6860381"/>
              <a:gd name="connsiteX17" fmla="*/ 229238 w 6096000"/>
              <a:gd name="connsiteY17" fmla="*/ 2381 h 6860381"/>
              <a:gd name="connsiteX18" fmla="*/ 229238 w 6096000"/>
              <a:gd name="connsiteY18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0 w 6096000"/>
              <a:gd name="connsiteY8" fmla="*/ 5488781 h 6860381"/>
              <a:gd name="connsiteX9" fmla="*/ 1 w 6096000"/>
              <a:gd name="connsiteY9" fmla="*/ 948531 h 6860381"/>
              <a:gd name="connsiteX10" fmla="*/ 1 w 6096000"/>
              <a:gd name="connsiteY10" fmla="*/ 711200 h 6860381"/>
              <a:gd name="connsiteX11" fmla="*/ 1 w 6096000"/>
              <a:gd name="connsiteY11" fmla="*/ 2381 h 6860381"/>
              <a:gd name="connsiteX12" fmla="*/ 2 w 6096000"/>
              <a:gd name="connsiteY12" fmla="*/ 2381 h 6860381"/>
              <a:gd name="connsiteX13" fmla="*/ 2 w 6096000"/>
              <a:gd name="connsiteY13" fmla="*/ 711994 h 6860381"/>
              <a:gd name="connsiteX14" fmla="*/ 233366 w 6096000"/>
              <a:gd name="connsiteY14" fmla="*/ 711994 h 6860381"/>
              <a:gd name="connsiteX15" fmla="*/ 233366 w 6096000"/>
              <a:gd name="connsiteY15" fmla="*/ 2381 h 6860381"/>
              <a:gd name="connsiteX16" fmla="*/ 229238 w 6096000"/>
              <a:gd name="connsiteY16" fmla="*/ 2381 h 6860381"/>
              <a:gd name="connsiteX17" fmla="*/ 229238 w 6096000"/>
              <a:gd name="connsiteY17" fmla="*/ 0 h 6860381"/>
              <a:gd name="connsiteX0" fmla="*/ 229237 w 6095999"/>
              <a:gd name="connsiteY0" fmla="*/ 0 h 6860381"/>
              <a:gd name="connsiteX1" fmla="*/ 6091237 w 6095999"/>
              <a:gd name="connsiteY1" fmla="*/ 0 h 6860381"/>
              <a:gd name="connsiteX2" fmla="*/ 6091237 w 6095999"/>
              <a:gd name="connsiteY2" fmla="*/ 2381 h 6860381"/>
              <a:gd name="connsiteX3" fmla="*/ 6095999 w 6095999"/>
              <a:gd name="connsiteY3" fmla="*/ 2381 h 6860381"/>
              <a:gd name="connsiteX4" fmla="*/ 6095999 w 6095999"/>
              <a:gd name="connsiteY4" fmla="*/ 6860381 h 6860381"/>
              <a:gd name="connsiteX5" fmla="*/ 6095998 w 6095999"/>
              <a:gd name="connsiteY5" fmla="*/ 6860381 h 6860381"/>
              <a:gd name="connsiteX6" fmla="*/ 3832224 w 6095999"/>
              <a:gd name="connsiteY6" fmla="*/ 6860381 h 6860381"/>
              <a:gd name="connsiteX7" fmla="*/ 232200 w 6095999"/>
              <a:gd name="connsiteY7" fmla="*/ 6860381 h 6860381"/>
              <a:gd name="connsiteX8" fmla="*/ 0 w 6095999"/>
              <a:gd name="connsiteY8" fmla="*/ 948531 h 6860381"/>
              <a:gd name="connsiteX9" fmla="*/ 0 w 6095999"/>
              <a:gd name="connsiteY9" fmla="*/ 711200 h 6860381"/>
              <a:gd name="connsiteX10" fmla="*/ 0 w 6095999"/>
              <a:gd name="connsiteY10" fmla="*/ 2381 h 6860381"/>
              <a:gd name="connsiteX11" fmla="*/ 1 w 6095999"/>
              <a:gd name="connsiteY11" fmla="*/ 2381 h 6860381"/>
              <a:gd name="connsiteX12" fmla="*/ 1 w 6095999"/>
              <a:gd name="connsiteY12" fmla="*/ 711994 h 6860381"/>
              <a:gd name="connsiteX13" fmla="*/ 233365 w 6095999"/>
              <a:gd name="connsiteY13" fmla="*/ 711994 h 6860381"/>
              <a:gd name="connsiteX14" fmla="*/ 233365 w 6095999"/>
              <a:gd name="connsiteY14" fmla="*/ 2381 h 6860381"/>
              <a:gd name="connsiteX15" fmla="*/ 229237 w 6095999"/>
              <a:gd name="connsiteY15" fmla="*/ 2381 h 6860381"/>
              <a:gd name="connsiteX16" fmla="*/ 229237 w 6095999"/>
              <a:gd name="connsiteY16" fmla="*/ 0 h 6860381"/>
              <a:gd name="connsiteX0" fmla="*/ 229237 w 6095999"/>
              <a:gd name="connsiteY0" fmla="*/ 0 h 6869479"/>
              <a:gd name="connsiteX1" fmla="*/ 6091237 w 6095999"/>
              <a:gd name="connsiteY1" fmla="*/ 0 h 6869479"/>
              <a:gd name="connsiteX2" fmla="*/ 6091237 w 6095999"/>
              <a:gd name="connsiteY2" fmla="*/ 2381 h 6869479"/>
              <a:gd name="connsiteX3" fmla="*/ 6095999 w 6095999"/>
              <a:gd name="connsiteY3" fmla="*/ 2381 h 6869479"/>
              <a:gd name="connsiteX4" fmla="*/ 6095999 w 6095999"/>
              <a:gd name="connsiteY4" fmla="*/ 6860381 h 6869479"/>
              <a:gd name="connsiteX5" fmla="*/ 6095998 w 6095999"/>
              <a:gd name="connsiteY5" fmla="*/ 6860381 h 6869479"/>
              <a:gd name="connsiteX6" fmla="*/ 3832224 w 6095999"/>
              <a:gd name="connsiteY6" fmla="*/ 6860381 h 6869479"/>
              <a:gd name="connsiteX7" fmla="*/ 188 w 6095999"/>
              <a:gd name="connsiteY7" fmla="*/ 6869479 h 6869479"/>
              <a:gd name="connsiteX8" fmla="*/ 0 w 6095999"/>
              <a:gd name="connsiteY8" fmla="*/ 948531 h 6869479"/>
              <a:gd name="connsiteX9" fmla="*/ 0 w 6095999"/>
              <a:gd name="connsiteY9" fmla="*/ 711200 h 6869479"/>
              <a:gd name="connsiteX10" fmla="*/ 0 w 6095999"/>
              <a:gd name="connsiteY10" fmla="*/ 2381 h 6869479"/>
              <a:gd name="connsiteX11" fmla="*/ 1 w 6095999"/>
              <a:gd name="connsiteY11" fmla="*/ 2381 h 6869479"/>
              <a:gd name="connsiteX12" fmla="*/ 1 w 6095999"/>
              <a:gd name="connsiteY12" fmla="*/ 711994 h 6869479"/>
              <a:gd name="connsiteX13" fmla="*/ 233365 w 6095999"/>
              <a:gd name="connsiteY13" fmla="*/ 711994 h 6869479"/>
              <a:gd name="connsiteX14" fmla="*/ 233365 w 6095999"/>
              <a:gd name="connsiteY14" fmla="*/ 2381 h 6869479"/>
              <a:gd name="connsiteX15" fmla="*/ 229237 w 6095999"/>
              <a:gd name="connsiteY15" fmla="*/ 2381 h 6869479"/>
              <a:gd name="connsiteX16" fmla="*/ 229237 w 6095999"/>
              <a:gd name="connsiteY16" fmla="*/ 0 h 686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999" h="6869479">
                <a:moveTo>
                  <a:pt x="229237" y="0"/>
                </a:moveTo>
                <a:lnTo>
                  <a:pt x="6091237" y="0"/>
                </a:lnTo>
                <a:lnTo>
                  <a:pt x="6091237" y="2381"/>
                </a:lnTo>
                <a:lnTo>
                  <a:pt x="6095999" y="2381"/>
                </a:lnTo>
                <a:lnTo>
                  <a:pt x="6095999" y="6860381"/>
                </a:lnTo>
                <a:lnTo>
                  <a:pt x="6095998" y="6860381"/>
                </a:lnTo>
                <a:lnTo>
                  <a:pt x="3832224" y="6860381"/>
                </a:lnTo>
                <a:lnTo>
                  <a:pt x="188" y="6869479"/>
                </a:lnTo>
                <a:cubicBezTo>
                  <a:pt x="125" y="4895830"/>
                  <a:pt x="63" y="2922180"/>
                  <a:pt x="0" y="948531"/>
                </a:cubicBezTo>
                <a:lnTo>
                  <a:pt x="0" y="711200"/>
                </a:lnTo>
                <a:lnTo>
                  <a:pt x="0" y="2381"/>
                </a:lnTo>
                <a:lnTo>
                  <a:pt x="1" y="2381"/>
                </a:lnTo>
                <a:lnTo>
                  <a:pt x="1" y="711994"/>
                </a:lnTo>
                <a:lnTo>
                  <a:pt x="233365" y="711994"/>
                </a:lnTo>
                <a:lnTo>
                  <a:pt x="233365" y="2381"/>
                </a:lnTo>
                <a:lnTo>
                  <a:pt x="229237" y="2381"/>
                </a:lnTo>
                <a:lnTo>
                  <a:pt x="2292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626381 h 6860381"/>
              <a:gd name="connsiteX8" fmla="*/ 0 w 6096000"/>
              <a:gd name="connsiteY8" fmla="*/ 6626381 h 6860381"/>
              <a:gd name="connsiteX9" fmla="*/ 0 w 6096000"/>
              <a:gd name="connsiteY9" fmla="*/ 5488781 h 6860381"/>
              <a:gd name="connsiteX10" fmla="*/ 1 w 6096000"/>
              <a:gd name="connsiteY10" fmla="*/ 5488781 h 6860381"/>
              <a:gd name="connsiteX11" fmla="*/ 1 w 6096000"/>
              <a:gd name="connsiteY11" fmla="*/ 948531 h 6860381"/>
              <a:gd name="connsiteX12" fmla="*/ 1 w 6096000"/>
              <a:gd name="connsiteY12" fmla="*/ 711200 h 6860381"/>
              <a:gd name="connsiteX13" fmla="*/ 1 w 6096000"/>
              <a:gd name="connsiteY13" fmla="*/ 2381 h 6860381"/>
              <a:gd name="connsiteX14" fmla="*/ 2 w 6096000"/>
              <a:gd name="connsiteY14" fmla="*/ 2381 h 6860381"/>
              <a:gd name="connsiteX15" fmla="*/ 2 w 6096000"/>
              <a:gd name="connsiteY15" fmla="*/ 711994 h 6860381"/>
              <a:gd name="connsiteX16" fmla="*/ 233366 w 6096000"/>
              <a:gd name="connsiteY16" fmla="*/ 711994 h 6860381"/>
              <a:gd name="connsiteX17" fmla="*/ 233366 w 6096000"/>
              <a:gd name="connsiteY17" fmla="*/ 2381 h 6860381"/>
              <a:gd name="connsiteX18" fmla="*/ 229238 w 6096000"/>
              <a:gd name="connsiteY18" fmla="*/ 2381 h 6860381"/>
              <a:gd name="connsiteX19" fmla="*/ 229238 w 6096000"/>
              <a:gd name="connsiteY19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0 w 6096000"/>
              <a:gd name="connsiteY7" fmla="*/ 6626381 h 6860381"/>
              <a:gd name="connsiteX8" fmla="*/ 0 w 6096000"/>
              <a:gd name="connsiteY8" fmla="*/ 5488781 h 6860381"/>
              <a:gd name="connsiteX9" fmla="*/ 1 w 6096000"/>
              <a:gd name="connsiteY9" fmla="*/ 5488781 h 6860381"/>
              <a:gd name="connsiteX10" fmla="*/ 1 w 6096000"/>
              <a:gd name="connsiteY10" fmla="*/ 948531 h 6860381"/>
              <a:gd name="connsiteX11" fmla="*/ 1 w 6096000"/>
              <a:gd name="connsiteY11" fmla="*/ 711200 h 6860381"/>
              <a:gd name="connsiteX12" fmla="*/ 1 w 6096000"/>
              <a:gd name="connsiteY12" fmla="*/ 2381 h 6860381"/>
              <a:gd name="connsiteX13" fmla="*/ 2 w 6096000"/>
              <a:gd name="connsiteY13" fmla="*/ 2381 h 6860381"/>
              <a:gd name="connsiteX14" fmla="*/ 2 w 6096000"/>
              <a:gd name="connsiteY14" fmla="*/ 711994 h 6860381"/>
              <a:gd name="connsiteX15" fmla="*/ 233366 w 6096000"/>
              <a:gd name="connsiteY15" fmla="*/ 711994 h 6860381"/>
              <a:gd name="connsiteX16" fmla="*/ 233366 w 6096000"/>
              <a:gd name="connsiteY16" fmla="*/ 2381 h 6860381"/>
              <a:gd name="connsiteX17" fmla="*/ 229238 w 6096000"/>
              <a:gd name="connsiteY17" fmla="*/ 2381 h 6860381"/>
              <a:gd name="connsiteX18" fmla="*/ 229238 w 6096000"/>
              <a:gd name="connsiteY18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0 w 6096000"/>
              <a:gd name="connsiteY7" fmla="*/ 6626381 h 6860381"/>
              <a:gd name="connsiteX8" fmla="*/ 0 w 6096000"/>
              <a:gd name="connsiteY8" fmla="*/ 5488781 h 6860381"/>
              <a:gd name="connsiteX9" fmla="*/ 1 w 6096000"/>
              <a:gd name="connsiteY9" fmla="*/ 948531 h 6860381"/>
              <a:gd name="connsiteX10" fmla="*/ 1 w 6096000"/>
              <a:gd name="connsiteY10" fmla="*/ 711200 h 6860381"/>
              <a:gd name="connsiteX11" fmla="*/ 1 w 6096000"/>
              <a:gd name="connsiteY11" fmla="*/ 2381 h 6860381"/>
              <a:gd name="connsiteX12" fmla="*/ 2 w 6096000"/>
              <a:gd name="connsiteY12" fmla="*/ 2381 h 6860381"/>
              <a:gd name="connsiteX13" fmla="*/ 2 w 6096000"/>
              <a:gd name="connsiteY13" fmla="*/ 711994 h 6860381"/>
              <a:gd name="connsiteX14" fmla="*/ 233366 w 6096000"/>
              <a:gd name="connsiteY14" fmla="*/ 711994 h 6860381"/>
              <a:gd name="connsiteX15" fmla="*/ 233366 w 6096000"/>
              <a:gd name="connsiteY15" fmla="*/ 2381 h 6860381"/>
              <a:gd name="connsiteX16" fmla="*/ 229238 w 6096000"/>
              <a:gd name="connsiteY16" fmla="*/ 2381 h 6860381"/>
              <a:gd name="connsiteX17" fmla="*/ 229238 w 6096000"/>
              <a:gd name="connsiteY17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0 w 6096000"/>
              <a:gd name="connsiteY6" fmla="*/ 6626381 h 6860381"/>
              <a:gd name="connsiteX7" fmla="*/ 0 w 6096000"/>
              <a:gd name="connsiteY7" fmla="*/ 5488781 h 6860381"/>
              <a:gd name="connsiteX8" fmla="*/ 1 w 6096000"/>
              <a:gd name="connsiteY8" fmla="*/ 948531 h 6860381"/>
              <a:gd name="connsiteX9" fmla="*/ 1 w 6096000"/>
              <a:gd name="connsiteY9" fmla="*/ 711200 h 6860381"/>
              <a:gd name="connsiteX10" fmla="*/ 1 w 6096000"/>
              <a:gd name="connsiteY10" fmla="*/ 2381 h 6860381"/>
              <a:gd name="connsiteX11" fmla="*/ 2 w 6096000"/>
              <a:gd name="connsiteY11" fmla="*/ 2381 h 6860381"/>
              <a:gd name="connsiteX12" fmla="*/ 2 w 6096000"/>
              <a:gd name="connsiteY12" fmla="*/ 711994 h 6860381"/>
              <a:gd name="connsiteX13" fmla="*/ 233366 w 6096000"/>
              <a:gd name="connsiteY13" fmla="*/ 711994 h 6860381"/>
              <a:gd name="connsiteX14" fmla="*/ 233366 w 6096000"/>
              <a:gd name="connsiteY14" fmla="*/ 2381 h 6860381"/>
              <a:gd name="connsiteX15" fmla="*/ 229238 w 6096000"/>
              <a:gd name="connsiteY15" fmla="*/ 2381 h 6860381"/>
              <a:gd name="connsiteX16" fmla="*/ 229238 w 6096000"/>
              <a:gd name="connsiteY16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0 w 6096000"/>
              <a:gd name="connsiteY6" fmla="*/ 6626381 h 6860381"/>
              <a:gd name="connsiteX7" fmla="*/ 1 w 6096000"/>
              <a:gd name="connsiteY7" fmla="*/ 948531 h 6860381"/>
              <a:gd name="connsiteX8" fmla="*/ 1 w 6096000"/>
              <a:gd name="connsiteY8" fmla="*/ 711200 h 6860381"/>
              <a:gd name="connsiteX9" fmla="*/ 1 w 6096000"/>
              <a:gd name="connsiteY9" fmla="*/ 2381 h 6860381"/>
              <a:gd name="connsiteX10" fmla="*/ 2 w 6096000"/>
              <a:gd name="connsiteY10" fmla="*/ 2381 h 6860381"/>
              <a:gd name="connsiteX11" fmla="*/ 2 w 6096000"/>
              <a:gd name="connsiteY11" fmla="*/ 711994 h 6860381"/>
              <a:gd name="connsiteX12" fmla="*/ 233366 w 6096000"/>
              <a:gd name="connsiteY12" fmla="*/ 711994 h 6860381"/>
              <a:gd name="connsiteX13" fmla="*/ 233366 w 6096000"/>
              <a:gd name="connsiteY13" fmla="*/ 2381 h 6860381"/>
              <a:gd name="connsiteX14" fmla="*/ 229238 w 6096000"/>
              <a:gd name="connsiteY14" fmla="*/ 2381 h 6860381"/>
              <a:gd name="connsiteX15" fmla="*/ 229238 w 6096000"/>
              <a:gd name="connsiteY15" fmla="*/ 0 h 6860381"/>
              <a:gd name="connsiteX0" fmla="*/ 242989 w 6109751"/>
              <a:gd name="connsiteY0" fmla="*/ 0 h 6860381"/>
              <a:gd name="connsiteX1" fmla="*/ 6104989 w 6109751"/>
              <a:gd name="connsiteY1" fmla="*/ 0 h 6860381"/>
              <a:gd name="connsiteX2" fmla="*/ 6104989 w 6109751"/>
              <a:gd name="connsiteY2" fmla="*/ 2381 h 6860381"/>
              <a:gd name="connsiteX3" fmla="*/ 6109751 w 6109751"/>
              <a:gd name="connsiteY3" fmla="*/ 2381 h 6860381"/>
              <a:gd name="connsiteX4" fmla="*/ 6109751 w 6109751"/>
              <a:gd name="connsiteY4" fmla="*/ 6860381 h 6860381"/>
              <a:gd name="connsiteX5" fmla="*/ 6109750 w 6109751"/>
              <a:gd name="connsiteY5" fmla="*/ 6860381 h 6860381"/>
              <a:gd name="connsiteX6" fmla="*/ 0 w 6109751"/>
              <a:gd name="connsiteY6" fmla="*/ 6860137 h 6860381"/>
              <a:gd name="connsiteX7" fmla="*/ 13752 w 6109751"/>
              <a:gd name="connsiteY7" fmla="*/ 948531 h 6860381"/>
              <a:gd name="connsiteX8" fmla="*/ 13752 w 6109751"/>
              <a:gd name="connsiteY8" fmla="*/ 711200 h 6860381"/>
              <a:gd name="connsiteX9" fmla="*/ 13752 w 6109751"/>
              <a:gd name="connsiteY9" fmla="*/ 2381 h 6860381"/>
              <a:gd name="connsiteX10" fmla="*/ 13753 w 6109751"/>
              <a:gd name="connsiteY10" fmla="*/ 2381 h 6860381"/>
              <a:gd name="connsiteX11" fmla="*/ 13753 w 6109751"/>
              <a:gd name="connsiteY11" fmla="*/ 711994 h 6860381"/>
              <a:gd name="connsiteX12" fmla="*/ 247117 w 6109751"/>
              <a:gd name="connsiteY12" fmla="*/ 711994 h 6860381"/>
              <a:gd name="connsiteX13" fmla="*/ 247117 w 6109751"/>
              <a:gd name="connsiteY13" fmla="*/ 2381 h 6860381"/>
              <a:gd name="connsiteX14" fmla="*/ 242989 w 6109751"/>
              <a:gd name="connsiteY14" fmla="*/ 2381 h 6860381"/>
              <a:gd name="connsiteX15" fmla="*/ 242989 w 6109751"/>
              <a:gd name="connsiteY15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0 w 6096000"/>
              <a:gd name="connsiteY6" fmla="*/ 6860137 h 6860381"/>
              <a:gd name="connsiteX7" fmla="*/ 1 w 6096000"/>
              <a:gd name="connsiteY7" fmla="*/ 948531 h 6860381"/>
              <a:gd name="connsiteX8" fmla="*/ 1 w 6096000"/>
              <a:gd name="connsiteY8" fmla="*/ 711200 h 6860381"/>
              <a:gd name="connsiteX9" fmla="*/ 1 w 6096000"/>
              <a:gd name="connsiteY9" fmla="*/ 2381 h 6860381"/>
              <a:gd name="connsiteX10" fmla="*/ 2 w 6096000"/>
              <a:gd name="connsiteY10" fmla="*/ 2381 h 6860381"/>
              <a:gd name="connsiteX11" fmla="*/ 2 w 6096000"/>
              <a:gd name="connsiteY11" fmla="*/ 711994 h 6860381"/>
              <a:gd name="connsiteX12" fmla="*/ 233366 w 6096000"/>
              <a:gd name="connsiteY12" fmla="*/ 711994 h 6860381"/>
              <a:gd name="connsiteX13" fmla="*/ 233366 w 6096000"/>
              <a:gd name="connsiteY13" fmla="*/ 2381 h 6860381"/>
              <a:gd name="connsiteX14" fmla="*/ 229238 w 6096000"/>
              <a:gd name="connsiteY14" fmla="*/ 2381 h 6860381"/>
              <a:gd name="connsiteX15" fmla="*/ 229238 w 6096000"/>
              <a:gd name="connsiteY15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0" y="6860137"/>
                </a:lnTo>
                <a:cubicBezTo>
                  <a:pt x="0" y="4967520"/>
                  <a:pt x="1" y="2841148"/>
                  <a:pt x="1" y="948531"/>
                </a:cubicBez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bg>
      <p:bgPr>
        <a:gradFill>
          <a:gsLst>
            <a:gs pos="50000">
              <a:schemeClr val="bg1"/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C5BC913F-44C9-0741-BC0D-738F89AC7F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2366"/>
            <a:ext cx="3738638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28CD9764-698B-E14C-A594-D5853E1EF5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0"/>
            <a:ext cx="3738635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ECF7A6B4-C699-594C-9D24-0AF1D6667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0"/>
            <a:ext cx="3738635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45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2897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verticaal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65396"/>
          </a:xfrm>
          <a:custGeom>
            <a:avLst/>
            <a:gdLst>
              <a:gd name="connsiteX0" fmla="*/ 0 w 6099175"/>
              <a:gd name="connsiteY0" fmla="*/ 0 h 6865396"/>
              <a:gd name="connsiteX1" fmla="*/ 6099175 w 6099175"/>
              <a:gd name="connsiteY1" fmla="*/ 0 h 6865396"/>
              <a:gd name="connsiteX2" fmla="*/ 6099175 w 6099175"/>
              <a:gd name="connsiteY2" fmla="*/ 6865396 h 6865396"/>
              <a:gd name="connsiteX3" fmla="*/ 0 w 6099175"/>
              <a:gd name="connsiteY3" fmla="*/ 6865396 h 6865396"/>
              <a:gd name="connsiteX4" fmla="*/ 0 w 6099175"/>
              <a:gd name="connsiteY4" fmla="*/ 0 h 6865396"/>
              <a:gd name="connsiteX0" fmla="*/ 0 w 6099175"/>
              <a:gd name="connsiteY0" fmla="*/ 6875 h 6872271"/>
              <a:gd name="connsiteX1" fmla="*/ 5757707 w 6099175"/>
              <a:gd name="connsiteY1" fmla="*/ 0 h 6872271"/>
              <a:gd name="connsiteX2" fmla="*/ 6099175 w 6099175"/>
              <a:gd name="connsiteY2" fmla="*/ 6875 h 6872271"/>
              <a:gd name="connsiteX3" fmla="*/ 6099175 w 6099175"/>
              <a:gd name="connsiteY3" fmla="*/ 6872271 h 6872271"/>
              <a:gd name="connsiteX4" fmla="*/ 0 w 6099175"/>
              <a:gd name="connsiteY4" fmla="*/ 6872271 h 6872271"/>
              <a:gd name="connsiteX5" fmla="*/ 0 w 6099175"/>
              <a:gd name="connsiteY5" fmla="*/ 6875 h 6872271"/>
              <a:gd name="connsiteX0" fmla="*/ 0 w 6099175"/>
              <a:gd name="connsiteY0" fmla="*/ 6875 h 6872271"/>
              <a:gd name="connsiteX1" fmla="*/ 5757707 w 6099175"/>
              <a:gd name="connsiteY1" fmla="*/ 0 h 6872271"/>
              <a:gd name="connsiteX2" fmla="*/ 6099175 w 6099175"/>
              <a:gd name="connsiteY2" fmla="*/ 6875 h 6872271"/>
              <a:gd name="connsiteX3" fmla="*/ 6094592 w 6099175"/>
              <a:gd name="connsiteY3" fmla="*/ 1278786 h 6872271"/>
              <a:gd name="connsiteX4" fmla="*/ 6099175 w 6099175"/>
              <a:gd name="connsiteY4" fmla="*/ 6872271 h 6872271"/>
              <a:gd name="connsiteX5" fmla="*/ 0 w 6099175"/>
              <a:gd name="connsiteY5" fmla="*/ 6872271 h 6872271"/>
              <a:gd name="connsiteX6" fmla="*/ 0 w 6099175"/>
              <a:gd name="connsiteY6" fmla="*/ 6875 h 6872271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6099175 w 6099175"/>
              <a:gd name="connsiteY2" fmla="*/ 0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201774"/>
              <a:gd name="connsiteY0" fmla="*/ 0 h 6865396"/>
              <a:gd name="connsiteX1" fmla="*/ 5785208 w 6201774"/>
              <a:gd name="connsiteY1" fmla="*/ 1 h 6865396"/>
              <a:gd name="connsiteX2" fmla="*/ 5782916 w 6201774"/>
              <a:gd name="connsiteY2" fmla="*/ 1271909 h 6865396"/>
              <a:gd name="connsiteX3" fmla="*/ 6094592 w 6201774"/>
              <a:gd name="connsiteY3" fmla="*/ 1271911 h 6865396"/>
              <a:gd name="connsiteX4" fmla="*/ 6099175 w 6201774"/>
              <a:gd name="connsiteY4" fmla="*/ 6865396 h 6865396"/>
              <a:gd name="connsiteX5" fmla="*/ 0 w 6201774"/>
              <a:gd name="connsiteY5" fmla="*/ 6865396 h 6865396"/>
              <a:gd name="connsiteX6" fmla="*/ 0 w 6201774"/>
              <a:gd name="connsiteY6" fmla="*/ 0 h 6865396"/>
              <a:gd name="connsiteX0" fmla="*/ 0 w 6201774"/>
              <a:gd name="connsiteY0" fmla="*/ 0 h 6865396"/>
              <a:gd name="connsiteX1" fmla="*/ 5785208 w 6201774"/>
              <a:gd name="connsiteY1" fmla="*/ 1 h 6865396"/>
              <a:gd name="connsiteX2" fmla="*/ 5782916 w 6201774"/>
              <a:gd name="connsiteY2" fmla="*/ 1271909 h 6865396"/>
              <a:gd name="connsiteX3" fmla="*/ 6094592 w 6201774"/>
              <a:gd name="connsiteY3" fmla="*/ 1271911 h 6865396"/>
              <a:gd name="connsiteX4" fmla="*/ 6099175 w 6201774"/>
              <a:gd name="connsiteY4" fmla="*/ 6865396 h 6865396"/>
              <a:gd name="connsiteX5" fmla="*/ 0 w 6201774"/>
              <a:gd name="connsiteY5" fmla="*/ 6865396 h 6865396"/>
              <a:gd name="connsiteX6" fmla="*/ 0 w 6201774"/>
              <a:gd name="connsiteY6" fmla="*/ 0 h 6865396"/>
              <a:gd name="connsiteX0" fmla="*/ 0 w 6213232"/>
              <a:gd name="connsiteY0" fmla="*/ 0 h 6865396"/>
              <a:gd name="connsiteX1" fmla="*/ 5785208 w 6213232"/>
              <a:gd name="connsiteY1" fmla="*/ 1 h 6865396"/>
              <a:gd name="connsiteX2" fmla="*/ 5782916 w 6213232"/>
              <a:gd name="connsiteY2" fmla="*/ 1271909 h 6865396"/>
              <a:gd name="connsiteX3" fmla="*/ 6094592 w 6213232"/>
              <a:gd name="connsiteY3" fmla="*/ 1271911 h 6865396"/>
              <a:gd name="connsiteX4" fmla="*/ 6099175 w 6213232"/>
              <a:gd name="connsiteY4" fmla="*/ 6865396 h 6865396"/>
              <a:gd name="connsiteX5" fmla="*/ 0 w 6213232"/>
              <a:gd name="connsiteY5" fmla="*/ 6865396 h 6865396"/>
              <a:gd name="connsiteX6" fmla="*/ 0 w 6213232"/>
              <a:gd name="connsiteY6" fmla="*/ 0 h 6865396"/>
              <a:gd name="connsiteX0" fmla="*/ 0 w 6213232"/>
              <a:gd name="connsiteY0" fmla="*/ 0 h 6865396"/>
              <a:gd name="connsiteX1" fmla="*/ 5785208 w 6213232"/>
              <a:gd name="connsiteY1" fmla="*/ 1 h 6865396"/>
              <a:gd name="connsiteX2" fmla="*/ 5782916 w 6213232"/>
              <a:gd name="connsiteY2" fmla="*/ 1271909 h 6865396"/>
              <a:gd name="connsiteX3" fmla="*/ 6094592 w 6213232"/>
              <a:gd name="connsiteY3" fmla="*/ 1271911 h 6865396"/>
              <a:gd name="connsiteX4" fmla="*/ 6099175 w 6213232"/>
              <a:gd name="connsiteY4" fmla="*/ 6865396 h 6865396"/>
              <a:gd name="connsiteX5" fmla="*/ 0 w 6213232"/>
              <a:gd name="connsiteY5" fmla="*/ 6865396 h 6865396"/>
              <a:gd name="connsiteX6" fmla="*/ 0 w 6213232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973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82916 w 6099175"/>
              <a:gd name="connsiteY2" fmla="*/ 12973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76566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73391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2508 w 6099175"/>
              <a:gd name="connsiteY1" fmla="*/ 1 h 6865396"/>
              <a:gd name="connsiteX2" fmla="*/ 5773391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9175" h="6865396">
                <a:moveTo>
                  <a:pt x="0" y="0"/>
                </a:moveTo>
                <a:lnTo>
                  <a:pt x="5772508" y="1"/>
                </a:lnTo>
                <a:cubicBezTo>
                  <a:pt x="5772802" y="433495"/>
                  <a:pt x="5773097" y="866990"/>
                  <a:pt x="5773391" y="1300484"/>
                </a:cubicBezTo>
                <a:lnTo>
                  <a:pt x="6097767" y="1300486"/>
                </a:lnTo>
                <a:cubicBezTo>
                  <a:pt x="6099295" y="3164981"/>
                  <a:pt x="6097647" y="5000901"/>
                  <a:pt x="6099175" y="6865396"/>
                </a:cubicBezTo>
                <a:lnTo>
                  <a:pt x="0" y="686539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9B1DFD74-2A18-A547-B6F8-41CFBABB79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2366"/>
            <a:ext cx="3738638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29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3840">
          <p15:clr>
            <a:srgbClr val="FBAE40"/>
          </p15:clr>
        </p15:guide>
        <p15:guide id="3" pos="40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verticaal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65396"/>
          </a:xfrm>
          <a:custGeom>
            <a:avLst/>
            <a:gdLst>
              <a:gd name="connsiteX0" fmla="*/ 0 w 6099175"/>
              <a:gd name="connsiteY0" fmla="*/ 0 h 6865396"/>
              <a:gd name="connsiteX1" fmla="*/ 6099175 w 6099175"/>
              <a:gd name="connsiteY1" fmla="*/ 0 h 6865396"/>
              <a:gd name="connsiteX2" fmla="*/ 6099175 w 6099175"/>
              <a:gd name="connsiteY2" fmla="*/ 6865396 h 6865396"/>
              <a:gd name="connsiteX3" fmla="*/ 0 w 6099175"/>
              <a:gd name="connsiteY3" fmla="*/ 6865396 h 6865396"/>
              <a:gd name="connsiteX4" fmla="*/ 0 w 6099175"/>
              <a:gd name="connsiteY4" fmla="*/ 0 h 6865396"/>
              <a:gd name="connsiteX0" fmla="*/ 0 w 6099175"/>
              <a:gd name="connsiteY0" fmla="*/ 6875 h 6872271"/>
              <a:gd name="connsiteX1" fmla="*/ 5757707 w 6099175"/>
              <a:gd name="connsiteY1" fmla="*/ 0 h 6872271"/>
              <a:gd name="connsiteX2" fmla="*/ 6099175 w 6099175"/>
              <a:gd name="connsiteY2" fmla="*/ 6875 h 6872271"/>
              <a:gd name="connsiteX3" fmla="*/ 6099175 w 6099175"/>
              <a:gd name="connsiteY3" fmla="*/ 6872271 h 6872271"/>
              <a:gd name="connsiteX4" fmla="*/ 0 w 6099175"/>
              <a:gd name="connsiteY4" fmla="*/ 6872271 h 6872271"/>
              <a:gd name="connsiteX5" fmla="*/ 0 w 6099175"/>
              <a:gd name="connsiteY5" fmla="*/ 6875 h 6872271"/>
              <a:gd name="connsiteX0" fmla="*/ 0 w 6099175"/>
              <a:gd name="connsiteY0" fmla="*/ 6875 h 6872271"/>
              <a:gd name="connsiteX1" fmla="*/ 5757707 w 6099175"/>
              <a:gd name="connsiteY1" fmla="*/ 0 h 6872271"/>
              <a:gd name="connsiteX2" fmla="*/ 6099175 w 6099175"/>
              <a:gd name="connsiteY2" fmla="*/ 6875 h 6872271"/>
              <a:gd name="connsiteX3" fmla="*/ 6094592 w 6099175"/>
              <a:gd name="connsiteY3" fmla="*/ 1278786 h 6872271"/>
              <a:gd name="connsiteX4" fmla="*/ 6099175 w 6099175"/>
              <a:gd name="connsiteY4" fmla="*/ 6872271 h 6872271"/>
              <a:gd name="connsiteX5" fmla="*/ 0 w 6099175"/>
              <a:gd name="connsiteY5" fmla="*/ 6872271 h 6872271"/>
              <a:gd name="connsiteX6" fmla="*/ 0 w 6099175"/>
              <a:gd name="connsiteY6" fmla="*/ 6875 h 6872271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6099175 w 6099175"/>
              <a:gd name="connsiteY2" fmla="*/ 0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201774"/>
              <a:gd name="connsiteY0" fmla="*/ 0 h 6865396"/>
              <a:gd name="connsiteX1" fmla="*/ 5785208 w 6201774"/>
              <a:gd name="connsiteY1" fmla="*/ 1 h 6865396"/>
              <a:gd name="connsiteX2" fmla="*/ 5782916 w 6201774"/>
              <a:gd name="connsiteY2" fmla="*/ 1271909 h 6865396"/>
              <a:gd name="connsiteX3" fmla="*/ 6094592 w 6201774"/>
              <a:gd name="connsiteY3" fmla="*/ 1271911 h 6865396"/>
              <a:gd name="connsiteX4" fmla="*/ 6099175 w 6201774"/>
              <a:gd name="connsiteY4" fmla="*/ 6865396 h 6865396"/>
              <a:gd name="connsiteX5" fmla="*/ 0 w 6201774"/>
              <a:gd name="connsiteY5" fmla="*/ 6865396 h 6865396"/>
              <a:gd name="connsiteX6" fmla="*/ 0 w 6201774"/>
              <a:gd name="connsiteY6" fmla="*/ 0 h 6865396"/>
              <a:gd name="connsiteX0" fmla="*/ 0 w 6201774"/>
              <a:gd name="connsiteY0" fmla="*/ 0 h 6865396"/>
              <a:gd name="connsiteX1" fmla="*/ 5785208 w 6201774"/>
              <a:gd name="connsiteY1" fmla="*/ 1 h 6865396"/>
              <a:gd name="connsiteX2" fmla="*/ 5782916 w 6201774"/>
              <a:gd name="connsiteY2" fmla="*/ 1271909 h 6865396"/>
              <a:gd name="connsiteX3" fmla="*/ 6094592 w 6201774"/>
              <a:gd name="connsiteY3" fmla="*/ 1271911 h 6865396"/>
              <a:gd name="connsiteX4" fmla="*/ 6099175 w 6201774"/>
              <a:gd name="connsiteY4" fmla="*/ 6865396 h 6865396"/>
              <a:gd name="connsiteX5" fmla="*/ 0 w 6201774"/>
              <a:gd name="connsiteY5" fmla="*/ 6865396 h 6865396"/>
              <a:gd name="connsiteX6" fmla="*/ 0 w 6201774"/>
              <a:gd name="connsiteY6" fmla="*/ 0 h 6865396"/>
              <a:gd name="connsiteX0" fmla="*/ 0 w 6213232"/>
              <a:gd name="connsiteY0" fmla="*/ 0 h 6865396"/>
              <a:gd name="connsiteX1" fmla="*/ 5785208 w 6213232"/>
              <a:gd name="connsiteY1" fmla="*/ 1 h 6865396"/>
              <a:gd name="connsiteX2" fmla="*/ 5782916 w 6213232"/>
              <a:gd name="connsiteY2" fmla="*/ 1271909 h 6865396"/>
              <a:gd name="connsiteX3" fmla="*/ 6094592 w 6213232"/>
              <a:gd name="connsiteY3" fmla="*/ 1271911 h 6865396"/>
              <a:gd name="connsiteX4" fmla="*/ 6099175 w 6213232"/>
              <a:gd name="connsiteY4" fmla="*/ 6865396 h 6865396"/>
              <a:gd name="connsiteX5" fmla="*/ 0 w 6213232"/>
              <a:gd name="connsiteY5" fmla="*/ 6865396 h 6865396"/>
              <a:gd name="connsiteX6" fmla="*/ 0 w 6213232"/>
              <a:gd name="connsiteY6" fmla="*/ 0 h 6865396"/>
              <a:gd name="connsiteX0" fmla="*/ 0 w 6213232"/>
              <a:gd name="connsiteY0" fmla="*/ 0 h 6865396"/>
              <a:gd name="connsiteX1" fmla="*/ 5785208 w 6213232"/>
              <a:gd name="connsiteY1" fmla="*/ 1 h 6865396"/>
              <a:gd name="connsiteX2" fmla="*/ 5782916 w 6213232"/>
              <a:gd name="connsiteY2" fmla="*/ 1271909 h 6865396"/>
              <a:gd name="connsiteX3" fmla="*/ 6094592 w 6213232"/>
              <a:gd name="connsiteY3" fmla="*/ 1271911 h 6865396"/>
              <a:gd name="connsiteX4" fmla="*/ 6099175 w 6213232"/>
              <a:gd name="connsiteY4" fmla="*/ 6865396 h 6865396"/>
              <a:gd name="connsiteX5" fmla="*/ 0 w 6213232"/>
              <a:gd name="connsiteY5" fmla="*/ 6865396 h 6865396"/>
              <a:gd name="connsiteX6" fmla="*/ 0 w 6213232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973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82916 w 6099175"/>
              <a:gd name="connsiteY2" fmla="*/ 12973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76566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73391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2508 w 6099175"/>
              <a:gd name="connsiteY1" fmla="*/ 1 h 6865396"/>
              <a:gd name="connsiteX2" fmla="*/ 5773391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9175" h="6865396">
                <a:moveTo>
                  <a:pt x="0" y="0"/>
                </a:moveTo>
                <a:lnTo>
                  <a:pt x="5772508" y="1"/>
                </a:lnTo>
                <a:cubicBezTo>
                  <a:pt x="5772802" y="433495"/>
                  <a:pt x="5773097" y="866990"/>
                  <a:pt x="5773391" y="1300484"/>
                </a:cubicBezTo>
                <a:lnTo>
                  <a:pt x="6097767" y="1300486"/>
                </a:lnTo>
                <a:cubicBezTo>
                  <a:pt x="6099295" y="3164981"/>
                  <a:pt x="6097647" y="5000901"/>
                  <a:pt x="6099175" y="6865396"/>
                </a:cubicBezTo>
                <a:lnTo>
                  <a:pt x="0" y="686539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9B1DFD74-2A18-A547-B6F8-41CFBABB79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2366"/>
            <a:ext cx="3738638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03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verticaal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7CB0B5F9-F9B3-BB40-AF7B-C38DE9122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2366"/>
            <a:ext cx="3738638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47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0020611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858000 h 6858000"/>
              <a:gd name="connsiteX6" fmla="*/ 0 w 6098242"/>
              <a:gd name="connsiteY6" fmla="*/ 6858000 h 6858000"/>
              <a:gd name="connsiteX7" fmla="*/ 0 w 6098242"/>
              <a:gd name="connsiteY7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0 w 6098242"/>
              <a:gd name="connsiteY5" fmla="*/ 6858000 h 6858000"/>
              <a:gd name="connsiteX6" fmla="*/ 0 w 6098242"/>
              <a:gd name="connsiteY6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1367 w 6098242"/>
              <a:gd name="connsiteY4" fmla="*/ 6854156 h 6858000"/>
              <a:gd name="connsiteX5" fmla="*/ 0 w 6098242"/>
              <a:gd name="connsiteY5" fmla="*/ 6858000 h 6858000"/>
              <a:gd name="connsiteX6" fmla="*/ 0 w 609824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cubicBezTo>
                  <a:pt x="6095950" y="2756735"/>
                  <a:pt x="6093659" y="4805446"/>
                  <a:pt x="6091367" y="6854156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1395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521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2171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2790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376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83551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389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7209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verticaal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7CB0B5F9-F9B3-BB40-AF7B-C38DE9122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2366"/>
            <a:ext cx="3738638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7029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561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5468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1" y="-2380"/>
            <a:ext cx="6095999" cy="6867256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948531 h 6860381"/>
              <a:gd name="connsiteX12" fmla="*/ 1 w 6096000"/>
              <a:gd name="connsiteY12" fmla="*/ 711200 h 6860381"/>
              <a:gd name="connsiteX13" fmla="*/ 1 w 6096000"/>
              <a:gd name="connsiteY13" fmla="*/ 2381 h 6860381"/>
              <a:gd name="connsiteX14" fmla="*/ 2 w 6096000"/>
              <a:gd name="connsiteY14" fmla="*/ 2381 h 6860381"/>
              <a:gd name="connsiteX15" fmla="*/ 2 w 6096000"/>
              <a:gd name="connsiteY15" fmla="*/ 711994 h 6860381"/>
              <a:gd name="connsiteX16" fmla="*/ 233366 w 6096000"/>
              <a:gd name="connsiteY16" fmla="*/ 711994 h 6860381"/>
              <a:gd name="connsiteX17" fmla="*/ 233366 w 6096000"/>
              <a:gd name="connsiteY17" fmla="*/ 2381 h 6860381"/>
              <a:gd name="connsiteX18" fmla="*/ 229238 w 6096000"/>
              <a:gd name="connsiteY18" fmla="*/ 2381 h 6860381"/>
              <a:gd name="connsiteX19" fmla="*/ 229238 w 6096000"/>
              <a:gd name="connsiteY19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1 w 6096000"/>
              <a:gd name="connsiteY10" fmla="*/ 948531 h 6860381"/>
              <a:gd name="connsiteX11" fmla="*/ 1 w 6096000"/>
              <a:gd name="connsiteY11" fmla="*/ 711200 h 6860381"/>
              <a:gd name="connsiteX12" fmla="*/ 1 w 6096000"/>
              <a:gd name="connsiteY12" fmla="*/ 2381 h 6860381"/>
              <a:gd name="connsiteX13" fmla="*/ 2 w 6096000"/>
              <a:gd name="connsiteY13" fmla="*/ 2381 h 6860381"/>
              <a:gd name="connsiteX14" fmla="*/ 2 w 6096000"/>
              <a:gd name="connsiteY14" fmla="*/ 711994 h 6860381"/>
              <a:gd name="connsiteX15" fmla="*/ 233366 w 6096000"/>
              <a:gd name="connsiteY15" fmla="*/ 711994 h 6860381"/>
              <a:gd name="connsiteX16" fmla="*/ 233366 w 6096000"/>
              <a:gd name="connsiteY16" fmla="*/ 2381 h 6860381"/>
              <a:gd name="connsiteX17" fmla="*/ 229238 w 6096000"/>
              <a:gd name="connsiteY17" fmla="*/ 2381 h 6860381"/>
              <a:gd name="connsiteX18" fmla="*/ 229238 w 6096000"/>
              <a:gd name="connsiteY18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0 w 6096000"/>
              <a:gd name="connsiteY8" fmla="*/ 6626381 h 6860381"/>
              <a:gd name="connsiteX9" fmla="*/ 1 w 6096000"/>
              <a:gd name="connsiteY9" fmla="*/ 948531 h 6860381"/>
              <a:gd name="connsiteX10" fmla="*/ 1 w 6096000"/>
              <a:gd name="connsiteY10" fmla="*/ 711200 h 6860381"/>
              <a:gd name="connsiteX11" fmla="*/ 1 w 6096000"/>
              <a:gd name="connsiteY11" fmla="*/ 2381 h 6860381"/>
              <a:gd name="connsiteX12" fmla="*/ 2 w 6096000"/>
              <a:gd name="connsiteY12" fmla="*/ 2381 h 6860381"/>
              <a:gd name="connsiteX13" fmla="*/ 2 w 6096000"/>
              <a:gd name="connsiteY13" fmla="*/ 711994 h 6860381"/>
              <a:gd name="connsiteX14" fmla="*/ 233366 w 6096000"/>
              <a:gd name="connsiteY14" fmla="*/ 711994 h 6860381"/>
              <a:gd name="connsiteX15" fmla="*/ 233366 w 6096000"/>
              <a:gd name="connsiteY15" fmla="*/ 2381 h 6860381"/>
              <a:gd name="connsiteX16" fmla="*/ 229238 w 6096000"/>
              <a:gd name="connsiteY16" fmla="*/ 2381 h 6860381"/>
              <a:gd name="connsiteX17" fmla="*/ 229238 w 6096000"/>
              <a:gd name="connsiteY17" fmla="*/ 0 h 6860381"/>
              <a:gd name="connsiteX0" fmla="*/ 229237 w 6095999"/>
              <a:gd name="connsiteY0" fmla="*/ 0 h 6860381"/>
              <a:gd name="connsiteX1" fmla="*/ 6091237 w 6095999"/>
              <a:gd name="connsiteY1" fmla="*/ 0 h 6860381"/>
              <a:gd name="connsiteX2" fmla="*/ 6091237 w 6095999"/>
              <a:gd name="connsiteY2" fmla="*/ 2381 h 6860381"/>
              <a:gd name="connsiteX3" fmla="*/ 6095999 w 6095999"/>
              <a:gd name="connsiteY3" fmla="*/ 2381 h 6860381"/>
              <a:gd name="connsiteX4" fmla="*/ 6095999 w 6095999"/>
              <a:gd name="connsiteY4" fmla="*/ 6860381 h 6860381"/>
              <a:gd name="connsiteX5" fmla="*/ 6095998 w 6095999"/>
              <a:gd name="connsiteY5" fmla="*/ 6860381 h 6860381"/>
              <a:gd name="connsiteX6" fmla="*/ 3832224 w 6095999"/>
              <a:gd name="connsiteY6" fmla="*/ 6860381 h 6860381"/>
              <a:gd name="connsiteX7" fmla="*/ 232200 w 6095999"/>
              <a:gd name="connsiteY7" fmla="*/ 6860381 h 6860381"/>
              <a:gd name="connsiteX8" fmla="*/ 0 w 6095999"/>
              <a:gd name="connsiteY8" fmla="*/ 948531 h 6860381"/>
              <a:gd name="connsiteX9" fmla="*/ 0 w 6095999"/>
              <a:gd name="connsiteY9" fmla="*/ 711200 h 6860381"/>
              <a:gd name="connsiteX10" fmla="*/ 0 w 6095999"/>
              <a:gd name="connsiteY10" fmla="*/ 2381 h 6860381"/>
              <a:gd name="connsiteX11" fmla="*/ 1 w 6095999"/>
              <a:gd name="connsiteY11" fmla="*/ 2381 h 6860381"/>
              <a:gd name="connsiteX12" fmla="*/ 1 w 6095999"/>
              <a:gd name="connsiteY12" fmla="*/ 711994 h 6860381"/>
              <a:gd name="connsiteX13" fmla="*/ 233365 w 6095999"/>
              <a:gd name="connsiteY13" fmla="*/ 711994 h 6860381"/>
              <a:gd name="connsiteX14" fmla="*/ 233365 w 6095999"/>
              <a:gd name="connsiteY14" fmla="*/ 2381 h 6860381"/>
              <a:gd name="connsiteX15" fmla="*/ 229237 w 6095999"/>
              <a:gd name="connsiteY15" fmla="*/ 2381 h 6860381"/>
              <a:gd name="connsiteX16" fmla="*/ 229237 w 6095999"/>
              <a:gd name="connsiteY16" fmla="*/ 0 h 6860381"/>
              <a:gd name="connsiteX0" fmla="*/ 229237 w 6095999"/>
              <a:gd name="connsiteY0" fmla="*/ 0 h 6867256"/>
              <a:gd name="connsiteX1" fmla="*/ 6091237 w 6095999"/>
              <a:gd name="connsiteY1" fmla="*/ 0 h 6867256"/>
              <a:gd name="connsiteX2" fmla="*/ 6091237 w 6095999"/>
              <a:gd name="connsiteY2" fmla="*/ 2381 h 6867256"/>
              <a:gd name="connsiteX3" fmla="*/ 6095999 w 6095999"/>
              <a:gd name="connsiteY3" fmla="*/ 2381 h 6867256"/>
              <a:gd name="connsiteX4" fmla="*/ 6095999 w 6095999"/>
              <a:gd name="connsiteY4" fmla="*/ 6860381 h 6867256"/>
              <a:gd name="connsiteX5" fmla="*/ 6095998 w 6095999"/>
              <a:gd name="connsiteY5" fmla="*/ 6860381 h 6867256"/>
              <a:gd name="connsiteX6" fmla="*/ 3832224 w 6095999"/>
              <a:gd name="connsiteY6" fmla="*/ 6860381 h 6867256"/>
              <a:gd name="connsiteX7" fmla="*/ 5319 w 6095999"/>
              <a:gd name="connsiteY7" fmla="*/ 6867256 h 6867256"/>
              <a:gd name="connsiteX8" fmla="*/ 0 w 6095999"/>
              <a:gd name="connsiteY8" fmla="*/ 948531 h 6867256"/>
              <a:gd name="connsiteX9" fmla="*/ 0 w 6095999"/>
              <a:gd name="connsiteY9" fmla="*/ 711200 h 6867256"/>
              <a:gd name="connsiteX10" fmla="*/ 0 w 6095999"/>
              <a:gd name="connsiteY10" fmla="*/ 2381 h 6867256"/>
              <a:gd name="connsiteX11" fmla="*/ 1 w 6095999"/>
              <a:gd name="connsiteY11" fmla="*/ 2381 h 6867256"/>
              <a:gd name="connsiteX12" fmla="*/ 1 w 6095999"/>
              <a:gd name="connsiteY12" fmla="*/ 711994 h 6867256"/>
              <a:gd name="connsiteX13" fmla="*/ 233365 w 6095999"/>
              <a:gd name="connsiteY13" fmla="*/ 711994 h 6867256"/>
              <a:gd name="connsiteX14" fmla="*/ 233365 w 6095999"/>
              <a:gd name="connsiteY14" fmla="*/ 2381 h 6867256"/>
              <a:gd name="connsiteX15" fmla="*/ 229237 w 6095999"/>
              <a:gd name="connsiteY15" fmla="*/ 2381 h 6867256"/>
              <a:gd name="connsiteX16" fmla="*/ 229237 w 6095999"/>
              <a:gd name="connsiteY16" fmla="*/ 0 h 686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999" h="6867256">
                <a:moveTo>
                  <a:pt x="229237" y="0"/>
                </a:moveTo>
                <a:lnTo>
                  <a:pt x="6091237" y="0"/>
                </a:lnTo>
                <a:lnTo>
                  <a:pt x="6091237" y="2381"/>
                </a:lnTo>
                <a:lnTo>
                  <a:pt x="6095999" y="2381"/>
                </a:lnTo>
                <a:lnTo>
                  <a:pt x="6095999" y="6860381"/>
                </a:lnTo>
                <a:lnTo>
                  <a:pt x="6095998" y="6860381"/>
                </a:lnTo>
                <a:lnTo>
                  <a:pt x="3832224" y="6860381"/>
                </a:lnTo>
                <a:lnTo>
                  <a:pt x="5319" y="6867256"/>
                </a:lnTo>
                <a:lnTo>
                  <a:pt x="0" y="948531"/>
                </a:lnTo>
                <a:lnTo>
                  <a:pt x="0" y="711200"/>
                </a:lnTo>
                <a:lnTo>
                  <a:pt x="0" y="2381"/>
                </a:lnTo>
                <a:lnTo>
                  <a:pt x="1" y="2381"/>
                </a:lnTo>
                <a:lnTo>
                  <a:pt x="1" y="711994"/>
                </a:lnTo>
                <a:lnTo>
                  <a:pt x="233365" y="711994"/>
                </a:lnTo>
                <a:lnTo>
                  <a:pt x="233365" y="2381"/>
                </a:lnTo>
                <a:lnTo>
                  <a:pt x="229237" y="2381"/>
                </a:lnTo>
                <a:lnTo>
                  <a:pt x="2292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7620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1" y="-2381"/>
            <a:ext cx="6095999" cy="6869479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5488781 h 6860381"/>
              <a:gd name="connsiteX10" fmla="*/ 1 w 6096000"/>
              <a:gd name="connsiteY10" fmla="*/ 5488781 h 6860381"/>
              <a:gd name="connsiteX11" fmla="*/ 1 w 6096000"/>
              <a:gd name="connsiteY11" fmla="*/ 948531 h 6860381"/>
              <a:gd name="connsiteX12" fmla="*/ 1 w 6096000"/>
              <a:gd name="connsiteY12" fmla="*/ 711200 h 6860381"/>
              <a:gd name="connsiteX13" fmla="*/ 1 w 6096000"/>
              <a:gd name="connsiteY13" fmla="*/ 2381 h 6860381"/>
              <a:gd name="connsiteX14" fmla="*/ 2 w 6096000"/>
              <a:gd name="connsiteY14" fmla="*/ 2381 h 6860381"/>
              <a:gd name="connsiteX15" fmla="*/ 2 w 6096000"/>
              <a:gd name="connsiteY15" fmla="*/ 711994 h 6860381"/>
              <a:gd name="connsiteX16" fmla="*/ 233366 w 6096000"/>
              <a:gd name="connsiteY16" fmla="*/ 711994 h 6860381"/>
              <a:gd name="connsiteX17" fmla="*/ 233366 w 6096000"/>
              <a:gd name="connsiteY17" fmla="*/ 2381 h 6860381"/>
              <a:gd name="connsiteX18" fmla="*/ 229238 w 6096000"/>
              <a:gd name="connsiteY18" fmla="*/ 2381 h 6860381"/>
              <a:gd name="connsiteX19" fmla="*/ 229238 w 6096000"/>
              <a:gd name="connsiteY19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0 w 6096000"/>
              <a:gd name="connsiteY8" fmla="*/ 5488781 h 6860381"/>
              <a:gd name="connsiteX9" fmla="*/ 1 w 6096000"/>
              <a:gd name="connsiteY9" fmla="*/ 5488781 h 6860381"/>
              <a:gd name="connsiteX10" fmla="*/ 1 w 6096000"/>
              <a:gd name="connsiteY10" fmla="*/ 948531 h 6860381"/>
              <a:gd name="connsiteX11" fmla="*/ 1 w 6096000"/>
              <a:gd name="connsiteY11" fmla="*/ 711200 h 6860381"/>
              <a:gd name="connsiteX12" fmla="*/ 1 w 6096000"/>
              <a:gd name="connsiteY12" fmla="*/ 2381 h 6860381"/>
              <a:gd name="connsiteX13" fmla="*/ 2 w 6096000"/>
              <a:gd name="connsiteY13" fmla="*/ 2381 h 6860381"/>
              <a:gd name="connsiteX14" fmla="*/ 2 w 6096000"/>
              <a:gd name="connsiteY14" fmla="*/ 711994 h 6860381"/>
              <a:gd name="connsiteX15" fmla="*/ 233366 w 6096000"/>
              <a:gd name="connsiteY15" fmla="*/ 711994 h 6860381"/>
              <a:gd name="connsiteX16" fmla="*/ 233366 w 6096000"/>
              <a:gd name="connsiteY16" fmla="*/ 2381 h 6860381"/>
              <a:gd name="connsiteX17" fmla="*/ 229238 w 6096000"/>
              <a:gd name="connsiteY17" fmla="*/ 2381 h 6860381"/>
              <a:gd name="connsiteX18" fmla="*/ 229238 w 6096000"/>
              <a:gd name="connsiteY18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0 w 6096000"/>
              <a:gd name="connsiteY8" fmla="*/ 5488781 h 6860381"/>
              <a:gd name="connsiteX9" fmla="*/ 1 w 6096000"/>
              <a:gd name="connsiteY9" fmla="*/ 948531 h 6860381"/>
              <a:gd name="connsiteX10" fmla="*/ 1 w 6096000"/>
              <a:gd name="connsiteY10" fmla="*/ 711200 h 6860381"/>
              <a:gd name="connsiteX11" fmla="*/ 1 w 6096000"/>
              <a:gd name="connsiteY11" fmla="*/ 2381 h 6860381"/>
              <a:gd name="connsiteX12" fmla="*/ 2 w 6096000"/>
              <a:gd name="connsiteY12" fmla="*/ 2381 h 6860381"/>
              <a:gd name="connsiteX13" fmla="*/ 2 w 6096000"/>
              <a:gd name="connsiteY13" fmla="*/ 711994 h 6860381"/>
              <a:gd name="connsiteX14" fmla="*/ 233366 w 6096000"/>
              <a:gd name="connsiteY14" fmla="*/ 711994 h 6860381"/>
              <a:gd name="connsiteX15" fmla="*/ 233366 w 6096000"/>
              <a:gd name="connsiteY15" fmla="*/ 2381 h 6860381"/>
              <a:gd name="connsiteX16" fmla="*/ 229238 w 6096000"/>
              <a:gd name="connsiteY16" fmla="*/ 2381 h 6860381"/>
              <a:gd name="connsiteX17" fmla="*/ 229238 w 6096000"/>
              <a:gd name="connsiteY17" fmla="*/ 0 h 6860381"/>
              <a:gd name="connsiteX0" fmla="*/ 229237 w 6095999"/>
              <a:gd name="connsiteY0" fmla="*/ 0 h 6860381"/>
              <a:gd name="connsiteX1" fmla="*/ 6091237 w 6095999"/>
              <a:gd name="connsiteY1" fmla="*/ 0 h 6860381"/>
              <a:gd name="connsiteX2" fmla="*/ 6091237 w 6095999"/>
              <a:gd name="connsiteY2" fmla="*/ 2381 h 6860381"/>
              <a:gd name="connsiteX3" fmla="*/ 6095999 w 6095999"/>
              <a:gd name="connsiteY3" fmla="*/ 2381 h 6860381"/>
              <a:gd name="connsiteX4" fmla="*/ 6095999 w 6095999"/>
              <a:gd name="connsiteY4" fmla="*/ 6860381 h 6860381"/>
              <a:gd name="connsiteX5" fmla="*/ 6095998 w 6095999"/>
              <a:gd name="connsiteY5" fmla="*/ 6860381 h 6860381"/>
              <a:gd name="connsiteX6" fmla="*/ 3832224 w 6095999"/>
              <a:gd name="connsiteY6" fmla="*/ 6860381 h 6860381"/>
              <a:gd name="connsiteX7" fmla="*/ 232200 w 6095999"/>
              <a:gd name="connsiteY7" fmla="*/ 6860381 h 6860381"/>
              <a:gd name="connsiteX8" fmla="*/ 0 w 6095999"/>
              <a:gd name="connsiteY8" fmla="*/ 948531 h 6860381"/>
              <a:gd name="connsiteX9" fmla="*/ 0 w 6095999"/>
              <a:gd name="connsiteY9" fmla="*/ 711200 h 6860381"/>
              <a:gd name="connsiteX10" fmla="*/ 0 w 6095999"/>
              <a:gd name="connsiteY10" fmla="*/ 2381 h 6860381"/>
              <a:gd name="connsiteX11" fmla="*/ 1 w 6095999"/>
              <a:gd name="connsiteY11" fmla="*/ 2381 h 6860381"/>
              <a:gd name="connsiteX12" fmla="*/ 1 w 6095999"/>
              <a:gd name="connsiteY12" fmla="*/ 711994 h 6860381"/>
              <a:gd name="connsiteX13" fmla="*/ 233365 w 6095999"/>
              <a:gd name="connsiteY13" fmla="*/ 711994 h 6860381"/>
              <a:gd name="connsiteX14" fmla="*/ 233365 w 6095999"/>
              <a:gd name="connsiteY14" fmla="*/ 2381 h 6860381"/>
              <a:gd name="connsiteX15" fmla="*/ 229237 w 6095999"/>
              <a:gd name="connsiteY15" fmla="*/ 2381 h 6860381"/>
              <a:gd name="connsiteX16" fmla="*/ 229237 w 6095999"/>
              <a:gd name="connsiteY16" fmla="*/ 0 h 6860381"/>
              <a:gd name="connsiteX0" fmla="*/ 229237 w 6095999"/>
              <a:gd name="connsiteY0" fmla="*/ 0 h 6869479"/>
              <a:gd name="connsiteX1" fmla="*/ 6091237 w 6095999"/>
              <a:gd name="connsiteY1" fmla="*/ 0 h 6869479"/>
              <a:gd name="connsiteX2" fmla="*/ 6091237 w 6095999"/>
              <a:gd name="connsiteY2" fmla="*/ 2381 h 6869479"/>
              <a:gd name="connsiteX3" fmla="*/ 6095999 w 6095999"/>
              <a:gd name="connsiteY3" fmla="*/ 2381 h 6869479"/>
              <a:gd name="connsiteX4" fmla="*/ 6095999 w 6095999"/>
              <a:gd name="connsiteY4" fmla="*/ 6860381 h 6869479"/>
              <a:gd name="connsiteX5" fmla="*/ 6095998 w 6095999"/>
              <a:gd name="connsiteY5" fmla="*/ 6860381 h 6869479"/>
              <a:gd name="connsiteX6" fmla="*/ 3832224 w 6095999"/>
              <a:gd name="connsiteY6" fmla="*/ 6860381 h 6869479"/>
              <a:gd name="connsiteX7" fmla="*/ 188 w 6095999"/>
              <a:gd name="connsiteY7" fmla="*/ 6869479 h 6869479"/>
              <a:gd name="connsiteX8" fmla="*/ 0 w 6095999"/>
              <a:gd name="connsiteY8" fmla="*/ 948531 h 6869479"/>
              <a:gd name="connsiteX9" fmla="*/ 0 w 6095999"/>
              <a:gd name="connsiteY9" fmla="*/ 711200 h 6869479"/>
              <a:gd name="connsiteX10" fmla="*/ 0 w 6095999"/>
              <a:gd name="connsiteY10" fmla="*/ 2381 h 6869479"/>
              <a:gd name="connsiteX11" fmla="*/ 1 w 6095999"/>
              <a:gd name="connsiteY11" fmla="*/ 2381 h 6869479"/>
              <a:gd name="connsiteX12" fmla="*/ 1 w 6095999"/>
              <a:gd name="connsiteY12" fmla="*/ 711994 h 6869479"/>
              <a:gd name="connsiteX13" fmla="*/ 233365 w 6095999"/>
              <a:gd name="connsiteY13" fmla="*/ 711994 h 6869479"/>
              <a:gd name="connsiteX14" fmla="*/ 233365 w 6095999"/>
              <a:gd name="connsiteY14" fmla="*/ 2381 h 6869479"/>
              <a:gd name="connsiteX15" fmla="*/ 229237 w 6095999"/>
              <a:gd name="connsiteY15" fmla="*/ 2381 h 6869479"/>
              <a:gd name="connsiteX16" fmla="*/ 229237 w 6095999"/>
              <a:gd name="connsiteY16" fmla="*/ 0 h 686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999" h="6869479">
                <a:moveTo>
                  <a:pt x="229237" y="0"/>
                </a:moveTo>
                <a:lnTo>
                  <a:pt x="6091237" y="0"/>
                </a:lnTo>
                <a:lnTo>
                  <a:pt x="6091237" y="2381"/>
                </a:lnTo>
                <a:lnTo>
                  <a:pt x="6095999" y="2381"/>
                </a:lnTo>
                <a:lnTo>
                  <a:pt x="6095999" y="6860381"/>
                </a:lnTo>
                <a:lnTo>
                  <a:pt x="6095998" y="6860381"/>
                </a:lnTo>
                <a:lnTo>
                  <a:pt x="3832224" y="6860381"/>
                </a:lnTo>
                <a:lnTo>
                  <a:pt x="188" y="6869479"/>
                </a:lnTo>
                <a:cubicBezTo>
                  <a:pt x="125" y="4895830"/>
                  <a:pt x="63" y="2922180"/>
                  <a:pt x="0" y="948531"/>
                </a:cubicBezTo>
                <a:lnTo>
                  <a:pt x="0" y="711200"/>
                </a:lnTo>
                <a:lnTo>
                  <a:pt x="0" y="2381"/>
                </a:lnTo>
                <a:lnTo>
                  <a:pt x="1" y="2381"/>
                </a:lnTo>
                <a:lnTo>
                  <a:pt x="1" y="711994"/>
                </a:lnTo>
                <a:lnTo>
                  <a:pt x="233365" y="711994"/>
                </a:lnTo>
                <a:lnTo>
                  <a:pt x="233365" y="2381"/>
                </a:lnTo>
                <a:lnTo>
                  <a:pt x="229237" y="2381"/>
                </a:lnTo>
                <a:lnTo>
                  <a:pt x="2292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6418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626381 h 6860381"/>
              <a:gd name="connsiteX8" fmla="*/ 0 w 6096000"/>
              <a:gd name="connsiteY8" fmla="*/ 6626381 h 6860381"/>
              <a:gd name="connsiteX9" fmla="*/ 0 w 6096000"/>
              <a:gd name="connsiteY9" fmla="*/ 5488781 h 6860381"/>
              <a:gd name="connsiteX10" fmla="*/ 1 w 6096000"/>
              <a:gd name="connsiteY10" fmla="*/ 5488781 h 6860381"/>
              <a:gd name="connsiteX11" fmla="*/ 1 w 6096000"/>
              <a:gd name="connsiteY11" fmla="*/ 948531 h 6860381"/>
              <a:gd name="connsiteX12" fmla="*/ 1 w 6096000"/>
              <a:gd name="connsiteY12" fmla="*/ 711200 h 6860381"/>
              <a:gd name="connsiteX13" fmla="*/ 1 w 6096000"/>
              <a:gd name="connsiteY13" fmla="*/ 2381 h 6860381"/>
              <a:gd name="connsiteX14" fmla="*/ 2 w 6096000"/>
              <a:gd name="connsiteY14" fmla="*/ 2381 h 6860381"/>
              <a:gd name="connsiteX15" fmla="*/ 2 w 6096000"/>
              <a:gd name="connsiteY15" fmla="*/ 711994 h 6860381"/>
              <a:gd name="connsiteX16" fmla="*/ 233366 w 6096000"/>
              <a:gd name="connsiteY16" fmla="*/ 711994 h 6860381"/>
              <a:gd name="connsiteX17" fmla="*/ 233366 w 6096000"/>
              <a:gd name="connsiteY17" fmla="*/ 2381 h 6860381"/>
              <a:gd name="connsiteX18" fmla="*/ 229238 w 6096000"/>
              <a:gd name="connsiteY18" fmla="*/ 2381 h 6860381"/>
              <a:gd name="connsiteX19" fmla="*/ 229238 w 6096000"/>
              <a:gd name="connsiteY19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0 w 6096000"/>
              <a:gd name="connsiteY7" fmla="*/ 6626381 h 6860381"/>
              <a:gd name="connsiteX8" fmla="*/ 0 w 6096000"/>
              <a:gd name="connsiteY8" fmla="*/ 5488781 h 6860381"/>
              <a:gd name="connsiteX9" fmla="*/ 1 w 6096000"/>
              <a:gd name="connsiteY9" fmla="*/ 5488781 h 6860381"/>
              <a:gd name="connsiteX10" fmla="*/ 1 w 6096000"/>
              <a:gd name="connsiteY10" fmla="*/ 948531 h 6860381"/>
              <a:gd name="connsiteX11" fmla="*/ 1 w 6096000"/>
              <a:gd name="connsiteY11" fmla="*/ 711200 h 6860381"/>
              <a:gd name="connsiteX12" fmla="*/ 1 w 6096000"/>
              <a:gd name="connsiteY12" fmla="*/ 2381 h 6860381"/>
              <a:gd name="connsiteX13" fmla="*/ 2 w 6096000"/>
              <a:gd name="connsiteY13" fmla="*/ 2381 h 6860381"/>
              <a:gd name="connsiteX14" fmla="*/ 2 w 6096000"/>
              <a:gd name="connsiteY14" fmla="*/ 711994 h 6860381"/>
              <a:gd name="connsiteX15" fmla="*/ 233366 w 6096000"/>
              <a:gd name="connsiteY15" fmla="*/ 711994 h 6860381"/>
              <a:gd name="connsiteX16" fmla="*/ 233366 w 6096000"/>
              <a:gd name="connsiteY16" fmla="*/ 2381 h 6860381"/>
              <a:gd name="connsiteX17" fmla="*/ 229238 w 6096000"/>
              <a:gd name="connsiteY17" fmla="*/ 2381 h 6860381"/>
              <a:gd name="connsiteX18" fmla="*/ 229238 w 6096000"/>
              <a:gd name="connsiteY18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0 w 6096000"/>
              <a:gd name="connsiteY7" fmla="*/ 6626381 h 6860381"/>
              <a:gd name="connsiteX8" fmla="*/ 0 w 6096000"/>
              <a:gd name="connsiteY8" fmla="*/ 5488781 h 6860381"/>
              <a:gd name="connsiteX9" fmla="*/ 1 w 6096000"/>
              <a:gd name="connsiteY9" fmla="*/ 948531 h 6860381"/>
              <a:gd name="connsiteX10" fmla="*/ 1 w 6096000"/>
              <a:gd name="connsiteY10" fmla="*/ 711200 h 6860381"/>
              <a:gd name="connsiteX11" fmla="*/ 1 w 6096000"/>
              <a:gd name="connsiteY11" fmla="*/ 2381 h 6860381"/>
              <a:gd name="connsiteX12" fmla="*/ 2 w 6096000"/>
              <a:gd name="connsiteY12" fmla="*/ 2381 h 6860381"/>
              <a:gd name="connsiteX13" fmla="*/ 2 w 6096000"/>
              <a:gd name="connsiteY13" fmla="*/ 711994 h 6860381"/>
              <a:gd name="connsiteX14" fmla="*/ 233366 w 6096000"/>
              <a:gd name="connsiteY14" fmla="*/ 711994 h 6860381"/>
              <a:gd name="connsiteX15" fmla="*/ 233366 w 6096000"/>
              <a:gd name="connsiteY15" fmla="*/ 2381 h 6860381"/>
              <a:gd name="connsiteX16" fmla="*/ 229238 w 6096000"/>
              <a:gd name="connsiteY16" fmla="*/ 2381 h 6860381"/>
              <a:gd name="connsiteX17" fmla="*/ 229238 w 6096000"/>
              <a:gd name="connsiteY17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0 w 6096000"/>
              <a:gd name="connsiteY6" fmla="*/ 6626381 h 6860381"/>
              <a:gd name="connsiteX7" fmla="*/ 0 w 6096000"/>
              <a:gd name="connsiteY7" fmla="*/ 5488781 h 6860381"/>
              <a:gd name="connsiteX8" fmla="*/ 1 w 6096000"/>
              <a:gd name="connsiteY8" fmla="*/ 948531 h 6860381"/>
              <a:gd name="connsiteX9" fmla="*/ 1 w 6096000"/>
              <a:gd name="connsiteY9" fmla="*/ 711200 h 6860381"/>
              <a:gd name="connsiteX10" fmla="*/ 1 w 6096000"/>
              <a:gd name="connsiteY10" fmla="*/ 2381 h 6860381"/>
              <a:gd name="connsiteX11" fmla="*/ 2 w 6096000"/>
              <a:gd name="connsiteY11" fmla="*/ 2381 h 6860381"/>
              <a:gd name="connsiteX12" fmla="*/ 2 w 6096000"/>
              <a:gd name="connsiteY12" fmla="*/ 711994 h 6860381"/>
              <a:gd name="connsiteX13" fmla="*/ 233366 w 6096000"/>
              <a:gd name="connsiteY13" fmla="*/ 711994 h 6860381"/>
              <a:gd name="connsiteX14" fmla="*/ 233366 w 6096000"/>
              <a:gd name="connsiteY14" fmla="*/ 2381 h 6860381"/>
              <a:gd name="connsiteX15" fmla="*/ 229238 w 6096000"/>
              <a:gd name="connsiteY15" fmla="*/ 2381 h 6860381"/>
              <a:gd name="connsiteX16" fmla="*/ 229238 w 6096000"/>
              <a:gd name="connsiteY16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0 w 6096000"/>
              <a:gd name="connsiteY6" fmla="*/ 6626381 h 6860381"/>
              <a:gd name="connsiteX7" fmla="*/ 1 w 6096000"/>
              <a:gd name="connsiteY7" fmla="*/ 948531 h 6860381"/>
              <a:gd name="connsiteX8" fmla="*/ 1 w 6096000"/>
              <a:gd name="connsiteY8" fmla="*/ 711200 h 6860381"/>
              <a:gd name="connsiteX9" fmla="*/ 1 w 6096000"/>
              <a:gd name="connsiteY9" fmla="*/ 2381 h 6860381"/>
              <a:gd name="connsiteX10" fmla="*/ 2 w 6096000"/>
              <a:gd name="connsiteY10" fmla="*/ 2381 h 6860381"/>
              <a:gd name="connsiteX11" fmla="*/ 2 w 6096000"/>
              <a:gd name="connsiteY11" fmla="*/ 711994 h 6860381"/>
              <a:gd name="connsiteX12" fmla="*/ 233366 w 6096000"/>
              <a:gd name="connsiteY12" fmla="*/ 711994 h 6860381"/>
              <a:gd name="connsiteX13" fmla="*/ 233366 w 6096000"/>
              <a:gd name="connsiteY13" fmla="*/ 2381 h 6860381"/>
              <a:gd name="connsiteX14" fmla="*/ 229238 w 6096000"/>
              <a:gd name="connsiteY14" fmla="*/ 2381 h 6860381"/>
              <a:gd name="connsiteX15" fmla="*/ 229238 w 6096000"/>
              <a:gd name="connsiteY15" fmla="*/ 0 h 6860381"/>
              <a:gd name="connsiteX0" fmla="*/ 242989 w 6109751"/>
              <a:gd name="connsiteY0" fmla="*/ 0 h 6860381"/>
              <a:gd name="connsiteX1" fmla="*/ 6104989 w 6109751"/>
              <a:gd name="connsiteY1" fmla="*/ 0 h 6860381"/>
              <a:gd name="connsiteX2" fmla="*/ 6104989 w 6109751"/>
              <a:gd name="connsiteY2" fmla="*/ 2381 h 6860381"/>
              <a:gd name="connsiteX3" fmla="*/ 6109751 w 6109751"/>
              <a:gd name="connsiteY3" fmla="*/ 2381 h 6860381"/>
              <a:gd name="connsiteX4" fmla="*/ 6109751 w 6109751"/>
              <a:gd name="connsiteY4" fmla="*/ 6860381 h 6860381"/>
              <a:gd name="connsiteX5" fmla="*/ 6109750 w 6109751"/>
              <a:gd name="connsiteY5" fmla="*/ 6860381 h 6860381"/>
              <a:gd name="connsiteX6" fmla="*/ 0 w 6109751"/>
              <a:gd name="connsiteY6" fmla="*/ 6860137 h 6860381"/>
              <a:gd name="connsiteX7" fmla="*/ 13752 w 6109751"/>
              <a:gd name="connsiteY7" fmla="*/ 948531 h 6860381"/>
              <a:gd name="connsiteX8" fmla="*/ 13752 w 6109751"/>
              <a:gd name="connsiteY8" fmla="*/ 711200 h 6860381"/>
              <a:gd name="connsiteX9" fmla="*/ 13752 w 6109751"/>
              <a:gd name="connsiteY9" fmla="*/ 2381 h 6860381"/>
              <a:gd name="connsiteX10" fmla="*/ 13753 w 6109751"/>
              <a:gd name="connsiteY10" fmla="*/ 2381 h 6860381"/>
              <a:gd name="connsiteX11" fmla="*/ 13753 w 6109751"/>
              <a:gd name="connsiteY11" fmla="*/ 711994 h 6860381"/>
              <a:gd name="connsiteX12" fmla="*/ 247117 w 6109751"/>
              <a:gd name="connsiteY12" fmla="*/ 711994 h 6860381"/>
              <a:gd name="connsiteX13" fmla="*/ 247117 w 6109751"/>
              <a:gd name="connsiteY13" fmla="*/ 2381 h 6860381"/>
              <a:gd name="connsiteX14" fmla="*/ 242989 w 6109751"/>
              <a:gd name="connsiteY14" fmla="*/ 2381 h 6860381"/>
              <a:gd name="connsiteX15" fmla="*/ 242989 w 6109751"/>
              <a:gd name="connsiteY15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0 w 6096000"/>
              <a:gd name="connsiteY6" fmla="*/ 6860137 h 6860381"/>
              <a:gd name="connsiteX7" fmla="*/ 1 w 6096000"/>
              <a:gd name="connsiteY7" fmla="*/ 948531 h 6860381"/>
              <a:gd name="connsiteX8" fmla="*/ 1 w 6096000"/>
              <a:gd name="connsiteY8" fmla="*/ 711200 h 6860381"/>
              <a:gd name="connsiteX9" fmla="*/ 1 w 6096000"/>
              <a:gd name="connsiteY9" fmla="*/ 2381 h 6860381"/>
              <a:gd name="connsiteX10" fmla="*/ 2 w 6096000"/>
              <a:gd name="connsiteY10" fmla="*/ 2381 h 6860381"/>
              <a:gd name="connsiteX11" fmla="*/ 2 w 6096000"/>
              <a:gd name="connsiteY11" fmla="*/ 711994 h 6860381"/>
              <a:gd name="connsiteX12" fmla="*/ 233366 w 6096000"/>
              <a:gd name="connsiteY12" fmla="*/ 711994 h 6860381"/>
              <a:gd name="connsiteX13" fmla="*/ 233366 w 6096000"/>
              <a:gd name="connsiteY13" fmla="*/ 2381 h 6860381"/>
              <a:gd name="connsiteX14" fmla="*/ 229238 w 6096000"/>
              <a:gd name="connsiteY14" fmla="*/ 2381 h 6860381"/>
              <a:gd name="connsiteX15" fmla="*/ 229238 w 6096000"/>
              <a:gd name="connsiteY15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0" y="6860137"/>
                </a:lnTo>
                <a:cubicBezTo>
                  <a:pt x="0" y="4967520"/>
                  <a:pt x="1" y="2841148"/>
                  <a:pt x="1" y="948531"/>
                </a:cubicBez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8702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2312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7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77004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012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bg>
      <p:bgPr>
        <a:gradFill>
          <a:gsLst>
            <a:gs pos="50000">
              <a:schemeClr val="bg1"/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1266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C5BC913F-44C9-0741-BC0D-738F89AC7F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2366"/>
            <a:ext cx="3738638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917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28CD9764-698B-E14C-A594-D5853E1EF5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0"/>
            <a:ext cx="3738635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80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4000" y="2640000"/>
            <a:ext cx="5040000" cy="1200000"/>
          </a:xfrm>
        </p:spPr>
        <p:txBody>
          <a:bodyPr anchor="t" anchorCtr="0"/>
          <a:lstStyle>
            <a:lvl1pPr algn="l">
              <a:defRPr sz="3733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3999" y="3936001"/>
            <a:ext cx="5040000" cy="5760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rgbClr val="CA005D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5600" y="7680000"/>
            <a:ext cx="192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9655C157-6F5C-234E-A03D-1C249FF2DCF8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0" y="7680000"/>
            <a:ext cx="576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5600" y="7680000"/>
            <a:ext cx="48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12C3638-A094-239A-64C5-4618C86AB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623999" y="2376000"/>
            <a:ext cx="384000" cy="0"/>
          </a:xfrm>
          <a:prstGeom prst="line">
            <a:avLst/>
          </a:prstGeom>
          <a:ln w="9525">
            <a:solidFill>
              <a:srgbClr val="CA0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6376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 met afbeel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4000" y="2640000"/>
            <a:ext cx="5040000" cy="1200000"/>
          </a:xfrm>
        </p:spPr>
        <p:txBody>
          <a:bodyPr anchor="t" anchorCtr="0"/>
          <a:lstStyle>
            <a:lvl1pPr algn="l">
              <a:defRPr sz="3733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3999" y="3936000"/>
            <a:ext cx="5040000" cy="5760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rgbClr val="CA005D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5600" y="7680000"/>
            <a:ext cx="192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EC92EEC0-2548-4D47-906B-FD9D4DB45575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0" y="7680000"/>
            <a:ext cx="576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5600" y="7680000"/>
            <a:ext cx="48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12C3638-A094-239A-64C5-4618C86AB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623999" y="2376000"/>
            <a:ext cx="384000" cy="0"/>
          </a:xfrm>
          <a:prstGeom prst="line">
            <a:avLst/>
          </a:prstGeom>
          <a:ln w="9525">
            <a:solidFill>
              <a:srgbClr val="CA0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E5AB5196-A843-85ED-DE83-FD02153BE2FC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1"/>
            <a:ext cx="6096000" cy="6858665"/>
          </a:xfrm>
          <a:custGeom>
            <a:avLst/>
            <a:gdLst>
              <a:gd name="connsiteX0" fmla="*/ 0 w 4572000"/>
              <a:gd name="connsiteY0" fmla="*/ 0 h 5143999"/>
              <a:gd name="connsiteX1" fmla="*/ 4336366 w 4572000"/>
              <a:gd name="connsiteY1" fmla="*/ 0 h 5143999"/>
              <a:gd name="connsiteX2" fmla="*/ 4336366 w 4572000"/>
              <a:gd name="connsiteY2" fmla="*/ 953086 h 5143999"/>
              <a:gd name="connsiteX3" fmla="*/ 4572000 w 4572000"/>
              <a:gd name="connsiteY3" fmla="*/ 953086 h 5143999"/>
              <a:gd name="connsiteX4" fmla="*/ 4572000 w 4572000"/>
              <a:gd name="connsiteY4" fmla="*/ 5143999 h 5143999"/>
              <a:gd name="connsiteX5" fmla="*/ 0 w 4572000"/>
              <a:gd name="connsiteY5" fmla="*/ 5143999 h 51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5143999">
                <a:moveTo>
                  <a:pt x="0" y="0"/>
                </a:moveTo>
                <a:lnTo>
                  <a:pt x="4336366" y="0"/>
                </a:lnTo>
                <a:lnTo>
                  <a:pt x="4336366" y="953086"/>
                </a:lnTo>
                <a:lnTo>
                  <a:pt x="4572000" y="953086"/>
                </a:lnTo>
                <a:lnTo>
                  <a:pt x="4572000" y="5143999"/>
                </a:lnTo>
                <a:lnTo>
                  <a:pt x="0" y="51439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7724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5600" y="7680000"/>
            <a:ext cx="192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9644EB06-B53B-0047-8576-C1D26656AFB1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0" y="7680000"/>
            <a:ext cx="576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5600" y="7680000"/>
            <a:ext cx="48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E387B0-BC51-29BE-6C56-ED978B179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1969844"/>
            <a:ext cx="5040000" cy="1200000"/>
          </a:xfrm>
        </p:spPr>
        <p:txBody>
          <a:bodyPr anchor="t" anchorCtr="0"/>
          <a:lstStyle>
            <a:lvl1pPr algn="l">
              <a:defRPr sz="3733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9DBB67-12E7-9D27-7D0E-4865E810C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3232381"/>
            <a:ext cx="5040000" cy="5760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rgbClr val="CA005D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6E1F484-1E08-E962-0B0E-333745555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720000" y="1705844"/>
            <a:ext cx="384000" cy="0"/>
          </a:xfrm>
          <a:prstGeom prst="line">
            <a:avLst/>
          </a:prstGeom>
          <a:ln w="9525">
            <a:solidFill>
              <a:srgbClr val="CA0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915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5600" y="7680000"/>
            <a:ext cx="192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370A9AEF-E471-B14A-B406-C26EB88AB878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0" y="7680000"/>
            <a:ext cx="576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5600" y="7680000"/>
            <a:ext cx="48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B82E0-7937-0514-C819-51B6F8644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4000" y="2640000"/>
            <a:ext cx="5040000" cy="1200000"/>
          </a:xfrm>
        </p:spPr>
        <p:txBody>
          <a:bodyPr anchor="t" anchorCtr="0"/>
          <a:lstStyle>
            <a:lvl1pPr algn="l">
              <a:defRPr sz="3733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788F43-1DB0-0B35-3C9B-D558A3167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3999" y="3936001"/>
            <a:ext cx="5040000" cy="5760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rgbClr val="CA005D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ABBF875-0BC6-58A2-1BA7-1AC897290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623999" y="2376000"/>
            <a:ext cx="384000" cy="0"/>
          </a:xfrm>
          <a:prstGeom prst="line">
            <a:avLst/>
          </a:prstGeom>
          <a:ln w="9525">
            <a:solidFill>
              <a:srgbClr val="CA0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2064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5600" y="7680000"/>
            <a:ext cx="192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B0397A21-26D8-A248-9738-68061F2A59C5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0" y="7680000"/>
            <a:ext cx="576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5600" y="7680000"/>
            <a:ext cx="48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B82E0-7937-0514-C819-51B6F8644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6000" y="2640000"/>
            <a:ext cx="6240000" cy="1200000"/>
          </a:xfrm>
        </p:spPr>
        <p:txBody>
          <a:bodyPr anchor="t" anchorCtr="0"/>
          <a:lstStyle>
            <a:lvl1pPr algn="l">
              <a:defRPr sz="3733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788F43-1DB0-0B35-3C9B-D558A3167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6000" y="3936001"/>
            <a:ext cx="6240000" cy="5760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rgbClr val="CA005D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ABBF875-0BC6-58A2-1BA7-1AC897290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138351" y="2376000"/>
            <a:ext cx="384000" cy="0"/>
          </a:xfrm>
          <a:prstGeom prst="line">
            <a:avLst/>
          </a:prstGeom>
          <a:ln w="9525">
            <a:solidFill>
              <a:srgbClr val="CA0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074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5600" y="7680000"/>
            <a:ext cx="192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6E5B19CC-696D-9446-815E-8899923E465C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0" y="7680000"/>
            <a:ext cx="576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5600" y="7680000"/>
            <a:ext cx="48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B82E0-7937-0514-C819-51B6F8644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2640000"/>
            <a:ext cx="8448000" cy="1200000"/>
          </a:xfrm>
        </p:spPr>
        <p:txBody>
          <a:bodyPr anchor="t" anchorCtr="0"/>
          <a:lstStyle>
            <a:lvl1pPr algn="l">
              <a:defRPr sz="3733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788F43-1DB0-0B35-3C9B-D558A3167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3936001"/>
            <a:ext cx="8448000" cy="5760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rgbClr val="CA005D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ABBF875-0BC6-58A2-1BA7-1AC897290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720000" y="2376000"/>
            <a:ext cx="384000" cy="0"/>
          </a:xfrm>
          <a:prstGeom prst="line">
            <a:avLst/>
          </a:prstGeom>
          <a:ln w="9525">
            <a:solidFill>
              <a:srgbClr val="CA0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4543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25AB-B5C1-6549-85A2-806C755CDB46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18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858000 h 6858000"/>
              <a:gd name="connsiteX6" fmla="*/ 0 w 6098242"/>
              <a:gd name="connsiteY6" fmla="*/ 6858000 h 6858000"/>
              <a:gd name="connsiteX7" fmla="*/ 0 w 6098242"/>
              <a:gd name="connsiteY7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0 w 6098242"/>
              <a:gd name="connsiteY5" fmla="*/ 6858000 h 6858000"/>
              <a:gd name="connsiteX6" fmla="*/ 0 w 6098242"/>
              <a:gd name="connsiteY6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1367 w 6098242"/>
              <a:gd name="connsiteY4" fmla="*/ 6854156 h 6858000"/>
              <a:gd name="connsiteX5" fmla="*/ 0 w 6098242"/>
              <a:gd name="connsiteY5" fmla="*/ 6858000 h 6858000"/>
              <a:gd name="connsiteX6" fmla="*/ 0 w 609824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cubicBezTo>
                  <a:pt x="6095950" y="2756735"/>
                  <a:pt x="6093659" y="4805446"/>
                  <a:pt x="6091367" y="6854156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112000"/>
            <a:ext cx="5015999" cy="403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6012-C4B1-2943-B8AC-7A338D1F5EC1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BC7CEF-BF6E-D04E-7373-E8AB3A40CE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6002" y="2112000"/>
            <a:ext cx="5015999" cy="403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3863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kleurvlak lin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6002" y="744000"/>
            <a:ext cx="5015999" cy="96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058A-2AFC-F747-8A3D-77504EB76014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BC7CEF-BF6E-D04E-7373-E8AB3A40CE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6002" y="2112000"/>
            <a:ext cx="5015999" cy="403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062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lin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6002" y="744000"/>
            <a:ext cx="5015999" cy="96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7C48D-3F8F-A14F-99C3-DFDD62ABF291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BC7CEF-BF6E-D04E-7373-E8AB3A40CE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6002" y="2112000"/>
            <a:ext cx="5015999" cy="403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23293723-2B3F-B8B2-CC16-77764A1875B3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6096000" cy="6858665"/>
          </a:xfrm>
          <a:custGeom>
            <a:avLst/>
            <a:gdLst>
              <a:gd name="connsiteX0" fmla="*/ 0 w 4572000"/>
              <a:gd name="connsiteY0" fmla="*/ 0 h 5143999"/>
              <a:gd name="connsiteX1" fmla="*/ 4400550 w 4572000"/>
              <a:gd name="connsiteY1" fmla="*/ 0 h 5143999"/>
              <a:gd name="connsiteX2" fmla="*/ 4400550 w 4572000"/>
              <a:gd name="connsiteY2" fmla="*/ 533400 h 5143999"/>
              <a:gd name="connsiteX3" fmla="*/ 4572000 w 4572000"/>
              <a:gd name="connsiteY3" fmla="*/ 533400 h 5143999"/>
              <a:gd name="connsiteX4" fmla="*/ 4572000 w 4572000"/>
              <a:gd name="connsiteY4" fmla="*/ 5143999 h 5143999"/>
              <a:gd name="connsiteX5" fmla="*/ 0 w 4572000"/>
              <a:gd name="connsiteY5" fmla="*/ 5143999 h 51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5143999">
                <a:moveTo>
                  <a:pt x="0" y="0"/>
                </a:moveTo>
                <a:lnTo>
                  <a:pt x="4400550" y="0"/>
                </a:lnTo>
                <a:lnTo>
                  <a:pt x="4400550" y="533400"/>
                </a:lnTo>
                <a:lnTo>
                  <a:pt x="4572000" y="533400"/>
                </a:lnTo>
                <a:lnTo>
                  <a:pt x="4572000" y="5143999"/>
                </a:lnTo>
                <a:lnTo>
                  <a:pt x="0" y="51439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578EACC-9FB8-927C-14BF-3EF7E1DF2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7400" y="0"/>
            <a:ext cx="457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056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kleurvlak rech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3" y="744000"/>
            <a:ext cx="5015997" cy="96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112000"/>
            <a:ext cx="5015999" cy="403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A81D68-DC7B-F141-8AEC-E7D6BAFE6C7C}" type="datetime4">
              <a:rPr lang="nl-NL" smtClean="0"/>
              <a:pPr/>
              <a:t>9 maart 2026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1186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rech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3" y="744000"/>
            <a:ext cx="5015997" cy="96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112000"/>
            <a:ext cx="5015999" cy="403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2F7-76C6-0D45-8636-3315CA660897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4973D512-78FF-F1D1-6AA3-746440570594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096000" y="1"/>
            <a:ext cx="6096000" cy="6858665"/>
          </a:xfrm>
          <a:custGeom>
            <a:avLst/>
            <a:gdLst>
              <a:gd name="connsiteX0" fmla="*/ 171450 w 4572000"/>
              <a:gd name="connsiteY0" fmla="*/ 0 h 5143999"/>
              <a:gd name="connsiteX1" fmla="*/ 4572000 w 4572000"/>
              <a:gd name="connsiteY1" fmla="*/ 0 h 5143999"/>
              <a:gd name="connsiteX2" fmla="*/ 4572000 w 4572000"/>
              <a:gd name="connsiteY2" fmla="*/ 5143999 h 5143999"/>
              <a:gd name="connsiteX3" fmla="*/ 0 w 4572000"/>
              <a:gd name="connsiteY3" fmla="*/ 5143999 h 5143999"/>
              <a:gd name="connsiteX4" fmla="*/ 0 w 4572000"/>
              <a:gd name="connsiteY4" fmla="*/ 533400 h 5143999"/>
              <a:gd name="connsiteX5" fmla="*/ 171450 w 4572000"/>
              <a:gd name="connsiteY5" fmla="*/ 533400 h 51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5143999">
                <a:moveTo>
                  <a:pt x="171450" y="0"/>
                </a:moveTo>
                <a:lnTo>
                  <a:pt x="4572000" y="0"/>
                </a:lnTo>
                <a:lnTo>
                  <a:pt x="4572000" y="5143999"/>
                </a:lnTo>
                <a:lnTo>
                  <a:pt x="0" y="5143999"/>
                </a:lnTo>
                <a:lnTo>
                  <a:pt x="0" y="533400"/>
                </a:lnTo>
                <a:lnTo>
                  <a:pt x="171450" y="5334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7EA5031-12FE-58ED-EA7B-4A8B86168A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7400" y="0"/>
            <a:ext cx="457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609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8B24C-98D2-0C4F-86DE-0089E30A5F71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740D40-03A9-FEB2-E1A3-19C7A2687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1464000"/>
            <a:ext cx="8448000" cy="1200000"/>
          </a:xfrm>
        </p:spPr>
        <p:txBody>
          <a:bodyPr anchor="t" anchorCtr="0"/>
          <a:lstStyle>
            <a:lvl1pPr algn="l">
              <a:defRPr sz="3733">
                <a:solidFill>
                  <a:srgbClr val="CA005D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F22F43FF-1266-CC10-2EF0-17A44D02C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720000" y="1200000"/>
            <a:ext cx="384000" cy="0"/>
          </a:xfrm>
          <a:prstGeom prst="line">
            <a:avLst/>
          </a:prstGeom>
          <a:ln w="9525">
            <a:solidFill>
              <a:srgbClr val="CA0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7256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F4513-97EE-C24C-B65B-45FDDA685136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40EDF0-3291-C879-5C1B-C4A0C44EF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225" y="2232000"/>
            <a:ext cx="4704000" cy="1200000"/>
          </a:xfrm>
        </p:spPr>
        <p:txBody>
          <a:bodyPr anchor="t" anchorCtr="0"/>
          <a:lstStyle>
            <a:lvl1pPr algn="l">
              <a:defRPr sz="3733">
                <a:solidFill>
                  <a:srgbClr val="CA005D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A9D74A0-B9E0-FF75-86D4-781AF959C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866224" y="1968000"/>
            <a:ext cx="384000" cy="0"/>
          </a:xfrm>
          <a:prstGeom prst="line">
            <a:avLst/>
          </a:prstGeom>
          <a:ln w="9525">
            <a:solidFill>
              <a:srgbClr val="CA0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12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0ADC-2B7E-0340-A7D1-593E22FF51CD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40EDF0-3291-C879-5C1B-C4A0C44EF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225" y="2232000"/>
            <a:ext cx="4704000" cy="1200000"/>
          </a:xfrm>
        </p:spPr>
        <p:txBody>
          <a:bodyPr anchor="t" anchorCtr="0"/>
          <a:lstStyle>
            <a:lvl1pPr algn="l">
              <a:defRPr sz="3733">
                <a:solidFill>
                  <a:srgbClr val="CA005D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A9D74A0-B9E0-FF75-86D4-781AF959C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866224" y="1968000"/>
            <a:ext cx="384000" cy="0"/>
          </a:xfrm>
          <a:prstGeom prst="line">
            <a:avLst/>
          </a:prstGeom>
          <a:ln w="9525">
            <a:solidFill>
              <a:srgbClr val="CA0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8678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9390-113B-3249-8026-CBF19A2470E9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40EDF0-3291-C879-5C1B-C4A0C44EF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225" y="2232000"/>
            <a:ext cx="4704000" cy="1200000"/>
          </a:xfrm>
        </p:spPr>
        <p:txBody>
          <a:bodyPr anchor="t" anchorCtr="0"/>
          <a:lstStyle>
            <a:lvl1pPr algn="l">
              <a:defRPr sz="3733">
                <a:solidFill>
                  <a:srgbClr val="CA005D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A9D74A0-B9E0-FF75-86D4-781AF959C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866224" y="1968000"/>
            <a:ext cx="384000" cy="0"/>
          </a:xfrm>
          <a:prstGeom prst="line">
            <a:avLst/>
          </a:prstGeom>
          <a:ln w="9525">
            <a:solidFill>
              <a:srgbClr val="CA0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6736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A67-CCB0-FB49-82B2-05B948EE4911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40EDF0-3291-C879-5C1B-C4A0C44EF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6225" y="2232000"/>
            <a:ext cx="4704000" cy="1200000"/>
          </a:xfrm>
        </p:spPr>
        <p:txBody>
          <a:bodyPr anchor="t" anchorCtr="0"/>
          <a:lstStyle>
            <a:lvl1pPr algn="l">
              <a:defRPr sz="3733">
                <a:solidFill>
                  <a:srgbClr val="CA005D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A9D74A0-B9E0-FF75-86D4-781AF959C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866224" y="1968000"/>
            <a:ext cx="384000" cy="0"/>
          </a:xfrm>
          <a:prstGeom prst="line">
            <a:avLst/>
          </a:prstGeom>
          <a:ln w="9525">
            <a:solidFill>
              <a:srgbClr val="CA0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10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8965-465F-2340-AB52-1AFBBD34BDA2}" type="datetime4">
              <a:rPr lang="nl-NL" smtClean="0"/>
              <a:t>9 maart 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740D40-03A9-FEB2-E1A3-19C7A2687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1464000"/>
            <a:ext cx="8448000" cy="1200000"/>
          </a:xfrm>
        </p:spPr>
        <p:txBody>
          <a:bodyPr anchor="t" anchorCtr="0"/>
          <a:lstStyle>
            <a:lvl1pPr algn="l">
              <a:defRPr sz="3733">
                <a:solidFill>
                  <a:srgbClr val="CA005D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F22F43FF-1266-CC10-2EF0-17A44D02C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720000" y="1200000"/>
            <a:ext cx="384000" cy="0"/>
          </a:xfrm>
          <a:prstGeom prst="line">
            <a:avLst/>
          </a:prstGeom>
          <a:ln w="9525">
            <a:solidFill>
              <a:srgbClr val="CA0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7384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A2A94-DBC4-E940-990F-77863E4B230F}" type="datetime4">
              <a:rPr lang="nl-NL" smtClean="0"/>
              <a:t>9 maart 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41831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177E-05E6-F04B-AA76-D5D2114933D2}" type="datetime4">
              <a:rPr lang="nl-NL" smtClean="0"/>
              <a:t>9 maart 2026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16108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788CEFBB-E80F-BF96-05C8-3F4117D05098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5143500"/>
              <a:gd name="connsiteX1" fmla="*/ 4400550 w 9144000"/>
              <a:gd name="connsiteY1" fmla="*/ 0 h 5143500"/>
              <a:gd name="connsiteX2" fmla="*/ 4400550 w 9144000"/>
              <a:gd name="connsiteY2" fmla="*/ 533400 h 5143500"/>
              <a:gd name="connsiteX3" fmla="*/ 4743450 w 9144000"/>
              <a:gd name="connsiteY3" fmla="*/ 533400 h 5143500"/>
              <a:gd name="connsiteX4" fmla="*/ 4743450 w 9144000"/>
              <a:gd name="connsiteY4" fmla="*/ 0 h 5143500"/>
              <a:gd name="connsiteX5" fmla="*/ 9144000 w 9144000"/>
              <a:gd name="connsiteY5" fmla="*/ 0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4400550" y="0"/>
                </a:lnTo>
                <a:lnTo>
                  <a:pt x="4400550" y="533400"/>
                </a:lnTo>
                <a:lnTo>
                  <a:pt x="4743450" y="533400"/>
                </a:lnTo>
                <a:lnTo>
                  <a:pt x="4743450" y="0"/>
                </a:ln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00000" tIns="360000" rIns="180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 dirty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0B88-66E1-534B-997E-418243EDFF28}" type="datetime4">
              <a:rPr lang="nl-NL" smtClean="0"/>
              <a:t>9 maart 2026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006077C-23A5-44C1-B8D5-1E81063DB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7400" y="0"/>
            <a:ext cx="457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64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r informat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312000" y="7680000"/>
            <a:ext cx="192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581AA942-93F0-BE46-BD71-3CD3F8B32E55}" type="datetime4">
              <a:rPr lang="nl-NL" smtClean="0"/>
              <a:pPr/>
              <a:t>9 maart 2026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0000" y="7680000"/>
            <a:ext cx="576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32000" y="7680000"/>
            <a:ext cx="48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924E10-7EE7-1A54-BE83-D1173AB75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1200000"/>
            <a:ext cx="5015999" cy="9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B617E81-938B-42A4-3BBB-AC151044F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495999"/>
            <a:ext cx="5015999" cy="3552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691479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er informat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312000" y="7680000"/>
            <a:ext cx="192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581AA942-93F0-BE46-BD71-3CD3F8B32E55}" type="datetime4">
              <a:rPr lang="nl-NL" smtClean="0"/>
              <a:pPr/>
              <a:t>9 maart 2026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0000" y="7680000"/>
            <a:ext cx="576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32000" y="7680000"/>
            <a:ext cx="480000" cy="24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924E10-7EE7-1A54-BE83-D1173AB75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1200000"/>
            <a:ext cx="5015999" cy="9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B617E81-938B-42A4-3BBB-AC151044F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495999"/>
            <a:ext cx="5015999" cy="3552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6819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/>
              <a:t>28 januari 2025</a:t>
            </a:r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/>
              <a:t>Technische briefing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650" r:id="rId2"/>
    <p:sldLayoutId id="2147483725" r:id="rId3"/>
    <p:sldLayoutId id="2147483726" r:id="rId4"/>
    <p:sldLayoutId id="2147483690" r:id="rId5"/>
    <p:sldLayoutId id="2147483728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89" r:id="rId13"/>
    <p:sldLayoutId id="2147483712" r:id="rId14"/>
    <p:sldLayoutId id="2147483711" r:id="rId15"/>
    <p:sldLayoutId id="2147483675" r:id="rId16"/>
    <p:sldLayoutId id="2147483657" r:id="rId17"/>
    <p:sldLayoutId id="2147483691" r:id="rId18"/>
    <p:sldLayoutId id="2147483729" r:id="rId19"/>
    <p:sldLayoutId id="2147483707" r:id="rId20"/>
    <p:sldLayoutId id="2147483667" r:id="rId21"/>
    <p:sldLayoutId id="2147483702" r:id="rId22"/>
    <p:sldLayoutId id="2147483721" r:id="rId23"/>
    <p:sldLayoutId id="2147483700" r:id="rId24"/>
    <p:sldLayoutId id="2147483722" r:id="rId25"/>
    <p:sldLayoutId id="2147483723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38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2" y="744000"/>
            <a:ext cx="10751999" cy="9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112000"/>
            <a:ext cx="10752000" cy="40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12000" y="6336000"/>
            <a:ext cx="1920000" cy="2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404DAC0-4EC7-8542-9E93-56A00D5CE69E}" type="datetime4">
              <a:rPr lang="nl-NL" smtClean="0"/>
              <a:t>9 maart 2026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336000"/>
            <a:ext cx="5760000" cy="2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2000" y="6336000"/>
            <a:ext cx="480000" cy="2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D452D2-7B39-0D7B-425C-E8F98A9CCC2D}"/>
              </a:ext>
            </a:extLst>
          </p:cNvPr>
          <p:cNvSpPr txBox="1"/>
          <p:nvPr userDrawn="1"/>
        </p:nvSpPr>
        <p:spPr>
          <a:xfrm>
            <a:off x="8094133" y="83650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nl-NL" sz="1067" dirty="0" err="1"/>
          </a:p>
        </p:txBody>
      </p:sp>
    </p:spTree>
    <p:extLst>
      <p:ext uri="{BB962C8B-B14F-4D97-AF65-F5344CB8AC3E}">
        <p14:creationId xmlns:p14="http://schemas.microsoft.com/office/powerpoint/2010/main" val="420052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  <p:sldLayoutId id="2147483789" r:id="rId23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9994" indent="-239994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rgbClr val="CA005D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239994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rgbClr val="CA005D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Tx/>
        <a:buNone/>
        <a:defRPr sz="1600" kern="1200">
          <a:solidFill>
            <a:srgbClr val="CA005D"/>
          </a:solidFill>
          <a:latin typeface="+mn-lt"/>
          <a:ea typeface="+mn-ea"/>
          <a:cs typeface="+mn-cs"/>
        </a:defRPr>
      </a:lvl3pPr>
      <a:lvl4pPr marL="0" indent="0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479988" indent="-479988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rgbClr val="CA005D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larbeidsinspectie.nl/actueel/nieuws/2025/03/28/boete-en-last-onder-dwangsom-voor-uitzendbureau-roodvleessector" TargetMode="External"/><Relationship Id="rId3" Type="http://schemas.openxmlformats.org/officeDocument/2006/relationships/hyperlink" Target="http://www.nlarbeidsinspectie.nl/" TargetMode="External"/><Relationship Id="rId7" Type="http://schemas.openxmlformats.org/officeDocument/2006/relationships/hyperlink" Target="https://www.nlarbeidsinspectie.nl/actueel/nieuws/2024/05/23/misbruik-van-ontslag-op-staande-voet-door-uitzendbureau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larbeidsinspectie.nl/documenten/2025/06/20/sector-en-beroepeninformatie-inspectiebrede-risicoanalyse-2022" TargetMode="External"/><Relationship Id="rId5" Type="http://schemas.openxmlformats.org/officeDocument/2006/relationships/hyperlink" Target="https://www.nlarbeidsinspectie.nl/documenten/2025/11/20/jaarplan-2026-nederlandse-arbeidsinspectie" TargetMode="External"/><Relationship Id="rId4" Type="http://schemas.openxmlformats.org/officeDocument/2006/relationships/hyperlink" Target="https://www.nlarbeidsinspectie.nl/publicaties/jaarplannen/2022/11/25/meerjarenplan-2023-2026" TargetMode="Externa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gumentenfabriek.nl/nieuws/wat-gaat-er-mis-bij-de-inzet-van-uitzendkrachten-in-de-vleessector/" TargetMode="External"/><Relationship Id="rId2" Type="http://schemas.openxmlformats.org/officeDocument/2006/relationships/hyperlink" Target="https://opendata.cbs.nl/#/CBS/nl/dataset/7123slac/table" TargetMode="Externa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seo.nl/publicaties/aantal-werkenden-in-de-slachthuizen-en-overige-vleessector-kwantitatieve-verkenning-van-de-secto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larbeidsinspectie.nl/documenten/2025/06/20/sector-en-beroepeninformatie-inspectiebrede-risicoanalyse-202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onderzoeksraad.nl/onderzoek/veiligheid-arbeidsmigranten-in-nederland/" TargetMode="External"/><Relationship Id="rId5" Type="http://schemas.openxmlformats.org/officeDocument/2006/relationships/hyperlink" Target="https://www.nlarbeidsinspectie.nl/documenten/2019/10/07/staat-van-eerlijk-werk-2019---risicos-aan-de-onderkant-van-de-arbeidsmarkt" TargetMode="External"/><Relationship Id="rId4" Type="http://schemas.openxmlformats.org/officeDocument/2006/relationships/hyperlink" Target="https://www.nlarbeidsinspectie.nl/documenten/2021/11/25/slachterijen-vlees--en-pluimverwerkende-bedrijven-in-coronatij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6FDB2DC-E908-7F71-18C5-AF208A54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E1EB893-F9AA-DC4F-A675-3906EFFE2521}" type="datetime4">
              <a:rPr lang="nl-NL" smtClean="0">
                <a:latin typeface="Verdana"/>
              </a:rPr>
              <a:pPr defTabSz="914377"/>
              <a:t>9 maart 2026</a:t>
            </a:fld>
            <a:endParaRPr lang="nl-NL">
              <a:latin typeface="Verdana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B069C5-F7A5-330F-376B-AD85248C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F1411D-0280-154F-AEAC-4C20B7AA46B2}" type="slidenum">
              <a:rPr lang="nl-NL" smtClean="0">
                <a:latin typeface="Verdana"/>
              </a:rPr>
              <a:pPr defTabSz="914377"/>
              <a:t>1</a:t>
            </a:fld>
            <a:endParaRPr lang="nl-NL">
              <a:latin typeface="Verdana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3CD9277-D579-33D0-8DEA-E01BDF91DD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 Nederlandse Arbeidsinspectie</a:t>
            </a:r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EA31B6D4-B26B-24E2-E196-D01EF83E20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Technische briefing 12 maart 2026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B06B086-31BB-7208-45AE-245B25934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56" t="19930" r="10112" b="44007"/>
          <a:stretch/>
        </p:blipFill>
        <p:spPr>
          <a:xfrm>
            <a:off x="0" y="1"/>
            <a:ext cx="4562375" cy="126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59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C664D-A077-F649-8619-10D9AB2F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</p:spPr>
        <p:txBody>
          <a:bodyPr anchor="b">
            <a:normAutofit/>
          </a:bodyPr>
          <a:lstStyle/>
          <a:p>
            <a:r>
              <a:rPr lang="nl-NL" dirty="0"/>
              <a:t>Bevindingen inspecteurs (1)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0159C6-A781-4045-B6CD-34FF6841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12 maart 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183228-BD68-3E4F-B0AA-562953F7B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Technische briefing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322F88-C34B-2142-B370-99810705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10</a:t>
            </a:fld>
            <a:endParaRPr lang="nl-NL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B8D96FCF-1FF8-A5AE-AFAD-5C1747CCAADC}"/>
              </a:ext>
            </a:extLst>
          </p:cNvPr>
          <p:cNvSpPr txBox="1">
            <a:spLocks/>
          </p:cNvSpPr>
          <p:nvPr/>
        </p:nvSpPr>
        <p:spPr>
          <a:xfrm>
            <a:off x="633412" y="2334278"/>
            <a:ext cx="6215256" cy="3944938"/>
          </a:xfrm>
          <a:prstGeom prst="rect">
            <a:avLst/>
          </a:prstGeom>
        </p:spPr>
        <p:txBody>
          <a:bodyPr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nl-NL" sz="2000" dirty="0"/>
              <a:t>Package deal van werk, wonen en vervoer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Afhankelijkheid, schuldenpositie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Veel verdienconstructies: verhuur matrassen / gezamenlijke kamers, inname pinpas, contante terugbetaling, ‘boetes’ voor afwas/vuilnis, betaling voor vervoer naar NL en naar werklocatie, etc.</a:t>
            </a:r>
          </a:p>
          <a:p>
            <a:pPr>
              <a:lnSpc>
                <a:spcPct val="110000"/>
              </a:lnSpc>
            </a:pPr>
            <a:endParaRPr lang="nl-NL" sz="1600" dirty="0">
              <a:solidFill>
                <a:srgbClr val="00000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F4C603-070A-BFDA-80D1-BB85E1266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808" y="2502231"/>
            <a:ext cx="2177448" cy="24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27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79901-6212-6353-742D-5B1CCD6F0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71BB7B-5D38-7FD4-C2B8-3CB4C4B62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</p:spPr>
        <p:txBody>
          <a:bodyPr anchor="b">
            <a:normAutofit/>
          </a:bodyPr>
          <a:lstStyle/>
          <a:p>
            <a:r>
              <a:rPr lang="nl-NL" dirty="0"/>
              <a:t>Bevindingen inspecteurs (2)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7173A9-B71B-7C70-BBE0-6CC23DFB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12 maart 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67F05D-E454-0DE1-56EB-B6B51911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Technische briefing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73C037-EDB5-4979-D967-35AA938DD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11</a:t>
            </a:fld>
            <a:endParaRPr lang="nl-NL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D6E2E1EC-B2F0-C91A-5BE8-7B970DB5CC6B}"/>
              </a:ext>
            </a:extLst>
          </p:cNvPr>
          <p:cNvSpPr txBox="1">
            <a:spLocks/>
          </p:cNvSpPr>
          <p:nvPr/>
        </p:nvSpPr>
        <p:spPr>
          <a:xfrm>
            <a:off x="633412" y="2334278"/>
            <a:ext cx="6215256" cy="3944938"/>
          </a:xfrm>
          <a:prstGeom prst="rect">
            <a:avLst/>
          </a:prstGeom>
        </p:spPr>
        <p:txBody>
          <a:bodyPr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nl-NL" sz="2000" dirty="0"/>
              <a:t>Het is niet wat het lijkt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Arbeidsmigrant krijgt ander beeld voorgespiegeld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Wij als toezichthouder ook</a:t>
            </a:r>
          </a:p>
          <a:p>
            <a:pPr>
              <a:lnSpc>
                <a:spcPct val="110000"/>
              </a:lnSpc>
            </a:pPr>
            <a:r>
              <a:rPr lang="nl-NL" sz="2000" dirty="0"/>
              <a:t>Voorbeeld: ontslag op staande voet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6A8CA84-3A7D-EBB8-4383-75ECF0A57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553" y="2334278"/>
            <a:ext cx="4288113" cy="28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17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C664D-A077-F649-8619-10D9AB2F9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Casus: ontslag op staande voet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009A0D-1D6E-DA46-A8F0-BB8FDC8DB0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9760930" cy="3944938"/>
          </a:xfrm>
        </p:spPr>
        <p:txBody>
          <a:bodyPr>
            <a:normAutofit fontScale="70000" lnSpcReduction="20000"/>
          </a:bodyPr>
          <a:lstStyle/>
          <a:p>
            <a:r>
              <a:rPr lang="nl-NL" sz="2200" dirty="0">
                <a:cs typeface="Calibri"/>
              </a:rPr>
              <a:t>Signaal gepubliceerd in mei 2024, praktijk vindt nog steeds plaats</a:t>
            </a:r>
          </a:p>
          <a:p>
            <a:r>
              <a:rPr lang="nl-NL" sz="2200" dirty="0">
                <a:cs typeface="Calibri"/>
              </a:rPr>
              <a:t>Bij 3 v/d 13 uitzendbureaus tussen 40-80% ontslag op staande voet</a:t>
            </a:r>
          </a:p>
          <a:p>
            <a:pPr lvl="1"/>
            <a:r>
              <a:rPr lang="nl-NL" sz="1800" dirty="0">
                <a:cs typeface="Calibri"/>
              </a:rPr>
              <a:t>Meer dan 7.000 meldingen, bijna alle hebben een niet-Nederlandse nationaliteit</a:t>
            </a:r>
          </a:p>
          <a:p>
            <a:r>
              <a:rPr lang="nl-NL" sz="2200" dirty="0">
                <a:cs typeface="Calibri"/>
              </a:rPr>
              <a:t>Misbruikconstructie voor financieel gewin</a:t>
            </a:r>
          </a:p>
          <a:p>
            <a:pPr lvl="1"/>
            <a:r>
              <a:rPr lang="nl-NL" sz="1800" dirty="0">
                <a:cs typeface="Calibri"/>
              </a:rPr>
              <a:t>Betalingen stoppen direct</a:t>
            </a:r>
          </a:p>
          <a:p>
            <a:pPr lvl="1"/>
            <a:r>
              <a:rPr lang="nl-NL" sz="1800" dirty="0">
                <a:cs typeface="Calibri"/>
              </a:rPr>
              <a:t>In rekening gebrachte vergoeding net zo hoog als opgebouwde rechten</a:t>
            </a:r>
          </a:p>
          <a:p>
            <a:pPr lvl="1"/>
            <a:r>
              <a:rPr lang="nl-NL" sz="1800" dirty="0">
                <a:cs typeface="Calibri"/>
              </a:rPr>
              <a:t>‘eindafrekening’ van werknemer op 0 gesteld</a:t>
            </a:r>
          </a:p>
          <a:p>
            <a:pPr lvl="1"/>
            <a:r>
              <a:rPr lang="nl-NL" sz="1800" dirty="0">
                <a:cs typeface="Calibri"/>
              </a:rPr>
              <a:t>Werknemer niet op hoogte gesteld van deze ontslaggrond</a:t>
            </a:r>
          </a:p>
          <a:p>
            <a:r>
              <a:rPr lang="nl-NL" sz="2000" dirty="0">
                <a:cs typeface="Calibri"/>
              </a:rPr>
              <a:t>Gevolg: verdiensten voor werkgever, werknemer verwijtbaar werkloos, onderbetaling </a:t>
            </a:r>
            <a:r>
              <a:rPr lang="nl-NL" sz="2000" dirty="0" err="1">
                <a:cs typeface="Calibri"/>
              </a:rPr>
              <a:t>Wml</a:t>
            </a:r>
            <a:r>
              <a:rPr lang="nl-NL" sz="2000" dirty="0">
                <a:cs typeface="Calibri"/>
              </a:rPr>
              <a:t>, mislopen fiscale afdrachten</a:t>
            </a:r>
          </a:p>
          <a:p>
            <a:r>
              <a:rPr lang="nl-NL" sz="2000" dirty="0">
                <a:cs typeface="Calibri"/>
              </a:rPr>
              <a:t>Inspecteurs zien dat werknemers na een bepaalde periode opnieuw in dienst treden bij dezelfde werkgever</a:t>
            </a:r>
          </a:p>
          <a:p>
            <a:r>
              <a:rPr lang="nl-NL" sz="2000" dirty="0">
                <a:cs typeface="Calibri"/>
              </a:rPr>
              <a:t>Recente boete van 78.000 euro voor </a:t>
            </a:r>
            <a:r>
              <a:rPr lang="nl-NL" sz="2000" dirty="0" err="1">
                <a:cs typeface="Calibri"/>
              </a:rPr>
              <a:t>Wml</a:t>
            </a:r>
            <a:r>
              <a:rPr lang="nl-NL" sz="2000" dirty="0">
                <a:cs typeface="Calibri"/>
              </a:rPr>
              <a:t>-overtreding door uitzendbureau gespecialiseerd in roodvlees</a:t>
            </a:r>
          </a:p>
          <a:p>
            <a:r>
              <a:rPr lang="nl-NL" sz="2000" dirty="0">
                <a:cs typeface="Calibri"/>
              </a:rPr>
              <a:t>Recent oordeel rechter in civiele zaak tegen slachterij: werknemers nabetalen, anders dwangsom</a:t>
            </a:r>
          </a:p>
          <a:p>
            <a:endParaRPr lang="nl-NL" sz="1900" dirty="0">
              <a:cs typeface="Calibri"/>
            </a:endParaRPr>
          </a:p>
          <a:p>
            <a:endParaRPr lang="nl-NL" sz="1900" dirty="0">
              <a:cs typeface="Calibri"/>
            </a:endParaRPr>
          </a:p>
          <a:p>
            <a:pPr marL="313200" lvl="1" indent="0">
              <a:buNone/>
            </a:pPr>
            <a:endParaRPr lang="nl-NL" sz="1500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0159C6-A781-4045-B6CD-34FF68414E6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 dirty="0"/>
              <a:t>12 maart 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183228-BD68-3E4F-B0AA-562953F7BD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dirty="0"/>
              <a:t>Technische briefing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322F88-C34B-2142-B370-99810705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9283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6E857-52B5-D0A7-D221-A6184191F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D3AF7C-7803-F801-9780-214037F33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</p:spPr>
        <p:txBody>
          <a:bodyPr anchor="b">
            <a:normAutofit/>
          </a:bodyPr>
          <a:lstStyle/>
          <a:p>
            <a:r>
              <a:rPr lang="nl-NL" dirty="0"/>
              <a:t>Bevindingen inspecteurs (3)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752A65-5819-74A9-0756-AFE5A3EB4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12 maart 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181F47-A8E1-4FAB-B446-173ED24B3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Technische briefing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EF090C-2477-B899-C26F-9E797CC1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13</a:t>
            </a:fld>
            <a:endParaRPr lang="nl-NL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B39A9431-0A26-DE20-AC59-D2F2BE2F7BA1}"/>
              </a:ext>
            </a:extLst>
          </p:cNvPr>
          <p:cNvSpPr txBox="1">
            <a:spLocks/>
          </p:cNvSpPr>
          <p:nvPr/>
        </p:nvSpPr>
        <p:spPr>
          <a:xfrm>
            <a:off x="633412" y="2334278"/>
            <a:ext cx="6504506" cy="3944938"/>
          </a:xfrm>
          <a:prstGeom prst="rect">
            <a:avLst/>
          </a:prstGeom>
        </p:spPr>
        <p:txBody>
          <a:bodyPr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nl-NL" sz="2000" dirty="0"/>
              <a:t>Bewijslast bij ons</a:t>
            </a:r>
          </a:p>
          <a:p>
            <a:pPr>
              <a:lnSpc>
                <a:spcPct val="110000"/>
              </a:lnSpc>
            </a:pPr>
            <a:r>
              <a:rPr lang="nl-NL" sz="2000" dirty="0" err="1"/>
              <a:t>Toezichtswerk</a:t>
            </a:r>
            <a:r>
              <a:rPr lang="nl-NL" sz="2000" dirty="0"/>
              <a:t> is diepgravend en tijdrovend: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Vindbaarheid buitenlandse werknemers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Niet durven/willen verklaren (o.a. verlies woonruimte)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Lastig te doorgronden administraties, bijv. ‘s ochtends als uitzendkracht werkzaam, ‘s middags als werknemer o.b.v. </a:t>
            </a:r>
            <a:r>
              <a:rPr lang="nl-NL" sz="1600" dirty="0" err="1"/>
              <a:t>contracting</a:t>
            </a:r>
            <a:endParaRPr lang="nl-NL" sz="1600" dirty="0"/>
          </a:p>
          <a:p>
            <a:pPr lvl="1">
              <a:lnSpc>
                <a:spcPct val="110000"/>
              </a:lnSpc>
            </a:pPr>
            <a:r>
              <a:rPr lang="nl-NL" sz="1600" dirty="0"/>
              <a:t>Verstrekking grote hoeveelheid documenten door bedrijven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07CAA10-5435-F933-EDD1-A6636CBB1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529" y="2363646"/>
            <a:ext cx="2918544" cy="328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85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26C850C-7813-2149-B307-3ACE14DEE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Verdana" pitchFamily="34" charset="0"/>
              </a:rPr>
              <a:t>Meer informatie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6B1431-2578-9546-A26D-34ED33851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12 maart 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68D96A-E295-F445-8815-D7CD8FFC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Technische briefing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001E9B-C069-E64B-A474-369CB2AED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21820" y="2289485"/>
            <a:ext cx="7969419" cy="4148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nl-NL" sz="1400" dirty="0">
                <a:latin typeface="Verdana" pitchFamily="34" charset="0"/>
                <a:hlinkClick r:id="rId3"/>
              </a:rPr>
              <a:t>www.NLArbeidsinspectie.nl</a:t>
            </a:r>
            <a:endParaRPr lang="nl-NL" sz="1400" dirty="0">
              <a:latin typeface="Verdana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nl-NL" sz="1400" dirty="0">
              <a:latin typeface="Verdana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nl-NL" sz="1400" dirty="0">
                <a:latin typeface="Verdana" pitchFamily="34" charset="0"/>
              </a:rPr>
              <a:t>O.a. links naar documenten op onze website:</a:t>
            </a:r>
          </a:p>
          <a:p>
            <a:pPr>
              <a:defRPr/>
            </a:pPr>
            <a:r>
              <a:rPr lang="nl-NL" sz="1400" dirty="0">
                <a:latin typeface="Verdana" pitchFamily="34" charset="0"/>
                <a:hlinkClick r:id="rId4"/>
              </a:rPr>
              <a:t>Meerjarenplan 2023-2026</a:t>
            </a:r>
            <a:endParaRPr lang="nl-NL" sz="1400" dirty="0">
              <a:latin typeface="Verdana" pitchFamily="34" charset="0"/>
            </a:endParaRPr>
          </a:p>
          <a:p>
            <a:pPr>
              <a:defRPr/>
            </a:pPr>
            <a:r>
              <a:rPr lang="nl-NL" sz="1400" dirty="0">
                <a:latin typeface="Verdana" pitchFamily="34" charset="0"/>
                <a:hlinkClick r:id="rId5"/>
              </a:rPr>
              <a:t>Jaarplan 2026</a:t>
            </a:r>
            <a:endParaRPr lang="nl-NL" sz="1400" dirty="0">
              <a:latin typeface="Verdana" pitchFamily="34" charset="0"/>
            </a:endParaRPr>
          </a:p>
          <a:p>
            <a:pPr>
              <a:defRPr/>
            </a:pPr>
            <a:r>
              <a:rPr lang="nl-NL" sz="1400" dirty="0">
                <a:latin typeface="Verdana" pitchFamily="34" charset="0"/>
                <a:hlinkClick r:id="rId6"/>
              </a:rPr>
              <a:t>Informatie meldingen en toezicht sectorindeling</a:t>
            </a:r>
            <a:endParaRPr lang="nl-NL" sz="1400" dirty="0">
              <a:latin typeface="Verdana" pitchFamily="34" charset="0"/>
            </a:endParaRPr>
          </a:p>
          <a:p>
            <a:pPr>
              <a:defRPr/>
            </a:pPr>
            <a:r>
              <a:rPr lang="nl-NL" sz="1400" dirty="0">
                <a:latin typeface="Verdana" pitchFamily="34" charset="0"/>
                <a:hlinkClick r:id="rId7"/>
              </a:rPr>
              <a:t>Signaal ontslag op staande voet</a:t>
            </a:r>
            <a:endParaRPr lang="nl-NL" sz="1400" dirty="0">
              <a:latin typeface="Verdana" pitchFamily="34" charset="0"/>
            </a:endParaRPr>
          </a:p>
          <a:p>
            <a:pPr>
              <a:defRPr/>
            </a:pPr>
            <a:r>
              <a:rPr lang="nl-NL" sz="1400" dirty="0">
                <a:latin typeface="Verdana" pitchFamily="34" charset="0"/>
                <a:hlinkClick r:id="rId8"/>
              </a:rPr>
              <a:t>Nieuwsbericht sancties uitzendbureau roodvleessector</a:t>
            </a:r>
            <a:endParaRPr lang="nl-NL" sz="1400" dirty="0">
              <a:latin typeface="Verdana" pitchFamily="34" charset="0"/>
            </a:endParaRPr>
          </a:p>
          <a:p>
            <a:pPr>
              <a:defRPr/>
            </a:pPr>
            <a:endParaRPr lang="nl-NL" sz="1400" dirty="0">
              <a:latin typeface="Verdana" pitchFamily="34" charset="0"/>
            </a:endParaRPr>
          </a:p>
          <a:p>
            <a:pPr marL="0" indent="0">
              <a:buNone/>
              <a:defRPr/>
            </a:pPr>
            <a:endParaRPr lang="nl-NL" sz="1400" dirty="0">
              <a:latin typeface="Verdana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nl-NL" sz="1400" dirty="0">
                <a:latin typeface="Verdana" pitchFamily="34" charset="0"/>
              </a:rPr>
              <a:t>Volg ons op LinkedIn en X:</a:t>
            </a:r>
          </a:p>
          <a:p>
            <a:pPr marL="0" indent="0">
              <a:buFont typeface="Arial" charset="0"/>
              <a:buNone/>
              <a:defRPr/>
            </a:pPr>
            <a:r>
              <a:rPr lang="nl-NL" sz="1400" dirty="0">
                <a:latin typeface="Verdana" pitchFamily="34" charset="0"/>
              </a:rPr>
              <a:t>Nederlandse Arbeidsinspectie</a:t>
            </a:r>
            <a:endParaRPr lang="nl-NL" sz="1900" dirty="0">
              <a:latin typeface="Verdana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nl-NL" dirty="0">
              <a:latin typeface="Verdana" pitchFamily="34" charset="0"/>
            </a:endParaRPr>
          </a:p>
        </p:txBody>
      </p:sp>
      <p:pic>
        <p:nvPicPr>
          <p:cNvPr id="13" name="Tijdelijke aanduiding voor inhoud 4">
            <a:extLst>
              <a:ext uri="{FF2B5EF4-FFF2-40B4-BE49-F238E27FC236}">
                <a16:creationId xmlns:a16="http://schemas.microsoft.com/office/drawing/2014/main" id="{4A92BD3A-5595-B610-C8F4-3E50D5DE2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529772" y="2289485"/>
            <a:ext cx="5205135" cy="26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13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1E607-12FF-55E9-74C2-97963F4B6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868C2-3C0A-867E-B60E-7B99FD4D6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De Arbeidsinspectie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04549A-30D4-AAA0-EE9B-A0B797B1DA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000000"/>
                </a:solidFill>
              </a:rPr>
              <a:t>Werkvelden:</a:t>
            </a:r>
          </a:p>
          <a:p>
            <a:pPr lvl="1"/>
            <a:r>
              <a:rPr lang="nl-NL" dirty="0">
                <a:solidFill>
                  <a:srgbClr val="000000"/>
                </a:solidFill>
              </a:rPr>
              <a:t>Gezond en veilig werk</a:t>
            </a:r>
          </a:p>
          <a:p>
            <a:pPr lvl="1"/>
            <a:r>
              <a:rPr lang="nl-NL" dirty="0">
                <a:solidFill>
                  <a:srgbClr val="000000"/>
                </a:solidFill>
              </a:rPr>
              <a:t>Eerlijke en goed functionerende arbeidsmarkt</a:t>
            </a:r>
          </a:p>
          <a:p>
            <a:pPr lvl="1"/>
            <a:r>
              <a:rPr lang="nl-NL" dirty="0">
                <a:solidFill>
                  <a:srgbClr val="000000"/>
                </a:solidFill>
              </a:rPr>
              <a:t>Goed werkende sociale zekerheid</a:t>
            </a:r>
          </a:p>
          <a:p>
            <a:r>
              <a:rPr lang="nl-NL" dirty="0">
                <a:solidFill>
                  <a:srgbClr val="000000"/>
                </a:solidFill>
              </a:rPr>
              <a:t>Circa 1.800 fte:</a:t>
            </a:r>
          </a:p>
          <a:p>
            <a:pPr lvl="1"/>
            <a:r>
              <a:rPr lang="nl-NL" dirty="0">
                <a:solidFill>
                  <a:srgbClr val="000000"/>
                </a:solidFill>
              </a:rPr>
              <a:t>Inspecteurs</a:t>
            </a:r>
          </a:p>
          <a:p>
            <a:pPr lvl="1"/>
            <a:r>
              <a:rPr lang="nl-NL" dirty="0">
                <a:solidFill>
                  <a:srgbClr val="000000"/>
                </a:solidFill>
              </a:rPr>
              <a:t>Rechercheurs</a:t>
            </a:r>
          </a:p>
          <a:p>
            <a:pPr lvl="1"/>
            <a:r>
              <a:rPr lang="nl-NL" dirty="0">
                <a:solidFill>
                  <a:srgbClr val="000000"/>
                </a:solidFill>
              </a:rPr>
              <a:t>Onderzoekers en specialisten</a:t>
            </a:r>
          </a:p>
          <a:p>
            <a:pPr lvl="1"/>
            <a:r>
              <a:rPr lang="nl-NL" dirty="0">
                <a:solidFill>
                  <a:srgbClr val="000000"/>
                </a:solidFill>
              </a:rPr>
              <a:t>Programma- en projectmanagers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8CF5E-DD23-3798-6ED0-ED1340B896F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 dirty="0"/>
              <a:t>12 maart 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83B2DB-27FA-B275-70AD-6315BF2C38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dirty="0"/>
              <a:t>Technische briefing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78C42E-FD04-C4DC-3751-C653682CD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7" name="Afbeelding 6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E3A244B2-4F54-C995-1F6E-6873470E0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31" y="-10633"/>
            <a:ext cx="3448585" cy="3448585"/>
          </a:xfrm>
          <a:prstGeom prst="rect">
            <a:avLst/>
          </a:prstGeom>
        </p:spPr>
      </p:pic>
      <p:pic>
        <p:nvPicPr>
          <p:cNvPr id="8" name="Afbeelding 7" descr="Afbeelding met tekst, persoon, oranje&#10;&#10;Automatisch gegenereerde beschrijving">
            <a:extLst>
              <a:ext uri="{FF2B5EF4-FFF2-40B4-BE49-F238E27FC236}">
                <a16:creationId xmlns:a16="http://schemas.microsoft.com/office/drawing/2014/main" id="{807E443A-DFCF-ED02-C7A2-503A3B8E0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90" y="3398762"/>
            <a:ext cx="3444026" cy="34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15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36317-92F1-C2BC-06DA-FCBD0B4CA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45C57-D507-A5EC-F8D5-752B7CA96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Kerntaken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249A29-0188-6400-D224-760010D3551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 dirty="0"/>
              <a:t>12 maart 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7F2745-945B-D9DC-1BE0-53F496942E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dirty="0"/>
              <a:t>Technische briefing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4C896E-60C1-A7FB-833A-52034111CB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9" name="Tijdelijke aanduiding voor inhoud 6">
            <a:extLst>
              <a:ext uri="{FF2B5EF4-FFF2-40B4-BE49-F238E27FC236}">
                <a16:creationId xmlns:a16="http://schemas.microsoft.com/office/drawing/2014/main" id="{90016185-17E6-751F-1828-BEC3B09A6F8A}"/>
              </a:ext>
            </a:extLst>
          </p:cNvPr>
          <p:cNvSpPr txBox="1">
            <a:spLocks/>
          </p:cNvSpPr>
          <p:nvPr/>
        </p:nvSpPr>
        <p:spPr>
          <a:xfrm>
            <a:off x="635000" y="2289485"/>
            <a:ext cx="5461000" cy="3931928"/>
          </a:xfrm>
          <a:prstGeom prst="rect">
            <a:avLst/>
          </a:prstGeom>
        </p:spPr>
        <p:txBody>
          <a:bodyPr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>
              <a:lnSpc>
                <a:spcPct val="107000"/>
              </a:lnSpc>
            </a:pPr>
            <a:r>
              <a:rPr lang="nl-NL" sz="1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Toezicht naleving wet- en regelgeving o.a.:</a:t>
            </a:r>
            <a:endParaRPr lang="nl-NL" sz="1400" b="1" dirty="0"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l-NL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Arbeidsomstandigheden en werktijden</a:t>
            </a:r>
            <a:endParaRPr lang="nl-NL" sz="1400" dirty="0"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l-NL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Onderzoeken ernstige arbeidsongevallen</a:t>
            </a: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l-NL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Het verbod op illegale tewerkstelling</a:t>
            </a:r>
            <a:endParaRPr lang="nl-NL" sz="1400" dirty="0"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l-NL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Betaling van het wettelijk minimumloon</a:t>
            </a:r>
            <a:endParaRPr lang="nl-NL" sz="1400" dirty="0"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l-NL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Detachering van werknemers vanuit de EU</a:t>
            </a:r>
            <a:endParaRPr lang="nl-NL" sz="1400" dirty="0">
              <a:ea typeface="Times New Roman" panose="02020603050405020304" pitchFamily="18" charset="0"/>
            </a:endParaRPr>
          </a:p>
          <a:p>
            <a:pPr marL="137160">
              <a:lnSpc>
                <a:spcPct val="107000"/>
              </a:lnSpc>
            </a:pPr>
            <a:r>
              <a:rPr lang="nl-NL" sz="1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Opsporen van (onder gezag van het OM/FP): </a:t>
            </a:r>
            <a:endParaRPr lang="nl-NL" sz="1400" b="1" dirty="0"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l-NL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Fraude, uitbuiting en georganiseerde criminaliteit binnen de keten van werk en inkomen </a:t>
            </a:r>
            <a:endParaRPr lang="nl-NL" sz="1400" dirty="0"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l-NL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Fraude met zorgvoorzieningen</a:t>
            </a:r>
            <a:endParaRPr lang="nl-NL" sz="1400" dirty="0">
              <a:ea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E3D38386-9B2E-56AC-9E13-B7CB7581FD20}"/>
              </a:ext>
            </a:extLst>
          </p:cNvPr>
          <p:cNvSpPr txBox="1">
            <a:spLocks/>
          </p:cNvSpPr>
          <p:nvPr/>
        </p:nvSpPr>
        <p:spPr>
          <a:xfrm>
            <a:off x="6095998" y="2289485"/>
            <a:ext cx="5462589" cy="3931928"/>
          </a:xfrm>
          <a:prstGeom prst="rect">
            <a:avLst/>
          </a:prstGeom>
        </p:spPr>
        <p:txBody>
          <a:bodyPr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</a:pPr>
            <a:r>
              <a:rPr lang="nl-NL" sz="1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Onderzoek naar:</a:t>
            </a:r>
            <a:endParaRPr lang="nl-NL" sz="1400" b="1" dirty="0"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l-NL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Doeltreffendheid van de uitvoering van het stelsel van werk en inkomen</a:t>
            </a:r>
            <a:endParaRPr lang="nl-NL" sz="1400" dirty="0"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l-NL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Wettelijk verplichte certificatie- en registratiestelsels SZW (o.a. CE-stelsel)</a:t>
            </a:r>
            <a:endParaRPr lang="nl-NL" sz="1400" dirty="0">
              <a:ea typeface="Times New Roman" panose="02020603050405020304" pitchFamily="18" charset="0"/>
            </a:endParaRPr>
          </a:p>
          <a:p>
            <a:pPr marL="137160">
              <a:lnSpc>
                <a:spcPct val="107000"/>
              </a:lnSpc>
            </a:pPr>
            <a:r>
              <a:rPr lang="nl-NL" sz="1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Signaleren en reflecteren:</a:t>
            </a:r>
            <a:endParaRPr lang="nl-NL" sz="1400" b="1" dirty="0"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l-NL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Nieuwe risico’s</a:t>
            </a:r>
            <a:endParaRPr lang="nl-NL" sz="1400" dirty="0"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l-NL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Knellende regelgeving</a:t>
            </a:r>
            <a:endParaRPr lang="nl-NL" sz="1400" dirty="0"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l-NL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Ontwikkelingen op het Inspectiedomein</a:t>
            </a:r>
            <a:endParaRPr lang="nl-NL" sz="1400" dirty="0">
              <a:ea typeface="Times New Roman" panose="02020603050405020304" pitchFamily="18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8386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04CA7-7798-4F3A-CABA-C69839D95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3363D0-63F2-06B2-757A-FF3C88455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82237"/>
            <a:ext cx="5460998" cy="948047"/>
          </a:xfrm>
        </p:spPr>
        <p:txBody>
          <a:bodyPr>
            <a:normAutofit/>
          </a:bodyPr>
          <a:lstStyle/>
          <a:p>
            <a:r>
              <a:rPr lang="nl-NL" dirty="0"/>
              <a:t>Toezicht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100B45-06C1-1477-A25B-EABB64CBD0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 dirty="0"/>
              <a:t>12 maart 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9FC1DE-EFF3-D8E8-0332-FB45CA7880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dirty="0"/>
              <a:t>Technische briefing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F043916-235E-71B7-376D-1957F3C864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9" name="Tijdelijke aanduiding voor inhoud 6">
            <a:extLst>
              <a:ext uri="{FF2B5EF4-FFF2-40B4-BE49-F238E27FC236}">
                <a16:creationId xmlns:a16="http://schemas.microsoft.com/office/drawing/2014/main" id="{2F7980D3-5519-9377-F1E2-E500790F3708}"/>
              </a:ext>
            </a:extLst>
          </p:cNvPr>
          <p:cNvSpPr txBox="1">
            <a:spLocks/>
          </p:cNvSpPr>
          <p:nvPr/>
        </p:nvSpPr>
        <p:spPr>
          <a:xfrm>
            <a:off x="635000" y="1919209"/>
            <a:ext cx="5003800" cy="3931928"/>
          </a:xfrm>
          <a:prstGeom prst="rect">
            <a:avLst/>
          </a:prstGeom>
        </p:spPr>
        <p:txBody>
          <a:bodyPr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Bestuursrecht</a:t>
            </a:r>
          </a:p>
          <a:p>
            <a:r>
              <a:rPr lang="nl-NL" dirty="0"/>
              <a:t>Overtreder en overtreding</a:t>
            </a:r>
          </a:p>
          <a:p>
            <a:r>
              <a:rPr lang="nl-NL" dirty="0"/>
              <a:t>Waarschuwing, boete, stillegging</a:t>
            </a:r>
          </a:p>
          <a:p>
            <a:r>
              <a:rPr lang="nl-NL" dirty="0"/>
              <a:t>Onbewuste en bewuste/ notoire overtreders</a:t>
            </a:r>
          </a:p>
          <a:p>
            <a:endParaRPr lang="nl-NL" dirty="0"/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596E5432-2074-650A-F8AE-BFEF0F60A542}"/>
              </a:ext>
            </a:extLst>
          </p:cNvPr>
          <p:cNvSpPr txBox="1">
            <a:spLocks/>
          </p:cNvSpPr>
          <p:nvPr/>
        </p:nvSpPr>
        <p:spPr>
          <a:xfrm>
            <a:off x="6553199" y="1919209"/>
            <a:ext cx="5462589" cy="3931928"/>
          </a:xfrm>
          <a:prstGeom prst="rect">
            <a:avLst/>
          </a:prstGeom>
        </p:spPr>
        <p:txBody>
          <a:bodyPr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Strafrecht</a:t>
            </a:r>
          </a:p>
          <a:p>
            <a:r>
              <a:rPr lang="nl-NL" dirty="0"/>
              <a:t>Dader en misdrijf</a:t>
            </a:r>
          </a:p>
          <a:p>
            <a:r>
              <a:rPr lang="nl-NL" dirty="0"/>
              <a:t>Gevangenisstraf </a:t>
            </a:r>
          </a:p>
          <a:p>
            <a:r>
              <a:rPr lang="nl-NL" dirty="0"/>
              <a:t>Bewust, crimineel</a:t>
            </a:r>
          </a:p>
          <a:p>
            <a:r>
              <a:rPr lang="nl-NL" dirty="0"/>
              <a:t>Bijzondere Opsporingsdienst onder gezag van het OM/FP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F8D92DC-A171-9E29-4A1A-9D4372ED6D65}"/>
              </a:ext>
            </a:extLst>
          </p:cNvPr>
          <p:cNvSpPr txBox="1">
            <a:spLocks/>
          </p:cNvSpPr>
          <p:nvPr/>
        </p:nvSpPr>
        <p:spPr>
          <a:xfrm>
            <a:off x="6553199" y="682237"/>
            <a:ext cx="546099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Opsporing</a:t>
            </a:r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07657861-973E-3A68-2E1E-680754B31222}"/>
              </a:ext>
            </a:extLst>
          </p:cNvPr>
          <p:cNvSpPr/>
          <p:nvPr/>
        </p:nvSpPr>
        <p:spPr>
          <a:xfrm>
            <a:off x="5192485" y="2086666"/>
            <a:ext cx="1063690" cy="453715"/>
          </a:xfrm>
          <a:prstGeom prst="rightArrow">
            <a:avLst/>
          </a:prstGeom>
          <a:solidFill>
            <a:srgbClr val="CA205D"/>
          </a:solidFill>
          <a:ln>
            <a:solidFill>
              <a:srgbClr val="CA20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52B1E"/>
              </a:solidFill>
            </a:endParaRPr>
          </a:p>
        </p:txBody>
      </p:sp>
      <p:sp>
        <p:nvSpPr>
          <p:cNvPr id="12" name="Pijl: links 11">
            <a:extLst>
              <a:ext uri="{FF2B5EF4-FFF2-40B4-BE49-F238E27FC236}">
                <a16:creationId xmlns:a16="http://schemas.microsoft.com/office/drawing/2014/main" id="{BA657D2C-E472-C626-6C74-6641AC9B646D}"/>
              </a:ext>
            </a:extLst>
          </p:cNvPr>
          <p:cNvSpPr/>
          <p:nvPr/>
        </p:nvSpPr>
        <p:spPr>
          <a:xfrm>
            <a:off x="5192485" y="3489968"/>
            <a:ext cx="1063690" cy="453715"/>
          </a:xfrm>
          <a:prstGeom prst="leftArrow">
            <a:avLst/>
          </a:prstGeom>
          <a:solidFill>
            <a:srgbClr val="CA205D"/>
          </a:solidFill>
          <a:ln>
            <a:solidFill>
              <a:srgbClr val="CA20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52B1E"/>
              </a:solidFill>
            </a:endParaRPr>
          </a:p>
        </p:txBody>
      </p:sp>
      <p:sp>
        <p:nvSpPr>
          <p:cNvPr id="13" name="Tijdelijke aanduiding voor inhoud 6">
            <a:extLst>
              <a:ext uri="{FF2B5EF4-FFF2-40B4-BE49-F238E27FC236}">
                <a16:creationId xmlns:a16="http://schemas.microsoft.com/office/drawing/2014/main" id="{2053FD4E-F11C-73C8-945C-6C656514B048}"/>
              </a:ext>
            </a:extLst>
          </p:cNvPr>
          <p:cNvSpPr txBox="1">
            <a:spLocks/>
          </p:cNvSpPr>
          <p:nvPr/>
        </p:nvSpPr>
        <p:spPr>
          <a:xfrm>
            <a:off x="4900126" y="5827036"/>
            <a:ext cx="2090055" cy="531314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l-NL" dirty="0">
                <a:solidFill>
                  <a:srgbClr val="CA205D"/>
                </a:solidFill>
              </a:rPr>
              <a:t>Niet naleven van een stillegging is misdrijf</a:t>
            </a:r>
          </a:p>
        </p:txBody>
      </p:sp>
      <p:sp>
        <p:nvSpPr>
          <p:cNvPr id="15" name="Tijdelijke aanduiding voor inhoud 6">
            <a:extLst>
              <a:ext uri="{FF2B5EF4-FFF2-40B4-BE49-F238E27FC236}">
                <a16:creationId xmlns:a16="http://schemas.microsoft.com/office/drawing/2014/main" id="{DD138B1A-61D8-53DB-0624-B9895790C8CF}"/>
              </a:ext>
            </a:extLst>
          </p:cNvPr>
          <p:cNvSpPr txBox="1">
            <a:spLocks/>
          </p:cNvSpPr>
          <p:nvPr/>
        </p:nvSpPr>
        <p:spPr>
          <a:xfrm>
            <a:off x="4900126" y="5031450"/>
            <a:ext cx="2071396" cy="531314"/>
          </a:xfrm>
          <a:prstGeom prst="rect">
            <a:avLst/>
          </a:prstGeom>
        </p:spPr>
        <p:txBody>
          <a:bodyPr>
            <a:no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300" dirty="0">
                <a:solidFill>
                  <a:srgbClr val="CA205D"/>
                </a:solidFill>
              </a:rPr>
              <a:t>Duidt melding op arbeidsuitbuiting of ‘gewone’ overtreding?</a:t>
            </a:r>
          </a:p>
        </p:txBody>
      </p:sp>
      <p:sp>
        <p:nvSpPr>
          <p:cNvPr id="24" name="Tijdelijke aanduiding voor inhoud 6">
            <a:extLst>
              <a:ext uri="{FF2B5EF4-FFF2-40B4-BE49-F238E27FC236}">
                <a16:creationId xmlns:a16="http://schemas.microsoft.com/office/drawing/2014/main" id="{AC03F514-3D40-C485-0478-467083EF4E3A}"/>
              </a:ext>
            </a:extLst>
          </p:cNvPr>
          <p:cNvSpPr txBox="1">
            <a:spLocks/>
          </p:cNvSpPr>
          <p:nvPr/>
        </p:nvSpPr>
        <p:spPr>
          <a:xfrm>
            <a:off x="4900126" y="4661174"/>
            <a:ext cx="2071396" cy="369444"/>
          </a:xfrm>
          <a:prstGeom prst="rect">
            <a:avLst/>
          </a:prstGeom>
        </p:spPr>
        <p:txBody>
          <a:bodyPr>
            <a:no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300" i="1" dirty="0">
                <a:solidFill>
                  <a:srgbClr val="CA205D"/>
                </a:solidFill>
              </a:rPr>
              <a:t>Over en weer, bijv.</a:t>
            </a:r>
          </a:p>
        </p:txBody>
      </p:sp>
    </p:spTree>
    <p:extLst>
      <p:ext uri="{BB962C8B-B14F-4D97-AF65-F5344CB8AC3E}">
        <p14:creationId xmlns:p14="http://schemas.microsoft.com/office/powerpoint/2010/main" val="2604382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007DC6-829F-F246-A372-D401327EE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99" y="2276475"/>
            <a:ext cx="5914035" cy="39449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nl-NL" sz="2100" dirty="0"/>
              <a:t>Werkgevers primair verantwoordelijk voor naleving</a:t>
            </a:r>
          </a:p>
          <a:p>
            <a:pPr>
              <a:lnSpc>
                <a:spcPct val="110000"/>
              </a:lnSpc>
            </a:pPr>
            <a:r>
              <a:rPr lang="nl-NL" sz="2100" dirty="0"/>
              <a:t>De Arbeidsinspectie staat naast werkgevers; inzet sluit aan op de motieven van werkgevers</a:t>
            </a:r>
          </a:p>
          <a:p>
            <a:pPr lvl="1">
              <a:lnSpc>
                <a:spcPct val="110000"/>
              </a:lnSpc>
            </a:pPr>
            <a:r>
              <a:rPr lang="nl-NL" sz="1700" dirty="0"/>
              <a:t>Bijv. voorlichting en zelfinspectietools als hulpmiddelen </a:t>
            </a:r>
          </a:p>
          <a:p>
            <a:pPr>
              <a:lnSpc>
                <a:spcPct val="110000"/>
              </a:lnSpc>
            </a:pPr>
            <a:r>
              <a:rPr lang="nl-NL" sz="2100" dirty="0"/>
              <a:t>Zo gericht op maatschappelijk effect</a:t>
            </a:r>
          </a:p>
          <a:p>
            <a:pPr>
              <a:lnSpc>
                <a:spcPct val="110000"/>
              </a:lnSpc>
            </a:pPr>
            <a:endParaRPr lang="nl-NL" sz="2100" dirty="0"/>
          </a:p>
          <a:p>
            <a:pPr>
              <a:lnSpc>
                <a:spcPct val="110000"/>
              </a:lnSpc>
            </a:pPr>
            <a:r>
              <a:rPr lang="nl-NL" sz="2100" dirty="0"/>
              <a:t>Toezicht houden is altijd keuzes maken</a:t>
            </a:r>
          </a:p>
          <a:p>
            <a:pPr lvl="1">
              <a:lnSpc>
                <a:spcPct val="110000"/>
              </a:lnSpc>
            </a:pPr>
            <a:r>
              <a:rPr lang="nl-NL" sz="1700" dirty="0"/>
              <a:t>Circa 2,6 miljoen bedrijven, circa 340.000 werkgevers, en 10,4 miljoen werkzame personen</a:t>
            </a:r>
            <a:endParaRPr lang="nl-NL" i="1" dirty="0"/>
          </a:p>
          <a:p>
            <a:pPr>
              <a:lnSpc>
                <a:spcPct val="110000"/>
              </a:lnSpc>
            </a:pPr>
            <a:r>
              <a:rPr lang="nl-NL" sz="2100" dirty="0"/>
              <a:t>Daarom risicogericht toezicht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Actief via inspectieprojecten in landelijke programma’s</a:t>
            </a:r>
          </a:p>
          <a:p>
            <a:pPr lvl="1">
              <a:lnSpc>
                <a:spcPct val="110000"/>
              </a:lnSpc>
            </a:pPr>
            <a:r>
              <a:rPr lang="nl-NL" sz="1600" dirty="0"/>
              <a:t>Reactief via registratie, beoordeling en opvolging van meldingen en verzoeken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1C910AD-D92F-4B45-BA8A-B67DB08D1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</p:spPr>
        <p:txBody>
          <a:bodyPr anchor="b">
            <a:normAutofit fontScale="90000"/>
          </a:bodyPr>
          <a:lstStyle/>
          <a:p>
            <a:r>
              <a:rPr lang="nl-NL" dirty="0"/>
              <a:t>Werkwijze </a:t>
            </a:r>
            <a:br>
              <a:rPr lang="nl-NL" dirty="0"/>
            </a:br>
            <a:r>
              <a:rPr lang="nl-NL" dirty="0"/>
              <a:t>Arbeidsinspectie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C6A04CA-448F-6143-A8C9-53299BE09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12 maart 2026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A2C550E-5569-A842-B9B3-7FC48C35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Technische briefing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0FC8CB-D8B9-E54F-8DAF-23587CA7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5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7326EDEE-8B1C-B1E4-F562-4200A768059F}"/>
              </a:ext>
            </a:extLst>
          </p:cNvPr>
          <p:cNvSpPr txBox="1">
            <a:spLocks/>
          </p:cNvSpPr>
          <p:nvPr/>
        </p:nvSpPr>
        <p:spPr>
          <a:xfrm>
            <a:off x="6551811" y="2276475"/>
            <a:ext cx="5004000" cy="3944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2EED89C-2414-66C2-7A4D-E959AD8E1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641" y="1231641"/>
            <a:ext cx="5626358" cy="56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41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565E8-3B8F-D768-F3A0-3669D9800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498F4C-DA01-962D-4E03-2E9545AEF2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7CE5A77-EBCC-D46F-BC7E-922F439C1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22" y="0"/>
            <a:ext cx="1027215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3E0F2D-CA7B-02B2-F693-1E6B79C58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967" y="-159512"/>
            <a:ext cx="8014996" cy="94804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Werkgevers in de vleessector</a:t>
            </a:r>
          </a:p>
        </p:txBody>
      </p:sp>
    </p:spTree>
    <p:extLst>
      <p:ext uri="{BB962C8B-B14F-4D97-AF65-F5344CB8AC3E}">
        <p14:creationId xmlns:p14="http://schemas.microsoft.com/office/powerpoint/2010/main" val="2663039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C664D-A077-F649-8619-10D9AB2F9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Belangrijke karakteristiek vleessector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009A0D-1D6E-DA46-A8F0-BB8FDC8DB0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>
                <a:solidFill>
                  <a:srgbClr val="000000"/>
                </a:solidFill>
              </a:rPr>
              <a:t>Structureel werk door uitzendkrachten</a:t>
            </a:r>
          </a:p>
          <a:p>
            <a:endParaRPr lang="nl-NL" dirty="0">
              <a:solidFill>
                <a:srgbClr val="000000"/>
              </a:solidFill>
            </a:endParaRPr>
          </a:p>
          <a:p>
            <a:pPr lvl="1"/>
            <a:r>
              <a:rPr lang="nl-NL" dirty="0">
                <a:solidFill>
                  <a:srgbClr val="000000"/>
                </a:solidFill>
              </a:rPr>
              <a:t>Geen grote fluctuaties in aantal geslachte dieren</a:t>
            </a:r>
          </a:p>
          <a:p>
            <a:pPr lvl="1"/>
            <a:endParaRPr lang="nl-NL" dirty="0">
              <a:solidFill>
                <a:srgbClr val="000000"/>
              </a:solidFill>
            </a:endParaRPr>
          </a:p>
          <a:p>
            <a:pPr lvl="1"/>
            <a:r>
              <a:rPr lang="nl-NL" dirty="0">
                <a:solidFill>
                  <a:srgbClr val="000000"/>
                </a:solidFill>
              </a:rPr>
              <a:t>In slachterijen (ruim) meer dan de helft uitzendkrachten</a:t>
            </a:r>
          </a:p>
          <a:p>
            <a:pPr lvl="1"/>
            <a:endParaRPr lang="nl-NL" dirty="0">
              <a:solidFill>
                <a:srgbClr val="000000"/>
              </a:solidFill>
            </a:endParaRPr>
          </a:p>
          <a:p>
            <a:pPr lvl="1"/>
            <a:r>
              <a:rPr lang="nl-NL" dirty="0">
                <a:solidFill>
                  <a:srgbClr val="000000"/>
                </a:solidFill>
              </a:rPr>
              <a:t>80-85% uitzendkrachten is arbeidsmigrant</a:t>
            </a:r>
          </a:p>
          <a:p>
            <a:pPr lvl="1"/>
            <a:endParaRPr lang="nl-NL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Bronnen: </a:t>
            </a:r>
          </a:p>
          <a:p>
            <a:pPr marL="0" indent="0">
              <a:buNone/>
            </a:pPr>
            <a:r>
              <a:rPr lang="nl-NL" sz="1200" dirty="0" err="1">
                <a:solidFill>
                  <a:schemeClr val="bg1">
                    <a:lumMod val="6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StatLine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Vleesproductie; aantal slachtingen en geslacht gewicht per diersoort</a:t>
            </a:r>
            <a:endParaRPr lang="nl-NL" sz="12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 gaat er mis bij de inzet van uitzendkrachten in de vleessector? - De Argumentenfabriek - De Argumentenfabriek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Aantal werkenden in de slachthuizen en overige vleessector; Kwantitatieve verkenning van de sector - SEO Economisch Onderzoek</a:t>
            </a:r>
            <a:endParaRPr lang="nl-NL" sz="1200" dirty="0">
              <a:solidFill>
                <a:schemeClr val="bg1">
                  <a:lumMod val="65000"/>
                </a:schemeClr>
              </a:solidFill>
            </a:endParaRPr>
          </a:p>
          <a:p>
            <a:endParaRPr lang="nl-NL" dirty="0">
              <a:solidFill>
                <a:schemeClr val="bg1">
                  <a:lumMod val="65000"/>
                </a:schemeClr>
              </a:solidFill>
            </a:endParaRPr>
          </a:p>
          <a:p>
            <a:pPr marL="313200" lvl="1" indent="0">
              <a:buNone/>
            </a:pPr>
            <a:endParaRPr lang="nl-NL" dirty="0"/>
          </a:p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0159C6-A781-4045-B6CD-34FF68414E6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 dirty="0"/>
              <a:t>12 maart 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183228-BD68-3E4F-B0AA-562953F7BD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dirty="0"/>
              <a:t>Technische briefing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322F88-C34B-2142-B370-99810705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7078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009A0D-1D6E-DA46-A8F0-BB8FDC8DB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0258" y="2012203"/>
            <a:ext cx="5226050" cy="44445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1600" b="1" dirty="0"/>
              <a:t>Specifiek vlees</a:t>
            </a:r>
          </a:p>
          <a:p>
            <a:r>
              <a:rPr lang="nl-NL" sz="1600" dirty="0"/>
              <a:t>Arbeidsrisico’s: onderbetaling, lange werkdagen, fysieke overbelasting (repetitief werk, tilbewegingen), koude ruimtes, scherpe messen, machineveiligheid</a:t>
            </a:r>
            <a:br>
              <a:rPr lang="nl-NL" sz="1600" dirty="0"/>
            </a:b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Bron: 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Sector- en beroepeninformatie </a:t>
            </a:r>
            <a:r>
              <a:rPr lang="nl-NL" sz="1200" dirty="0" err="1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Inspectiebrede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Risicoanalyse 2022 | Nederlandse Arbeidsinspectie</a:t>
            </a:r>
            <a:endParaRPr lang="nl-NL" sz="1200" dirty="0"/>
          </a:p>
          <a:p>
            <a:r>
              <a:rPr lang="nl-NL" sz="1600" dirty="0"/>
              <a:t>Bij eerder project bleek 63-78% van de onderzochte bedrijven (slachterijen en vleesverwerkers) arbeidswetten te overtreden</a:t>
            </a:r>
            <a:br>
              <a:rPr lang="nl-NL" sz="1600" dirty="0"/>
            </a:b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Bron: 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Slachterijen, vlees- en </a:t>
            </a:r>
            <a:r>
              <a:rPr lang="nl-NL" sz="1200" dirty="0" err="1">
                <a:solidFill>
                  <a:schemeClr val="bg1">
                    <a:lumMod val="6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pluimverwerkende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bedrijven in coronatijd | Nederlandse Arbeidsinspectie</a:t>
            </a:r>
            <a:endParaRPr lang="nl-NL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l-NL" sz="1600" dirty="0"/>
              <a:t>Klein aantal grote bedrijven en (in roodvlees) grote gespecialiseerde uitzendbureaus</a:t>
            </a:r>
          </a:p>
          <a:p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Huisvesting, o.a. op campings en woningen uitzendbureaus, ‘wonen in DUI/BEL, werken in NL’</a:t>
            </a:r>
          </a:p>
          <a:p>
            <a:r>
              <a:rPr lang="nl-NL" sz="1600" dirty="0"/>
              <a:t>Uitbesteding van werk (</a:t>
            </a:r>
            <a:r>
              <a:rPr lang="nl-NL" sz="1600" dirty="0" err="1"/>
              <a:t>contracting</a:t>
            </a:r>
            <a:r>
              <a:rPr lang="nl-NL" sz="1600" dirty="0"/>
              <a:t>)</a:t>
            </a:r>
          </a:p>
          <a:p>
            <a:endParaRPr kumimoji="0" lang="nl-N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endParaRPr kumimoji="0" lang="nl-N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FC664D-A077-F649-8619-10D9AB2F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788241"/>
            <a:ext cx="10923588" cy="948047"/>
          </a:xfrm>
        </p:spPr>
        <p:txBody>
          <a:bodyPr anchor="b">
            <a:normAutofit/>
          </a:bodyPr>
          <a:lstStyle/>
          <a:p>
            <a:r>
              <a:rPr lang="nl-NL" dirty="0"/>
              <a:t>De Nederlandse vleessector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0159C6-A781-4045-B6CD-34FF6841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12 maart 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183228-BD68-3E4F-B0AA-562953F7B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Technische briefing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322F88-C34B-2142-B370-99810705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8</a:t>
            </a:fld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74A89A7-3CFE-6928-C8CB-90D4FE032C36}"/>
              </a:ext>
            </a:extLst>
          </p:cNvPr>
          <p:cNvSpPr txBox="1">
            <a:spLocks/>
          </p:cNvSpPr>
          <p:nvPr/>
        </p:nvSpPr>
        <p:spPr>
          <a:xfrm>
            <a:off x="633412" y="2012203"/>
            <a:ext cx="5226050" cy="3362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500" b="1" dirty="0"/>
              <a:t>Generiek</a:t>
            </a:r>
          </a:p>
          <a:p>
            <a:r>
              <a:rPr lang="nl-NL" sz="1500" dirty="0"/>
              <a:t>Laag loon, ongeschoold werk, </a:t>
            </a:r>
            <a:r>
              <a:rPr lang="nl-NL" sz="1500" dirty="0" err="1"/>
              <a:t>flexcontract</a:t>
            </a:r>
            <a:r>
              <a:rPr lang="nl-NL" sz="1500" dirty="0"/>
              <a:t>, arbeidsmigrant: cumulatie van arbeidsrisico’s 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Bron: 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Staat van eerlijk werk 2019 - Risico's aan de onderkant van de arbeidsmarkt | Nederlandse Arbeidsinspectie</a:t>
            </a:r>
            <a:endParaRPr lang="nl-NL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l-NL" sz="1500" dirty="0"/>
              <a:t>Bij inleen-/uitleenconstructies ongeveer 2 keer zo veel overtredingen van arbeidswetten</a:t>
            </a:r>
            <a:br>
              <a:rPr lang="nl-NL" sz="1500" dirty="0"/>
            </a:b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Bron: 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Sector- en beroepeninformatie </a:t>
            </a:r>
            <a:r>
              <a:rPr lang="nl-NL" sz="1200" dirty="0" err="1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Inspectiebrede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Risicoanalyse 2022 | Nederlandse Arbeidsinspectie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nl-NL" sz="1500" dirty="0"/>
              <a:t>Arbeidsmigranten 1,4 – 5 keer zo vaak als gemiddeld betrokken bij arbeidsongeval</a:t>
            </a:r>
            <a:br>
              <a:rPr lang="nl-NL" sz="1500" dirty="0"/>
            </a:br>
            <a:r>
              <a:rPr lang="nl-NL" sz="1200" dirty="0">
                <a:solidFill>
                  <a:schemeClr val="bg1">
                    <a:lumMod val="65000"/>
                  </a:schemeClr>
                </a:solidFill>
              </a:rPr>
              <a:t>Bron: 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Veiligheid arbeidsmigranten - </a:t>
            </a:r>
            <a:r>
              <a:rPr lang="nl-NL" sz="1200" dirty="0" err="1">
                <a:solidFill>
                  <a:schemeClr val="bg1">
                    <a:lumMod val="6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Onderzoeksraad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voor Veiligheid</a:t>
            </a:r>
            <a:endParaRPr lang="nl-NL" sz="1200" dirty="0">
              <a:solidFill>
                <a:schemeClr val="bg1">
                  <a:lumMod val="65000"/>
                </a:schemeClr>
              </a:solidFill>
            </a:endParaRPr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536636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C664D-A077-F649-8619-10D9AB2F9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Aanpak misstanden vleessector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009A0D-1D6E-DA46-A8F0-BB8FDC8DB0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3412" y="2282292"/>
            <a:ext cx="6745955" cy="39449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Verdana" pitchFamily="34" charset="0"/>
                <a:cs typeface="+mn-cs"/>
              </a:rPr>
              <a:t>Risicogericht toezicht en inzet van strafrecht; bij inleners en uitleners</a:t>
            </a:r>
          </a:p>
          <a:p>
            <a:pPr>
              <a:lnSpc>
                <a:spcPct val="110000"/>
              </a:lnSpc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Verdana" pitchFamily="34" charset="0"/>
                <a:cs typeface="+mn-cs"/>
              </a:rPr>
              <a:t>Escalatie: boete, hogere boete bij recidive, (waarschuwing) preventieve stillegging</a:t>
            </a:r>
          </a:p>
          <a:p>
            <a:pPr>
              <a:lnSpc>
                <a:spcPct val="110000"/>
              </a:lnSpc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Verdana" pitchFamily="34" charset="0"/>
                <a:cs typeface="+mn-cs"/>
              </a:rPr>
              <a:t>Samenwerking ketenpartners, o.a. in Aanpak Malafide Uitzendbureaus (met SVB, UWV, Belastingdienst) en Noordrijn-Westfalen</a:t>
            </a:r>
          </a:p>
          <a:p>
            <a:pPr>
              <a:lnSpc>
                <a:spcPct val="110000"/>
              </a:lnSpc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Verdana" pitchFamily="34" charset="0"/>
                <a:cs typeface="+mn-cs"/>
              </a:rPr>
              <a:t>Inzet op vinden en horen van getuigen (ook in het buitenland; vraagt internationale samenwerking)</a:t>
            </a:r>
          </a:p>
          <a:p>
            <a:pPr>
              <a:lnSpc>
                <a:spcPct val="110000"/>
              </a:lnSpc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Verdana" pitchFamily="34" charset="0"/>
                <a:cs typeface="+mn-cs"/>
              </a:rPr>
              <a:t>Onderzoek verdienmodellen</a:t>
            </a:r>
          </a:p>
          <a:p>
            <a:pPr>
              <a:lnSpc>
                <a:spcPct val="110000"/>
              </a:lnSpc>
            </a:pPr>
            <a:r>
              <a:rPr kumimoji="0" lang="nl-NL" alt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Verdana" pitchFamily="34" charset="0"/>
                <a:cs typeface="+mn-cs"/>
              </a:rPr>
              <a:t>Signaleren, zoals ontslag op staande voet</a:t>
            </a:r>
          </a:p>
          <a:p>
            <a:pPr marL="0" indent="0">
              <a:buNone/>
            </a:pPr>
            <a:endParaRPr kumimoji="0" lang="nl-NL" alt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Verdana" pitchFamily="34" charset="0"/>
              <a:cs typeface="+mn-cs"/>
            </a:endParaRPr>
          </a:p>
          <a:p>
            <a:endParaRPr lang="nl-NL" sz="1600" dirty="0">
              <a:solidFill>
                <a:srgbClr val="0000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0159C6-A781-4045-B6CD-34FF68414E6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 dirty="0"/>
              <a:t>12 maart 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183228-BD68-3E4F-B0AA-562953F7BD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dirty="0"/>
              <a:t>Technische briefing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322F88-C34B-2142-B370-99810705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9BD6EE5-19A7-0133-9FB1-04EC67AC7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610015"/>
            <a:ext cx="3962400" cy="446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78285"/>
      </p:ext>
    </p:extLst>
  </p:cSld>
  <p:clrMapOvr>
    <a:masterClrMapping/>
  </p:clrMapOvr>
</p:sld>
</file>

<file path=ppt/theme/theme1.xml><?xml version="1.0" encoding="utf-8"?>
<a:theme xmlns:a="http://schemas.openxmlformats.org/drawingml/2006/main" name="Rijkshuisstijl Violet">
  <a:themeElements>
    <a:clrScheme name="Rijks Robijnrood">
      <a:dk1>
        <a:srgbClr val="000000"/>
      </a:dk1>
      <a:lt1>
        <a:srgbClr val="FFFFFF"/>
      </a:lt1>
      <a:dk2>
        <a:srgbClr val="CA205D"/>
      </a:dk2>
      <a:lt2>
        <a:srgbClr val="F6D8E6"/>
      </a:lt2>
      <a:accent1>
        <a:srgbClr val="F9E11E"/>
      </a:accent1>
      <a:accent2>
        <a:srgbClr val="FFB612"/>
      </a:accent2>
      <a:accent3>
        <a:srgbClr val="777C00"/>
      </a:accent3>
      <a:accent4>
        <a:srgbClr val="75D1B5"/>
      </a:accent4>
      <a:accent5>
        <a:srgbClr val="8EC9E7"/>
      </a:accent5>
      <a:accent6>
        <a:srgbClr val="017BC6"/>
      </a:accent6>
      <a:hlink>
        <a:srgbClr val="CA205D"/>
      </a:hlink>
      <a:folHlink>
        <a:srgbClr val="F6D8E6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200 - PPT_NL Arbeidsinspectie_NL" id="{9FC1ED40-4ABE-604E-9165-9E4532D80733}" vid="{0BC31274-98D4-DA44-AEC1-D57239B385F5}"/>
    </a:ext>
  </a:extLst>
</a:theme>
</file>

<file path=ppt/theme/theme2.xml><?xml version="1.0" encoding="utf-8"?>
<a:theme xmlns:a="http://schemas.openxmlformats.org/drawingml/2006/main" name="1_Rijkshuisstijl Violet">
  <a:themeElements>
    <a:clrScheme name="Rijks Robijnrood">
      <a:dk1>
        <a:srgbClr val="000000"/>
      </a:dk1>
      <a:lt1>
        <a:srgbClr val="FFFFFF"/>
      </a:lt1>
      <a:dk2>
        <a:srgbClr val="CA205D"/>
      </a:dk2>
      <a:lt2>
        <a:srgbClr val="F6D8E6"/>
      </a:lt2>
      <a:accent1>
        <a:srgbClr val="F9E11E"/>
      </a:accent1>
      <a:accent2>
        <a:srgbClr val="FFB612"/>
      </a:accent2>
      <a:accent3>
        <a:srgbClr val="777C00"/>
      </a:accent3>
      <a:accent4>
        <a:srgbClr val="75D1B5"/>
      </a:accent4>
      <a:accent5>
        <a:srgbClr val="8EC9E7"/>
      </a:accent5>
      <a:accent6>
        <a:srgbClr val="017BC6"/>
      </a:accent6>
      <a:hlink>
        <a:srgbClr val="CA205D"/>
      </a:hlink>
      <a:folHlink>
        <a:srgbClr val="F6D8E6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200 - PPT_NL Arbeidsinspectie_NL" id="{9FC1ED40-4ABE-604E-9165-9E4532D80733}" vid="{0BC31274-98D4-DA44-AEC1-D57239B385F5}"/>
    </a:ext>
  </a:extLst>
</a:theme>
</file>

<file path=ppt/theme/theme3.xml><?xml version="1.0" encoding="utf-8"?>
<a:theme xmlns:a="http://schemas.openxmlformats.org/drawingml/2006/main" name="NA thema">
  <a:themeElements>
    <a:clrScheme name="NA Kleuren">
      <a:dk1>
        <a:sysClr val="windowText" lastClr="000000"/>
      </a:dk1>
      <a:lt1>
        <a:sysClr val="window" lastClr="FFFFFF"/>
      </a:lt1>
      <a:dk2>
        <a:srgbClr val="42145F"/>
      </a:dk2>
      <a:lt2>
        <a:srgbClr val="CCCCCC"/>
      </a:lt2>
      <a:accent1>
        <a:srgbClr val="42145F"/>
      </a:accent1>
      <a:accent2>
        <a:srgbClr val="CA005D"/>
      </a:accent2>
      <a:accent3>
        <a:srgbClr val="FFB612"/>
      </a:accent3>
      <a:accent4>
        <a:srgbClr val="E17000"/>
      </a:accent4>
      <a:accent5>
        <a:srgbClr val="39870C"/>
      </a:accent5>
      <a:accent6>
        <a:srgbClr val="007BC7"/>
      </a:accent6>
      <a:hlink>
        <a:srgbClr val="42145F"/>
      </a:hlink>
      <a:folHlink>
        <a:srgbClr val="42145F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err="1" smtClean="0"/>
        </a:defPPr>
      </a:lstStyle>
    </a:txDef>
  </a:objectDefaults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Presentatie1" id="{29E4ED4B-D038-F14E-8CFD-B5A082755CA6}" vid="{20516890-0BFF-7C41-A829-CDD37377297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Words>1006</ap:Words>
  <ap:PresentationFormat>Breedbeeld</ap:PresentationFormat>
  <ap:Paragraphs>172</ap:Paragraphs>
  <ap:Slides>14</ap:Slides>
  <ap:HiddenSlides>0</ap:HiddenSlides>
  <ap:MMClips>0</ap:MMClips>
  <ap:ScaleCrop>false</ap:ScaleCrop>
  <ap:HeadingPairs>
    <vt:vector baseType="variant" size="6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14</vt:i4>
      </vt:variant>
    </vt:vector>
  </ap:HeadingPairs>
  <ap:TitlesOfParts>
    <vt:vector baseType="lpstr" size="23">
      <vt:lpstr>Arial</vt:lpstr>
      <vt:lpstr>Calibri</vt:lpstr>
      <vt:lpstr>Symbol</vt:lpstr>
      <vt:lpstr>Times New Roman</vt:lpstr>
      <vt:lpstr>Verdana</vt:lpstr>
      <vt:lpstr>Wingdings</vt:lpstr>
      <vt:lpstr>Rijkshuisstijl Violet</vt:lpstr>
      <vt:lpstr>1_Rijkshuisstijl Violet</vt:lpstr>
      <vt:lpstr>NA thema</vt:lpstr>
      <vt:lpstr>De Nederlandse Arbeidsinspectie</vt:lpstr>
      <vt:lpstr>De Arbeidsinspectie</vt:lpstr>
      <vt:lpstr>Kerntaken</vt:lpstr>
      <vt:lpstr>Toezicht</vt:lpstr>
      <vt:lpstr>Werkwijze  Arbeidsinspectie</vt:lpstr>
      <vt:lpstr>Werkgevers in de vleessector</vt:lpstr>
      <vt:lpstr>Belangrijke karakteristiek vleessector</vt:lpstr>
      <vt:lpstr>De Nederlandse vleessector</vt:lpstr>
      <vt:lpstr>Aanpak misstanden vleessector</vt:lpstr>
      <vt:lpstr>Bevindingen inspecteurs (1)</vt:lpstr>
      <vt:lpstr>Bevindingen inspecteurs (2)</vt:lpstr>
      <vt:lpstr>Casus: ontslag op staande voet</vt:lpstr>
      <vt:lpstr>Bevindingen inspecteurs (3)</vt:lpstr>
      <vt:lpstr>Meer informatie</vt:lpstr>
    </vt:vector>
  </ap:TitlesOfParts>
  <ap:LinksUpToDate>false</ap:LinksUpToDate>
  <ap:SharedDoc>false</ap:SharedDoc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/>
  <dc:subject/>
  <dc:creator/>
  <keywords/>
  <dc:description/>
  <lastModifiedBy/>
  <revision/>
  <dcterms:created xsi:type="dcterms:W3CDTF">2022-06-27T14:14:25.0000000Z</dcterms:created>
  <dcterms:modified xsi:type="dcterms:W3CDTF">2026-03-09T20:20:51.0000000Z</dcterms:modified>
  <category>------------------------</category>
  <version/>
</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0x01010021930C1235DDF64A9E9F46CB12DEE5CD0200EE7EA0602C3F684F97C918492A32C125</vt:lpwstr>
  </property>
  <property fmtid="{D5CDD505-2E9C-101B-9397-08002B2CF9AE}" pid="3" name="diwa_ClassificatieBron">
    <vt:lpwstr>DIWA</vt:lpwstr>
  </property>
  <property fmtid="{D5CDD505-2E9C-101B-9397-08002B2CF9AE}" pid="4" name="diwa_OmschrijvingClassificatie">
    <vt:lpwstr>Vernietigen na 5 jaar</vt:lpwstr>
  </property>
  <property fmtid="{D5CDD505-2E9C-101B-9397-08002B2CF9AE}" pid="5" name="diwa_ClassificatieBronDatum">
    <vt:lpwstr>1/1/2010 12:00:00 AM</vt:lpwstr>
  </property>
  <property fmtid="{D5CDD505-2E9C-101B-9397-08002B2CF9AE}" pid="6" name="diwa_Classificatie">
    <vt:lpwstr>3;#V5</vt:lpwstr>
  </property>
  <property fmtid="{D5CDD505-2E9C-101B-9397-08002B2CF9AE}" pid="7" name="_dlc_DocIdItemGuid">
    <vt:lpwstr>61cffc67-9627-48fc-a249-c7f642075f70</vt:lpwstr>
  </property>
  <property fmtid="{D5CDD505-2E9C-101B-9397-08002B2CF9AE}" pid="8" name="diwi_StraatGeadresseerde">
    <vt:lpwstr/>
  </property>
  <property fmtid="{D5CDD505-2E9C-101B-9397-08002B2CF9AE}" pid="9" name="diwi_Trefwoorden">
    <vt:lpwstr/>
  </property>
  <property fmtid="{D5CDD505-2E9C-101B-9397-08002B2CF9AE}" pid="10" name="diwi_HuisnummerGeadresseerde">
    <vt:lpwstr/>
  </property>
  <property fmtid="{D5CDD505-2E9C-101B-9397-08002B2CF9AE}" pid="11" name="diwi_PostcodeGeadresseerde">
    <vt:lpwstr/>
  </property>
  <property fmtid="{D5CDD505-2E9C-101B-9397-08002B2CF9AE}" pid="12" name="diwi_Tab">
    <vt:lpwstr/>
  </property>
  <property fmtid="{D5CDD505-2E9C-101B-9397-08002B2CF9AE}" pid="13" name="diwi_HuisnummerToevoegingGeadresseerde">
    <vt:lpwstr/>
  </property>
  <property fmtid="{D5CDD505-2E9C-101B-9397-08002B2CF9AE}" pid="14" name="diwi_OrganisatieGeadresseerde">
    <vt:lpwstr/>
  </property>
  <property fmtid="{D5CDD505-2E9C-101B-9397-08002B2CF9AE}" pid="15" name="diwi_Beveiligingscategorie">
    <vt:lpwstr/>
  </property>
  <property fmtid="{D5CDD505-2E9C-101B-9397-08002B2CF9AE}" pid="16" name="diwi_WoonplaatsGeadresseerde">
    <vt:lpwstr/>
  </property>
  <property fmtid="{D5CDD505-2E9C-101B-9397-08002B2CF9AE}" pid="17" name="diwi_NaamGeadresseerde">
    <vt:lpwstr/>
  </property>
</Properties>
</file>