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Raleway" panose="020F0502020204030204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031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7ba8e8befa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7ba8e8befa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8787df0fd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8787df0fd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87ad50b2f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87ad50b2f2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7ba8e8befa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7ba8e8befa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87ad50b2f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87ad50b2f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7ba8e8befa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7ba8e8befa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7ba8e8befa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7ba8e8befa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87ad50b2f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87ad50b2f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7ba8e8befa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7ba8e8befa_0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87a2d68c0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87a2d68c0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87ad50b2f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87ad50b2f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7d80c9d2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7d80c9d2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87ad50b2f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87ad50b2f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87988158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87988158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1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5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" name="Google Shape;63;p15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16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1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" name="Google Shape;69;p1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17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" name="Google Shape;75;p17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" name="Google Shape;76;p1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oogle Shape;85;p1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2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" name="Google Shape;9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22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" name="Google Shape;102;p2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22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p2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" name="Google Shape;107;p2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" name="Google Shape;108;p23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hyperlink" Target="https://www.oecd.org/en/publications/climate-finance-provided-and-mobilised-by-developed-countries-in-2013-2022_19150727-en.html" TargetMode="External"/><Relationship Id="rId4" Type="http://schemas.openxmlformats.org/officeDocument/2006/relationships/hyperlink" Target="https://www.unep.org/resources/adaptation-gap-report-202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hyperlink" Target="https://www.iied.org/worlds-least-developed-countries-spend-twice-much-servicing-debts-they-receive-climate-finance?utm_source=chatgpt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hyperlink" Target="https://www.oecd.org/content/dam/oecd/en/publications/reports/2024/05/climate-finance-provided-and-mobilised-by-developed-countries-in-2013-2022_8031029a/19150727-e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0"/>
              </a:srgbClr>
            </a:gs>
            <a:gs pos="100000">
              <a:srgbClr val="737373"/>
            </a:gs>
          </a:gsLst>
          <a:lin ang="16200038" scaled="0"/>
        </a:gra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6"/>
          <p:cNvPicPr preferRelativeResize="0"/>
          <p:nvPr/>
        </p:nvPicPr>
        <p:blipFill rotWithShape="1">
          <a:blip r:embed="rId3">
            <a:alphaModFix/>
          </a:blip>
          <a:srcRect l="20198" t="15662" r="3377" b="18081"/>
          <a:stretch/>
        </p:blipFill>
        <p:spPr>
          <a:xfrm>
            <a:off x="0" y="55475"/>
            <a:ext cx="9144003" cy="508802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6"/>
          <p:cNvSpPr/>
          <p:nvPr/>
        </p:nvSpPr>
        <p:spPr>
          <a:xfrm>
            <a:off x="0" y="-20725"/>
            <a:ext cx="9144000" cy="25926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737373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5" name="Google Shape;125;p26"/>
          <p:cNvSpPr txBox="1">
            <a:spLocks noGrp="1"/>
          </p:cNvSpPr>
          <p:nvPr>
            <p:ph type="ctrTitle"/>
          </p:nvPr>
        </p:nvSpPr>
        <p:spPr>
          <a:xfrm>
            <a:off x="3690963" y="225525"/>
            <a:ext cx="52287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Prioriteiten voor klimaatrechtvaardigheid op COP30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4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4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620" b="0"/>
          </a:p>
        </p:txBody>
      </p:sp>
      <p:sp>
        <p:nvSpPr>
          <p:cNvPr id="126" name="Google Shape;126;p26"/>
          <p:cNvSpPr txBox="1">
            <a:spLocks noGrp="1"/>
          </p:cNvSpPr>
          <p:nvPr>
            <p:ph type="subTitle" idx="1"/>
          </p:nvPr>
        </p:nvSpPr>
        <p:spPr>
          <a:xfrm>
            <a:off x="3715477" y="1166525"/>
            <a:ext cx="4349400" cy="53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2620" i="1"/>
              <a:t>Internationale Klimaatcoalitie</a:t>
            </a:r>
            <a:endParaRPr sz="1200" i="1"/>
          </a:p>
        </p:txBody>
      </p:sp>
      <p:pic>
        <p:nvPicPr>
          <p:cNvPr id="127" name="Google Shape;12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0800" y="2648000"/>
            <a:ext cx="4413675" cy="21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6"/>
          <p:cNvPicPr preferRelativeResize="0"/>
          <p:nvPr/>
        </p:nvPicPr>
        <p:blipFill rotWithShape="1">
          <a:blip r:embed="rId5">
            <a:alphaModFix/>
          </a:blip>
          <a:srcRect l="22174" t="27538" r="21900" b="33438"/>
          <a:stretch/>
        </p:blipFill>
        <p:spPr>
          <a:xfrm>
            <a:off x="7454006" y="4242575"/>
            <a:ext cx="825950" cy="36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Klimaatfinanciering</a:t>
            </a:r>
            <a:endParaRPr/>
          </a:p>
        </p:txBody>
      </p:sp>
      <p:pic>
        <p:nvPicPr>
          <p:cNvPr id="205" name="Google Shape;205;p35"/>
          <p:cNvPicPr preferRelativeResize="0"/>
          <p:nvPr/>
        </p:nvPicPr>
        <p:blipFill rotWithShape="1">
          <a:blip r:embed="rId3">
            <a:alphaModFix/>
          </a:blip>
          <a:srcRect l="38393" t="9386" r="37016" b="6501"/>
          <a:stretch/>
        </p:blipFill>
        <p:spPr>
          <a:xfrm>
            <a:off x="126325" y="402625"/>
            <a:ext cx="2207575" cy="4332275"/>
          </a:xfrm>
          <a:prstGeom prst="rect">
            <a:avLst/>
          </a:prstGeom>
          <a:noFill/>
          <a:ln>
            <a:noFill/>
          </a:ln>
          <a:effectLst>
            <a:reflection stA="26000" endPos="49000" fadeDir="5400012" sy="-100000" algn="bl" rotWithShape="0"/>
          </a:effectLst>
        </p:spPr>
      </p:pic>
      <p:sp>
        <p:nvSpPr>
          <p:cNvPr id="206" name="Google Shape;206;p35"/>
          <p:cNvSpPr txBox="1"/>
          <p:nvPr/>
        </p:nvSpPr>
        <p:spPr>
          <a:xfrm>
            <a:off x="5753325" y="4841000"/>
            <a:ext cx="4123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Bron: </a:t>
            </a:r>
            <a:r>
              <a:rPr lang="en" sz="16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UNEP 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(2024) &amp; </a:t>
            </a:r>
            <a:r>
              <a:rPr lang="en" sz="16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OECD 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(2024)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7" name="Google Shape;207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86300" y="1719775"/>
            <a:ext cx="6075826" cy="296882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5"/>
          <p:cNvSpPr txBox="1"/>
          <p:nvPr/>
        </p:nvSpPr>
        <p:spPr>
          <a:xfrm>
            <a:off x="2523100" y="1288675"/>
            <a:ext cx="6075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Financieringstekort voor adaptatie, in miljarden dollar</a:t>
            </a:r>
            <a:endParaRPr sz="16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0"/>
              </a:srgbClr>
            </a:gs>
            <a:gs pos="100000">
              <a:srgbClr val="737373"/>
            </a:gs>
          </a:gsLst>
          <a:lin ang="16200038" scaled="0"/>
        </a:gra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6"/>
          <p:cNvPicPr preferRelativeResize="0"/>
          <p:nvPr/>
        </p:nvPicPr>
        <p:blipFill rotWithShape="1">
          <a:blip r:embed="rId3">
            <a:alphaModFix/>
          </a:blip>
          <a:srcRect l="20198" t="15662" r="3377" b="18081"/>
          <a:stretch/>
        </p:blipFill>
        <p:spPr>
          <a:xfrm>
            <a:off x="0" y="55475"/>
            <a:ext cx="9144003" cy="508802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6"/>
          <p:cNvSpPr/>
          <p:nvPr/>
        </p:nvSpPr>
        <p:spPr>
          <a:xfrm>
            <a:off x="0" y="-20725"/>
            <a:ext cx="9144000" cy="25926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737373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5" name="Google Shape;215;p36"/>
          <p:cNvSpPr txBox="1">
            <a:spLocks noGrp="1"/>
          </p:cNvSpPr>
          <p:nvPr>
            <p:ph type="ctrTitle"/>
          </p:nvPr>
        </p:nvSpPr>
        <p:spPr>
          <a:xfrm>
            <a:off x="3690963" y="225525"/>
            <a:ext cx="52287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Prioriteiten voor klimaatrechtvaardigheid op COP30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4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4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620" b="0"/>
          </a:p>
        </p:txBody>
      </p:sp>
      <p:sp>
        <p:nvSpPr>
          <p:cNvPr id="216" name="Google Shape;216;p36"/>
          <p:cNvSpPr txBox="1">
            <a:spLocks noGrp="1"/>
          </p:cNvSpPr>
          <p:nvPr>
            <p:ph type="subTitle" idx="1"/>
          </p:nvPr>
        </p:nvSpPr>
        <p:spPr>
          <a:xfrm>
            <a:off x="3715477" y="1166525"/>
            <a:ext cx="4349400" cy="53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2620" i="1"/>
              <a:t>Internationale Klimaatcoalitie</a:t>
            </a:r>
            <a:endParaRPr sz="1200" i="1"/>
          </a:p>
        </p:txBody>
      </p:sp>
      <p:pic>
        <p:nvPicPr>
          <p:cNvPr id="217" name="Google Shape;21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0800" y="2648000"/>
            <a:ext cx="4413675" cy="21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6"/>
          <p:cNvPicPr preferRelativeResize="0"/>
          <p:nvPr/>
        </p:nvPicPr>
        <p:blipFill rotWithShape="1">
          <a:blip r:embed="rId5">
            <a:alphaModFix/>
          </a:blip>
          <a:srcRect l="22174" t="27538" r="21900" b="33438"/>
          <a:stretch/>
        </p:blipFill>
        <p:spPr>
          <a:xfrm>
            <a:off x="7454006" y="4242575"/>
            <a:ext cx="825950" cy="36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Transition</a:t>
            </a:r>
            <a:endParaRPr/>
          </a:p>
        </p:txBody>
      </p:sp>
      <p:pic>
        <p:nvPicPr>
          <p:cNvPr id="224" name="Google Shape;224;p37"/>
          <p:cNvPicPr preferRelativeResize="0"/>
          <p:nvPr/>
        </p:nvPicPr>
        <p:blipFill rotWithShape="1">
          <a:blip r:embed="rId3">
            <a:alphaModFix/>
          </a:blip>
          <a:srcRect l="22826" t="-70" r="43210" b="69"/>
          <a:stretch/>
        </p:blipFill>
        <p:spPr>
          <a:xfrm>
            <a:off x="126325" y="402625"/>
            <a:ext cx="2207575" cy="4332275"/>
          </a:xfrm>
          <a:prstGeom prst="rect">
            <a:avLst/>
          </a:prstGeom>
          <a:noFill/>
          <a:ln>
            <a:noFill/>
          </a:ln>
          <a:effectLst>
            <a:reflection stA="26000" endPos="49000" fadeDir="5400012" sy="-100000" algn="bl" rotWithShape="0"/>
          </a:effectLst>
        </p:spPr>
      </p:pic>
      <p:pic>
        <p:nvPicPr>
          <p:cNvPr id="225" name="Google Shape;22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1825" y="925425"/>
            <a:ext cx="3636101" cy="363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0"/>
              </a:srgbClr>
            </a:gs>
            <a:gs pos="100000">
              <a:srgbClr val="737373"/>
            </a:gs>
          </a:gsLst>
          <a:lin ang="16200038" scaled="0"/>
        </a:gra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8"/>
          <p:cNvPicPr preferRelativeResize="0"/>
          <p:nvPr/>
        </p:nvPicPr>
        <p:blipFill rotWithShape="1">
          <a:blip r:embed="rId3">
            <a:alphaModFix/>
          </a:blip>
          <a:srcRect l="20198" t="15662" r="3377" b="18081"/>
          <a:stretch/>
        </p:blipFill>
        <p:spPr>
          <a:xfrm>
            <a:off x="0" y="55475"/>
            <a:ext cx="9144003" cy="508802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8"/>
          <p:cNvSpPr/>
          <p:nvPr/>
        </p:nvSpPr>
        <p:spPr>
          <a:xfrm>
            <a:off x="0" y="-20725"/>
            <a:ext cx="9144000" cy="25926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737373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" name="Google Shape;232;p38"/>
          <p:cNvSpPr txBox="1">
            <a:spLocks noGrp="1"/>
          </p:cNvSpPr>
          <p:nvPr>
            <p:ph type="ctrTitle"/>
          </p:nvPr>
        </p:nvSpPr>
        <p:spPr>
          <a:xfrm>
            <a:off x="3690963" y="225525"/>
            <a:ext cx="52287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Prioriteiten voor klimaatrechtvaardigheid op COP30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4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4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620" b="0"/>
          </a:p>
        </p:txBody>
      </p:sp>
      <p:sp>
        <p:nvSpPr>
          <p:cNvPr id="233" name="Google Shape;233;p38"/>
          <p:cNvSpPr txBox="1">
            <a:spLocks noGrp="1"/>
          </p:cNvSpPr>
          <p:nvPr>
            <p:ph type="subTitle" idx="1"/>
          </p:nvPr>
        </p:nvSpPr>
        <p:spPr>
          <a:xfrm>
            <a:off x="3715477" y="1166525"/>
            <a:ext cx="4349400" cy="53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2620" i="1"/>
              <a:t>Internationale Klimaatcoalitie</a:t>
            </a:r>
            <a:endParaRPr sz="1200" i="1"/>
          </a:p>
        </p:txBody>
      </p:sp>
      <p:pic>
        <p:nvPicPr>
          <p:cNvPr id="234" name="Google Shape;23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0800" y="2648000"/>
            <a:ext cx="4413675" cy="21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8"/>
          <p:cNvPicPr preferRelativeResize="0"/>
          <p:nvPr/>
        </p:nvPicPr>
        <p:blipFill rotWithShape="1">
          <a:blip r:embed="rId5">
            <a:alphaModFix/>
          </a:blip>
          <a:srcRect l="22174" t="27538" r="21900" b="33438"/>
          <a:stretch/>
        </p:blipFill>
        <p:spPr>
          <a:xfrm>
            <a:off x="7454006" y="4242575"/>
            <a:ext cx="825950" cy="36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9"/>
          <p:cNvPicPr preferRelativeResize="0"/>
          <p:nvPr/>
        </p:nvPicPr>
        <p:blipFill rotWithShape="1">
          <a:blip r:embed="rId3">
            <a:alphaModFix/>
          </a:blip>
          <a:srcRect l="10514" r="55522"/>
          <a:stretch/>
        </p:blipFill>
        <p:spPr>
          <a:xfrm>
            <a:off x="126325" y="402625"/>
            <a:ext cx="2207575" cy="4332275"/>
          </a:xfrm>
          <a:prstGeom prst="rect">
            <a:avLst/>
          </a:prstGeom>
          <a:noFill/>
          <a:ln>
            <a:noFill/>
          </a:ln>
          <a:effectLst>
            <a:reflection stA="26000" endPos="49000" fadeDir="5400012" sy="-100000" algn="bl" rotWithShape="0"/>
          </a:effectLst>
        </p:spPr>
      </p:pic>
      <p:pic>
        <p:nvPicPr>
          <p:cNvPr id="241" name="Google Shape;24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3735" y="569180"/>
            <a:ext cx="6013525" cy="40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2400250" y="5546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Inclusie</a:t>
            </a:r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body" idx="1"/>
          </p:nvPr>
        </p:nvSpPr>
        <p:spPr>
          <a:xfrm>
            <a:off x="2400250" y="1211350"/>
            <a:ext cx="6321600" cy="3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br>
              <a:rPr lang="en"/>
            </a:br>
            <a:endParaRPr/>
          </a:p>
        </p:txBody>
      </p:sp>
      <p:pic>
        <p:nvPicPr>
          <p:cNvPr id="135" name="Google Shape;135;p27"/>
          <p:cNvPicPr preferRelativeResize="0"/>
          <p:nvPr/>
        </p:nvPicPr>
        <p:blipFill rotWithShape="1">
          <a:blip r:embed="rId3">
            <a:alphaModFix/>
          </a:blip>
          <a:srcRect l="7724" r="7393"/>
          <a:stretch/>
        </p:blipFill>
        <p:spPr>
          <a:xfrm>
            <a:off x="135725" y="1488675"/>
            <a:ext cx="4273650" cy="283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7"/>
          <p:cNvPicPr preferRelativeResize="0"/>
          <p:nvPr/>
        </p:nvPicPr>
        <p:blipFill rotWithShape="1">
          <a:blip r:embed="rId4">
            <a:alphaModFix/>
          </a:blip>
          <a:srcRect l="10848" t="2321" r="6779" b="2149"/>
          <a:stretch/>
        </p:blipFill>
        <p:spPr>
          <a:xfrm>
            <a:off x="4524450" y="655975"/>
            <a:ext cx="4405775" cy="38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0"/>
              </a:srgbClr>
            </a:gs>
            <a:gs pos="100000">
              <a:srgbClr val="737373"/>
            </a:gs>
          </a:gsLst>
          <a:lin ang="16200038" scaled="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8"/>
          <p:cNvPicPr preferRelativeResize="0"/>
          <p:nvPr/>
        </p:nvPicPr>
        <p:blipFill rotWithShape="1">
          <a:blip r:embed="rId3">
            <a:alphaModFix/>
          </a:blip>
          <a:srcRect l="20198" t="15662" r="3377" b="18081"/>
          <a:stretch/>
        </p:blipFill>
        <p:spPr>
          <a:xfrm>
            <a:off x="0" y="55475"/>
            <a:ext cx="9144003" cy="508802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8"/>
          <p:cNvSpPr/>
          <p:nvPr/>
        </p:nvSpPr>
        <p:spPr>
          <a:xfrm>
            <a:off x="0" y="-20725"/>
            <a:ext cx="9144000" cy="25926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737373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p28"/>
          <p:cNvSpPr txBox="1">
            <a:spLocks noGrp="1"/>
          </p:cNvSpPr>
          <p:nvPr>
            <p:ph type="ctrTitle"/>
          </p:nvPr>
        </p:nvSpPr>
        <p:spPr>
          <a:xfrm>
            <a:off x="3690963" y="225525"/>
            <a:ext cx="52287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Prioriteiten voor klimaatrechtvaardigheid op COP30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4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4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620" b="0"/>
          </a:p>
        </p:txBody>
      </p:sp>
      <p:sp>
        <p:nvSpPr>
          <p:cNvPr id="144" name="Google Shape;144;p28"/>
          <p:cNvSpPr txBox="1">
            <a:spLocks noGrp="1"/>
          </p:cNvSpPr>
          <p:nvPr>
            <p:ph type="subTitle" idx="1"/>
          </p:nvPr>
        </p:nvSpPr>
        <p:spPr>
          <a:xfrm>
            <a:off x="3715477" y="1166525"/>
            <a:ext cx="4349400" cy="53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2620" i="1"/>
              <a:t>Internationale Klimaatcoalitie</a:t>
            </a:r>
            <a:endParaRPr sz="1200" i="1"/>
          </a:p>
        </p:txBody>
      </p:sp>
      <p:pic>
        <p:nvPicPr>
          <p:cNvPr id="145" name="Google Shape;14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0800" y="2648000"/>
            <a:ext cx="4413675" cy="21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8"/>
          <p:cNvPicPr preferRelativeResize="0"/>
          <p:nvPr/>
        </p:nvPicPr>
        <p:blipFill rotWithShape="1">
          <a:blip r:embed="rId5">
            <a:alphaModFix/>
          </a:blip>
          <a:srcRect l="22174" t="27538" r="21900" b="33438"/>
          <a:stretch/>
        </p:blipFill>
        <p:spPr>
          <a:xfrm>
            <a:off x="7454006" y="4242575"/>
            <a:ext cx="825950" cy="36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Mitigatie</a:t>
            </a:r>
            <a:endParaRPr/>
          </a:p>
        </p:txBody>
      </p:sp>
      <p:pic>
        <p:nvPicPr>
          <p:cNvPr id="152" name="Google Shape;152;p29"/>
          <p:cNvPicPr preferRelativeResize="0"/>
          <p:nvPr/>
        </p:nvPicPr>
        <p:blipFill rotWithShape="1">
          <a:blip r:embed="rId3">
            <a:alphaModFix/>
          </a:blip>
          <a:srcRect l="33018" r="33018"/>
          <a:stretch/>
        </p:blipFill>
        <p:spPr>
          <a:xfrm>
            <a:off x="126325" y="402625"/>
            <a:ext cx="2207575" cy="4332275"/>
          </a:xfrm>
          <a:prstGeom prst="rect">
            <a:avLst/>
          </a:prstGeom>
          <a:noFill/>
          <a:ln>
            <a:noFill/>
          </a:ln>
          <a:effectLst>
            <a:reflection stA="26000" endPos="49000" fadeDir="5400012" sy="-100000" algn="bl" rotWithShape="0"/>
          </a:effectLst>
        </p:spPr>
      </p:pic>
      <p:pic>
        <p:nvPicPr>
          <p:cNvPr id="153" name="Google Shape;153;p29" title="NDC's grafie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0675" y="456039"/>
            <a:ext cx="5598861" cy="422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>
            <a:spLocks noGrp="1"/>
          </p:cNvSpPr>
          <p:nvPr>
            <p:ph type="body" idx="1"/>
          </p:nvPr>
        </p:nvSpPr>
        <p:spPr>
          <a:xfrm>
            <a:off x="2410100" y="1211350"/>
            <a:ext cx="6321600" cy="3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 b="1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9" name="Google Shape;159;p30" title="coffi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2675" y="1343425"/>
            <a:ext cx="4442877" cy="226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0" title="HA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090" y="1343425"/>
            <a:ext cx="3872661" cy="238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0"/>
              </a:srgbClr>
            </a:gs>
            <a:gs pos="100000">
              <a:srgbClr val="737373"/>
            </a:gs>
          </a:gsLst>
          <a:lin ang="16200038" scaled="0"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1"/>
          <p:cNvPicPr preferRelativeResize="0"/>
          <p:nvPr/>
        </p:nvPicPr>
        <p:blipFill rotWithShape="1">
          <a:blip r:embed="rId3">
            <a:alphaModFix/>
          </a:blip>
          <a:srcRect l="20198" t="15662" r="3377" b="18081"/>
          <a:stretch/>
        </p:blipFill>
        <p:spPr>
          <a:xfrm>
            <a:off x="0" y="55475"/>
            <a:ext cx="9144003" cy="508802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1"/>
          <p:cNvSpPr/>
          <p:nvPr/>
        </p:nvSpPr>
        <p:spPr>
          <a:xfrm>
            <a:off x="0" y="-20725"/>
            <a:ext cx="9144000" cy="25926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737373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31"/>
          <p:cNvSpPr txBox="1">
            <a:spLocks noGrp="1"/>
          </p:cNvSpPr>
          <p:nvPr>
            <p:ph type="ctrTitle"/>
          </p:nvPr>
        </p:nvSpPr>
        <p:spPr>
          <a:xfrm>
            <a:off x="3690963" y="225525"/>
            <a:ext cx="52287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Prioriteiten voor klimaatrechtvaardigheid op COP30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4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4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620" b="0"/>
          </a:p>
        </p:txBody>
      </p:sp>
      <p:sp>
        <p:nvSpPr>
          <p:cNvPr id="168" name="Google Shape;168;p31"/>
          <p:cNvSpPr txBox="1">
            <a:spLocks noGrp="1"/>
          </p:cNvSpPr>
          <p:nvPr>
            <p:ph type="subTitle" idx="1"/>
          </p:nvPr>
        </p:nvSpPr>
        <p:spPr>
          <a:xfrm>
            <a:off x="3715477" y="1166525"/>
            <a:ext cx="4349400" cy="53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2620" i="1"/>
              <a:t>Internationale Klimaatcoalitie</a:t>
            </a:r>
            <a:endParaRPr sz="1200" i="1"/>
          </a:p>
        </p:txBody>
      </p:sp>
      <p:pic>
        <p:nvPicPr>
          <p:cNvPr id="169" name="Google Shape;16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0800" y="2648000"/>
            <a:ext cx="4413675" cy="21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1"/>
          <p:cNvPicPr preferRelativeResize="0"/>
          <p:nvPr/>
        </p:nvPicPr>
        <p:blipFill rotWithShape="1">
          <a:blip r:embed="rId5">
            <a:alphaModFix/>
          </a:blip>
          <a:srcRect l="22174" t="27538" r="21900" b="33438"/>
          <a:stretch/>
        </p:blipFill>
        <p:spPr>
          <a:xfrm>
            <a:off x="7454006" y="4242575"/>
            <a:ext cx="825950" cy="36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>
            <a:spLocks noGrp="1"/>
          </p:cNvSpPr>
          <p:nvPr>
            <p:ph type="body" idx="1"/>
          </p:nvPr>
        </p:nvSpPr>
        <p:spPr>
          <a:xfrm>
            <a:off x="2410100" y="1211350"/>
            <a:ext cx="6321600" cy="3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/>
              <a:t>Uitgaven aan schulden en inkomsten uit klimaatverandering voor kleine eilandstaten en minst ontwikkelde landen, in miljarden dollar</a:t>
            </a:r>
            <a:endParaRPr sz="1600"/>
          </a:p>
        </p:txBody>
      </p:sp>
      <p:sp>
        <p:nvSpPr>
          <p:cNvPr id="176" name="Google Shape;176;p3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Klimaatfinanciering</a:t>
            </a:r>
            <a:endParaRPr/>
          </a:p>
        </p:txBody>
      </p:sp>
      <p:pic>
        <p:nvPicPr>
          <p:cNvPr id="177" name="Google Shape;177;p32"/>
          <p:cNvPicPr preferRelativeResize="0"/>
          <p:nvPr/>
        </p:nvPicPr>
        <p:blipFill rotWithShape="1">
          <a:blip r:embed="rId3">
            <a:alphaModFix/>
          </a:blip>
          <a:srcRect l="38393" t="9386" r="37016" b="6501"/>
          <a:stretch/>
        </p:blipFill>
        <p:spPr>
          <a:xfrm>
            <a:off x="126325" y="402625"/>
            <a:ext cx="2207575" cy="4332275"/>
          </a:xfrm>
          <a:prstGeom prst="rect">
            <a:avLst/>
          </a:prstGeom>
          <a:noFill/>
          <a:ln>
            <a:noFill/>
          </a:ln>
          <a:effectLst>
            <a:reflection stA="26000" endPos="49000" fadeDir="5400012" sy="-100000" algn="bl" rotWithShape="0"/>
          </a:effectLst>
        </p:spPr>
      </p:pic>
      <p:sp>
        <p:nvSpPr>
          <p:cNvPr id="178" name="Google Shape;178;p32"/>
          <p:cNvSpPr/>
          <p:nvPr/>
        </p:nvSpPr>
        <p:spPr>
          <a:xfrm>
            <a:off x="2460625" y="5287600"/>
            <a:ext cx="6683400" cy="635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Arial"/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32"/>
          <p:cNvSpPr txBox="1"/>
          <p:nvPr/>
        </p:nvSpPr>
        <p:spPr>
          <a:xfrm>
            <a:off x="6876700" y="472727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Bron: </a:t>
            </a:r>
            <a:r>
              <a:rPr lang="en" sz="16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IIED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(2024)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0" name="Google Shape;18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2059" y="1619990"/>
            <a:ext cx="5901899" cy="322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>
                <a:alpha val="0"/>
              </a:srgbClr>
            </a:gs>
            <a:gs pos="100000">
              <a:srgbClr val="737373"/>
            </a:gs>
          </a:gsLst>
          <a:lin ang="16200038" scaled="0"/>
        </a:gra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3"/>
          <p:cNvPicPr preferRelativeResize="0"/>
          <p:nvPr/>
        </p:nvPicPr>
        <p:blipFill rotWithShape="1">
          <a:blip r:embed="rId3">
            <a:alphaModFix/>
          </a:blip>
          <a:srcRect l="20198" t="15662" r="3377" b="18081"/>
          <a:stretch/>
        </p:blipFill>
        <p:spPr>
          <a:xfrm>
            <a:off x="0" y="55475"/>
            <a:ext cx="9144003" cy="508802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3"/>
          <p:cNvSpPr/>
          <p:nvPr/>
        </p:nvSpPr>
        <p:spPr>
          <a:xfrm>
            <a:off x="0" y="-20725"/>
            <a:ext cx="9144000" cy="25926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737373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7" name="Google Shape;187;p33"/>
          <p:cNvSpPr txBox="1">
            <a:spLocks noGrp="1"/>
          </p:cNvSpPr>
          <p:nvPr>
            <p:ph type="ctrTitle"/>
          </p:nvPr>
        </p:nvSpPr>
        <p:spPr>
          <a:xfrm>
            <a:off x="3690963" y="225525"/>
            <a:ext cx="52287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Prioriteiten voor klimaatrechtvaardigheid op COP30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4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4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4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3620" b="0"/>
          </a:p>
        </p:txBody>
      </p:sp>
      <p:sp>
        <p:nvSpPr>
          <p:cNvPr id="188" name="Google Shape;188;p33"/>
          <p:cNvSpPr txBox="1">
            <a:spLocks noGrp="1"/>
          </p:cNvSpPr>
          <p:nvPr>
            <p:ph type="subTitle" idx="1"/>
          </p:nvPr>
        </p:nvSpPr>
        <p:spPr>
          <a:xfrm>
            <a:off x="3715477" y="1166525"/>
            <a:ext cx="4349400" cy="53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2620" i="1"/>
              <a:t>Internationale Klimaatcoalitie</a:t>
            </a:r>
            <a:endParaRPr sz="1200" i="1"/>
          </a:p>
        </p:txBody>
      </p:sp>
      <p:pic>
        <p:nvPicPr>
          <p:cNvPr id="189" name="Google Shape;18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0800" y="2648000"/>
            <a:ext cx="4413675" cy="21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3"/>
          <p:cNvPicPr preferRelativeResize="0"/>
          <p:nvPr/>
        </p:nvPicPr>
        <p:blipFill rotWithShape="1">
          <a:blip r:embed="rId5">
            <a:alphaModFix/>
          </a:blip>
          <a:srcRect l="22174" t="27538" r="21900" b="33438"/>
          <a:stretch/>
        </p:blipFill>
        <p:spPr>
          <a:xfrm>
            <a:off x="7454006" y="4242575"/>
            <a:ext cx="825950" cy="36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>
            <a:spLocks noGrp="1"/>
          </p:cNvSpPr>
          <p:nvPr>
            <p:ph type="body" idx="1"/>
          </p:nvPr>
        </p:nvSpPr>
        <p:spPr>
          <a:xfrm>
            <a:off x="2410100" y="1211350"/>
            <a:ext cx="6321600" cy="3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 b="1"/>
              <a:t>Financiering voor adaptatie blijft sterk achter</a:t>
            </a:r>
            <a:endParaRPr sz="1600" b="1"/>
          </a:p>
        </p:txBody>
      </p:sp>
      <p:sp>
        <p:nvSpPr>
          <p:cNvPr id="196" name="Google Shape;196;p3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Klimaatfinanciering</a:t>
            </a:r>
            <a:endParaRPr/>
          </a:p>
        </p:txBody>
      </p:sp>
      <p:pic>
        <p:nvPicPr>
          <p:cNvPr id="197" name="Google Shape;197;p34"/>
          <p:cNvPicPr preferRelativeResize="0"/>
          <p:nvPr/>
        </p:nvPicPr>
        <p:blipFill rotWithShape="1">
          <a:blip r:embed="rId3">
            <a:alphaModFix/>
          </a:blip>
          <a:srcRect l="38393" t="9386" r="37016" b="6501"/>
          <a:stretch/>
        </p:blipFill>
        <p:spPr>
          <a:xfrm>
            <a:off x="126325" y="402625"/>
            <a:ext cx="2207575" cy="4332275"/>
          </a:xfrm>
          <a:prstGeom prst="rect">
            <a:avLst/>
          </a:prstGeom>
          <a:noFill/>
          <a:ln>
            <a:noFill/>
          </a:ln>
          <a:effectLst>
            <a:reflection stA="26000" endPos="49000" fadeDir="5400012" sy="-100000" algn="bl" rotWithShape="0"/>
          </a:effectLst>
        </p:spPr>
      </p:pic>
      <p:sp>
        <p:nvSpPr>
          <p:cNvPr id="198" name="Google Shape;198;p34"/>
          <p:cNvSpPr txBox="1"/>
          <p:nvPr/>
        </p:nvSpPr>
        <p:spPr>
          <a:xfrm>
            <a:off x="6876700" y="472727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Bron: </a:t>
            </a:r>
            <a:r>
              <a:rPr lang="en" sz="16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OECD </a:t>
            </a: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(2024)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9" name="Google Shape;19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3150" y="1654418"/>
            <a:ext cx="4482350" cy="298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ap:Properties xmlns:vt="http://schemas.openxmlformats.org/officeDocument/2006/docPropsVTypes" xmlns:ap="http://schemas.openxmlformats.org/officeDocument/2006/extended-properties">
  <ap:Words>104</ap:Words>
  <ap:PresentationFormat>Diavoorstelling (16:9)</ap:PresentationFormat>
  <ap:Paragraphs>38</ap:Paragraphs>
  <ap:Slides>14</ap:Slides>
  <ap:HiddenSlides>0</ap:HiddenSlides>
  <ap:MMClips>0</ap:MMClips>
  <ap:ScaleCrop>false</ap:ScaleCrop>
  <ap:HeadingPairs>
    <vt:vector baseType="variant" size="6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ap:HeadingPairs>
  <ap:TitlesOfParts>
    <vt:vector baseType="lpstr" size="19">
      <vt:lpstr>Arial</vt:lpstr>
      <vt:lpstr>Lato</vt:lpstr>
      <vt:lpstr>Raleway</vt:lpstr>
      <vt:lpstr>Simple Light</vt:lpstr>
      <vt:lpstr>Swiss</vt:lpstr>
      <vt:lpstr>Prioriteiten voor klimaatrechtvaardigheid op COP30    </vt:lpstr>
      <vt:lpstr>Inclusie</vt:lpstr>
      <vt:lpstr>Prioriteiten voor klimaatrechtvaardigheid op COP30    </vt:lpstr>
      <vt:lpstr>Mitigatie</vt:lpstr>
      <vt:lpstr>PowerPoint-presentatie</vt:lpstr>
      <vt:lpstr>Prioriteiten voor klimaatrechtvaardigheid op COP30    </vt:lpstr>
      <vt:lpstr>Klimaatfinanciering</vt:lpstr>
      <vt:lpstr>Prioriteiten voor klimaatrechtvaardigheid op COP30    </vt:lpstr>
      <vt:lpstr>Klimaatfinanciering</vt:lpstr>
      <vt:lpstr>Klimaatfinanciering</vt:lpstr>
      <vt:lpstr>Prioriteiten voor klimaatrechtvaardigheid op COP30    </vt:lpstr>
      <vt:lpstr>Just Transition</vt:lpstr>
      <vt:lpstr>Prioriteiten voor klimaatrechtvaardigheid op COP30    </vt:lpstr>
      <vt:lpstr>PowerPoint-presentatie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/>
  <lastModifiedBy/>
  <revision/>
  <dcterms:modified xsi:type="dcterms:W3CDTF">2025-10-01T10:25:54.0000000Z</dcterms:modified>
  <dc:description/>
  <dc:subject/>
  <dc:title/>
  <keywords/>
  <version/>
  <category>------------------------</category>
</coreProperties>
</file>