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383" r:id="rId3"/>
    <p:sldId id="372" r:id="rId4"/>
    <p:sldId id="385" r:id="rId5"/>
    <p:sldId id="374" r:id="rId6"/>
    <p:sldId id="386" r:id="rId7"/>
    <p:sldId id="377" r:id="rId8"/>
    <p:sldId id="351" r:id="rId9"/>
    <p:sldId id="352" r:id="rId10"/>
    <p:sldId id="357" r:id="rId11"/>
    <p:sldId id="349" r:id="rId12"/>
  </p:sldIdLst>
  <p:sldSz cx="12192000" cy="6858000"/>
  <p:notesSz cx="6810375" cy="99425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  <p15:guide id="4" orient="horz" pos="1095">
          <p15:clr>
            <a:srgbClr val="A4A3A4"/>
          </p15:clr>
        </p15:guide>
        <p15:guide id="5" pos="4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10" name="Vink, Martijn" initials="VM" lastIdx="1" clrIdx="9">
    <p:extLst>
      <p:ext uri="{19B8F6BF-5375-455C-9EA6-DF929625EA0E}">
        <p15:presenceInfo xmlns:p15="http://schemas.microsoft.com/office/powerpoint/2012/main" userId="S::vinkm@pbl.nl::decaa5f5-b0c4-45a9-bc81-8189ecdf4dcc" providerId="AD"/>
      </p:ext>
    </p:extLst>
  </p:cmAuthor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2B1E"/>
    <a:srgbClr val="000000"/>
    <a:srgbClr val="154273"/>
    <a:srgbClr val="F2D9E7"/>
    <a:srgbClr val="E5B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67" autoAdjust="0"/>
    <p:restoredTop sz="93737" autoAdjust="0"/>
  </p:normalViewPr>
  <p:slideViewPr>
    <p:cSldViewPr snapToGrid="0">
      <p:cViewPr varScale="1">
        <p:scale>
          <a:sx n="62" d="100"/>
          <a:sy n="62" d="100"/>
        </p:scale>
        <p:origin x="432" y="66"/>
      </p:cViewPr>
      <p:guideLst>
        <p:guide pos="518"/>
        <p:guide orient="horz" pos="2160"/>
        <p:guide orient="horz" pos="1036"/>
        <p:guide orient="horz" pos="1095"/>
        <p:guide pos="4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3" cy="49885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13-10-2021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43663"/>
            <a:ext cx="2951163" cy="498851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7636" y="9443663"/>
            <a:ext cx="2951163" cy="498851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3" cy="49885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13-10-2021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51163" cy="498851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7636" y="9443663"/>
            <a:ext cx="2951163" cy="498851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Foto van Marnix Breedijk / Zoetermeer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10" name="Rechthoek 9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641205"/>
          </a:xfrm>
        </p:spPr>
        <p:txBody>
          <a:bodyPr anchor="t"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" y="0"/>
            <a:ext cx="12191977" cy="1066798"/>
          </a:xfrm>
          <a:prstGeom prst="rect">
            <a:avLst/>
          </a:prstGeom>
        </p:spPr>
      </p:pic>
      <p:sp>
        <p:nvSpPr>
          <p:cNvPr id="8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 hasCustomPrompt="1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dirty="0"/>
              <a:t>Klik op het pictogram als u een afbeelding </a:t>
            </a:r>
            <a:r>
              <a:rPr lang="nl-NL"/>
              <a:t>wilt toevoegen. Let </a:t>
            </a:r>
            <a:r>
              <a:rPr lang="nl-NL" dirty="0"/>
              <a:t>op de rechten van de foto!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14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Rechthoek 13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 hasCustomPrompt="1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dirty="0"/>
              <a:t>Klik op het pictogram als u een afbeelding </a:t>
            </a:r>
            <a:r>
              <a:rPr lang="nl-NL"/>
              <a:t>wilt toevoegen. Let </a:t>
            </a:r>
            <a:r>
              <a:rPr lang="nl-NL" dirty="0"/>
              <a:t>op de rechten van de foto!</a:t>
            </a:r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 anchor="t"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 hasCustomPrompt="1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dirty="0"/>
              <a:t>Klik op het pictogram als u een afbeelding </a:t>
            </a:r>
            <a:r>
              <a:rPr lang="nl-NL"/>
              <a:t>wilt toevoegen. Let </a:t>
            </a:r>
            <a:r>
              <a:rPr lang="nl-NL" dirty="0"/>
              <a:t>op de rechten van de foto!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9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9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5000" y="1886465"/>
            <a:ext cx="10923588" cy="4334948"/>
          </a:xfrm>
        </p:spPr>
        <p:txBody>
          <a:bodyPr numCol="1" spcCol="468000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636244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>
            <a:lvl1pPr>
              <a:defRPr/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11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defRPr/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11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" y="0"/>
            <a:ext cx="12191977" cy="1066798"/>
          </a:xfrm>
          <a:prstGeom prst="rect">
            <a:avLst/>
          </a:prstGeom>
        </p:spPr>
      </p:pic>
      <p:sp>
        <p:nvSpPr>
          <p:cNvPr id="8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>
            <a:lvl1pPr>
              <a:defRPr/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648000"/>
          </a:xfrm>
        </p:spPr>
        <p:txBody>
          <a:bodyPr anchor="t"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6480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1839191"/>
            <a:ext cx="10923588" cy="4382222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648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1851138"/>
            <a:ext cx="3600000" cy="4362337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1859076"/>
            <a:ext cx="7178964" cy="4362337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sFooter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Slide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7B0D11-5ECA-4523-82CB-7973ED3472D1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6" name="Tijdelijke aanduiding voor datum 6"/>
          <p:cNvSpPr>
            <a:spLocks noGrp="1"/>
          </p:cNvSpPr>
          <p:nvPr>
            <p:ph type="dt" sz="half" idx="22"/>
          </p:nvPr>
        </p:nvSpPr>
        <p:spPr>
          <a:xfrm>
            <a:off x="6553199" y="6372038"/>
            <a:ext cx="3781426" cy="264272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6311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 hasCustomPrompt="1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>
            <a:lvl1pPr>
              <a:defRPr baseline="0"/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Let </a:t>
            </a:r>
            <a:r>
              <a:rPr lang="nl-NL" dirty="0"/>
              <a:t>op de rechten van de foto!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9" name="Rechthoek 18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6" name="Tijdelijke aanduiding voor afbeelding 15" title="Test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144801"/>
                </a:lnTo>
                <a:lnTo>
                  <a:pt x="6420000" y="1144801"/>
                </a:lnTo>
                <a:lnTo>
                  <a:pt x="6420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  <a:p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49"/>
            <a:ext cx="12192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Rechthoek 16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toevoegen. Let op de rechten van de foto!</a:t>
            </a:r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1" name="Rechthoek 1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1849582"/>
            <a:ext cx="10923588" cy="4371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553199" y="6372038"/>
            <a:ext cx="3781426" cy="264272"/>
          </a:xfrm>
          <a:prstGeom prst="rect">
            <a:avLst/>
          </a:prstGeom>
        </p:spPr>
        <p:txBody>
          <a:bodyPr vert="horz" lIns="91440" tIns="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372038"/>
            <a:ext cx="5003800" cy="26427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639424" y="6372038"/>
            <a:ext cx="919163" cy="264272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4" r:id="rId10"/>
    <p:sldLayoutId id="2147483655" r:id="rId11"/>
    <p:sldLayoutId id="2147483689" r:id="rId12"/>
    <p:sldLayoutId id="2147483712" r:id="rId13"/>
    <p:sldLayoutId id="2147483711" r:id="rId14"/>
    <p:sldLayoutId id="2147483675" r:id="rId15"/>
    <p:sldLayoutId id="2147483657" r:id="rId16"/>
    <p:sldLayoutId id="2147483691" r:id="rId17"/>
    <p:sldLayoutId id="2147483729" r:id="rId18"/>
    <p:sldLayoutId id="2147483718" r:id="rId19"/>
    <p:sldLayoutId id="2147483717" r:id="rId20"/>
    <p:sldLayoutId id="2147483714" r:id="rId21"/>
    <p:sldLayoutId id="2147483713" r:id="rId22"/>
    <p:sldLayoutId id="2147483716" r:id="rId23"/>
    <p:sldLayoutId id="2147483715" r:id="rId24"/>
    <p:sldLayoutId id="2147483702" r:id="rId25"/>
    <p:sldLayoutId id="2147483721" r:id="rId26"/>
    <p:sldLayoutId id="2147483740" r:id="rId27"/>
    <p:sldLayoutId id="2147483700" r:id="rId28"/>
    <p:sldLayoutId id="2147483692" r:id="rId29"/>
    <p:sldLayoutId id="2147483722" r:id="rId30"/>
    <p:sldLayoutId id="2147483723" r:id="rId3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10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10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10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altLang="nl-NL" sz="3200" dirty="0"/>
              <a:t>Policybrief ‘Naar een uitweg uit de stikstofcrisis’</a:t>
            </a:r>
            <a:endParaRPr lang="nl-NL" sz="320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1361006" cy="664319"/>
          </a:xfrm>
        </p:spPr>
        <p:txBody>
          <a:bodyPr/>
          <a:lstStyle/>
          <a:p>
            <a:r>
              <a:rPr lang="nl-NL" altLang="nl-NL" dirty="0"/>
              <a:t>Overwegingen bij een integrale, effectieve en juridisch houdbare aanpak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Martijn Vink, Arjen van Hinsberg, Chris Backes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879600"/>
          </a:xfrm>
          <a:prstGeom prst="rect">
            <a:avLst/>
          </a:prstGeom>
        </p:spPr>
      </p:pic>
      <p:pic>
        <p:nvPicPr>
          <p:cNvPr id="4" name="Tijdelijke aanduiding voor afbeelding 3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23"/>
          <a:stretch>
            <a:fillRect/>
          </a:stretch>
        </p:blipFill>
        <p:spPr/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66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653631-5A50-4D40-A3FB-45DF0381A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99" y="2526224"/>
            <a:ext cx="11221203" cy="4331775"/>
          </a:xfrm>
        </p:spPr>
        <p:txBody>
          <a:bodyPr/>
          <a:lstStyle/>
          <a:p>
            <a:endParaRPr lang="nl-NL" sz="2000" dirty="0"/>
          </a:p>
          <a:p>
            <a:endParaRPr lang="nl-NL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BA67E2-7A6C-49D8-8536-B02E8DD28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683297"/>
          </a:xfrm>
        </p:spPr>
        <p:txBody>
          <a:bodyPr/>
          <a:lstStyle/>
          <a:p>
            <a:r>
              <a:rPr lang="nl-NL" dirty="0"/>
              <a:t>Voorwaarden voor succesvolle aanpak crisis</a:t>
            </a:r>
            <a:br>
              <a:rPr lang="nl-NL" dirty="0"/>
            </a:b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E3C52-71C5-444F-B6A9-77807423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CC9DC-CAED-428F-9AE9-635A07A68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3E809-1C11-4FCF-9F64-50A30A8D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0B4831E5-CD32-4C2A-B0FD-DF95574DD8CF}"/>
              </a:ext>
            </a:extLst>
          </p:cNvPr>
          <p:cNvSpPr txBox="1">
            <a:spLocks/>
          </p:cNvSpPr>
          <p:nvPr/>
        </p:nvSpPr>
        <p:spPr>
          <a:xfrm>
            <a:off x="635000" y="2028304"/>
            <a:ext cx="11438180" cy="4829695"/>
          </a:xfrm>
          <a:prstGeom prst="rect">
            <a:avLst/>
          </a:prstGeom>
        </p:spPr>
        <p:txBody>
          <a:bodyPr vert="horz" lIns="91440" tIns="45720" rIns="91440" bIns="45720" numCol="1" spcCol="468000" rtlCol="0">
            <a:noAutofit/>
          </a:bodyPr>
          <a:lstStyle>
            <a:lvl1pPr marL="316800" indent="-316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Overweeg doelen stikstof, natuur en klimaat in relatie tot aanpak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Verbreed focus; stel natuurkwaliteit centraal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Uitwerken slimme beleidsarchitectuur:</a:t>
            </a:r>
            <a:endParaRPr lang="nl-NL" sz="1800" dirty="0"/>
          </a:p>
          <a:p>
            <a:pPr lvl="1">
              <a:lnSpc>
                <a:spcPct val="150000"/>
              </a:lnSpc>
            </a:pPr>
            <a:r>
              <a:rPr lang="nl-NL" sz="1800" dirty="0"/>
              <a:t>Verbeterde gebiedsgerichte analyse, prioritering, fasering en onderbouwing</a:t>
            </a:r>
          </a:p>
          <a:p>
            <a:pPr lvl="1">
              <a:lnSpc>
                <a:spcPct val="150000"/>
              </a:lnSpc>
            </a:pPr>
            <a:r>
              <a:rPr lang="nl-NL" sz="1800" dirty="0"/>
              <a:t>Gezaghebbend wetenschappelijk oordeel (anders terugval naar uitsluitend KDW)</a:t>
            </a:r>
          </a:p>
          <a:p>
            <a:pPr lvl="1">
              <a:lnSpc>
                <a:spcPct val="150000"/>
              </a:lnSpc>
            </a:pPr>
            <a:r>
              <a:rPr lang="nl-NL" sz="1800" dirty="0"/>
              <a:t>Adaptief: stap voor stap, met tussentijdse evaluatie</a:t>
            </a:r>
            <a:endParaRPr lang="nl-NL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Wees eerlijk over (</a:t>
            </a:r>
            <a:r>
              <a:rPr lang="nl-NL" dirty="0" err="1"/>
              <a:t>gebiedsspecifiek</a:t>
            </a:r>
            <a:r>
              <a:rPr lang="nl-NL" dirty="0"/>
              <a:t>) perspectief landbouw</a:t>
            </a:r>
          </a:p>
          <a:p>
            <a:pPr marL="313200" lvl="1" indent="0">
              <a:buFont typeface="Verdana" panose="020B0604030504040204" pitchFamily="34" charset="0"/>
              <a:buNone/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48516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653631-5A50-4D40-A3FB-45DF0381A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99" y="1813302"/>
            <a:ext cx="11221203" cy="5044697"/>
          </a:xfrm>
        </p:spPr>
        <p:txBody>
          <a:bodyPr/>
          <a:lstStyle/>
          <a:p>
            <a:pPr marL="0" indent="0">
              <a:buNone/>
            </a:pPr>
            <a:endParaRPr lang="nl-NL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BA67E2-7A6C-49D8-8536-B02E8DD2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Vragen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E3C52-71C5-444F-B6A9-77807423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CC9DC-CAED-428F-9AE9-635A07A68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3E809-1C11-4FCF-9F64-50A30A8D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1840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653631-5A50-4D40-A3FB-45DF0381A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99" y="1813302"/>
            <a:ext cx="11221203" cy="504469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dirty="0"/>
              <a:t>Ongevraagd </a:t>
            </a:r>
          </a:p>
          <a:p>
            <a:pPr>
              <a:lnSpc>
                <a:spcPct val="150000"/>
              </a:lnSpc>
            </a:pPr>
            <a:r>
              <a:rPr lang="nl-NL" dirty="0"/>
              <a:t>Concretisering denklijn eerdere policybrief </a:t>
            </a:r>
          </a:p>
          <a:p>
            <a:pPr>
              <a:lnSpc>
                <a:spcPct val="150000"/>
              </a:lnSpc>
            </a:pPr>
            <a:r>
              <a:rPr lang="nl-NL" dirty="0"/>
              <a:t>Bovendien zien we een aantal risico’s: </a:t>
            </a:r>
          </a:p>
          <a:p>
            <a:pPr marL="656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/>
              <a:t>Uitersten in argumentaties: doelen en aanpak vaak niet in overeenstemming</a:t>
            </a:r>
          </a:p>
          <a:p>
            <a:pPr marL="656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/>
              <a:t>Nieuwe thema’s met grote consequenties in de coulissen van de discussie</a:t>
            </a:r>
          </a:p>
          <a:p>
            <a:pPr marL="656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/>
              <a:t>Geen garantie op kosteneffectief natuurherstel</a:t>
            </a:r>
          </a:p>
          <a:p>
            <a:pPr marL="656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/>
              <a:t>Beperkte bijdrage aan vergemakkelijking vergunningverlening </a:t>
            </a:r>
          </a:p>
          <a:p>
            <a:pPr marL="656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/>
              <a:t>Generieke stikstofreductie riskeert lastig uitlegbare resultaten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BA67E2-7A6C-49D8-8536-B02E8DD2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Aanleiding</a:t>
            </a:r>
            <a:r>
              <a:rPr lang="en-US" dirty="0"/>
              <a:t> 2</a:t>
            </a:r>
            <a:r>
              <a:rPr lang="en-US" baseline="30000" dirty="0"/>
              <a:t>e</a:t>
            </a:r>
            <a:r>
              <a:rPr lang="en-US" dirty="0"/>
              <a:t> </a:t>
            </a:r>
            <a:r>
              <a:rPr lang="en-US" dirty="0" err="1"/>
              <a:t>policybrief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E3C52-71C5-444F-B6A9-77807423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CC9DC-CAED-428F-9AE9-635A07A68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3E809-1C11-4FCF-9F64-50A30A8D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3819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653631-5A50-4D40-A3FB-45DF0381A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99" y="1813302"/>
            <a:ext cx="11221203" cy="5044697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Kies doelen en maatregelen strategisch in relatie tot elkaar</a:t>
            </a:r>
            <a:endParaRPr lang="nl-NL" sz="18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Stel natuurkwaliteit centraal, niet alleen stikstof en KDW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Gebiedsspecifieke aanpak natuurkwaliteit is </a:t>
            </a:r>
            <a:r>
              <a:rPr lang="nl-NL" dirty="0" err="1"/>
              <a:t>kosteneffectiever</a:t>
            </a:r>
            <a:endParaRPr lang="nl-NL" sz="18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Werk aan slimme beleidsarchitectuur:</a:t>
            </a:r>
          </a:p>
          <a:p>
            <a:pPr lvl="1"/>
            <a:r>
              <a:rPr lang="nl-NL" sz="1800" dirty="0"/>
              <a:t>Gebiedsgerichte analyse, prioritering, fasering en onderbouwing</a:t>
            </a:r>
          </a:p>
          <a:p>
            <a:pPr lvl="1">
              <a:lnSpc>
                <a:spcPct val="200000"/>
              </a:lnSpc>
            </a:pPr>
            <a:r>
              <a:rPr lang="nl-NL" sz="1800" dirty="0"/>
              <a:t>Gezaghebbend wetenschappelijk oordeel (biedt meer aangrijpingspunten dan KDW)</a:t>
            </a:r>
          </a:p>
          <a:p>
            <a:pPr lvl="1">
              <a:lnSpc>
                <a:spcPct val="200000"/>
              </a:lnSpc>
            </a:pPr>
            <a:r>
              <a:rPr lang="nl-NL" sz="1800" dirty="0"/>
              <a:t>Gebiedsspecifieke drempelwaardes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endParaRPr lang="nl-NL" sz="2000" dirty="0"/>
          </a:p>
          <a:p>
            <a:endParaRPr lang="nl-NL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BA67E2-7A6C-49D8-8536-B02E8DD2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Hoofdboodschappen</a:t>
            </a:r>
            <a:endParaRPr lang="nl-NL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E3C52-71C5-444F-B6A9-77807423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CC9DC-CAED-428F-9AE9-635A07A68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3E809-1C11-4FCF-9F64-50A30A8D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939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AE6549-2FE4-4440-9C14-52E220812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Meest urgente doel Habitatrichtlijn: geen verslechtering N2000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Problematiek is </a:t>
            </a:r>
            <a:r>
              <a:rPr lang="nl-NL" dirty="0" err="1"/>
              <a:t>gebiedsspecifiek</a:t>
            </a:r>
            <a:r>
              <a:rPr lang="nl-NL" dirty="0"/>
              <a:t>, evenals rechtsspraak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Wetenschappelijke onderbouwing cruciaal: rol KDW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Twee wegen uit de crisis: </a:t>
            </a:r>
          </a:p>
          <a:p>
            <a:pPr lvl="1">
              <a:lnSpc>
                <a:spcPct val="150000"/>
              </a:lnSpc>
            </a:pPr>
            <a:r>
              <a:rPr lang="nl-NL" dirty="0"/>
              <a:t>Focus op laagste KDW: Weg is lang en implicaties zijn omvangrijk </a:t>
            </a:r>
          </a:p>
          <a:p>
            <a:pPr lvl="1">
              <a:lnSpc>
                <a:spcPct val="150000"/>
              </a:lnSpc>
            </a:pPr>
            <a:r>
              <a:rPr lang="nl-NL" dirty="0"/>
              <a:t>Voorkom gebiedsspecifieke verslechtering natuurkwaliteit en onderbouw aanpak wetenschappelijk </a:t>
            </a:r>
          </a:p>
          <a:p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60DA25-AB65-4D0C-BF16-0EA37BE2F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Stikstofcrisis</a:t>
            </a:r>
            <a:r>
              <a:rPr lang="en-US" dirty="0"/>
              <a:t>: </a:t>
            </a:r>
            <a:r>
              <a:rPr lang="nl-NL" dirty="0"/>
              <a:t>constateringen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2262E-3A27-4621-9A16-285660AA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35999-24FD-4F36-9104-99749B28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3026B-576B-4E7F-B7C1-F6F219FF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873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653631-5A50-4D40-A3FB-45DF0381A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99" y="1813302"/>
            <a:ext cx="11221203" cy="5044697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BA67E2-7A6C-49D8-8536-B02E8DD2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Focus op </a:t>
            </a:r>
            <a:r>
              <a:rPr lang="en-US" sz="3200" dirty="0" err="1"/>
              <a:t>alleen</a:t>
            </a:r>
            <a:r>
              <a:rPr lang="en-US" sz="3200" dirty="0"/>
              <a:t> KDW</a:t>
            </a:r>
            <a:endParaRPr lang="nl-NL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E3C52-71C5-444F-B6A9-77807423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CC9DC-CAED-428F-9AE9-635A07A68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3E809-1C11-4FCF-9F64-50A30A8D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2BBDC8-0E71-46F3-BBA9-6A0A8BE5E52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179" y="1857057"/>
            <a:ext cx="5951349" cy="3966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F5499F-50C3-46F8-BE72-A6ACB1B89CF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18" y="1723575"/>
            <a:ext cx="6338269" cy="5224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827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653631-5A50-4D40-A3FB-45DF0381A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99" y="2526224"/>
            <a:ext cx="11221203" cy="4331775"/>
          </a:xfrm>
        </p:spPr>
        <p:txBody>
          <a:bodyPr/>
          <a:lstStyle/>
          <a:p>
            <a:endParaRPr lang="nl-NL" sz="2000" dirty="0"/>
          </a:p>
          <a:p>
            <a:endParaRPr lang="nl-NL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BA67E2-7A6C-49D8-8536-B02E8DD28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726411"/>
          </a:xfrm>
        </p:spPr>
        <p:txBody>
          <a:bodyPr/>
          <a:lstStyle/>
          <a:p>
            <a:r>
              <a:rPr lang="en-US" dirty="0" err="1"/>
              <a:t>Verbrede</a:t>
            </a:r>
            <a:r>
              <a:rPr lang="en-US" dirty="0"/>
              <a:t> focus: </a:t>
            </a:r>
            <a:r>
              <a:rPr lang="en-US" dirty="0" err="1"/>
              <a:t>natuurkwaliteit</a:t>
            </a:r>
            <a:r>
              <a:rPr lang="en-US" dirty="0"/>
              <a:t> &amp; KDW</a:t>
            </a:r>
            <a:br>
              <a:rPr lang="en-US" dirty="0"/>
            </a:b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E3C52-71C5-444F-B6A9-77807423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CC9DC-CAED-428F-9AE9-635A07A68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3E809-1C11-4FCF-9F64-50A30A8D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6AE76-BCCC-4D1A-AB5C-6D79CDBFD0F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189" y="1612669"/>
            <a:ext cx="8696458" cy="502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009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C287DA-87A0-414C-87F6-1C53D0DDD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F270BC-8B41-4FFE-93F9-A1005C321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Verbrede</a:t>
            </a:r>
            <a:r>
              <a:rPr lang="en-US" dirty="0"/>
              <a:t> focus: </a:t>
            </a:r>
            <a:r>
              <a:rPr lang="en-US" dirty="0" err="1"/>
              <a:t>natuurkwaliteit</a:t>
            </a:r>
            <a:r>
              <a:rPr lang="en-US" dirty="0"/>
              <a:t> &amp; KDW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9B257-D786-4712-B18C-CE347C118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09EF9-AE14-47B2-8F45-5CC6B446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DD0EE-4983-4B90-AE1D-47DCD4188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7B56C56-8000-4201-8472-D6FFA8E25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7288" y="161078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10" name="Content Placeholder 7" descr="Chart, bar chart&#10;&#10;Description automatically generated">
            <a:extLst>
              <a:ext uri="{FF2B5EF4-FFF2-40B4-BE49-F238E27FC236}">
                <a16:creationId xmlns:a16="http://schemas.microsoft.com/office/drawing/2014/main" id="{CA85FCA6-62EE-4B50-8EB5-4572B2DCC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1697751"/>
            <a:ext cx="8720995" cy="471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89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EFEEBA76-E8DB-4D1F-A20E-8DA3540185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9"/>
          <a:stretch/>
        </p:blipFill>
        <p:spPr bwMode="auto">
          <a:xfrm>
            <a:off x="1894946" y="1415718"/>
            <a:ext cx="8701307" cy="527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653631-5A50-4D40-A3FB-45DF0381A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99" y="2526224"/>
            <a:ext cx="11221203" cy="4331775"/>
          </a:xfrm>
        </p:spPr>
        <p:txBody>
          <a:bodyPr/>
          <a:lstStyle/>
          <a:p>
            <a:endParaRPr lang="nl-NL" sz="2000" dirty="0"/>
          </a:p>
          <a:p>
            <a:endParaRPr lang="nl-NL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BA67E2-7A6C-49D8-8536-B02E8DD28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726411"/>
          </a:xfrm>
        </p:spPr>
        <p:txBody>
          <a:bodyPr/>
          <a:lstStyle/>
          <a:p>
            <a:r>
              <a:rPr lang="en-US" dirty="0" err="1"/>
              <a:t>Verbrede</a:t>
            </a:r>
            <a:r>
              <a:rPr lang="en-US" dirty="0"/>
              <a:t> focus: </a:t>
            </a:r>
            <a:r>
              <a:rPr lang="en-US" dirty="0" err="1"/>
              <a:t>natuurkwaliteit</a:t>
            </a:r>
            <a:r>
              <a:rPr lang="en-US" dirty="0"/>
              <a:t> &amp; KDW</a:t>
            </a:r>
            <a:br>
              <a:rPr lang="en-US" dirty="0"/>
            </a:b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E3C52-71C5-444F-B6A9-77807423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CC9DC-CAED-428F-9AE9-635A07A68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3E809-1C11-4FCF-9F64-50A30A8D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9376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653631-5A50-4D40-A3FB-45DF0381A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99" y="1645920"/>
            <a:ext cx="11221203" cy="521207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l-NL" sz="2000" dirty="0"/>
              <a:t>Mogelijkheden vergunningverlening koppelen aan gebiedsspecifieke trend natuur</a:t>
            </a:r>
          </a:p>
          <a:p>
            <a:pPr>
              <a:lnSpc>
                <a:spcPct val="200000"/>
              </a:lnSpc>
            </a:pPr>
            <a:r>
              <a:rPr lang="nl-NL" sz="2000" dirty="0"/>
              <a:t>Ecologische data en gebiedsanalyse is hiervoor niet op orde</a:t>
            </a:r>
          </a:p>
          <a:p>
            <a:pPr>
              <a:lnSpc>
                <a:spcPct val="200000"/>
              </a:lnSpc>
            </a:pPr>
            <a:r>
              <a:rPr lang="nl-NL" sz="2000" dirty="0"/>
              <a:t>Betere monitoring én wetenschappelijke commissie kan KDW aanvullen </a:t>
            </a:r>
          </a:p>
          <a:p>
            <a:pPr>
              <a:lnSpc>
                <a:spcPct val="200000"/>
              </a:lnSpc>
            </a:pPr>
            <a:r>
              <a:rPr lang="nl-NL" sz="2000" dirty="0"/>
              <a:t>Bovenstaand biedt basis voor gebiedsspecifieke voorwaardelijke drempelwaardes </a:t>
            </a:r>
            <a:endParaRPr lang="nl-NL" sz="1600" dirty="0"/>
          </a:p>
          <a:p>
            <a:pPr marL="770400" lvl="1" indent="-457200">
              <a:buFont typeface="+mj-lt"/>
              <a:buAutoNum type="arabicPeriod"/>
            </a:pPr>
            <a:endParaRPr lang="nl-NL" sz="1600" dirty="0"/>
          </a:p>
          <a:p>
            <a:endParaRPr lang="nl-NL" sz="2000" dirty="0"/>
          </a:p>
          <a:p>
            <a:endParaRPr lang="nl-NL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BA67E2-7A6C-49D8-8536-B02E8DD28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4"/>
            <a:ext cx="11221202" cy="593406"/>
          </a:xfrm>
        </p:spPr>
        <p:txBody>
          <a:bodyPr/>
          <a:lstStyle/>
          <a:p>
            <a:r>
              <a:rPr lang="nl-NL" sz="3200" dirty="0"/>
              <a:t>Juridisch zekere &amp; doenbare vergunningverlening</a:t>
            </a:r>
            <a:br>
              <a:rPr lang="nl-NL" dirty="0"/>
            </a:b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E3C52-71C5-444F-B6A9-77807423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CC9DC-CAED-428F-9AE9-635A07A68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3E809-1C11-4FCF-9F64-50A30A8D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4999328"/>
      </p:ext>
    </p:extLst>
  </p:cSld>
  <p:clrMapOvr>
    <a:masterClrMapping/>
  </p:clrMapOvr>
</p:sld>
</file>

<file path=ppt/theme/theme1.xml><?xml version="1.0" encoding="utf-8"?>
<a:theme xmlns:a="http://schemas.openxmlformats.org/drawingml/2006/main" name="16008 RIJK - Sjabloon 16x9 Mosgroen">
  <a:themeElements>
    <a:clrScheme name="Rijks Mosgroen">
      <a:dk1>
        <a:srgbClr val="000000"/>
      </a:dk1>
      <a:lt1>
        <a:srgbClr val="FFFFFF"/>
      </a:lt1>
      <a:dk2>
        <a:srgbClr val="777C00"/>
      </a:dk2>
      <a:lt2>
        <a:srgbClr val="EAEBD8"/>
      </a:lt2>
      <a:accent1>
        <a:srgbClr val="F9E11E"/>
      </a:accent1>
      <a:accent2>
        <a:srgbClr val="42145F"/>
      </a:accent2>
      <a:accent3>
        <a:srgbClr val="38870D"/>
      </a:accent3>
      <a:accent4>
        <a:srgbClr val="017BC6"/>
      </a:accent4>
      <a:accent5>
        <a:srgbClr val="75D1B5"/>
      </a:accent5>
      <a:accent6>
        <a:srgbClr val="8EC9E7"/>
      </a:accent6>
      <a:hlink>
        <a:srgbClr val="777C00"/>
      </a:hlink>
      <a:folHlink>
        <a:srgbClr val="D6D6B2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008 RIJK - Sjabloon 16x9 Hemelblauw" id="{C36BCC9E-1209-A64A-8BD9-B4B55203C6FE}" vid="{E34870F3-D22A-8440-9B27-7A9A0D8F8250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Words>321</ap:Words>
  <ap:PresentationFormat>Widescreen</ap:PresentationFormat>
  <ap:Paragraphs>76</ap:Paragraphs>
  <ap:Slides>11</ap:Slid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ap:HeadingPairs>
  <ap:TitlesOfParts>
    <vt:vector baseType="lpstr" size="16">
      <vt:lpstr>Arial</vt:lpstr>
      <vt:lpstr>Calibri</vt:lpstr>
      <vt:lpstr>Verdana</vt:lpstr>
      <vt:lpstr>Wingdings</vt:lpstr>
      <vt:lpstr>16008 RIJK - Sjabloon 16x9 Mosgroen</vt:lpstr>
      <vt:lpstr>Policybrief ‘Naar een uitweg uit de stikstofcrisis’</vt:lpstr>
      <vt:lpstr>Aanleiding 2e policybrief </vt:lpstr>
      <vt:lpstr>Hoofdboodschappen</vt:lpstr>
      <vt:lpstr>Stikstofcrisis: constateringen</vt:lpstr>
      <vt:lpstr>Focus op alleen KDW</vt:lpstr>
      <vt:lpstr>Verbrede focus: natuurkwaliteit &amp; KDW </vt:lpstr>
      <vt:lpstr>Verbrede focus: natuurkwaliteit &amp; KDW</vt:lpstr>
      <vt:lpstr>Verbrede focus: natuurkwaliteit &amp; KDW </vt:lpstr>
      <vt:lpstr>Juridisch zekere &amp; doenbare vergunningverlening </vt:lpstr>
      <vt:lpstr>Voorwaarden voor succesvolle aanpak crisis </vt:lpstr>
      <vt:lpstr>Vragen</vt:lpstr>
    </vt:vector>
  </ap:TitlesOfParts>
  <ap:LinksUpToDate>false</ap:LinksUpToDate>
  <ap:SharedDoc>false</ap:SharedDoc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/>
  <lastModifiedBy/>
  <revision/>
  <lastPrinted>2020-01-22T10:01:44.0000000Z</lastPrinted>
  <dcterms:created xsi:type="dcterms:W3CDTF">2017-02-24T12:23:26.0000000Z</dcterms:created>
  <dcterms:modified xsi:type="dcterms:W3CDTF">2021-10-13T15:11:54.0000000Z</dcterms:modified>
  <dc:description/>
  <dc:subject/>
  <keywords/>
  <version/>
  <category>------------------------</category>
</coreProperties>
</file>