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764" r:id="rId2"/>
  </p:sldMasterIdLst>
  <p:notesMasterIdLst>
    <p:notesMasterId r:id="rId15"/>
  </p:notesMasterIdLst>
  <p:handoutMasterIdLst>
    <p:handoutMasterId r:id="rId16"/>
  </p:handoutMasterIdLst>
  <p:sldIdLst>
    <p:sldId id="256" r:id="rId3"/>
    <p:sldId id="260" r:id="rId4"/>
    <p:sldId id="262" r:id="rId5"/>
    <p:sldId id="292" r:id="rId6"/>
    <p:sldId id="766" r:id="rId7"/>
    <p:sldId id="2147473633" r:id="rId8"/>
    <p:sldId id="2147473635" r:id="rId9"/>
    <p:sldId id="2147482855" r:id="rId10"/>
    <p:sldId id="2147482856" r:id="rId11"/>
    <p:sldId id="280" r:id="rId12"/>
    <p:sldId id="290" r:id="rId13"/>
    <p:sldId id="261" r:id="rId1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18" userDrawn="1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orient="horz" pos="103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A517A19-CCFD-C8AD-89F3-8307FD129A52}" name="Veen, G (Gerben) van der (HB/HBPZ/PZ)" initials="GV" userId="S::gveen@minfin.nl::c8f14d05-a63d-4c39-bf5f-36232b6150b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Arnout Drenthel" initials="AD [7]" lastIdx="1" clrIdx="6"/>
  <p:cmAuthor id="1" name="Arnout Drenthel" initials="AD" lastIdx="1" clrIdx="0"/>
  <p:cmAuthor id="8" name="Arnout Drenthel" initials="AD [8]" lastIdx="1" clrIdx="7"/>
  <p:cmAuthor id="2" name="Arnout Drenthel" initials="AD [2]" lastIdx="1" clrIdx="1"/>
  <p:cmAuthor id="9" name="Arnout Drenthel" initials="AD [9]" lastIdx="1" clrIdx="8"/>
  <p:cmAuthor id="3" name="Arnout Drenthel" initials="AD [3]" lastIdx="1" clrIdx="2"/>
  <p:cmAuthor id="10" name="Barbara B.S.A.C. Kamp" initials="BK" lastIdx="3" clrIdx="9">
    <p:extLst>
      <p:ext uri="{19B8F6BF-5375-455C-9EA6-DF929625EA0E}">
        <p15:presenceInfo xmlns:p15="http://schemas.microsoft.com/office/powerpoint/2012/main" userId="S::bsac.kamp@toeslagen.nl::59c594cd-3e90-4507-9626-293d4fa714c0" providerId="AD"/>
      </p:ext>
    </p:extLst>
  </p:cmAuthor>
  <p:cmAuthor id="4" name="Arnout Drenthel" initials="AD [4]" lastIdx="1" clrIdx="3"/>
  <p:cmAuthor id="11" name="Sanne S.M.E. Jacobs - Scherer" initials="SJ" lastIdx="3" clrIdx="10">
    <p:extLst>
      <p:ext uri="{19B8F6BF-5375-455C-9EA6-DF929625EA0E}">
        <p15:presenceInfo xmlns:p15="http://schemas.microsoft.com/office/powerpoint/2012/main" userId="S::sme.jacobs@toeslagen.nl::3ee83966-b100-4dd4-8a0d-2c3bf2c778cb" providerId="AD"/>
      </p:ext>
    </p:extLst>
  </p:cmAuthor>
  <p:cmAuthor id="5" name="Arnout Drenthel" initials="AD [5]" lastIdx="1" clrIdx="4"/>
  <p:cmAuthor id="12" name="Bosma, JK (Koen) (HB/HBPZ/PZ)" initials="KB" lastIdx="9" clrIdx="11">
    <p:extLst>
      <p:ext uri="{19B8F6BF-5375-455C-9EA6-DF929625EA0E}">
        <p15:presenceInfo xmlns:p15="http://schemas.microsoft.com/office/powerpoint/2012/main" userId="S::j.k.bosma@minfin.nl::082dd326-80dd-4b15-8fba-8ed1100c688f" providerId="AD"/>
      </p:ext>
    </p:extLst>
  </p:cmAuthor>
  <p:cmAuthor id="6" name="Arnout Drenthel" initials="AD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89A"/>
    <a:srgbClr val="154273"/>
    <a:srgbClr val="F2D9E7"/>
    <a:srgbClr val="E5B2CF"/>
    <a:srgbClr val="D52B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jl, thema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ijl, thema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Stijl, licht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01" autoAdjust="0"/>
    <p:restoredTop sz="91709" autoAdjust="0"/>
  </p:normalViewPr>
  <p:slideViewPr>
    <p:cSldViewPr snapToGrid="0">
      <p:cViewPr varScale="1">
        <p:scale>
          <a:sx n="87" d="100"/>
          <a:sy n="87" d="100"/>
        </p:scale>
        <p:origin x="293" y="77"/>
      </p:cViewPr>
      <p:guideLst>
        <p:guide pos="518"/>
        <p:guide orient="horz" pos="2160"/>
        <p:guide orient="horz" pos="10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190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6709BA-0250-418B-A227-469BF0F69AD3}" type="datetimeFigureOut">
              <a:rPr lang="nl-NL" smtClean="0"/>
              <a:pPr/>
              <a:t>11-9-2025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A4FE01-11FF-43DA-B7F5-6592B996E3F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179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30240-3B76-4E52-B42B-C39F5C218F4D}" type="datetimeFigureOut">
              <a:rPr lang="nl-NL" smtClean="0"/>
              <a:pPr/>
              <a:t>11-9-2025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01649-886C-4324-AD4C-E61C88D47728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9954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pPr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8509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pPr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9302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517285-084D-75D7-0D4E-7A20AE364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A4FB0299-E689-EA25-02C5-5241D60197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0131345F-F869-F2B3-3895-5CE05D6DC8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66FFC54-A86B-8C65-6E8E-51AE45E5F1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pPr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70308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pPr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42165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501649-886C-4324-AD4C-E61C88D47728}" type="slidenum">
              <a:rPr lang="nl-NL" smtClean="0"/>
              <a:pPr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8556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4" Type="http://schemas.openxmlformats.org/officeDocument/2006/relationships/image" Target="../media/image4.emf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554588" y="1882800"/>
            <a:ext cx="5004000" cy="233640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554588" y="4215600"/>
            <a:ext cx="5004000" cy="133920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sp>
        <p:nvSpPr>
          <p:cNvPr id="10" name="Rechthoek 9"/>
          <p:cNvSpPr/>
          <p:nvPr userDrawn="1"/>
        </p:nvSpPr>
        <p:spPr>
          <a:xfrm>
            <a:off x="5773420" y="6541200"/>
            <a:ext cx="647700" cy="3168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1" name="Groep 10"/>
          <p:cNvGrpSpPr/>
          <p:nvPr userDrawn="1"/>
        </p:nvGrpSpPr>
        <p:grpSpPr>
          <a:xfrm>
            <a:off x="0" y="0"/>
            <a:ext cx="12192000" cy="1879600"/>
            <a:chOff x="0" y="0"/>
            <a:chExt cx="12192000" cy="1879600"/>
          </a:xfrm>
        </p:grpSpPr>
        <p:pic>
          <p:nvPicPr>
            <p:cNvPr id="13" name="Afbeelding 12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1879600"/>
            </a:xfrm>
            <a:prstGeom prst="rect">
              <a:avLst/>
            </a:prstGeom>
          </p:spPr>
        </p:pic>
        <p:pic>
          <p:nvPicPr>
            <p:cNvPr id="3074" name="Picture 2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446409" y="333932"/>
              <a:ext cx="2309812" cy="804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  <p:extLst>
      <p:ext uri="{BB962C8B-B14F-4D97-AF65-F5344CB8AC3E}">
        <p14:creationId xmlns:p14="http://schemas.microsoft.com/office/powerpoint/2010/main" val="18087730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3636">
          <p15:clr>
            <a:srgbClr val="FBAE40"/>
          </p15:clr>
        </p15:guide>
        <p15:guide id="2" pos="4044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.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86" imgH="286" progId="TCLayout.ActiveDocument.1">
                  <p:embed/>
                </p:oleObj>
              </mc:Choice>
              <mc:Fallback>
                <p:oleObj name="think-cell Slide" r:id="rId3" imgW="286" imgH="286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Date Placeholder 56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rtl="0">
              <a:defRPr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Copyright" hidden="1"/>
          <p:cNvSpPr txBox="1"/>
          <p:nvPr userDrawn="1"/>
        </p:nvSpPr>
        <p:spPr>
          <a:xfrm rot="16200000">
            <a:off x="9486900" y="3921600"/>
            <a:ext cx="5133975" cy="9874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rtl="0">
              <a:lnSpc>
                <a:spcPct val="90000"/>
              </a:lnSpc>
              <a:spcAft>
                <a:spcPts val="600"/>
              </a:spcAft>
            </a:pPr>
            <a:r>
              <a:rPr lang="nl-NL" sz="7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rPr>
              <a:t>Copyright © 2024 by Boston Consulting Group. All rights reserved.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 rtl="0">
              <a:defRPr/>
            </a:lvl1pPr>
          </a:lstStyle>
          <a:p>
            <a:r>
              <a:rPr lang="nl-NL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92480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432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99E8FA-445F-2E33-627B-DBC1C013F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B488E0C-BA65-F713-A297-7DA883EE25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B855638-BE06-9021-2A20-5171C1D671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6E59BE6E-79A8-4AD3-BFA9-B07E65DE80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A0C67DF-A912-288B-3585-C597B4F955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F906C28-47F9-155D-5737-A83D7A576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9AFF-D28C-4DA8-8D32-1A8D093778B2}" type="datetimeFigureOut">
              <a:rPr lang="nl-NL" smtClean="0"/>
              <a:t>11-9-2025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388FC33-A848-FD79-477F-D91015985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FC12DF2-59A9-31A0-2F3A-4322146BE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A665-2D2F-4EA1-A726-34B05E0347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88178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E09070-6CDE-CDF4-3330-2F71BCE5C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0F18A267-0FB3-7AE1-237A-DC6F172F30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8449B2A-D515-BD34-AB6E-49307A8954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B9588FB-A22E-2148-8D25-823DE8ED8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9AFF-D28C-4DA8-8D32-1A8D093778B2}" type="datetimeFigureOut">
              <a:rPr lang="nl-NL" smtClean="0"/>
              <a:t>11-9-2025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2F76854-459C-AEAD-2543-FAE510CBF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6E3F331-4404-BBE2-C338-3A535C6DB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5A665-2D2F-4EA1-A726-34B05E03472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3659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Engels | Titel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554588" y="1882800"/>
            <a:ext cx="5004000" cy="233640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554588" y="4215600"/>
            <a:ext cx="5004000" cy="133920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sp>
        <p:nvSpPr>
          <p:cNvPr id="10" name="Rechthoek 9"/>
          <p:cNvSpPr/>
          <p:nvPr userDrawn="1"/>
        </p:nvSpPr>
        <p:spPr>
          <a:xfrm>
            <a:off x="5773420" y="6541200"/>
            <a:ext cx="647700" cy="3168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468"/>
            <a:ext cx="12192000" cy="154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978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3636">
          <p15:clr>
            <a:srgbClr val="FBAE40"/>
          </p15:clr>
        </p15:guide>
        <p15:guide id="2" pos="404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gels | Titeldia verticaal met afbeelding Eng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jdelijke aanduiding voor afbeelding 31"/>
          <p:cNvSpPr>
            <a:spLocks noGrp="1"/>
          </p:cNvSpPr>
          <p:nvPr>
            <p:ph type="pic" sz="quarter" idx="22"/>
          </p:nvPr>
        </p:nvSpPr>
        <p:spPr>
          <a:xfrm>
            <a:off x="-3175" y="0"/>
            <a:ext cx="6099175" cy="6858000"/>
          </a:xfrm>
          <a:custGeom>
            <a:avLst/>
            <a:gdLst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5776595 w 6099175"/>
              <a:gd name="connsiteY5" fmla="*/ 65412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9175" h="6858000">
                <a:moveTo>
                  <a:pt x="0" y="0"/>
                </a:moveTo>
                <a:lnTo>
                  <a:pt x="5776763" y="0"/>
                </a:lnTo>
                <a:lnTo>
                  <a:pt x="5776763" y="1144800"/>
                </a:lnTo>
                <a:lnTo>
                  <a:pt x="6099175" y="1144800"/>
                </a:lnTo>
                <a:lnTo>
                  <a:pt x="6099175" y="6541200"/>
                </a:lnTo>
                <a:lnTo>
                  <a:pt x="5776595" y="6541200"/>
                </a:lnTo>
                <a:lnTo>
                  <a:pt x="577659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16" name="Rechthoek 15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Afbeelding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21" name="Rechthoek 20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4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19" name="Rechthoek 18"/>
          <p:cNvSpPr/>
          <p:nvPr userDrawn="1"/>
        </p:nvSpPr>
        <p:spPr>
          <a:xfrm>
            <a:off x="5773420" y="6541200"/>
            <a:ext cx="647700" cy="3168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Titel 1"/>
          <p:cNvSpPr>
            <a:spLocks noGrp="1"/>
          </p:cNvSpPr>
          <p:nvPr>
            <p:ph type="ctrTitle"/>
          </p:nvPr>
        </p:nvSpPr>
        <p:spPr>
          <a:xfrm>
            <a:off x="6553200" y="1885467"/>
            <a:ext cx="5004000" cy="233640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8" name="Ondertitel 2"/>
          <p:cNvSpPr>
            <a:spLocks noGrp="1"/>
          </p:cNvSpPr>
          <p:nvPr>
            <p:ph type="subTitle" idx="1"/>
          </p:nvPr>
        </p:nvSpPr>
        <p:spPr>
          <a:xfrm>
            <a:off x="6553200" y="4218267"/>
            <a:ext cx="5004000" cy="1613786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466"/>
            <a:ext cx="12192000" cy="154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7055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gels | Titeldia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4" name="Afbeelding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7" name="Rechthoek 16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5" name="Rechthoek 14"/>
          <p:cNvSpPr/>
          <p:nvPr userDrawn="1"/>
        </p:nvSpPr>
        <p:spPr>
          <a:xfrm>
            <a:off x="5773420" y="6541200"/>
            <a:ext cx="647700" cy="3168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ndertitel 2"/>
          <p:cNvSpPr>
            <a:spLocks noGrp="1"/>
          </p:cNvSpPr>
          <p:nvPr>
            <p:ph type="subTitle" idx="1"/>
          </p:nvPr>
        </p:nvSpPr>
        <p:spPr>
          <a:xfrm>
            <a:off x="6556176" y="3427413"/>
            <a:ext cx="5004000" cy="240464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sp>
        <p:nvSpPr>
          <p:cNvPr id="25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21" name="Titel 1"/>
          <p:cNvSpPr>
            <a:spLocks noGrp="1"/>
          </p:cNvSpPr>
          <p:nvPr>
            <p:ph type="ctrTitle"/>
          </p:nvPr>
        </p:nvSpPr>
        <p:spPr>
          <a:xfrm>
            <a:off x="6554588" y="2024063"/>
            <a:ext cx="5004000" cy="140335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pic>
        <p:nvPicPr>
          <p:cNvPr id="2" name="Afbeelding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460"/>
            <a:ext cx="12192000" cy="154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3448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gels | 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 descr="Placeholder_Color_Secondary"/>
          <p:cNvSpPr/>
          <p:nvPr userDrawn="1"/>
        </p:nvSpPr>
        <p:spPr bwMode="auto">
          <a:xfrm>
            <a:off x="6100080" y="0"/>
            <a:ext cx="6115200" cy="6872400"/>
          </a:xfrm>
          <a:prstGeom prst="rect">
            <a:avLst/>
          </a:prstGeom>
          <a:solidFill>
            <a:srgbClr val="00689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6" name="TMTitle"/>
          <p:cNvSpPr txBox="1">
            <a:spLocks noChangeArrowheads="1"/>
          </p:cNvSpPr>
          <p:nvPr userDrawn="1"/>
        </p:nvSpPr>
        <p:spPr bwMode="auto">
          <a:xfrm>
            <a:off x="6576053" y="1738470"/>
            <a:ext cx="4948800" cy="57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aseline="0">
                <a:solidFill>
                  <a:srgbClr val="FFFFFF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Contents</a:t>
            </a:r>
          </a:p>
        </p:txBody>
      </p:sp>
      <p:sp>
        <p:nvSpPr>
          <p:cNvPr id="8" name="Tijdelijke aanduiding voor datum 16"/>
          <p:cNvSpPr>
            <a:spLocks noGrp="1"/>
          </p:cNvSpPr>
          <p:nvPr>
            <p:ph type="dt" sz="half" idx="14"/>
          </p:nvPr>
        </p:nvSpPr>
        <p:spPr>
          <a:xfrm>
            <a:off x="635000" y="6543488"/>
            <a:ext cx="5003800" cy="264272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7"/>
          <p:cNvSpPr>
            <a:spLocks noGrp="1"/>
          </p:cNvSpPr>
          <p:nvPr>
            <p:ph type="ftr" sz="quarter" idx="15"/>
          </p:nvPr>
        </p:nvSpPr>
        <p:spPr>
          <a:xfrm>
            <a:off x="635000" y="6221413"/>
            <a:ext cx="5003800" cy="32207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8"/>
          <p:cNvSpPr>
            <a:spLocks noGrp="1"/>
          </p:cNvSpPr>
          <p:nvPr>
            <p:ph type="sldNum" sz="quarter" idx="16"/>
          </p:nvPr>
        </p:nvSpPr>
        <p:spPr>
          <a:xfrm>
            <a:off x="6553199" y="6221413"/>
            <a:ext cx="5005389" cy="322075"/>
          </a:xfrm>
        </p:spPr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4" name="Afbeelding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5" name="Rechthoek 14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1" name="Tijdelijke aanduiding voor afbeelding 21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6098242" cy="6858000"/>
          </a:xfrm>
          <a:custGeom>
            <a:avLst/>
            <a:gdLst>
              <a:gd name="connsiteX0" fmla="*/ 0 w 6098242"/>
              <a:gd name="connsiteY0" fmla="*/ 0 h 6858000"/>
              <a:gd name="connsiteX1" fmla="*/ 5862000 w 6098242"/>
              <a:gd name="connsiteY1" fmla="*/ 0 h 6858000"/>
              <a:gd name="connsiteX2" fmla="*/ 5862000 w 6098242"/>
              <a:gd name="connsiteY2" fmla="*/ 708025 h 6858000"/>
              <a:gd name="connsiteX3" fmla="*/ 6098242 w 6098242"/>
              <a:gd name="connsiteY3" fmla="*/ 708025 h 6858000"/>
              <a:gd name="connsiteX4" fmla="*/ 6098242 w 6098242"/>
              <a:gd name="connsiteY4" fmla="*/ 6620400 h 6858000"/>
              <a:gd name="connsiteX5" fmla="*/ 5862000 w 6098242"/>
              <a:gd name="connsiteY5" fmla="*/ 6620400 h 6858000"/>
              <a:gd name="connsiteX6" fmla="*/ 5862000 w 6098242"/>
              <a:gd name="connsiteY6" fmla="*/ 6858000 h 6858000"/>
              <a:gd name="connsiteX7" fmla="*/ 0 w 609824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8242" h="6858000">
                <a:moveTo>
                  <a:pt x="0" y="0"/>
                </a:moveTo>
                <a:lnTo>
                  <a:pt x="5862000" y="0"/>
                </a:lnTo>
                <a:lnTo>
                  <a:pt x="5862000" y="708025"/>
                </a:lnTo>
                <a:lnTo>
                  <a:pt x="6098242" y="708025"/>
                </a:lnTo>
                <a:lnTo>
                  <a:pt x="6098242" y="6620400"/>
                </a:lnTo>
                <a:lnTo>
                  <a:pt x="5862000" y="6620400"/>
                </a:lnTo>
                <a:lnTo>
                  <a:pt x="586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lIns="612000" anchor="ctr" anchorCtr="0">
            <a:noAutofit/>
          </a:bodyPr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571200" y="2525486"/>
            <a:ext cx="4989429" cy="3616114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SzPct val="90000"/>
              <a:buFontTx/>
              <a:buChar char="•"/>
              <a:tabLst/>
              <a:defRPr kumimoji="0" lang="nl-NL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</a:defRPr>
            </a:lvl1pPr>
            <a:lvl2pPr marL="631825" indent="-276225">
              <a:buClr>
                <a:schemeClr val="bg1"/>
              </a:buClr>
              <a:buFont typeface="Verdana" panose="020B0604030504040204" pitchFamily="34" charset="0"/>
              <a:buChar char="–"/>
              <a:defRPr kumimoji="0" lang="nl-NL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defRPr>
            </a:lvl2pPr>
            <a:lvl3pPr marL="892175" indent="-266700">
              <a:buClr>
                <a:schemeClr val="bg1"/>
              </a:buClr>
              <a:buFont typeface="Arial" panose="020B0604020202020204" pitchFamily="34" charset="0"/>
              <a:buChar char="•"/>
              <a:defRPr sz="1800" baseline="0">
                <a:solidFill>
                  <a:schemeClr val="bg1"/>
                </a:solidFill>
              </a:defRPr>
            </a:lvl3pPr>
            <a:lvl4pPr marL="355600" marR="0" indent="0" algn="l" defTabSz="914400" rtl="0" eaLnBrk="1" fontAlgn="auto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bg1"/>
              </a:buClr>
              <a:buSzTx/>
              <a:buFontTx/>
              <a:buNone/>
              <a:tabLst/>
              <a:defRPr sz="1800" baseline="0">
                <a:solidFill>
                  <a:srgbClr val="00689A"/>
                </a:solidFill>
              </a:defRPr>
            </a:lvl4pPr>
            <a:lvl5pPr marL="355600" indent="0">
              <a:buFontTx/>
              <a:buNone/>
              <a:defRPr sz="1800">
                <a:solidFill>
                  <a:srgbClr val="00689A"/>
                </a:solidFill>
              </a:defRPr>
            </a:lvl5pPr>
            <a:lvl6pPr marL="355600" indent="0">
              <a:buFontTx/>
              <a:buNone/>
              <a:defRPr sz="1800">
                <a:solidFill>
                  <a:srgbClr val="00689A"/>
                </a:solidFill>
              </a:defRPr>
            </a:lvl6pPr>
            <a:lvl7pPr marL="355600" indent="0">
              <a:buFontTx/>
              <a:buNone/>
              <a:defRPr sz="1800">
                <a:solidFill>
                  <a:srgbClr val="00689A"/>
                </a:solidFill>
              </a:defRPr>
            </a:lvl7pPr>
            <a:lvl8pPr marL="355600" indent="0">
              <a:buFontTx/>
              <a:buNone/>
              <a:defRPr sz="1800">
                <a:solidFill>
                  <a:srgbClr val="00689A"/>
                </a:solidFill>
              </a:defRPr>
            </a:lvl8pPr>
            <a:lvl9pPr marL="355600" indent="0">
              <a:buFontTx/>
              <a:buNone/>
              <a:defRPr sz="1800">
                <a:solidFill>
                  <a:srgbClr val="00689A"/>
                </a:solidFill>
              </a:defRPr>
            </a:lvl9pPr>
          </a:lstStyle>
          <a:p>
            <a:pPr lvl="0"/>
            <a:r>
              <a:rPr lang="nl-NL" noProof="0" dirty="0"/>
              <a:t>Klik om tekst toe te voegen</a:t>
            </a:r>
          </a:p>
          <a:p>
            <a:pPr marL="631825" lvl="1" indent="-27622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1"/>
              </a:buClr>
              <a:buFont typeface="Verdana" panose="020B0604030504040204" pitchFamily="34" charset="0"/>
              <a:buChar char="–"/>
            </a:pPr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811844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gels | Inhoudsopga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 descr="Placeholder_Color_Secondary"/>
          <p:cNvSpPr/>
          <p:nvPr userDrawn="1"/>
        </p:nvSpPr>
        <p:spPr bwMode="auto">
          <a:xfrm>
            <a:off x="6100080" y="0"/>
            <a:ext cx="6115200" cy="6872400"/>
          </a:xfrm>
          <a:prstGeom prst="rect">
            <a:avLst/>
          </a:prstGeom>
          <a:solidFill>
            <a:srgbClr val="00689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6" name="TMTitle"/>
          <p:cNvSpPr txBox="1">
            <a:spLocks noChangeArrowheads="1"/>
          </p:cNvSpPr>
          <p:nvPr userDrawn="1"/>
        </p:nvSpPr>
        <p:spPr bwMode="auto">
          <a:xfrm>
            <a:off x="6576053" y="1738470"/>
            <a:ext cx="4948800" cy="57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aseline="0">
                <a:solidFill>
                  <a:srgbClr val="FFFFFF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Contents</a:t>
            </a:r>
          </a:p>
        </p:txBody>
      </p:sp>
      <p:sp>
        <p:nvSpPr>
          <p:cNvPr id="8" name="Tijdelijke aanduiding voor datum 16"/>
          <p:cNvSpPr>
            <a:spLocks noGrp="1"/>
          </p:cNvSpPr>
          <p:nvPr>
            <p:ph type="dt" sz="half" idx="14"/>
          </p:nvPr>
        </p:nvSpPr>
        <p:spPr>
          <a:xfrm>
            <a:off x="635000" y="6543488"/>
            <a:ext cx="5003800" cy="264272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7"/>
          <p:cNvSpPr>
            <a:spLocks noGrp="1"/>
          </p:cNvSpPr>
          <p:nvPr>
            <p:ph type="ftr" sz="quarter" idx="15"/>
          </p:nvPr>
        </p:nvSpPr>
        <p:spPr>
          <a:xfrm>
            <a:off x="635000" y="6221413"/>
            <a:ext cx="5003800" cy="32207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8"/>
          <p:cNvSpPr>
            <a:spLocks noGrp="1"/>
          </p:cNvSpPr>
          <p:nvPr>
            <p:ph type="sldNum" sz="quarter" idx="16"/>
          </p:nvPr>
        </p:nvSpPr>
        <p:spPr>
          <a:xfrm>
            <a:off x="6553199" y="6221413"/>
            <a:ext cx="5005389" cy="322075"/>
          </a:xfrm>
        </p:spPr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4" name="Afbeelding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5" name="Rechthoek 14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571200" y="2525486"/>
            <a:ext cx="4989429" cy="3616114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SzPct val="90000"/>
              <a:buFontTx/>
              <a:buChar char="•"/>
              <a:tabLst/>
              <a:defRPr kumimoji="0" lang="nl-NL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</a:defRPr>
            </a:lvl1pPr>
            <a:lvl2pPr marL="631825" indent="-276225">
              <a:buClr>
                <a:schemeClr val="bg1"/>
              </a:buClr>
              <a:buFont typeface="Verdana" panose="020B0604030504040204" pitchFamily="34" charset="0"/>
              <a:buChar char="–"/>
              <a:defRPr kumimoji="0" lang="nl-NL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defRPr>
            </a:lvl2pPr>
            <a:lvl3pPr marL="892175" indent="-266700">
              <a:buClr>
                <a:schemeClr val="bg1"/>
              </a:buClr>
              <a:buFont typeface="Arial" panose="020B0604020202020204" pitchFamily="34" charset="0"/>
              <a:buChar char="•"/>
              <a:defRPr sz="1800" baseline="0">
                <a:solidFill>
                  <a:schemeClr val="bg1"/>
                </a:solidFill>
              </a:defRPr>
            </a:lvl3pPr>
            <a:lvl4pPr marL="355600" marR="0" indent="0" algn="l" defTabSz="914400" rtl="0" eaLnBrk="1" fontAlgn="auto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bg1"/>
              </a:buClr>
              <a:buSzTx/>
              <a:buFontTx/>
              <a:buNone/>
              <a:tabLst/>
              <a:defRPr sz="1800" baseline="0">
                <a:solidFill>
                  <a:srgbClr val="00689A"/>
                </a:solidFill>
              </a:defRPr>
            </a:lvl4pPr>
            <a:lvl5pPr marL="355600" indent="0">
              <a:buFontTx/>
              <a:buNone/>
              <a:defRPr sz="1800">
                <a:solidFill>
                  <a:srgbClr val="00689A"/>
                </a:solidFill>
              </a:defRPr>
            </a:lvl5pPr>
            <a:lvl6pPr marL="355600" indent="0">
              <a:buFontTx/>
              <a:buNone/>
              <a:defRPr sz="1800">
                <a:solidFill>
                  <a:srgbClr val="00689A"/>
                </a:solidFill>
              </a:defRPr>
            </a:lvl6pPr>
            <a:lvl7pPr marL="355600" indent="0">
              <a:buFontTx/>
              <a:buNone/>
              <a:defRPr sz="1800">
                <a:solidFill>
                  <a:srgbClr val="00689A"/>
                </a:solidFill>
              </a:defRPr>
            </a:lvl7pPr>
            <a:lvl8pPr marL="355600" indent="0">
              <a:buFontTx/>
              <a:buNone/>
              <a:defRPr sz="1800">
                <a:solidFill>
                  <a:srgbClr val="00689A"/>
                </a:solidFill>
              </a:defRPr>
            </a:lvl8pPr>
            <a:lvl9pPr marL="355600" indent="0">
              <a:buFontTx/>
              <a:buNone/>
              <a:defRPr sz="1800">
                <a:solidFill>
                  <a:srgbClr val="00689A"/>
                </a:solidFill>
              </a:defRPr>
            </a:lvl9pPr>
          </a:lstStyle>
          <a:p>
            <a:pPr lvl="0"/>
            <a:r>
              <a:rPr lang="nl-NL" noProof="0" dirty="0"/>
              <a:t>Klik om tekst toe te voegen</a:t>
            </a:r>
          </a:p>
          <a:p>
            <a:pPr marL="631825" lvl="1" indent="-27622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1"/>
              </a:buClr>
              <a:buFont typeface="Verdana" panose="020B0604030504040204" pitchFamily="34" charset="0"/>
              <a:buChar char="–"/>
            </a:pPr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99659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verticaal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jdelijke aanduiding voor afbeelding 31"/>
          <p:cNvSpPr>
            <a:spLocks noGrp="1"/>
          </p:cNvSpPr>
          <p:nvPr>
            <p:ph type="pic" sz="quarter" idx="22"/>
          </p:nvPr>
        </p:nvSpPr>
        <p:spPr>
          <a:xfrm>
            <a:off x="-3175" y="0"/>
            <a:ext cx="6099175" cy="6858000"/>
          </a:xfrm>
          <a:custGeom>
            <a:avLst/>
            <a:gdLst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5776595 w 6099175"/>
              <a:gd name="connsiteY5" fmla="*/ 65412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9175" h="6858000">
                <a:moveTo>
                  <a:pt x="0" y="0"/>
                </a:moveTo>
                <a:lnTo>
                  <a:pt x="5776763" y="0"/>
                </a:lnTo>
                <a:lnTo>
                  <a:pt x="5776763" y="1144800"/>
                </a:lnTo>
                <a:lnTo>
                  <a:pt x="6099175" y="1144800"/>
                </a:lnTo>
                <a:lnTo>
                  <a:pt x="6099175" y="6541200"/>
                </a:lnTo>
                <a:lnTo>
                  <a:pt x="5776595" y="6541200"/>
                </a:lnTo>
                <a:lnTo>
                  <a:pt x="577659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16" name="Rechthoek 15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Afbeelding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21" name="Rechthoek 20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4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19" name="Rechthoek 18"/>
          <p:cNvSpPr/>
          <p:nvPr userDrawn="1"/>
        </p:nvSpPr>
        <p:spPr>
          <a:xfrm>
            <a:off x="5773420" y="6541200"/>
            <a:ext cx="647700" cy="3168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Titel 1"/>
          <p:cNvSpPr>
            <a:spLocks noGrp="1"/>
          </p:cNvSpPr>
          <p:nvPr>
            <p:ph type="ctrTitle"/>
          </p:nvPr>
        </p:nvSpPr>
        <p:spPr>
          <a:xfrm>
            <a:off x="6553200" y="1885467"/>
            <a:ext cx="5004000" cy="233640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8" name="Ondertitel 2"/>
          <p:cNvSpPr>
            <a:spLocks noGrp="1"/>
          </p:cNvSpPr>
          <p:nvPr>
            <p:ph type="subTitle" idx="1"/>
          </p:nvPr>
        </p:nvSpPr>
        <p:spPr>
          <a:xfrm>
            <a:off x="6553200" y="4218267"/>
            <a:ext cx="5004000" cy="1613786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grpSp>
        <p:nvGrpSpPr>
          <p:cNvPr id="23" name="Groep 22"/>
          <p:cNvGrpSpPr/>
          <p:nvPr userDrawn="1"/>
        </p:nvGrpSpPr>
        <p:grpSpPr>
          <a:xfrm>
            <a:off x="0" y="1"/>
            <a:ext cx="12192000" cy="1879600"/>
            <a:chOff x="0" y="0"/>
            <a:chExt cx="12192000" cy="1879600"/>
          </a:xfrm>
        </p:grpSpPr>
        <p:pic>
          <p:nvPicPr>
            <p:cNvPr id="14" name="Afbeelding 13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1879600"/>
            </a:xfrm>
            <a:prstGeom prst="rect">
              <a:avLst/>
            </a:prstGeom>
          </p:spPr>
        </p:pic>
        <p:pic>
          <p:nvPicPr>
            <p:cNvPr id="2050" name="Picture 2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446654" y="334791"/>
              <a:ext cx="2309812" cy="804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  <p:extLst>
      <p:ext uri="{BB962C8B-B14F-4D97-AF65-F5344CB8AC3E}">
        <p14:creationId xmlns:p14="http://schemas.microsoft.com/office/powerpoint/2010/main" val="626223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4" name="Afbeelding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7" name="Rechthoek 16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5" name="Rechthoek 14"/>
          <p:cNvSpPr/>
          <p:nvPr userDrawn="1"/>
        </p:nvSpPr>
        <p:spPr>
          <a:xfrm>
            <a:off x="5773420" y="6541200"/>
            <a:ext cx="647700" cy="3168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ndertitel 2"/>
          <p:cNvSpPr>
            <a:spLocks noGrp="1"/>
          </p:cNvSpPr>
          <p:nvPr>
            <p:ph type="subTitle" idx="1"/>
          </p:nvPr>
        </p:nvSpPr>
        <p:spPr>
          <a:xfrm>
            <a:off x="6556176" y="3427413"/>
            <a:ext cx="5004000" cy="240464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sp>
        <p:nvSpPr>
          <p:cNvPr id="25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21" name="Titel 1"/>
          <p:cNvSpPr>
            <a:spLocks noGrp="1"/>
          </p:cNvSpPr>
          <p:nvPr>
            <p:ph type="ctrTitle"/>
          </p:nvPr>
        </p:nvSpPr>
        <p:spPr>
          <a:xfrm>
            <a:off x="6554588" y="2024063"/>
            <a:ext cx="5004000" cy="140335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grpSp>
        <p:nvGrpSpPr>
          <p:cNvPr id="10" name="Groep 9"/>
          <p:cNvGrpSpPr/>
          <p:nvPr userDrawn="1"/>
        </p:nvGrpSpPr>
        <p:grpSpPr>
          <a:xfrm>
            <a:off x="0" y="0"/>
            <a:ext cx="12192000" cy="1879600"/>
            <a:chOff x="0" y="0"/>
            <a:chExt cx="12192000" cy="1879600"/>
          </a:xfrm>
        </p:grpSpPr>
        <p:pic>
          <p:nvPicPr>
            <p:cNvPr id="11" name="Afbeelding 10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1879600"/>
            </a:xfrm>
            <a:prstGeom prst="rect">
              <a:avLst/>
            </a:prstGeom>
          </p:spPr>
        </p:pic>
        <p:pic>
          <p:nvPicPr>
            <p:cNvPr id="12" name="Picture 2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446654" y="334791"/>
              <a:ext cx="2309812" cy="804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  <p:extLst>
      <p:ext uri="{BB962C8B-B14F-4D97-AF65-F5344CB8AC3E}">
        <p14:creationId xmlns:p14="http://schemas.microsoft.com/office/powerpoint/2010/main" val="1065973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 descr="Placeholder_Color_Secondary"/>
          <p:cNvSpPr/>
          <p:nvPr userDrawn="1"/>
        </p:nvSpPr>
        <p:spPr bwMode="auto">
          <a:xfrm>
            <a:off x="6100080" y="0"/>
            <a:ext cx="6115200" cy="6872400"/>
          </a:xfrm>
          <a:prstGeom prst="rect">
            <a:avLst/>
          </a:prstGeom>
          <a:solidFill>
            <a:srgbClr val="00689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6" name="TMTitle"/>
          <p:cNvSpPr txBox="1">
            <a:spLocks noChangeArrowheads="1"/>
          </p:cNvSpPr>
          <p:nvPr userDrawn="1"/>
        </p:nvSpPr>
        <p:spPr bwMode="auto">
          <a:xfrm>
            <a:off x="6576053" y="1738470"/>
            <a:ext cx="4948800" cy="57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aseline="0">
                <a:solidFill>
                  <a:srgbClr val="FFFFFF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Inhoud</a:t>
            </a:r>
          </a:p>
        </p:txBody>
      </p:sp>
      <p:sp>
        <p:nvSpPr>
          <p:cNvPr id="8" name="Tijdelijke aanduiding voor datum 16"/>
          <p:cNvSpPr>
            <a:spLocks noGrp="1"/>
          </p:cNvSpPr>
          <p:nvPr>
            <p:ph type="dt" sz="half" idx="14"/>
          </p:nvPr>
        </p:nvSpPr>
        <p:spPr>
          <a:xfrm>
            <a:off x="635000" y="6543488"/>
            <a:ext cx="5003800" cy="264272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7"/>
          <p:cNvSpPr>
            <a:spLocks noGrp="1"/>
          </p:cNvSpPr>
          <p:nvPr>
            <p:ph type="ftr" sz="quarter" idx="15"/>
          </p:nvPr>
        </p:nvSpPr>
        <p:spPr>
          <a:xfrm>
            <a:off x="635000" y="6221413"/>
            <a:ext cx="5003800" cy="32207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8"/>
          <p:cNvSpPr>
            <a:spLocks noGrp="1"/>
          </p:cNvSpPr>
          <p:nvPr>
            <p:ph type="sldNum" sz="quarter" idx="16"/>
          </p:nvPr>
        </p:nvSpPr>
        <p:spPr>
          <a:xfrm>
            <a:off x="6553199" y="6221413"/>
            <a:ext cx="5005389" cy="322075"/>
          </a:xfrm>
        </p:spPr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4" name="Afbeelding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5" name="Rechthoek 14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1" name="Tijdelijke aanduiding voor afbeelding 21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6098242" cy="6858000"/>
          </a:xfrm>
          <a:custGeom>
            <a:avLst/>
            <a:gdLst>
              <a:gd name="connsiteX0" fmla="*/ 0 w 6098242"/>
              <a:gd name="connsiteY0" fmla="*/ 0 h 6858000"/>
              <a:gd name="connsiteX1" fmla="*/ 5862000 w 6098242"/>
              <a:gd name="connsiteY1" fmla="*/ 0 h 6858000"/>
              <a:gd name="connsiteX2" fmla="*/ 5862000 w 6098242"/>
              <a:gd name="connsiteY2" fmla="*/ 708025 h 6858000"/>
              <a:gd name="connsiteX3" fmla="*/ 6098242 w 6098242"/>
              <a:gd name="connsiteY3" fmla="*/ 708025 h 6858000"/>
              <a:gd name="connsiteX4" fmla="*/ 6098242 w 6098242"/>
              <a:gd name="connsiteY4" fmla="*/ 6620400 h 6858000"/>
              <a:gd name="connsiteX5" fmla="*/ 5862000 w 6098242"/>
              <a:gd name="connsiteY5" fmla="*/ 6620400 h 6858000"/>
              <a:gd name="connsiteX6" fmla="*/ 5862000 w 6098242"/>
              <a:gd name="connsiteY6" fmla="*/ 6858000 h 6858000"/>
              <a:gd name="connsiteX7" fmla="*/ 0 w 609824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8242" h="6858000">
                <a:moveTo>
                  <a:pt x="0" y="0"/>
                </a:moveTo>
                <a:lnTo>
                  <a:pt x="5862000" y="0"/>
                </a:lnTo>
                <a:lnTo>
                  <a:pt x="5862000" y="708025"/>
                </a:lnTo>
                <a:lnTo>
                  <a:pt x="6098242" y="708025"/>
                </a:lnTo>
                <a:lnTo>
                  <a:pt x="6098242" y="6620400"/>
                </a:lnTo>
                <a:lnTo>
                  <a:pt x="5862000" y="6620400"/>
                </a:lnTo>
                <a:lnTo>
                  <a:pt x="586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lIns="612000" anchor="ctr" anchorCtr="0">
            <a:noAutofit/>
          </a:bodyPr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571200" y="2525486"/>
            <a:ext cx="4989429" cy="3616114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SzPct val="90000"/>
              <a:buFontTx/>
              <a:buChar char="•"/>
              <a:tabLst/>
              <a:defRPr kumimoji="0" lang="nl-NL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</a:defRPr>
            </a:lvl1pPr>
            <a:lvl2pPr marL="631825" indent="-276225">
              <a:buClr>
                <a:schemeClr val="bg1"/>
              </a:buClr>
              <a:buFont typeface="Verdana" panose="020B0604030504040204" pitchFamily="34" charset="0"/>
              <a:buChar char="–"/>
              <a:defRPr kumimoji="0" lang="nl-NL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defRPr>
            </a:lvl2pPr>
            <a:lvl3pPr marL="892175" indent="-266700">
              <a:buClr>
                <a:schemeClr val="bg1"/>
              </a:buClr>
              <a:buFont typeface="Arial" panose="020B0604020202020204" pitchFamily="34" charset="0"/>
              <a:buChar char="•"/>
              <a:defRPr sz="1800" baseline="0">
                <a:solidFill>
                  <a:schemeClr val="bg1"/>
                </a:solidFill>
              </a:defRPr>
            </a:lvl3pPr>
            <a:lvl4pPr marL="355600" marR="0" indent="0" algn="l" defTabSz="914400" rtl="0" eaLnBrk="1" fontAlgn="auto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bg1"/>
              </a:buClr>
              <a:buSzTx/>
              <a:buFontTx/>
              <a:buNone/>
              <a:tabLst/>
              <a:defRPr sz="1800" baseline="0">
                <a:solidFill>
                  <a:srgbClr val="00689A"/>
                </a:solidFill>
              </a:defRPr>
            </a:lvl4pPr>
            <a:lvl5pPr marL="355600" indent="0">
              <a:buFontTx/>
              <a:buNone/>
              <a:defRPr sz="1800">
                <a:solidFill>
                  <a:srgbClr val="00689A"/>
                </a:solidFill>
              </a:defRPr>
            </a:lvl5pPr>
            <a:lvl6pPr marL="355600" indent="0">
              <a:buFontTx/>
              <a:buNone/>
              <a:defRPr sz="1800">
                <a:solidFill>
                  <a:srgbClr val="00689A"/>
                </a:solidFill>
              </a:defRPr>
            </a:lvl6pPr>
            <a:lvl7pPr marL="355600" indent="0">
              <a:buFontTx/>
              <a:buNone/>
              <a:defRPr sz="1800">
                <a:solidFill>
                  <a:srgbClr val="00689A"/>
                </a:solidFill>
              </a:defRPr>
            </a:lvl7pPr>
            <a:lvl8pPr marL="355600" indent="0">
              <a:buFontTx/>
              <a:buNone/>
              <a:defRPr sz="1800">
                <a:solidFill>
                  <a:srgbClr val="00689A"/>
                </a:solidFill>
              </a:defRPr>
            </a:lvl8pPr>
            <a:lvl9pPr marL="355600" indent="0">
              <a:buFontTx/>
              <a:buNone/>
              <a:defRPr sz="1800">
                <a:solidFill>
                  <a:srgbClr val="00689A"/>
                </a:solidFill>
              </a:defRPr>
            </a:lvl9pPr>
          </a:lstStyle>
          <a:p>
            <a:pPr lvl="0"/>
            <a:r>
              <a:rPr lang="nl-NL" noProof="0" dirty="0"/>
              <a:t>Klik om tekst toe te voegen</a:t>
            </a:r>
          </a:p>
          <a:p>
            <a:pPr marL="631825" lvl="1" indent="-27622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1"/>
              </a:buClr>
              <a:buFont typeface="Verdana" panose="020B0604030504040204" pitchFamily="34" charset="0"/>
              <a:buChar char="–"/>
            </a:pPr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64241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oudsopga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 descr="Placeholder_Color_Secondary"/>
          <p:cNvSpPr/>
          <p:nvPr userDrawn="1"/>
        </p:nvSpPr>
        <p:spPr bwMode="auto">
          <a:xfrm>
            <a:off x="6132737" y="0"/>
            <a:ext cx="6115200" cy="6872400"/>
          </a:xfrm>
          <a:prstGeom prst="rect">
            <a:avLst/>
          </a:prstGeom>
          <a:solidFill>
            <a:srgbClr val="00689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6" name="TMTitle"/>
          <p:cNvSpPr txBox="1">
            <a:spLocks noChangeArrowheads="1"/>
          </p:cNvSpPr>
          <p:nvPr userDrawn="1"/>
        </p:nvSpPr>
        <p:spPr bwMode="auto">
          <a:xfrm>
            <a:off x="6576053" y="1738470"/>
            <a:ext cx="4948800" cy="57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aseline="0">
                <a:solidFill>
                  <a:srgbClr val="FFFFFF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Inhoud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571200" y="2525486"/>
            <a:ext cx="4989429" cy="3616114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SzPct val="90000"/>
              <a:buFontTx/>
              <a:buChar char="•"/>
              <a:tabLst/>
              <a:defRPr kumimoji="0" lang="nl-NL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</a:defRPr>
            </a:lvl1pPr>
            <a:lvl2pPr marL="631825" indent="-276225">
              <a:buClr>
                <a:schemeClr val="bg1"/>
              </a:buClr>
              <a:buFont typeface="Verdana" panose="020B0604030504040204" pitchFamily="34" charset="0"/>
              <a:buChar char="–"/>
              <a:defRPr kumimoji="0" lang="nl-NL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defRPr>
            </a:lvl2pPr>
            <a:lvl3pPr marL="892175" indent="-266700">
              <a:buClr>
                <a:schemeClr val="bg1"/>
              </a:buClr>
              <a:buFont typeface="Arial" panose="020B0604020202020204" pitchFamily="34" charset="0"/>
              <a:buChar char="•"/>
              <a:defRPr sz="1800" baseline="0">
                <a:solidFill>
                  <a:schemeClr val="bg1"/>
                </a:solidFill>
              </a:defRPr>
            </a:lvl3pPr>
            <a:lvl4pPr marL="355600" marR="0" indent="0" algn="l" defTabSz="914400" rtl="0" eaLnBrk="1" fontAlgn="auto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bg1"/>
              </a:buClr>
              <a:buSzTx/>
              <a:buFontTx/>
              <a:buNone/>
              <a:tabLst/>
              <a:defRPr sz="1800" baseline="0">
                <a:solidFill>
                  <a:srgbClr val="00689A"/>
                </a:solidFill>
              </a:defRPr>
            </a:lvl4pPr>
            <a:lvl5pPr marL="355600" indent="0">
              <a:buFontTx/>
              <a:buNone/>
              <a:defRPr sz="1800">
                <a:solidFill>
                  <a:srgbClr val="00689A"/>
                </a:solidFill>
              </a:defRPr>
            </a:lvl5pPr>
            <a:lvl6pPr marL="355600" indent="0">
              <a:buFontTx/>
              <a:buNone/>
              <a:defRPr sz="1800">
                <a:solidFill>
                  <a:srgbClr val="00689A"/>
                </a:solidFill>
              </a:defRPr>
            </a:lvl6pPr>
            <a:lvl7pPr marL="355600" indent="0">
              <a:buFontTx/>
              <a:buNone/>
              <a:defRPr sz="1800">
                <a:solidFill>
                  <a:srgbClr val="00689A"/>
                </a:solidFill>
              </a:defRPr>
            </a:lvl7pPr>
            <a:lvl8pPr marL="355600" indent="0">
              <a:buFontTx/>
              <a:buNone/>
              <a:defRPr sz="1800">
                <a:solidFill>
                  <a:srgbClr val="00689A"/>
                </a:solidFill>
              </a:defRPr>
            </a:lvl8pPr>
            <a:lvl9pPr marL="355600" indent="0">
              <a:buFontTx/>
              <a:buNone/>
              <a:defRPr sz="1800">
                <a:solidFill>
                  <a:srgbClr val="00689A"/>
                </a:solidFill>
              </a:defRPr>
            </a:lvl9pPr>
          </a:lstStyle>
          <a:p>
            <a:pPr lvl="0"/>
            <a:r>
              <a:rPr lang="nl-NL" noProof="0" dirty="0"/>
              <a:t>Klik om tekst toe te voegen</a:t>
            </a:r>
          </a:p>
          <a:p>
            <a:pPr marL="631825" lvl="1" indent="-27622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1"/>
              </a:buClr>
              <a:buFont typeface="Verdana" panose="020B0604030504040204" pitchFamily="34" charset="0"/>
              <a:buChar char="–"/>
            </a:pPr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0"/>
            <a:endParaRPr lang="nl-NL" dirty="0"/>
          </a:p>
        </p:txBody>
      </p:sp>
      <p:sp>
        <p:nvSpPr>
          <p:cNvPr id="8" name="Tijdelijke aanduiding voor datum 16"/>
          <p:cNvSpPr>
            <a:spLocks noGrp="1"/>
          </p:cNvSpPr>
          <p:nvPr>
            <p:ph type="dt" sz="half" idx="14"/>
          </p:nvPr>
        </p:nvSpPr>
        <p:spPr>
          <a:xfrm>
            <a:off x="635000" y="6543488"/>
            <a:ext cx="5003800" cy="264272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7"/>
          <p:cNvSpPr>
            <a:spLocks noGrp="1"/>
          </p:cNvSpPr>
          <p:nvPr>
            <p:ph type="ftr" sz="quarter" idx="15"/>
          </p:nvPr>
        </p:nvSpPr>
        <p:spPr>
          <a:xfrm>
            <a:off x="635000" y="6221413"/>
            <a:ext cx="5003800" cy="32207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8"/>
          <p:cNvSpPr>
            <a:spLocks noGrp="1"/>
          </p:cNvSpPr>
          <p:nvPr>
            <p:ph type="sldNum" sz="quarter" idx="16"/>
          </p:nvPr>
        </p:nvSpPr>
        <p:spPr>
          <a:xfrm>
            <a:off x="6553199" y="6221413"/>
            <a:ext cx="5005389" cy="322075"/>
          </a:xfrm>
        </p:spPr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4" name="Afbeelding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5" name="Rechthoek 14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02723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>
          <a:xfrm>
            <a:off x="635000" y="2276475"/>
            <a:ext cx="10923588" cy="3944938"/>
          </a:xfrm>
        </p:spPr>
        <p:txBody>
          <a:bodyPr/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Tijdelijke aanduiding voor dianumm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9000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35000" y="2276475"/>
            <a:ext cx="4992077" cy="3944938"/>
          </a:xfrm>
        </p:spPr>
        <p:txBody>
          <a:bodyPr/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553199" y="2276475"/>
            <a:ext cx="5004000" cy="3944938"/>
          </a:xfrm>
        </p:spPr>
        <p:txBody>
          <a:bodyPr/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5" name="Tijdelijke aanduiding voor voettekst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6" name="Tijdelijke aanduiding voor dianumm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8001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sluitende dia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31"/>
          <p:cNvSpPr>
            <a:spLocks noGrp="1"/>
          </p:cNvSpPr>
          <p:nvPr>
            <p:ph type="pic" sz="quarter" idx="23"/>
          </p:nvPr>
        </p:nvSpPr>
        <p:spPr>
          <a:xfrm>
            <a:off x="-3175" y="0"/>
            <a:ext cx="6099175" cy="6858000"/>
          </a:xfrm>
          <a:custGeom>
            <a:avLst/>
            <a:gdLst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5776595 w 6099175"/>
              <a:gd name="connsiteY5" fmla="*/ 65412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9175" h="6858000">
                <a:moveTo>
                  <a:pt x="0" y="0"/>
                </a:moveTo>
                <a:lnTo>
                  <a:pt x="5776763" y="0"/>
                </a:lnTo>
                <a:lnTo>
                  <a:pt x="5776763" y="1144800"/>
                </a:lnTo>
                <a:lnTo>
                  <a:pt x="6099175" y="1144800"/>
                </a:lnTo>
                <a:lnTo>
                  <a:pt x="6099175" y="6541200"/>
                </a:lnTo>
                <a:lnTo>
                  <a:pt x="5776595" y="6541200"/>
                </a:lnTo>
                <a:lnTo>
                  <a:pt x="577659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7" name="Rechthoek 6" descr="Placeholder_Color_Tertiary"/>
          <p:cNvSpPr/>
          <p:nvPr userDrawn="1"/>
        </p:nvSpPr>
        <p:spPr bwMode="auto">
          <a:xfrm>
            <a:off x="6100080" y="0"/>
            <a:ext cx="6115200" cy="6872400"/>
          </a:xfrm>
          <a:prstGeom prst="rect">
            <a:avLst/>
          </a:prstGeom>
          <a:solidFill>
            <a:srgbClr val="00689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571200" y="2514600"/>
            <a:ext cx="5000314" cy="3627000"/>
          </a:xfrm>
        </p:spPr>
        <p:txBody>
          <a:bodyPr/>
          <a:lstStyle>
            <a:lvl1pPr marL="40575" indent="0">
              <a:buClr>
                <a:srgbClr val="FFFFFF"/>
              </a:buClr>
              <a:buFontTx/>
              <a:buNone/>
              <a:defRPr sz="2000" baseline="0">
                <a:solidFill>
                  <a:schemeClr val="bg1"/>
                </a:solidFill>
                <a:latin typeface="Verdana" pitchFamily="34" charset="0"/>
              </a:defRPr>
            </a:lvl1pPr>
            <a:lvl2pPr marL="631825" indent="-63182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1"/>
              </a:buClr>
              <a:buFont typeface="Verdana" panose="020B0604030504040204" pitchFamily="34" charset="0"/>
              <a:buChar char="–"/>
              <a:defRPr>
                <a:solidFill>
                  <a:schemeClr val="bg1"/>
                </a:solidFill>
              </a:defRPr>
            </a:lvl2pPr>
            <a:lvl3pPr marL="315913" indent="-315913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3pPr>
            <a:lvl4pPr marL="746125" indent="-342900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4pPr>
          </a:lstStyle>
          <a:p>
            <a:pPr lvl="0"/>
            <a:r>
              <a:rPr lang="nl-NL" noProof="0" dirty="0"/>
              <a:t>Klik om tekst toe te voegen</a:t>
            </a:r>
          </a:p>
          <a:p>
            <a:pPr marL="316800" lvl="0" indent="-27622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1"/>
              </a:buClr>
              <a:buFont typeface="Verdana" panose="020B0604030504040204" pitchFamily="34" charset="0"/>
              <a:buChar char="–"/>
            </a:pPr>
            <a:r>
              <a:rPr lang="nl-NL" dirty="0"/>
              <a:t>Tweede niveau</a:t>
            </a:r>
          </a:p>
        </p:txBody>
      </p:sp>
      <p:sp>
        <p:nvSpPr>
          <p:cNvPr id="6" name="Tijdelijke aanduiding voor datum 13"/>
          <p:cNvSpPr>
            <a:spLocks noGrp="1"/>
          </p:cNvSpPr>
          <p:nvPr>
            <p:ph type="dt" sz="half" idx="20"/>
          </p:nvPr>
        </p:nvSpPr>
        <p:spPr>
          <a:xfrm>
            <a:off x="635000" y="6543488"/>
            <a:ext cx="5003800" cy="264272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9" name="Tijdelijke aanduiding voor voettekst 14"/>
          <p:cNvSpPr>
            <a:spLocks noGrp="1"/>
          </p:cNvSpPr>
          <p:nvPr>
            <p:ph type="ftr" sz="quarter" idx="21"/>
          </p:nvPr>
        </p:nvSpPr>
        <p:spPr>
          <a:xfrm>
            <a:off x="635000" y="6221413"/>
            <a:ext cx="5003800" cy="32207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0" name="Tijdelijke aanduiding voor dianummer 15"/>
          <p:cNvSpPr>
            <a:spLocks noGrp="1"/>
          </p:cNvSpPr>
          <p:nvPr>
            <p:ph type="sldNum" sz="quarter" idx="22"/>
          </p:nvPr>
        </p:nvSpPr>
        <p:spPr>
          <a:xfrm>
            <a:off x="6553199" y="6221413"/>
            <a:ext cx="5005389" cy="322075"/>
          </a:xfrm>
        </p:spPr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5" name="Rechthoek 14"/>
          <p:cNvSpPr/>
          <p:nvPr userDrawn="1"/>
        </p:nvSpPr>
        <p:spPr>
          <a:xfrm>
            <a:off x="5773420" y="6541200"/>
            <a:ext cx="647700" cy="3168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6" name="Afbeelding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187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892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sluitende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 descr="Placeholder_Color_Tertiary"/>
          <p:cNvSpPr/>
          <p:nvPr userDrawn="1"/>
        </p:nvSpPr>
        <p:spPr bwMode="auto">
          <a:xfrm>
            <a:off x="6100080" y="0"/>
            <a:ext cx="6115200" cy="6872400"/>
          </a:xfrm>
          <a:prstGeom prst="rect">
            <a:avLst/>
          </a:prstGeom>
          <a:solidFill>
            <a:srgbClr val="00689A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571200" y="2514600"/>
            <a:ext cx="5000314" cy="3627000"/>
          </a:xfrm>
        </p:spPr>
        <p:txBody>
          <a:bodyPr>
            <a:normAutofit/>
          </a:bodyPr>
          <a:lstStyle>
            <a:lvl1pPr marL="40575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1"/>
              </a:buClr>
              <a:buFont typeface="Verdana" panose="020B0604030504040204" pitchFamily="34" charset="0"/>
              <a:buNone/>
              <a:defRPr lang="nl-NL" sz="2000" kern="1200" baseline="0" dirty="0" smtClean="0">
                <a:solidFill>
                  <a:schemeClr val="bg1"/>
                </a:solidFill>
                <a:latin typeface="Verdana" pitchFamily="34" charset="0"/>
                <a:ea typeface="+mn-ea"/>
                <a:cs typeface="+mn-cs"/>
              </a:defRPr>
            </a:lvl1pPr>
          </a:lstStyle>
          <a:p>
            <a:pPr lvl="0" algn="l" defTabSz="914400" rtl="0" eaLnBrk="1" latinLnBrk="0" hangingPunct="1">
              <a:lnSpc>
                <a:spcPct val="90000"/>
              </a:lnSpc>
              <a:buSzPct val="80000"/>
            </a:pPr>
            <a:r>
              <a:rPr lang="nl-NL" noProof="0" dirty="0"/>
              <a:t>Klik om tekst toe te voegen</a:t>
            </a:r>
          </a:p>
          <a:p>
            <a:pPr marL="316800" lvl="0" indent="-27622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1"/>
              </a:buClr>
              <a:buSzPct val="80000"/>
              <a:buFont typeface="Verdana" panose="020B0604030504040204" pitchFamily="34" charset="0"/>
              <a:buChar char="–"/>
            </a:pPr>
            <a:r>
              <a:rPr lang="nl-NL" dirty="0"/>
              <a:t>Tweede niveau</a:t>
            </a:r>
          </a:p>
        </p:txBody>
      </p:sp>
      <p:sp>
        <p:nvSpPr>
          <p:cNvPr id="6" name="Tijdelijke aanduiding voor datum 13"/>
          <p:cNvSpPr>
            <a:spLocks noGrp="1"/>
          </p:cNvSpPr>
          <p:nvPr>
            <p:ph type="dt" sz="half" idx="20"/>
          </p:nvPr>
        </p:nvSpPr>
        <p:spPr>
          <a:xfrm>
            <a:off x="635000" y="6543488"/>
            <a:ext cx="5003800" cy="264272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9" name="Tijdelijke aanduiding voor voettekst 14"/>
          <p:cNvSpPr>
            <a:spLocks noGrp="1"/>
          </p:cNvSpPr>
          <p:nvPr>
            <p:ph type="ftr" sz="quarter" idx="21"/>
          </p:nvPr>
        </p:nvSpPr>
        <p:spPr>
          <a:xfrm>
            <a:off x="635000" y="6221413"/>
            <a:ext cx="5003800" cy="32207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0" name="Tijdelijke aanduiding voor dianummer 15"/>
          <p:cNvSpPr>
            <a:spLocks noGrp="1"/>
          </p:cNvSpPr>
          <p:nvPr>
            <p:ph type="sldNum" sz="quarter" idx="22"/>
          </p:nvPr>
        </p:nvSpPr>
        <p:spPr>
          <a:xfrm>
            <a:off x="6553199" y="6221413"/>
            <a:ext cx="5005389" cy="322075"/>
          </a:xfrm>
        </p:spPr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5" name="Rechthoek 14"/>
          <p:cNvSpPr/>
          <p:nvPr userDrawn="1"/>
        </p:nvSpPr>
        <p:spPr>
          <a:xfrm>
            <a:off x="5773420" y="6541200"/>
            <a:ext cx="647700" cy="3168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6" name="Afbeelding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187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20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804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0" y="2289485"/>
            <a:ext cx="10923588" cy="3931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8"/>
            <a:endParaRPr lang="nl-NL" dirty="0"/>
          </a:p>
        </p:txBody>
      </p:sp>
      <p:pic>
        <p:nvPicPr>
          <p:cNvPr id="12" name="Afbeelding 1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3" name="Rechthoek 12"/>
          <p:cNvSpPr>
            <a:spLocks/>
          </p:cNvSpPr>
          <p:nvPr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1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 vert="horz" lIns="91440" tIns="0" rIns="91440" bIns="45720" rtlCol="0" anchor="t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199" y="6221413"/>
            <a:ext cx="5005389" cy="322075"/>
          </a:xfrm>
          <a:prstGeom prst="rect">
            <a:avLst/>
          </a:prstGeom>
        </p:spPr>
        <p:txBody>
          <a:bodyPr vert="horz" lIns="91440" tIns="45720" rIns="0" bIns="45720" rtlCol="0" anchor="b" anchorCtr="0"/>
          <a:lstStyle>
            <a:lvl1pPr algn="r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2485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25" r:id="rId2"/>
    <p:sldLayoutId id="2147483726" r:id="rId3"/>
    <p:sldLayoutId id="2147483778" r:id="rId4"/>
    <p:sldLayoutId id="2147483777" r:id="rId5"/>
    <p:sldLayoutId id="2147483702" r:id="rId6"/>
    <p:sldLayoutId id="2147483652" r:id="rId7"/>
    <p:sldLayoutId id="2147483779" r:id="rId8"/>
    <p:sldLayoutId id="2147483780" r:id="rId9"/>
    <p:sldLayoutId id="2147483783" r:id="rId10"/>
    <p:sldLayoutId id="2147483784" r:id="rId11"/>
    <p:sldLayoutId id="2147483785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16800" indent="-3168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80000"/>
        <a:buFont typeface="Verdana" panose="020B0604030504040204" pitchFamily="34" charset="0"/>
        <a:buChar char="›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0000" indent="-3168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46800" indent="-3168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3168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76800" indent="-316800" algn="l" defTabSz="914400" rtl="0" eaLnBrk="1" latinLnBrk="0" hangingPunct="1">
        <a:lnSpc>
          <a:spcPct val="90000"/>
        </a:lnSpc>
        <a:spcBef>
          <a:spcPts val="600"/>
        </a:spcBef>
        <a:buFont typeface="Verdana" panose="020B0604030504040204" pitchFamily="34" charset="0"/>
        <a:buChar char="–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890000" indent="-3168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6pPr>
      <a:lvl7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b="1" i="0" kern="1200">
          <a:solidFill>
            <a:schemeClr val="tx2"/>
          </a:solidFill>
          <a:latin typeface="+mn-lt"/>
          <a:ea typeface="+mn-ea"/>
          <a:cs typeface="+mn-cs"/>
        </a:defRPr>
      </a:lvl7pPr>
      <a:lvl8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16000" indent="-1440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Verdana" panose="020B0604030504040204" pitchFamily="34" charset="0"/>
        <a:buNone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281" userDrawn="1">
          <p15:clr>
            <a:srgbClr val="F26B43"/>
          </p15:clr>
        </p15:guide>
        <p15:guide id="8" orient="horz" pos="3919" userDrawn="1">
          <p15:clr>
            <a:srgbClr val="F26B43"/>
          </p15:clr>
        </p15:guide>
        <p15:guide id="9" pos="3840" userDrawn="1">
          <p15:clr>
            <a:srgbClr val="F26B43"/>
          </p15:clr>
        </p15:guide>
        <p15:guide id="10" orient="horz" pos="2159" userDrawn="1">
          <p15:clr>
            <a:srgbClr val="F26B43"/>
          </p15:clr>
        </p15:guide>
        <p15:guide id="11" pos="400" userDrawn="1">
          <p15:clr>
            <a:srgbClr val="F26B43"/>
          </p15:clr>
        </p15:guide>
        <p15:guide id="12" pos="4128" userDrawn="1">
          <p15:clr>
            <a:srgbClr val="F26B43"/>
          </p15:clr>
        </p15:guide>
        <p15:guide id="13" pos="3552" userDrawn="1">
          <p15:clr>
            <a:srgbClr val="F26B43"/>
          </p15:clr>
        </p15:guide>
        <p15:guide id="14" orient="horz" pos="1275" userDrawn="1">
          <p15:clr>
            <a:srgbClr val="F26B43"/>
          </p15:clr>
        </p15:guide>
        <p15:guide id="15" orient="horz" pos="1434" userDrawn="1">
          <p15:clr>
            <a:srgbClr val="F26B43"/>
          </p15:clr>
        </p15:guide>
        <p15:guide id="16" pos="461" userDrawn="1">
          <p15:clr>
            <a:srgbClr val="F26B43"/>
          </p15:clr>
        </p15:guide>
        <p15:guide id="17" orient="horz" pos="66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804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0" y="2289485"/>
            <a:ext cx="10923588" cy="3931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8"/>
            <a:endParaRPr lang="nl-NL" dirty="0"/>
          </a:p>
        </p:txBody>
      </p:sp>
      <p:pic>
        <p:nvPicPr>
          <p:cNvPr id="12" name="Afbeelding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3" name="Rechthoek 12"/>
          <p:cNvSpPr>
            <a:spLocks/>
          </p:cNvSpPr>
          <p:nvPr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1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 vert="horz" lIns="91440" tIns="0" rIns="91440" bIns="45720" rtlCol="0" anchor="t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199" y="6221413"/>
            <a:ext cx="5005389" cy="322075"/>
          </a:xfrm>
          <a:prstGeom prst="rect">
            <a:avLst/>
          </a:prstGeom>
        </p:spPr>
        <p:txBody>
          <a:bodyPr vert="horz" lIns="91440" tIns="45720" rIns="0" bIns="45720" rtlCol="0" anchor="b" anchorCtr="0"/>
          <a:lstStyle>
            <a:lvl1pPr algn="r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10403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81" r:id="rId4"/>
    <p:sldLayoutId id="2147483782" r:id="rId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16800" indent="-3168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80000"/>
        <a:buFont typeface="Verdana" panose="020B0604030504040204" pitchFamily="34" charset="0"/>
        <a:buChar char="›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0000" indent="-3168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46800" indent="-3168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3168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76800" indent="-316800" algn="l" defTabSz="914400" rtl="0" eaLnBrk="1" latinLnBrk="0" hangingPunct="1">
        <a:lnSpc>
          <a:spcPct val="90000"/>
        </a:lnSpc>
        <a:spcBef>
          <a:spcPts val="600"/>
        </a:spcBef>
        <a:buFont typeface="Verdana" panose="020B0604030504040204" pitchFamily="34" charset="0"/>
        <a:buChar char="–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890000" indent="-3168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6pPr>
      <a:lvl7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b="1" i="0" kern="1200">
          <a:solidFill>
            <a:schemeClr val="tx2"/>
          </a:solidFill>
          <a:latin typeface="+mn-lt"/>
          <a:ea typeface="+mn-ea"/>
          <a:cs typeface="+mn-cs"/>
        </a:defRPr>
      </a:lvl7pPr>
      <a:lvl8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16000" indent="-1440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Verdana" panose="020B0604030504040204" pitchFamily="34" charset="0"/>
        <a:buNone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281">
          <p15:clr>
            <a:srgbClr val="F26B43"/>
          </p15:clr>
        </p15:guide>
        <p15:guide id="8" orient="horz" pos="3919">
          <p15:clr>
            <a:srgbClr val="F26B43"/>
          </p15:clr>
        </p15:guide>
        <p15:guide id="9" pos="3840">
          <p15:clr>
            <a:srgbClr val="F26B43"/>
          </p15:clr>
        </p15:guide>
        <p15:guide id="10" orient="horz" pos="2159">
          <p15:clr>
            <a:srgbClr val="F26B43"/>
          </p15:clr>
        </p15:guide>
        <p15:guide id="11" pos="400">
          <p15:clr>
            <a:srgbClr val="F26B43"/>
          </p15:clr>
        </p15:guide>
        <p15:guide id="12" pos="4128">
          <p15:clr>
            <a:srgbClr val="F26B43"/>
          </p15:clr>
        </p15:guide>
        <p15:guide id="13" pos="3552">
          <p15:clr>
            <a:srgbClr val="F26B43"/>
          </p15:clr>
        </p15:guide>
        <p15:guide id="14" orient="horz" pos="1275">
          <p15:clr>
            <a:srgbClr val="F26B43"/>
          </p15:clr>
        </p15:guide>
        <p15:guide id="15" orient="horz" pos="1434">
          <p15:clr>
            <a:srgbClr val="F26B43"/>
          </p15:clr>
        </p15:guide>
        <p15:guide id="16" pos="461">
          <p15:clr>
            <a:srgbClr val="F26B43"/>
          </p15:clr>
        </p15:guide>
        <p15:guide id="17" orient="horz" pos="66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.xml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3.xml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Tijdelijke aanduiding voor afbeelding 14" descr="FIN.bmp"/>
          <p:cNvPicPr>
            <a:picLocks noGrp="1" noChangeAspect="1"/>
          </p:cNvPicPr>
          <p:nvPr>
            <p:ph type="pic" sz="quarter" idx="22"/>
          </p:nvPr>
        </p:nvPicPr>
        <p:blipFill>
          <a:blip r:embed="rId2" cstate="print"/>
          <a:srcRect t="501" b="501"/>
          <a:stretch>
            <a:fillRect/>
          </a:stretch>
        </p:blipFill>
        <p:spPr/>
      </p:pic>
      <p:sp>
        <p:nvSpPr>
          <p:cNvPr id="4" name="Tijdelijke aanduiding voor tekst 3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Technische briefing Herstel toeslagen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nl-NL" sz="2000" dirty="0"/>
              <a:t>10 september 2025</a:t>
            </a:r>
            <a:br>
              <a:rPr lang="nl-NL" sz="2000" dirty="0"/>
            </a:br>
            <a:r>
              <a:rPr lang="nl-NL" sz="2000" dirty="0"/>
              <a:t>18:30-20:30</a:t>
            </a:r>
          </a:p>
        </p:txBody>
      </p:sp>
    </p:spTree>
    <p:extLst>
      <p:ext uri="{BB962C8B-B14F-4D97-AF65-F5344CB8AC3E}">
        <p14:creationId xmlns:p14="http://schemas.microsoft.com/office/powerpoint/2010/main" val="9535336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inhoud 7">
            <a:extLst>
              <a:ext uri="{FF2B5EF4-FFF2-40B4-BE49-F238E27FC236}">
                <a16:creationId xmlns:a16="http://schemas.microsoft.com/office/drawing/2014/main" id="{8B59917D-C160-A3B6-EA30-A4F815D9CB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412" y="2334278"/>
            <a:ext cx="8345996" cy="3944938"/>
          </a:xfrm>
        </p:spPr>
        <p:txBody>
          <a:bodyPr>
            <a:normAutofit/>
          </a:bodyPr>
          <a:lstStyle/>
          <a:p>
            <a:r>
              <a:rPr lang="nl-NL" sz="1600" dirty="0"/>
              <a:t>Totaal aantal aanmeldingen stijgt; afgelopen week &gt;300 aanmeldingen bij CWS. Op later moment keuze voor CWS-aanmeldingen: </a:t>
            </a:r>
            <a:r>
              <a:rPr lang="nl-NL" sz="1600" dirty="0" err="1"/>
              <a:t>MijnHerstel</a:t>
            </a:r>
            <a:r>
              <a:rPr lang="nl-NL" sz="1600" dirty="0"/>
              <a:t> of SGH.</a:t>
            </a:r>
          </a:p>
          <a:p>
            <a:r>
              <a:rPr lang="nl-NL" sz="1600" dirty="0"/>
              <a:t>Met SGH afspraken gemaakt over:</a:t>
            </a:r>
          </a:p>
          <a:p>
            <a:pPr lvl="1"/>
            <a:r>
              <a:rPr lang="nl-NL" sz="1600" dirty="0"/>
              <a:t>Groep IB &lt;30k;</a:t>
            </a:r>
          </a:p>
          <a:p>
            <a:pPr lvl="1"/>
            <a:r>
              <a:rPr lang="nl-NL" sz="1600" dirty="0"/>
              <a:t>Controle achteraf.</a:t>
            </a:r>
          </a:p>
          <a:p>
            <a:r>
              <a:rPr lang="nl-NL" sz="1600" dirty="0"/>
              <a:t>Regieroute-VSO blijft vooralsnog open.</a:t>
            </a:r>
          </a:p>
          <a:p>
            <a:endParaRPr lang="nl-NL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66D8A62-CE4D-02DA-5E51-32DF979E5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48FC18D-41DD-B1B7-A46A-653B7F243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F02E1EF-1D01-C0F0-9DFA-C1E34C029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10</a:t>
            </a:fld>
            <a:endParaRPr lang="nl-NL" dirty="0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50DE64C4-F1E6-EB33-198E-06D74E8AEA0E}"/>
              </a:ext>
            </a:extLst>
          </p:cNvPr>
          <p:cNvSpPr txBox="1">
            <a:spLocks/>
          </p:cNvSpPr>
          <p:nvPr/>
        </p:nvSpPr>
        <p:spPr>
          <a:xfrm>
            <a:off x="633412" y="668607"/>
            <a:ext cx="5256212" cy="81768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/>
              <a:t>2. Aanvullende schade</a:t>
            </a:r>
            <a:br>
              <a:rPr lang="nl-NL" dirty="0"/>
            </a:br>
            <a:r>
              <a:rPr lang="nl-NL" sz="2700" i="1" dirty="0"/>
              <a:t>Overige ontwikkelingen</a:t>
            </a:r>
          </a:p>
        </p:txBody>
      </p:sp>
    </p:spTree>
    <p:extLst>
      <p:ext uri="{BB962C8B-B14F-4D97-AF65-F5344CB8AC3E}">
        <p14:creationId xmlns:p14="http://schemas.microsoft.com/office/powerpoint/2010/main" val="2208086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hthoek 30">
            <a:extLst>
              <a:ext uri="{FF2B5EF4-FFF2-40B4-BE49-F238E27FC236}">
                <a16:creationId xmlns:a16="http://schemas.microsoft.com/office/drawing/2014/main" id="{2F0B443A-71E2-9E0E-B0B4-779FC38B0835}"/>
              </a:ext>
            </a:extLst>
          </p:cNvPr>
          <p:cNvSpPr/>
          <p:nvPr/>
        </p:nvSpPr>
        <p:spPr>
          <a:xfrm>
            <a:off x="6961285" y="2330702"/>
            <a:ext cx="5005389" cy="2833763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4000"/>
              </a:lnSpc>
            </a:pPr>
            <a:endParaRPr lang="nl-NL" sz="1200" dirty="0">
              <a:solidFill>
                <a:schemeClr val="tx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566" y="921765"/>
            <a:ext cx="6665198" cy="948047"/>
          </a:xfrm>
        </p:spPr>
        <p:txBody>
          <a:bodyPr>
            <a:noAutofit/>
          </a:bodyPr>
          <a:lstStyle/>
          <a:p>
            <a:r>
              <a:rPr lang="nl-NL" dirty="0"/>
              <a:t>3. Integrale ondersteuning</a:t>
            </a:r>
            <a:br>
              <a:rPr lang="nl-NL" sz="2400" dirty="0"/>
            </a:br>
            <a:endParaRPr lang="nl-NL" sz="2400" dirty="0">
              <a:highlight>
                <a:srgbClr val="FFFF00"/>
              </a:highlight>
            </a:endParaRP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4"/>
          </p:nvPr>
        </p:nvSpPr>
        <p:spPr>
          <a:xfrm>
            <a:off x="139182" y="6658243"/>
            <a:ext cx="5003800" cy="264272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5"/>
          </p:nvPr>
        </p:nvSpPr>
        <p:spPr>
          <a:xfrm>
            <a:off x="75983" y="6249364"/>
            <a:ext cx="5003800" cy="32207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0" name="Tijdelijke aanduiding voor dianummer 5">
            <a:extLst>
              <a:ext uri="{FF2B5EF4-FFF2-40B4-BE49-F238E27FC236}">
                <a16:creationId xmlns:a16="http://schemas.microsoft.com/office/drawing/2014/main" id="{D88ABFD7-A969-2DA1-3398-C9AA98CFCA27}"/>
              </a:ext>
            </a:extLst>
          </p:cNvPr>
          <p:cNvSpPr txBox="1">
            <a:spLocks/>
          </p:cNvSpPr>
          <p:nvPr/>
        </p:nvSpPr>
        <p:spPr>
          <a:xfrm>
            <a:off x="6665003" y="6636784"/>
            <a:ext cx="5005389" cy="322075"/>
          </a:xfrm>
          <a:prstGeom prst="rect">
            <a:avLst/>
          </a:prstGeom>
        </p:spPr>
        <p:txBody>
          <a:bodyPr vert="horz" lIns="91440" tIns="45720" rIns="0" bIns="45720" rtlCol="0" anchor="b" anchorCtr="0"/>
          <a:lstStyle>
            <a:defPPr>
              <a:defRPr lang="nl-NL"/>
            </a:defPPr>
            <a:lvl1pPr marL="0" algn="r" defTabSz="914400" rtl="0" eaLnBrk="1" latinLnBrk="0" hangingPunct="1"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0A0A6AF-03C5-477E-939A-E28F7E7F05EA}" type="slidenum">
              <a:rPr lang="nl-NL" smtClean="0"/>
              <a:pPr/>
              <a:t>11</a:t>
            </a:fld>
            <a:endParaRPr lang="nl-NL" dirty="0"/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1675D77A-4C3D-D930-2766-5FCF1DC14A38}"/>
              </a:ext>
            </a:extLst>
          </p:cNvPr>
          <p:cNvSpPr/>
          <p:nvPr/>
        </p:nvSpPr>
        <p:spPr>
          <a:xfrm>
            <a:off x="4892738" y="2291459"/>
            <a:ext cx="1905848" cy="817759"/>
          </a:xfrm>
          <a:prstGeom prst="rect">
            <a:avLst/>
          </a:prstGeom>
          <a:solidFill>
            <a:schemeClr val="tx2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16000" tIns="45720" rIns="21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200" b="1" dirty="0">
                <a:solidFill>
                  <a:schemeClr val="bg1"/>
                </a:solidFill>
              </a:rPr>
              <a:t>Transitie</a:t>
            </a:r>
          </a:p>
        </p:txBody>
      </p:sp>
      <p:sp>
        <p:nvSpPr>
          <p:cNvPr id="17" name="Rechthoek 16">
            <a:extLst>
              <a:ext uri="{FF2B5EF4-FFF2-40B4-BE49-F238E27FC236}">
                <a16:creationId xmlns:a16="http://schemas.microsoft.com/office/drawing/2014/main" id="{FFB315DE-0A81-C864-D91F-C7D1A88AB5D2}"/>
              </a:ext>
            </a:extLst>
          </p:cNvPr>
          <p:cNvSpPr/>
          <p:nvPr/>
        </p:nvSpPr>
        <p:spPr>
          <a:xfrm>
            <a:off x="4892738" y="3297037"/>
            <a:ext cx="1905848" cy="817759"/>
          </a:xfrm>
          <a:prstGeom prst="rect">
            <a:avLst/>
          </a:prstGeom>
          <a:solidFill>
            <a:srgbClr val="00689A"/>
          </a:solidFill>
          <a:ln w="38100" cap="rnd" cmpd="sng" algn="ctr">
            <a:solidFill>
              <a:srgbClr val="00689A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16000" tIns="45720" rIns="21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200" b="1" dirty="0">
                <a:solidFill>
                  <a:schemeClr val="bg1"/>
                </a:solidFill>
              </a:rPr>
              <a:t>Harmonisatie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681FDB37-222B-5D86-8DC0-377B1139C1AC}"/>
              </a:ext>
            </a:extLst>
          </p:cNvPr>
          <p:cNvSpPr txBox="1"/>
          <p:nvPr/>
        </p:nvSpPr>
        <p:spPr>
          <a:xfrm>
            <a:off x="7048544" y="2419140"/>
            <a:ext cx="4746985" cy="738664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200" dirty="0">
                <a:solidFill>
                  <a:schemeClr val="tx1"/>
                </a:solidFill>
              </a:rPr>
              <a:t>Begeleiden van een verantwoorde en breed gedragen transitie van de gemeentelijke hersteltaken naar het regulier sociaal domein.</a:t>
            </a:r>
          </a:p>
          <a:p>
            <a:endParaRPr lang="nl-NL" sz="1200" dirty="0">
              <a:solidFill>
                <a:schemeClr val="tx1"/>
              </a:solidFill>
            </a:endParaRP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9109ABFC-5137-EE05-D02F-BF37FC2A1C09}"/>
              </a:ext>
            </a:extLst>
          </p:cNvPr>
          <p:cNvSpPr txBox="1"/>
          <p:nvPr/>
        </p:nvSpPr>
        <p:spPr>
          <a:xfrm>
            <a:off x="7049911" y="3261669"/>
            <a:ext cx="4930639" cy="1107996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1200" dirty="0">
                <a:solidFill>
                  <a:schemeClr val="tx1"/>
                </a:solidFill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200" dirty="0">
                <a:solidFill>
                  <a:schemeClr val="tx1"/>
                </a:solidFill>
              </a:rPr>
              <a:t>Regisseren van het proces om te komen tot nadere kaderstelling en harmonisatie van de brede ondersteuning, met inachtneming van het belang van maatwerk.</a:t>
            </a:r>
          </a:p>
          <a:p>
            <a:endParaRPr lang="nl-NL" sz="1200" dirty="0">
              <a:solidFill>
                <a:schemeClr val="tx1"/>
              </a:solidFill>
            </a:endParaRPr>
          </a:p>
          <a:p>
            <a:endParaRPr lang="nl-NL" sz="1200" dirty="0">
              <a:solidFill>
                <a:schemeClr val="tx1"/>
              </a:solidFill>
            </a:endParaRPr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F369A935-EB43-CEE4-A9E6-7092EB09D4F8}"/>
              </a:ext>
            </a:extLst>
          </p:cNvPr>
          <p:cNvSpPr/>
          <p:nvPr/>
        </p:nvSpPr>
        <p:spPr>
          <a:xfrm>
            <a:off x="4892738" y="4298152"/>
            <a:ext cx="1905848" cy="822222"/>
          </a:xfrm>
          <a:prstGeom prst="rect">
            <a:avLst/>
          </a:prstGeom>
          <a:solidFill>
            <a:srgbClr val="00689A"/>
          </a:solidFill>
          <a:ln w="38100" cap="rnd" cmpd="sng" algn="ctr">
            <a:solidFill>
              <a:srgbClr val="00689A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16000" tIns="45720" rIns="21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200" b="1" dirty="0">
                <a:solidFill>
                  <a:schemeClr val="bg1"/>
                </a:solidFill>
              </a:rPr>
              <a:t>Inzicht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C635A793-A3B1-5D43-039F-23F839775E1A}"/>
              </a:ext>
            </a:extLst>
          </p:cNvPr>
          <p:cNvSpPr txBox="1"/>
          <p:nvPr/>
        </p:nvSpPr>
        <p:spPr>
          <a:xfrm>
            <a:off x="7049911" y="4467404"/>
            <a:ext cx="4930639" cy="923330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200" dirty="0">
                <a:solidFill>
                  <a:schemeClr val="tx1"/>
                </a:solidFill>
              </a:rPr>
              <a:t>Bevorderen van een effectievere uitvoering van de integrale ondersteuning door middel van het verkrijgen van meer inzicht in de voortgang. </a:t>
            </a:r>
            <a:endParaRPr lang="nl-NL" sz="1200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endParaRPr lang="nl-NL" sz="1200" dirty="0">
              <a:solidFill>
                <a:schemeClr val="tx1"/>
              </a:solidFill>
            </a:endParaRPr>
          </a:p>
          <a:p>
            <a:endParaRPr lang="nl-NL" sz="1200" dirty="0">
              <a:solidFill>
                <a:schemeClr val="tx1"/>
              </a:solidFill>
            </a:endParaRP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ADACE718-D991-CAFF-C2ED-82BE078AEFE3}"/>
              </a:ext>
            </a:extLst>
          </p:cNvPr>
          <p:cNvSpPr/>
          <p:nvPr/>
        </p:nvSpPr>
        <p:spPr>
          <a:xfrm>
            <a:off x="323596" y="2607769"/>
            <a:ext cx="2514496" cy="2279631"/>
          </a:xfrm>
          <a:prstGeom prst="rect">
            <a:avLst/>
          </a:prstGeom>
          <a:solidFill>
            <a:schemeClr val="tx2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16000" tIns="45720" rIns="21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200" b="1" dirty="0">
                <a:solidFill>
                  <a:schemeClr val="bg1"/>
                </a:solidFill>
              </a:rPr>
              <a:t>Bestuurlijk regisseur</a:t>
            </a:r>
            <a:br>
              <a:rPr lang="nl-NL" sz="1200" b="1" dirty="0">
                <a:solidFill>
                  <a:schemeClr val="bg1"/>
                </a:solidFill>
              </a:rPr>
            </a:br>
            <a:r>
              <a:rPr lang="nl-NL" sz="1200" dirty="0">
                <a:solidFill>
                  <a:schemeClr val="bg1"/>
                </a:solidFill>
              </a:rPr>
              <a:t>Opdracht:</a:t>
            </a:r>
            <a:r>
              <a:rPr lang="nl-NL" sz="1200" b="1" dirty="0">
                <a:solidFill>
                  <a:schemeClr val="bg1"/>
                </a:solidFill>
              </a:rPr>
              <a:t> </a:t>
            </a:r>
            <a:r>
              <a:rPr lang="nl-NL" sz="1200" dirty="0"/>
              <a:t>bevorderen van tijdige, samenhangende en mensgerichte hulp aan gedupeerde ouders en getroffen kinderen en jongeren</a:t>
            </a:r>
            <a:endParaRPr lang="nl-NL" sz="1200" b="1" dirty="0">
              <a:solidFill>
                <a:schemeClr val="bg1"/>
              </a:solidFill>
            </a:endParaRPr>
          </a:p>
        </p:txBody>
      </p:sp>
      <p:cxnSp>
        <p:nvCxnSpPr>
          <p:cNvPr id="8" name="Rechte verbindingslijn met pijl 7">
            <a:extLst>
              <a:ext uri="{FF2B5EF4-FFF2-40B4-BE49-F238E27FC236}">
                <a16:creationId xmlns:a16="http://schemas.microsoft.com/office/drawing/2014/main" id="{B6E780EA-5385-74D7-32FC-F51D5F795074}"/>
              </a:ext>
            </a:extLst>
          </p:cNvPr>
          <p:cNvCxnSpPr>
            <a:cxnSpLocks/>
            <a:endCxn id="13" idx="1"/>
          </p:cNvCxnSpPr>
          <p:nvPr/>
        </p:nvCxnSpPr>
        <p:spPr>
          <a:xfrm flipV="1">
            <a:off x="2839593" y="2700339"/>
            <a:ext cx="2053145" cy="10889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6" name="Rechte verbindingslijn met pijl 15">
            <a:extLst>
              <a:ext uri="{FF2B5EF4-FFF2-40B4-BE49-F238E27FC236}">
                <a16:creationId xmlns:a16="http://schemas.microsoft.com/office/drawing/2014/main" id="{780E18DC-19AC-33C4-25D7-D9F2BDCC2F72}"/>
              </a:ext>
            </a:extLst>
          </p:cNvPr>
          <p:cNvCxnSpPr>
            <a:cxnSpLocks/>
            <a:endCxn id="17" idx="1"/>
          </p:cNvCxnSpPr>
          <p:nvPr/>
        </p:nvCxnSpPr>
        <p:spPr>
          <a:xfrm flipV="1">
            <a:off x="2839593" y="3705917"/>
            <a:ext cx="2053145" cy="833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0" name="Rechte verbindingslijn met pijl 19">
            <a:extLst>
              <a:ext uri="{FF2B5EF4-FFF2-40B4-BE49-F238E27FC236}">
                <a16:creationId xmlns:a16="http://schemas.microsoft.com/office/drawing/2014/main" id="{A1385D0D-7EE9-CBF3-6437-D5217F9FBD72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2839593" y="3789254"/>
            <a:ext cx="2053145" cy="92000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4" name="Rechthoek 33">
            <a:extLst>
              <a:ext uri="{FF2B5EF4-FFF2-40B4-BE49-F238E27FC236}">
                <a16:creationId xmlns:a16="http://schemas.microsoft.com/office/drawing/2014/main" id="{59CBEA06-EE20-A468-2303-39D879AE25DD}"/>
              </a:ext>
            </a:extLst>
          </p:cNvPr>
          <p:cNvSpPr/>
          <p:nvPr/>
        </p:nvSpPr>
        <p:spPr>
          <a:xfrm>
            <a:off x="6961285" y="1976873"/>
            <a:ext cx="5005389" cy="341942"/>
          </a:xfrm>
          <a:prstGeom prst="rect">
            <a:avLst/>
          </a:prstGeom>
          <a:solidFill>
            <a:schemeClr val="tx2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16000" tIns="45720" rIns="21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200" b="1" dirty="0">
                <a:solidFill>
                  <a:schemeClr val="bg1"/>
                </a:solidFill>
              </a:rPr>
              <a:t>Kerntaken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E1C5F5B-644A-CD9D-94A3-24A9E5710338}"/>
              </a:ext>
            </a:extLst>
          </p:cNvPr>
          <p:cNvSpPr txBox="1"/>
          <p:nvPr/>
        </p:nvSpPr>
        <p:spPr>
          <a:xfrm>
            <a:off x="6961285" y="5229584"/>
            <a:ext cx="50207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>
                <a:solidFill>
                  <a:schemeClr val="tx1"/>
                </a:solidFill>
              </a:rPr>
              <a:t>NB: Binnen de opdracht heeft de bestuurlijk regisseur bijzondere aandacht voor ouders en jongeren die de regie zijn kwijtgeraakt en voor mentaal welzijn.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15544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12</a:t>
            </a:fld>
            <a:endParaRPr lang="nl-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tekst 5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nl-NL" sz="1600" dirty="0">
                <a:effectLst/>
                <a:latin typeface="+mj-lt"/>
                <a:ea typeface="Times New Roman" panose="02020603050405020304" pitchFamily="18" charset="0"/>
              </a:rPr>
              <a:t>Financieel herstel</a:t>
            </a:r>
            <a:endParaRPr lang="nl-NL" sz="1600" dirty="0">
              <a:effectLst/>
              <a:latin typeface="+mj-lt"/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nl-NL" sz="1600" dirty="0">
                <a:latin typeface="+mj-lt"/>
              </a:rPr>
              <a:t>Aanvullende schade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nl-NL" sz="1600" dirty="0">
                <a:effectLst/>
                <a:latin typeface="+mj-lt"/>
                <a:ea typeface="Times New Roman" panose="02020603050405020304" pitchFamily="18" charset="0"/>
              </a:rPr>
              <a:t>Integrale ondersteuning</a:t>
            </a:r>
            <a:endParaRPr lang="nl-NL" sz="1600" dirty="0">
              <a:latin typeface="+mj-lt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nl-NL" dirty="0"/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2</a:t>
            </a:fld>
            <a:endParaRPr lang="nl-N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8690" y="711537"/>
            <a:ext cx="5003800" cy="618280"/>
          </a:xfrm>
        </p:spPr>
        <p:txBody>
          <a:bodyPr>
            <a:noAutofit/>
          </a:bodyPr>
          <a:lstStyle/>
          <a:p>
            <a:r>
              <a:rPr lang="nl-NL" dirty="0"/>
              <a:t>1. Financieel herstel </a:t>
            </a:r>
            <a:br>
              <a:rPr lang="nl-NL" dirty="0"/>
            </a:br>
            <a:r>
              <a:rPr lang="nl-NL" sz="1400" i="1" dirty="0"/>
              <a:t>Cijfers </a:t>
            </a:r>
            <a:r>
              <a:rPr lang="nl-NL" sz="1400" i="1" dirty="0" err="1"/>
              <a:t>tm</a:t>
            </a:r>
            <a:r>
              <a:rPr lang="nl-NL" sz="1400" i="1" dirty="0"/>
              <a:t> april ‘25</a:t>
            </a:r>
            <a:endParaRPr lang="nl-NL" sz="2400" dirty="0">
              <a:highlight>
                <a:srgbClr val="FFFF00"/>
              </a:highlight>
            </a:endParaRP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4"/>
          </p:nvPr>
        </p:nvSpPr>
        <p:spPr>
          <a:xfrm>
            <a:off x="139182" y="6658243"/>
            <a:ext cx="5003800" cy="264272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5"/>
          </p:nvPr>
        </p:nvSpPr>
        <p:spPr>
          <a:xfrm>
            <a:off x="139182" y="6260627"/>
            <a:ext cx="5003800" cy="32207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6"/>
          </p:nvPr>
        </p:nvSpPr>
        <p:spPr>
          <a:xfrm>
            <a:off x="7602277" y="6336168"/>
            <a:ext cx="5005389" cy="322075"/>
          </a:xfrm>
        </p:spPr>
        <p:txBody>
          <a:bodyPr/>
          <a:lstStyle/>
          <a:p>
            <a:fld id="{10A0A6AF-03C5-477E-939A-E28F7E7F05EA}" type="slidenum">
              <a:rPr lang="nl-NL" smtClean="0"/>
              <a:pPr/>
              <a:t>3</a:t>
            </a:fld>
            <a:endParaRPr lang="nl-NL" dirty="0"/>
          </a:p>
        </p:txBody>
      </p:sp>
      <p:sp>
        <p:nvSpPr>
          <p:cNvPr id="10" name="Tijdelijke aanduiding voor dianummer 5">
            <a:extLst>
              <a:ext uri="{FF2B5EF4-FFF2-40B4-BE49-F238E27FC236}">
                <a16:creationId xmlns:a16="http://schemas.microsoft.com/office/drawing/2014/main" id="{D88ABFD7-A969-2DA1-3398-C9AA98CFCA27}"/>
              </a:ext>
            </a:extLst>
          </p:cNvPr>
          <p:cNvSpPr txBox="1">
            <a:spLocks/>
          </p:cNvSpPr>
          <p:nvPr/>
        </p:nvSpPr>
        <p:spPr>
          <a:xfrm>
            <a:off x="6665003" y="6636784"/>
            <a:ext cx="5005389" cy="322075"/>
          </a:xfrm>
          <a:prstGeom prst="rect">
            <a:avLst/>
          </a:prstGeom>
        </p:spPr>
        <p:txBody>
          <a:bodyPr vert="horz" lIns="91440" tIns="45720" rIns="0" bIns="45720" rtlCol="0" anchor="b" anchorCtr="0"/>
          <a:lstStyle>
            <a:defPPr>
              <a:defRPr lang="nl-NL"/>
            </a:defPPr>
            <a:lvl1pPr marL="0" algn="r" defTabSz="914400" rtl="0" eaLnBrk="1" latinLnBrk="0" hangingPunct="1"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0A0A6AF-03C5-477E-939A-E28F7E7F05EA}" type="slidenum">
              <a:rPr lang="nl-NL" smtClean="0"/>
              <a:pPr/>
              <a:t>3</a:t>
            </a:fld>
            <a:endParaRPr lang="nl-NL" dirty="0"/>
          </a:p>
        </p:txBody>
      </p:sp>
      <p:sp>
        <p:nvSpPr>
          <p:cNvPr id="20" name="Rechthoek 19">
            <a:extLst>
              <a:ext uri="{FF2B5EF4-FFF2-40B4-BE49-F238E27FC236}">
                <a16:creationId xmlns:a16="http://schemas.microsoft.com/office/drawing/2014/main" id="{D4BB5F53-509A-0BCD-E04D-247AC7AD2EB9}"/>
              </a:ext>
            </a:extLst>
          </p:cNvPr>
          <p:cNvSpPr/>
          <p:nvPr/>
        </p:nvSpPr>
        <p:spPr>
          <a:xfrm>
            <a:off x="3958101" y="2325420"/>
            <a:ext cx="1905848" cy="817759"/>
          </a:xfrm>
          <a:prstGeom prst="rect">
            <a:avLst/>
          </a:prstGeom>
          <a:solidFill>
            <a:schemeClr val="tx2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16000" tIns="45720" rIns="21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200" b="1" dirty="0">
                <a:solidFill>
                  <a:schemeClr val="bg1"/>
                </a:solidFill>
              </a:rPr>
              <a:t>Integrale beoordeling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13FFE1B1-08EB-2368-87F8-021DAC6792A2}"/>
              </a:ext>
            </a:extLst>
          </p:cNvPr>
          <p:cNvSpPr txBox="1"/>
          <p:nvPr/>
        </p:nvSpPr>
        <p:spPr>
          <a:xfrm>
            <a:off x="6096000" y="2181164"/>
            <a:ext cx="5091464" cy="1661993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nl-NL" sz="120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200" dirty="0">
                <a:solidFill>
                  <a:schemeClr val="tx1"/>
                </a:solidFill>
              </a:rPr>
              <a:t>64.200 afgeronde integrale beoordelingen (IB) (93% van aanmeldingen)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200" dirty="0">
                <a:solidFill>
                  <a:schemeClr val="tx1"/>
                </a:solidFill>
              </a:rPr>
              <a:t>Gemiddeld ontvangen gedupeerden ca. € 40.400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200" dirty="0">
                <a:solidFill>
                  <a:schemeClr val="tx1"/>
                </a:solidFill>
              </a:rPr>
              <a:t>Eind 2025 worden de laatste integrale beoordelingen afgerond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nl-NL" sz="1200" dirty="0">
              <a:solidFill>
                <a:schemeClr val="tx1"/>
              </a:solidFill>
            </a:endParaRPr>
          </a:p>
          <a:p>
            <a:endParaRPr lang="nl-NL" sz="1200" dirty="0">
              <a:solidFill>
                <a:schemeClr val="tx1"/>
              </a:solidFill>
            </a:endParaRPr>
          </a:p>
          <a:p>
            <a:endParaRPr lang="nl-NL" sz="1200" dirty="0">
              <a:solidFill>
                <a:schemeClr val="tx1"/>
              </a:solidFill>
            </a:endParaRPr>
          </a:p>
          <a:p>
            <a:endParaRPr lang="nl-NL" sz="1200" dirty="0">
              <a:solidFill>
                <a:schemeClr val="tx1"/>
              </a:solidFill>
            </a:endParaRPr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761B372C-75AD-256B-AE09-A599E9D952D8}"/>
              </a:ext>
            </a:extLst>
          </p:cNvPr>
          <p:cNvSpPr/>
          <p:nvPr/>
        </p:nvSpPr>
        <p:spPr>
          <a:xfrm>
            <a:off x="378690" y="2181163"/>
            <a:ext cx="2552577" cy="2821197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4000"/>
              </a:lnSpc>
            </a:pPr>
            <a:r>
              <a:rPr lang="nl-NL" sz="1200" b="1" dirty="0">
                <a:solidFill>
                  <a:schemeClr val="tx1"/>
                </a:solidFill>
              </a:rPr>
              <a:t>Hoofdlijnen</a:t>
            </a:r>
            <a:br>
              <a:rPr lang="nl-NL" sz="1200" dirty="0">
                <a:solidFill>
                  <a:schemeClr val="tx1"/>
                </a:solidFill>
              </a:rPr>
            </a:br>
            <a:endParaRPr lang="nl-NL" sz="1200" dirty="0">
              <a:solidFill>
                <a:schemeClr val="tx1"/>
              </a:solidFill>
            </a:endParaRP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nl-NL" sz="1200" dirty="0">
                <a:solidFill>
                  <a:schemeClr val="tx1"/>
                </a:solidFill>
              </a:rPr>
              <a:t>42.100 ouders blijkt na 1</a:t>
            </a:r>
            <a:r>
              <a:rPr lang="nl-NL" sz="1200" baseline="30000" dirty="0">
                <a:solidFill>
                  <a:schemeClr val="tx1"/>
                </a:solidFill>
              </a:rPr>
              <a:t>e</a:t>
            </a:r>
            <a:r>
              <a:rPr lang="nl-NL" sz="1200" dirty="0">
                <a:solidFill>
                  <a:schemeClr val="tx1"/>
                </a:solidFill>
              </a:rPr>
              <a:t> toets of integrale beoordeling gedupeerd</a:t>
            </a: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nl-NL" sz="1200" dirty="0">
                <a:solidFill>
                  <a:schemeClr val="tx1"/>
                </a:solidFill>
              </a:rPr>
              <a:t>Huidige stand van zaken: Geen ouders meer in de wachtrij, alle </a:t>
            </a:r>
            <a:r>
              <a:rPr lang="nl-NL" sz="1200" dirty="0" err="1">
                <a:solidFill>
                  <a:schemeClr val="tx1"/>
                </a:solidFill>
              </a:rPr>
              <a:t>IB’s</a:t>
            </a:r>
            <a:r>
              <a:rPr lang="nl-NL" sz="1200" dirty="0">
                <a:solidFill>
                  <a:schemeClr val="tx1"/>
                </a:solidFill>
              </a:rPr>
              <a:t> zijn in behandeling en we </a:t>
            </a:r>
            <a:r>
              <a:rPr lang="nl-NL" sz="1200">
                <a:solidFill>
                  <a:schemeClr val="tx1"/>
                </a:solidFill>
              </a:rPr>
              <a:t>liggen op </a:t>
            </a:r>
            <a:r>
              <a:rPr lang="nl-NL" sz="1200" dirty="0">
                <a:solidFill>
                  <a:schemeClr val="tx1"/>
                </a:solidFill>
              </a:rPr>
              <a:t>koers om eind dit jaar alle </a:t>
            </a:r>
            <a:r>
              <a:rPr lang="nl-NL" sz="1200" dirty="0" err="1">
                <a:solidFill>
                  <a:schemeClr val="tx1"/>
                </a:solidFill>
              </a:rPr>
              <a:t>IB’s</a:t>
            </a:r>
            <a:r>
              <a:rPr lang="nl-NL" sz="1200" dirty="0">
                <a:solidFill>
                  <a:schemeClr val="tx1"/>
                </a:solidFill>
              </a:rPr>
              <a:t> te hebben afgerond</a:t>
            </a: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nl-NL" sz="1200" dirty="0">
              <a:solidFill>
                <a:schemeClr val="tx1"/>
              </a:solidFill>
            </a:endParaRPr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7B267E83-4714-664A-49AA-4CB5714D297A}"/>
              </a:ext>
            </a:extLst>
          </p:cNvPr>
          <p:cNvSpPr/>
          <p:nvPr/>
        </p:nvSpPr>
        <p:spPr>
          <a:xfrm>
            <a:off x="3958101" y="3578532"/>
            <a:ext cx="1905848" cy="817759"/>
          </a:xfrm>
          <a:prstGeom prst="rect">
            <a:avLst/>
          </a:prstGeom>
          <a:solidFill>
            <a:schemeClr val="tx2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16000" tIns="45720" rIns="21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200" b="1" dirty="0">
                <a:solidFill>
                  <a:schemeClr val="bg1"/>
                </a:solidFill>
              </a:rPr>
              <a:t>Bezwaar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5B785CF5-F10A-49E3-5BAC-DB79D7160F38}"/>
              </a:ext>
            </a:extLst>
          </p:cNvPr>
          <p:cNvSpPr txBox="1"/>
          <p:nvPr/>
        </p:nvSpPr>
        <p:spPr>
          <a:xfrm>
            <a:off x="6096000" y="3434276"/>
            <a:ext cx="5352288" cy="1661993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nl-NL" sz="120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200" dirty="0">
                <a:solidFill>
                  <a:schemeClr val="tx1"/>
                </a:solidFill>
              </a:rPr>
              <a:t>Nog circa 7.900 af te handelen bezwaren tegen uitkomst IB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200" dirty="0">
                <a:solidFill>
                  <a:schemeClr val="tx1"/>
                </a:solidFill>
              </a:rPr>
              <a:t>Minder mensen gaan in bezwaar (onder de 20%, piek was 36%)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200" dirty="0">
                <a:solidFill>
                  <a:schemeClr val="tx1"/>
                </a:solidFill>
              </a:rPr>
              <a:t>Pakken nu met voorrang bezwaren op tegen afwijzing in de integrale beoordeling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200" dirty="0">
                <a:solidFill>
                  <a:schemeClr val="tx1"/>
                </a:solidFill>
              </a:rPr>
              <a:t>Inzet op passende aanpak: in steeds meer gevallen dejuridiseren</a:t>
            </a:r>
          </a:p>
          <a:p>
            <a:endParaRPr lang="nl-NL" sz="1200" dirty="0">
              <a:solidFill>
                <a:schemeClr val="tx1"/>
              </a:solidFill>
            </a:endParaRPr>
          </a:p>
          <a:p>
            <a:endParaRPr lang="nl-NL" sz="1200" dirty="0">
              <a:solidFill>
                <a:schemeClr val="tx1"/>
              </a:solidFill>
            </a:endParaRPr>
          </a:p>
          <a:p>
            <a:endParaRPr lang="nl-NL" sz="1200" dirty="0">
              <a:solidFill>
                <a:schemeClr val="tx1"/>
              </a:solidFill>
            </a:endParaRP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B616049A-25AF-00E4-C46D-B1627A2DB30F}"/>
              </a:ext>
            </a:extLst>
          </p:cNvPr>
          <p:cNvSpPr/>
          <p:nvPr/>
        </p:nvSpPr>
        <p:spPr>
          <a:xfrm>
            <a:off x="3958101" y="4844881"/>
            <a:ext cx="1905848" cy="817759"/>
          </a:xfrm>
          <a:prstGeom prst="rect">
            <a:avLst/>
          </a:prstGeom>
          <a:solidFill>
            <a:schemeClr val="tx2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16000" tIns="45720" rIns="21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200" b="1" dirty="0">
                <a:solidFill>
                  <a:schemeClr val="bg1"/>
                </a:solidFill>
              </a:rPr>
              <a:t>Dossiers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3C1CDF22-AC10-7AFC-E89D-51F473753E3B}"/>
              </a:ext>
            </a:extLst>
          </p:cNvPr>
          <p:cNvSpPr txBox="1"/>
          <p:nvPr/>
        </p:nvSpPr>
        <p:spPr>
          <a:xfrm>
            <a:off x="6096000" y="4674175"/>
            <a:ext cx="5091464" cy="1661993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nl-NL" sz="1200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200" dirty="0">
                <a:solidFill>
                  <a:schemeClr val="tx1"/>
                </a:solidFill>
              </a:rPr>
              <a:t>Circa 4.500 dossiers verstrekt in periode jan-apr 2025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200" dirty="0">
                <a:solidFill>
                  <a:schemeClr val="tx1"/>
                </a:solidFill>
              </a:rPr>
              <a:t>Productie groeit als gevolg van betere opleidingen, minder controles en implementatie efficiëntere laksoftware;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200" dirty="0">
                <a:solidFill>
                  <a:schemeClr val="tx1"/>
                </a:solidFill>
              </a:rPr>
              <a:t>Daarmee kan inmiddels worden voldaan aan de behoefte vanuit de bezwaarafhandeling</a:t>
            </a:r>
          </a:p>
          <a:p>
            <a:endParaRPr lang="nl-NL" sz="1200" dirty="0">
              <a:solidFill>
                <a:schemeClr val="tx1"/>
              </a:solidFill>
            </a:endParaRPr>
          </a:p>
          <a:p>
            <a:endParaRPr lang="nl-NL" sz="1200" dirty="0">
              <a:solidFill>
                <a:schemeClr val="tx1"/>
              </a:solidFill>
            </a:endParaRPr>
          </a:p>
          <a:p>
            <a:endParaRPr lang="nl-NL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1F097A-2F64-B78E-F54F-D00DE7E1D7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F7FDF8-4888-FBCE-B6F2-728BB3783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8690" y="780861"/>
            <a:ext cx="5717310" cy="618280"/>
          </a:xfrm>
        </p:spPr>
        <p:txBody>
          <a:bodyPr>
            <a:noAutofit/>
          </a:bodyPr>
          <a:lstStyle/>
          <a:p>
            <a:r>
              <a:rPr lang="nl-NL" dirty="0"/>
              <a:t>1. Financieel herstel </a:t>
            </a:r>
            <a:br>
              <a:rPr lang="nl-NL" sz="2400" dirty="0"/>
            </a:br>
            <a:r>
              <a:rPr lang="nl-NL" sz="1400" i="1" dirty="0"/>
              <a:t>Cijfers </a:t>
            </a:r>
            <a:r>
              <a:rPr lang="nl-NL" sz="1400" i="1" dirty="0" err="1"/>
              <a:t>tm</a:t>
            </a:r>
            <a:r>
              <a:rPr lang="nl-NL" sz="1400" i="1" dirty="0"/>
              <a:t> april ‘25</a:t>
            </a:r>
            <a:endParaRPr lang="nl-NL" sz="2400" dirty="0">
              <a:highlight>
                <a:srgbClr val="FFFF00"/>
              </a:highlight>
            </a:endParaRP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8DAC6330-1AF1-9520-C959-D9930FF88044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139182" y="6658243"/>
            <a:ext cx="5003800" cy="264272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F660E42-559D-9E93-02F9-B7988728E3B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139182" y="6260627"/>
            <a:ext cx="5003800" cy="32207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B7DB5A8-7833-07F8-0BD8-4BC16A466D0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4300277" y="6099589"/>
            <a:ext cx="5542412" cy="322075"/>
          </a:xfrm>
        </p:spPr>
        <p:txBody>
          <a:bodyPr/>
          <a:lstStyle/>
          <a:p>
            <a:fld id="{10A0A6AF-03C5-477E-939A-E28F7E7F05EA}" type="slidenum">
              <a:rPr lang="nl-NL" smtClean="0"/>
              <a:pPr/>
              <a:t>4</a:t>
            </a:fld>
            <a:endParaRPr lang="nl-NL" dirty="0"/>
          </a:p>
        </p:txBody>
      </p:sp>
      <p:sp>
        <p:nvSpPr>
          <p:cNvPr id="10" name="Tijdelijke aanduiding voor dianummer 5">
            <a:extLst>
              <a:ext uri="{FF2B5EF4-FFF2-40B4-BE49-F238E27FC236}">
                <a16:creationId xmlns:a16="http://schemas.microsoft.com/office/drawing/2014/main" id="{9BE6F83E-2464-6E30-7698-311CBAC2D96C}"/>
              </a:ext>
            </a:extLst>
          </p:cNvPr>
          <p:cNvSpPr txBox="1">
            <a:spLocks/>
          </p:cNvSpPr>
          <p:nvPr/>
        </p:nvSpPr>
        <p:spPr>
          <a:xfrm>
            <a:off x="3363003" y="6400205"/>
            <a:ext cx="5542412" cy="322075"/>
          </a:xfrm>
          <a:prstGeom prst="rect">
            <a:avLst/>
          </a:prstGeom>
        </p:spPr>
        <p:txBody>
          <a:bodyPr vert="horz" lIns="91440" tIns="45720" rIns="0" bIns="45720" rtlCol="0" anchor="b" anchorCtr="0"/>
          <a:lstStyle>
            <a:defPPr>
              <a:defRPr lang="nl-NL"/>
            </a:defPPr>
            <a:lvl1pPr marL="0" algn="r" defTabSz="914400" rtl="0" eaLnBrk="1" latinLnBrk="0" hangingPunct="1"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0A0A6AF-03C5-477E-939A-E28F7E7F05EA}" type="slidenum">
              <a:rPr lang="nl-NL" smtClean="0"/>
              <a:pPr/>
              <a:t>4</a:t>
            </a:fld>
            <a:endParaRPr lang="nl-NL" dirty="0"/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1D5DDEA0-B014-230D-58A2-846B45A941ED}"/>
              </a:ext>
            </a:extLst>
          </p:cNvPr>
          <p:cNvSpPr/>
          <p:nvPr/>
        </p:nvSpPr>
        <p:spPr>
          <a:xfrm>
            <a:off x="1277056" y="3148842"/>
            <a:ext cx="2110325" cy="817759"/>
          </a:xfrm>
          <a:prstGeom prst="rect">
            <a:avLst/>
          </a:prstGeom>
          <a:solidFill>
            <a:schemeClr val="tx2"/>
          </a:solidFill>
          <a:ln w="38100" cap="rnd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16000" tIns="45720" rIns="21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200" b="1" dirty="0">
                <a:solidFill>
                  <a:schemeClr val="bg1"/>
                </a:solidFill>
              </a:rPr>
              <a:t>Ex-partners</a:t>
            </a:r>
          </a:p>
        </p:txBody>
      </p:sp>
      <p:grpSp>
        <p:nvGrpSpPr>
          <p:cNvPr id="14" name="Groep 13">
            <a:extLst>
              <a:ext uri="{FF2B5EF4-FFF2-40B4-BE49-F238E27FC236}">
                <a16:creationId xmlns:a16="http://schemas.microsoft.com/office/drawing/2014/main" id="{6019AE42-C48A-90CE-0700-3010DC5013FB}"/>
              </a:ext>
            </a:extLst>
          </p:cNvPr>
          <p:cNvGrpSpPr/>
          <p:nvPr/>
        </p:nvGrpSpPr>
        <p:grpSpPr>
          <a:xfrm>
            <a:off x="1277057" y="2103545"/>
            <a:ext cx="10498383" cy="817759"/>
            <a:chOff x="-1263432" y="-998846"/>
            <a:chExt cx="9759283" cy="817759"/>
          </a:xfrm>
        </p:grpSpPr>
        <p:sp>
          <p:nvSpPr>
            <p:cNvPr id="15" name="Tekstvak 14">
              <a:extLst>
                <a:ext uri="{FF2B5EF4-FFF2-40B4-BE49-F238E27FC236}">
                  <a16:creationId xmlns:a16="http://schemas.microsoft.com/office/drawing/2014/main" id="{922ABBF5-40E3-1D6A-FDC5-1DCFFD760F26}"/>
                </a:ext>
              </a:extLst>
            </p:cNvPr>
            <p:cNvSpPr txBox="1"/>
            <p:nvPr/>
          </p:nvSpPr>
          <p:spPr>
            <a:xfrm>
              <a:off x="923113" y="-996382"/>
              <a:ext cx="7572738" cy="738664"/>
            </a:xfrm>
            <a:prstGeom prst="rect">
              <a:avLst/>
            </a:prstGeom>
            <a:noFill/>
            <a:ln w="9525" cap="rnd">
              <a:noFill/>
              <a:prstDash val="solid"/>
              <a:rou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29BA74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§"/>
              </a:pPr>
              <a:r>
                <a:rPr lang="nl-NL" sz="1200" dirty="0">
                  <a:solidFill>
                    <a:schemeClr val="tx1"/>
                  </a:solidFill>
                </a:rPr>
                <a:t>  98% van de publieke schulden van de gedupeerde ouders is kwijtgescholden (€ 1.023 mln.)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nl-NL" sz="1200" dirty="0">
                  <a:solidFill>
                    <a:schemeClr val="tx1"/>
                  </a:solidFill>
                </a:rPr>
                <a:t>96% van de ingediende lijsten met betalingsachterstanden private schulden is beschikt (€ 204 mln.)</a:t>
              </a:r>
            </a:p>
            <a:p>
              <a:endParaRPr lang="nl-NL" sz="1200" dirty="0">
                <a:solidFill>
                  <a:schemeClr val="tx1"/>
                </a:solidFill>
              </a:endParaRPr>
            </a:p>
            <a:p>
              <a:r>
                <a:rPr lang="nl-NL" sz="1200" dirty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16" name="Rechthoek 15">
              <a:extLst>
                <a:ext uri="{FF2B5EF4-FFF2-40B4-BE49-F238E27FC236}">
                  <a16:creationId xmlns:a16="http://schemas.microsoft.com/office/drawing/2014/main" id="{7099BCFA-5EE2-49FB-696F-DFBAB1C340AD}"/>
                </a:ext>
              </a:extLst>
            </p:cNvPr>
            <p:cNvSpPr/>
            <p:nvPr/>
          </p:nvSpPr>
          <p:spPr>
            <a:xfrm>
              <a:off x="-1263432" y="-998846"/>
              <a:ext cx="1949756" cy="817759"/>
            </a:xfrm>
            <a:prstGeom prst="rect">
              <a:avLst/>
            </a:prstGeom>
            <a:solidFill>
              <a:srgbClr val="00689A"/>
            </a:solidFill>
            <a:ln w="38100" cap="rnd" cmpd="sng" algn="ctr">
              <a:solidFill>
                <a:srgbClr val="00689A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16000" tIns="45720" rIns="21600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nl-NL" sz="1200" b="1" dirty="0">
                  <a:solidFill>
                    <a:schemeClr val="bg1"/>
                  </a:solidFill>
                </a:rPr>
                <a:t>Schuldenaanpak</a:t>
              </a:r>
            </a:p>
          </p:txBody>
        </p:sp>
      </p:grpSp>
      <p:sp>
        <p:nvSpPr>
          <p:cNvPr id="18" name="Tekstvak 17">
            <a:extLst>
              <a:ext uri="{FF2B5EF4-FFF2-40B4-BE49-F238E27FC236}">
                <a16:creationId xmlns:a16="http://schemas.microsoft.com/office/drawing/2014/main" id="{3BC67C00-5F86-E3D3-AE2C-832415E6309C}"/>
              </a:ext>
            </a:extLst>
          </p:cNvPr>
          <p:cNvSpPr txBox="1"/>
          <p:nvPr/>
        </p:nvSpPr>
        <p:spPr>
          <a:xfrm>
            <a:off x="3629196" y="3145289"/>
            <a:ext cx="7131124" cy="553998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200" dirty="0">
                <a:solidFill>
                  <a:schemeClr val="tx1"/>
                </a:solidFill>
              </a:rPr>
              <a:t>7.713 aanmeldingen in beeld (4.191 uit systemen, 2.982 zelfmelders)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200" dirty="0">
                <a:solidFill>
                  <a:schemeClr val="tx1"/>
                </a:solidFill>
              </a:rPr>
              <a:t>4.478 beschikkingen verstuurd</a:t>
            </a:r>
          </a:p>
          <a:p>
            <a:endParaRPr lang="nl-NL" sz="1200" dirty="0">
              <a:solidFill>
                <a:schemeClr val="tx1"/>
              </a:solidFill>
            </a:endParaRPr>
          </a:p>
        </p:txBody>
      </p:sp>
      <p:sp>
        <p:nvSpPr>
          <p:cNvPr id="22" name="Rechthoek 21">
            <a:extLst>
              <a:ext uri="{FF2B5EF4-FFF2-40B4-BE49-F238E27FC236}">
                <a16:creationId xmlns:a16="http://schemas.microsoft.com/office/drawing/2014/main" id="{916BD61C-A500-2804-4445-CBB6368BFCF5}"/>
              </a:ext>
            </a:extLst>
          </p:cNvPr>
          <p:cNvSpPr/>
          <p:nvPr/>
        </p:nvSpPr>
        <p:spPr>
          <a:xfrm>
            <a:off x="1281946" y="5246661"/>
            <a:ext cx="2110325" cy="817759"/>
          </a:xfrm>
          <a:prstGeom prst="rect">
            <a:avLst/>
          </a:prstGeom>
          <a:solidFill>
            <a:srgbClr val="00689A"/>
          </a:solidFill>
          <a:ln w="38100" cap="rnd" cmpd="sng" algn="ctr">
            <a:solidFill>
              <a:srgbClr val="00689A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16000" tIns="45720" rIns="21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200" b="1" dirty="0" err="1">
                <a:solidFill>
                  <a:schemeClr val="bg1"/>
                </a:solidFill>
              </a:rPr>
              <a:t>Kindregeling</a:t>
            </a:r>
            <a:endParaRPr lang="nl-NL" sz="1200" b="1" dirty="0">
              <a:solidFill>
                <a:schemeClr val="bg1"/>
              </a:solidFill>
            </a:endParaRP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92759093-710F-22E1-1594-EDEDD9AA8F7A}"/>
              </a:ext>
            </a:extLst>
          </p:cNvPr>
          <p:cNvSpPr txBox="1"/>
          <p:nvPr/>
        </p:nvSpPr>
        <p:spPr>
          <a:xfrm>
            <a:off x="3629196" y="5241544"/>
            <a:ext cx="5459642" cy="738664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200" dirty="0">
                <a:solidFill>
                  <a:schemeClr val="tx1"/>
                </a:solidFill>
              </a:rPr>
              <a:t>118.359 kinderen in beeld, 113.542 tegemoetkomingen toegekend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nl-NL" sz="1200" dirty="0">
              <a:solidFill>
                <a:schemeClr val="tx1"/>
              </a:solidFill>
            </a:endParaRPr>
          </a:p>
          <a:p>
            <a:endParaRPr lang="nl-NL" sz="1200" dirty="0">
              <a:solidFill>
                <a:schemeClr val="tx1"/>
              </a:solidFill>
            </a:endParaRPr>
          </a:p>
          <a:p>
            <a:endParaRPr lang="nl-NL" sz="1200" dirty="0">
              <a:solidFill>
                <a:schemeClr val="tx1"/>
              </a:solidFill>
            </a:endParaRPr>
          </a:p>
        </p:txBody>
      </p:sp>
      <p:sp>
        <p:nvSpPr>
          <p:cNvPr id="23" name="Rechthoek 22">
            <a:extLst>
              <a:ext uri="{FF2B5EF4-FFF2-40B4-BE49-F238E27FC236}">
                <a16:creationId xmlns:a16="http://schemas.microsoft.com/office/drawing/2014/main" id="{F662BCFA-5FFD-7CF5-DBF0-EBD17370E961}"/>
              </a:ext>
            </a:extLst>
          </p:cNvPr>
          <p:cNvSpPr/>
          <p:nvPr/>
        </p:nvSpPr>
        <p:spPr>
          <a:xfrm>
            <a:off x="1288528" y="4196200"/>
            <a:ext cx="2110325" cy="817759"/>
          </a:xfrm>
          <a:prstGeom prst="rect">
            <a:avLst/>
          </a:prstGeom>
          <a:solidFill>
            <a:srgbClr val="00689A"/>
          </a:solidFill>
          <a:ln w="38100" cap="rnd" cmpd="sng" algn="ctr">
            <a:solidFill>
              <a:srgbClr val="00689A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16000" tIns="45720" rIns="21600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200" b="1" dirty="0">
                <a:solidFill>
                  <a:schemeClr val="bg1"/>
                </a:solidFill>
              </a:rPr>
              <a:t>Nabestaanden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319C188C-248D-85AF-F370-1FD2C0E958FD}"/>
              </a:ext>
            </a:extLst>
          </p:cNvPr>
          <p:cNvSpPr txBox="1"/>
          <p:nvPr/>
        </p:nvSpPr>
        <p:spPr>
          <a:xfrm>
            <a:off x="3629196" y="4201065"/>
            <a:ext cx="7131124" cy="1107996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200" dirty="0">
                <a:solidFill>
                  <a:schemeClr val="tx1"/>
                </a:solidFill>
              </a:rPr>
              <a:t>Circa 400 overleden aanvragers bekend, circa 200 nabestaanden gecontacteerd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200" dirty="0">
                <a:solidFill>
                  <a:schemeClr val="tx1"/>
                </a:solidFill>
              </a:rPr>
              <a:t>Ruim 20 nabestaanden in behandeling via integrale aanpak 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200" dirty="0">
                <a:solidFill>
                  <a:schemeClr val="tx1"/>
                </a:solidFill>
              </a:rPr>
              <a:t>538 aanvragen nabestaanden overleden kinderen, 522 beschikkingen toegekend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nl-NL" sz="1200" dirty="0">
              <a:solidFill>
                <a:schemeClr val="tx1"/>
              </a:solidFill>
            </a:endParaRPr>
          </a:p>
          <a:p>
            <a:endParaRPr lang="nl-NL" sz="1200" dirty="0">
              <a:solidFill>
                <a:schemeClr val="tx1"/>
              </a:solidFill>
            </a:endParaRPr>
          </a:p>
          <a:p>
            <a:endParaRPr lang="nl-NL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222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2EA36D8C-9C54-05CA-BC10-B3C8333EA55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EA36D8C-9C54-05CA-BC10-B3C8333EA55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1E4EE195-3C9B-9B6F-7065-AD975189F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2820" y="920434"/>
            <a:ext cx="10826750" cy="470898"/>
          </a:xfrm>
        </p:spPr>
        <p:txBody>
          <a:bodyPr vert="horz" anchor="t">
            <a:noAutofit/>
          </a:bodyPr>
          <a:lstStyle/>
          <a:p>
            <a:r>
              <a:rPr lang="nl-NL" dirty="0"/>
              <a:t>2. Aanvullende schade </a:t>
            </a:r>
            <a:br>
              <a:rPr lang="nl-NL" dirty="0"/>
            </a:br>
            <a:r>
              <a:rPr lang="nl-NL" sz="2800" i="1" dirty="0"/>
              <a:t>Situatie voorheen</a:t>
            </a:r>
            <a:endParaRPr lang="nl-NL" i="1" dirty="0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180F6394-A350-1E61-AB7B-4A596E9AC0C6}"/>
              </a:ext>
            </a:extLst>
          </p:cNvPr>
          <p:cNvGrpSpPr/>
          <p:nvPr/>
        </p:nvGrpSpPr>
        <p:grpSpPr>
          <a:xfrm>
            <a:off x="1831395" y="2477818"/>
            <a:ext cx="8229600" cy="1104473"/>
            <a:chOff x="1981200" y="2081213"/>
            <a:chExt cx="8229600" cy="1104473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1E4F8FC-5B83-4BA6-96BC-664E14BAC3EA}"/>
                </a:ext>
              </a:extLst>
            </p:cNvPr>
            <p:cNvSpPr/>
            <p:nvPr/>
          </p:nvSpPr>
          <p:spPr>
            <a:xfrm>
              <a:off x="1981200" y="2081213"/>
              <a:ext cx="8229600" cy="556479"/>
            </a:xfrm>
            <a:prstGeom prst="rect">
              <a:avLst/>
            </a:prstGeom>
            <a:solidFill>
              <a:schemeClr val="tx2"/>
            </a:solidFill>
            <a:ln w="9525" cap="rnd" cmpd="sng" algn="ctr">
              <a:solidFill>
                <a:srgbClr val="017BC6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nl-NL" sz="1400" dirty="0">
                  <a:solidFill>
                    <a:srgbClr val="FFFFFF"/>
                  </a:solidFill>
                </a:rPr>
                <a:t>Gedupeerde met meer schade dan in de definitieve IB-beschikking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659E6CA-4F30-482B-9BCF-DC367ED24D6F}"/>
                </a:ext>
              </a:extLst>
            </p:cNvPr>
            <p:cNvSpPr/>
            <p:nvPr/>
          </p:nvSpPr>
          <p:spPr>
            <a:xfrm>
              <a:off x="1981200" y="2629207"/>
              <a:ext cx="8229600" cy="556479"/>
            </a:xfrm>
            <a:prstGeom prst="rect">
              <a:avLst/>
            </a:prstGeom>
            <a:solidFill>
              <a:srgbClr val="D6E3FF"/>
            </a:solidFill>
            <a:ln w="9525" cap="rnd" cmpd="sng" algn="ctr">
              <a:solidFill>
                <a:srgbClr val="017BC6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nl-NL" sz="1400" dirty="0">
                  <a:solidFill>
                    <a:schemeClr val="tx1"/>
                  </a:solidFill>
                </a:rPr>
                <a:t>Diverse aanmeldmogelijkheden</a:t>
              </a:r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711DDBE0-5BD1-204E-BFC2-63C88E472B46}"/>
              </a:ext>
            </a:extLst>
          </p:cNvPr>
          <p:cNvSpPr/>
          <p:nvPr/>
        </p:nvSpPr>
        <p:spPr>
          <a:xfrm>
            <a:off x="6291716" y="4127750"/>
            <a:ext cx="5263016" cy="558000"/>
          </a:xfrm>
          <a:prstGeom prst="rect">
            <a:avLst/>
          </a:prstGeom>
          <a:solidFill>
            <a:srgbClr val="D6E3FF"/>
          </a:solidFill>
          <a:ln w="9525" cap="rnd" cmpd="sng" algn="ctr">
            <a:solidFill>
              <a:srgbClr val="017BC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Stichting (Gelijk)waardig Herstel (SGH)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D16F087-B916-C6E1-2C11-FFA837935970}"/>
              </a:ext>
            </a:extLst>
          </p:cNvPr>
          <p:cNvSpPr/>
          <p:nvPr/>
        </p:nvSpPr>
        <p:spPr>
          <a:xfrm>
            <a:off x="3461644" y="4127750"/>
            <a:ext cx="2429723" cy="558000"/>
          </a:xfrm>
          <a:prstGeom prst="rect">
            <a:avLst/>
          </a:prstGeom>
          <a:solidFill>
            <a:srgbClr val="D6E3FF"/>
          </a:solidFill>
          <a:ln w="9525" cap="rnd" cmpd="sng" algn="ctr">
            <a:solidFill>
              <a:srgbClr val="017BC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400">
                <a:solidFill>
                  <a:schemeClr val="tx1"/>
                </a:solidFill>
              </a:rPr>
              <a:t>Regieroute VSO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AFE8B3D-8EA3-232F-99F1-9B91F89BC935}"/>
              </a:ext>
            </a:extLst>
          </p:cNvPr>
          <p:cNvSpPr/>
          <p:nvPr/>
        </p:nvSpPr>
        <p:spPr>
          <a:xfrm>
            <a:off x="628801" y="4121168"/>
            <a:ext cx="2429723" cy="558000"/>
          </a:xfrm>
          <a:prstGeom prst="rect">
            <a:avLst/>
          </a:prstGeom>
          <a:solidFill>
            <a:srgbClr val="D6E3FF"/>
          </a:solidFill>
          <a:ln w="9525" cap="rnd" cmpd="sng" algn="ctr">
            <a:solidFill>
              <a:srgbClr val="017BC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Commissie Werkelijke Schade (CWS)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90C1FEA-87F5-0B0B-97BC-7CE0E9575ED9}"/>
              </a:ext>
            </a:extLst>
          </p:cNvPr>
          <p:cNvSpPr/>
          <p:nvPr/>
        </p:nvSpPr>
        <p:spPr>
          <a:xfrm>
            <a:off x="3463144" y="5026636"/>
            <a:ext cx="8098707" cy="55647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 cap="rnd" cmpd="sng" algn="ctr">
            <a:solidFill>
              <a:srgbClr val="017BC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400">
                <a:solidFill>
                  <a:schemeClr val="tx1"/>
                </a:solidFill>
              </a:rPr>
              <a:t>VSO tegen finale kwijting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E1F48F10-68F6-1FC9-0D1C-44BBCEC2419C}"/>
              </a:ext>
            </a:extLst>
          </p:cNvPr>
          <p:cNvGrpSpPr/>
          <p:nvPr/>
        </p:nvGrpSpPr>
        <p:grpSpPr>
          <a:xfrm>
            <a:off x="628651" y="5026636"/>
            <a:ext cx="2431223" cy="1112958"/>
            <a:chOff x="9132127" y="5088180"/>
            <a:chExt cx="2431223" cy="1112958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B392E9EB-B3D6-300E-90FC-751F76B9E56D}"/>
                </a:ext>
              </a:extLst>
            </p:cNvPr>
            <p:cNvSpPr/>
            <p:nvPr/>
          </p:nvSpPr>
          <p:spPr>
            <a:xfrm>
              <a:off x="9133477" y="5088180"/>
              <a:ext cx="2429873" cy="556479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 cap="rnd" cmpd="sng" algn="ctr">
              <a:solidFill>
                <a:srgbClr val="017BC6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nl-NL" sz="1400">
                  <a:solidFill>
                    <a:schemeClr val="tx1"/>
                  </a:solidFill>
                </a:rPr>
                <a:t>Beschikking UHT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F2106E3-1D81-7B07-4FAB-B9D2D311C549}"/>
                </a:ext>
              </a:extLst>
            </p:cNvPr>
            <p:cNvSpPr/>
            <p:nvPr/>
          </p:nvSpPr>
          <p:spPr>
            <a:xfrm>
              <a:off x="9132127" y="5644659"/>
              <a:ext cx="2429873" cy="55647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rnd" cmpd="sng" algn="ctr">
              <a:solidFill>
                <a:srgbClr val="017BC6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nl-NL" sz="1400" dirty="0">
                  <a:solidFill>
                    <a:schemeClr val="tx1"/>
                  </a:solidFill>
                </a:rPr>
                <a:t>Bezwaar en (hoger) beroep</a:t>
              </a:r>
            </a:p>
          </p:txBody>
        </p:sp>
      </p:grp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832BAE25-3F7D-C892-2391-9841D9FA0775}"/>
              </a:ext>
            </a:extLst>
          </p:cNvPr>
          <p:cNvCxnSpPr>
            <a:cxnSpLocks/>
            <a:stCxn id="21" idx="2"/>
          </p:cNvCxnSpPr>
          <p:nvPr/>
        </p:nvCxnSpPr>
        <p:spPr>
          <a:xfrm>
            <a:off x="8923224" y="4685750"/>
            <a:ext cx="0" cy="351906"/>
          </a:xfrm>
          <a:prstGeom prst="straightConnector1">
            <a:avLst/>
          </a:prstGeom>
          <a:ln w="38100" cap="flat" cmpd="sng" algn="ctr">
            <a:solidFill>
              <a:srgbClr val="9A9A9A"/>
            </a:solidFill>
            <a:prstDash val="solid"/>
            <a:round/>
            <a:headEnd type="none" w="med" len="med"/>
            <a:tailEnd type="triangle"/>
          </a:ln>
        </p:spPr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835BA102-6186-0551-D782-65BA2B014D48}"/>
              </a:ext>
            </a:extLst>
          </p:cNvPr>
          <p:cNvCxnSpPr>
            <a:cxnSpLocks/>
            <a:stCxn id="23" idx="2"/>
          </p:cNvCxnSpPr>
          <p:nvPr/>
        </p:nvCxnSpPr>
        <p:spPr>
          <a:xfrm flipH="1">
            <a:off x="4675010" y="4685750"/>
            <a:ext cx="1496" cy="351906"/>
          </a:xfrm>
          <a:prstGeom prst="straightConnector1">
            <a:avLst/>
          </a:prstGeom>
          <a:ln w="38100" cap="flat" cmpd="sng" algn="ctr">
            <a:solidFill>
              <a:srgbClr val="9A9A9A"/>
            </a:solidFill>
            <a:prstDash val="solid"/>
            <a:round/>
            <a:headEnd type="none" w="med" len="med"/>
            <a:tailEnd type="triangle"/>
          </a:ln>
        </p:spPr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FB950276-BE2A-3AFD-ADC5-DBE45D5B0830}"/>
              </a:ext>
            </a:extLst>
          </p:cNvPr>
          <p:cNvCxnSpPr>
            <a:cxnSpLocks/>
            <a:stCxn id="24" idx="2"/>
            <a:endCxn id="27" idx="0"/>
          </p:cNvCxnSpPr>
          <p:nvPr/>
        </p:nvCxnSpPr>
        <p:spPr>
          <a:xfrm>
            <a:off x="1843663" y="4679168"/>
            <a:ext cx="1275" cy="347468"/>
          </a:xfrm>
          <a:prstGeom prst="straightConnector1">
            <a:avLst/>
          </a:prstGeom>
          <a:ln w="38100" cap="flat" cmpd="sng" algn="ctr">
            <a:solidFill>
              <a:srgbClr val="9A9A9A"/>
            </a:solidFill>
            <a:prstDash val="solid"/>
            <a:round/>
            <a:headEnd type="none" w="med" len="med"/>
            <a:tailEnd type="triangle"/>
          </a:ln>
        </p:spPr>
      </p:cxnSp>
    </p:spTree>
    <p:extLst>
      <p:ext uri="{BB962C8B-B14F-4D97-AF65-F5344CB8AC3E}">
        <p14:creationId xmlns:p14="http://schemas.microsoft.com/office/powerpoint/2010/main" val="27652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180F6394-A350-1E61-AB7B-4A596E9AC0C6}"/>
              </a:ext>
            </a:extLst>
          </p:cNvPr>
          <p:cNvGrpSpPr/>
          <p:nvPr/>
        </p:nvGrpSpPr>
        <p:grpSpPr>
          <a:xfrm>
            <a:off x="1981200" y="2081213"/>
            <a:ext cx="8229600" cy="1112958"/>
            <a:chOff x="1981200" y="2081213"/>
            <a:chExt cx="8229600" cy="1112958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1E4F8FC-5B83-4BA6-96BC-664E14BAC3EA}"/>
                </a:ext>
              </a:extLst>
            </p:cNvPr>
            <p:cNvSpPr/>
            <p:nvPr/>
          </p:nvSpPr>
          <p:spPr>
            <a:xfrm>
              <a:off x="1981200" y="2081213"/>
              <a:ext cx="8229600" cy="556479"/>
            </a:xfrm>
            <a:prstGeom prst="rect">
              <a:avLst/>
            </a:prstGeom>
            <a:solidFill>
              <a:schemeClr val="tx2"/>
            </a:solidFill>
            <a:ln w="9525" cap="rnd" cmpd="sng" algn="ctr">
              <a:solidFill>
                <a:srgbClr val="017BC6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nl-NL" sz="1400" dirty="0">
                  <a:solidFill>
                    <a:srgbClr val="FFFFFF"/>
                  </a:solidFill>
                </a:rPr>
                <a:t>Gedupeerde met meer schade dan in de definitieve IB-beschikking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659E6CA-4F30-482B-9BCF-DC367ED24D6F}"/>
                </a:ext>
              </a:extLst>
            </p:cNvPr>
            <p:cNvSpPr/>
            <p:nvPr/>
          </p:nvSpPr>
          <p:spPr>
            <a:xfrm>
              <a:off x="1981200" y="2637692"/>
              <a:ext cx="8229600" cy="556479"/>
            </a:xfrm>
            <a:prstGeom prst="rect">
              <a:avLst/>
            </a:prstGeom>
            <a:solidFill>
              <a:schemeClr val="accent1">
                <a:lumMod val="10000"/>
                <a:lumOff val="90000"/>
              </a:schemeClr>
            </a:solidFill>
            <a:ln w="9525" cap="rnd" cmpd="sng" algn="ctr">
              <a:solidFill>
                <a:srgbClr val="017BC6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nl-NL" sz="1400" dirty="0">
                  <a:solidFill>
                    <a:schemeClr val="tx1"/>
                  </a:solidFill>
                </a:rPr>
                <a:t>Informatie- &amp; aanmeldportaal</a:t>
              </a:r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8FE45122-C57C-2CB4-F50D-6F45E69495EE}"/>
              </a:ext>
            </a:extLst>
          </p:cNvPr>
          <p:cNvSpPr/>
          <p:nvPr/>
        </p:nvSpPr>
        <p:spPr>
          <a:xfrm>
            <a:off x="6965579" y="3553465"/>
            <a:ext cx="3245222" cy="556479"/>
          </a:xfrm>
          <a:prstGeom prst="rect">
            <a:avLst/>
          </a:prstGeom>
          <a:solidFill>
            <a:schemeClr val="tx2"/>
          </a:solidFill>
          <a:ln w="9525" cap="rnd" cmpd="sng" algn="ctr">
            <a:solidFill>
              <a:srgbClr val="017BC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400" dirty="0">
                <a:solidFill>
                  <a:srgbClr val="FFFFFF"/>
                </a:solidFill>
              </a:rPr>
              <a:t>Route B (</a:t>
            </a:r>
            <a:r>
              <a:rPr lang="nl-NL" sz="1400" dirty="0" err="1">
                <a:solidFill>
                  <a:srgbClr val="FFFFFF"/>
                </a:solidFill>
              </a:rPr>
              <a:t>MijnHerstel</a:t>
            </a:r>
            <a:r>
              <a:rPr lang="nl-NL" sz="1400" dirty="0">
                <a:solidFill>
                  <a:srgbClr val="FFFFFF"/>
                </a:solidFill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7F75F2A-1268-E7B9-EF22-ECC7B410188C}"/>
              </a:ext>
            </a:extLst>
          </p:cNvPr>
          <p:cNvSpPr/>
          <p:nvPr/>
        </p:nvSpPr>
        <p:spPr>
          <a:xfrm>
            <a:off x="1981200" y="3553465"/>
            <a:ext cx="3245218" cy="556479"/>
          </a:xfrm>
          <a:prstGeom prst="rect">
            <a:avLst/>
          </a:prstGeom>
          <a:solidFill>
            <a:schemeClr val="tx2"/>
          </a:solidFill>
          <a:ln w="9525" cap="rnd" cmpd="sng" algn="ctr">
            <a:solidFill>
              <a:srgbClr val="017BC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400" dirty="0">
                <a:solidFill>
                  <a:srgbClr val="FFFFFF"/>
                </a:solidFill>
              </a:rPr>
              <a:t>Route A (SGH)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90C1FEA-87F5-0B0B-97BC-7CE0E9575ED9}"/>
              </a:ext>
            </a:extLst>
          </p:cNvPr>
          <p:cNvSpPr/>
          <p:nvPr/>
        </p:nvSpPr>
        <p:spPr>
          <a:xfrm>
            <a:off x="2046646" y="4851333"/>
            <a:ext cx="8098707" cy="556479"/>
          </a:xfrm>
          <a:prstGeom prst="rect">
            <a:avLst/>
          </a:prstGeom>
          <a:solidFill>
            <a:srgbClr val="FFC000"/>
          </a:solidFill>
          <a:ln w="9525" cap="rnd" cmpd="sng" algn="ctr">
            <a:solidFill>
              <a:srgbClr val="017BC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r>
              <a:rPr lang="nl-NL" sz="1400" dirty="0">
                <a:solidFill>
                  <a:schemeClr val="tx1"/>
                </a:solidFill>
              </a:rPr>
              <a:t>VSO tegen finale kwijting			OF: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E1F48F10-68F6-1FC9-0D1C-44BBCEC2419C}"/>
              </a:ext>
            </a:extLst>
          </p:cNvPr>
          <p:cNvGrpSpPr/>
          <p:nvPr/>
        </p:nvGrpSpPr>
        <p:grpSpPr>
          <a:xfrm>
            <a:off x="9537069" y="5588866"/>
            <a:ext cx="2429873" cy="1120670"/>
            <a:chOff x="13755901" y="4922876"/>
            <a:chExt cx="2429873" cy="1120670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B392E9EB-B3D6-300E-90FC-751F76B9E56D}"/>
                </a:ext>
              </a:extLst>
            </p:cNvPr>
            <p:cNvSpPr/>
            <p:nvPr/>
          </p:nvSpPr>
          <p:spPr>
            <a:xfrm>
              <a:off x="13755901" y="4922876"/>
              <a:ext cx="2429873" cy="556479"/>
            </a:xfrm>
            <a:prstGeom prst="rect">
              <a:avLst/>
            </a:prstGeom>
            <a:grpFill/>
            <a:ln w="9525" cap="rnd" cmpd="sng" algn="ctr">
              <a:solidFill>
                <a:srgbClr val="017BC6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nl-NL" sz="1400" dirty="0">
                  <a:solidFill>
                    <a:schemeClr val="tx1"/>
                  </a:solidFill>
                </a:rPr>
                <a:t>Beschikking UHT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F2106E3-1D81-7B07-4FAB-B9D2D311C549}"/>
                </a:ext>
              </a:extLst>
            </p:cNvPr>
            <p:cNvSpPr/>
            <p:nvPr/>
          </p:nvSpPr>
          <p:spPr>
            <a:xfrm>
              <a:off x="13755901" y="5487067"/>
              <a:ext cx="2429873" cy="556479"/>
            </a:xfrm>
            <a:prstGeom prst="rect">
              <a:avLst/>
            </a:prstGeom>
            <a:grpFill/>
            <a:ln w="9525" cap="rnd" cmpd="sng" algn="ctr">
              <a:solidFill>
                <a:srgbClr val="017BC6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nl-NL" sz="1400" dirty="0" err="1">
                  <a:solidFill>
                    <a:schemeClr val="tx1"/>
                  </a:solidFill>
                </a:rPr>
                <a:t>Evt</a:t>
              </a:r>
              <a:r>
                <a:rPr lang="nl-NL" sz="1400" dirty="0">
                  <a:solidFill>
                    <a:schemeClr val="tx1"/>
                  </a:solidFill>
                </a:rPr>
                <a:t> direct beroep</a:t>
              </a:r>
            </a:p>
          </p:txBody>
        </p:sp>
      </p:grp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8FF01873-367B-E796-3352-F8038491A6EC}"/>
              </a:ext>
            </a:extLst>
          </p:cNvPr>
          <p:cNvCxnSpPr>
            <a:cxnSpLocks/>
          </p:cNvCxnSpPr>
          <p:nvPr/>
        </p:nvCxnSpPr>
        <p:spPr>
          <a:xfrm>
            <a:off x="8598649" y="4109944"/>
            <a:ext cx="0" cy="741389"/>
          </a:xfrm>
          <a:prstGeom prst="straightConnector1">
            <a:avLst/>
          </a:prstGeom>
          <a:ln w="38100" cap="flat" cmpd="sng" algn="ctr">
            <a:solidFill>
              <a:srgbClr val="9A9A9A"/>
            </a:solidFill>
            <a:prstDash val="solid"/>
            <a:round/>
            <a:headEnd type="none" w="med" len="med"/>
            <a:tailEnd type="triangle"/>
          </a:ln>
        </p:spPr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835BA102-6186-0551-D782-65BA2B014D48}"/>
              </a:ext>
            </a:extLst>
          </p:cNvPr>
          <p:cNvCxnSpPr>
            <a:cxnSpLocks/>
            <a:stCxn id="22" idx="2"/>
          </p:cNvCxnSpPr>
          <p:nvPr/>
        </p:nvCxnSpPr>
        <p:spPr>
          <a:xfrm>
            <a:off x="3603809" y="4109944"/>
            <a:ext cx="0" cy="741389"/>
          </a:xfrm>
          <a:prstGeom prst="straightConnector1">
            <a:avLst/>
          </a:prstGeom>
          <a:ln w="38100" cap="flat" cmpd="sng" algn="ctr">
            <a:solidFill>
              <a:srgbClr val="9A9A9A"/>
            </a:solidFill>
            <a:prstDash val="solid"/>
            <a:round/>
            <a:headEnd type="none" w="med" len="med"/>
            <a:tailEnd type="triangle"/>
          </a:ln>
        </p:spPr>
      </p:cxnSp>
      <p:cxnSp>
        <p:nvCxnSpPr>
          <p:cNvPr id="7" name="Connector: Elbow 37">
            <a:extLst>
              <a:ext uri="{FF2B5EF4-FFF2-40B4-BE49-F238E27FC236}">
                <a16:creationId xmlns:a16="http://schemas.microsoft.com/office/drawing/2014/main" id="{98C36197-D4F5-209D-6BC2-DEF70C5E326B}"/>
              </a:ext>
            </a:extLst>
          </p:cNvPr>
          <p:cNvCxnSpPr>
            <a:cxnSpLocks/>
            <a:stCxn id="26" idx="3"/>
            <a:endCxn id="27" idx="0"/>
          </p:cNvCxnSpPr>
          <p:nvPr/>
        </p:nvCxnSpPr>
        <p:spPr>
          <a:xfrm>
            <a:off x="10145353" y="5129573"/>
            <a:ext cx="606653" cy="459293"/>
          </a:xfrm>
          <a:prstGeom prst="bentConnector2">
            <a:avLst/>
          </a:prstGeom>
          <a:ln w="38100" cap="flat" cmpd="sng" algn="ctr">
            <a:solidFill>
              <a:srgbClr val="9A9A9A"/>
            </a:solidFill>
            <a:prstDash val="solid"/>
            <a:round/>
            <a:headEnd type="none" w="med" len="med"/>
            <a:tailEnd type="triangle"/>
          </a:ln>
        </p:spPr>
      </p:cxnSp>
      <p:cxnSp>
        <p:nvCxnSpPr>
          <p:cNvPr id="12" name="Straight Arrow Connector 40">
            <a:extLst>
              <a:ext uri="{FF2B5EF4-FFF2-40B4-BE49-F238E27FC236}">
                <a16:creationId xmlns:a16="http://schemas.microsoft.com/office/drawing/2014/main" id="{0BFF268C-9AC0-4CF5-21E8-88CD04483972}"/>
              </a:ext>
            </a:extLst>
          </p:cNvPr>
          <p:cNvCxnSpPr>
            <a:cxnSpLocks/>
          </p:cNvCxnSpPr>
          <p:nvPr/>
        </p:nvCxnSpPr>
        <p:spPr>
          <a:xfrm>
            <a:off x="8598649" y="3194171"/>
            <a:ext cx="0" cy="359294"/>
          </a:xfrm>
          <a:prstGeom prst="straightConnector1">
            <a:avLst/>
          </a:prstGeom>
          <a:ln w="38100" cap="flat" cmpd="sng" algn="ctr">
            <a:solidFill>
              <a:srgbClr val="9A9A9A"/>
            </a:solidFill>
            <a:prstDash val="solid"/>
            <a:round/>
            <a:headEnd type="none" w="med" len="med"/>
            <a:tailEnd type="triangle"/>
          </a:ln>
        </p:spPr>
      </p:cxnSp>
      <p:cxnSp>
        <p:nvCxnSpPr>
          <p:cNvPr id="14" name="Straight Arrow Connector 40">
            <a:extLst>
              <a:ext uri="{FF2B5EF4-FFF2-40B4-BE49-F238E27FC236}">
                <a16:creationId xmlns:a16="http://schemas.microsoft.com/office/drawing/2014/main" id="{A00F41B7-46B4-FD98-2B1D-5547B4ED892D}"/>
              </a:ext>
            </a:extLst>
          </p:cNvPr>
          <p:cNvCxnSpPr>
            <a:cxnSpLocks/>
          </p:cNvCxnSpPr>
          <p:nvPr/>
        </p:nvCxnSpPr>
        <p:spPr>
          <a:xfrm>
            <a:off x="3603809" y="3194171"/>
            <a:ext cx="0" cy="359294"/>
          </a:xfrm>
          <a:prstGeom prst="straightConnector1">
            <a:avLst/>
          </a:prstGeom>
          <a:ln w="38100" cap="flat" cmpd="sng" algn="ctr">
            <a:solidFill>
              <a:srgbClr val="9A9A9A"/>
            </a:solidFill>
            <a:prstDash val="solid"/>
            <a:round/>
            <a:headEnd type="none" w="med" len="med"/>
            <a:tailEnd type="triangle"/>
          </a:ln>
        </p:spPr>
      </p:cxnSp>
      <p:sp>
        <p:nvSpPr>
          <p:cNvPr id="3" name="Rectangle 21">
            <a:extLst>
              <a:ext uri="{FF2B5EF4-FFF2-40B4-BE49-F238E27FC236}">
                <a16:creationId xmlns:a16="http://schemas.microsoft.com/office/drawing/2014/main" id="{22D47EDE-DC3E-FACB-83A2-89D21BC604A6}"/>
              </a:ext>
            </a:extLst>
          </p:cNvPr>
          <p:cNvSpPr/>
          <p:nvPr/>
        </p:nvSpPr>
        <p:spPr>
          <a:xfrm>
            <a:off x="5226418" y="4205834"/>
            <a:ext cx="1739162" cy="464445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 w="9525" cap="rnd" cmpd="sng" algn="ctr">
            <a:solidFill>
              <a:srgbClr val="017BC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nl-NL" sz="1400" dirty="0">
                <a:solidFill>
                  <a:srgbClr val="FFFFFF"/>
                </a:solidFill>
              </a:rPr>
              <a:t>(individuele berekening)</a:t>
            </a:r>
          </a:p>
        </p:txBody>
      </p:sp>
      <p:cxnSp>
        <p:nvCxnSpPr>
          <p:cNvPr id="4" name="Straight Arrow Connector 44">
            <a:extLst>
              <a:ext uri="{FF2B5EF4-FFF2-40B4-BE49-F238E27FC236}">
                <a16:creationId xmlns:a16="http://schemas.microsoft.com/office/drawing/2014/main" id="{72E7B83F-DEE3-2165-0AC8-84CA7F03A1CC}"/>
              </a:ext>
            </a:extLst>
          </p:cNvPr>
          <p:cNvCxnSpPr>
            <a:cxnSpLocks/>
            <a:stCxn id="22" idx="3"/>
            <a:endCxn id="3" idx="0"/>
          </p:cNvCxnSpPr>
          <p:nvPr/>
        </p:nvCxnSpPr>
        <p:spPr>
          <a:xfrm>
            <a:off x="5226418" y="3831705"/>
            <a:ext cx="869581" cy="374129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" name="Straight Arrow Connector 44">
            <a:extLst>
              <a:ext uri="{FF2B5EF4-FFF2-40B4-BE49-F238E27FC236}">
                <a16:creationId xmlns:a16="http://schemas.microsoft.com/office/drawing/2014/main" id="{F2C87BFD-B356-861B-F262-B8A9FC7E7347}"/>
              </a:ext>
            </a:extLst>
          </p:cNvPr>
          <p:cNvCxnSpPr>
            <a:cxnSpLocks/>
            <a:stCxn id="3" idx="2"/>
            <a:endCxn id="26" idx="0"/>
          </p:cNvCxnSpPr>
          <p:nvPr/>
        </p:nvCxnSpPr>
        <p:spPr>
          <a:xfrm>
            <a:off x="6095999" y="4670279"/>
            <a:ext cx="1" cy="181054"/>
          </a:xfrm>
          <a:prstGeom prst="straightConnector1">
            <a:avLst/>
          </a:prstGeom>
          <a:ln w="38100" cap="flat" cmpd="sng" algn="ctr">
            <a:solidFill>
              <a:srgbClr val="9A9A9A"/>
            </a:solidFill>
            <a:prstDash val="solid"/>
            <a:round/>
            <a:headEnd type="none" w="med" len="med"/>
            <a:tailEnd type="triangle"/>
          </a:ln>
        </p:spPr>
      </p:cxnSp>
      <p:cxnSp>
        <p:nvCxnSpPr>
          <p:cNvPr id="11" name="Straight Arrow Connector 44">
            <a:extLst>
              <a:ext uri="{FF2B5EF4-FFF2-40B4-BE49-F238E27FC236}">
                <a16:creationId xmlns:a16="http://schemas.microsoft.com/office/drawing/2014/main" id="{AE4DFC22-D02F-2332-D29C-756495EEE6EB}"/>
              </a:ext>
            </a:extLst>
          </p:cNvPr>
          <p:cNvCxnSpPr>
            <a:cxnSpLocks/>
            <a:stCxn id="19" idx="1"/>
            <a:endCxn id="3" idx="0"/>
          </p:cNvCxnSpPr>
          <p:nvPr/>
        </p:nvCxnSpPr>
        <p:spPr>
          <a:xfrm flipH="1">
            <a:off x="6095999" y="3831705"/>
            <a:ext cx="869580" cy="374129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" name="Titel 4">
            <a:extLst>
              <a:ext uri="{FF2B5EF4-FFF2-40B4-BE49-F238E27FC236}">
                <a16:creationId xmlns:a16="http://schemas.microsoft.com/office/drawing/2014/main" id="{7B38615B-7E82-B0C1-446D-3F3865FB1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205" y="639489"/>
            <a:ext cx="10923588" cy="1088938"/>
          </a:xfrm>
        </p:spPr>
        <p:txBody>
          <a:bodyPr>
            <a:normAutofit/>
          </a:bodyPr>
          <a:lstStyle/>
          <a:p>
            <a:r>
              <a:rPr lang="nl-NL" dirty="0"/>
              <a:t>2. Aanvullende schade </a:t>
            </a:r>
            <a:br>
              <a:rPr lang="nl-NL" dirty="0"/>
            </a:br>
            <a:r>
              <a:rPr lang="nl-NL" sz="2800" i="1" dirty="0"/>
              <a:t>Situatie straks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91295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A681D3-DDA5-D16A-9879-3E8FAD2E96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3FCA11FC-0F93-3400-6269-374D52D27E1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04" imgH="405" progId="TCLayout.ActiveDocument.1">
                  <p:embed/>
                </p:oleObj>
              </mc:Choice>
              <mc:Fallback>
                <p:oleObj name="think-cell Slide" r:id="rId3" imgW="404" imgH="405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CA11FC-0F93-3400-6269-374D52D27E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9A7F952-1AB3-44C2-9C00-ED67C2252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27065"/>
            <a:ext cx="10968281" cy="1325563"/>
          </a:xfrm>
        </p:spPr>
        <p:txBody>
          <a:bodyPr vert="horz">
            <a:noAutofit/>
          </a:bodyPr>
          <a:lstStyle/>
          <a:p>
            <a:r>
              <a:rPr lang="nl-NL" dirty="0"/>
              <a:t>2. Aanvullende schade</a:t>
            </a:r>
            <a:br>
              <a:rPr lang="nl-NL" dirty="0"/>
            </a:br>
            <a:r>
              <a:rPr lang="nl-NL" sz="2400" i="1" dirty="0"/>
              <a:t>Uniform schadekader cf. commissie Van Dam</a:t>
            </a:r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4B929D79-9D79-BF26-FEF7-D7402F17DE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622422"/>
          </a:xfrm>
        </p:spPr>
        <p:txBody>
          <a:bodyPr>
            <a:normAutofit/>
          </a:bodyPr>
          <a:lstStyle/>
          <a:p>
            <a:r>
              <a:rPr lang="nl-NL" sz="1600" dirty="0"/>
              <a:t>Uitgangspunten:</a:t>
            </a:r>
          </a:p>
        </p:txBody>
      </p:sp>
      <p:sp>
        <p:nvSpPr>
          <p:cNvPr id="9" name="Tijdelijke aanduiding voor inhoud 8">
            <a:extLst>
              <a:ext uri="{FF2B5EF4-FFF2-40B4-BE49-F238E27FC236}">
                <a16:creationId xmlns:a16="http://schemas.microsoft.com/office/drawing/2014/main" id="{37DD7164-F73C-E7CC-1907-47DBD53A4CF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nl-NL" sz="1600" dirty="0"/>
              <a:t>SGH-kader vormt de basis;</a:t>
            </a:r>
          </a:p>
          <a:p>
            <a:pPr>
              <a:spcAft>
                <a:spcPts val="600"/>
              </a:spcAft>
            </a:pPr>
            <a:r>
              <a:rPr lang="nl-NL" sz="1600" dirty="0"/>
              <a:t>Ruimhartig;</a:t>
            </a:r>
            <a:endParaRPr lang="nl-NL" sz="1600" b="1" dirty="0"/>
          </a:p>
          <a:p>
            <a:pPr>
              <a:spcAft>
                <a:spcPts val="600"/>
              </a:spcAft>
            </a:pPr>
            <a:r>
              <a:rPr lang="nl-NL" sz="1600" dirty="0"/>
              <a:t>Uniformeert de forfaitaire bedragen in beide schaderoutes;</a:t>
            </a:r>
          </a:p>
          <a:p>
            <a:pPr>
              <a:spcAft>
                <a:spcPts val="600"/>
              </a:spcAft>
            </a:pPr>
            <a:r>
              <a:rPr lang="nl-NL" sz="1600" dirty="0"/>
              <a:t>Biedt duidelijkheid aan ouders en advocaten over waar ze aan toe zijn.</a:t>
            </a:r>
          </a:p>
          <a:p>
            <a:endParaRPr lang="nl-NL" sz="2400" dirty="0"/>
          </a:p>
        </p:txBody>
      </p:sp>
      <p:sp>
        <p:nvSpPr>
          <p:cNvPr id="10" name="Tijdelijke aanduiding voor tekst 9">
            <a:extLst>
              <a:ext uri="{FF2B5EF4-FFF2-40B4-BE49-F238E27FC236}">
                <a16:creationId xmlns:a16="http://schemas.microsoft.com/office/drawing/2014/main" id="{3E1AC510-CC76-C6F5-41E3-9329F020F7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622422"/>
          </a:xfrm>
        </p:spPr>
        <p:txBody>
          <a:bodyPr>
            <a:normAutofit/>
          </a:bodyPr>
          <a:lstStyle/>
          <a:p>
            <a:r>
              <a:rPr lang="nl-NL" sz="1600" dirty="0"/>
              <a:t>Waar werken we nog aan:</a:t>
            </a:r>
          </a:p>
        </p:txBody>
      </p:sp>
      <p:sp>
        <p:nvSpPr>
          <p:cNvPr id="11" name="Tijdelijke aanduiding voor inhoud 10">
            <a:extLst>
              <a:ext uri="{FF2B5EF4-FFF2-40B4-BE49-F238E27FC236}">
                <a16:creationId xmlns:a16="http://schemas.microsoft.com/office/drawing/2014/main" id="{3E39D491-E959-9E25-2A20-00746F3CC6B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nl-NL" sz="1600" dirty="0"/>
              <a:t>Wijze van kenbaar maken van het kader;</a:t>
            </a:r>
          </a:p>
          <a:p>
            <a:r>
              <a:rPr lang="nl-NL" sz="1600" dirty="0"/>
              <a:t>Afstemming met ouders over de juiste bewoordingen;</a:t>
            </a:r>
          </a:p>
          <a:p>
            <a:r>
              <a:rPr lang="nl-NL" sz="1600" dirty="0"/>
              <a:t>Toelichting voor ouders, advocaten en schadeanalisten;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DF7680-3737-A6C5-FB96-5DC8158390E6}"/>
              </a:ext>
            </a:extLst>
          </p:cNvPr>
          <p:cNvSpPr txBox="1"/>
          <p:nvPr/>
        </p:nvSpPr>
        <p:spPr>
          <a:xfrm>
            <a:off x="9713153" y="227065"/>
            <a:ext cx="1535872" cy="271572"/>
          </a:xfrm>
          <a:prstGeom prst="rect">
            <a:avLst/>
          </a:prstGeom>
          <a:noFill/>
          <a:ln w="9525" cap="rnd">
            <a:noFill/>
            <a:prstDash val="solid"/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29BA74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/>
            <a:endParaRPr lang="en-US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642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B03756-D458-AFC7-DF8D-D3FFE513A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" y="316524"/>
            <a:ext cx="4901184" cy="1186961"/>
          </a:xfrm>
        </p:spPr>
        <p:txBody>
          <a:bodyPr>
            <a:normAutofit fontScale="90000"/>
          </a:bodyPr>
          <a:lstStyle/>
          <a:p>
            <a:r>
              <a:rPr lang="nl-NL" sz="3600" dirty="0"/>
              <a:t>2. Aanvullende schade </a:t>
            </a:r>
            <a:br>
              <a:rPr lang="nl-NL" sz="3600" dirty="0"/>
            </a:br>
            <a:r>
              <a:rPr lang="nl-NL" sz="2700" i="1" dirty="0" err="1"/>
              <a:t>MijnHerstel</a:t>
            </a:r>
            <a:r>
              <a:rPr lang="nl-NL" sz="2700" i="1" dirty="0"/>
              <a:t> (Route B)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7DCC729-B078-FD07-29BB-4E444B465D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49669"/>
            <a:ext cx="3932237" cy="4791807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nl-NL" sz="2100" dirty="0"/>
              <a:t>Beoogde kenmerken:</a:t>
            </a:r>
          </a:p>
          <a:p>
            <a:pPr marL="285750" indent="-285750">
              <a:lnSpc>
                <a:spcPct val="120000"/>
              </a:lnSpc>
              <a:buFontTx/>
              <a:buChar char="-"/>
            </a:pPr>
            <a:r>
              <a:rPr lang="nl-NL" sz="2100" b="1" dirty="0"/>
              <a:t>Snel</a:t>
            </a:r>
            <a:r>
              <a:rPr lang="nl-NL" sz="2100" dirty="0"/>
              <a:t> en hoofdzakelijk digitaal proces;</a:t>
            </a:r>
          </a:p>
          <a:p>
            <a:pPr marL="285750" indent="-285750">
              <a:lnSpc>
                <a:spcPct val="120000"/>
              </a:lnSpc>
              <a:buFontTx/>
              <a:buChar char="-"/>
            </a:pPr>
            <a:r>
              <a:rPr lang="nl-NL" sz="2100" b="1" dirty="0"/>
              <a:t>Transparant</a:t>
            </a:r>
            <a:r>
              <a:rPr lang="nl-NL" sz="2100" dirty="0"/>
              <a:t> voor ouder en advocaat;</a:t>
            </a:r>
          </a:p>
          <a:p>
            <a:pPr marL="285750" indent="-285750">
              <a:lnSpc>
                <a:spcPct val="120000"/>
              </a:lnSpc>
              <a:buFontTx/>
              <a:buChar char="-"/>
            </a:pPr>
            <a:r>
              <a:rPr lang="nl-NL" sz="2100" dirty="0"/>
              <a:t>Een </a:t>
            </a:r>
            <a:r>
              <a:rPr lang="nl-NL" sz="2100" b="1" dirty="0"/>
              <a:t>integrale</a:t>
            </a:r>
            <a:r>
              <a:rPr lang="nl-NL" sz="2100" dirty="0"/>
              <a:t> aanpak: slechts één loket;</a:t>
            </a:r>
          </a:p>
          <a:p>
            <a:pPr marL="285750" indent="-285750">
              <a:lnSpc>
                <a:spcPct val="120000"/>
              </a:lnSpc>
              <a:buFontTx/>
              <a:buChar char="-"/>
            </a:pPr>
            <a:r>
              <a:rPr lang="nl-NL" sz="2100" b="1" dirty="0"/>
              <a:t>Persoonlijke</a:t>
            </a:r>
            <a:r>
              <a:rPr lang="nl-NL" sz="2100" dirty="0"/>
              <a:t> aanpak met gerichte ondersteuning en ruimte voor de ouder om te kiezen.</a:t>
            </a:r>
          </a:p>
          <a:p>
            <a:pPr marL="285750" indent="-285750">
              <a:lnSpc>
                <a:spcPct val="120000"/>
              </a:lnSpc>
              <a:buFontTx/>
              <a:buChar char="-"/>
            </a:pPr>
            <a:r>
              <a:rPr lang="nl-NL" sz="2100" dirty="0"/>
              <a:t>Belangrijk dat we </a:t>
            </a:r>
            <a:r>
              <a:rPr lang="nl-NL" sz="2100" dirty="0" err="1"/>
              <a:t>MijnHerstel</a:t>
            </a:r>
            <a:r>
              <a:rPr lang="nl-NL" sz="2100" dirty="0"/>
              <a:t> ontwerpen met input van ouders. Daarvoor in </a:t>
            </a:r>
            <a:r>
              <a:rPr lang="nl-NL" sz="2100" b="1" dirty="0"/>
              <a:t>september</a:t>
            </a:r>
            <a:r>
              <a:rPr lang="nl-NL" sz="2100" dirty="0"/>
              <a:t> meerdere sessies gepland.</a:t>
            </a:r>
          </a:p>
          <a:p>
            <a:pPr marL="285750" indent="-285750">
              <a:buFontTx/>
              <a:buChar char="-"/>
            </a:pPr>
            <a:endParaRPr lang="nl-NL" dirty="0"/>
          </a:p>
          <a:p>
            <a:pPr marL="285750" indent="-285750">
              <a:buFontTx/>
              <a:buChar char="-"/>
            </a:pPr>
            <a:endParaRPr lang="nl-NL" dirty="0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7A71CCDD-9E4C-D264-46C9-872DB8461F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6379" y="0"/>
            <a:ext cx="685319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759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B03756-D458-AFC7-DF8D-D3FFE513A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756" y="420624"/>
            <a:ext cx="5256212" cy="817685"/>
          </a:xfrm>
        </p:spPr>
        <p:txBody>
          <a:bodyPr>
            <a:normAutofit fontScale="90000"/>
          </a:bodyPr>
          <a:lstStyle/>
          <a:p>
            <a:r>
              <a:rPr lang="nl-NL" sz="3600" dirty="0"/>
              <a:t>2. Aanvullende schade</a:t>
            </a:r>
            <a:br>
              <a:rPr lang="nl-NL" sz="3600" dirty="0"/>
            </a:br>
            <a:r>
              <a:rPr lang="nl-NL" sz="2700" i="1" dirty="0"/>
              <a:t>Aanmeldportaal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7DCC729-B078-FD07-29BB-4E444B465D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14500"/>
            <a:ext cx="3932237" cy="415448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nl-NL" dirty="0"/>
              <a:t>Dient een aantal doelen:</a:t>
            </a:r>
          </a:p>
          <a:p>
            <a:pPr marL="285750" indent="-285750">
              <a:lnSpc>
                <a:spcPct val="100000"/>
              </a:lnSpc>
              <a:buFontTx/>
              <a:buChar char="-"/>
            </a:pPr>
            <a:r>
              <a:rPr lang="nl-NL" dirty="0"/>
              <a:t>Het </a:t>
            </a:r>
            <a:r>
              <a:rPr lang="nl-NL" b="1" dirty="0"/>
              <a:t>informeren</a:t>
            </a:r>
            <a:r>
              <a:rPr lang="nl-NL" dirty="0"/>
              <a:t> van ouders en gemachtigden over de mogelijkheden die er zijn;</a:t>
            </a:r>
          </a:p>
          <a:p>
            <a:pPr marL="285750" indent="-285750">
              <a:lnSpc>
                <a:spcPct val="100000"/>
              </a:lnSpc>
              <a:buFontTx/>
              <a:buChar char="-"/>
            </a:pPr>
            <a:r>
              <a:rPr lang="nl-NL" dirty="0"/>
              <a:t>Het </a:t>
            </a:r>
            <a:r>
              <a:rPr lang="nl-NL" b="1" dirty="0"/>
              <a:t>aanmelden</a:t>
            </a:r>
            <a:r>
              <a:rPr lang="nl-NL" dirty="0"/>
              <a:t> van de ouder voor aanvullende schadecompensatie;</a:t>
            </a:r>
          </a:p>
          <a:p>
            <a:pPr marL="285750" indent="-285750">
              <a:lnSpc>
                <a:spcPct val="100000"/>
              </a:lnSpc>
              <a:buFontTx/>
              <a:buChar char="-"/>
            </a:pPr>
            <a:r>
              <a:rPr lang="nl-NL" dirty="0"/>
              <a:t>Het bieden van </a:t>
            </a:r>
            <a:r>
              <a:rPr lang="nl-NL" b="1" dirty="0"/>
              <a:t>inzicht</a:t>
            </a:r>
            <a:r>
              <a:rPr lang="nl-NL" dirty="0"/>
              <a:t> in wie zich waar bevindt in het proces, voorkomen van onnodige wachtrijen.</a:t>
            </a:r>
          </a:p>
          <a:p>
            <a:pPr marL="285750" indent="-285750">
              <a:lnSpc>
                <a:spcPct val="100000"/>
              </a:lnSpc>
              <a:buFontTx/>
              <a:buChar char="-"/>
            </a:pPr>
            <a:r>
              <a:rPr lang="nl-NL" dirty="0"/>
              <a:t>Het </a:t>
            </a:r>
            <a:r>
              <a:rPr lang="nl-NL" b="1" dirty="0"/>
              <a:t>meten</a:t>
            </a:r>
            <a:r>
              <a:rPr lang="nl-NL" dirty="0"/>
              <a:t> van voortgang en daarover communiceren met de ouder.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4B8575DA-E68D-B76D-6E23-D57CEF0FE97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7120" y="0"/>
            <a:ext cx="433365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595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Financiën - 16x9 Donkerblauw">
  <a:themeElements>
    <a:clrScheme name="Rijks Donkerblauw">
      <a:dk1>
        <a:srgbClr val="000000"/>
      </a:dk1>
      <a:lt1>
        <a:srgbClr val="FFFFFF"/>
      </a:lt1>
      <a:dk2>
        <a:srgbClr val="00689A"/>
      </a:dk2>
      <a:lt2>
        <a:srgbClr val="E4EFF9"/>
      </a:lt2>
      <a:accent1>
        <a:srgbClr val="F092CD"/>
      </a:accent1>
      <a:accent2>
        <a:srgbClr val="F9E11E"/>
      </a:accent2>
      <a:accent3>
        <a:srgbClr val="FFB612"/>
      </a:accent3>
      <a:accent4>
        <a:srgbClr val="017BC6"/>
      </a:accent4>
      <a:accent5>
        <a:srgbClr val="75D1B5"/>
      </a:accent5>
      <a:accent6>
        <a:srgbClr val="E17000"/>
      </a:accent6>
      <a:hlink>
        <a:srgbClr val="00689A"/>
      </a:hlink>
      <a:folHlink>
        <a:srgbClr val="CCDFF0"/>
      </a:folHlink>
    </a:clrScheme>
    <a:fontScheme name="Rijkshuisstij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2" id="{1F862852-E130-FD40-9A6A-A3AF458D6A75}" vid="{834BF983-AAF9-D848-A932-53ECF19A9806}"/>
    </a:ext>
  </a:extLst>
</a:theme>
</file>

<file path=ppt/theme/theme2.xml><?xml version="1.0" encoding="utf-8"?>
<a:theme xmlns:a="http://schemas.openxmlformats.org/drawingml/2006/main" name="Financiën Engelstalig - 16x9 Donkerblauw">
  <a:themeElements>
    <a:clrScheme name="Rijks Donkerblauw">
      <a:dk1>
        <a:srgbClr val="000000"/>
      </a:dk1>
      <a:lt1>
        <a:srgbClr val="FFFFFF"/>
      </a:lt1>
      <a:dk2>
        <a:srgbClr val="00689A"/>
      </a:dk2>
      <a:lt2>
        <a:srgbClr val="E4EFF9"/>
      </a:lt2>
      <a:accent1>
        <a:srgbClr val="F092CD"/>
      </a:accent1>
      <a:accent2>
        <a:srgbClr val="F9E11E"/>
      </a:accent2>
      <a:accent3>
        <a:srgbClr val="FFB612"/>
      </a:accent3>
      <a:accent4>
        <a:srgbClr val="017BC6"/>
      </a:accent4>
      <a:accent5>
        <a:srgbClr val="75D1B5"/>
      </a:accent5>
      <a:accent6>
        <a:srgbClr val="E17000"/>
      </a:accent6>
      <a:hlink>
        <a:srgbClr val="00689A"/>
      </a:hlink>
      <a:folHlink>
        <a:srgbClr val="CCDFF0"/>
      </a:folHlink>
    </a:clrScheme>
    <a:fontScheme name="Rijkshuisstij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2" id="{1F862852-E130-FD40-9A6A-A3AF458D6A75}" vid="{834BF983-AAF9-D848-A932-53ECF19A9806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FFFFFF"/>
      </a:dk1>
      <a:lt1>
        <a:sysClr val="window" lastClr="202020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Kantoorthema">
  <a:themeElements>
    <a:clrScheme name="Kantoor">
      <a:dk1>
        <a:sysClr val="windowText" lastClr="FFFFFF"/>
      </a:dk1>
      <a:lt1>
        <a:sysClr val="window" lastClr="202020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Words>755</ap:Words>
  <ap:PresentationFormat>Breedbeeld</ap:PresentationFormat>
  <ap:Paragraphs>117</ap:Paragraphs>
  <ap:Slides>12</ap:Slides>
  <ap:HiddenSlides>0</ap:HiddenSlides>
  <ap:MMClips>0</ap:MMClips>
  <ap:ScaleCrop>false</ap:ScaleCrop>
  <ap:HeadingPairs>
    <vt:vector baseType="variant" size="8">
      <vt:variant>
        <vt:lpstr>Gebruikte lettertypen</vt:lpstr>
      </vt:variant>
      <vt:variant>
        <vt:i4>4</vt:i4>
      </vt:variant>
      <vt:variant>
        <vt:lpstr>Thema</vt:lpstr>
      </vt:variant>
      <vt:variant>
        <vt:i4>2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12</vt:i4>
      </vt:variant>
    </vt:vector>
  </ap:HeadingPairs>
  <ap:TitlesOfParts>
    <vt:vector baseType="lpstr" size="19">
      <vt:lpstr>Arial</vt:lpstr>
      <vt:lpstr>Calibri</vt:lpstr>
      <vt:lpstr>Verdana</vt:lpstr>
      <vt:lpstr>Wingdings</vt:lpstr>
      <vt:lpstr>Financiën - 16x9 Donkerblauw</vt:lpstr>
      <vt:lpstr>Financiën Engelstalig - 16x9 Donkerblauw</vt:lpstr>
      <vt:lpstr>think-cell Slide</vt:lpstr>
      <vt:lpstr>Technische briefing Herstel toeslagen</vt:lpstr>
      <vt:lpstr>PowerPoint-presentatie</vt:lpstr>
      <vt:lpstr>1. Financieel herstel  Cijfers tm april ‘25</vt:lpstr>
      <vt:lpstr>1. Financieel herstel  Cijfers tm april ‘25</vt:lpstr>
      <vt:lpstr>2. Aanvullende schade  Situatie voorheen</vt:lpstr>
      <vt:lpstr>2. Aanvullende schade  Situatie straks</vt:lpstr>
      <vt:lpstr>2. Aanvullende schade Uniform schadekader cf. commissie Van Dam</vt:lpstr>
      <vt:lpstr>2. Aanvullende schade  MijnHerstel (Route B)</vt:lpstr>
      <vt:lpstr>2. Aanvullende schade Aanmeldportaal</vt:lpstr>
      <vt:lpstr>PowerPoint-presentatie</vt:lpstr>
      <vt:lpstr>3. Integrale ondersteuning </vt:lpstr>
      <vt:lpstr>PowerPoint-presentatie</vt:lpstr>
    </vt:vector>
  </ap:TitlesOfParts>
  <ap:LinksUpToDate>false</ap:LinksUpToDate>
  <ap:SharedDoc>false</ap:SharedDoc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/>
  <dc:creator/>
  <lastModifiedBy/>
  <revision/>
  <dcterms:created xsi:type="dcterms:W3CDTF">2017-08-07T06:15:39.0000000Z</dcterms:created>
  <dcterms:modified xsi:type="dcterms:W3CDTF">2025-09-11T15:38:26.0000000Z</dcterms:modified>
  <dc:description/>
  <dc:subject/>
  <keywords/>
  <version/>
  <category>------------------------</category>
</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00462cb-1b47-485e-830d-87ca0cc9766d_Enabled">
    <vt:lpwstr>true</vt:lpwstr>
  </property>
  <property fmtid="{D5CDD505-2E9C-101B-9397-08002B2CF9AE}" pid="3" name="MSIP_Label_e00462cb-1b47-485e-830d-87ca0cc9766d_SetDate">
    <vt:lpwstr>2024-03-06T12:11:56Z</vt:lpwstr>
  </property>
  <property fmtid="{D5CDD505-2E9C-101B-9397-08002B2CF9AE}" pid="4" name="MSIP_Label_e00462cb-1b47-485e-830d-87ca0cc9766d_Method">
    <vt:lpwstr>Standard</vt:lpwstr>
  </property>
  <property fmtid="{D5CDD505-2E9C-101B-9397-08002B2CF9AE}" pid="5" name="MSIP_Label_e00462cb-1b47-485e-830d-87ca0cc9766d_Name">
    <vt:lpwstr>Rijksoverheid (DGBEL)</vt:lpwstr>
  </property>
  <property fmtid="{D5CDD505-2E9C-101B-9397-08002B2CF9AE}" pid="6" name="MSIP_Label_e00462cb-1b47-485e-830d-87ca0cc9766d_SiteId">
    <vt:lpwstr>84712536-f524-40a0-913b-5d25ba502732</vt:lpwstr>
  </property>
  <property fmtid="{D5CDD505-2E9C-101B-9397-08002B2CF9AE}" pid="7" name="MSIP_Label_e00462cb-1b47-485e-830d-87ca0cc9766d_ActionId">
    <vt:lpwstr>0272c41c-f261-46b7-9715-8a84a2b221aa</vt:lpwstr>
  </property>
  <property fmtid="{D5CDD505-2E9C-101B-9397-08002B2CF9AE}" pid="8" name="MSIP_Label_e00462cb-1b47-485e-830d-87ca0cc9766d_ContentBits">
    <vt:lpwstr>0</vt:lpwstr>
  </property>
</Properties>
</file>