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6" r:id="rId5"/>
    <p:sldId id="453" r:id="rId6"/>
    <p:sldId id="446" r:id="rId7"/>
    <p:sldId id="463" r:id="rId8"/>
    <p:sldId id="418" r:id="rId9"/>
    <p:sldId id="447" r:id="rId10"/>
    <p:sldId id="464" r:id="rId11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Brouwer, Evert-Jan" initials="BE" lastIdx="21" clrIdx="9">
    <p:extLst>
      <p:ext uri="{19B8F6BF-5375-455C-9EA6-DF929625EA0E}">
        <p15:presenceInfo xmlns:p15="http://schemas.microsoft.com/office/powerpoint/2012/main" userId="S::brouwere@pbl.nl::8530a1cb-53aa-483d-bab7-319be5617d72" providerId="AD"/>
      </p:ext>
    </p:extLst>
  </p:cmAuthor>
  <p:cmAuthor id="11" name="Marijke" initials="M" lastIdx="22" clrIdx="10">
    <p:extLst>
      <p:ext uri="{19B8F6BF-5375-455C-9EA6-DF929625EA0E}">
        <p15:presenceInfo xmlns:p15="http://schemas.microsoft.com/office/powerpoint/2012/main" userId="S::marijke.menkveld@tno.nl::7dc3aba5-ea8c-41ad-9608-e83ed4d98410" providerId="AD"/>
      </p:ext>
    </p:extLst>
  </p:cmAuthor>
  <p:cmAuthor id="12" name="Koutstaal, Paul" initials="KP" lastIdx="1" clrIdx="11">
    <p:extLst>
      <p:ext uri="{19B8F6BF-5375-455C-9EA6-DF929625EA0E}">
        <p15:presenceInfo xmlns:p15="http://schemas.microsoft.com/office/powerpoint/2012/main" userId="S::koutstaalp@pbl.nl::9d37dcbc-bf63-48b8-9ca6-20b6c9629b62" providerId="AD"/>
      </p:ext>
    </p:extLst>
  </p:cmAuthor>
  <p:cmAuthor id="13" name="Hammingh, Pieter" initials="HP" lastIdx="1" clrIdx="12">
    <p:extLst>
      <p:ext uri="{19B8F6BF-5375-455C-9EA6-DF929625EA0E}">
        <p15:presenceInfo xmlns:p15="http://schemas.microsoft.com/office/powerpoint/2012/main" userId="S::hamminghp@pbl.nl::a7666f7b-5785-44be-bbcc-0093fe9df3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FDEC5"/>
    <a:srgbClr val="777C00"/>
    <a:srgbClr val="C9C89F"/>
    <a:srgbClr val="AAA867"/>
    <a:srgbClr val="CAC9A0"/>
    <a:srgbClr val="BCBB88"/>
    <a:srgbClr val="E8F400"/>
    <a:srgbClr val="C1C127"/>
    <a:srgbClr val="E0D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52767" autoAdjust="0"/>
  </p:normalViewPr>
  <p:slideViewPr>
    <p:cSldViewPr snapToGrid="0">
      <p:cViewPr varScale="1">
        <p:scale>
          <a:sx n="35" d="100"/>
          <a:sy n="35" d="100"/>
        </p:scale>
        <p:origin x="1564" y="32"/>
      </p:cViewPr>
      <p:guideLst>
        <p:guide pos="518"/>
        <p:guide orient="horz" pos="2160"/>
        <p:guide orient="horz" pos="1036"/>
        <p:guide orient="horz" pos="1095"/>
        <p:guide pos="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handoutMaster" Target="handoutMasters/handoutMaster1.xml" Id="rId13" /><Relationship Type="http://schemas.openxmlformats.org/officeDocument/2006/relationships/tableStyles" Target="tableStyles.xml" Id="rId18" /><Relationship Type="http://schemas.openxmlformats.org/officeDocument/2006/relationships/slide" Target="slides/slide3.xml" Id="rId7" /><Relationship Type="http://schemas.openxmlformats.org/officeDocument/2006/relationships/notesMaster" Target="notesMasters/notesMaster1.xml" Id="rId12" /><Relationship Type="http://schemas.openxmlformats.org/officeDocument/2006/relationships/theme" Target="theme/theme1.xml" Id="rId17" /><Relationship Type="http://schemas.openxmlformats.org/officeDocument/2006/relationships/viewProps" Target="viewProps.xml" Id="rId16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presProps" Target="presProps.xml" Id="rId1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commentAuthors" Target="commentAuthors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43664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7" y="9443664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7" y="9443664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noStrik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31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1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76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66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817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1" dirty="0">
              <a:effectLst/>
              <a:latin typeface="RijksoverheidSansText" panose="020B050304020206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39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87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42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199" y="6372038"/>
            <a:ext cx="3781426" cy="264272"/>
          </a:xfrm>
        </p:spPr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31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333663" y="1817829"/>
            <a:ext cx="10101384" cy="45058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2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199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November 2022  PBL, TNO, CBS, RIVM + bijdragen van RVO en WUR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4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18" r:id="rId22"/>
    <p:sldLayoutId id="2147483717" r:id="rId23"/>
    <p:sldLayoutId id="2147483714" r:id="rId24"/>
    <p:sldLayoutId id="2147483713" r:id="rId25"/>
    <p:sldLayoutId id="2147483716" r:id="rId26"/>
    <p:sldLayoutId id="2147483715" r:id="rId27"/>
    <p:sldLayoutId id="2147483702" r:id="rId28"/>
    <p:sldLayoutId id="2147483721" r:id="rId29"/>
    <p:sldLayoutId id="2147483740" r:id="rId30"/>
    <p:sldLayoutId id="2147483700" r:id="rId31"/>
    <p:sldLayoutId id="2147483692" r:id="rId32"/>
    <p:sldLayoutId id="2147483722" r:id="rId33"/>
    <p:sldLayoutId id="2147483723" r:id="rId34"/>
    <p:sldLayoutId id="2147483741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3411" y="3765159"/>
            <a:ext cx="10944000" cy="1692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Klimaat- </a:t>
            </a:r>
            <a:r>
              <a:rPr lang="en-US" sz="2700" dirty="0" err="1"/>
              <a:t>en</a:t>
            </a:r>
            <a:r>
              <a:rPr lang="en-US" sz="2700" dirty="0"/>
              <a:t> </a:t>
            </a:r>
            <a:r>
              <a:rPr lang="en-US" sz="2700" dirty="0" err="1"/>
              <a:t>Energieverkenning</a:t>
            </a:r>
            <a:r>
              <a:rPr lang="en-US" sz="2700" dirty="0"/>
              <a:t> 2022</a:t>
            </a:r>
            <a:br>
              <a:rPr lang="en-US" sz="2700" dirty="0"/>
            </a:br>
            <a:br>
              <a:rPr lang="en-US" sz="2800" dirty="0"/>
            </a:b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klimaatambitie</a:t>
            </a:r>
            <a:r>
              <a:rPr lang="en-US" dirty="0"/>
              <a:t> </a:t>
            </a:r>
            <a:r>
              <a:rPr lang="en-US" dirty="0" err="1"/>
              <a:t>vergt</a:t>
            </a:r>
            <a:r>
              <a:rPr lang="en-US" dirty="0"/>
              <a:t> </a:t>
            </a:r>
            <a:r>
              <a:rPr lang="en-US" dirty="0" err="1"/>
              <a:t>snellere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beleid</a:t>
            </a:r>
            <a:endParaRPr lang="nl-NL" sz="2000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33411" y="6125948"/>
            <a:ext cx="8272845" cy="260518"/>
          </a:xfrm>
        </p:spPr>
        <p:txBody>
          <a:bodyPr/>
          <a:lstStyle/>
          <a:p>
            <a:r>
              <a:rPr lang="nl-NL" dirty="0"/>
              <a:t>PBL, TNO, CBS, RIVM, met bijdragen van RVO en WUR | November 2022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59080" y="-8509"/>
            <a:ext cx="12740640" cy="1889697"/>
          </a:xfrm>
          <a:prstGeom prst="rect">
            <a:avLst/>
          </a:prstGeom>
          <a:gradFill>
            <a:gsLst>
              <a:gs pos="0">
                <a:schemeClr val="tx1">
                  <a:alpha val="39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879600"/>
          </a:xfrm>
          <a:prstGeom prst="rect">
            <a:avLst/>
          </a:prstGeom>
        </p:spPr>
      </p:pic>
      <p:pic>
        <p:nvPicPr>
          <p:cNvPr id="16" name="Picture Placeholder 15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B45771DA-67CF-40A6-BC8B-3B30AFE14A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4" b="18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898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2F80E-4E31-4846-938A-977C65D5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000560"/>
            <a:ext cx="10923588" cy="4220853"/>
          </a:xfrm>
        </p:spPr>
        <p:txBody>
          <a:bodyPr>
            <a:normAutofit lnSpcReduction="10000"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Belangrijkste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wijzigingen</a:t>
            </a:r>
            <a:r>
              <a:rPr lang="en-US" sz="2000" dirty="0">
                <a:solidFill>
                  <a:srgbClr val="00B050"/>
                </a:solidFill>
              </a:rPr>
              <a:t> in </a:t>
            </a:r>
            <a:r>
              <a:rPr lang="en-US" sz="2000" dirty="0" err="1">
                <a:solidFill>
                  <a:srgbClr val="00B050"/>
                </a:solidFill>
              </a:rPr>
              <a:t>vastgesteld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en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voorgenomen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beleid</a:t>
            </a:r>
            <a:r>
              <a:rPr lang="en-US" sz="2000" dirty="0"/>
              <a:t>:</a:t>
            </a:r>
          </a:p>
          <a:p>
            <a:pPr lvl="1"/>
            <a:r>
              <a:rPr lang="nl-NL" sz="1600" dirty="0"/>
              <a:t>extra windparken;</a:t>
            </a:r>
          </a:p>
          <a:p>
            <a:pPr lvl="1"/>
            <a:r>
              <a:rPr lang="nl-NL" sz="1600" dirty="0"/>
              <a:t>hogere CO</a:t>
            </a:r>
            <a:r>
              <a:rPr lang="nl-NL" sz="1600" baseline="-25000" dirty="0"/>
              <a:t>2</a:t>
            </a:r>
            <a:r>
              <a:rPr lang="nl-NL" sz="1600" dirty="0"/>
              <a:t>-prijzen;</a:t>
            </a:r>
          </a:p>
          <a:p>
            <a:pPr lvl="1"/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-normering </a:t>
            </a:r>
            <a:r>
              <a:rPr lang="en-US" sz="1600" dirty="0" err="1"/>
              <a:t>personen</a:t>
            </a:r>
            <a:r>
              <a:rPr lang="en-US" sz="1600" dirty="0"/>
              <a:t>-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bestelauto’s</a:t>
            </a:r>
            <a:r>
              <a:rPr lang="en-US" sz="1600" dirty="0"/>
              <a:t>.</a:t>
            </a:r>
          </a:p>
          <a:p>
            <a:r>
              <a:rPr lang="en-US" sz="2000" dirty="0" err="1"/>
              <a:t>Belangrijke</a:t>
            </a:r>
            <a:r>
              <a:rPr lang="en-US" sz="2000" dirty="0"/>
              <a:t> </a:t>
            </a:r>
            <a:r>
              <a:rPr lang="en-US" sz="2000" dirty="0" err="1"/>
              <a:t>geagendeerde</a:t>
            </a:r>
            <a:r>
              <a:rPr lang="en-US" sz="2000" dirty="0"/>
              <a:t> </a:t>
            </a:r>
            <a:r>
              <a:rPr lang="en-US" sz="2000" dirty="0" err="1"/>
              <a:t>maatregelen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9900"/>
                </a:solidFill>
              </a:rPr>
              <a:t>met </a:t>
            </a:r>
            <a:r>
              <a:rPr lang="en-US" sz="2000" dirty="0" err="1">
                <a:solidFill>
                  <a:srgbClr val="FF9900"/>
                </a:solidFill>
              </a:rPr>
              <a:t>inschatting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budget ‘</a:t>
            </a:r>
            <a:r>
              <a:rPr lang="en-US" sz="1600" dirty="0" err="1"/>
              <a:t>maatwerk</a:t>
            </a:r>
            <a:r>
              <a:rPr lang="en-US" sz="1600" dirty="0"/>
              <a:t> </a:t>
            </a:r>
            <a:r>
              <a:rPr lang="en-US" sz="1600" dirty="0" err="1"/>
              <a:t>grote</a:t>
            </a:r>
            <a:r>
              <a:rPr lang="en-US" sz="1600" dirty="0"/>
              <a:t> </a:t>
            </a:r>
            <a:r>
              <a:rPr lang="en-US" sz="1600" dirty="0" err="1"/>
              <a:t>bedrijven</a:t>
            </a:r>
            <a:r>
              <a:rPr lang="en-US" sz="1600" dirty="0"/>
              <a:t>’;</a:t>
            </a:r>
          </a:p>
          <a:p>
            <a:pPr lvl="1"/>
            <a:r>
              <a:rPr lang="en-US" sz="1600" dirty="0" err="1"/>
              <a:t>stimuleren</a:t>
            </a:r>
            <a:r>
              <a:rPr lang="en-US" sz="1600" dirty="0"/>
              <a:t> </a:t>
            </a:r>
            <a:r>
              <a:rPr lang="en-US" sz="1600" dirty="0" err="1"/>
              <a:t>groene</a:t>
            </a:r>
            <a:r>
              <a:rPr lang="en-US" sz="1600" dirty="0"/>
              <a:t> </a:t>
            </a:r>
            <a:r>
              <a:rPr lang="en-US" sz="1600" dirty="0" err="1"/>
              <a:t>waterstof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normering</a:t>
            </a:r>
            <a:r>
              <a:rPr lang="en-US" sz="1600" dirty="0"/>
              <a:t> </a:t>
            </a:r>
            <a:r>
              <a:rPr lang="en-US" sz="1600" dirty="0" err="1"/>
              <a:t>hybride</a:t>
            </a:r>
            <a:r>
              <a:rPr lang="en-US" sz="1600" dirty="0"/>
              <a:t> </a:t>
            </a:r>
            <a:r>
              <a:rPr lang="en-US" sz="1600" dirty="0" err="1"/>
              <a:t>warmtepompen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prestatieafspraken</a:t>
            </a:r>
            <a:r>
              <a:rPr lang="en-US" sz="1600" dirty="0"/>
              <a:t> met </a:t>
            </a:r>
            <a:r>
              <a:rPr lang="en-US" sz="1600" dirty="0" err="1"/>
              <a:t>corporaties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bijmengverplichting</a:t>
            </a:r>
            <a:r>
              <a:rPr lang="en-US" sz="1600" dirty="0"/>
              <a:t> </a:t>
            </a:r>
            <a:r>
              <a:rPr lang="en-US" sz="1600" dirty="0" err="1"/>
              <a:t>groen</a:t>
            </a:r>
            <a:r>
              <a:rPr lang="en-US" sz="1600" dirty="0"/>
              <a:t> gas.</a:t>
            </a:r>
          </a:p>
          <a:p>
            <a:endParaRPr lang="en-US" sz="2000" dirty="0"/>
          </a:p>
          <a:p>
            <a:r>
              <a:rPr lang="en-US" sz="2000" dirty="0" err="1"/>
              <a:t>Belangrijke</a:t>
            </a:r>
            <a:r>
              <a:rPr lang="en-US" sz="2000" dirty="0"/>
              <a:t> </a:t>
            </a:r>
            <a:r>
              <a:rPr lang="en-US" sz="2000" dirty="0" err="1"/>
              <a:t>geagendeerde</a:t>
            </a:r>
            <a:r>
              <a:rPr lang="en-US" sz="2000" dirty="0"/>
              <a:t> </a:t>
            </a:r>
            <a:r>
              <a:rPr lang="en-US" sz="2000" dirty="0" err="1"/>
              <a:t>maatregelen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zonder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inschatting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Nationaal</a:t>
            </a:r>
            <a:r>
              <a:rPr lang="en-US" sz="1600" dirty="0"/>
              <a:t> </a:t>
            </a:r>
            <a:r>
              <a:rPr lang="en-US" sz="1600" dirty="0" err="1"/>
              <a:t>Programma</a:t>
            </a:r>
            <a:r>
              <a:rPr lang="en-US" sz="1600" dirty="0"/>
              <a:t> </a:t>
            </a:r>
            <a:r>
              <a:rPr lang="en-US" sz="1600" dirty="0" err="1"/>
              <a:t>Landelijk</a:t>
            </a:r>
            <a:r>
              <a:rPr lang="en-US" sz="1600" dirty="0"/>
              <a:t> </a:t>
            </a:r>
            <a:r>
              <a:rPr lang="en-US" sz="1600" dirty="0" err="1"/>
              <a:t>Gebied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Betalen</a:t>
            </a:r>
            <a:r>
              <a:rPr lang="en-US" sz="1600" dirty="0"/>
              <a:t> </a:t>
            </a:r>
            <a:r>
              <a:rPr lang="en-US" sz="1600" dirty="0" err="1"/>
              <a:t>naar</a:t>
            </a:r>
            <a:r>
              <a:rPr lang="en-US" sz="1600" dirty="0"/>
              <a:t> </a:t>
            </a:r>
            <a:r>
              <a:rPr lang="en-US" sz="1600" dirty="0" err="1"/>
              <a:t>Gebruik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aanpassingen</a:t>
            </a:r>
            <a:r>
              <a:rPr lang="en-US" sz="1600" dirty="0"/>
              <a:t> </a:t>
            </a:r>
            <a:r>
              <a:rPr lang="en-US" sz="1600" dirty="0" err="1"/>
              <a:t>energiebelastingen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pakket</a:t>
            </a:r>
            <a:r>
              <a:rPr lang="en-US" sz="1600" dirty="0"/>
              <a:t> </a:t>
            </a:r>
            <a:r>
              <a:rPr lang="en-US" sz="1600" dirty="0" err="1"/>
              <a:t>verduurzaming</a:t>
            </a:r>
            <a:r>
              <a:rPr lang="en-US" sz="1600" dirty="0"/>
              <a:t> </a:t>
            </a:r>
            <a:r>
              <a:rPr lang="en-US" sz="1600" dirty="0" err="1"/>
              <a:t>glastuinbouw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diverse </a:t>
            </a:r>
            <a:r>
              <a:rPr lang="en-US" sz="1600" dirty="0" err="1"/>
              <a:t>Europese</a:t>
            </a:r>
            <a:r>
              <a:rPr lang="en-US" sz="1600" dirty="0"/>
              <a:t> </a:t>
            </a:r>
            <a:r>
              <a:rPr lang="en-US" sz="1600" dirty="0" err="1"/>
              <a:t>voorstellen</a:t>
            </a:r>
            <a:r>
              <a:rPr lang="en-US" sz="1600" dirty="0"/>
              <a:t> (ETS-BRT, EED, REDIII).</a:t>
            </a:r>
          </a:p>
          <a:p>
            <a:r>
              <a:rPr lang="en-US" sz="2000" dirty="0" err="1"/>
              <a:t>Geagendeerd</a:t>
            </a:r>
            <a:r>
              <a:rPr lang="en-US" sz="2000" dirty="0"/>
              <a:t> </a:t>
            </a:r>
            <a:r>
              <a:rPr lang="en-US" sz="2000" dirty="0" err="1"/>
              <a:t>beleid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2030:</a:t>
            </a:r>
          </a:p>
          <a:p>
            <a:pPr lvl="1"/>
            <a:r>
              <a:rPr lang="en-US" sz="1600" dirty="0" err="1"/>
              <a:t>windparken</a:t>
            </a:r>
            <a:r>
              <a:rPr lang="en-US" sz="1600" dirty="0"/>
              <a:t> op zee;</a:t>
            </a:r>
          </a:p>
          <a:p>
            <a:pPr lvl="1"/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-vrije </a:t>
            </a:r>
            <a:r>
              <a:rPr lang="en-US" sz="1600" dirty="0" err="1"/>
              <a:t>gascentrales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Borssele</a:t>
            </a:r>
            <a:r>
              <a:rPr lang="en-US" sz="1600" dirty="0"/>
              <a:t> </a:t>
            </a:r>
            <a:r>
              <a:rPr lang="en-US" sz="1600" dirty="0" err="1"/>
              <a:t>langer</a:t>
            </a:r>
            <a:r>
              <a:rPr lang="en-US" sz="1600" dirty="0"/>
              <a:t> open;</a:t>
            </a:r>
          </a:p>
          <a:p>
            <a:pPr lvl="1"/>
            <a:r>
              <a:rPr lang="en-US" sz="1600" dirty="0" err="1"/>
              <a:t>nieuwe</a:t>
            </a:r>
            <a:r>
              <a:rPr lang="en-US" sz="1600" dirty="0"/>
              <a:t> </a:t>
            </a:r>
            <a:r>
              <a:rPr lang="en-US" sz="1600" dirty="0" err="1"/>
              <a:t>kerncentrales</a:t>
            </a:r>
            <a:r>
              <a:rPr lang="en-US" sz="16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677CBF-9846-4CF2-B396-74F9FDD7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1052513"/>
            <a:ext cx="11409359" cy="948047"/>
          </a:xfrm>
        </p:spPr>
        <p:txBody>
          <a:bodyPr>
            <a:normAutofit/>
          </a:bodyPr>
          <a:lstStyle/>
          <a:p>
            <a:r>
              <a:rPr lang="en-US" dirty="0" err="1"/>
              <a:t>Beleidsmaatregelen</a:t>
            </a:r>
            <a:r>
              <a:rPr lang="en-US" dirty="0"/>
              <a:t> in de KEV</a:t>
            </a:r>
            <a:r>
              <a:rPr lang="en-US" sz="3100" dirty="0"/>
              <a:t>	</a:t>
            </a:r>
            <a:endParaRPr lang="nl-NL" sz="3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70F91-48C3-4F8D-B368-E33C0605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198" y="6372038"/>
            <a:ext cx="4565905" cy="264272"/>
          </a:xfrm>
        </p:spPr>
        <p:txBody>
          <a:bodyPr/>
          <a:lstStyle/>
          <a:p>
            <a:r>
              <a:rPr lang="en-US" sz="900"/>
              <a:t>November 2022  PBL, TNO, CBS, RIVM + bijdragen van RVO en WUR</a:t>
            </a:r>
            <a:endParaRPr lang="nl-NL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83ADC-55DF-4DAC-82D6-E4A0A305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556A1-6FE8-483A-B55C-48A11798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251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705543D-1D10-4882-AC6F-599816451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411" y="1885950"/>
            <a:ext cx="5765801" cy="44860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Broeikasgasreductie</a:t>
            </a:r>
            <a:r>
              <a:rPr lang="en-US" dirty="0"/>
              <a:t>: 39-50% </a:t>
            </a:r>
            <a:r>
              <a:rPr lang="en-US" dirty="0" err="1"/>
              <a:t>t.o.v</a:t>
            </a:r>
            <a:r>
              <a:rPr lang="en-US" dirty="0"/>
              <a:t>. 1990, met </a:t>
            </a:r>
            <a:r>
              <a:rPr lang="en-US" dirty="0" err="1"/>
              <a:t>vastgesteld</a:t>
            </a:r>
            <a:r>
              <a:rPr lang="en-US" dirty="0"/>
              <a:t> &amp; </a:t>
            </a:r>
            <a:r>
              <a:rPr lang="en-US" dirty="0" err="1"/>
              <a:t>voorgenomen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Restopgave</a:t>
            </a:r>
            <a:r>
              <a:rPr lang="en-US" sz="1800" dirty="0"/>
              <a:t> 12-36 megaton;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5-6 megaton extra </a:t>
            </a:r>
            <a:r>
              <a:rPr lang="en-US" sz="1800" dirty="0" err="1"/>
              <a:t>reductie</a:t>
            </a:r>
            <a:r>
              <a:rPr lang="en-US" sz="1800" dirty="0"/>
              <a:t> </a:t>
            </a:r>
            <a:r>
              <a:rPr lang="en-US" sz="1800" dirty="0" err="1"/>
              <a:t>denkbaar</a:t>
            </a:r>
            <a:r>
              <a:rPr lang="en-US" sz="1800" dirty="0"/>
              <a:t> met </a:t>
            </a:r>
            <a:r>
              <a:rPr lang="en-US" sz="1800" dirty="0" err="1"/>
              <a:t>ingeschat</a:t>
            </a:r>
            <a:r>
              <a:rPr lang="en-US" sz="1800" dirty="0"/>
              <a:t> </a:t>
            </a:r>
            <a:r>
              <a:rPr lang="en-US" sz="1800" dirty="0" err="1"/>
              <a:t>deel</a:t>
            </a:r>
            <a:r>
              <a:rPr lang="en-US" sz="1800" dirty="0"/>
              <a:t> </a:t>
            </a:r>
            <a:r>
              <a:rPr lang="en-US" sz="1800" dirty="0" err="1"/>
              <a:t>geagendeerde</a:t>
            </a:r>
            <a:r>
              <a:rPr lang="en-US" sz="1800" dirty="0"/>
              <a:t> </a:t>
            </a:r>
            <a:r>
              <a:rPr lang="en-US" sz="1800" dirty="0" err="1"/>
              <a:t>beleid</a:t>
            </a:r>
            <a:r>
              <a:rPr lang="en-US" sz="1800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Bijdrage</a:t>
            </a:r>
            <a:r>
              <a:rPr lang="en-US" sz="1800" dirty="0"/>
              <a:t> </a:t>
            </a:r>
            <a:r>
              <a:rPr lang="en-US" sz="1800" dirty="0" err="1"/>
              <a:t>overig</a:t>
            </a:r>
            <a:r>
              <a:rPr lang="en-US" sz="1800" dirty="0"/>
              <a:t> </a:t>
            </a:r>
            <a:r>
              <a:rPr lang="en-US" sz="1800" dirty="0" err="1"/>
              <a:t>geagendeerd</a:t>
            </a:r>
            <a:r>
              <a:rPr lang="en-US" sz="1800" dirty="0"/>
              <a:t> </a:t>
            </a:r>
            <a:r>
              <a:rPr lang="en-US" sz="1800" dirty="0" err="1"/>
              <a:t>beleid</a:t>
            </a:r>
            <a:r>
              <a:rPr lang="en-US" sz="1800" dirty="0"/>
              <a:t> (</a:t>
            </a:r>
            <a:r>
              <a:rPr lang="en-US" sz="1800" dirty="0" err="1"/>
              <a:t>onvoldoende</a:t>
            </a:r>
            <a:r>
              <a:rPr lang="en-US" sz="1800" dirty="0"/>
              <a:t> </a:t>
            </a:r>
            <a:r>
              <a:rPr lang="en-US" sz="1800" dirty="0" err="1"/>
              <a:t>uitgewerkt</a:t>
            </a:r>
            <a:r>
              <a:rPr lang="en-US" sz="1800" dirty="0"/>
              <a:t>): </a:t>
            </a:r>
            <a:r>
              <a:rPr lang="en-US" sz="1800" dirty="0" err="1"/>
              <a:t>indicatie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</a:t>
            </a:r>
            <a:r>
              <a:rPr lang="en-US" sz="1800" dirty="0" err="1"/>
              <a:t>Coalitieakkoord</a:t>
            </a:r>
            <a:r>
              <a:rPr lang="en-US" sz="1800" dirty="0"/>
              <a:t> </a:t>
            </a:r>
            <a:r>
              <a:rPr lang="en-US" sz="1800" dirty="0" err="1"/>
              <a:t>hooguit</a:t>
            </a:r>
            <a:r>
              <a:rPr lang="en-US" sz="1800" dirty="0"/>
              <a:t> 10 megaton;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/>
              <a:t>Aanvullend beleid nodig.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B083D7B-D7F7-4F1F-9DF7-B0A9B90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1052513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emissies</a:t>
            </a:r>
            <a:r>
              <a:rPr lang="en-US" dirty="0"/>
              <a:t> </a:t>
            </a:r>
            <a:r>
              <a:rPr lang="en-US" dirty="0" err="1"/>
              <a:t>dalen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 2030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0C087-4EDD-4054-BBEA-58081AE8FD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553199" y="6372038"/>
            <a:ext cx="4584508" cy="2642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November 2022  PBL, TNO, CBS, RIVM + bijdragen van RVO en WUR</a:t>
            </a:r>
            <a:endParaRPr lang="nl-NL" sz="9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6D461-5E20-45B0-BFA2-0230995637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A812-8857-4E9A-AAA6-66ABDA95E3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FF071C-D987-424F-ABC0-80DCF3BDEB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4788" y="1668870"/>
            <a:ext cx="5003799" cy="3936186"/>
          </a:xfrm>
        </p:spPr>
      </p:pic>
    </p:spTree>
    <p:extLst>
      <p:ext uri="{BB962C8B-B14F-4D97-AF65-F5344CB8AC3E}">
        <p14:creationId xmlns:p14="http://schemas.microsoft.com/office/powerpoint/2010/main" val="382573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8B083D7B-D7F7-4F1F-9DF7-B0A9B90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1052513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dirty="0"/>
              <a:t>Aandeel hernieuwbare energie stijgt nu sneller 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0C087-4EDD-4054-BBEA-58081AE8FD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553198" y="6372038"/>
            <a:ext cx="4511041" cy="26427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November 2022  PBL, TNO, CBS, RIVM + bijdragen van RVO en WUR</a:t>
            </a:r>
            <a:endParaRPr lang="nl-NL" sz="9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6D461-5E20-45B0-BFA2-0230995637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A812-8857-4E9A-AAA6-66ABDA95E3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C3B550-713B-4296-8C4E-0DE74D7BDD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4788" y="1799157"/>
            <a:ext cx="5003800" cy="3675611"/>
          </a:xfr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257FBC1-9C7D-48DF-8AC9-AF66BBE75D80}"/>
              </a:ext>
            </a:extLst>
          </p:cNvPr>
          <p:cNvGraphicFramePr>
            <a:graphicFrameLocks noGrp="1"/>
          </p:cNvGraphicFramePr>
          <p:nvPr/>
        </p:nvGraphicFramePr>
        <p:xfrm>
          <a:off x="633410" y="2000560"/>
          <a:ext cx="5462587" cy="18406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7993">
                  <a:extLst>
                    <a:ext uri="{9D8B030D-6E8A-4147-A177-3AD203B41FA5}">
                      <a16:colId xmlns:a16="http://schemas.microsoft.com/office/drawing/2014/main" val="1842685322"/>
                    </a:ext>
                  </a:extLst>
                </a:gridCol>
                <a:gridCol w="1816794">
                  <a:extLst>
                    <a:ext uri="{9D8B030D-6E8A-4147-A177-3AD203B41FA5}">
                      <a16:colId xmlns:a16="http://schemas.microsoft.com/office/drawing/2014/main" val="201934905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51629114"/>
                    </a:ext>
                  </a:extLst>
                </a:gridCol>
              </a:tblGrid>
              <a:tr h="41875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Doel [%]</a:t>
                      </a:r>
                      <a:endParaRPr lang="nl-NL" b="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Raming</a:t>
                      </a:r>
                      <a:r>
                        <a:rPr lang="en-US" b="0" dirty="0"/>
                        <a:t> [%]</a:t>
                      </a:r>
                      <a:endParaRPr lang="nl-NL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36248341"/>
                  </a:ext>
                </a:extLst>
              </a:tr>
              <a:tr h="50158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2020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 </a:t>
                      </a: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008836"/>
                  </a:ext>
                </a:extLst>
              </a:tr>
              <a:tr h="4187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2023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16,7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041918"/>
                  </a:ext>
                </a:extLst>
              </a:tr>
              <a:tr h="50158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2030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 [26-34]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40475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6293C0C4-1953-4B29-97C6-06A8D3649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08122"/>
              </p:ext>
            </p:extLst>
          </p:nvPr>
        </p:nvGraphicFramePr>
        <p:xfrm>
          <a:off x="633410" y="4136559"/>
          <a:ext cx="5462587" cy="19401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2887">
                  <a:extLst>
                    <a:ext uri="{9D8B030D-6E8A-4147-A177-3AD203B41FA5}">
                      <a16:colId xmlns:a16="http://schemas.microsoft.com/office/drawing/2014/main" val="1842685322"/>
                    </a:ext>
                  </a:extLst>
                </a:gridCol>
                <a:gridCol w="1967550">
                  <a:extLst>
                    <a:ext uri="{9D8B030D-6E8A-4147-A177-3AD203B41FA5}">
                      <a16:colId xmlns:a16="http://schemas.microsoft.com/office/drawing/2014/main" val="2019349053"/>
                    </a:ext>
                  </a:extLst>
                </a:gridCol>
                <a:gridCol w="1982150">
                  <a:extLst>
                    <a:ext uri="{9D8B030D-6E8A-4147-A177-3AD203B41FA5}">
                      <a16:colId xmlns:a16="http://schemas.microsoft.com/office/drawing/2014/main" val="2051629114"/>
                    </a:ext>
                  </a:extLst>
                </a:gridCol>
              </a:tblGrid>
              <a:tr h="373263">
                <a:tc rowSpan="2"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Aandeel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hernieuwbaar</a:t>
                      </a:r>
                      <a:endParaRPr lang="nl-NL" b="0" dirty="0"/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49531493"/>
                  </a:ext>
                </a:extLst>
              </a:tr>
              <a:tr h="373263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  <a:endParaRPr lang="nl-NL" dirty="0"/>
                    </a:p>
                  </a:txBody>
                  <a:tcPr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  <a:endParaRPr lang="nl-NL" dirty="0"/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248341"/>
                  </a:ext>
                </a:extLst>
              </a:tr>
              <a:tr h="447099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Elektriciteit</a:t>
                      </a:r>
                      <a:endParaRPr lang="nl-NL" dirty="0"/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nl-NL" dirty="0"/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nl-NL" dirty="0"/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008836"/>
                  </a:ext>
                </a:extLst>
              </a:tr>
              <a:tr h="373263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Warmte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041918"/>
                  </a:ext>
                </a:extLst>
              </a:tr>
              <a:tr h="373263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Mobiliteit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nl-NL" dirty="0"/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0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F6229485-3F48-4A5E-B5D5-54BE86ECC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2" y="2006163"/>
            <a:ext cx="5352697" cy="4215250"/>
          </a:xfrm>
          <a:prstGeom prst="rect">
            <a:avLst/>
          </a:prstGeom>
          <a:noFill/>
        </p:spPr>
      </p:pic>
      <p:pic>
        <p:nvPicPr>
          <p:cNvPr id="7" name="Picture 6" descr="Chart, waterfall chart, box and whisker chart&#10;&#10;Description automatically generated">
            <a:extLst>
              <a:ext uri="{FF2B5EF4-FFF2-40B4-BE49-F238E27FC236}">
                <a16:creationId xmlns:a16="http://schemas.microsoft.com/office/drawing/2014/main" id="{2432B768-A216-4939-912A-766D4EFD1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65" y="2000561"/>
            <a:ext cx="4329080" cy="4220852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149913E-C7CB-4713-A54C-6498A12B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1052514"/>
            <a:ext cx="10923588" cy="948047"/>
          </a:xfrm>
        </p:spPr>
        <p:txBody>
          <a:bodyPr anchor="t">
            <a:normAutofit/>
          </a:bodyPr>
          <a:lstStyle/>
          <a:p>
            <a:r>
              <a:rPr lang="nl-NL" sz="3100"/>
              <a:t>Energiebesparingsdoelen niet of nauwelijks in zicht</a:t>
            </a:r>
            <a:endParaRPr lang="nl-NL" sz="3100">
              <a:highlight>
                <a:srgbClr val="00FFFF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7650DD-F9FF-4B87-A127-7ED99AD3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198" y="6372038"/>
            <a:ext cx="4329079" cy="26427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November 2022  PBL, TNO, CBS, RIVM + bijdragen van RVO en WUR</a:t>
            </a:r>
            <a:endParaRPr lang="nl-NL" sz="9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630C25-8617-47A3-9D5F-EB7A7244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03E438-9B21-42C4-B356-42B589A7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7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705543D-1D10-4882-AC6F-599816451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411" y="2197100"/>
            <a:ext cx="5602289" cy="367225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Ramingen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indicatieve</a:t>
            </a:r>
            <a:r>
              <a:rPr lang="en-US" dirty="0"/>
              <a:t> </a:t>
            </a:r>
            <a:r>
              <a:rPr lang="en-US" dirty="0" err="1"/>
              <a:t>restemissies</a:t>
            </a:r>
            <a:r>
              <a:rPr lang="en-US" dirty="0"/>
              <a:t> voor </a:t>
            </a:r>
            <a:r>
              <a:rPr lang="en-US" dirty="0" err="1"/>
              <a:t>elektriciteit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overlappen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Indicatieve</a:t>
            </a:r>
            <a:r>
              <a:rPr lang="en-US" dirty="0"/>
              <a:t> </a:t>
            </a:r>
            <a:r>
              <a:rPr lang="en-US" dirty="0" err="1"/>
              <a:t>restemissies</a:t>
            </a:r>
            <a:r>
              <a:rPr lang="en-US" dirty="0"/>
              <a:t> voor </a:t>
            </a:r>
            <a:r>
              <a:rPr lang="en-US" dirty="0" err="1"/>
              <a:t>gebouwde</a:t>
            </a:r>
            <a:r>
              <a:rPr lang="en-US" dirty="0"/>
              <a:t> </a:t>
            </a:r>
            <a:r>
              <a:rPr lang="en-US" dirty="0" err="1"/>
              <a:t>omgeving</a:t>
            </a:r>
            <a:r>
              <a:rPr lang="en-US" dirty="0"/>
              <a:t>, </a:t>
            </a:r>
            <a:r>
              <a:rPr lang="en-US" dirty="0" err="1"/>
              <a:t>landbouw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mobiliteit</a:t>
            </a:r>
            <a:r>
              <a:rPr lang="en-US" dirty="0"/>
              <a:t> niet in </a:t>
            </a:r>
            <a:r>
              <a:rPr lang="en-US" dirty="0" err="1"/>
              <a:t>zicht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i</a:t>
            </a:r>
            <a:r>
              <a:rPr lang="en-US" sz="2000" dirty="0" err="1"/>
              <a:t>ndicatieve</a:t>
            </a:r>
            <a:r>
              <a:rPr lang="en-US" sz="2000" dirty="0"/>
              <a:t> </a:t>
            </a:r>
            <a:r>
              <a:rPr lang="en-US" sz="2000" dirty="0" err="1"/>
              <a:t>sectorale</a:t>
            </a:r>
            <a:r>
              <a:rPr lang="en-US" sz="2000" dirty="0"/>
              <a:t> restemissies </a:t>
            </a:r>
            <a:r>
              <a:rPr lang="en-US" sz="2000" dirty="0" err="1"/>
              <a:t>komen</a:t>
            </a:r>
            <a:r>
              <a:rPr lang="en-US" sz="2000" dirty="0"/>
              <a:t> </a:t>
            </a:r>
            <a:r>
              <a:rPr lang="en-US" sz="2000" dirty="0" err="1"/>
              <a:t>opgeteld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op 50-58% </a:t>
            </a:r>
            <a:r>
              <a:rPr lang="en-US" sz="2000" dirty="0" err="1"/>
              <a:t>reductie</a:t>
            </a:r>
            <a:r>
              <a:rPr lang="en-US" sz="2000" dirty="0"/>
              <a:t>.</a:t>
            </a:r>
            <a:endParaRPr lang="en-US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B083D7B-D7F7-4F1F-9DF7-B0A9B90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1052513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Sectorale</a:t>
            </a:r>
            <a:r>
              <a:rPr lang="en-US" dirty="0"/>
              <a:t> restemissies (</a:t>
            </a:r>
            <a:r>
              <a:rPr lang="en-US" dirty="0" err="1"/>
              <a:t>doelen</a:t>
            </a:r>
            <a:r>
              <a:rPr lang="en-US" dirty="0"/>
              <a:t>) versus </a:t>
            </a:r>
            <a:r>
              <a:rPr lang="en-US" dirty="0" err="1"/>
              <a:t>raming</a:t>
            </a:r>
            <a:r>
              <a:rPr lang="en-US" dirty="0"/>
              <a:t> 2030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0C087-4EDD-4054-BBEA-58081AE8FD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553199" y="6372038"/>
            <a:ext cx="4584508" cy="2642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November 2022  PBL, TNO, CBS, RIVM + bijdragen van RVO en WUR</a:t>
            </a:r>
            <a:endParaRPr lang="nl-NL" sz="9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6D461-5E20-45B0-BFA2-0230995637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A812-8857-4E9A-AAA6-66ABDA95E3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9B1BB4-29F8-4832-A6B2-99C76750DA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199" y="2000560"/>
            <a:ext cx="5003799" cy="3936186"/>
          </a:xfrm>
        </p:spPr>
      </p:pic>
    </p:spTree>
    <p:extLst>
      <p:ext uri="{BB962C8B-B14F-4D97-AF65-F5344CB8AC3E}">
        <p14:creationId xmlns:p14="http://schemas.microsoft.com/office/powerpoint/2010/main" val="8903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D9F6830-CFBD-4064-8619-D151B69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16385"/>
            <a:ext cx="10693399" cy="3939828"/>
          </a:xfrm>
        </p:spPr>
        <p:txBody>
          <a:bodyPr numCol="1">
            <a:normAutofit/>
          </a:bodyPr>
          <a:lstStyle/>
          <a:p>
            <a:r>
              <a:rPr lang="en-US" sz="2300" dirty="0" err="1"/>
              <a:t>Ambitie</a:t>
            </a:r>
            <a:r>
              <a:rPr lang="en-US" sz="2300" dirty="0"/>
              <a:t> van 49% naar 55%</a:t>
            </a:r>
          </a:p>
          <a:p>
            <a:r>
              <a:rPr lang="en-US" sz="2300" dirty="0" err="1"/>
              <a:t>Veel</a:t>
            </a:r>
            <a:r>
              <a:rPr lang="en-US" sz="2300" dirty="0"/>
              <a:t> nieuwe </a:t>
            </a:r>
            <a:r>
              <a:rPr lang="en-US" sz="2300" dirty="0" err="1"/>
              <a:t>beleidsplannen</a:t>
            </a:r>
            <a:endParaRPr lang="en-US" sz="2300" dirty="0"/>
          </a:p>
          <a:p>
            <a:r>
              <a:rPr lang="en-US" sz="2300" dirty="0"/>
              <a:t>Groot </a:t>
            </a:r>
            <a:r>
              <a:rPr lang="en-US" sz="2300" dirty="0" err="1"/>
              <a:t>deel</a:t>
            </a:r>
            <a:r>
              <a:rPr lang="en-US" sz="2300" dirty="0"/>
              <a:t> </a:t>
            </a:r>
            <a:r>
              <a:rPr lang="en-US" sz="2300" dirty="0" err="1"/>
              <a:t>daarvan</a:t>
            </a:r>
            <a:r>
              <a:rPr lang="en-US" sz="2300" dirty="0"/>
              <a:t> </a:t>
            </a:r>
            <a:r>
              <a:rPr lang="en-US" sz="2300" dirty="0" err="1"/>
              <a:t>nog</a:t>
            </a:r>
            <a:r>
              <a:rPr lang="en-US" sz="2300" dirty="0"/>
              <a:t> </a:t>
            </a:r>
            <a:r>
              <a:rPr lang="en-US" sz="2300" dirty="0" err="1"/>
              <a:t>onvoldoende</a:t>
            </a:r>
            <a:r>
              <a:rPr lang="en-US" sz="2300" dirty="0"/>
              <a:t> </a:t>
            </a:r>
            <a:r>
              <a:rPr lang="en-US" sz="2300" dirty="0" err="1"/>
              <a:t>uitgewerkt</a:t>
            </a:r>
            <a:endParaRPr lang="en-US" sz="2300" dirty="0"/>
          </a:p>
          <a:p>
            <a:r>
              <a:rPr lang="en-US" sz="2300" dirty="0" err="1"/>
              <a:t>Zelfs</a:t>
            </a:r>
            <a:r>
              <a:rPr lang="en-US" sz="2300" dirty="0"/>
              <a:t> </a:t>
            </a:r>
            <a:r>
              <a:rPr lang="en-US" sz="2300" dirty="0" err="1"/>
              <a:t>als</a:t>
            </a:r>
            <a:r>
              <a:rPr lang="en-US" sz="2300" dirty="0"/>
              <a:t> wel </a:t>
            </a:r>
            <a:r>
              <a:rPr lang="en-US" sz="2300" dirty="0" err="1"/>
              <a:t>uitgewerkt</a:t>
            </a:r>
            <a:r>
              <a:rPr lang="en-US" sz="2300" dirty="0"/>
              <a:t>, </a:t>
            </a:r>
            <a:r>
              <a:rPr lang="en-US" sz="2300" dirty="0" err="1"/>
              <a:t>klimaatdoel</a:t>
            </a:r>
            <a:r>
              <a:rPr lang="en-US" sz="2300" dirty="0"/>
              <a:t> nog niet in </a:t>
            </a:r>
            <a:r>
              <a:rPr lang="en-US" sz="2300" dirty="0" err="1"/>
              <a:t>zicht</a:t>
            </a:r>
            <a:endParaRPr lang="en-US" sz="2300" i="1" dirty="0"/>
          </a:p>
          <a:p>
            <a:r>
              <a:rPr lang="en-US" sz="2300" dirty="0" err="1"/>
              <a:t>Uitwerking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</a:t>
            </a:r>
            <a:r>
              <a:rPr lang="en-US" sz="2300" dirty="0" err="1"/>
              <a:t>uitvoering</a:t>
            </a:r>
            <a:r>
              <a:rPr lang="en-US" sz="2300" dirty="0"/>
              <a:t> </a:t>
            </a:r>
            <a:r>
              <a:rPr lang="en-US" sz="2300" dirty="0" err="1"/>
              <a:t>plannen</a:t>
            </a:r>
            <a:r>
              <a:rPr lang="en-US" sz="2300" dirty="0"/>
              <a:t> urgent</a:t>
            </a:r>
          </a:p>
          <a:p>
            <a:r>
              <a:rPr lang="en-US" sz="2300" dirty="0" err="1"/>
              <a:t>Aanvullend</a:t>
            </a:r>
            <a:r>
              <a:rPr lang="en-US" sz="2300" dirty="0"/>
              <a:t> </a:t>
            </a:r>
            <a:r>
              <a:rPr lang="en-US" sz="2300" dirty="0" err="1"/>
              <a:t>beleid</a:t>
            </a:r>
            <a:r>
              <a:rPr lang="en-US" sz="2300" dirty="0"/>
              <a:t> </a:t>
            </a:r>
            <a:r>
              <a:rPr lang="en-US" sz="2300" dirty="0" err="1"/>
              <a:t>nodig</a:t>
            </a:r>
            <a:r>
              <a:rPr lang="en-US" sz="2300" dirty="0"/>
              <a:t> </a:t>
            </a:r>
          </a:p>
          <a:p>
            <a:endParaRPr lang="en-US" sz="23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F2720B-6952-4ADC-9BE1-5631429E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Hogere klimaatambitie vergt snellere uitvoering en meer beleid</a:t>
            </a:r>
            <a:endParaRPr lang="nl-NL" dirty="0">
              <a:highlight>
                <a:srgbClr val="00FFFF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DE7FE6-A4B4-4013-90CA-330AB9F9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198" y="6372038"/>
            <a:ext cx="4547617" cy="264272"/>
          </a:xfrm>
        </p:spPr>
        <p:txBody>
          <a:bodyPr/>
          <a:lstStyle/>
          <a:p>
            <a:r>
              <a:rPr lang="en-US" sz="900"/>
              <a:t>November 2022  PBL, TNO, CBS, RIVM + bijdragen van RVO en WUR</a:t>
            </a:r>
            <a:endParaRPr lang="nl-NL" sz="9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B87AB6-8A68-446C-BC14-2281F029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8E562-C095-4989-BE6E-234DFA5E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916666"/>
      </p:ext>
    </p:extLst>
  </p:cSld>
  <p:clrMapOvr>
    <a:masterClrMapping/>
  </p:clrMapOvr>
</p:sld>
</file>

<file path=ppt/theme/theme1.xml><?xml version="1.0" encoding="utf-8"?>
<a:theme xmlns:a="http://schemas.openxmlformats.org/drawingml/2006/main" name="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RIJK - Sjabloon 16x9 Hemelblauw" id="{C36BCC9E-1209-A64A-8BD9-B4B55203C6FE}" vid="{E34870F3-D22A-8440-9B27-7A9A0D8F825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422</ap:Words>
  <ap:PresentationFormat>Widescreen</ap:PresentationFormat>
  <ap:Paragraphs>86</ap:Paragraphs>
  <ap:Slides>7</ap:Slid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ap:HeadingPairs>
  <ap:TitlesOfParts>
    <vt:vector baseType="lpstr" size="13">
      <vt:lpstr>Arial</vt:lpstr>
      <vt:lpstr>Calibri</vt:lpstr>
      <vt:lpstr>RijksoverheidSansText</vt:lpstr>
      <vt:lpstr>Verdana</vt:lpstr>
      <vt:lpstr>Wingdings</vt:lpstr>
      <vt:lpstr>16008 RIJK - Sjabloon 16x9 Mosgroen</vt:lpstr>
      <vt:lpstr>Klimaat- en Energieverkenning 2022  Hogere klimaatambitie vergt snellere uitvoering en meer beleid</vt:lpstr>
      <vt:lpstr>Beleidsmaatregelen in de KEV </vt:lpstr>
      <vt:lpstr>Nationale emissies dalen onvoldoende richting 2030</vt:lpstr>
      <vt:lpstr>Aandeel hernieuwbare energie stijgt nu sneller </vt:lpstr>
      <vt:lpstr>Energiebesparingsdoelen niet of nauwelijks in zicht</vt:lpstr>
      <vt:lpstr>Sectorale restemissies (doelen) versus raming 2030</vt:lpstr>
      <vt:lpstr>Hogere klimaatambitie vergt snellere uitvoering en meer beleid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2022-10-31T07:50:26.0000000Z</lastPrinted>
  <dcterms:created xsi:type="dcterms:W3CDTF">2021-10-13T08:19:20.0000000Z</dcterms:created>
  <dcterms:modified xsi:type="dcterms:W3CDTF">2022-11-01T17:43:27.0000000Z</dcterms:modified>
  <dc:description/>
  <dc:subject/>
  <keywords/>
  <version/>
  <category>------------------------</category>
</coreProperties>
</file>