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7360D4-49DC-77B6-7B1A-29AE885DE89C}" name="Brouwer, drs. S. - BD/DGSB/DSenS/SB" initials="SB" userId="S::s.brouwer@minjenv.nl::24b1b09a-82cd-4386-8ca0-66cd5c6cf4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C6D5"/>
    <a:srgbClr val="154273"/>
    <a:srgbClr val="95A9C0"/>
    <a:srgbClr val="4F7196"/>
    <a:srgbClr val="738E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93557" autoAdjust="0"/>
  </p:normalViewPr>
  <p:slideViewPr>
    <p:cSldViewPr snapToGrid="0" showGuides="1">
      <p:cViewPr varScale="1">
        <p:scale>
          <a:sx n="70" d="100"/>
          <a:sy n="70" d="100"/>
        </p:scale>
        <p:origin x="53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C2AAC-94EF-496A-8814-C5A5D84AC3D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27F92-6D00-46EA-8E08-601BD26CE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91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927F92-6D00-46EA-8E08-601BD26CE86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050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C293-7850-E64B-DCE4-A28FC6166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AF6FC73-39C7-3084-5DBA-DA4111EE2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2AC921-EAE3-45FD-52E3-E1D2FB9A5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365780-E834-D851-F8C4-668C5E787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BCBA5D-C6A7-0E8F-502C-7263D8F8B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67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B90E55-6A57-F8AF-280B-E1FEA966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EADB93-8631-18D9-8978-C5023AB62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4B9408-FCD1-84C5-371C-14209056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744DC0-943D-179E-2089-14526CA0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21581F-E6CC-BA02-A285-DB82EB91E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75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FB89D5F-9E11-4E04-2400-A241B18762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AE9B2B-4806-A150-FE31-81084634D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55E132E-E734-FC27-C676-7601A6342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15F85F-90FE-F9FE-BDEC-D10E2DD2F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18E28A-925F-CB89-3D48-90CCF9F4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785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3BFD5E-1DB7-F560-B403-93F633590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EA2340-6EFF-F30F-2693-6C7053321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6BFBC1-702A-7578-7403-82E28F65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8399A9-552E-1965-EE49-23B52E068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BE537F-11AA-7726-8A77-2BD80518E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28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1950DD-F701-2C5B-821F-7D3A13D9D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14490FA-055F-9A9F-AFDB-BB9E9CC8D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BD3B81-7835-310D-8273-4CF044675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137A40-195C-D0A2-FFAA-5DA9EE878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550A35-371B-1ED0-8C52-1199C822F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91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3B1E89-528D-166C-DF3F-C15FEE01C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65F9DC-8F0F-8005-42A2-6322469188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BEDFF09-3EC9-4437-CF51-A667D6F21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60BA923-9314-3D07-E070-ED07D761E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13DDDA-1BB5-A917-95AE-944C3ECA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BC06E03-85AA-316B-8B65-48D14C19C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65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53FBA-D5C2-87AA-ACC1-215D89AA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E310EB4-B2F0-FB25-80E6-CB3BAF0AE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8B907B-3E0B-F578-B53F-7D532BC0B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5A40E14-51D5-B973-AF80-C8BE96FDC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B3D6518-70C5-0CB4-CE84-8970D8742F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654CEF8-C4F9-D808-A568-9975FB22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E92F0DE-B919-839F-C1C7-733B62F7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C298A13-8D71-A291-7CCA-4CDDBD8F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5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DC8B4-3893-F726-F383-8F4FDD232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649DA5-6E97-893A-35D6-08764DCE2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7E6AA4A-679A-0C45-9D13-20095D30D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CA70FA0-732A-4351-9132-28E4107A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83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6D3BEFD-2784-ECEA-64E0-8119AADF8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F346E1F-93B6-BB3F-D106-3621AF29B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B87769D-0ADE-1F35-BDB2-1998D0061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89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C75BE-C6E9-5767-219D-9EFE6ADE3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0AFB00-8CB6-D1E5-3589-A1DB0B363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E09DEF0-DDFA-5F17-6061-4FDC04F91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E5ED5A9-3F4C-C878-F3B0-FBEC74CB9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8E5C79A-BF1A-2159-C61C-F35526A33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18D62C-B5C3-685E-F814-7AD6E14E6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29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A261B-6FD4-42E8-4143-977245526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4FB7859-7631-808A-F5FD-BED682C8E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375657C-3574-F80A-55E5-3C24314E8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926F60-7CD6-EBE5-1CE8-B363C411D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DB1CE2-79AF-E91B-EF40-4470D342E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45927F5-3C06-8196-187E-3AA4059E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84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97742CC-6BAD-41AD-DF24-978540C3A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E5E1FF-CF68-6F48-F7B9-1E9F124C8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480706-0A88-9967-2CEC-8EAB48DAE5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ECB1B9-602B-4D1A-AEB1-805016321562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522EE9-E9A5-8E0C-708D-9D18509C3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19FF45-D75E-64A2-7EF3-8CF5174719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92F636-AEAC-466E-92B1-2D390E33A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862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hoek 33">
            <a:extLst>
              <a:ext uri="{FF2B5EF4-FFF2-40B4-BE49-F238E27FC236}">
                <a16:creationId xmlns:a16="http://schemas.microsoft.com/office/drawing/2014/main" id="{53D47B7C-0C0D-F09A-4AAF-6363BF20A9B4}"/>
              </a:ext>
            </a:extLst>
          </p:cNvPr>
          <p:cNvSpPr/>
          <p:nvPr/>
        </p:nvSpPr>
        <p:spPr>
          <a:xfrm>
            <a:off x="3136027" y="1988288"/>
            <a:ext cx="2361005" cy="4624266"/>
          </a:xfrm>
          <a:prstGeom prst="rect">
            <a:avLst/>
          </a:prstGeom>
          <a:solidFill>
            <a:srgbClr val="738EAB"/>
          </a:solidFill>
          <a:ln>
            <a:solidFill>
              <a:srgbClr val="738E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b="1" dirty="0">
                <a:latin typeface="Verdana" panose="020B0604030504040204" pitchFamily="34" charset="0"/>
                <a:ea typeface="Verdana" panose="020B0604030504040204" pitchFamily="34" charset="0"/>
              </a:rPr>
              <a:t>Strafproces</a:t>
            </a:r>
          </a:p>
          <a:p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Huidige mogelijkheden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Voegen benadeelde partij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Maatregelen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Normeren en standaardiseren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Vereenvoudigen schadeformulier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Affectieschade (opnemen broers en zussen, ophogen bedragen, toepassing op de BES)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Bevorderen storting in een fonds (art. 14c Sr)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Verhoging vordering benadeelde partij in hoger beroep (nieuwe wetboek van Strafvordering)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Zelfstandig hoger beroep of cassatie bij (gedeeltelijke) afwijzing voor bedragen 1750 (nieuwe wetboek van Strafvordering)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Mogelijkheid van schriftelijke ronde of overleg tussen partijen over vordering benadeelde partij (nieuwe wetboek van Strafvordering)  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CCD2B08B-C285-06FF-0C68-AACA5DCD84CA}"/>
              </a:ext>
            </a:extLst>
          </p:cNvPr>
          <p:cNvSpPr/>
          <p:nvPr/>
        </p:nvSpPr>
        <p:spPr>
          <a:xfrm>
            <a:off x="1060748" y="1307812"/>
            <a:ext cx="2075280" cy="5308998"/>
          </a:xfrm>
          <a:prstGeom prst="rect">
            <a:avLst/>
          </a:prstGeom>
          <a:solidFill>
            <a:srgbClr val="154273"/>
          </a:solidFill>
          <a:ln>
            <a:solidFill>
              <a:srgbClr val="154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1200" b="1" dirty="0">
                <a:latin typeface="Verdana" panose="020B0604030504040204" pitchFamily="34" charset="0"/>
                <a:ea typeface="Verdana" panose="020B0604030504040204" pitchFamily="34" charset="0"/>
              </a:rPr>
              <a:t>Algemene voorzieningen</a:t>
            </a:r>
          </a:p>
          <a:p>
            <a:pPr algn="ctr"/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Huidige mogelijkheden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Sociale voorzieningen (ANW, WIA, ZV en bijstand)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Verzekeraars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Slachtofferhulp Nederland (SHN) praktische, juridische en emotionele ondersteuning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Maatregelen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Grotere rol verzekeraars </a:t>
            </a:r>
          </a:p>
          <a:p>
            <a:pPr algn="ctr"/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2AF989A-FB12-5A76-91A1-15A56FC31065}"/>
              </a:ext>
            </a:extLst>
          </p:cNvPr>
          <p:cNvCxnSpPr/>
          <p:nvPr/>
        </p:nvCxnSpPr>
        <p:spPr>
          <a:xfrm>
            <a:off x="-2507" y="1110953"/>
            <a:ext cx="1148316" cy="0"/>
          </a:xfrm>
          <a:prstGeom prst="line">
            <a:avLst/>
          </a:prstGeom>
          <a:ln>
            <a:solidFill>
              <a:srgbClr val="15427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50E8A7C-9A01-7D1F-5CEA-B906D6AA7F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18" y="298147"/>
            <a:ext cx="812806" cy="812806"/>
          </a:xfrm>
          <a:prstGeom prst="rect">
            <a:avLst/>
          </a:prstGeom>
        </p:spPr>
      </p:pic>
      <p:sp>
        <p:nvSpPr>
          <p:cNvPr id="33" name="Rechthoek 32">
            <a:extLst>
              <a:ext uri="{FF2B5EF4-FFF2-40B4-BE49-F238E27FC236}">
                <a16:creationId xmlns:a16="http://schemas.microsoft.com/office/drawing/2014/main" id="{3C4CF4E8-5554-729E-0F72-BC0DAFE8D502}"/>
              </a:ext>
            </a:extLst>
          </p:cNvPr>
          <p:cNvSpPr/>
          <p:nvPr/>
        </p:nvSpPr>
        <p:spPr>
          <a:xfrm>
            <a:off x="8062974" y="3892242"/>
            <a:ext cx="2014087" cy="2720312"/>
          </a:xfrm>
          <a:prstGeom prst="rect">
            <a:avLst/>
          </a:prstGeom>
          <a:solidFill>
            <a:srgbClr val="4F7196"/>
          </a:solidFill>
          <a:ln>
            <a:solidFill>
              <a:srgbClr val="4F719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b="1" dirty="0">
                <a:latin typeface="Verdana" panose="020B0604030504040204" pitchFamily="34" charset="0"/>
                <a:ea typeface="Verdana" panose="020B0604030504040204" pitchFamily="34" charset="0"/>
              </a:rPr>
              <a:t>Schadefonds geweldsmisdrijven</a:t>
            </a:r>
          </a:p>
          <a:p>
            <a:pPr algn="ctr"/>
            <a:endParaRPr lang="nl-NL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Huidige maatregelen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Tegemoetkoming voor slachtoffers van geweldsmisdrijven met ernstig (fysiek of psychisch) letsel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Tegemoetkoming voor seksueel contact tegen de wil (schuld en opzet aanranding </a:t>
            </a:r>
            <a:r>
              <a:rPr lang="nl-NL" sz="800">
                <a:latin typeface="Verdana" panose="020B0604030504040204" pitchFamily="34" charset="0"/>
                <a:ea typeface="Verdana" panose="020B0604030504040204" pitchFamily="34" charset="0"/>
              </a:rPr>
              <a:t>en  </a:t>
            </a: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verkrachting)</a:t>
            </a:r>
          </a:p>
          <a:p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Maatregelen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latin typeface="Verdana" panose="020B0604030504040204" pitchFamily="34" charset="0"/>
                <a:ea typeface="Verdana" panose="020B0604030504040204" pitchFamily="34" charset="0"/>
              </a:rPr>
              <a:t>Tegemoetkoming voor stelselmatig psychisch geweld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FD01B845-E81F-6DA0-A893-5B8E604BBC8F}"/>
              </a:ext>
            </a:extLst>
          </p:cNvPr>
          <p:cNvSpPr/>
          <p:nvPr/>
        </p:nvSpPr>
        <p:spPr>
          <a:xfrm>
            <a:off x="5501742" y="3094838"/>
            <a:ext cx="2561232" cy="3517716"/>
          </a:xfrm>
          <a:prstGeom prst="rect">
            <a:avLst/>
          </a:prstGeom>
          <a:solidFill>
            <a:srgbClr val="95A9C0"/>
          </a:solidFill>
          <a:ln>
            <a:solidFill>
              <a:srgbClr val="95A9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F85194F9-3ABE-4420-E752-D9ACBB053B2F}"/>
              </a:ext>
            </a:extLst>
          </p:cNvPr>
          <p:cNvSpPr txBox="1"/>
          <p:nvPr/>
        </p:nvSpPr>
        <p:spPr>
          <a:xfrm>
            <a:off x="5497032" y="3319231"/>
            <a:ext cx="234119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nl-NL" sz="1200" b="1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Schadevergoedings-</a:t>
            </a:r>
          </a:p>
          <a:p>
            <a:r>
              <a:rPr lang="nl-NL" sz="1200" b="1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maatregel en </a:t>
            </a:r>
          </a:p>
          <a:p>
            <a:r>
              <a:rPr lang="nl-NL" sz="1200" b="1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voorschotregeling</a:t>
            </a:r>
          </a:p>
          <a:p>
            <a:endParaRPr lang="nl-NL" sz="1200" b="1" kern="100" dirty="0">
              <a:solidFill>
                <a:srgbClr val="154273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Huidige mogelijkheden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Schadevergoedingsmaatregel: inning door CJIB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Voorschotregeling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800" dirty="0">
              <a:solidFill>
                <a:srgbClr val="154273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Maatregelen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Verkorten 8 maanden termijn uitbetaling voorschot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Uitbreiding delicten ongemaximeerde voorschotregeling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Plafond in voorschotregeling met hardheidsclausule</a:t>
            </a:r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2F4548E5-F633-E298-211B-5998EDD2D81B}"/>
              </a:ext>
            </a:extLst>
          </p:cNvPr>
          <p:cNvSpPr/>
          <p:nvPr/>
        </p:nvSpPr>
        <p:spPr>
          <a:xfrm>
            <a:off x="10077061" y="5133126"/>
            <a:ext cx="1982044" cy="1479428"/>
          </a:xfrm>
          <a:prstGeom prst="rect">
            <a:avLst/>
          </a:prstGeom>
          <a:solidFill>
            <a:srgbClr val="B8C6D5"/>
          </a:solidFill>
          <a:ln>
            <a:solidFill>
              <a:srgbClr val="B8C6D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5AE497C1-DE30-4C8D-68CB-8F782E6FDA1A}"/>
              </a:ext>
            </a:extLst>
          </p:cNvPr>
          <p:cNvSpPr txBox="1"/>
          <p:nvPr/>
        </p:nvSpPr>
        <p:spPr>
          <a:xfrm>
            <a:off x="10140230" y="4441679"/>
            <a:ext cx="19820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200" b="1" dirty="0">
              <a:solidFill>
                <a:srgbClr val="154273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NL" sz="1200" b="1" dirty="0">
              <a:solidFill>
                <a:srgbClr val="154273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NL" sz="1200" b="1" dirty="0">
              <a:solidFill>
                <a:srgbClr val="154273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NL" sz="1200" b="1" dirty="0">
              <a:solidFill>
                <a:srgbClr val="154273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1200" b="1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Civiel proces</a:t>
            </a:r>
          </a:p>
          <a:p>
            <a:endParaRPr lang="nl-NL" sz="1200" b="1" dirty="0">
              <a:solidFill>
                <a:srgbClr val="154273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Huidige mogelijkheden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Schriftelijke aansprakelijkstelling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Schadevergoeding via civiele rechter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&lt; 25000 euro (kantonrechter)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&gt; 25000 euro (civiele rechter) advocaat verplicht</a:t>
            </a:r>
          </a:p>
          <a:p>
            <a:endParaRPr lang="nl-NL" sz="1200" b="1" dirty="0">
              <a:solidFill>
                <a:srgbClr val="154273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NL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nl-NL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0C1EBC5-2696-4A7A-416A-E4F61BB65B11}"/>
              </a:ext>
            </a:extLst>
          </p:cNvPr>
          <p:cNvSpPr txBox="1"/>
          <p:nvPr/>
        </p:nvSpPr>
        <p:spPr>
          <a:xfrm>
            <a:off x="1329070" y="224641"/>
            <a:ext cx="10586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Mogelijkheden </a:t>
            </a:r>
            <a:r>
              <a:rPr lang="nl-NL" sz="14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voor c</a:t>
            </a:r>
            <a:r>
              <a:rPr lang="nl-NL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ompensatie en tegemoetkoming voor slachtoffers van een strafbaar feit </a:t>
            </a:r>
            <a:endParaRPr lang="nl-NL" sz="1400" b="1" dirty="0"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0298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225</ap:Words>
  <ap:PresentationFormat>Breedbeeld</ap:PresentationFormat>
  <ap:Paragraphs>95</ap:Paragraphs>
  <ap:Slides>1</ap:Slides>
  <ap:HiddenSlides>0</ap:HiddenSlides>
  <ap:MMClips>0</ap:MMClips>
  <ap:ScaleCrop>false</ap:ScaleCrop>
  <ap:HeadingPairs>
    <vt:vector baseType="variant" size="6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ap:HeadingPairs>
  <ap:TitlesOfParts>
    <vt:vector baseType="lpstr" size="6">
      <vt:lpstr>Aptos</vt:lpstr>
      <vt:lpstr>Aptos Display</vt:lpstr>
      <vt:lpstr>Arial</vt:lpstr>
      <vt:lpstr>Verdana</vt:lpstr>
      <vt:lpstr>Kantoorthema</vt:lpstr>
      <vt:lpstr>PowerPoint-presentatie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dcterms:created xsi:type="dcterms:W3CDTF">2025-04-17T08:30:31.0000000Z</dcterms:created>
  <dcterms:modified xsi:type="dcterms:W3CDTF">2025-06-25T08:44:13.0000000Z</dcterms:modified>
  <dc:description/>
  <dc:subject/>
  <keywords/>
  <version/>
  <category>------------------------</category>
</coreProperties>
</file>