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64" r:id="rId5"/>
    <p:sldMasterId id="2147483783" r:id="rId6"/>
  </p:sldMasterIdLst>
  <p:notesMasterIdLst>
    <p:notesMasterId r:id="rId42"/>
  </p:notesMasterIdLst>
  <p:handoutMasterIdLst>
    <p:handoutMasterId r:id="rId43"/>
  </p:handoutMasterIdLst>
  <p:sldIdLst>
    <p:sldId id="325" r:id="rId7"/>
    <p:sldId id="326" r:id="rId8"/>
    <p:sldId id="327" r:id="rId9"/>
    <p:sldId id="328" r:id="rId10"/>
    <p:sldId id="329" r:id="rId11"/>
    <p:sldId id="267" r:id="rId12"/>
    <p:sldId id="282" r:id="rId13"/>
    <p:sldId id="269" r:id="rId14"/>
    <p:sldId id="270" r:id="rId15"/>
    <p:sldId id="271" r:id="rId16"/>
    <p:sldId id="283" r:id="rId17"/>
    <p:sldId id="284" r:id="rId18"/>
    <p:sldId id="285" r:id="rId19"/>
    <p:sldId id="273" r:id="rId20"/>
    <p:sldId id="274" r:id="rId21"/>
    <p:sldId id="275" r:id="rId22"/>
    <p:sldId id="286" r:id="rId23"/>
    <p:sldId id="313" r:id="rId24"/>
    <p:sldId id="314" r:id="rId25"/>
    <p:sldId id="315" r:id="rId26"/>
    <p:sldId id="316" r:id="rId27"/>
    <p:sldId id="317" r:id="rId28"/>
    <p:sldId id="318" r:id="rId29"/>
    <p:sldId id="323" r:id="rId30"/>
    <p:sldId id="324" r:id="rId31"/>
    <p:sldId id="322" r:id="rId32"/>
    <p:sldId id="319" r:id="rId33"/>
    <p:sldId id="320" r:id="rId34"/>
    <p:sldId id="321" r:id="rId35"/>
    <p:sldId id="276" r:id="rId36"/>
    <p:sldId id="277" r:id="rId37"/>
    <p:sldId id="278" r:id="rId38"/>
    <p:sldId id="281" r:id="rId39"/>
    <p:sldId id="330" r:id="rId40"/>
    <p:sldId id="280"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7FDCD8F-8BEB-4AD3-B6FC-8F455BF369A0}">
          <p14:sldIdLst>
            <p14:sldId id="325"/>
            <p14:sldId id="326"/>
            <p14:sldId id="327"/>
            <p14:sldId id="328"/>
            <p14:sldId id="329"/>
            <p14:sldId id="267"/>
            <p14:sldId id="282"/>
            <p14:sldId id="269"/>
            <p14:sldId id="270"/>
            <p14:sldId id="271"/>
            <p14:sldId id="283"/>
            <p14:sldId id="284"/>
            <p14:sldId id="285"/>
            <p14:sldId id="273"/>
            <p14:sldId id="274"/>
            <p14:sldId id="275"/>
            <p14:sldId id="286"/>
            <p14:sldId id="313"/>
            <p14:sldId id="314"/>
            <p14:sldId id="315"/>
            <p14:sldId id="316"/>
            <p14:sldId id="317"/>
            <p14:sldId id="318"/>
            <p14:sldId id="323"/>
            <p14:sldId id="324"/>
            <p14:sldId id="322"/>
            <p14:sldId id="319"/>
            <p14:sldId id="320"/>
            <p14:sldId id="321"/>
            <p14:sldId id="276"/>
            <p14:sldId id="277"/>
            <p14:sldId id="278"/>
            <p14:sldId id="281"/>
            <p14:sldId id="330"/>
            <p14:sldId id="280"/>
          </p14:sldIdLst>
        </p14:section>
      </p14:sectionLst>
    </p:ex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9A"/>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F257F-D1EC-5E43-8467-3E0450FC0472}" v="312" dt="2023-06-05T12:24:03.808"/>
    <p1510:client id="{CB0F24C8-E6F9-41FC-B624-90FA0ECC45E7}" v="16" dt="2023-06-05T12:09:09.50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16" y="66"/>
      </p:cViewPr>
      <p:guideLst>
        <p:guide pos="518"/>
        <p:guide orient="horz" pos="2160"/>
        <p:guide orient="horz" pos="10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slide" Target="slides/slide20.xml" Id="rId26" /><Relationship Type="http://schemas.openxmlformats.org/officeDocument/2006/relationships/slide" Target="slides/slide33.xml" Id="rId39" /><Relationship Type="http://schemas.openxmlformats.org/officeDocument/2006/relationships/slide" Target="slides/slide15.xml" Id="rId21" /><Relationship Type="http://schemas.openxmlformats.org/officeDocument/2006/relationships/slide" Target="slides/slide28.xml" Id="rId34" /><Relationship Type="http://schemas.openxmlformats.org/officeDocument/2006/relationships/notesMaster" Target="notesMasters/notesMaster1.xml" Id="rId42" /><Relationship Type="http://schemas.openxmlformats.org/officeDocument/2006/relationships/theme" Target="theme/theme1.xml" Id="rId47"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slide" Target="slides/slide19.xml" Id="rId25" /><Relationship Type="http://schemas.openxmlformats.org/officeDocument/2006/relationships/slide" Target="slides/slide27.xml" Id="rId33" /><Relationship Type="http://schemas.openxmlformats.org/officeDocument/2006/relationships/slide" Target="slides/slide32.xml" Id="rId38" /><Relationship Type="http://schemas.openxmlformats.org/officeDocument/2006/relationships/viewProps" Target="viewProps.xml" Id="rId46" /><Relationship Type="http://schemas.openxmlformats.org/officeDocument/2006/relationships/slide" Target="slides/slide10.xml" Id="rId16" /><Relationship Type="http://schemas.openxmlformats.org/officeDocument/2006/relationships/slide" Target="slides/slide14.xml" Id="rId20" /><Relationship Type="http://schemas.openxmlformats.org/officeDocument/2006/relationships/slide" Target="slides/slide23.xml" Id="rId29" /><Relationship Type="http://schemas.openxmlformats.org/officeDocument/2006/relationships/slide" Target="slides/slide35.xml" Id="rId41" /><Relationship Type="http://schemas.openxmlformats.org/officeDocument/2006/relationships/slideMaster" Target="slideMasters/slideMaster3.xml" Id="rId6" /><Relationship Type="http://schemas.openxmlformats.org/officeDocument/2006/relationships/slide" Target="slides/slide5.xml" Id="rId11" /><Relationship Type="http://schemas.openxmlformats.org/officeDocument/2006/relationships/slide" Target="slides/slide18.xml" Id="rId24" /><Relationship Type="http://schemas.openxmlformats.org/officeDocument/2006/relationships/slide" Target="slides/slide26.xml" Id="rId32" /><Relationship Type="http://schemas.openxmlformats.org/officeDocument/2006/relationships/slide" Target="slides/slide31.xml" Id="rId37" /><Relationship Type="http://schemas.openxmlformats.org/officeDocument/2006/relationships/slide" Target="slides/slide34.xml" Id="rId40" /><Relationship Type="http://schemas.openxmlformats.org/officeDocument/2006/relationships/presProps" Target="presProps.xml" Id="rId45" /><Relationship Type="http://schemas.openxmlformats.org/officeDocument/2006/relationships/slideMaster" Target="slideMasters/slideMaster2.xml" Id="rId5" /><Relationship Type="http://schemas.openxmlformats.org/officeDocument/2006/relationships/slide" Target="slides/slide9.xml" Id="rId15" /><Relationship Type="http://schemas.openxmlformats.org/officeDocument/2006/relationships/slide" Target="slides/slide17.xml" Id="rId23" /><Relationship Type="http://schemas.openxmlformats.org/officeDocument/2006/relationships/slide" Target="slides/slide22.xml" Id="rId28" /><Relationship Type="http://schemas.openxmlformats.org/officeDocument/2006/relationships/slide" Target="slides/slide30.xml" Id="rId36" /><Relationship Type="http://schemas.microsoft.com/office/2015/10/relationships/revisionInfo" Target="revisionInfo.xml" Id="rId49"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slide" Target="slides/slide25.xml" Id="rId31" /><Relationship Type="http://schemas.openxmlformats.org/officeDocument/2006/relationships/commentAuthors" Target="commentAuthors.xml" Id="rId44" /><Relationship Type="http://schemas.openxmlformats.org/officeDocument/2006/relationships/slideMaster" Target="slideMasters/slideMaster1.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slide" Target="slides/slide16.xml" Id="rId22" /><Relationship Type="http://schemas.openxmlformats.org/officeDocument/2006/relationships/slide" Target="slides/slide21.xml" Id="rId27" /><Relationship Type="http://schemas.openxmlformats.org/officeDocument/2006/relationships/slide" Target="slides/slide24.xml" Id="rId30" /><Relationship Type="http://schemas.openxmlformats.org/officeDocument/2006/relationships/slide" Target="slides/slide29.xml" Id="rId35" /><Relationship Type="http://schemas.openxmlformats.org/officeDocument/2006/relationships/handoutMaster" Target="handoutMasters/handoutMaster1.xml" Id="rId43" /><Relationship Type="http://schemas.openxmlformats.org/officeDocument/2006/relationships/tableStyles" Target="tableStyles.xml" Id="rId48" /><Relationship Type="http://schemas.openxmlformats.org/officeDocument/2006/relationships/slide" Target="slides/slide2.xml" Id="rId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6-6-2023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6-6-2023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a:t>
            </a:fld>
            <a:endParaRPr lang="nl-NL"/>
          </a:p>
        </p:txBody>
      </p:sp>
    </p:spTree>
    <p:extLst>
      <p:ext uri="{BB962C8B-B14F-4D97-AF65-F5344CB8AC3E}">
        <p14:creationId xmlns:p14="http://schemas.microsoft.com/office/powerpoint/2010/main" val="373850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301D0B-F727-44AB-93E1-CFF7F5463859}"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5" name="Rectangle 2"/>
          <p:cNvSpPr>
            <a:spLocks noGrp="1" noRot="1" noChangeAspect="1" noChangeArrowheads="1" noTextEdit="1"/>
          </p:cNvSpPr>
          <p:nvPr>
            <p:ph type="sldImg"/>
          </p:nvPr>
        </p:nvSpPr>
        <p:spPr>
          <a:xfrm>
            <a:off x="381000" y="685800"/>
            <a:ext cx="6096000" cy="342900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afschaffing of versobering zal gekeken worden naar de impact op specifieke groepen en wordt waar nodig gezocht naar alternatieve beleidsinstrumenten. Onder regie van Financiën zal met de betrokken departementen een inventarisatie van verschillende opties en de gevolgen daarvan worden gemaakt</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34</a:t>
            </a:fld>
            <a:endParaRPr lang="nl-NL"/>
          </a:p>
        </p:txBody>
      </p:sp>
    </p:spTree>
    <p:extLst>
      <p:ext uri="{BB962C8B-B14F-4D97-AF65-F5344CB8AC3E}">
        <p14:creationId xmlns:p14="http://schemas.microsoft.com/office/powerpoint/2010/main" val="407296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 10"/>
          <p:cNvGrpSpPr/>
          <p:nvPr userDrawn="1"/>
        </p:nvGrpSpPr>
        <p:grpSpPr>
          <a:xfrm>
            <a:off x="0" y="0"/>
            <a:ext cx="12192000" cy="1879600"/>
            <a:chOff x="0" y="0"/>
            <a:chExt cx="12192000" cy="1879600"/>
          </a:xfrm>
        </p:grpSpPr>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pic>
          <p:nvPicPr>
            <p:cNvPr id="3074" name="Picture 2"/>
            <p:cNvPicPr>
              <a:picLocks noChangeAspect="1" noChangeArrowheads="1"/>
            </p:cNvPicPr>
            <p:nvPr userDrawn="1"/>
          </p:nvPicPr>
          <p:blipFill>
            <a:blip r:embed="rId3" cstate="print"/>
            <a:srcRect/>
            <a:stretch>
              <a:fillRect/>
            </a:stretch>
          </p:blipFill>
          <p:spPr bwMode="auto">
            <a:xfrm>
              <a:off x="6446409" y="333932"/>
              <a:ext cx="2309812" cy="804862"/>
            </a:xfrm>
            <a:prstGeom prst="rect">
              <a:avLst/>
            </a:prstGeom>
            <a:noFill/>
            <a:ln w="9525">
              <a:noFill/>
              <a:miter lim="800000"/>
              <a:headEnd/>
              <a:tailEnd/>
            </a:ln>
            <a:effectLst/>
          </p:spPr>
        </p:pic>
      </p:gr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Engels | 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68"/>
            <a:ext cx="12192000" cy="1542288"/>
          </a:xfrm>
          <a:prstGeom prst="rect">
            <a:avLst/>
          </a:prstGeom>
        </p:spPr>
      </p:pic>
    </p:spTree>
    <p:extLst>
      <p:ext uri="{BB962C8B-B14F-4D97-AF65-F5344CB8AC3E}">
        <p14:creationId xmlns:p14="http://schemas.microsoft.com/office/powerpoint/2010/main" val="3694978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gels | Titeldia verticaal met afbeelding Engels">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66"/>
            <a:ext cx="12192000" cy="1542288"/>
          </a:xfrm>
          <a:prstGeom prst="rect">
            <a:avLst/>
          </a:prstGeom>
        </p:spPr>
      </p:pic>
    </p:spTree>
    <p:extLst>
      <p:ext uri="{BB962C8B-B14F-4D97-AF65-F5344CB8AC3E}">
        <p14:creationId xmlns:p14="http://schemas.microsoft.com/office/powerpoint/2010/main" val="3833705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gels | 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pic>
        <p:nvPicPr>
          <p:cNvPr id="2" name="Afbeelding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60"/>
            <a:ext cx="12192000" cy="1542288"/>
          </a:xfrm>
          <a:prstGeom prst="rect">
            <a:avLst/>
          </a:prstGeom>
        </p:spPr>
      </p:pic>
    </p:spTree>
    <p:extLst>
      <p:ext uri="{BB962C8B-B14F-4D97-AF65-F5344CB8AC3E}">
        <p14:creationId xmlns:p14="http://schemas.microsoft.com/office/powerpoint/2010/main" val="201134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gels | Inhoudsopgave met afbeelding">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a:ln>
                  <a:noFill/>
                </a:ln>
                <a:solidFill>
                  <a:srgbClr val="FFFFFF"/>
                </a:solidFill>
                <a:effectLst/>
                <a:uLnTx/>
                <a:uFillTx/>
                <a:latin typeface="Verdana" pitchFamily="34" charset="0"/>
                <a:ea typeface="+mj-ea"/>
                <a:cs typeface="+mj-cs"/>
              </a:rPr>
              <a:t>Contents</a:t>
            </a:r>
          </a:p>
        </p:txBody>
      </p:sp>
      <p:sp>
        <p:nvSpPr>
          <p:cNvPr id="8" name="Tijdelijke aanduiding voor datum 16"/>
          <p:cNvSpPr>
            <a:spLocks noGrp="1"/>
          </p:cNvSpPr>
          <p:nvPr>
            <p:ph type="dt" sz="half" idx="14"/>
          </p:nvPr>
        </p:nvSpPr>
        <p:spPr>
          <a:xfrm>
            <a:off x="635000" y="6543488"/>
            <a:ext cx="5003800" cy="264272"/>
          </a:xfrm>
        </p:spPr>
        <p:txBody>
          <a:bodyPr/>
          <a:lstStyle/>
          <a:p>
            <a:endParaRPr lang="nl-NL"/>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afbeelding 21"/>
          <p:cNvSpPr>
            <a:spLocks noGrp="1"/>
          </p:cNvSpPr>
          <p:nvPr>
            <p:ph type="pic" sz="quarter" idx="17"/>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p>
        </p:txBody>
      </p:sp>
      <p:sp>
        <p:nvSpPr>
          <p:cNvPr id="17"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a:t>Tweede niveau</a:t>
            </a:r>
          </a:p>
          <a:p>
            <a:pPr lvl="2"/>
            <a:r>
              <a:rPr lang="nl-NL"/>
              <a:t>Derde niveau</a:t>
            </a:r>
          </a:p>
          <a:p>
            <a:pPr lvl="0"/>
            <a:endParaRPr lang="nl-NL"/>
          </a:p>
        </p:txBody>
      </p:sp>
    </p:spTree>
    <p:extLst>
      <p:ext uri="{BB962C8B-B14F-4D97-AF65-F5344CB8AC3E}">
        <p14:creationId xmlns:p14="http://schemas.microsoft.com/office/powerpoint/2010/main" val="78118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gels | Inhoudsopgave">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a:ln>
                  <a:noFill/>
                </a:ln>
                <a:solidFill>
                  <a:srgbClr val="FFFFFF"/>
                </a:solidFill>
                <a:effectLst/>
                <a:uLnTx/>
                <a:uFillTx/>
                <a:latin typeface="Verdana" pitchFamily="34" charset="0"/>
                <a:ea typeface="+mj-ea"/>
                <a:cs typeface="+mj-cs"/>
              </a:rPr>
              <a:t>Contents</a:t>
            </a:r>
          </a:p>
        </p:txBody>
      </p:sp>
      <p:sp>
        <p:nvSpPr>
          <p:cNvPr id="8" name="Tijdelijke aanduiding voor datum 16"/>
          <p:cNvSpPr>
            <a:spLocks noGrp="1"/>
          </p:cNvSpPr>
          <p:nvPr>
            <p:ph type="dt" sz="half" idx="14"/>
          </p:nvPr>
        </p:nvSpPr>
        <p:spPr>
          <a:xfrm>
            <a:off x="635000" y="6543488"/>
            <a:ext cx="5003800" cy="264272"/>
          </a:xfrm>
        </p:spPr>
        <p:txBody>
          <a:bodyPr/>
          <a:lstStyle/>
          <a:p>
            <a:endParaRPr lang="nl-NL"/>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a:t>Tweede niveau</a:t>
            </a:r>
          </a:p>
          <a:p>
            <a:pPr lvl="2"/>
            <a:r>
              <a:rPr lang="nl-NL"/>
              <a:t>Derde niveau</a:t>
            </a:r>
          </a:p>
          <a:p>
            <a:pPr lvl="0"/>
            <a:endParaRPr lang="nl-NL"/>
          </a:p>
        </p:txBody>
      </p:sp>
    </p:spTree>
    <p:extLst>
      <p:ext uri="{BB962C8B-B14F-4D97-AF65-F5344CB8AC3E}">
        <p14:creationId xmlns:p14="http://schemas.microsoft.com/office/powerpoint/2010/main" val="1899659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Klikken om de ondertitelstijl van het model te bewerken</a:t>
            </a:r>
          </a:p>
        </p:txBody>
      </p:sp>
    </p:spTree>
    <p:extLst>
      <p:ext uri="{BB962C8B-B14F-4D97-AF65-F5344CB8AC3E}">
        <p14:creationId xmlns:p14="http://schemas.microsoft.com/office/powerpoint/2010/main" val="1908686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17418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Klikken om de tekststijl van het model te bewerken</a:t>
            </a:r>
          </a:p>
        </p:txBody>
      </p:sp>
    </p:spTree>
    <p:extLst>
      <p:ext uri="{BB962C8B-B14F-4D97-AF65-F5344CB8AC3E}">
        <p14:creationId xmlns:p14="http://schemas.microsoft.com/office/powerpoint/2010/main" val="187235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1244601" y="1587501"/>
            <a:ext cx="5118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65901" y="1587501"/>
            <a:ext cx="51202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68986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2104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verticaal met afbeelding">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grpSp>
        <p:nvGrpSpPr>
          <p:cNvPr id="23" name="Groep 22"/>
          <p:cNvGrpSpPr/>
          <p:nvPr userDrawn="1"/>
        </p:nvGrpSpPr>
        <p:grpSpPr>
          <a:xfrm>
            <a:off x="0" y="1"/>
            <a:ext cx="12192000" cy="1879600"/>
            <a:chOff x="0" y="0"/>
            <a:chExt cx="12192000" cy="1879600"/>
          </a:xfrm>
        </p:grpSpPr>
        <p:pic>
          <p:nvPicPr>
            <p:cNvPr id="14" name="Afbeelding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pic>
          <p:nvPicPr>
            <p:cNvPr id="2050" name="Picture 2"/>
            <p:cNvPicPr>
              <a:picLocks noChangeAspect="1" noChangeArrowheads="1"/>
            </p:cNvPicPr>
            <p:nvPr userDrawn="1"/>
          </p:nvPicPr>
          <p:blipFill>
            <a:blip r:embed="rId4" cstate="print"/>
            <a:srcRect/>
            <a:stretch>
              <a:fillRect/>
            </a:stretch>
          </p:blipFill>
          <p:spPr bwMode="auto">
            <a:xfrm>
              <a:off x="6446654" y="334791"/>
              <a:ext cx="2309812" cy="804862"/>
            </a:xfrm>
            <a:prstGeom prst="rect">
              <a:avLst/>
            </a:prstGeom>
            <a:noFill/>
            <a:ln w="9525">
              <a:noFill/>
              <a:miter lim="800000"/>
              <a:headEnd/>
              <a:tailEnd/>
            </a:ln>
            <a:effectLst/>
          </p:spPr>
        </p:pic>
      </p:grpSp>
    </p:spTree>
    <p:extLst>
      <p:ext uri="{BB962C8B-B14F-4D97-AF65-F5344CB8AC3E}">
        <p14:creationId xmlns:p14="http://schemas.microsoft.com/office/powerpoint/2010/main" val="62622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4050565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449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onde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CCC21-290A-48DB-A251-367F3D5084A6}"/>
              </a:ext>
            </a:extLst>
          </p:cNvPr>
          <p:cNvSpPr>
            <a:spLocks noGrp="1"/>
          </p:cNvSpPr>
          <p:nvPr>
            <p:ph type="title"/>
          </p:nvPr>
        </p:nvSpPr>
        <p:spPr/>
        <p:txBody>
          <a:bodyPr/>
          <a:lstStyle/>
          <a:p>
            <a:r>
              <a:rPr lang="nl-NL"/>
              <a:t>Klik om stijl te bewerken</a:t>
            </a:r>
          </a:p>
        </p:txBody>
      </p:sp>
      <p:sp>
        <p:nvSpPr>
          <p:cNvPr id="3" name="Rechthoek 2">
            <a:extLst>
              <a:ext uri="{FF2B5EF4-FFF2-40B4-BE49-F238E27FC236}">
                <a16:creationId xmlns:a16="http://schemas.microsoft.com/office/drawing/2014/main" id="{68D7EE98-0D3A-4BE7-8B14-38D2D00ACACE}"/>
              </a:ext>
            </a:extLst>
          </p:cNvPr>
          <p:cNvSpPr/>
          <p:nvPr userDrawn="1"/>
        </p:nvSpPr>
        <p:spPr>
          <a:xfrm>
            <a:off x="1343472" y="5949280"/>
            <a:ext cx="1872208" cy="713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3365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Tree>
    <p:extLst>
      <p:ext uri="{BB962C8B-B14F-4D97-AF65-F5344CB8AC3E}">
        <p14:creationId xmlns:p14="http://schemas.microsoft.com/office/powerpoint/2010/main" val="2856804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Tree>
    <p:extLst>
      <p:ext uri="{BB962C8B-B14F-4D97-AF65-F5344CB8AC3E}">
        <p14:creationId xmlns:p14="http://schemas.microsoft.com/office/powerpoint/2010/main" val="279709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79484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74151" y="195263"/>
            <a:ext cx="2611967" cy="5918200"/>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1238251" y="195263"/>
            <a:ext cx="7632700" cy="5918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829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grpSp>
        <p:nvGrpSpPr>
          <p:cNvPr id="10" name="Groep 9"/>
          <p:cNvGrpSpPr/>
          <p:nvPr userDrawn="1"/>
        </p:nvGrpSpPr>
        <p:grpSpPr>
          <a:xfrm>
            <a:off x="0" y="0"/>
            <a:ext cx="12192000" cy="1879600"/>
            <a:chOff x="0" y="0"/>
            <a:chExt cx="12192000" cy="1879600"/>
          </a:xfrm>
        </p:grpSpPr>
        <p:pic>
          <p:nvPicPr>
            <p:cNvPr id="11" name="Afbeelding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pic>
          <p:nvPicPr>
            <p:cNvPr id="12" name="Picture 2"/>
            <p:cNvPicPr>
              <a:picLocks noChangeAspect="1" noChangeArrowheads="1"/>
            </p:cNvPicPr>
            <p:nvPr userDrawn="1"/>
          </p:nvPicPr>
          <p:blipFill>
            <a:blip r:embed="rId4" cstate="print"/>
            <a:srcRect/>
            <a:stretch>
              <a:fillRect/>
            </a:stretch>
          </p:blipFill>
          <p:spPr bwMode="auto">
            <a:xfrm>
              <a:off x="6446654" y="334791"/>
              <a:ext cx="2309812" cy="804862"/>
            </a:xfrm>
            <a:prstGeom prst="rect">
              <a:avLst/>
            </a:prstGeom>
            <a:noFill/>
            <a:ln w="9525">
              <a:noFill/>
              <a:miter lim="800000"/>
              <a:headEnd/>
              <a:tailEnd/>
            </a:ln>
            <a:effectLst/>
          </p:spPr>
        </p:pic>
      </p:grpSp>
    </p:spTree>
    <p:extLst>
      <p:ext uri="{BB962C8B-B14F-4D97-AF65-F5344CB8AC3E}">
        <p14:creationId xmlns:p14="http://schemas.microsoft.com/office/powerpoint/2010/main" val="106597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a:ln>
                  <a:noFill/>
                </a:ln>
                <a:solidFill>
                  <a:srgbClr val="FFFFFF"/>
                </a:solidFill>
                <a:effectLst/>
                <a:uLnTx/>
                <a:uFillTx/>
                <a:latin typeface="Verdana" pitchFamily="34" charset="0"/>
                <a:ea typeface="+mj-ea"/>
                <a:cs typeface="+mj-cs"/>
              </a:rPr>
              <a:t>Inhoud</a:t>
            </a:r>
          </a:p>
        </p:txBody>
      </p:sp>
      <p:sp>
        <p:nvSpPr>
          <p:cNvPr id="8" name="Tijdelijke aanduiding voor datum 16"/>
          <p:cNvSpPr>
            <a:spLocks noGrp="1"/>
          </p:cNvSpPr>
          <p:nvPr>
            <p:ph type="dt" sz="half" idx="14"/>
          </p:nvPr>
        </p:nvSpPr>
        <p:spPr>
          <a:xfrm>
            <a:off x="635000" y="6543488"/>
            <a:ext cx="5003800" cy="264272"/>
          </a:xfrm>
        </p:spPr>
        <p:txBody>
          <a:bodyPr/>
          <a:lstStyle/>
          <a:p>
            <a:endParaRPr lang="nl-NL"/>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afbeelding 21"/>
          <p:cNvSpPr>
            <a:spLocks noGrp="1"/>
          </p:cNvSpPr>
          <p:nvPr>
            <p:ph type="pic" sz="quarter" idx="17"/>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p>
        </p:txBody>
      </p:sp>
      <p:sp>
        <p:nvSpPr>
          <p:cNvPr id="17"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a:t>Tweede niveau</a:t>
            </a:r>
          </a:p>
          <a:p>
            <a:pPr lvl="2"/>
            <a:r>
              <a:rPr lang="nl-NL"/>
              <a:t>Derde niveau</a:t>
            </a:r>
          </a:p>
          <a:p>
            <a:pPr lvl="0"/>
            <a:endParaRPr lang="nl-NL"/>
          </a:p>
        </p:txBody>
      </p:sp>
    </p:spTree>
    <p:extLst>
      <p:ext uri="{BB962C8B-B14F-4D97-AF65-F5344CB8AC3E}">
        <p14:creationId xmlns:p14="http://schemas.microsoft.com/office/powerpoint/2010/main" val="186424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oudsopgave">
    <p:spTree>
      <p:nvGrpSpPr>
        <p:cNvPr id="1" name=""/>
        <p:cNvGrpSpPr/>
        <p:nvPr/>
      </p:nvGrpSpPr>
      <p:grpSpPr>
        <a:xfrm>
          <a:off x="0" y="0"/>
          <a:ext cx="0" cy="0"/>
          <a:chOff x="0" y="0"/>
          <a:chExt cx="0" cy="0"/>
        </a:xfrm>
      </p:grpSpPr>
      <p:sp>
        <p:nvSpPr>
          <p:cNvPr id="7" name="Rechthoek 6" descr="Placeholder_Color_Secondary"/>
          <p:cNvSpPr/>
          <p:nvPr userDrawn="1"/>
        </p:nvSpPr>
        <p:spPr bwMode="auto">
          <a:xfrm>
            <a:off x="6132737" y="0"/>
            <a:ext cx="6115200" cy="6872400"/>
          </a:xfrm>
          <a:prstGeom prst="rect">
            <a:avLst/>
          </a:prstGeom>
          <a:solidFill>
            <a:srgbClr val="0068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16" name="TMTitle"/>
          <p:cNvSpPr txBox="1">
            <a:spLocks noChangeArrowheads="1"/>
          </p:cNvSpPr>
          <p:nvPr userDrawn="1"/>
        </p:nvSpPr>
        <p:spPr bwMode="auto">
          <a:xfrm>
            <a:off x="6576053" y="1738470"/>
            <a:ext cx="4948800" cy="57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baseline="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600" b="0" i="0" u="none" strike="noStrike" kern="0" cap="none" spc="0" normalizeH="0" baseline="0" noProof="0">
                <a:ln>
                  <a:noFill/>
                </a:ln>
                <a:solidFill>
                  <a:srgbClr val="FFFFFF"/>
                </a:solidFill>
                <a:effectLst/>
                <a:uLnTx/>
                <a:uFillTx/>
                <a:latin typeface="Verdana" pitchFamily="34" charset="0"/>
                <a:ea typeface="+mj-ea"/>
                <a:cs typeface="+mj-cs"/>
              </a:rPr>
              <a:t>Inhoud</a:t>
            </a:r>
          </a:p>
        </p:txBody>
      </p:sp>
      <p:sp>
        <p:nvSpPr>
          <p:cNvPr id="3" name="Text Placeholder 2"/>
          <p:cNvSpPr>
            <a:spLocks noGrp="1"/>
          </p:cNvSpPr>
          <p:nvPr>
            <p:ph type="body" sz="quarter" idx="10" hasCustomPrompt="1"/>
          </p:nvPr>
        </p:nvSpPr>
        <p:spPr>
          <a:xfrm>
            <a:off x="6571200" y="2525486"/>
            <a:ext cx="4989429" cy="3616114"/>
          </a:xfrm>
        </p:spPr>
        <p:txBody>
          <a:bodyPr/>
          <a:lstStyle>
            <a:lvl1pPr marL="342900" marR="0" indent="-342900" algn="l" defTabSz="914400" rtl="0" eaLnBrk="1" fontAlgn="base" latinLnBrk="0" hangingPunct="1">
              <a:lnSpc>
                <a:spcPct val="100000"/>
              </a:lnSpc>
              <a:spcBef>
                <a:spcPct val="20000"/>
              </a:spcBef>
              <a:spcAft>
                <a:spcPct val="0"/>
              </a:spcAft>
              <a:buClr>
                <a:srgbClr val="FFFFFF"/>
              </a:buClr>
              <a:buSzPct val="90000"/>
              <a:buFontTx/>
              <a:buChar char="•"/>
              <a:tabLst/>
              <a:defRPr kumimoji="0" lang="nl-NL" sz="1800" b="0" i="0" u="none" strike="noStrike" kern="0" cap="none" spc="0" normalizeH="0" baseline="0" noProof="0" smtClean="0">
                <a:ln>
                  <a:noFill/>
                </a:ln>
                <a:solidFill>
                  <a:srgbClr val="FFFFFF"/>
                </a:solidFill>
                <a:effectLst/>
                <a:uLnTx/>
                <a:uFillTx/>
                <a:latin typeface="Verdana" pitchFamily="34" charset="0"/>
              </a:defRPr>
            </a:lvl1pPr>
            <a:lvl2pPr marL="631825" indent="-276225">
              <a:buClr>
                <a:schemeClr val="bg1"/>
              </a:buClr>
              <a:buFont typeface="Verdana" panose="020B0604030504040204" pitchFamily="34" charset="0"/>
              <a:buChar char="–"/>
              <a:defRPr kumimoji="0" lang="nl-NL" sz="1800" b="0" i="0" u="none" strike="noStrike" kern="0" cap="none" spc="0" normalizeH="0" baseline="0" noProof="0" dirty="0" smtClean="0">
                <a:ln>
                  <a:noFill/>
                </a:ln>
                <a:solidFill>
                  <a:srgbClr val="FFFFFF"/>
                </a:solidFill>
                <a:effectLst/>
                <a:uLnTx/>
                <a:uFillTx/>
                <a:latin typeface="Verdana" pitchFamily="34" charset="0"/>
                <a:ea typeface="+mn-ea"/>
                <a:cs typeface="+mn-cs"/>
              </a:defRPr>
            </a:lvl2pPr>
            <a:lvl3pPr marL="892175" indent="-266700">
              <a:buClr>
                <a:schemeClr val="bg1"/>
              </a:buClr>
              <a:buFont typeface="Arial" panose="020B0604020202020204" pitchFamily="34" charset="0"/>
              <a:buChar char="•"/>
              <a:defRPr sz="1800" baseline="0">
                <a:solidFill>
                  <a:schemeClr val="bg1"/>
                </a:solidFill>
              </a:defRPr>
            </a:lvl3pPr>
            <a:lvl4pPr marL="355600" marR="0" indent="0" algn="l" defTabSz="914400" rtl="0" eaLnBrk="1" fontAlgn="auto" latinLnBrk="0" hangingPunct="1">
              <a:lnSpc>
                <a:spcPct val="90000"/>
              </a:lnSpc>
              <a:spcBef>
                <a:spcPts val="800"/>
              </a:spcBef>
              <a:spcAft>
                <a:spcPts val="0"/>
              </a:spcAft>
              <a:buClr>
                <a:schemeClr val="bg1"/>
              </a:buClr>
              <a:buSzTx/>
              <a:buFontTx/>
              <a:buNone/>
              <a:tabLst/>
              <a:defRPr sz="1800" baseline="0">
                <a:solidFill>
                  <a:srgbClr val="00689A"/>
                </a:solidFill>
              </a:defRPr>
            </a:lvl4pPr>
            <a:lvl5pPr marL="355600" indent="0">
              <a:buFontTx/>
              <a:buNone/>
              <a:defRPr sz="1800">
                <a:solidFill>
                  <a:srgbClr val="00689A"/>
                </a:solidFill>
              </a:defRPr>
            </a:lvl5pPr>
            <a:lvl6pPr marL="355600" indent="0">
              <a:buFontTx/>
              <a:buNone/>
              <a:defRPr sz="1800">
                <a:solidFill>
                  <a:srgbClr val="00689A"/>
                </a:solidFill>
              </a:defRPr>
            </a:lvl6pPr>
            <a:lvl7pPr marL="355600" indent="0">
              <a:buFontTx/>
              <a:buNone/>
              <a:defRPr sz="1800">
                <a:solidFill>
                  <a:srgbClr val="00689A"/>
                </a:solidFill>
              </a:defRPr>
            </a:lvl7pPr>
            <a:lvl8pPr marL="355600" indent="0">
              <a:buFontTx/>
              <a:buNone/>
              <a:defRPr sz="1800">
                <a:solidFill>
                  <a:srgbClr val="00689A"/>
                </a:solidFill>
              </a:defRPr>
            </a:lvl8pPr>
            <a:lvl9pPr marL="355600" indent="0">
              <a:buFontTx/>
              <a:buNone/>
              <a:defRPr sz="1800">
                <a:solidFill>
                  <a:srgbClr val="00689A"/>
                </a:solidFill>
              </a:defRPr>
            </a:lvl9pPr>
          </a:lstStyle>
          <a:p>
            <a:pPr lvl="0"/>
            <a:r>
              <a:rPr lang="nl-NL" noProof="0"/>
              <a:t>Klik om tekst toe te voegen</a:t>
            </a:r>
          </a:p>
          <a:p>
            <a:pPr marL="631825" lvl="1" indent="-276225" algn="l" defTabSz="914400" rtl="0" eaLnBrk="1" latinLnBrk="0" hangingPunct="1">
              <a:lnSpc>
                <a:spcPct val="90000"/>
              </a:lnSpc>
              <a:spcBef>
                <a:spcPts val="1000"/>
              </a:spcBef>
              <a:buClr>
                <a:schemeClr val="bg1"/>
              </a:buClr>
              <a:buFont typeface="Verdana" panose="020B0604030504040204" pitchFamily="34" charset="0"/>
              <a:buChar char="–"/>
            </a:pPr>
            <a:r>
              <a:rPr lang="nl-NL"/>
              <a:t>Tweede niveau</a:t>
            </a:r>
          </a:p>
          <a:p>
            <a:pPr lvl="2"/>
            <a:r>
              <a:rPr lang="nl-NL"/>
              <a:t>Derde niveau</a:t>
            </a:r>
          </a:p>
          <a:p>
            <a:pPr lvl="0"/>
            <a:endParaRPr lang="nl-NL"/>
          </a:p>
        </p:txBody>
      </p:sp>
      <p:sp>
        <p:nvSpPr>
          <p:cNvPr id="8" name="Tijdelijke aanduiding voor datum 16"/>
          <p:cNvSpPr>
            <a:spLocks noGrp="1"/>
          </p:cNvSpPr>
          <p:nvPr>
            <p:ph type="dt" sz="half" idx="14"/>
          </p:nvPr>
        </p:nvSpPr>
        <p:spPr>
          <a:xfrm>
            <a:off x="635000" y="6543488"/>
            <a:ext cx="5003800" cy="264272"/>
          </a:xfrm>
        </p:spPr>
        <p:txBody>
          <a:bodyPr/>
          <a:lstStyle/>
          <a:p>
            <a:endParaRPr lang="nl-NL"/>
          </a:p>
        </p:txBody>
      </p:sp>
      <p:sp>
        <p:nvSpPr>
          <p:cNvPr id="12" name="Tijdelijke aanduiding voor voettekst 17"/>
          <p:cNvSpPr>
            <a:spLocks noGrp="1"/>
          </p:cNvSpPr>
          <p:nvPr>
            <p:ph type="ftr" sz="quarter" idx="15"/>
          </p:nvPr>
        </p:nvSpPr>
        <p:spPr>
          <a:xfrm>
            <a:off x="635000" y="6221413"/>
            <a:ext cx="5003800" cy="322075"/>
          </a:xfrm>
        </p:spPr>
        <p:txBody>
          <a:bodyPr/>
          <a:lstStyle/>
          <a:p>
            <a:endParaRPr lang="nl-NL"/>
          </a:p>
        </p:txBody>
      </p:sp>
      <p:sp>
        <p:nvSpPr>
          <p:cNvPr id="13" name="Tijdelijke aanduiding voor dianummer 18"/>
          <p:cNvSpPr>
            <a:spLocks noGrp="1"/>
          </p:cNvSpPr>
          <p:nvPr>
            <p:ph type="sldNum" sz="quarter" idx="16"/>
          </p:nvPr>
        </p:nvSpPr>
        <p:spPr>
          <a:xfrm>
            <a:off x="6553199" y="6221413"/>
            <a:ext cx="5005389" cy="322075"/>
          </a:xfrm>
        </p:spPr>
        <p:txBody>
          <a:bodyPr/>
          <a:lstStyle/>
          <a:p>
            <a:fld id="{10A0A6AF-03C5-477E-939A-E28F7E7F05EA}" type="slidenum">
              <a:rPr lang="nl-NL" smtClean="0"/>
              <a:pPr/>
              <a:t>‹nr.›</a:t>
            </a:fld>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Rechthoek 14"/>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0272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10" name="Tijdelijke aanduiding voor datum 9"/>
          <p:cNvSpPr>
            <a:spLocks noGrp="1"/>
          </p:cNvSpPr>
          <p:nvPr>
            <p:ph type="dt" sz="half" idx="14"/>
          </p:nvPr>
        </p:nvSpPr>
        <p:spPr/>
        <p:txBody>
          <a:bodyPr/>
          <a:lstStyle/>
          <a:p>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4992077"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fsluitende dia met afbeelding">
    <p:spTree>
      <p:nvGrpSpPr>
        <p:cNvPr id="1" name=""/>
        <p:cNvGrpSpPr/>
        <p:nvPr/>
      </p:nvGrpSpPr>
      <p:grpSpPr>
        <a:xfrm>
          <a:off x="0" y="0"/>
          <a:ext cx="0" cy="0"/>
          <a:chOff x="0" y="0"/>
          <a:chExt cx="0" cy="0"/>
        </a:xfrm>
      </p:grpSpPr>
      <p:sp>
        <p:nvSpPr>
          <p:cNvPr id="12" name="Tijdelijke aanduiding voor afbeelding 31"/>
          <p:cNvSpPr>
            <a:spLocks noGrp="1"/>
          </p:cNvSpPr>
          <p:nvPr>
            <p:ph type="pic" sz="quarter" idx="23"/>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7" name="Rechthoek 6" descr="Placeholder_Color_Terti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3" name="Text Placeholder 2"/>
          <p:cNvSpPr>
            <a:spLocks noGrp="1"/>
          </p:cNvSpPr>
          <p:nvPr>
            <p:ph type="body" sz="quarter" idx="10" hasCustomPrompt="1"/>
          </p:nvPr>
        </p:nvSpPr>
        <p:spPr>
          <a:xfrm>
            <a:off x="6571200" y="2514600"/>
            <a:ext cx="5000314" cy="3627000"/>
          </a:xfrm>
        </p:spPr>
        <p:txBody>
          <a:bodyPr/>
          <a:lstStyle>
            <a:lvl1pPr marL="40575" indent="0">
              <a:buClr>
                <a:srgbClr val="FFFFFF"/>
              </a:buClr>
              <a:buFontTx/>
              <a:buNone/>
              <a:defRPr sz="2000" baseline="0">
                <a:solidFill>
                  <a:schemeClr val="bg1"/>
                </a:solidFill>
                <a:latin typeface="Verdana" pitchFamily="34" charset="0"/>
              </a:defRPr>
            </a:lvl1pPr>
            <a:lvl2pPr marL="631825" indent="-631825" algn="l" defTabSz="914400" rtl="0" eaLnBrk="1" latinLnBrk="0" hangingPunct="1">
              <a:lnSpc>
                <a:spcPct val="90000"/>
              </a:lnSpc>
              <a:spcBef>
                <a:spcPts val="1000"/>
              </a:spcBef>
              <a:buClr>
                <a:schemeClr val="bg1"/>
              </a:buClr>
              <a:buFont typeface="Verdana" panose="020B0604030504040204" pitchFamily="34" charset="0"/>
              <a:buChar char="–"/>
              <a:defRPr>
                <a:solidFill>
                  <a:schemeClr val="bg1"/>
                </a:solidFill>
              </a:defRPr>
            </a:lvl2pPr>
            <a:lvl3pPr marL="315913" indent="-315913">
              <a:buFont typeface="Arial" panose="020B0604020202020204" pitchFamily="34" charset="0"/>
              <a:buChar char="•"/>
              <a:defRPr sz="2000">
                <a:solidFill>
                  <a:schemeClr val="bg1"/>
                </a:solidFill>
              </a:defRPr>
            </a:lvl3pPr>
            <a:lvl4pPr marL="746125" indent="-342900">
              <a:buFont typeface="Arial" panose="020B0604020202020204" pitchFamily="34" charset="0"/>
              <a:buChar char="•"/>
              <a:defRPr sz="2000">
                <a:solidFill>
                  <a:schemeClr val="bg1"/>
                </a:solidFill>
              </a:defRPr>
            </a:lvl4pPr>
          </a:lstStyle>
          <a:p>
            <a:pPr lvl="0"/>
            <a:r>
              <a:rPr lang="nl-NL" noProof="0"/>
              <a:t>Klik om tekst toe te voegen</a:t>
            </a:r>
          </a:p>
          <a:p>
            <a:pPr marL="316800" lvl="0" indent="-276225" algn="l" defTabSz="914400" rtl="0" eaLnBrk="1" latinLnBrk="0" hangingPunct="1">
              <a:lnSpc>
                <a:spcPct val="90000"/>
              </a:lnSpc>
              <a:spcBef>
                <a:spcPts val="1000"/>
              </a:spcBef>
              <a:buClr>
                <a:schemeClr val="bg1"/>
              </a:buClr>
              <a:buFont typeface="Verdana" panose="020B0604030504040204" pitchFamily="34" charset="0"/>
              <a:buChar char="–"/>
            </a:pPr>
            <a:r>
              <a:rPr lang="nl-NL"/>
              <a:t>Tweede niveau</a:t>
            </a:r>
          </a:p>
        </p:txBody>
      </p:sp>
      <p:sp>
        <p:nvSpPr>
          <p:cNvPr id="6" name="Tijdelijke aanduiding voor datum 13"/>
          <p:cNvSpPr>
            <a:spLocks noGrp="1"/>
          </p:cNvSpPr>
          <p:nvPr>
            <p:ph type="dt" sz="half" idx="20"/>
          </p:nvPr>
        </p:nvSpPr>
        <p:spPr>
          <a:xfrm>
            <a:off x="635000" y="6543488"/>
            <a:ext cx="5003800" cy="264272"/>
          </a:xfrm>
        </p:spPr>
        <p:txBody>
          <a:bodyPr/>
          <a:lstStyle/>
          <a:p>
            <a:endParaRPr lang="nl-NL"/>
          </a:p>
        </p:txBody>
      </p:sp>
      <p:sp>
        <p:nvSpPr>
          <p:cNvPr id="9" name="Tijdelijke aanduiding voor voettekst 14"/>
          <p:cNvSpPr>
            <a:spLocks noGrp="1"/>
          </p:cNvSpPr>
          <p:nvPr>
            <p:ph type="ftr" sz="quarter" idx="21"/>
          </p:nvPr>
        </p:nvSpPr>
        <p:spPr>
          <a:xfrm>
            <a:off x="635000" y="6221413"/>
            <a:ext cx="5003800" cy="322075"/>
          </a:xfrm>
        </p:spPr>
        <p:txBody>
          <a:bodyPr/>
          <a:lstStyle/>
          <a:p>
            <a:endParaRPr lang="nl-NL"/>
          </a:p>
        </p:txBody>
      </p:sp>
      <p:sp>
        <p:nvSpPr>
          <p:cNvPr id="10" name="Tijdelijke aanduiding voor dianummer 15"/>
          <p:cNvSpPr>
            <a:spLocks noGrp="1"/>
          </p:cNvSpPr>
          <p:nvPr>
            <p:ph type="sldNum" sz="quarter" idx="22"/>
          </p:nvPr>
        </p:nvSpPr>
        <p:spPr>
          <a:xfrm>
            <a:off x="6553199" y="6221413"/>
            <a:ext cx="5005389" cy="322075"/>
          </a:xfrm>
        </p:spPr>
        <p:txBody>
          <a:bodyPr/>
          <a:lstStyle/>
          <a:p>
            <a:fld id="{10A0A6AF-03C5-477E-939A-E28F7E7F05EA}" type="slidenum">
              <a:rPr lang="nl-NL" smtClean="0"/>
              <a:pPr/>
              <a:t>‹nr.›</a:t>
            </a:fld>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03289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fsluitende dia">
    <p:spTree>
      <p:nvGrpSpPr>
        <p:cNvPr id="1" name=""/>
        <p:cNvGrpSpPr/>
        <p:nvPr/>
      </p:nvGrpSpPr>
      <p:grpSpPr>
        <a:xfrm>
          <a:off x="0" y="0"/>
          <a:ext cx="0" cy="0"/>
          <a:chOff x="0" y="0"/>
          <a:chExt cx="0" cy="0"/>
        </a:xfrm>
      </p:grpSpPr>
      <p:sp>
        <p:nvSpPr>
          <p:cNvPr id="7" name="Rechthoek 6" descr="Placeholder_Color_Tertiary"/>
          <p:cNvSpPr/>
          <p:nvPr userDrawn="1"/>
        </p:nvSpPr>
        <p:spPr bwMode="auto">
          <a:xfrm>
            <a:off x="6100080" y="0"/>
            <a:ext cx="6115200" cy="6872400"/>
          </a:xfrm>
          <a:prstGeom prst="rect">
            <a:avLst/>
          </a:prstGeom>
          <a:solidFill>
            <a:srgbClr val="0068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nl-NL" sz="1800" b="0" i="0" u="none" strike="noStrike" cap="none" normalizeH="0" baseline="0">
              <a:ln>
                <a:noFill/>
              </a:ln>
              <a:solidFill>
                <a:schemeClr val="tx1"/>
              </a:solidFill>
              <a:effectLst/>
              <a:latin typeface="Verdana" pitchFamily="34" charset="0"/>
            </a:endParaRPr>
          </a:p>
        </p:txBody>
      </p:sp>
      <p:sp>
        <p:nvSpPr>
          <p:cNvPr id="3" name="Text Placeholder 2"/>
          <p:cNvSpPr>
            <a:spLocks noGrp="1"/>
          </p:cNvSpPr>
          <p:nvPr>
            <p:ph type="body" sz="quarter" idx="10" hasCustomPrompt="1"/>
          </p:nvPr>
        </p:nvSpPr>
        <p:spPr>
          <a:xfrm>
            <a:off x="6571200" y="2514600"/>
            <a:ext cx="5000314" cy="3627000"/>
          </a:xfrm>
        </p:spPr>
        <p:txBody>
          <a:bodyPr>
            <a:normAutofit/>
          </a:bodyPr>
          <a:lstStyle>
            <a:lvl1pPr marL="40575" indent="0" algn="l" defTabSz="914400" rtl="0" eaLnBrk="1" latinLnBrk="0" hangingPunct="1">
              <a:lnSpc>
                <a:spcPct val="90000"/>
              </a:lnSpc>
              <a:spcBef>
                <a:spcPts val="1000"/>
              </a:spcBef>
              <a:buClr>
                <a:schemeClr val="bg1"/>
              </a:buClr>
              <a:buFont typeface="Verdana" panose="020B0604030504040204" pitchFamily="34" charset="0"/>
              <a:buNone/>
              <a:defRPr lang="nl-NL" sz="2000" kern="1200" baseline="0" dirty="0" smtClean="0">
                <a:solidFill>
                  <a:schemeClr val="bg1"/>
                </a:solidFill>
                <a:latin typeface="Verdana" pitchFamily="34" charset="0"/>
                <a:ea typeface="+mn-ea"/>
                <a:cs typeface="+mn-cs"/>
              </a:defRPr>
            </a:lvl1pPr>
          </a:lstStyle>
          <a:p>
            <a:pPr lvl="0" algn="l" defTabSz="914400" rtl="0" eaLnBrk="1" latinLnBrk="0" hangingPunct="1">
              <a:lnSpc>
                <a:spcPct val="90000"/>
              </a:lnSpc>
              <a:buSzPct val="80000"/>
            </a:pPr>
            <a:r>
              <a:rPr lang="nl-NL" noProof="0"/>
              <a:t>Klik om tekst toe te voegen</a:t>
            </a:r>
          </a:p>
          <a:p>
            <a:pPr marL="316800" lvl="0" indent="-276225" algn="l" defTabSz="914400" rtl="0" eaLnBrk="1" latinLnBrk="0" hangingPunct="1">
              <a:lnSpc>
                <a:spcPct val="90000"/>
              </a:lnSpc>
              <a:spcBef>
                <a:spcPts val="1000"/>
              </a:spcBef>
              <a:buClr>
                <a:schemeClr val="bg1"/>
              </a:buClr>
              <a:buSzPct val="80000"/>
              <a:buFont typeface="Verdana" panose="020B0604030504040204" pitchFamily="34" charset="0"/>
              <a:buChar char="–"/>
            </a:pPr>
            <a:r>
              <a:rPr lang="nl-NL"/>
              <a:t>Tweede niveau</a:t>
            </a:r>
          </a:p>
        </p:txBody>
      </p:sp>
      <p:sp>
        <p:nvSpPr>
          <p:cNvPr id="6" name="Tijdelijke aanduiding voor datum 13"/>
          <p:cNvSpPr>
            <a:spLocks noGrp="1"/>
          </p:cNvSpPr>
          <p:nvPr>
            <p:ph type="dt" sz="half" idx="20"/>
          </p:nvPr>
        </p:nvSpPr>
        <p:spPr>
          <a:xfrm>
            <a:off x="635000" y="6543488"/>
            <a:ext cx="5003800" cy="264272"/>
          </a:xfrm>
        </p:spPr>
        <p:txBody>
          <a:bodyPr/>
          <a:lstStyle/>
          <a:p>
            <a:endParaRPr lang="nl-NL"/>
          </a:p>
        </p:txBody>
      </p:sp>
      <p:sp>
        <p:nvSpPr>
          <p:cNvPr id="9" name="Tijdelijke aanduiding voor voettekst 14"/>
          <p:cNvSpPr>
            <a:spLocks noGrp="1"/>
          </p:cNvSpPr>
          <p:nvPr>
            <p:ph type="ftr" sz="quarter" idx="21"/>
          </p:nvPr>
        </p:nvSpPr>
        <p:spPr>
          <a:xfrm>
            <a:off x="635000" y="6221413"/>
            <a:ext cx="5003800" cy="322075"/>
          </a:xfrm>
        </p:spPr>
        <p:txBody>
          <a:bodyPr/>
          <a:lstStyle/>
          <a:p>
            <a:endParaRPr lang="nl-NL"/>
          </a:p>
        </p:txBody>
      </p:sp>
      <p:sp>
        <p:nvSpPr>
          <p:cNvPr id="10" name="Tijdelijke aanduiding voor dianummer 15"/>
          <p:cNvSpPr>
            <a:spLocks noGrp="1"/>
          </p:cNvSpPr>
          <p:nvPr>
            <p:ph type="sldNum" sz="quarter" idx="22"/>
          </p:nvPr>
        </p:nvSpPr>
        <p:spPr>
          <a:xfrm>
            <a:off x="6553199" y="6221413"/>
            <a:ext cx="5005389" cy="322075"/>
          </a:xfrm>
        </p:spPr>
        <p:txBody>
          <a:bodyPr/>
          <a:lstStyle/>
          <a:p>
            <a:fld id="{10A0A6AF-03C5-477E-939A-E28F7E7F05EA}" type="slidenum">
              <a:rPr lang="nl-NL" smtClean="0"/>
              <a:pPr/>
              <a:t>‹nr.›</a:t>
            </a:fld>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6922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8"/>
            <a:endParaRPr lang="nl-NL"/>
          </a:p>
        </p:txBody>
      </p:sp>
      <p:pic>
        <p:nvPicPr>
          <p:cNvPr id="12" name="Afbeelding 1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725" r:id="rId2"/>
    <p:sldLayoutId id="2147483726" r:id="rId3"/>
    <p:sldLayoutId id="2147483778" r:id="rId4"/>
    <p:sldLayoutId id="2147483777" r:id="rId5"/>
    <p:sldLayoutId id="2147483702" r:id="rId6"/>
    <p:sldLayoutId id="2147483652" r:id="rId7"/>
    <p:sldLayoutId id="2147483779" r:id="rId8"/>
    <p:sldLayoutId id="2147483780" r:id="rId9"/>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None/>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8"/>
            <a:endParaRPr lang="nl-NL"/>
          </a:p>
        </p:txBody>
      </p:sp>
      <p:pic>
        <p:nvPicPr>
          <p:cNvPr id="12" name="Afbeelding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2104034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81" r:id="rId4"/>
    <p:sldLayoutId id="2147483782" r:id="rId5"/>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None/>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bloemetjes"/>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9903038" y="5306255"/>
            <a:ext cx="2304762" cy="15619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238251" y="195263"/>
            <a:ext cx="10426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Titelstijl van model bewerken</a:t>
            </a:r>
          </a:p>
        </p:txBody>
      </p:sp>
      <p:sp>
        <p:nvSpPr>
          <p:cNvPr id="1028" name="Rectangle 3"/>
          <p:cNvSpPr>
            <a:spLocks noGrp="1" noChangeArrowheads="1"/>
          </p:cNvSpPr>
          <p:nvPr>
            <p:ph type="body" idx="1"/>
          </p:nvPr>
        </p:nvSpPr>
        <p:spPr bwMode="auto">
          <a:xfrm>
            <a:off x="1244600" y="1587501"/>
            <a:ext cx="104415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1030" name="Text Box 10"/>
          <p:cNvSpPr txBox="1">
            <a:spLocks noChangeArrowheads="1"/>
          </p:cNvSpPr>
          <p:nvPr/>
        </p:nvSpPr>
        <p:spPr bwMode="auto">
          <a:xfrm>
            <a:off x="11103151" y="6400959"/>
            <a:ext cx="620184"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fld id="{B9C010DB-9812-4D50-9175-22440F2A98A0}" type="slidenum">
              <a:rPr lang="en-GB" altLang="en-US" sz="800" b="1">
                <a:solidFill>
                  <a:srgbClr val="003768"/>
                </a:solidFill>
                <a:latin typeface="Verdana" pitchFamily="-65" charset="0"/>
              </a:rPr>
              <a:pPr algn="r" eaLnBrk="1" hangingPunct="1">
                <a:spcBef>
                  <a:spcPct val="50000"/>
                </a:spcBef>
              </a:pPr>
              <a:t>‹nr.›</a:t>
            </a:fld>
            <a:endParaRPr lang="en-GB" altLang="en-US" sz="800" b="1">
              <a:solidFill>
                <a:srgbClr val="003768"/>
              </a:solidFill>
              <a:latin typeface="Verdana" pitchFamily="-65" charset="0"/>
            </a:endParaRPr>
          </a:p>
        </p:txBody>
      </p:sp>
      <p:pic>
        <p:nvPicPr>
          <p:cNvPr id="9" name="Picture 7" descr="dialogic_corporate_ol">
            <a:extLst>
              <a:ext uri="{FF2B5EF4-FFF2-40B4-BE49-F238E27FC236}">
                <a16:creationId xmlns:a16="http://schemas.microsoft.com/office/drawing/2014/main" id="{50AAA942-F625-4485-AEE0-377874484A9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353632" y="6028373"/>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38874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xStyles>
    <p:titleStyle>
      <a:lvl1pPr algn="l" rtl="0" eaLnBrk="1" fontAlgn="base" hangingPunct="1">
        <a:spcBef>
          <a:spcPct val="0"/>
        </a:spcBef>
        <a:spcAft>
          <a:spcPct val="0"/>
        </a:spcAft>
        <a:defRPr sz="2800">
          <a:solidFill>
            <a:srgbClr val="003768"/>
          </a:solidFill>
          <a:latin typeface="+mj-lt"/>
          <a:ea typeface="+mj-ea"/>
          <a:cs typeface="+mj-cs"/>
        </a:defRPr>
      </a:lvl1pPr>
      <a:lvl2pPr algn="l" rtl="0" eaLnBrk="1" fontAlgn="base" hangingPunct="1">
        <a:spcBef>
          <a:spcPct val="0"/>
        </a:spcBef>
        <a:spcAft>
          <a:spcPct val="0"/>
        </a:spcAft>
        <a:defRPr sz="2800">
          <a:solidFill>
            <a:srgbClr val="003768"/>
          </a:solidFill>
          <a:latin typeface="Verdana" pitchFamily="-65" charset="0"/>
        </a:defRPr>
      </a:lvl2pPr>
      <a:lvl3pPr algn="l" rtl="0" eaLnBrk="1" fontAlgn="base" hangingPunct="1">
        <a:spcBef>
          <a:spcPct val="0"/>
        </a:spcBef>
        <a:spcAft>
          <a:spcPct val="0"/>
        </a:spcAft>
        <a:defRPr sz="2800">
          <a:solidFill>
            <a:srgbClr val="003768"/>
          </a:solidFill>
          <a:latin typeface="Verdana" pitchFamily="-65" charset="0"/>
        </a:defRPr>
      </a:lvl3pPr>
      <a:lvl4pPr algn="l" rtl="0" eaLnBrk="1" fontAlgn="base" hangingPunct="1">
        <a:spcBef>
          <a:spcPct val="0"/>
        </a:spcBef>
        <a:spcAft>
          <a:spcPct val="0"/>
        </a:spcAft>
        <a:defRPr sz="2800">
          <a:solidFill>
            <a:srgbClr val="003768"/>
          </a:solidFill>
          <a:latin typeface="Verdana" pitchFamily="-65" charset="0"/>
        </a:defRPr>
      </a:lvl4pPr>
      <a:lvl5pPr algn="l" rtl="0" eaLnBrk="1" fontAlgn="base" hangingPunct="1">
        <a:spcBef>
          <a:spcPct val="0"/>
        </a:spcBef>
        <a:spcAft>
          <a:spcPct val="0"/>
        </a:spcAft>
        <a:defRPr sz="2800">
          <a:solidFill>
            <a:srgbClr val="003768"/>
          </a:solidFill>
          <a:latin typeface="Verdana" pitchFamily="-65" charset="0"/>
        </a:defRPr>
      </a:lvl5pPr>
      <a:lvl6pPr marL="457200" algn="l" rtl="0" eaLnBrk="1" fontAlgn="base" hangingPunct="1">
        <a:spcBef>
          <a:spcPct val="0"/>
        </a:spcBef>
        <a:spcAft>
          <a:spcPct val="0"/>
        </a:spcAft>
        <a:defRPr sz="2800">
          <a:solidFill>
            <a:srgbClr val="003768"/>
          </a:solidFill>
          <a:latin typeface="Verdana" pitchFamily="-65" charset="0"/>
        </a:defRPr>
      </a:lvl6pPr>
      <a:lvl7pPr marL="914400" algn="l" rtl="0" eaLnBrk="1" fontAlgn="base" hangingPunct="1">
        <a:spcBef>
          <a:spcPct val="0"/>
        </a:spcBef>
        <a:spcAft>
          <a:spcPct val="0"/>
        </a:spcAft>
        <a:defRPr sz="2800">
          <a:solidFill>
            <a:srgbClr val="003768"/>
          </a:solidFill>
          <a:latin typeface="Verdana" pitchFamily="-65" charset="0"/>
        </a:defRPr>
      </a:lvl7pPr>
      <a:lvl8pPr marL="1371600" algn="l" rtl="0" eaLnBrk="1" fontAlgn="base" hangingPunct="1">
        <a:spcBef>
          <a:spcPct val="0"/>
        </a:spcBef>
        <a:spcAft>
          <a:spcPct val="0"/>
        </a:spcAft>
        <a:defRPr sz="2800">
          <a:solidFill>
            <a:srgbClr val="003768"/>
          </a:solidFill>
          <a:latin typeface="Verdana" pitchFamily="-65" charset="0"/>
        </a:defRPr>
      </a:lvl8pPr>
      <a:lvl9pPr marL="1828800" algn="l" rtl="0" eaLnBrk="1" fontAlgn="base" hangingPunct="1">
        <a:spcBef>
          <a:spcPct val="0"/>
        </a:spcBef>
        <a:spcAft>
          <a:spcPct val="0"/>
        </a:spcAft>
        <a:defRPr sz="2800">
          <a:solidFill>
            <a:srgbClr val="003768"/>
          </a:solidFill>
          <a:latin typeface="Verdana" pitchFamily="-65" charset="0"/>
        </a:defRPr>
      </a:lvl9pPr>
    </p:titleStyle>
    <p:bodyStyle>
      <a:lvl1pPr marL="342900" indent="-342900" algn="l" rtl="0" eaLnBrk="1" fontAlgn="base" hangingPunct="1">
        <a:spcBef>
          <a:spcPct val="20000"/>
        </a:spcBef>
        <a:spcAft>
          <a:spcPct val="0"/>
        </a:spcAft>
        <a:buChar char="•"/>
        <a:defRPr>
          <a:solidFill>
            <a:schemeClr val="bg2"/>
          </a:solidFill>
          <a:latin typeface="+mn-lt"/>
          <a:ea typeface="+mn-ea"/>
          <a:cs typeface="+mn-cs"/>
        </a:defRPr>
      </a:lvl1pPr>
      <a:lvl2pPr marL="742950" indent="-285750" algn="l" rtl="0" eaLnBrk="1" fontAlgn="base" hangingPunct="1">
        <a:spcBef>
          <a:spcPct val="20000"/>
        </a:spcBef>
        <a:spcAft>
          <a:spcPct val="0"/>
        </a:spcAft>
        <a:buChar char="–"/>
        <a:defRPr>
          <a:solidFill>
            <a:schemeClr val="bg2"/>
          </a:solidFill>
          <a:latin typeface="+mn-lt"/>
        </a:defRPr>
      </a:lvl2pPr>
      <a:lvl3pPr marL="1143000" indent="-228600" algn="l" rtl="0" eaLnBrk="1" fontAlgn="base" hangingPunct="1">
        <a:spcBef>
          <a:spcPct val="20000"/>
        </a:spcBef>
        <a:spcAft>
          <a:spcPct val="0"/>
        </a:spcAft>
        <a:buChar char="•"/>
        <a:defRPr sz="1600">
          <a:solidFill>
            <a:schemeClr val="bg2"/>
          </a:solidFill>
          <a:latin typeface="+mn-lt"/>
        </a:defRPr>
      </a:lvl3pPr>
      <a:lvl4pPr marL="1600200" indent="-228600" algn="l" rtl="0" eaLnBrk="1" fontAlgn="base" hangingPunct="1">
        <a:spcBef>
          <a:spcPct val="20000"/>
        </a:spcBef>
        <a:spcAft>
          <a:spcPct val="0"/>
        </a:spcAft>
        <a:buChar char="–"/>
        <a:defRPr sz="1400">
          <a:solidFill>
            <a:schemeClr val="bg2"/>
          </a:solidFill>
          <a:latin typeface="+mn-lt"/>
        </a:defRPr>
      </a:lvl4pPr>
      <a:lvl5pPr marL="2057400" indent="-228600" algn="l" rtl="0" eaLnBrk="1" fontAlgn="base" hangingPunct="1">
        <a:spcBef>
          <a:spcPct val="20000"/>
        </a:spcBef>
        <a:spcAft>
          <a:spcPct val="0"/>
        </a:spcAft>
        <a:buChar char="»"/>
        <a:defRPr sz="1400">
          <a:solidFill>
            <a:schemeClr val="bg2"/>
          </a:solidFill>
          <a:latin typeface="+mn-lt"/>
        </a:defRPr>
      </a:lvl5pPr>
      <a:lvl6pPr marL="2514600" indent="-228600" algn="l" rtl="0" eaLnBrk="1" fontAlgn="base" hangingPunct="1">
        <a:spcBef>
          <a:spcPct val="20000"/>
        </a:spcBef>
        <a:spcAft>
          <a:spcPct val="0"/>
        </a:spcAft>
        <a:buChar char="»"/>
        <a:defRPr sz="1400">
          <a:solidFill>
            <a:schemeClr val="bg2"/>
          </a:solidFill>
          <a:latin typeface="+mn-lt"/>
        </a:defRPr>
      </a:lvl6pPr>
      <a:lvl7pPr marL="2971800" indent="-228600" algn="l" rtl="0" eaLnBrk="1" fontAlgn="base" hangingPunct="1">
        <a:spcBef>
          <a:spcPct val="20000"/>
        </a:spcBef>
        <a:spcAft>
          <a:spcPct val="0"/>
        </a:spcAft>
        <a:buChar char="»"/>
        <a:defRPr sz="1400">
          <a:solidFill>
            <a:schemeClr val="bg2"/>
          </a:solidFill>
          <a:latin typeface="+mn-lt"/>
        </a:defRPr>
      </a:lvl7pPr>
      <a:lvl8pPr marL="3429000" indent="-228600" algn="l" rtl="0" eaLnBrk="1" fontAlgn="base" hangingPunct="1">
        <a:spcBef>
          <a:spcPct val="20000"/>
        </a:spcBef>
        <a:spcAft>
          <a:spcPct val="0"/>
        </a:spcAft>
        <a:buChar char="»"/>
        <a:defRPr sz="1400">
          <a:solidFill>
            <a:schemeClr val="bg2"/>
          </a:solidFill>
          <a:latin typeface="+mn-lt"/>
        </a:defRPr>
      </a:lvl8pPr>
      <a:lvl9pPr marL="3886200" indent="-228600" algn="l" rtl="0" eaLnBrk="1" fontAlgn="base" hangingPunct="1">
        <a:spcBef>
          <a:spcPct val="20000"/>
        </a:spcBef>
        <a:spcAft>
          <a:spcPct val="0"/>
        </a:spcAft>
        <a:buChar char="»"/>
        <a:defRPr sz="1400">
          <a:solidFill>
            <a:schemeClr val="bg2"/>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14" descr="FIN.bmp"/>
          <p:cNvPicPr>
            <a:picLocks noGrp="1" noChangeAspect="1"/>
          </p:cNvPicPr>
          <p:nvPr>
            <p:ph type="pic" sz="quarter" idx="22"/>
          </p:nvPr>
        </p:nvPicPr>
        <p:blipFill>
          <a:blip r:embed="rId2" cstate="print"/>
          <a:srcRect t="501" b="501"/>
          <a:stretch>
            <a:fillRect/>
          </a:stretch>
        </p:blipFill>
        <p:spPr/>
      </p:pic>
      <p:sp>
        <p:nvSpPr>
          <p:cNvPr id="4" name="Tijdelijke aanduiding voor tekst 3"/>
          <p:cNvSpPr>
            <a:spLocks noGrp="1"/>
          </p:cNvSpPr>
          <p:nvPr>
            <p:ph type="body" sz="quarter" idx="21"/>
          </p:nvPr>
        </p:nvSpPr>
        <p:spPr/>
        <p:txBody>
          <a:bodyPr/>
          <a:lstStyle/>
          <a:p>
            <a:r>
              <a:rPr lang="nl-NL" dirty="0"/>
              <a:t>Erik Kranendonk en Pieter </a:t>
            </a:r>
            <a:r>
              <a:rPr lang="nl-NL"/>
              <a:t>Bouwhuis (</a:t>
            </a:r>
            <a:r>
              <a:rPr lang="nl-NL" dirty="0"/>
              <a:t>beiden DG Fiscale Zaken) &amp; </a:t>
            </a:r>
            <a:r>
              <a:rPr lang="nb-NO" dirty="0"/>
              <a:t>Reg Brennenraedts &amp; </a:t>
            </a:r>
            <a:r>
              <a:rPr lang="nl-NL" dirty="0"/>
              <a:t>Jasper Veldman (beiden onderzoeksbureau </a:t>
            </a:r>
            <a:r>
              <a:rPr lang="nl-NL" dirty="0" err="1"/>
              <a:t>Dialogic</a:t>
            </a:r>
            <a:r>
              <a:rPr lang="nl-NL" dirty="0"/>
              <a:t>)</a:t>
            </a:r>
          </a:p>
        </p:txBody>
      </p:sp>
      <p:sp>
        <p:nvSpPr>
          <p:cNvPr id="2" name="Titel 1"/>
          <p:cNvSpPr>
            <a:spLocks noGrp="1"/>
          </p:cNvSpPr>
          <p:nvPr>
            <p:ph type="ctrTitle"/>
          </p:nvPr>
        </p:nvSpPr>
        <p:spPr/>
        <p:txBody>
          <a:bodyPr/>
          <a:lstStyle/>
          <a:p>
            <a:r>
              <a:rPr lang="nl-NL" dirty="0"/>
              <a:t>Beleidsevaluatie verlaagde btw-tarief</a:t>
            </a:r>
          </a:p>
        </p:txBody>
      </p:sp>
      <p:sp>
        <p:nvSpPr>
          <p:cNvPr id="3" name="Ondertitel 2"/>
          <p:cNvSpPr>
            <a:spLocks noGrp="1"/>
          </p:cNvSpPr>
          <p:nvPr>
            <p:ph type="subTitle" idx="1"/>
          </p:nvPr>
        </p:nvSpPr>
        <p:spPr/>
        <p:txBody>
          <a:bodyPr/>
          <a:lstStyle/>
          <a:p>
            <a:r>
              <a:rPr lang="nl-NL" dirty="0"/>
              <a:t>Technische briefing</a:t>
            </a:r>
          </a:p>
        </p:txBody>
      </p:sp>
    </p:spTree>
    <p:extLst>
      <p:ext uri="{BB962C8B-B14F-4D97-AF65-F5344CB8AC3E}">
        <p14:creationId xmlns:p14="http://schemas.microsoft.com/office/powerpoint/2010/main" val="3664453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CBEA9-5AF3-F775-0B76-D4E28FD8F9E4}"/>
              </a:ext>
            </a:extLst>
          </p:cNvPr>
          <p:cNvSpPr>
            <a:spLocks noGrp="1"/>
          </p:cNvSpPr>
          <p:nvPr>
            <p:ph type="title"/>
          </p:nvPr>
        </p:nvSpPr>
        <p:spPr/>
        <p:txBody>
          <a:bodyPr/>
          <a:lstStyle/>
          <a:p>
            <a:r>
              <a:rPr lang="nl-NL"/>
              <a:t>Achtergrond verlaagde btw-tarief</a:t>
            </a:r>
          </a:p>
        </p:txBody>
      </p:sp>
      <p:sp>
        <p:nvSpPr>
          <p:cNvPr id="3" name="Tijdelijke aanduiding voor inhoud 2">
            <a:extLst>
              <a:ext uri="{FF2B5EF4-FFF2-40B4-BE49-F238E27FC236}">
                <a16:creationId xmlns:a16="http://schemas.microsoft.com/office/drawing/2014/main" id="{F30143C2-A401-0F93-699B-4C8B019AC679}"/>
              </a:ext>
            </a:extLst>
          </p:cNvPr>
          <p:cNvSpPr>
            <a:spLocks noGrp="1"/>
          </p:cNvSpPr>
          <p:nvPr>
            <p:ph idx="1"/>
          </p:nvPr>
        </p:nvSpPr>
        <p:spPr/>
        <p:txBody>
          <a:bodyPr/>
          <a:lstStyle/>
          <a:p>
            <a:r>
              <a:rPr lang="nl-NL" b="1"/>
              <a:t>Doel verlaagde btw-tarief</a:t>
            </a:r>
          </a:p>
          <a:p>
            <a:pPr lvl="1"/>
            <a:r>
              <a:rPr lang="nl-NL" sz="1600"/>
              <a:t>Het verlaagde btw-tarief is ingevoerd in 1969, tegelijk met de invoering van het btw-stelsel;</a:t>
            </a:r>
          </a:p>
          <a:p>
            <a:pPr lvl="1"/>
            <a:r>
              <a:rPr lang="nl-NL" sz="1600"/>
              <a:t>De aanleiding voor invoering van het verlaagde btw-tarief was de overgang van een cascadestelsel naar een btw-stelsel, wat direct met twee tarieven gepaard ging. </a:t>
            </a:r>
          </a:p>
          <a:p>
            <a:pPr lvl="1"/>
            <a:r>
              <a:rPr lang="nl-NL" sz="1600"/>
              <a:t>Het doel van het verlaagde btw-tarief was toentertijd de </a:t>
            </a:r>
            <a:r>
              <a:rPr lang="nl-NL" sz="1600" u="sng"/>
              <a:t>verlichting van de druk van omzetbelasting voor minder draagkrachtigen</a:t>
            </a:r>
            <a:r>
              <a:rPr lang="nl-NL"/>
              <a:t>. </a:t>
            </a:r>
            <a:endParaRPr lang="nl-NL">
              <a:ea typeface="Verdana"/>
            </a:endParaRPr>
          </a:p>
          <a:p>
            <a:pPr lvl="1"/>
            <a:endParaRPr lang="nl-NL"/>
          </a:p>
        </p:txBody>
      </p:sp>
    </p:spTree>
    <p:extLst>
      <p:ext uri="{BB962C8B-B14F-4D97-AF65-F5344CB8AC3E}">
        <p14:creationId xmlns:p14="http://schemas.microsoft.com/office/powerpoint/2010/main" val="187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540FA-9E70-AA20-2B84-0D9552715442}"/>
              </a:ext>
            </a:extLst>
          </p:cNvPr>
          <p:cNvSpPr>
            <a:spLocks noGrp="1"/>
          </p:cNvSpPr>
          <p:nvPr>
            <p:ph type="title"/>
          </p:nvPr>
        </p:nvSpPr>
        <p:spPr/>
        <p:txBody>
          <a:bodyPr/>
          <a:lstStyle/>
          <a:p>
            <a:r>
              <a:rPr lang="nl-NL"/>
              <a:t>Wijzigingen verlaagde en algemene btw-tarief</a:t>
            </a:r>
          </a:p>
        </p:txBody>
      </p:sp>
      <p:pic>
        <p:nvPicPr>
          <p:cNvPr id="11" name="Afbeelding 10">
            <a:extLst>
              <a:ext uri="{FF2B5EF4-FFF2-40B4-BE49-F238E27FC236}">
                <a16:creationId xmlns:a16="http://schemas.microsoft.com/office/drawing/2014/main" id="{101DF65D-4609-E91F-DEAC-CF55FF0D4141}"/>
              </a:ext>
            </a:extLst>
          </p:cNvPr>
          <p:cNvPicPr>
            <a:picLocks noChangeAspect="1"/>
          </p:cNvPicPr>
          <p:nvPr/>
        </p:nvPicPr>
        <p:blipFill>
          <a:blip r:embed="rId2"/>
          <a:stretch>
            <a:fillRect/>
          </a:stretch>
        </p:blipFill>
        <p:spPr>
          <a:xfrm>
            <a:off x="2209800" y="1789074"/>
            <a:ext cx="7772400" cy="3937076"/>
          </a:xfrm>
          <a:prstGeom prst="rect">
            <a:avLst/>
          </a:prstGeom>
        </p:spPr>
      </p:pic>
    </p:spTree>
    <p:extLst>
      <p:ext uri="{BB962C8B-B14F-4D97-AF65-F5344CB8AC3E}">
        <p14:creationId xmlns:p14="http://schemas.microsoft.com/office/powerpoint/2010/main" val="172542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250FD-1ED0-3E87-5C6A-54D301F56DDF}"/>
              </a:ext>
            </a:extLst>
          </p:cNvPr>
          <p:cNvSpPr>
            <a:spLocks noGrp="1"/>
          </p:cNvSpPr>
          <p:nvPr>
            <p:ph type="title"/>
          </p:nvPr>
        </p:nvSpPr>
        <p:spPr>
          <a:xfrm>
            <a:off x="1238251" y="195263"/>
            <a:ext cx="10426700" cy="351275"/>
          </a:xfrm>
        </p:spPr>
        <p:txBody>
          <a:bodyPr/>
          <a:lstStyle/>
          <a:p>
            <a:r>
              <a:rPr lang="nl-NL"/>
              <a:t>Productgroepen onder het verlaagde btw-tarief</a:t>
            </a:r>
          </a:p>
        </p:txBody>
      </p:sp>
      <p:pic>
        <p:nvPicPr>
          <p:cNvPr id="5" name="Tijdelijke aanduiding voor inhoud 4">
            <a:extLst>
              <a:ext uri="{FF2B5EF4-FFF2-40B4-BE49-F238E27FC236}">
                <a16:creationId xmlns:a16="http://schemas.microsoft.com/office/drawing/2014/main" id="{1233BD92-A190-C184-2EA7-82830D983A29}"/>
              </a:ext>
            </a:extLst>
          </p:cNvPr>
          <p:cNvPicPr>
            <a:picLocks noGrp="1" noChangeAspect="1"/>
          </p:cNvPicPr>
          <p:nvPr>
            <p:ph idx="1"/>
          </p:nvPr>
        </p:nvPicPr>
        <p:blipFill>
          <a:blip r:embed="rId2"/>
          <a:stretch>
            <a:fillRect/>
          </a:stretch>
        </p:blipFill>
        <p:spPr>
          <a:xfrm>
            <a:off x="1238251" y="792434"/>
            <a:ext cx="7338190" cy="6052909"/>
          </a:xfrm>
          <a:prstGeom prst="rect">
            <a:avLst/>
          </a:prstGeom>
        </p:spPr>
      </p:pic>
    </p:spTree>
    <p:extLst>
      <p:ext uri="{BB962C8B-B14F-4D97-AF65-F5344CB8AC3E}">
        <p14:creationId xmlns:p14="http://schemas.microsoft.com/office/powerpoint/2010/main" val="1369807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9A6CA4-861C-D817-A033-CB5677DC8DA7}"/>
              </a:ext>
            </a:extLst>
          </p:cNvPr>
          <p:cNvSpPr>
            <a:spLocks noGrp="1"/>
          </p:cNvSpPr>
          <p:nvPr>
            <p:ph type="title"/>
          </p:nvPr>
        </p:nvSpPr>
        <p:spPr>
          <a:xfrm>
            <a:off x="754774" y="82279"/>
            <a:ext cx="11267673" cy="1143000"/>
          </a:xfrm>
        </p:spPr>
        <p:txBody>
          <a:bodyPr/>
          <a:lstStyle/>
          <a:p>
            <a:r>
              <a:rPr lang="nl-NL"/>
              <a:t>Budgettair belang verlaagde btw-tarief en totale opbrengst</a:t>
            </a:r>
          </a:p>
        </p:txBody>
      </p:sp>
      <p:sp>
        <p:nvSpPr>
          <p:cNvPr id="3" name="Tijdelijke aanduiding voor inhoud 2">
            <a:extLst>
              <a:ext uri="{FF2B5EF4-FFF2-40B4-BE49-F238E27FC236}">
                <a16:creationId xmlns:a16="http://schemas.microsoft.com/office/drawing/2014/main" id="{5CAEBABA-C328-4C46-20CF-88C2ED0A2590}"/>
              </a:ext>
            </a:extLst>
          </p:cNvPr>
          <p:cNvSpPr>
            <a:spLocks noGrp="1"/>
          </p:cNvSpPr>
          <p:nvPr>
            <p:ph idx="1"/>
          </p:nvPr>
        </p:nvSpPr>
        <p:spPr>
          <a:xfrm>
            <a:off x="10636468" y="4834760"/>
            <a:ext cx="1555531" cy="924910"/>
          </a:xfrm>
        </p:spPr>
        <p:txBody>
          <a:bodyPr/>
          <a:lstStyle/>
          <a:p>
            <a:pPr marL="0" indent="0">
              <a:buNone/>
            </a:pPr>
            <a:r>
              <a:rPr lang="nl-NL" sz="1200"/>
              <a:t>2023 budgettair belang naar verwachting €13,4 miljard</a:t>
            </a:r>
          </a:p>
        </p:txBody>
      </p:sp>
      <p:pic>
        <p:nvPicPr>
          <p:cNvPr id="4" name="Afbeelding 3">
            <a:extLst>
              <a:ext uri="{FF2B5EF4-FFF2-40B4-BE49-F238E27FC236}">
                <a16:creationId xmlns:a16="http://schemas.microsoft.com/office/drawing/2014/main" id="{A186547E-C5C0-C0FD-3F69-8C6ADBEEE66F}"/>
              </a:ext>
            </a:extLst>
          </p:cNvPr>
          <p:cNvPicPr>
            <a:picLocks noChangeAspect="1"/>
          </p:cNvPicPr>
          <p:nvPr/>
        </p:nvPicPr>
        <p:blipFill>
          <a:blip r:embed="rId2"/>
          <a:stretch>
            <a:fillRect/>
          </a:stretch>
        </p:blipFill>
        <p:spPr>
          <a:xfrm>
            <a:off x="-35372" y="1013051"/>
            <a:ext cx="10671840" cy="5674861"/>
          </a:xfrm>
          <a:prstGeom prst="rect">
            <a:avLst/>
          </a:prstGeom>
        </p:spPr>
      </p:pic>
    </p:spTree>
    <p:extLst>
      <p:ext uri="{BB962C8B-B14F-4D97-AF65-F5344CB8AC3E}">
        <p14:creationId xmlns:p14="http://schemas.microsoft.com/office/powerpoint/2010/main" val="296121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3D1BF-051D-57C4-4ECE-280FE8E7F0FD}"/>
              </a:ext>
            </a:extLst>
          </p:cNvPr>
          <p:cNvSpPr>
            <a:spLocks noGrp="1"/>
          </p:cNvSpPr>
          <p:nvPr>
            <p:ph type="title"/>
          </p:nvPr>
        </p:nvSpPr>
        <p:spPr/>
        <p:txBody>
          <a:bodyPr/>
          <a:lstStyle/>
          <a:p>
            <a:r>
              <a:rPr lang="nl-NL"/>
              <a:t>Doelen van het verlaagde btw-tarief</a:t>
            </a:r>
          </a:p>
        </p:txBody>
      </p:sp>
      <p:graphicFrame>
        <p:nvGraphicFramePr>
          <p:cNvPr id="4" name="Tabel 3">
            <a:extLst>
              <a:ext uri="{FF2B5EF4-FFF2-40B4-BE49-F238E27FC236}">
                <a16:creationId xmlns:a16="http://schemas.microsoft.com/office/drawing/2014/main" id="{2C58091E-674F-72B1-810F-FD9D81052F17}"/>
              </a:ext>
            </a:extLst>
          </p:cNvPr>
          <p:cNvGraphicFramePr>
            <a:graphicFrameLocks noGrp="1"/>
          </p:cNvGraphicFramePr>
          <p:nvPr>
            <p:extLst>
              <p:ext uri="{D42A27DB-BD31-4B8C-83A1-F6EECF244321}">
                <p14:modId xmlns:p14="http://schemas.microsoft.com/office/powerpoint/2010/main" val="3634500141"/>
              </p:ext>
            </p:extLst>
          </p:nvPr>
        </p:nvGraphicFramePr>
        <p:xfrm>
          <a:off x="1493708" y="1123875"/>
          <a:ext cx="8397544" cy="4610250"/>
        </p:xfrm>
        <a:graphic>
          <a:graphicData uri="http://schemas.openxmlformats.org/drawingml/2006/table">
            <a:tbl>
              <a:tblPr firstRow="1" firstCol="1" bandRow="1">
                <a:tableStyleId>{5C22544A-7EE6-4342-B048-85BDC9FD1C3A}</a:tableStyleId>
              </a:tblPr>
              <a:tblGrid>
                <a:gridCol w="4219904">
                  <a:extLst>
                    <a:ext uri="{9D8B030D-6E8A-4147-A177-3AD203B41FA5}">
                      <a16:colId xmlns:a16="http://schemas.microsoft.com/office/drawing/2014/main" val="2543496861"/>
                    </a:ext>
                  </a:extLst>
                </a:gridCol>
                <a:gridCol w="417764">
                  <a:extLst>
                    <a:ext uri="{9D8B030D-6E8A-4147-A177-3AD203B41FA5}">
                      <a16:colId xmlns:a16="http://schemas.microsoft.com/office/drawing/2014/main" val="3182376539"/>
                    </a:ext>
                  </a:extLst>
                </a:gridCol>
                <a:gridCol w="417764">
                  <a:extLst>
                    <a:ext uri="{9D8B030D-6E8A-4147-A177-3AD203B41FA5}">
                      <a16:colId xmlns:a16="http://schemas.microsoft.com/office/drawing/2014/main" val="2048679594"/>
                    </a:ext>
                  </a:extLst>
                </a:gridCol>
                <a:gridCol w="417764">
                  <a:extLst>
                    <a:ext uri="{9D8B030D-6E8A-4147-A177-3AD203B41FA5}">
                      <a16:colId xmlns:a16="http://schemas.microsoft.com/office/drawing/2014/main" val="2055206433"/>
                    </a:ext>
                  </a:extLst>
                </a:gridCol>
                <a:gridCol w="417764">
                  <a:extLst>
                    <a:ext uri="{9D8B030D-6E8A-4147-A177-3AD203B41FA5}">
                      <a16:colId xmlns:a16="http://schemas.microsoft.com/office/drawing/2014/main" val="4179485282"/>
                    </a:ext>
                  </a:extLst>
                </a:gridCol>
                <a:gridCol w="417764">
                  <a:extLst>
                    <a:ext uri="{9D8B030D-6E8A-4147-A177-3AD203B41FA5}">
                      <a16:colId xmlns:a16="http://schemas.microsoft.com/office/drawing/2014/main" val="1399670375"/>
                    </a:ext>
                  </a:extLst>
                </a:gridCol>
                <a:gridCol w="417764">
                  <a:extLst>
                    <a:ext uri="{9D8B030D-6E8A-4147-A177-3AD203B41FA5}">
                      <a16:colId xmlns:a16="http://schemas.microsoft.com/office/drawing/2014/main" val="3315565838"/>
                    </a:ext>
                  </a:extLst>
                </a:gridCol>
                <a:gridCol w="417764">
                  <a:extLst>
                    <a:ext uri="{9D8B030D-6E8A-4147-A177-3AD203B41FA5}">
                      <a16:colId xmlns:a16="http://schemas.microsoft.com/office/drawing/2014/main" val="712688046"/>
                    </a:ext>
                  </a:extLst>
                </a:gridCol>
                <a:gridCol w="417764">
                  <a:extLst>
                    <a:ext uri="{9D8B030D-6E8A-4147-A177-3AD203B41FA5}">
                      <a16:colId xmlns:a16="http://schemas.microsoft.com/office/drawing/2014/main" val="3667432017"/>
                    </a:ext>
                  </a:extLst>
                </a:gridCol>
                <a:gridCol w="417764">
                  <a:extLst>
                    <a:ext uri="{9D8B030D-6E8A-4147-A177-3AD203B41FA5}">
                      <a16:colId xmlns:a16="http://schemas.microsoft.com/office/drawing/2014/main" val="1593445756"/>
                    </a:ext>
                  </a:extLst>
                </a:gridCol>
                <a:gridCol w="417764">
                  <a:extLst>
                    <a:ext uri="{9D8B030D-6E8A-4147-A177-3AD203B41FA5}">
                      <a16:colId xmlns:a16="http://schemas.microsoft.com/office/drawing/2014/main" val="573335907"/>
                    </a:ext>
                  </a:extLst>
                </a:gridCol>
              </a:tblGrid>
              <a:tr h="2718819">
                <a:tc>
                  <a:txBody>
                    <a:bodyPr/>
                    <a:lstStyle/>
                    <a:p>
                      <a:pPr algn="l">
                        <a:lnSpc>
                          <a:spcPct val="120000"/>
                        </a:lnSpc>
                        <a:spcBef>
                          <a:spcPts val="200"/>
                        </a:spcBef>
                        <a:spcAft>
                          <a:spcPts val="200"/>
                        </a:spcAft>
                      </a:pPr>
                      <a:r>
                        <a:rPr lang="nl-NL" sz="1050">
                          <a:effectLst/>
                        </a:rPr>
                        <a:t>Doelstelling</a:t>
                      </a:r>
                      <a:endParaRPr lang="nl-NL" sz="12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nchor="b"/>
                </a:tc>
                <a:tc>
                  <a:txBody>
                    <a:bodyPr/>
                    <a:lstStyle/>
                    <a:p>
                      <a:pPr marL="71755" marR="71755" algn="l">
                        <a:lnSpc>
                          <a:spcPct val="120000"/>
                        </a:lnSpc>
                        <a:spcBef>
                          <a:spcPts val="200"/>
                        </a:spcBef>
                        <a:spcAft>
                          <a:spcPts val="200"/>
                        </a:spcAft>
                      </a:pPr>
                      <a:r>
                        <a:rPr lang="nl-NL" sz="1100"/>
                        <a:t>Voeding en water</a:t>
                      </a:r>
                    </a:p>
                  </a:txBody>
                  <a:tcPr marL="84519" marR="84519" marT="0" marB="0" vert="vert270"/>
                </a:tc>
                <a:tc>
                  <a:txBody>
                    <a:bodyPr/>
                    <a:lstStyle/>
                    <a:p>
                      <a:pPr marL="71755" marR="71755" algn="l">
                        <a:lnSpc>
                          <a:spcPct val="120000"/>
                        </a:lnSpc>
                        <a:spcBef>
                          <a:spcPts val="200"/>
                        </a:spcBef>
                        <a:spcAft>
                          <a:spcPts val="200"/>
                        </a:spcAft>
                      </a:pPr>
                      <a:r>
                        <a:rPr lang="nl-NL" sz="1100"/>
                        <a:t>Cultuur </a:t>
                      </a:r>
                    </a:p>
                  </a:txBody>
                  <a:tcPr marL="84519" marR="84519" marT="0" marB="0" vert="vert270"/>
                </a:tc>
                <a:tc>
                  <a:txBody>
                    <a:bodyPr/>
                    <a:lstStyle/>
                    <a:p>
                      <a:pPr marL="71755" marR="71755" algn="l">
                        <a:lnSpc>
                          <a:spcPct val="120000"/>
                        </a:lnSpc>
                        <a:spcBef>
                          <a:spcPts val="200"/>
                        </a:spcBef>
                        <a:spcAft>
                          <a:spcPts val="200"/>
                        </a:spcAft>
                      </a:pPr>
                      <a:r>
                        <a:rPr lang="nl-NL" sz="1100"/>
                        <a:t>Arbeidsintensief | alg.</a:t>
                      </a:r>
                    </a:p>
                  </a:txBody>
                  <a:tcPr marL="84519" marR="84519" marT="0" marB="0" vert="vert270"/>
                </a:tc>
                <a:tc>
                  <a:txBody>
                    <a:bodyPr/>
                    <a:lstStyle/>
                    <a:p>
                      <a:pPr marL="71755" marR="71755" algn="l">
                        <a:lnSpc>
                          <a:spcPct val="120000"/>
                        </a:lnSpc>
                        <a:spcBef>
                          <a:spcPts val="200"/>
                        </a:spcBef>
                        <a:spcAft>
                          <a:spcPts val="200"/>
                        </a:spcAft>
                      </a:pPr>
                      <a:r>
                        <a:rPr lang="nl-NL" sz="1100"/>
                        <a:t>Arbeidsintensief | bouw</a:t>
                      </a:r>
                    </a:p>
                  </a:txBody>
                  <a:tcPr marL="84519" marR="84519" marT="0" marB="0" vert="vert270"/>
                </a:tc>
                <a:tc>
                  <a:txBody>
                    <a:bodyPr/>
                    <a:lstStyle/>
                    <a:p>
                      <a:pPr marL="71755" marR="71755" algn="l">
                        <a:lnSpc>
                          <a:spcPct val="120000"/>
                        </a:lnSpc>
                        <a:spcBef>
                          <a:spcPts val="200"/>
                        </a:spcBef>
                        <a:spcAft>
                          <a:spcPts val="200"/>
                        </a:spcAft>
                      </a:pPr>
                      <a:r>
                        <a:rPr lang="nl-NL" sz="1100"/>
                        <a:t>Agrarische goederen</a:t>
                      </a:r>
                    </a:p>
                  </a:txBody>
                  <a:tcPr marL="84519" marR="84519" marT="0" marB="0" vert="vert270"/>
                </a:tc>
                <a:tc>
                  <a:txBody>
                    <a:bodyPr/>
                    <a:lstStyle/>
                    <a:p>
                      <a:pPr marL="71755" marR="71755" algn="l">
                        <a:lnSpc>
                          <a:spcPct val="120000"/>
                        </a:lnSpc>
                        <a:spcBef>
                          <a:spcPts val="200"/>
                        </a:spcBef>
                        <a:spcAft>
                          <a:spcPts val="200"/>
                        </a:spcAft>
                      </a:pPr>
                      <a:r>
                        <a:rPr lang="nl-NL" sz="1100"/>
                        <a:t>Sierteelt</a:t>
                      </a:r>
                    </a:p>
                  </a:txBody>
                  <a:tcPr marL="84519" marR="84519" marT="0" marB="0" vert="vert270"/>
                </a:tc>
                <a:tc>
                  <a:txBody>
                    <a:bodyPr/>
                    <a:lstStyle/>
                    <a:p>
                      <a:pPr marL="71755" marR="71755" algn="l">
                        <a:lnSpc>
                          <a:spcPct val="120000"/>
                        </a:lnSpc>
                        <a:spcBef>
                          <a:spcPts val="200"/>
                        </a:spcBef>
                        <a:spcAft>
                          <a:spcPts val="200"/>
                        </a:spcAft>
                      </a:pPr>
                      <a:r>
                        <a:rPr lang="nl-NL" sz="1100"/>
                        <a:t>Logies</a:t>
                      </a:r>
                    </a:p>
                  </a:txBody>
                  <a:tcPr marL="84519" marR="84519" marT="0" marB="0" vert="vert270"/>
                </a:tc>
                <a:tc>
                  <a:txBody>
                    <a:bodyPr/>
                    <a:lstStyle/>
                    <a:p>
                      <a:pPr marL="71755" marR="71755" algn="l">
                        <a:lnSpc>
                          <a:spcPct val="120000"/>
                        </a:lnSpc>
                        <a:spcBef>
                          <a:spcPts val="200"/>
                        </a:spcBef>
                        <a:spcAft>
                          <a:spcPts val="200"/>
                        </a:spcAft>
                      </a:pPr>
                      <a:r>
                        <a:rPr lang="nl-NL" sz="1100"/>
                        <a:t>Personenvervoer</a:t>
                      </a:r>
                    </a:p>
                  </a:txBody>
                  <a:tcPr marL="84519" marR="84519" marT="0" marB="0" vert="vert270"/>
                </a:tc>
                <a:tc>
                  <a:txBody>
                    <a:bodyPr/>
                    <a:lstStyle/>
                    <a:p>
                      <a:pPr marL="71755" marR="71755" algn="l">
                        <a:lnSpc>
                          <a:spcPct val="120000"/>
                        </a:lnSpc>
                        <a:spcBef>
                          <a:spcPts val="200"/>
                        </a:spcBef>
                        <a:spcAft>
                          <a:spcPts val="200"/>
                        </a:spcAft>
                      </a:pPr>
                      <a:r>
                        <a:rPr lang="nl-NL" sz="1100"/>
                        <a:t>ePublicaties</a:t>
                      </a:r>
                    </a:p>
                  </a:txBody>
                  <a:tcPr marL="84519" marR="84519" marT="0" marB="0" vert="vert270"/>
                </a:tc>
                <a:tc>
                  <a:txBody>
                    <a:bodyPr/>
                    <a:lstStyle/>
                    <a:p>
                      <a:pPr marL="71755" marR="71755" algn="l">
                        <a:lnSpc>
                          <a:spcPct val="120000"/>
                        </a:lnSpc>
                        <a:spcBef>
                          <a:spcPts val="200"/>
                        </a:spcBef>
                        <a:spcAft>
                          <a:spcPts val="200"/>
                        </a:spcAft>
                      </a:pPr>
                      <a:r>
                        <a:rPr lang="nl-NL" sz="1100"/>
                        <a:t>Genees- en hulpmiddelen</a:t>
                      </a:r>
                    </a:p>
                  </a:txBody>
                  <a:tcPr marL="84519" marR="84519" marT="0" marB="0" vert="vert270"/>
                </a:tc>
                <a:extLst>
                  <a:ext uri="{0D108BD9-81ED-4DB2-BD59-A6C34878D82A}">
                    <a16:rowId xmlns:a16="http://schemas.microsoft.com/office/drawing/2014/main" val="1841938047"/>
                  </a:ext>
                </a:extLst>
              </a:tr>
              <a:tr h="210159">
                <a:tc>
                  <a:txBody>
                    <a:bodyPr/>
                    <a:lstStyle/>
                    <a:p>
                      <a:pPr algn="l">
                        <a:lnSpc>
                          <a:spcPct val="120000"/>
                        </a:lnSpc>
                        <a:spcBef>
                          <a:spcPts val="200"/>
                        </a:spcBef>
                        <a:spcAft>
                          <a:spcPts val="200"/>
                        </a:spcAft>
                      </a:pPr>
                      <a:r>
                        <a:rPr lang="nl-NL" sz="1050">
                          <a:solidFill>
                            <a:schemeClr val="bg1"/>
                          </a:solidFill>
                          <a:effectLst/>
                          <a:latin typeface="Verdana" panose="020B0604030504040204" pitchFamily="34" charset="0"/>
                          <a:ea typeface="MS Minngs"/>
                          <a:cs typeface="Times New Roman" panose="02020603050405020304" pitchFamily="18" charset="0"/>
                        </a:rPr>
                        <a:t>1. Minder fiscale druk op minder draagkrachtigen</a:t>
                      </a:r>
                    </a:p>
                  </a:txBody>
                  <a:tcPr marL="84519" marR="84519" marT="0" marB="0"/>
                </a:tc>
                <a:tc>
                  <a:txBody>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nl-NL" sz="1100">
                          <a:effectLst/>
                        </a:rPr>
                        <a:t>√</a:t>
                      </a:r>
                      <a:endParaRPr lang="nl-NL" sz="13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nl-NL" sz="1100">
                          <a:effectLst/>
                        </a:rPr>
                        <a:t>√</a:t>
                      </a:r>
                      <a:endParaRPr lang="nl-NL" sz="13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nl-NL" sz="1100">
                          <a:effectLst/>
                        </a:rPr>
                        <a:t>√</a:t>
                      </a:r>
                      <a:endParaRPr lang="nl-NL" sz="13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marL="0" marR="0" lvl="0" indent="0" algn="ctr" defTabSz="914400" rtl="0" eaLnBrk="1" fontAlgn="auto" latinLnBrk="0" hangingPunct="1">
                        <a:lnSpc>
                          <a:spcPct val="120000"/>
                        </a:lnSpc>
                        <a:spcBef>
                          <a:spcPts val="200"/>
                        </a:spcBef>
                        <a:spcAft>
                          <a:spcPts val="200"/>
                        </a:spcAft>
                        <a:buClrTx/>
                        <a:buSzTx/>
                        <a:buFontTx/>
                        <a:buNone/>
                        <a:tabLst/>
                        <a:defRPr/>
                      </a:pPr>
                      <a:r>
                        <a:rPr lang="nl-NL" sz="1100">
                          <a:effectLst/>
                        </a:rPr>
                        <a:t>√</a:t>
                      </a:r>
                      <a:endParaRPr lang="nl-NL" sz="13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extLst>
                  <a:ext uri="{0D108BD9-81ED-4DB2-BD59-A6C34878D82A}">
                    <a16:rowId xmlns:a16="http://schemas.microsoft.com/office/drawing/2014/main" val="3913258517"/>
                  </a:ext>
                </a:extLst>
              </a:tr>
              <a:tr h="210159">
                <a:tc>
                  <a:txBody>
                    <a:bodyPr/>
                    <a:lstStyle/>
                    <a:p>
                      <a:pPr algn="l">
                        <a:lnSpc>
                          <a:spcPct val="120000"/>
                        </a:lnSpc>
                        <a:spcBef>
                          <a:spcPts val="200"/>
                        </a:spcBef>
                        <a:spcAft>
                          <a:spcPts val="200"/>
                        </a:spcAft>
                      </a:pPr>
                      <a:r>
                        <a:rPr lang="nl-NL" sz="1050">
                          <a:effectLst/>
                        </a:rPr>
                        <a:t>2. Bemoeigoederen (</a:t>
                      </a:r>
                      <a:r>
                        <a:rPr lang="nl-NL" sz="1050" err="1">
                          <a:effectLst/>
                        </a:rPr>
                        <a:t>merit</a:t>
                      </a:r>
                      <a:r>
                        <a:rPr lang="nl-NL" sz="1050">
                          <a:effectLst/>
                        </a:rPr>
                        <a:t> </a:t>
                      </a:r>
                      <a:r>
                        <a:rPr lang="nl-NL" sz="1050" err="1">
                          <a:effectLst/>
                        </a:rPr>
                        <a:t>goods</a:t>
                      </a:r>
                      <a:r>
                        <a:rPr lang="nl-NL" sz="1050">
                          <a:effectLst/>
                        </a:rPr>
                        <a:t>)</a:t>
                      </a:r>
                      <a:endParaRPr lang="nl-NL" sz="12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extLst>
                  <a:ext uri="{0D108BD9-81ED-4DB2-BD59-A6C34878D82A}">
                    <a16:rowId xmlns:a16="http://schemas.microsoft.com/office/drawing/2014/main" val="414434064"/>
                  </a:ext>
                </a:extLst>
              </a:tr>
              <a:tr h="210159">
                <a:tc>
                  <a:txBody>
                    <a:bodyPr/>
                    <a:lstStyle/>
                    <a:p>
                      <a:pPr algn="l">
                        <a:lnSpc>
                          <a:spcPct val="120000"/>
                        </a:lnSpc>
                        <a:spcBef>
                          <a:spcPts val="200"/>
                        </a:spcBef>
                        <a:spcAft>
                          <a:spcPts val="200"/>
                        </a:spcAft>
                      </a:pPr>
                      <a:r>
                        <a:rPr lang="nl-NL" sz="1050">
                          <a:effectLst/>
                        </a:rPr>
                        <a:t>3. Ondersteunen sector</a:t>
                      </a:r>
                      <a:endParaRPr lang="nl-NL" sz="12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extLst>
                  <a:ext uri="{0D108BD9-81ED-4DB2-BD59-A6C34878D82A}">
                    <a16:rowId xmlns:a16="http://schemas.microsoft.com/office/drawing/2014/main" val="1668313521"/>
                  </a:ext>
                </a:extLst>
              </a:tr>
              <a:tr h="210159">
                <a:tc>
                  <a:txBody>
                    <a:bodyPr/>
                    <a:lstStyle/>
                    <a:p>
                      <a:pPr algn="l">
                        <a:lnSpc>
                          <a:spcPct val="120000"/>
                        </a:lnSpc>
                        <a:spcBef>
                          <a:spcPts val="200"/>
                        </a:spcBef>
                        <a:spcAft>
                          <a:spcPts val="200"/>
                        </a:spcAft>
                      </a:pPr>
                      <a:r>
                        <a:rPr lang="nl-NL" sz="1050">
                          <a:effectLst/>
                        </a:rPr>
                        <a:t>4. Meer werkgelegenheid </a:t>
                      </a:r>
                      <a:endParaRPr lang="nl-NL" sz="12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extLst>
                  <a:ext uri="{0D108BD9-81ED-4DB2-BD59-A6C34878D82A}">
                    <a16:rowId xmlns:a16="http://schemas.microsoft.com/office/drawing/2014/main" val="2357050183"/>
                  </a:ext>
                </a:extLst>
              </a:tr>
              <a:tr h="210159">
                <a:tc>
                  <a:txBody>
                    <a:bodyPr/>
                    <a:lstStyle/>
                    <a:p>
                      <a:pPr algn="l">
                        <a:lnSpc>
                          <a:spcPct val="120000"/>
                        </a:lnSpc>
                        <a:spcBef>
                          <a:spcPts val="200"/>
                        </a:spcBef>
                        <a:spcAft>
                          <a:spcPts val="200"/>
                        </a:spcAft>
                      </a:pPr>
                      <a:r>
                        <a:rPr lang="nl-NL" sz="1050" i="1">
                          <a:effectLst/>
                        </a:rPr>
                        <a:t>5. Gelijk speelveld (level playing field) </a:t>
                      </a:r>
                      <a:endParaRPr lang="nl-NL" sz="1200" i="1">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extLst>
                  <a:ext uri="{0D108BD9-81ED-4DB2-BD59-A6C34878D82A}">
                    <a16:rowId xmlns:a16="http://schemas.microsoft.com/office/drawing/2014/main" val="3433460484"/>
                  </a:ext>
                </a:extLst>
              </a:tr>
              <a:tr h="210159">
                <a:tc>
                  <a:txBody>
                    <a:bodyPr/>
                    <a:lstStyle/>
                    <a:p>
                      <a:pPr algn="l">
                        <a:lnSpc>
                          <a:spcPct val="120000"/>
                        </a:lnSpc>
                        <a:spcBef>
                          <a:spcPts val="200"/>
                        </a:spcBef>
                        <a:spcAft>
                          <a:spcPts val="200"/>
                        </a:spcAft>
                      </a:pPr>
                      <a:r>
                        <a:rPr lang="nl-NL" sz="1050" i="1">
                          <a:effectLst/>
                        </a:rPr>
                        <a:t>6. Bestrijding zwarte circuit</a:t>
                      </a:r>
                      <a:endParaRPr lang="nl-NL" sz="1200" i="1">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extLst>
                  <a:ext uri="{0D108BD9-81ED-4DB2-BD59-A6C34878D82A}">
                    <a16:rowId xmlns:a16="http://schemas.microsoft.com/office/drawing/2014/main" val="182969072"/>
                  </a:ext>
                </a:extLst>
              </a:tr>
              <a:tr h="210159">
                <a:tc>
                  <a:txBody>
                    <a:bodyPr/>
                    <a:lstStyle/>
                    <a:p>
                      <a:pPr algn="l">
                        <a:lnSpc>
                          <a:spcPct val="120000"/>
                        </a:lnSpc>
                        <a:spcBef>
                          <a:spcPts val="200"/>
                        </a:spcBef>
                        <a:spcAft>
                          <a:spcPts val="200"/>
                        </a:spcAft>
                      </a:pPr>
                      <a:r>
                        <a:rPr lang="nl-NL" sz="1050" i="1">
                          <a:effectLst/>
                        </a:rPr>
                        <a:t>7. Crisis woningbouw bestrijden</a:t>
                      </a:r>
                      <a:endParaRPr lang="nl-NL" sz="1200" i="1">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extLst>
                  <a:ext uri="{0D108BD9-81ED-4DB2-BD59-A6C34878D82A}">
                    <a16:rowId xmlns:a16="http://schemas.microsoft.com/office/drawing/2014/main" val="1605930745"/>
                  </a:ext>
                </a:extLst>
              </a:tr>
              <a:tr h="210159">
                <a:tc>
                  <a:txBody>
                    <a:bodyPr/>
                    <a:lstStyle/>
                    <a:p>
                      <a:pPr algn="l">
                        <a:lnSpc>
                          <a:spcPct val="120000"/>
                        </a:lnSpc>
                        <a:spcBef>
                          <a:spcPts val="200"/>
                        </a:spcBef>
                        <a:spcAft>
                          <a:spcPts val="200"/>
                        </a:spcAft>
                      </a:pPr>
                      <a:r>
                        <a:rPr lang="nl-NL" sz="1050" i="1">
                          <a:effectLst/>
                        </a:rPr>
                        <a:t>8. Preventie btw-accumulatie</a:t>
                      </a:r>
                      <a:endParaRPr lang="nl-NL" sz="1200" i="1">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extLst>
                  <a:ext uri="{0D108BD9-81ED-4DB2-BD59-A6C34878D82A}">
                    <a16:rowId xmlns:a16="http://schemas.microsoft.com/office/drawing/2014/main" val="3386324602"/>
                  </a:ext>
                </a:extLst>
              </a:tr>
              <a:tr h="210159">
                <a:tc>
                  <a:txBody>
                    <a:bodyPr/>
                    <a:lstStyle/>
                    <a:p>
                      <a:pPr algn="l">
                        <a:lnSpc>
                          <a:spcPct val="120000"/>
                        </a:lnSpc>
                        <a:spcBef>
                          <a:spcPts val="200"/>
                        </a:spcBef>
                        <a:spcAft>
                          <a:spcPts val="200"/>
                        </a:spcAft>
                      </a:pPr>
                      <a:r>
                        <a:rPr lang="nl-NL" sz="1050" i="1">
                          <a:effectLst/>
                        </a:rPr>
                        <a:t>9. Voorkomen concurrentieverstoringen</a:t>
                      </a:r>
                      <a:endParaRPr lang="nl-NL" sz="1200" i="1">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tc>
                  <a:txBody>
                    <a:bodyPr/>
                    <a:lstStyle/>
                    <a:p>
                      <a:pPr algn="ctr">
                        <a:lnSpc>
                          <a:spcPct val="120000"/>
                        </a:lnSpc>
                        <a:spcBef>
                          <a:spcPts val="200"/>
                        </a:spcBef>
                        <a:spcAft>
                          <a:spcPts val="200"/>
                        </a:spcAft>
                      </a:pPr>
                      <a:r>
                        <a:rPr lang="nl-NL" sz="1000">
                          <a:effectLst/>
                        </a:rPr>
                        <a:t> </a:t>
                      </a:r>
                      <a:endParaRPr lang="nl-NL" sz="1100">
                        <a:solidFill>
                          <a:srgbClr val="4D4D4D"/>
                        </a:solidFill>
                        <a:effectLst/>
                        <a:latin typeface="Verdana" panose="020B0604030504040204" pitchFamily="34" charset="0"/>
                        <a:ea typeface="MS Minngs"/>
                        <a:cs typeface="Times New Roman" panose="02020603050405020304" pitchFamily="18" charset="0"/>
                      </a:endParaRPr>
                    </a:p>
                  </a:txBody>
                  <a:tcPr marL="84519" marR="84519" marT="0" marB="0"/>
                </a:tc>
                <a:extLst>
                  <a:ext uri="{0D108BD9-81ED-4DB2-BD59-A6C34878D82A}">
                    <a16:rowId xmlns:a16="http://schemas.microsoft.com/office/drawing/2014/main" val="3623467444"/>
                  </a:ext>
                </a:extLst>
              </a:tr>
            </a:tbl>
          </a:graphicData>
        </a:graphic>
      </p:graphicFrame>
    </p:spTree>
    <p:extLst>
      <p:ext uri="{BB962C8B-B14F-4D97-AF65-F5344CB8AC3E}">
        <p14:creationId xmlns:p14="http://schemas.microsoft.com/office/powerpoint/2010/main" val="64064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C452B-250C-9ADE-D6A1-C29E4D8A9E13}"/>
              </a:ext>
            </a:extLst>
          </p:cNvPr>
          <p:cNvSpPr>
            <a:spLocks noGrp="1"/>
          </p:cNvSpPr>
          <p:nvPr>
            <p:ph type="title"/>
          </p:nvPr>
        </p:nvSpPr>
        <p:spPr/>
        <p:txBody>
          <a:bodyPr/>
          <a:lstStyle/>
          <a:p>
            <a:r>
              <a:rPr lang="nl-NL"/>
              <a:t>Doeltreffendheid van het verlaagde btw-tarief</a:t>
            </a:r>
          </a:p>
        </p:txBody>
      </p:sp>
      <p:sp>
        <p:nvSpPr>
          <p:cNvPr id="3" name="Tijdelijke aanduiding voor inhoud 2">
            <a:extLst>
              <a:ext uri="{FF2B5EF4-FFF2-40B4-BE49-F238E27FC236}">
                <a16:creationId xmlns:a16="http://schemas.microsoft.com/office/drawing/2014/main" id="{C5A10479-0AA9-A4EC-86F1-FDE4C060A673}"/>
              </a:ext>
            </a:extLst>
          </p:cNvPr>
          <p:cNvSpPr>
            <a:spLocks noGrp="1"/>
          </p:cNvSpPr>
          <p:nvPr>
            <p:ph idx="1"/>
          </p:nvPr>
        </p:nvSpPr>
        <p:spPr/>
        <p:txBody>
          <a:bodyPr/>
          <a:lstStyle/>
          <a:p>
            <a:r>
              <a:rPr lang="nl-NL"/>
              <a:t>De mate waarin het verlaagde btw-tarief doeltreffend is, verschilt tussen (1) integrale doelen en (2) productgroepen. Als we redeneren vanuit integrale doelen dan komen we tot de volgende conclusies:</a:t>
            </a:r>
          </a:p>
          <a:p>
            <a:pPr lvl="1"/>
            <a:r>
              <a:rPr lang="nl-NL" sz="1600"/>
              <a:t>Het verlaagde btw-tarief leidt tot minder fiscale druk op minder draagkrachtigen en is hiermee doeltreffend. De mate waarin afnemers profiteren van de btw-verlaging (en niet de verkopers), verschilt per productgroep en hangt vooral af van de elasticiteit van vraag en aanbod.</a:t>
            </a:r>
          </a:p>
          <a:p>
            <a:pPr lvl="1"/>
            <a:r>
              <a:rPr lang="nl-NL" sz="1600"/>
              <a:t>Het verlaagde btw-tarief leidt in bepaalde gevallen tot een hogere consumptie van bemoeigoederen en is hiermee deels doeltreffend. De mate waarin er sprake is van hogere afname verschilt tussen productgroepen.</a:t>
            </a:r>
          </a:p>
          <a:p>
            <a:pPr lvl="1"/>
            <a:r>
              <a:rPr lang="nl-NL" sz="1600"/>
              <a:t>Het verlaagde btw-tarief leidt in bepaalde gevallen tot het ondersteunen van sectoren en is hiermee deels doeltreffend. De mate waarin sectoren worden ondersteund verschilt tussen productgroepen.</a:t>
            </a:r>
          </a:p>
          <a:p>
            <a:pPr lvl="1"/>
            <a:r>
              <a:rPr lang="nl-NL" sz="1600"/>
              <a:t>Het verlaagde btw-tarief leidt in bepaalde gevallen tot meer werkgelegenheid en is hiermee deels doeltreffend. Wij zien dat het doeltreffend is voor de werkgelegenheid in de sierteeltsector en mogelijk ook voor de werkgelegenheid van bepaalde arbeidsintensieve diensten en de museumsector. </a:t>
            </a:r>
            <a:endParaRPr lang="nl-NL"/>
          </a:p>
        </p:txBody>
      </p:sp>
    </p:spTree>
    <p:extLst>
      <p:ext uri="{BB962C8B-B14F-4D97-AF65-F5344CB8AC3E}">
        <p14:creationId xmlns:p14="http://schemas.microsoft.com/office/powerpoint/2010/main" val="383350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C8518-1364-FA16-6202-65551A840808}"/>
              </a:ext>
            </a:extLst>
          </p:cNvPr>
          <p:cNvSpPr>
            <a:spLocks noGrp="1"/>
          </p:cNvSpPr>
          <p:nvPr>
            <p:ph type="title"/>
          </p:nvPr>
        </p:nvSpPr>
        <p:spPr/>
        <p:txBody>
          <a:bodyPr/>
          <a:lstStyle/>
          <a:p>
            <a:r>
              <a:rPr lang="nl-NL"/>
              <a:t>Doelmatigheid van het verlaagde btw-tarief</a:t>
            </a:r>
          </a:p>
        </p:txBody>
      </p:sp>
      <p:sp>
        <p:nvSpPr>
          <p:cNvPr id="3" name="Tijdelijke aanduiding voor inhoud 2">
            <a:extLst>
              <a:ext uri="{FF2B5EF4-FFF2-40B4-BE49-F238E27FC236}">
                <a16:creationId xmlns:a16="http://schemas.microsoft.com/office/drawing/2014/main" id="{DDE23911-4628-2295-D5AF-11F3D9D77E1F}"/>
              </a:ext>
            </a:extLst>
          </p:cNvPr>
          <p:cNvSpPr>
            <a:spLocks noGrp="1"/>
          </p:cNvSpPr>
          <p:nvPr>
            <p:ph idx="1"/>
          </p:nvPr>
        </p:nvSpPr>
        <p:spPr>
          <a:xfrm>
            <a:off x="1223434" y="1556792"/>
            <a:ext cx="10441517" cy="4525963"/>
          </a:xfrm>
        </p:spPr>
        <p:txBody>
          <a:bodyPr/>
          <a:lstStyle/>
          <a:p>
            <a:r>
              <a:rPr lang="nl-NL"/>
              <a:t>In het algemeen is het verlaagde btw-tarief geen doelmatig instrument om de beoogde doelen te bereiken. Als we redeneren vanuit integrale doelen dan komen we tot de volgende conclusies:</a:t>
            </a:r>
          </a:p>
          <a:p>
            <a:pPr lvl="1"/>
            <a:r>
              <a:rPr lang="nl-NL" sz="1600"/>
              <a:t>Het verlaagde btw-tarief is geen doelmatig instrument om de fiscale druk op minder draagkrachtigen te verminderen. De 50% meest draagkrachtige huishoudens profiteren twee keer zo veel van de verlaagde btw dan de 50% minst draagkrachtige huishoudens. Slechts 10% van de ondersteuning slaat neer bij de 20% minst draagkrachtige huishoudens. Om €1 bij de 10% minst draagkrachtige huishoudens te krijgen, moet in totaal bijna €20 worden uitgegeven. Productgroepen die niet betrokken zijn bij het verlagen van de fiscale druk zorgen voor een verlaging van de doelmatigheid in deze context.</a:t>
            </a:r>
          </a:p>
          <a:p>
            <a:pPr lvl="1"/>
            <a:r>
              <a:rPr lang="nl-NL" sz="1600"/>
              <a:t>Het verlaagde btw-tarief is waarschijnlijk geen doelmatig instrument om de consumptie van bemoeigoederen te vergroten. Het kwantificeren hiervan is niet mogelijk.</a:t>
            </a:r>
          </a:p>
          <a:p>
            <a:pPr lvl="1"/>
            <a:r>
              <a:rPr lang="nl-NL" sz="1600"/>
              <a:t>We kunnen niet inschatten of het ondersteunen van sectoren middels het verlaagde btw-tarief doelmatig is.</a:t>
            </a:r>
          </a:p>
          <a:p>
            <a:pPr lvl="1"/>
            <a:r>
              <a:rPr lang="nl-NL" sz="1600"/>
              <a:t>Het creëren van meer werkgelegenheid middels het verlaagde btw-tarief is waarschijnlijk niet doelmatig. De kosten voor het creëren van een baan liggen mogelijk hoger dan het inkomen dat aan deze baan gekoppeld is.</a:t>
            </a:r>
          </a:p>
        </p:txBody>
      </p:sp>
    </p:spTree>
    <p:extLst>
      <p:ext uri="{BB962C8B-B14F-4D97-AF65-F5344CB8AC3E}">
        <p14:creationId xmlns:p14="http://schemas.microsoft.com/office/powerpoint/2010/main" val="1540196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C452B-250C-9ADE-D6A1-C29E4D8A9E13}"/>
              </a:ext>
            </a:extLst>
          </p:cNvPr>
          <p:cNvSpPr>
            <a:spLocks noGrp="1"/>
          </p:cNvSpPr>
          <p:nvPr>
            <p:ph type="title"/>
          </p:nvPr>
        </p:nvSpPr>
        <p:spPr/>
        <p:txBody>
          <a:bodyPr/>
          <a:lstStyle/>
          <a:p>
            <a:r>
              <a:rPr lang="nl-NL"/>
              <a:t>Doeltreffendheid van het verlaagde btw-tarief</a:t>
            </a:r>
          </a:p>
        </p:txBody>
      </p:sp>
      <p:sp>
        <p:nvSpPr>
          <p:cNvPr id="3" name="Tijdelijke aanduiding voor inhoud 2">
            <a:extLst>
              <a:ext uri="{FF2B5EF4-FFF2-40B4-BE49-F238E27FC236}">
                <a16:creationId xmlns:a16="http://schemas.microsoft.com/office/drawing/2014/main" id="{C5A10479-0AA9-A4EC-86F1-FDE4C060A673}"/>
              </a:ext>
            </a:extLst>
          </p:cNvPr>
          <p:cNvSpPr>
            <a:spLocks noGrp="1"/>
          </p:cNvSpPr>
          <p:nvPr>
            <p:ph idx="1"/>
          </p:nvPr>
        </p:nvSpPr>
        <p:spPr/>
        <p:txBody>
          <a:bodyPr/>
          <a:lstStyle/>
          <a:p>
            <a:r>
              <a:rPr lang="nl-NL"/>
              <a:t>De mate waarin het verlaagde btw-tarief doeltreffend is, verschilt tussen (1) integrale doelen en (2) productgroepen. </a:t>
            </a:r>
          </a:p>
        </p:txBody>
      </p:sp>
    </p:spTree>
    <p:extLst>
      <p:ext uri="{BB962C8B-B14F-4D97-AF65-F5344CB8AC3E}">
        <p14:creationId xmlns:p14="http://schemas.microsoft.com/office/powerpoint/2010/main" val="231738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C452B-250C-9ADE-D6A1-C29E4D8A9E13}"/>
              </a:ext>
            </a:extLst>
          </p:cNvPr>
          <p:cNvSpPr>
            <a:spLocks noGrp="1"/>
          </p:cNvSpPr>
          <p:nvPr>
            <p:ph type="title"/>
          </p:nvPr>
        </p:nvSpPr>
        <p:spPr/>
        <p:txBody>
          <a:bodyPr/>
          <a:lstStyle/>
          <a:p>
            <a:r>
              <a:rPr lang="nl-NL"/>
              <a:t>Doeltreffendheid van het verlaagde btw-tarief </a:t>
            </a:r>
            <a:br>
              <a:rPr lang="nl-NL"/>
            </a:br>
            <a:r>
              <a:rPr lang="nl-NL" sz="2800" b="1"/>
              <a:t>minder fiscale druk </a:t>
            </a:r>
            <a:endParaRPr lang="nl-NL" b="1"/>
          </a:p>
        </p:txBody>
      </p:sp>
      <p:sp>
        <p:nvSpPr>
          <p:cNvPr id="3" name="Tijdelijke aanduiding voor inhoud 2">
            <a:extLst>
              <a:ext uri="{FF2B5EF4-FFF2-40B4-BE49-F238E27FC236}">
                <a16:creationId xmlns:a16="http://schemas.microsoft.com/office/drawing/2014/main" id="{C5A10479-0AA9-A4EC-86F1-FDE4C060A673}"/>
              </a:ext>
            </a:extLst>
          </p:cNvPr>
          <p:cNvSpPr>
            <a:spLocks noGrp="1"/>
          </p:cNvSpPr>
          <p:nvPr>
            <p:ph idx="1"/>
          </p:nvPr>
        </p:nvSpPr>
        <p:spPr/>
        <p:txBody>
          <a:bodyPr/>
          <a:lstStyle/>
          <a:p>
            <a:r>
              <a:rPr lang="nl-NL"/>
              <a:t>Het verlaagde btw-tarief leidt tot minder fiscale druk op minder draagkrachtigen en is hiermee doeltreffend. De mate waarin afnemers profiteren van de btw-verlaging (en niet de verkopers), verschilt per productgroep en hangt vooral af van de elasticiteit van vraag en aanbod.</a:t>
            </a:r>
          </a:p>
        </p:txBody>
      </p:sp>
    </p:spTree>
    <p:extLst>
      <p:ext uri="{BB962C8B-B14F-4D97-AF65-F5344CB8AC3E}">
        <p14:creationId xmlns:p14="http://schemas.microsoft.com/office/powerpoint/2010/main" val="69319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C452B-250C-9ADE-D6A1-C29E4D8A9E13}"/>
              </a:ext>
            </a:extLst>
          </p:cNvPr>
          <p:cNvSpPr>
            <a:spLocks noGrp="1"/>
          </p:cNvSpPr>
          <p:nvPr>
            <p:ph type="title"/>
          </p:nvPr>
        </p:nvSpPr>
        <p:spPr/>
        <p:txBody>
          <a:bodyPr/>
          <a:lstStyle/>
          <a:p>
            <a:r>
              <a:rPr lang="nl-NL"/>
              <a:t>Doeltreffendheid van het verlaagde btw-tarief </a:t>
            </a:r>
            <a:br>
              <a:rPr lang="nl-NL"/>
            </a:br>
            <a:r>
              <a:rPr lang="nl-NL" b="1"/>
              <a:t>bemoeigoederen</a:t>
            </a:r>
          </a:p>
        </p:txBody>
      </p:sp>
      <p:sp>
        <p:nvSpPr>
          <p:cNvPr id="3" name="Tijdelijke aanduiding voor inhoud 2">
            <a:extLst>
              <a:ext uri="{FF2B5EF4-FFF2-40B4-BE49-F238E27FC236}">
                <a16:creationId xmlns:a16="http://schemas.microsoft.com/office/drawing/2014/main" id="{C5A10479-0AA9-A4EC-86F1-FDE4C060A673}"/>
              </a:ext>
            </a:extLst>
          </p:cNvPr>
          <p:cNvSpPr>
            <a:spLocks noGrp="1"/>
          </p:cNvSpPr>
          <p:nvPr>
            <p:ph idx="1"/>
          </p:nvPr>
        </p:nvSpPr>
        <p:spPr/>
        <p:txBody>
          <a:bodyPr/>
          <a:lstStyle/>
          <a:p>
            <a:r>
              <a:rPr lang="nl-NL"/>
              <a:t>Het verlaagde btw-tarief leidt in bepaalde gevallen tot een hogere consumptie van bemoeigoederen en is hiermee deels doeltreffend. De mate waarin er sprake is van hogere afname verschilt tussen productgroepen.</a:t>
            </a:r>
          </a:p>
        </p:txBody>
      </p:sp>
    </p:spTree>
    <p:extLst>
      <p:ext uri="{BB962C8B-B14F-4D97-AF65-F5344CB8AC3E}">
        <p14:creationId xmlns:p14="http://schemas.microsoft.com/office/powerpoint/2010/main" val="263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r>
              <a:rPr lang="nl-NL" dirty="0"/>
              <a:t>Aanleiding</a:t>
            </a:r>
          </a:p>
          <a:p>
            <a:r>
              <a:rPr lang="nl-NL" dirty="0"/>
              <a:t>De </a:t>
            </a:r>
            <a:r>
              <a:rPr lang="nl-NL" dirty="0" err="1"/>
              <a:t>onderzoeksuitvraag</a:t>
            </a:r>
            <a:endParaRPr lang="nl-NL" dirty="0"/>
          </a:p>
          <a:p>
            <a:r>
              <a:rPr lang="nl-NL" dirty="0"/>
              <a:t>Het onderzoekresultaat door </a:t>
            </a:r>
            <a:r>
              <a:rPr lang="nl-NL" dirty="0" err="1"/>
              <a:t>Dialogic</a:t>
            </a:r>
            <a:endParaRPr lang="nl-NL" dirty="0"/>
          </a:p>
          <a:p>
            <a:r>
              <a:rPr lang="nl-NL" dirty="0"/>
              <a:t>Het vervolgproces</a:t>
            </a:r>
          </a:p>
        </p:txBody>
      </p:sp>
      <p:sp>
        <p:nvSpPr>
          <p:cNvPr id="2" name="Tijdelijke aanduiding voor datum 1"/>
          <p:cNvSpPr>
            <a:spLocks noGrp="1"/>
          </p:cNvSpPr>
          <p:nvPr>
            <p:ph type="dt" sz="half" idx="14"/>
          </p:nvPr>
        </p:nvSpPr>
        <p:spPr/>
        <p:txBody>
          <a:bodyPr/>
          <a:lstStyle/>
          <a:p>
            <a:r>
              <a:rPr lang="nl-NL" dirty="0"/>
              <a:t>6 juni 2023</a:t>
            </a:r>
          </a:p>
        </p:txBody>
      </p:sp>
      <p:sp>
        <p:nvSpPr>
          <p:cNvPr id="3" name="Tijdelijke aanduiding voor voettekst 2"/>
          <p:cNvSpPr>
            <a:spLocks noGrp="1"/>
          </p:cNvSpPr>
          <p:nvPr>
            <p:ph type="ftr" sz="quarter" idx="15"/>
          </p:nvPr>
        </p:nvSpPr>
        <p:spPr/>
        <p:txBody>
          <a:bodyPr/>
          <a:lstStyle/>
          <a:p>
            <a:endParaRPr lang="nl-NL" dirty="0"/>
          </a:p>
        </p:txBody>
      </p:sp>
      <p:sp>
        <p:nvSpPr>
          <p:cNvPr id="4" name="Tijdelijke aanduiding voor dianummer 3"/>
          <p:cNvSpPr>
            <a:spLocks noGrp="1"/>
          </p:cNvSpPr>
          <p:nvPr>
            <p:ph type="sldNum" sz="quarter" idx="16"/>
          </p:nvPr>
        </p:nvSpPr>
        <p:spPr/>
        <p:txBody>
          <a:bodyPr/>
          <a:lstStyle/>
          <a:p>
            <a:fld id="{10A0A6AF-03C5-477E-939A-E28F7E7F05EA}" type="slidenum">
              <a:rPr lang="nl-NL" smtClean="0"/>
              <a:pPr/>
              <a:t>2</a:t>
            </a:fld>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C452B-250C-9ADE-D6A1-C29E4D8A9E13}"/>
              </a:ext>
            </a:extLst>
          </p:cNvPr>
          <p:cNvSpPr>
            <a:spLocks noGrp="1"/>
          </p:cNvSpPr>
          <p:nvPr>
            <p:ph type="title"/>
          </p:nvPr>
        </p:nvSpPr>
        <p:spPr/>
        <p:txBody>
          <a:bodyPr/>
          <a:lstStyle/>
          <a:p>
            <a:r>
              <a:rPr lang="nl-NL"/>
              <a:t>Doeltreffendheid van het verlaagde btw-tarief </a:t>
            </a:r>
            <a:br>
              <a:rPr lang="nl-NL"/>
            </a:br>
            <a:r>
              <a:rPr lang="nl-NL" b="1"/>
              <a:t>ondersteunen sectoren</a:t>
            </a:r>
          </a:p>
        </p:txBody>
      </p:sp>
      <p:sp>
        <p:nvSpPr>
          <p:cNvPr id="3" name="Tijdelijke aanduiding voor inhoud 2">
            <a:extLst>
              <a:ext uri="{FF2B5EF4-FFF2-40B4-BE49-F238E27FC236}">
                <a16:creationId xmlns:a16="http://schemas.microsoft.com/office/drawing/2014/main" id="{C5A10479-0AA9-A4EC-86F1-FDE4C060A673}"/>
              </a:ext>
            </a:extLst>
          </p:cNvPr>
          <p:cNvSpPr>
            <a:spLocks noGrp="1"/>
          </p:cNvSpPr>
          <p:nvPr>
            <p:ph idx="1"/>
          </p:nvPr>
        </p:nvSpPr>
        <p:spPr/>
        <p:txBody>
          <a:bodyPr/>
          <a:lstStyle/>
          <a:p>
            <a:r>
              <a:rPr lang="nl-NL"/>
              <a:t>Het verlaagde btw-tarief leidt in bepaalde gevallen tot het ondersteunen van sectoren en is hiermee deels doeltreffend. De mate waarin sectoren worden ondersteund verschilt tussen productgroepen.</a:t>
            </a:r>
          </a:p>
        </p:txBody>
      </p:sp>
    </p:spTree>
    <p:extLst>
      <p:ext uri="{BB962C8B-B14F-4D97-AF65-F5344CB8AC3E}">
        <p14:creationId xmlns:p14="http://schemas.microsoft.com/office/powerpoint/2010/main" val="76031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C452B-250C-9ADE-D6A1-C29E4D8A9E13}"/>
              </a:ext>
            </a:extLst>
          </p:cNvPr>
          <p:cNvSpPr>
            <a:spLocks noGrp="1"/>
          </p:cNvSpPr>
          <p:nvPr>
            <p:ph type="title"/>
          </p:nvPr>
        </p:nvSpPr>
        <p:spPr/>
        <p:txBody>
          <a:bodyPr/>
          <a:lstStyle/>
          <a:p>
            <a:r>
              <a:rPr lang="nl-NL"/>
              <a:t>Doeltreffendheid van het verlaagde btw-tarief </a:t>
            </a:r>
            <a:br>
              <a:rPr lang="nl-NL"/>
            </a:br>
            <a:r>
              <a:rPr lang="nl-NL" b="1"/>
              <a:t>meer werkgelegenheid</a:t>
            </a:r>
          </a:p>
        </p:txBody>
      </p:sp>
      <p:sp>
        <p:nvSpPr>
          <p:cNvPr id="3" name="Tijdelijke aanduiding voor inhoud 2">
            <a:extLst>
              <a:ext uri="{FF2B5EF4-FFF2-40B4-BE49-F238E27FC236}">
                <a16:creationId xmlns:a16="http://schemas.microsoft.com/office/drawing/2014/main" id="{C5A10479-0AA9-A4EC-86F1-FDE4C060A673}"/>
              </a:ext>
            </a:extLst>
          </p:cNvPr>
          <p:cNvSpPr>
            <a:spLocks noGrp="1"/>
          </p:cNvSpPr>
          <p:nvPr>
            <p:ph idx="1"/>
          </p:nvPr>
        </p:nvSpPr>
        <p:spPr/>
        <p:txBody>
          <a:bodyPr/>
          <a:lstStyle/>
          <a:p>
            <a:r>
              <a:rPr lang="nl-NL"/>
              <a:t>Het verlaagde btw-tarief leidt in bepaalde gevallen tot meer werkgelegenheid en is hiermee deels doeltreffend. Wij zien dat het doeltreffend is voor de werkgelegenheid in de sierteeltsector en mogelijk ook voor de werkgelegenheid van bepaalde arbeidsintensieve diensten en de museumsector. </a:t>
            </a:r>
            <a:endParaRPr lang="nl-NL" sz="2000"/>
          </a:p>
        </p:txBody>
      </p:sp>
    </p:spTree>
    <p:extLst>
      <p:ext uri="{BB962C8B-B14F-4D97-AF65-F5344CB8AC3E}">
        <p14:creationId xmlns:p14="http://schemas.microsoft.com/office/powerpoint/2010/main" val="134459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C8518-1364-FA16-6202-65551A840808}"/>
              </a:ext>
            </a:extLst>
          </p:cNvPr>
          <p:cNvSpPr>
            <a:spLocks noGrp="1"/>
          </p:cNvSpPr>
          <p:nvPr>
            <p:ph type="title"/>
          </p:nvPr>
        </p:nvSpPr>
        <p:spPr/>
        <p:txBody>
          <a:bodyPr/>
          <a:lstStyle/>
          <a:p>
            <a:r>
              <a:rPr lang="nl-NL"/>
              <a:t>Doelmatigheid van het verlaagde btw-tarief</a:t>
            </a:r>
            <a:br>
              <a:rPr lang="nl-NL"/>
            </a:br>
            <a:endParaRPr lang="nl-NL"/>
          </a:p>
        </p:txBody>
      </p:sp>
      <p:sp>
        <p:nvSpPr>
          <p:cNvPr id="3" name="Tijdelijke aanduiding voor inhoud 2">
            <a:extLst>
              <a:ext uri="{FF2B5EF4-FFF2-40B4-BE49-F238E27FC236}">
                <a16:creationId xmlns:a16="http://schemas.microsoft.com/office/drawing/2014/main" id="{DDE23911-4628-2295-D5AF-11F3D9D77E1F}"/>
              </a:ext>
            </a:extLst>
          </p:cNvPr>
          <p:cNvSpPr>
            <a:spLocks noGrp="1"/>
          </p:cNvSpPr>
          <p:nvPr>
            <p:ph idx="1"/>
          </p:nvPr>
        </p:nvSpPr>
        <p:spPr>
          <a:xfrm>
            <a:off x="1223434" y="1556792"/>
            <a:ext cx="10441517" cy="4525963"/>
          </a:xfrm>
        </p:spPr>
        <p:txBody>
          <a:bodyPr/>
          <a:lstStyle/>
          <a:p>
            <a:r>
              <a:rPr lang="nl-NL"/>
              <a:t>In het algemeen is het verlaagde btw-tarief geen doelmatig instrument om de beoogde doelen te bereiken. </a:t>
            </a:r>
            <a:endParaRPr lang="nl-NL" sz="1600"/>
          </a:p>
        </p:txBody>
      </p:sp>
    </p:spTree>
    <p:extLst>
      <p:ext uri="{BB962C8B-B14F-4D97-AF65-F5344CB8AC3E}">
        <p14:creationId xmlns:p14="http://schemas.microsoft.com/office/powerpoint/2010/main" val="406881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C8518-1364-FA16-6202-65551A840808}"/>
              </a:ext>
            </a:extLst>
          </p:cNvPr>
          <p:cNvSpPr>
            <a:spLocks noGrp="1"/>
          </p:cNvSpPr>
          <p:nvPr>
            <p:ph type="title"/>
          </p:nvPr>
        </p:nvSpPr>
        <p:spPr/>
        <p:txBody>
          <a:bodyPr/>
          <a:lstStyle/>
          <a:p>
            <a:r>
              <a:rPr lang="nl-NL"/>
              <a:t>Doelmatigheid van het verlaagde btw-tarief</a:t>
            </a:r>
            <a:br>
              <a:rPr lang="nl-NL"/>
            </a:br>
            <a:r>
              <a:rPr lang="nl-NL" sz="2800" b="1"/>
              <a:t>minder fiscale druk</a:t>
            </a:r>
            <a:endParaRPr lang="nl-NL"/>
          </a:p>
        </p:txBody>
      </p:sp>
      <p:sp>
        <p:nvSpPr>
          <p:cNvPr id="4" name="Tijdelijke aanduiding voor inhoud 3">
            <a:extLst>
              <a:ext uri="{FF2B5EF4-FFF2-40B4-BE49-F238E27FC236}">
                <a16:creationId xmlns:a16="http://schemas.microsoft.com/office/drawing/2014/main" id="{B96B0263-7CFC-18EC-168E-DD552443FBA9}"/>
              </a:ext>
            </a:extLst>
          </p:cNvPr>
          <p:cNvSpPr>
            <a:spLocks noGrp="1"/>
          </p:cNvSpPr>
          <p:nvPr>
            <p:ph idx="1"/>
          </p:nvPr>
        </p:nvSpPr>
        <p:spPr>
          <a:xfrm>
            <a:off x="9974314" y="1587501"/>
            <a:ext cx="2102070" cy="4525963"/>
          </a:xfrm>
        </p:spPr>
        <p:txBody>
          <a:bodyPr/>
          <a:lstStyle/>
          <a:p>
            <a:pPr marL="0" indent="0">
              <a:buNone/>
            </a:pPr>
            <a:r>
              <a:rPr lang="nl-NL" sz="1400" b="1"/>
              <a:t>Bestedingsaandeel 2020:</a:t>
            </a:r>
          </a:p>
          <a:p>
            <a:pPr marL="0" indent="0">
              <a:buNone/>
            </a:pPr>
            <a:r>
              <a:rPr lang="nl-NL" sz="1400"/>
              <a:t>Drie laagste decielen gemiddeld 12,9% </a:t>
            </a:r>
          </a:p>
          <a:p>
            <a:pPr marL="0" indent="0">
              <a:buNone/>
            </a:pPr>
            <a:r>
              <a:rPr lang="nl-NL" sz="1400"/>
              <a:t>Drie hoogste decielen gemiddeld 12,4%</a:t>
            </a:r>
          </a:p>
          <a:p>
            <a:pPr marL="0" indent="0">
              <a:buNone/>
            </a:pPr>
            <a:endParaRPr lang="nl-NL" sz="1400"/>
          </a:p>
          <a:p>
            <a:pPr marL="0" indent="0">
              <a:buNone/>
            </a:pPr>
            <a:r>
              <a:rPr lang="nl-NL" sz="1400"/>
              <a:t>(in 2015: 11,7% resp. 10,6%) </a:t>
            </a:r>
          </a:p>
        </p:txBody>
      </p:sp>
      <p:pic>
        <p:nvPicPr>
          <p:cNvPr id="5" name="Afbeelding 4">
            <a:extLst>
              <a:ext uri="{FF2B5EF4-FFF2-40B4-BE49-F238E27FC236}">
                <a16:creationId xmlns:a16="http://schemas.microsoft.com/office/drawing/2014/main" id="{E60F880F-8C06-148E-AF76-1C9A438EF6D0}"/>
              </a:ext>
            </a:extLst>
          </p:cNvPr>
          <p:cNvPicPr>
            <a:picLocks noChangeAspect="1"/>
          </p:cNvPicPr>
          <p:nvPr/>
        </p:nvPicPr>
        <p:blipFill>
          <a:blip r:embed="rId2"/>
          <a:stretch>
            <a:fillRect/>
          </a:stretch>
        </p:blipFill>
        <p:spPr>
          <a:xfrm>
            <a:off x="-208400" y="1338263"/>
            <a:ext cx="10227429" cy="5324474"/>
          </a:xfrm>
          <a:prstGeom prst="rect">
            <a:avLst/>
          </a:prstGeom>
        </p:spPr>
      </p:pic>
    </p:spTree>
    <p:extLst>
      <p:ext uri="{BB962C8B-B14F-4D97-AF65-F5344CB8AC3E}">
        <p14:creationId xmlns:p14="http://schemas.microsoft.com/office/powerpoint/2010/main" val="1724583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671D4-315A-78D6-CB0D-EDBB84454870}"/>
              </a:ext>
            </a:extLst>
          </p:cNvPr>
          <p:cNvSpPr>
            <a:spLocks noGrp="1"/>
          </p:cNvSpPr>
          <p:nvPr>
            <p:ph type="title"/>
          </p:nvPr>
        </p:nvSpPr>
        <p:spPr>
          <a:xfrm>
            <a:off x="283779" y="195263"/>
            <a:ext cx="11381172" cy="1143000"/>
          </a:xfrm>
        </p:spPr>
        <p:txBody>
          <a:bodyPr/>
          <a:lstStyle/>
          <a:p>
            <a:r>
              <a:rPr lang="nl-NL"/>
              <a:t>Waar het verlagen van fiscale druk minder ondoelmatig is…</a:t>
            </a:r>
          </a:p>
        </p:txBody>
      </p:sp>
      <p:pic>
        <p:nvPicPr>
          <p:cNvPr id="6" name="Afbeelding 5">
            <a:extLst>
              <a:ext uri="{FF2B5EF4-FFF2-40B4-BE49-F238E27FC236}">
                <a16:creationId xmlns:a16="http://schemas.microsoft.com/office/drawing/2014/main" id="{2971FFE9-A0B1-11E1-75F4-36E147FE69E0}"/>
              </a:ext>
            </a:extLst>
          </p:cNvPr>
          <p:cNvPicPr>
            <a:picLocks noChangeAspect="1"/>
          </p:cNvPicPr>
          <p:nvPr/>
        </p:nvPicPr>
        <p:blipFill>
          <a:blip r:embed="rId2"/>
          <a:stretch>
            <a:fillRect/>
          </a:stretch>
        </p:blipFill>
        <p:spPr>
          <a:xfrm>
            <a:off x="1064172" y="1745332"/>
            <a:ext cx="9372600" cy="4917405"/>
          </a:xfrm>
          <a:prstGeom prst="rect">
            <a:avLst/>
          </a:prstGeom>
        </p:spPr>
      </p:pic>
    </p:spTree>
    <p:extLst>
      <p:ext uri="{BB962C8B-B14F-4D97-AF65-F5344CB8AC3E}">
        <p14:creationId xmlns:p14="http://schemas.microsoft.com/office/powerpoint/2010/main" val="3668876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80A9B-30A7-E312-6810-672801D6E56A}"/>
              </a:ext>
            </a:extLst>
          </p:cNvPr>
          <p:cNvSpPr>
            <a:spLocks noGrp="1"/>
          </p:cNvSpPr>
          <p:nvPr>
            <p:ph type="title"/>
          </p:nvPr>
        </p:nvSpPr>
        <p:spPr>
          <a:xfrm>
            <a:off x="609600" y="195263"/>
            <a:ext cx="11055351" cy="1143000"/>
          </a:xfrm>
        </p:spPr>
        <p:txBody>
          <a:bodyPr/>
          <a:lstStyle/>
          <a:p>
            <a:r>
              <a:rPr lang="nl-NL"/>
              <a:t>Waar het verlagen van fiscale druk sterk ondoelmatig is…</a:t>
            </a:r>
          </a:p>
        </p:txBody>
      </p:sp>
      <p:pic>
        <p:nvPicPr>
          <p:cNvPr id="4" name="Afbeelding 3">
            <a:extLst>
              <a:ext uri="{FF2B5EF4-FFF2-40B4-BE49-F238E27FC236}">
                <a16:creationId xmlns:a16="http://schemas.microsoft.com/office/drawing/2014/main" id="{77DA9B17-1F1C-20E6-5353-9E1240BB4E73}"/>
              </a:ext>
            </a:extLst>
          </p:cNvPr>
          <p:cNvPicPr>
            <a:picLocks noChangeAspect="1"/>
          </p:cNvPicPr>
          <p:nvPr/>
        </p:nvPicPr>
        <p:blipFill>
          <a:blip r:embed="rId2"/>
          <a:stretch>
            <a:fillRect/>
          </a:stretch>
        </p:blipFill>
        <p:spPr>
          <a:xfrm>
            <a:off x="1238251" y="1426678"/>
            <a:ext cx="9477704" cy="5344671"/>
          </a:xfrm>
          <a:prstGeom prst="rect">
            <a:avLst/>
          </a:prstGeom>
        </p:spPr>
      </p:pic>
    </p:spTree>
    <p:extLst>
      <p:ext uri="{BB962C8B-B14F-4D97-AF65-F5344CB8AC3E}">
        <p14:creationId xmlns:p14="http://schemas.microsoft.com/office/powerpoint/2010/main" val="787811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C8518-1364-FA16-6202-65551A840808}"/>
              </a:ext>
            </a:extLst>
          </p:cNvPr>
          <p:cNvSpPr>
            <a:spLocks noGrp="1"/>
          </p:cNvSpPr>
          <p:nvPr>
            <p:ph type="title"/>
          </p:nvPr>
        </p:nvSpPr>
        <p:spPr/>
        <p:txBody>
          <a:bodyPr/>
          <a:lstStyle/>
          <a:p>
            <a:r>
              <a:rPr lang="nl-NL"/>
              <a:t>Doelmatigheid van het verlaagde btw-tarief</a:t>
            </a:r>
            <a:br>
              <a:rPr lang="nl-NL"/>
            </a:br>
            <a:r>
              <a:rPr lang="nl-NL" sz="2800" b="1"/>
              <a:t>minder fiscale druk</a:t>
            </a:r>
            <a:endParaRPr lang="nl-NL"/>
          </a:p>
        </p:txBody>
      </p:sp>
      <p:sp>
        <p:nvSpPr>
          <p:cNvPr id="3" name="Tijdelijke aanduiding voor inhoud 2">
            <a:extLst>
              <a:ext uri="{FF2B5EF4-FFF2-40B4-BE49-F238E27FC236}">
                <a16:creationId xmlns:a16="http://schemas.microsoft.com/office/drawing/2014/main" id="{DDE23911-4628-2295-D5AF-11F3D9D77E1F}"/>
              </a:ext>
            </a:extLst>
          </p:cNvPr>
          <p:cNvSpPr>
            <a:spLocks noGrp="1"/>
          </p:cNvSpPr>
          <p:nvPr>
            <p:ph idx="1"/>
          </p:nvPr>
        </p:nvSpPr>
        <p:spPr>
          <a:xfrm>
            <a:off x="1223434" y="1556792"/>
            <a:ext cx="10441517" cy="4525963"/>
          </a:xfrm>
        </p:spPr>
        <p:txBody>
          <a:bodyPr/>
          <a:lstStyle/>
          <a:p>
            <a:r>
              <a:rPr lang="nl-NL"/>
              <a:t>Het verlaagde btw-tarief is geen doelmatig instrument om de fiscale druk op minder draagkrachtigen te verminderen. </a:t>
            </a:r>
          </a:p>
          <a:p>
            <a:pPr lvl="1"/>
            <a:r>
              <a:rPr lang="nl-NL"/>
              <a:t>De 50% meest draagkrachtige huishoudens profiteren twee keer zo veel van de verlaagde btw dan de 50% minst draagkrachtige huishoudens. </a:t>
            </a:r>
          </a:p>
          <a:p>
            <a:pPr lvl="1"/>
            <a:r>
              <a:rPr lang="nl-NL"/>
              <a:t>Slechts 10% van de ondersteuning slaat neer bij de 20% minst draagkrachtige huishoudens. </a:t>
            </a:r>
          </a:p>
          <a:p>
            <a:pPr lvl="1"/>
            <a:r>
              <a:rPr lang="nl-NL"/>
              <a:t>Om €1 bij de 10% minst draagkrachtige huishoudens te krijgen, moet in totaal bijna €20 worden uitgegeven. </a:t>
            </a:r>
          </a:p>
          <a:p>
            <a:r>
              <a:rPr lang="nl-NL"/>
              <a:t>Productgroepen die niet betrokken zijn bij het verlagen van de fiscale druk zorgen voor een verlaging van de doelmatigheid in deze context.</a:t>
            </a:r>
          </a:p>
        </p:txBody>
      </p:sp>
    </p:spTree>
    <p:extLst>
      <p:ext uri="{BB962C8B-B14F-4D97-AF65-F5344CB8AC3E}">
        <p14:creationId xmlns:p14="http://schemas.microsoft.com/office/powerpoint/2010/main" val="2171371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C8518-1364-FA16-6202-65551A840808}"/>
              </a:ext>
            </a:extLst>
          </p:cNvPr>
          <p:cNvSpPr>
            <a:spLocks noGrp="1"/>
          </p:cNvSpPr>
          <p:nvPr>
            <p:ph type="title"/>
          </p:nvPr>
        </p:nvSpPr>
        <p:spPr/>
        <p:txBody>
          <a:bodyPr/>
          <a:lstStyle/>
          <a:p>
            <a:r>
              <a:rPr lang="nl-NL"/>
              <a:t>Doelmatigheid van het verlaagde btw-tarief</a:t>
            </a:r>
            <a:br>
              <a:rPr lang="nl-NL"/>
            </a:br>
            <a:r>
              <a:rPr lang="nl-NL" sz="2800" b="1"/>
              <a:t>bemoeigoederen</a:t>
            </a:r>
            <a:endParaRPr lang="nl-NL" b="1"/>
          </a:p>
        </p:txBody>
      </p:sp>
      <p:sp>
        <p:nvSpPr>
          <p:cNvPr id="3" name="Tijdelijke aanduiding voor inhoud 2">
            <a:extLst>
              <a:ext uri="{FF2B5EF4-FFF2-40B4-BE49-F238E27FC236}">
                <a16:creationId xmlns:a16="http://schemas.microsoft.com/office/drawing/2014/main" id="{DDE23911-4628-2295-D5AF-11F3D9D77E1F}"/>
              </a:ext>
            </a:extLst>
          </p:cNvPr>
          <p:cNvSpPr>
            <a:spLocks noGrp="1"/>
          </p:cNvSpPr>
          <p:nvPr>
            <p:ph idx="1"/>
          </p:nvPr>
        </p:nvSpPr>
        <p:spPr>
          <a:xfrm>
            <a:off x="1223434" y="1556792"/>
            <a:ext cx="10441517" cy="4525963"/>
          </a:xfrm>
        </p:spPr>
        <p:txBody>
          <a:bodyPr/>
          <a:lstStyle/>
          <a:p>
            <a:r>
              <a:rPr lang="nl-NL"/>
              <a:t>Het verlaagde btw-tarief is waarschijnlijk geen doelmatig instrument om de consumptie van bemoeigoederen te vergroten. Het kwantificeren hiervan is niet mogelijk.</a:t>
            </a:r>
          </a:p>
        </p:txBody>
      </p:sp>
    </p:spTree>
    <p:extLst>
      <p:ext uri="{BB962C8B-B14F-4D97-AF65-F5344CB8AC3E}">
        <p14:creationId xmlns:p14="http://schemas.microsoft.com/office/powerpoint/2010/main" val="3491193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C8518-1364-FA16-6202-65551A840808}"/>
              </a:ext>
            </a:extLst>
          </p:cNvPr>
          <p:cNvSpPr>
            <a:spLocks noGrp="1"/>
          </p:cNvSpPr>
          <p:nvPr>
            <p:ph type="title"/>
          </p:nvPr>
        </p:nvSpPr>
        <p:spPr/>
        <p:txBody>
          <a:bodyPr/>
          <a:lstStyle/>
          <a:p>
            <a:r>
              <a:rPr lang="nl-NL"/>
              <a:t>Doelmatigheid van het verlaagde btw-tarief</a:t>
            </a:r>
            <a:br>
              <a:rPr lang="nl-NL"/>
            </a:br>
            <a:r>
              <a:rPr lang="nl-NL" sz="2800" b="1"/>
              <a:t>ondersteunen van sectoren</a:t>
            </a:r>
            <a:endParaRPr lang="nl-NL" b="1"/>
          </a:p>
        </p:txBody>
      </p:sp>
      <p:sp>
        <p:nvSpPr>
          <p:cNvPr id="3" name="Tijdelijke aanduiding voor inhoud 2">
            <a:extLst>
              <a:ext uri="{FF2B5EF4-FFF2-40B4-BE49-F238E27FC236}">
                <a16:creationId xmlns:a16="http://schemas.microsoft.com/office/drawing/2014/main" id="{DDE23911-4628-2295-D5AF-11F3D9D77E1F}"/>
              </a:ext>
            </a:extLst>
          </p:cNvPr>
          <p:cNvSpPr>
            <a:spLocks noGrp="1"/>
          </p:cNvSpPr>
          <p:nvPr>
            <p:ph idx="1"/>
          </p:nvPr>
        </p:nvSpPr>
        <p:spPr>
          <a:xfrm>
            <a:off x="1223434" y="1556792"/>
            <a:ext cx="10441517" cy="4525963"/>
          </a:xfrm>
        </p:spPr>
        <p:txBody>
          <a:bodyPr/>
          <a:lstStyle/>
          <a:p>
            <a:r>
              <a:rPr lang="nl-NL"/>
              <a:t>We kunnen niet inschatten of het ondersteunen van sectoren middels het verlaagde btw-tarief doelmatig is. Ook hier is kwantificeren van doelmatigheid niet mogelijk. </a:t>
            </a:r>
          </a:p>
        </p:txBody>
      </p:sp>
    </p:spTree>
    <p:extLst>
      <p:ext uri="{BB962C8B-B14F-4D97-AF65-F5344CB8AC3E}">
        <p14:creationId xmlns:p14="http://schemas.microsoft.com/office/powerpoint/2010/main" val="4110541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C8518-1364-FA16-6202-65551A840808}"/>
              </a:ext>
            </a:extLst>
          </p:cNvPr>
          <p:cNvSpPr>
            <a:spLocks noGrp="1"/>
          </p:cNvSpPr>
          <p:nvPr>
            <p:ph type="title"/>
          </p:nvPr>
        </p:nvSpPr>
        <p:spPr/>
        <p:txBody>
          <a:bodyPr/>
          <a:lstStyle/>
          <a:p>
            <a:r>
              <a:rPr lang="nl-NL"/>
              <a:t>Doelmatigheid van het verlaagde btw-tarief</a:t>
            </a:r>
            <a:br>
              <a:rPr lang="nl-NL"/>
            </a:br>
            <a:r>
              <a:rPr lang="nl-NL" sz="2800" b="1"/>
              <a:t>meer werkgelegenheid</a:t>
            </a:r>
            <a:endParaRPr lang="nl-NL" b="1"/>
          </a:p>
        </p:txBody>
      </p:sp>
      <p:sp>
        <p:nvSpPr>
          <p:cNvPr id="3" name="Tijdelijke aanduiding voor inhoud 2">
            <a:extLst>
              <a:ext uri="{FF2B5EF4-FFF2-40B4-BE49-F238E27FC236}">
                <a16:creationId xmlns:a16="http://schemas.microsoft.com/office/drawing/2014/main" id="{DDE23911-4628-2295-D5AF-11F3D9D77E1F}"/>
              </a:ext>
            </a:extLst>
          </p:cNvPr>
          <p:cNvSpPr>
            <a:spLocks noGrp="1"/>
          </p:cNvSpPr>
          <p:nvPr>
            <p:ph idx="1"/>
          </p:nvPr>
        </p:nvSpPr>
        <p:spPr>
          <a:xfrm>
            <a:off x="1223434" y="1556792"/>
            <a:ext cx="10441517" cy="4525963"/>
          </a:xfrm>
        </p:spPr>
        <p:txBody>
          <a:bodyPr/>
          <a:lstStyle/>
          <a:p>
            <a:r>
              <a:rPr lang="nl-NL"/>
              <a:t>Het creëren van meer werkgelegenheid middels het verlaagde btw-tarief is waarschijnlijk niet doelmatig. De kosten voor het creëren van een baan liggen mogelijk hoger dan het inkomen dat aan deze baan gekoppeld is.</a:t>
            </a:r>
          </a:p>
        </p:txBody>
      </p:sp>
    </p:spTree>
    <p:extLst>
      <p:ext uri="{BB962C8B-B14F-4D97-AF65-F5344CB8AC3E}">
        <p14:creationId xmlns:p14="http://schemas.microsoft.com/office/powerpoint/2010/main" val="301841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de aanleiding van het onderzoek?</a:t>
            </a:r>
          </a:p>
        </p:txBody>
      </p:sp>
      <p:sp>
        <p:nvSpPr>
          <p:cNvPr id="8" name="Tijdelijke aanduiding voor inhoud 7"/>
          <p:cNvSpPr>
            <a:spLocks noGrp="1"/>
          </p:cNvSpPr>
          <p:nvPr>
            <p:ph sz="quarter" idx="13"/>
          </p:nvPr>
        </p:nvSpPr>
        <p:spPr/>
        <p:txBody>
          <a:bodyPr>
            <a:normAutofit fontScale="92500" lnSpcReduction="10000"/>
          </a:bodyPr>
          <a:lstStyle/>
          <a:p>
            <a:r>
              <a:rPr lang="nl-NL" sz="2200" dirty="0"/>
              <a:t>Conform Regeling Periodiek Evaluatieonderzoek (RPE) wordt de doeltreffendheid en doelmatigheid van beleid periodiek geëvalueerd</a:t>
            </a:r>
          </a:p>
          <a:p>
            <a:pPr marL="0" indent="0">
              <a:buNone/>
            </a:pPr>
            <a:endParaRPr lang="nl-NL" dirty="0"/>
          </a:p>
          <a:p>
            <a:r>
              <a:rPr lang="nl-NL" sz="2200" dirty="0"/>
              <a:t>Nederland maakt ruim gebruik van mogelijkheden om een verlaagd btw-tarief toe te passen. Deze hebben een aantal algemene beleidsdoelstellingen:</a:t>
            </a:r>
          </a:p>
          <a:p>
            <a:pPr lvl="1"/>
            <a:r>
              <a:rPr lang="nl-NL" sz="1900" dirty="0"/>
              <a:t>Omzetbelastingdruk voor minder draagkrachtigen verlichten</a:t>
            </a:r>
          </a:p>
          <a:p>
            <a:pPr lvl="1"/>
            <a:r>
              <a:rPr lang="nl-NL" sz="1900" dirty="0"/>
              <a:t>Stimuleren van consumptie van bepaalde goederen en diensten</a:t>
            </a:r>
          </a:p>
          <a:p>
            <a:pPr lvl="1"/>
            <a:r>
              <a:rPr lang="nl-NL" sz="1900" dirty="0"/>
              <a:t>Stimuleren werkgelegenheid en ondersteunen van bepaalde sectoren</a:t>
            </a:r>
          </a:p>
          <a:p>
            <a:pPr lvl="1"/>
            <a:endParaRPr lang="nl-NL" dirty="0"/>
          </a:p>
          <a:p>
            <a:r>
              <a:rPr lang="nl-NL" sz="2200" dirty="0"/>
              <a:t>Het verlaagde btw-tarief is ondanks lange bestaansgeschiedenis niet eerder breed geëvalueerd</a:t>
            </a:r>
          </a:p>
          <a:p>
            <a:pPr marL="0" indent="0">
              <a:buNone/>
            </a:pPr>
            <a:endParaRPr lang="nl-NL" dirty="0"/>
          </a:p>
        </p:txBody>
      </p:sp>
      <p:sp>
        <p:nvSpPr>
          <p:cNvPr id="3" name="Tijdelijke aanduiding voor datum 2"/>
          <p:cNvSpPr>
            <a:spLocks noGrp="1"/>
          </p:cNvSpPr>
          <p:nvPr>
            <p:ph type="dt" sz="half" idx="14"/>
          </p:nvPr>
        </p:nvSpPr>
        <p:spPr/>
        <p:txBody>
          <a:bodyPr/>
          <a:lstStyle/>
          <a:p>
            <a:r>
              <a:rPr lang="nl-NL" dirty="0"/>
              <a:t>6 juni 2023</a:t>
            </a:r>
          </a:p>
          <a:p>
            <a:endParaRPr lang="nl-NL" dirty="0"/>
          </a:p>
        </p:txBody>
      </p:sp>
      <p:sp>
        <p:nvSpPr>
          <p:cNvPr id="4" name="Tijdelijke aanduiding voor voettekst 3"/>
          <p:cNvSpPr>
            <a:spLocks noGrp="1"/>
          </p:cNvSpPr>
          <p:nvPr>
            <p:ph type="ftr" sz="quarter" idx="15"/>
          </p:nvPr>
        </p:nvSpPr>
        <p:spPr/>
        <p:txBody>
          <a:bodyPr/>
          <a:lstStyle/>
          <a:p>
            <a:endParaRPr lang="nl-NL" dirty="0"/>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3</a:t>
            </a:fld>
            <a:endParaRPr lang="nl-N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958C0-BCB8-7838-2A1F-5ADBFD09172D}"/>
              </a:ext>
            </a:extLst>
          </p:cNvPr>
          <p:cNvSpPr>
            <a:spLocks noGrp="1"/>
          </p:cNvSpPr>
          <p:nvPr>
            <p:ph type="title"/>
          </p:nvPr>
        </p:nvSpPr>
        <p:spPr/>
        <p:txBody>
          <a:bodyPr/>
          <a:lstStyle/>
          <a:p>
            <a:r>
              <a:rPr lang="nl-NL"/>
              <a:t>Uitvoeringsaspecten van het verlaagde btw-tarief</a:t>
            </a:r>
          </a:p>
        </p:txBody>
      </p:sp>
      <p:sp>
        <p:nvSpPr>
          <p:cNvPr id="3" name="Tijdelijke aanduiding voor inhoud 2">
            <a:extLst>
              <a:ext uri="{FF2B5EF4-FFF2-40B4-BE49-F238E27FC236}">
                <a16:creationId xmlns:a16="http://schemas.microsoft.com/office/drawing/2014/main" id="{14C2280D-B052-F0C5-117B-74FAE8E043CF}"/>
              </a:ext>
            </a:extLst>
          </p:cNvPr>
          <p:cNvSpPr>
            <a:spLocks noGrp="1"/>
          </p:cNvSpPr>
          <p:nvPr>
            <p:ph idx="1"/>
          </p:nvPr>
        </p:nvSpPr>
        <p:spPr/>
        <p:txBody>
          <a:bodyPr/>
          <a:lstStyle/>
          <a:p>
            <a:r>
              <a:rPr lang="nl-NL"/>
              <a:t>De uitvoeringskosten van de Belastingdienst voor het verlaagde btw-tarief bedragen € 10 miljoen tot € 30 miljoen per jaar. </a:t>
            </a:r>
          </a:p>
          <a:p>
            <a:r>
              <a:rPr lang="nl-NL"/>
              <a:t>De uitvoeringslasten van het verlaagde btw-tarief voor de Belastingdienst verschilt tussen productgroepen. Vooral genees- en hulpmiddelen, logiesverstrekking en kunstvoorwerpen kennen hoge uitvoeringslasten.</a:t>
            </a:r>
            <a:endParaRPr lang="nl-NL">
              <a:ea typeface="Verdana"/>
            </a:endParaRPr>
          </a:p>
          <a:p>
            <a:r>
              <a:rPr lang="nl-NL"/>
              <a:t>De administratieve lasten voor bedrijven liggen op € 125 miljoen tot € 150 miljoen per jaar.</a:t>
            </a:r>
          </a:p>
          <a:p>
            <a:r>
              <a:rPr lang="nl-NL"/>
              <a:t>Het kwantitatief in kaart brengen van de juridische procedures omtrent het verlaagd tarief blijkt binnen dit onderzoek niet haalbaar. Wel kunnen we indicatief aangeven dat er elk jaar minimaal tientallen uitspraken worden gedaan door Rechtbanken, Gerechtshoven en de Hoge Raad tezamen. Er is geen duidelijke trend in het aantal gepubliceerde uitspraken.</a:t>
            </a:r>
          </a:p>
        </p:txBody>
      </p:sp>
    </p:spTree>
    <p:extLst>
      <p:ext uri="{BB962C8B-B14F-4D97-AF65-F5344CB8AC3E}">
        <p14:creationId xmlns:p14="http://schemas.microsoft.com/office/powerpoint/2010/main" val="77945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511DC-6009-A628-AA6D-AED13D326DD5}"/>
              </a:ext>
            </a:extLst>
          </p:cNvPr>
          <p:cNvSpPr>
            <a:spLocks noGrp="1"/>
          </p:cNvSpPr>
          <p:nvPr>
            <p:ph type="title"/>
          </p:nvPr>
        </p:nvSpPr>
        <p:spPr/>
        <p:txBody>
          <a:bodyPr/>
          <a:lstStyle/>
          <a:p>
            <a:r>
              <a:rPr lang="nl-NL"/>
              <a:t>Beleidsopties en aanbevelingen</a:t>
            </a:r>
          </a:p>
        </p:txBody>
      </p:sp>
      <p:sp>
        <p:nvSpPr>
          <p:cNvPr id="3" name="Tijdelijke aanduiding voor inhoud 2">
            <a:extLst>
              <a:ext uri="{FF2B5EF4-FFF2-40B4-BE49-F238E27FC236}">
                <a16:creationId xmlns:a16="http://schemas.microsoft.com/office/drawing/2014/main" id="{EB58ADBD-F859-B6CC-EB73-C744CA7CD906}"/>
              </a:ext>
            </a:extLst>
          </p:cNvPr>
          <p:cNvSpPr>
            <a:spLocks noGrp="1"/>
          </p:cNvSpPr>
          <p:nvPr>
            <p:ph idx="1"/>
          </p:nvPr>
        </p:nvSpPr>
        <p:spPr/>
        <p:txBody>
          <a:bodyPr/>
          <a:lstStyle/>
          <a:p>
            <a:r>
              <a:rPr lang="nl-NL"/>
              <a:t>Betere alternatieven om de </a:t>
            </a:r>
            <a:r>
              <a:rPr lang="nl-NL" b="1"/>
              <a:t>fiscale druk </a:t>
            </a:r>
            <a:r>
              <a:rPr lang="nl-NL"/>
              <a:t>op minder draagkrachtigen te verminderen zijn op minder draagkrachtige huishoudens gerichte toeslagen en/of verlagingen van de IB.</a:t>
            </a:r>
          </a:p>
          <a:p>
            <a:r>
              <a:rPr lang="nl-NL"/>
              <a:t>Gerichte subsidies aan producenten en/of consumenten lijken een meer doelmatige manier te zijn om de consumptie van </a:t>
            </a:r>
            <a:r>
              <a:rPr lang="nl-NL" b="1"/>
              <a:t>bemoeigoederen</a:t>
            </a:r>
            <a:r>
              <a:rPr lang="nl-NL"/>
              <a:t> te stimuleren dan het verlaagde btw-tarief. Toch kennen subsidies eigen beperkingen en uitdagingen. Ook informatiecampagnes zijn een manier om het doel te realiseren. </a:t>
            </a:r>
          </a:p>
          <a:p>
            <a:r>
              <a:rPr lang="nl-NL"/>
              <a:t>Voor het </a:t>
            </a:r>
            <a:r>
              <a:rPr lang="nl-NL" b="1"/>
              <a:t>ondersteunen van sectoren </a:t>
            </a:r>
            <a:r>
              <a:rPr lang="nl-NL"/>
              <a:t>lijken gerichte subsidies aan producenten een meer doelmatige optie dan het verlaagde btw-tarief. </a:t>
            </a:r>
          </a:p>
          <a:p>
            <a:r>
              <a:rPr lang="nl-NL"/>
              <a:t>Om meer </a:t>
            </a:r>
            <a:r>
              <a:rPr lang="nl-NL" b="1"/>
              <a:t>werkgelegenheid</a:t>
            </a:r>
            <a:r>
              <a:rPr lang="nl-NL"/>
              <a:t> te creëren is het gericht verlagen van de belasting op arbeid een meer doelmatig instrument dan het verlaagde btw-tarief.</a:t>
            </a:r>
          </a:p>
        </p:txBody>
      </p:sp>
    </p:spTree>
    <p:extLst>
      <p:ext uri="{BB962C8B-B14F-4D97-AF65-F5344CB8AC3E}">
        <p14:creationId xmlns:p14="http://schemas.microsoft.com/office/powerpoint/2010/main" val="386965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B46903-BC77-2D01-7695-ECAE753B475B}"/>
              </a:ext>
            </a:extLst>
          </p:cNvPr>
          <p:cNvSpPr>
            <a:spLocks noGrp="1"/>
          </p:cNvSpPr>
          <p:nvPr>
            <p:ph type="title"/>
          </p:nvPr>
        </p:nvSpPr>
        <p:spPr/>
        <p:txBody>
          <a:bodyPr/>
          <a:lstStyle/>
          <a:p>
            <a:r>
              <a:rPr lang="nl-NL"/>
              <a:t>Verdere overwegingen</a:t>
            </a:r>
          </a:p>
        </p:txBody>
      </p:sp>
      <p:sp>
        <p:nvSpPr>
          <p:cNvPr id="3" name="Tijdelijke aanduiding voor inhoud 2">
            <a:extLst>
              <a:ext uri="{FF2B5EF4-FFF2-40B4-BE49-F238E27FC236}">
                <a16:creationId xmlns:a16="http://schemas.microsoft.com/office/drawing/2014/main" id="{8DD050BB-4AD4-FA85-1F71-E4C061725163}"/>
              </a:ext>
            </a:extLst>
          </p:cNvPr>
          <p:cNvSpPr>
            <a:spLocks noGrp="1"/>
          </p:cNvSpPr>
          <p:nvPr>
            <p:ph idx="1"/>
          </p:nvPr>
        </p:nvSpPr>
        <p:spPr/>
        <p:txBody>
          <a:bodyPr/>
          <a:lstStyle/>
          <a:p>
            <a:r>
              <a:rPr lang="nl-NL"/>
              <a:t>Evalueer kritisch of de doelen van het verlaagde btw-tarief (nog steeds) relevant zijn. De reden waarom een bepaald product of dienst wel of niet onder het verlaagde btw valt is decennia geleden bepaald en is niet altijd meer actueel. </a:t>
            </a:r>
          </a:p>
          <a:p>
            <a:r>
              <a:rPr lang="nl-NL"/>
              <a:t>Overweeg meer doelmatige beleidsinstrumenten om doelen te bereiken. Doordat het verlaagde btw-tarief een sterk ongericht beleidsinstrument is, worden doelen beperkt bereikt tegen zeer hoge kosten.</a:t>
            </a:r>
          </a:p>
          <a:p>
            <a:r>
              <a:rPr lang="nl-NL"/>
              <a:t>Maak een duidelijke keuze tussen een selectieve strategie en radicale strategie indien het verlaagde btw-tarief wordt aangepast. In het eerste geval wordt het verlaagde btw-tarief aangepast door de zwakste plekken aan te pakken. De productgroepen die het minst doeltreffend en doelmatig zijn, vallen dan niet meer onder het verlaagde btw-tarief. In het tweede geval wordt het verlaagde btw-tarief volledig afgeschaft, bijvoorbeeld door het verlaagde en algemene tarief naar elkaar toe te laten groeien.</a:t>
            </a:r>
          </a:p>
          <a:p>
            <a:endParaRPr lang="nl-NL"/>
          </a:p>
        </p:txBody>
      </p:sp>
    </p:spTree>
    <p:extLst>
      <p:ext uri="{BB962C8B-B14F-4D97-AF65-F5344CB8AC3E}">
        <p14:creationId xmlns:p14="http://schemas.microsoft.com/office/powerpoint/2010/main" val="2247227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1B2C8-A3A2-D1B8-9A9C-1ECD8E7A0A02}"/>
              </a:ext>
            </a:extLst>
          </p:cNvPr>
          <p:cNvSpPr>
            <a:spLocks noGrp="1"/>
          </p:cNvSpPr>
          <p:nvPr>
            <p:ph type="title"/>
          </p:nvPr>
        </p:nvSpPr>
        <p:spPr/>
        <p:txBody>
          <a:bodyPr/>
          <a:lstStyle/>
          <a:p>
            <a:r>
              <a:rPr lang="nl-NL"/>
              <a:t>Uitkomsten toetsingskader fiscale regelingen</a:t>
            </a:r>
          </a:p>
        </p:txBody>
      </p:sp>
      <p:sp>
        <p:nvSpPr>
          <p:cNvPr id="3" name="Tijdelijke aanduiding voor inhoud 2">
            <a:extLst>
              <a:ext uri="{FF2B5EF4-FFF2-40B4-BE49-F238E27FC236}">
                <a16:creationId xmlns:a16="http://schemas.microsoft.com/office/drawing/2014/main" id="{35BA2D60-6FD2-358C-959C-021045E6B9E6}"/>
              </a:ext>
            </a:extLst>
          </p:cNvPr>
          <p:cNvSpPr>
            <a:spLocks noGrp="1"/>
          </p:cNvSpPr>
          <p:nvPr>
            <p:ph idx="1"/>
          </p:nvPr>
        </p:nvSpPr>
        <p:spPr/>
        <p:txBody>
          <a:bodyPr/>
          <a:lstStyle/>
          <a:p>
            <a:r>
              <a:rPr lang="nl-NL"/>
              <a:t>In het algemeen kan gezegd worden dat het verlaagde btw-tarief niet voldoet aan het toetsingskader fiscale regelingen. Alleen de verlaagde btw op elektronische publicaties voldoet er bijna volledig aan.</a:t>
            </a:r>
          </a:p>
          <a:p>
            <a:r>
              <a:rPr lang="nl-NL"/>
              <a:t>Voor alle andere productgroepen valt vooral op dat probleemstellingen niet (volledig) helder zijn, er geen heldere en eenduidige doelen worden geformuleerd en de noodzaak van een financiële interventie niet volledig wordt aangetoond.</a:t>
            </a:r>
          </a:p>
          <a:p>
            <a:r>
              <a:rPr lang="nl-NL"/>
              <a:t>Het is duidelijk dat een subsidie beter past dan een heffing, maar of een fiscale subsidie beter werkt dan een directe subsidie wordt niet volledig duidelijk. </a:t>
            </a:r>
          </a:p>
          <a:p>
            <a:pPr lvl="1"/>
            <a:r>
              <a:rPr lang="nl-NL" sz="1600"/>
              <a:t>Een fiscale subsidie bereikt de gehele doelgroep en is waarschijnlijk ook beter uitvoerbaar (dan een directe subsidie). </a:t>
            </a:r>
          </a:p>
          <a:p>
            <a:pPr lvl="1"/>
            <a:r>
              <a:rPr lang="nl-NL" sz="1600"/>
              <a:t>Een groot nadeel van een fiscale subsidie is echter dat er ook groepen van profiteren die niet tot de doelgroep behoren.</a:t>
            </a:r>
          </a:p>
          <a:p>
            <a:r>
              <a:rPr lang="nl-NL"/>
              <a:t>Bij alle productgroepen ontbreekt een horizonbepaling.</a:t>
            </a:r>
          </a:p>
        </p:txBody>
      </p:sp>
    </p:spTree>
    <p:extLst>
      <p:ext uri="{BB962C8B-B14F-4D97-AF65-F5344CB8AC3E}">
        <p14:creationId xmlns:p14="http://schemas.microsoft.com/office/powerpoint/2010/main" val="3400152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C2A85-58EF-CD39-9432-9F3BB4EC7966}"/>
              </a:ext>
            </a:extLst>
          </p:cNvPr>
          <p:cNvSpPr>
            <a:spLocks noGrp="1"/>
          </p:cNvSpPr>
          <p:nvPr>
            <p:ph type="title"/>
          </p:nvPr>
        </p:nvSpPr>
        <p:spPr/>
        <p:txBody>
          <a:bodyPr/>
          <a:lstStyle/>
          <a:p>
            <a:r>
              <a:rPr lang="nl-NL" dirty="0"/>
              <a:t>Hoe verder? </a:t>
            </a:r>
          </a:p>
        </p:txBody>
      </p:sp>
      <p:sp>
        <p:nvSpPr>
          <p:cNvPr id="3" name="Tijdelijke aanduiding voor inhoud 2">
            <a:extLst>
              <a:ext uri="{FF2B5EF4-FFF2-40B4-BE49-F238E27FC236}">
                <a16:creationId xmlns:a16="http://schemas.microsoft.com/office/drawing/2014/main" id="{9EC7C660-7A43-7238-C9F2-B865DCAF93E6}"/>
              </a:ext>
            </a:extLst>
          </p:cNvPr>
          <p:cNvSpPr>
            <a:spLocks noGrp="1"/>
          </p:cNvSpPr>
          <p:nvPr>
            <p:ph sz="quarter" idx="13"/>
          </p:nvPr>
        </p:nvSpPr>
        <p:spPr/>
        <p:txBody>
          <a:bodyPr>
            <a:normAutofit/>
          </a:bodyPr>
          <a:lstStyle/>
          <a:p>
            <a:pPr marL="0" indent="0">
              <a:buNone/>
            </a:pPr>
            <a:endParaRPr lang="nl-NL" dirty="0"/>
          </a:p>
          <a:p>
            <a:r>
              <a:rPr lang="nl-NL" dirty="0"/>
              <a:t>In de Voorjaarsnota 2023 heeft het kabinet aangegeven: </a:t>
            </a:r>
          </a:p>
          <a:p>
            <a:pPr marL="313200" lvl="1" indent="0">
              <a:buNone/>
            </a:pPr>
            <a:r>
              <a:rPr lang="nl-NL" i="1" dirty="0"/>
              <a:t>1. “De evaluatie geeft aanleiding om in de aanloop naar de augustusbesluitvorming te kijken naar de doelmatigheid van de toepassing van het verlaagde btw-tarief.</a:t>
            </a:r>
          </a:p>
          <a:p>
            <a:pPr marL="313200" lvl="1" indent="0">
              <a:buNone/>
            </a:pPr>
            <a:r>
              <a:rPr lang="nl-NL" i="1" dirty="0"/>
              <a:t>2. “Het kabinet zal voorafgaand aan Prinsjesdag bezien welke vervolgstappen het neemt. In geval van afschaffing of versobering zal gekeken worden naar de impact op specifieke groepen en wordt waar nodig gezocht naar alternatieve beleidsinstrumenten.” </a:t>
            </a:r>
          </a:p>
          <a:p>
            <a:pPr marL="313200" lvl="1" indent="0">
              <a:buNone/>
            </a:pPr>
            <a:r>
              <a:rPr lang="nl-NL" dirty="0"/>
              <a:t>Zodoende volgt op Prinsjesdag een inhoudelijke kabinetsreactie.</a:t>
            </a:r>
          </a:p>
          <a:p>
            <a:endParaRPr lang="nl-NL" dirty="0"/>
          </a:p>
        </p:txBody>
      </p:sp>
      <p:sp>
        <p:nvSpPr>
          <p:cNvPr id="4" name="Tijdelijke aanduiding voor datum 3">
            <a:extLst>
              <a:ext uri="{FF2B5EF4-FFF2-40B4-BE49-F238E27FC236}">
                <a16:creationId xmlns:a16="http://schemas.microsoft.com/office/drawing/2014/main" id="{B81FDC67-2052-89AB-6B22-2F02C495D15A}"/>
              </a:ext>
            </a:extLst>
          </p:cNvPr>
          <p:cNvSpPr>
            <a:spLocks noGrp="1"/>
          </p:cNvSpPr>
          <p:nvPr>
            <p:ph type="dt" sz="half" idx="14"/>
          </p:nvPr>
        </p:nvSpPr>
        <p:spPr/>
        <p:txBody>
          <a:bodyPr/>
          <a:lstStyle/>
          <a:p>
            <a:r>
              <a:rPr lang="nl-NL" dirty="0"/>
              <a:t>6 juni 2023</a:t>
            </a:r>
          </a:p>
        </p:txBody>
      </p:sp>
      <p:sp>
        <p:nvSpPr>
          <p:cNvPr id="5" name="Tijdelijke aanduiding voor voettekst 4">
            <a:extLst>
              <a:ext uri="{FF2B5EF4-FFF2-40B4-BE49-F238E27FC236}">
                <a16:creationId xmlns:a16="http://schemas.microsoft.com/office/drawing/2014/main" id="{00B26D56-97E6-7BF2-F4E6-01104E2E4568}"/>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92562F6C-3D0E-54D5-9FF9-5B1AB456B159}"/>
              </a:ext>
            </a:extLst>
          </p:cNvPr>
          <p:cNvSpPr>
            <a:spLocks noGrp="1"/>
          </p:cNvSpPr>
          <p:nvPr>
            <p:ph type="sldNum" sz="quarter" idx="16"/>
          </p:nvPr>
        </p:nvSpPr>
        <p:spPr/>
        <p:txBody>
          <a:bodyPr/>
          <a:lstStyle/>
          <a:p>
            <a:fld id="{10A0A6AF-03C5-477E-939A-E28F7E7F05EA}" type="slidenum">
              <a:rPr lang="nl-NL" smtClean="0"/>
              <a:pPr/>
              <a:t>34</a:t>
            </a:fld>
            <a:endParaRPr lang="nl-NL" dirty="0"/>
          </a:p>
        </p:txBody>
      </p:sp>
    </p:spTree>
    <p:extLst>
      <p:ext uri="{BB962C8B-B14F-4D97-AF65-F5344CB8AC3E}">
        <p14:creationId xmlns:p14="http://schemas.microsoft.com/office/powerpoint/2010/main" val="1833163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14" descr="FIN.bmp"/>
          <p:cNvPicPr>
            <a:picLocks noGrp="1" noChangeAspect="1"/>
          </p:cNvPicPr>
          <p:nvPr>
            <p:ph type="pic" sz="quarter" idx="22"/>
          </p:nvPr>
        </p:nvPicPr>
        <p:blipFill>
          <a:blip r:embed="rId2" cstate="print"/>
          <a:srcRect t="501" b="501"/>
          <a:stretch>
            <a:fillRect/>
          </a:stretch>
        </p:blipFill>
        <p:spPr/>
      </p:pic>
      <p:sp>
        <p:nvSpPr>
          <p:cNvPr id="2" name="Titel 1"/>
          <p:cNvSpPr>
            <a:spLocks noGrp="1"/>
          </p:cNvSpPr>
          <p:nvPr>
            <p:ph type="ctrTitle"/>
          </p:nvPr>
        </p:nvSpPr>
        <p:spPr/>
        <p:txBody>
          <a:bodyPr/>
          <a:lstStyle/>
          <a:p>
            <a:r>
              <a:rPr lang="nl-NL"/>
              <a:t>Einde</a:t>
            </a:r>
          </a:p>
        </p:txBody>
      </p:sp>
      <p:sp>
        <p:nvSpPr>
          <p:cNvPr id="3" name="Ondertitel 2"/>
          <p:cNvSpPr>
            <a:spLocks noGrp="1"/>
          </p:cNvSpPr>
          <p:nvPr>
            <p:ph type="subTitle" idx="1"/>
          </p:nvPr>
        </p:nvSpPr>
        <p:spPr/>
        <p:txBody>
          <a:bodyPr/>
          <a:lstStyle/>
          <a:p>
            <a:r>
              <a:rPr lang="nl-NL"/>
              <a:t>Technische briefing</a:t>
            </a:r>
          </a:p>
          <a:p>
            <a:endParaRPr lang="nl-NL" dirty="0"/>
          </a:p>
        </p:txBody>
      </p:sp>
    </p:spTree>
    <p:extLst>
      <p:ext uri="{BB962C8B-B14F-4D97-AF65-F5344CB8AC3E}">
        <p14:creationId xmlns:p14="http://schemas.microsoft.com/office/powerpoint/2010/main" val="308679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0D61D-D857-52E7-B056-06ABEF4A115F}"/>
              </a:ext>
            </a:extLst>
          </p:cNvPr>
          <p:cNvSpPr>
            <a:spLocks noGrp="1"/>
          </p:cNvSpPr>
          <p:nvPr>
            <p:ph type="title"/>
          </p:nvPr>
        </p:nvSpPr>
        <p:spPr/>
        <p:txBody>
          <a:bodyPr/>
          <a:lstStyle/>
          <a:p>
            <a:r>
              <a:rPr lang="nl-NL" dirty="0"/>
              <a:t>Wat is er uitgevraagd (1)?</a:t>
            </a:r>
          </a:p>
        </p:txBody>
      </p:sp>
      <p:sp>
        <p:nvSpPr>
          <p:cNvPr id="3" name="Tijdelijke aanduiding voor inhoud 2">
            <a:extLst>
              <a:ext uri="{FF2B5EF4-FFF2-40B4-BE49-F238E27FC236}">
                <a16:creationId xmlns:a16="http://schemas.microsoft.com/office/drawing/2014/main" id="{74D88482-48A7-3B9F-8D7B-6DE63090B87C}"/>
              </a:ext>
            </a:extLst>
          </p:cNvPr>
          <p:cNvSpPr>
            <a:spLocks noGrp="1"/>
          </p:cNvSpPr>
          <p:nvPr>
            <p:ph sz="quarter" idx="13"/>
          </p:nvPr>
        </p:nvSpPr>
        <p:spPr/>
        <p:txBody>
          <a:bodyPr>
            <a:normAutofit fontScale="85000" lnSpcReduction="20000"/>
          </a:bodyPr>
          <a:lstStyle/>
          <a:p>
            <a:r>
              <a:rPr lang="nl-NL" dirty="0"/>
              <a:t>Doeltreffendheid en doelmatigheid van het verlaagde btw-tarief</a:t>
            </a:r>
          </a:p>
          <a:p>
            <a:pPr lvl="1"/>
            <a:r>
              <a:rPr lang="nl-NL" dirty="0"/>
              <a:t>Zijn verlaagde btw-tarieven effectief in het behalen van beleidsdoelen?</a:t>
            </a:r>
          </a:p>
          <a:p>
            <a:pPr lvl="1"/>
            <a:r>
              <a:rPr lang="nl-NL" dirty="0"/>
              <a:t>Staan de kosten in verhouding tot de behaalde effecten?</a:t>
            </a:r>
          </a:p>
          <a:p>
            <a:pPr lvl="1"/>
            <a:endParaRPr lang="nl-NL" dirty="0"/>
          </a:p>
          <a:p>
            <a:r>
              <a:rPr lang="nl-NL" dirty="0"/>
              <a:t>Doorlopen toetsingskader fiscale regelingen (verplicht)</a:t>
            </a:r>
          </a:p>
          <a:p>
            <a:pPr lvl="1"/>
            <a:r>
              <a:rPr lang="nl-NL" dirty="0"/>
              <a:t>Is probleemstelling duidelijk en doel helder omschreven?</a:t>
            </a:r>
          </a:p>
          <a:p>
            <a:pPr lvl="1"/>
            <a:r>
              <a:rPr lang="nl-NL" dirty="0"/>
              <a:t>Noodzaak voor financiële interventie aangetoond?</a:t>
            </a:r>
          </a:p>
          <a:p>
            <a:pPr lvl="1"/>
            <a:r>
              <a:rPr lang="nl-NL" dirty="0"/>
              <a:t>Verdient een fiscale regeling de voorkeur boven een directe subsidie?</a:t>
            </a:r>
          </a:p>
          <a:p>
            <a:pPr lvl="1"/>
            <a:endParaRPr lang="nl-NL" dirty="0"/>
          </a:p>
          <a:p>
            <a:r>
              <a:rPr lang="nl-NL" dirty="0"/>
              <a:t>Uitvoering en alternatieven</a:t>
            </a:r>
          </a:p>
          <a:p>
            <a:pPr lvl="1"/>
            <a:r>
              <a:rPr lang="nl-NL" dirty="0"/>
              <a:t>Wat zijn de gevolgen voor de uitvoering en handhaving?</a:t>
            </a:r>
          </a:p>
          <a:p>
            <a:pPr lvl="1"/>
            <a:r>
              <a:rPr lang="nl-NL" dirty="0"/>
              <a:t>Zijn er betere alternatieve instrumenten om de doelen te bereiken?</a:t>
            </a:r>
          </a:p>
          <a:p>
            <a:endParaRPr lang="nl-NL" dirty="0"/>
          </a:p>
        </p:txBody>
      </p:sp>
      <p:sp>
        <p:nvSpPr>
          <p:cNvPr id="4" name="Tijdelijke aanduiding voor datum 3">
            <a:extLst>
              <a:ext uri="{FF2B5EF4-FFF2-40B4-BE49-F238E27FC236}">
                <a16:creationId xmlns:a16="http://schemas.microsoft.com/office/drawing/2014/main" id="{8C2F3F9E-AFB9-E4FD-5357-5694F6328D7F}"/>
              </a:ext>
            </a:extLst>
          </p:cNvPr>
          <p:cNvSpPr>
            <a:spLocks noGrp="1"/>
          </p:cNvSpPr>
          <p:nvPr>
            <p:ph type="dt" sz="half" idx="14"/>
          </p:nvPr>
        </p:nvSpPr>
        <p:spPr/>
        <p:txBody>
          <a:bodyPr/>
          <a:lstStyle/>
          <a:p>
            <a:r>
              <a:rPr lang="nl-NL" dirty="0"/>
              <a:t>6 juni 2023</a:t>
            </a:r>
          </a:p>
          <a:p>
            <a:endParaRPr lang="nl-NL" dirty="0"/>
          </a:p>
        </p:txBody>
      </p:sp>
      <p:sp>
        <p:nvSpPr>
          <p:cNvPr id="5" name="Tijdelijke aanduiding voor voettekst 4">
            <a:extLst>
              <a:ext uri="{FF2B5EF4-FFF2-40B4-BE49-F238E27FC236}">
                <a16:creationId xmlns:a16="http://schemas.microsoft.com/office/drawing/2014/main" id="{5DF86560-2990-131E-31BA-EF6EAF4D6F07}"/>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4445DAA6-7374-A2F7-CD61-3994DAECD538}"/>
              </a:ext>
            </a:extLst>
          </p:cNvPr>
          <p:cNvSpPr>
            <a:spLocks noGrp="1"/>
          </p:cNvSpPr>
          <p:nvPr>
            <p:ph type="sldNum" sz="quarter" idx="16"/>
          </p:nvPr>
        </p:nvSpPr>
        <p:spPr/>
        <p:txBody>
          <a:bodyPr/>
          <a:lstStyle/>
          <a:p>
            <a:fld id="{10A0A6AF-03C5-477E-939A-E28F7E7F05EA}" type="slidenum">
              <a:rPr lang="nl-NL" smtClean="0"/>
              <a:pPr/>
              <a:t>4</a:t>
            </a:fld>
            <a:endParaRPr lang="nl-NL" dirty="0"/>
          </a:p>
        </p:txBody>
      </p:sp>
    </p:spTree>
    <p:extLst>
      <p:ext uri="{BB962C8B-B14F-4D97-AF65-F5344CB8AC3E}">
        <p14:creationId xmlns:p14="http://schemas.microsoft.com/office/powerpoint/2010/main" val="36777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430F0-69D2-EFAB-14CC-A74B1540C860}"/>
              </a:ext>
            </a:extLst>
          </p:cNvPr>
          <p:cNvSpPr>
            <a:spLocks noGrp="1"/>
          </p:cNvSpPr>
          <p:nvPr>
            <p:ph type="title"/>
          </p:nvPr>
        </p:nvSpPr>
        <p:spPr/>
        <p:txBody>
          <a:bodyPr/>
          <a:lstStyle/>
          <a:p>
            <a:r>
              <a:rPr lang="nl-NL" dirty="0"/>
              <a:t>Wat is er uitgevraagd (2)?</a:t>
            </a:r>
          </a:p>
        </p:txBody>
      </p:sp>
      <p:sp>
        <p:nvSpPr>
          <p:cNvPr id="3" name="Tijdelijke aanduiding voor inhoud 2">
            <a:extLst>
              <a:ext uri="{FF2B5EF4-FFF2-40B4-BE49-F238E27FC236}">
                <a16:creationId xmlns:a16="http://schemas.microsoft.com/office/drawing/2014/main" id="{67A62BA3-510A-088E-022B-5CEA5ED5FFC1}"/>
              </a:ext>
            </a:extLst>
          </p:cNvPr>
          <p:cNvSpPr>
            <a:spLocks noGrp="1"/>
          </p:cNvSpPr>
          <p:nvPr>
            <p:ph sz="quarter" idx="13"/>
          </p:nvPr>
        </p:nvSpPr>
        <p:spPr/>
        <p:txBody>
          <a:bodyPr>
            <a:normAutofit lnSpcReduction="10000"/>
          </a:bodyPr>
          <a:lstStyle/>
          <a:p>
            <a:r>
              <a:rPr lang="nl-NL" dirty="0"/>
              <a:t>De categorieën die zijn onderzocht:</a:t>
            </a:r>
          </a:p>
          <a:p>
            <a:pPr lvl="1"/>
            <a:r>
              <a:rPr lang="nl-NL" dirty="0"/>
              <a:t>Voedingsmiddelen en water</a:t>
            </a:r>
          </a:p>
          <a:p>
            <a:pPr lvl="1"/>
            <a:r>
              <a:rPr lang="nl-NL" dirty="0"/>
              <a:t>Culturele goederen en diensten</a:t>
            </a:r>
          </a:p>
          <a:p>
            <a:pPr lvl="1"/>
            <a:r>
              <a:rPr lang="nl-NL" dirty="0"/>
              <a:t>Arbeidsintensieve diensten</a:t>
            </a:r>
          </a:p>
          <a:p>
            <a:pPr lvl="1"/>
            <a:r>
              <a:rPr lang="nl-NL" dirty="0"/>
              <a:t>Sierteelt</a:t>
            </a:r>
          </a:p>
          <a:p>
            <a:pPr lvl="1"/>
            <a:r>
              <a:rPr lang="nl-NL" dirty="0"/>
              <a:t>Agrarische goederen (exclusief sierteelt)</a:t>
            </a:r>
          </a:p>
          <a:p>
            <a:pPr lvl="1"/>
            <a:r>
              <a:rPr lang="nl-NL" dirty="0"/>
              <a:t>Logiesverstrekking </a:t>
            </a:r>
          </a:p>
          <a:p>
            <a:pPr lvl="1"/>
            <a:r>
              <a:rPr lang="nl-NL" dirty="0"/>
              <a:t>Personenvervoer</a:t>
            </a:r>
          </a:p>
          <a:p>
            <a:pPr lvl="1"/>
            <a:r>
              <a:rPr lang="nl-NL" dirty="0"/>
              <a:t>Genees- en hulpmiddelen </a:t>
            </a:r>
          </a:p>
          <a:p>
            <a:pPr lvl="1"/>
            <a:r>
              <a:rPr lang="nl-NL" dirty="0"/>
              <a:t>Elektronische publicaties</a:t>
            </a:r>
          </a:p>
          <a:p>
            <a:pPr lvl="1"/>
            <a:endParaRPr lang="nl-NL" dirty="0"/>
          </a:p>
          <a:p>
            <a:pPr lvl="1"/>
            <a:endParaRPr lang="nl-NL" dirty="0"/>
          </a:p>
        </p:txBody>
      </p:sp>
      <p:sp>
        <p:nvSpPr>
          <p:cNvPr id="4" name="Tijdelijke aanduiding voor datum 3">
            <a:extLst>
              <a:ext uri="{FF2B5EF4-FFF2-40B4-BE49-F238E27FC236}">
                <a16:creationId xmlns:a16="http://schemas.microsoft.com/office/drawing/2014/main" id="{24A3515F-7796-6878-97D7-324789BD0198}"/>
              </a:ext>
            </a:extLst>
          </p:cNvPr>
          <p:cNvSpPr>
            <a:spLocks noGrp="1"/>
          </p:cNvSpPr>
          <p:nvPr>
            <p:ph type="dt" sz="half" idx="14"/>
          </p:nvPr>
        </p:nvSpPr>
        <p:spPr/>
        <p:txBody>
          <a:bodyPr/>
          <a:lstStyle/>
          <a:p>
            <a:r>
              <a:rPr lang="nl-NL" dirty="0"/>
              <a:t>6 juni 2023</a:t>
            </a:r>
          </a:p>
        </p:txBody>
      </p:sp>
      <p:sp>
        <p:nvSpPr>
          <p:cNvPr id="5" name="Tijdelijke aanduiding voor voettekst 4">
            <a:extLst>
              <a:ext uri="{FF2B5EF4-FFF2-40B4-BE49-F238E27FC236}">
                <a16:creationId xmlns:a16="http://schemas.microsoft.com/office/drawing/2014/main" id="{0F8C07C4-3BBE-5325-6886-6283AEAEC184}"/>
              </a:ext>
            </a:extLst>
          </p:cNvPr>
          <p:cNvSpPr>
            <a:spLocks noGrp="1"/>
          </p:cNvSpPr>
          <p:nvPr>
            <p:ph type="ftr" sz="quarter" idx="15"/>
          </p:nvPr>
        </p:nvSpPr>
        <p:spPr/>
        <p:txBody>
          <a:bodyPr/>
          <a:lstStyle/>
          <a:p>
            <a:endParaRPr lang="nl-NL" dirty="0"/>
          </a:p>
        </p:txBody>
      </p:sp>
      <p:sp>
        <p:nvSpPr>
          <p:cNvPr id="6" name="Tijdelijke aanduiding voor dianummer 5">
            <a:extLst>
              <a:ext uri="{FF2B5EF4-FFF2-40B4-BE49-F238E27FC236}">
                <a16:creationId xmlns:a16="http://schemas.microsoft.com/office/drawing/2014/main" id="{60B1CCE7-47FF-D516-7D0F-032F03D782AF}"/>
              </a:ext>
            </a:extLst>
          </p:cNvPr>
          <p:cNvSpPr>
            <a:spLocks noGrp="1"/>
          </p:cNvSpPr>
          <p:nvPr>
            <p:ph type="sldNum" sz="quarter" idx="16"/>
          </p:nvPr>
        </p:nvSpPr>
        <p:spPr/>
        <p:txBody>
          <a:bodyPr/>
          <a:lstStyle/>
          <a:p>
            <a:fld id="{10A0A6AF-03C5-477E-939A-E28F7E7F05EA}" type="slidenum">
              <a:rPr lang="nl-NL" smtClean="0"/>
              <a:pPr/>
              <a:t>5</a:t>
            </a:fld>
            <a:endParaRPr lang="nl-NL" dirty="0"/>
          </a:p>
        </p:txBody>
      </p:sp>
    </p:spTree>
    <p:extLst>
      <p:ext uri="{BB962C8B-B14F-4D97-AF65-F5344CB8AC3E}">
        <p14:creationId xmlns:p14="http://schemas.microsoft.com/office/powerpoint/2010/main" val="196327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blauwe vlakken"/>
          <p:cNvPicPr>
            <a:picLocks noChangeAspect="1" noChangeArrowheads="1"/>
          </p:cNvPicPr>
          <p:nvPr/>
        </p:nvPicPr>
        <p:blipFill>
          <a:blip r:embed="rId3">
            <a:extLst>
              <a:ext uri="{28A0092B-C50C-407E-A947-70E740481C1C}">
                <a14:useLocalDpi xmlns:a14="http://schemas.microsoft.com/office/drawing/2010/main" val="0"/>
              </a:ext>
            </a:extLst>
          </a:blip>
          <a:srcRect l="151" t="12541" r="50" b="45146"/>
          <a:stretch>
            <a:fillRect/>
          </a:stretch>
        </p:blipFill>
        <p:spPr bwMode="auto">
          <a:xfrm>
            <a:off x="9504" y="908050"/>
            <a:ext cx="983091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dialogic_corporate_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45" y="6070600"/>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9"/>
          <p:cNvSpPr txBox="1">
            <a:spLocks noChangeArrowheads="1"/>
          </p:cNvSpPr>
          <p:nvPr/>
        </p:nvSpPr>
        <p:spPr bwMode="auto">
          <a:xfrm>
            <a:off x="769937" y="1579563"/>
            <a:ext cx="842240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3400" b="0" i="0" u="none" strike="noStrike" kern="1200" cap="none" spc="0" normalizeH="0" baseline="0" noProof="0">
                <a:ln>
                  <a:noFill/>
                </a:ln>
                <a:solidFill>
                  <a:prstClr val="white"/>
                </a:solidFill>
                <a:effectLst/>
                <a:uLnTx/>
                <a:uFillTx/>
                <a:latin typeface="Verdana" pitchFamily="-65" charset="0"/>
                <a:ea typeface="+mn-ea"/>
                <a:cs typeface="+mn-cs"/>
              </a:rPr>
              <a:t>Evaluatie verlaagde btw-tarief</a:t>
            </a:r>
          </a:p>
        </p:txBody>
      </p:sp>
      <p:sp>
        <p:nvSpPr>
          <p:cNvPr id="2053" name="Text Box 10"/>
          <p:cNvSpPr txBox="1">
            <a:spLocks noChangeArrowheads="1"/>
          </p:cNvSpPr>
          <p:nvPr/>
        </p:nvSpPr>
        <p:spPr bwMode="auto">
          <a:xfrm>
            <a:off x="769937" y="4154488"/>
            <a:ext cx="66127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nl-NL" altLang="en-US" b="1">
                <a:solidFill>
                  <a:srgbClr val="003768"/>
                </a:solidFill>
                <a:latin typeface="Verdana" pitchFamily="-65" charset="0"/>
              </a:rPr>
              <a:t>ir. </a:t>
            </a:r>
            <a:r>
              <a:rPr lang="nl-NL" altLang="en-US" b="1" err="1">
                <a:solidFill>
                  <a:srgbClr val="003768"/>
                </a:solidFill>
                <a:latin typeface="Verdana" pitchFamily="-65" charset="0"/>
              </a:rPr>
              <a:t>ing</a:t>
            </a:r>
            <a:r>
              <a:rPr lang="nl-NL" altLang="en-US" b="1">
                <a:solidFill>
                  <a:srgbClr val="003768"/>
                </a:solidFill>
                <a:latin typeface="Verdana" pitchFamily="-65" charset="0"/>
              </a:rPr>
              <a:t> Reg Brennenraedts MBA (partner)</a:t>
            </a:r>
            <a:endParaRPr kumimoji="0" lang="nl-NL" altLang="en-US" sz="1800" b="1" i="0" u="none" strike="noStrike" kern="1200" cap="none" spc="0" normalizeH="0" baseline="0" noProof="0">
              <a:ln>
                <a:noFill/>
              </a:ln>
              <a:solidFill>
                <a:srgbClr val="003768"/>
              </a:solidFill>
              <a:effectLst/>
              <a:uLnTx/>
              <a:uFillTx/>
              <a:latin typeface="Verdana" pitchFamily="-65"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nl-NL" altLang="en-US" b="1">
                <a:solidFill>
                  <a:srgbClr val="003768"/>
                </a:solidFill>
                <a:latin typeface="Verdana" pitchFamily="-65" charset="0"/>
              </a:rPr>
              <a:t>i</a:t>
            </a:r>
            <a:r>
              <a:rPr kumimoji="0" lang="nl-NL" altLang="en-US" sz="1800" b="1" i="0" u="none" strike="noStrike" kern="1200" cap="none" spc="0" normalizeH="0" baseline="0" noProof="0">
                <a:ln>
                  <a:noFill/>
                </a:ln>
                <a:solidFill>
                  <a:srgbClr val="003768"/>
                </a:solidFill>
                <a:effectLst/>
                <a:uLnTx/>
                <a:uFillTx/>
                <a:latin typeface="Verdana" pitchFamily="-65" charset="0"/>
                <a:ea typeface="+mn-ea"/>
                <a:cs typeface="+mn-cs"/>
              </a:rPr>
              <a:t>r. Jasper Veldman (senior onderzoeker Dialogic)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1800" b="0" i="0" u="none" strike="noStrike" kern="1200" cap="none" spc="0" normalizeH="0" baseline="0" noProof="0">
                <a:ln>
                  <a:noFill/>
                </a:ln>
                <a:solidFill>
                  <a:srgbClr val="5F5F5F"/>
                </a:solidFill>
                <a:effectLst/>
                <a:uLnTx/>
                <a:uFillTx/>
                <a:latin typeface="Verdana" pitchFamily="-65" charset="0"/>
                <a:ea typeface="+mn-ea"/>
                <a:cs typeface="+mn-cs"/>
              </a:rPr>
              <a:t>06-06-2023</a:t>
            </a:r>
          </a:p>
        </p:txBody>
      </p:sp>
      <p:pic>
        <p:nvPicPr>
          <p:cNvPr id="2054" name="Picture 13" descr="puzzelstuk"/>
          <p:cNvPicPr>
            <a:picLocks noChangeAspect="1" noChangeArrowheads="1"/>
          </p:cNvPicPr>
          <p:nvPr/>
        </p:nvPicPr>
        <p:blipFill>
          <a:blip r:embed="rId5">
            <a:extLst>
              <a:ext uri="{28A0092B-C50C-407E-A947-70E740481C1C}">
                <a14:useLocalDpi xmlns:a14="http://schemas.microsoft.com/office/drawing/2010/main" val="0"/>
              </a:ext>
            </a:extLst>
          </a:blip>
          <a:srcRect l="7936" r="38095" b="2559"/>
          <a:stretch>
            <a:fillRect/>
          </a:stretch>
        </p:blipFill>
        <p:spPr bwMode="auto">
          <a:xfrm>
            <a:off x="9790886" y="908050"/>
            <a:ext cx="2405062"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dbImage_001">
            <a:extLst>
              <a:ext uri="{FF2B5EF4-FFF2-40B4-BE49-F238E27FC236}">
                <a16:creationId xmlns:a16="http://schemas.microsoft.com/office/drawing/2014/main" id="{3917A575-C690-B7EE-5B1A-9471D9B4EAFF}"/>
              </a:ext>
            </a:extLst>
          </p:cNvPr>
          <p:cNvPicPr>
            <a:picLocks noChangeAspect="1"/>
          </p:cNvPicPr>
          <p:nvPr/>
        </p:nvPicPr>
        <p:blipFill>
          <a:blip r:embed="rId6"/>
          <a:stretch>
            <a:fillRect/>
          </a:stretch>
        </p:blipFill>
        <p:spPr>
          <a:xfrm>
            <a:off x="8544272" y="6070600"/>
            <a:ext cx="2276475" cy="490220"/>
          </a:xfrm>
          <a:prstGeom prst="rect">
            <a:avLst/>
          </a:prstGeom>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C2154-4A59-FA1F-64EC-4E5249F7E415}"/>
              </a:ext>
            </a:extLst>
          </p:cNvPr>
          <p:cNvSpPr>
            <a:spLocks noGrp="1"/>
          </p:cNvSpPr>
          <p:nvPr>
            <p:ph type="title"/>
          </p:nvPr>
        </p:nvSpPr>
        <p:spPr/>
        <p:txBody>
          <a:bodyPr/>
          <a:lstStyle/>
          <a:p>
            <a:r>
              <a:rPr lang="nl-NL"/>
              <a:t>Onderzoeksvragen</a:t>
            </a:r>
          </a:p>
        </p:txBody>
      </p:sp>
      <p:sp>
        <p:nvSpPr>
          <p:cNvPr id="3" name="Tijdelijke aanduiding voor inhoud 2">
            <a:extLst>
              <a:ext uri="{FF2B5EF4-FFF2-40B4-BE49-F238E27FC236}">
                <a16:creationId xmlns:a16="http://schemas.microsoft.com/office/drawing/2014/main" id="{C8F483C4-8094-4413-6FC2-647048AEEBEB}"/>
              </a:ext>
            </a:extLst>
          </p:cNvPr>
          <p:cNvSpPr>
            <a:spLocks noGrp="1"/>
          </p:cNvSpPr>
          <p:nvPr>
            <p:ph idx="1"/>
          </p:nvPr>
        </p:nvSpPr>
        <p:spPr/>
        <p:txBody>
          <a:bodyPr/>
          <a:lstStyle/>
          <a:p>
            <a:pPr>
              <a:buFont typeface="+mj-lt"/>
              <a:buAutoNum type="arabicPeriod"/>
            </a:pPr>
            <a:r>
              <a:rPr lang="nl-NL"/>
              <a:t>Wat is de context van het verlaagde btw-tarief?</a:t>
            </a:r>
          </a:p>
          <a:p>
            <a:pPr>
              <a:buFont typeface="+mj-lt"/>
              <a:buAutoNum type="arabicPeriod"/>
            </a:pPr>
            <a:r>
              <a:rPr lang="nl-NL"/>
              <a:t>Hoe verhoudt het verlaagde btw-tarief voor verschillende productgroepen zich tot het toetsingskader fiscale regelingen? </a:t>
            </a:r>
          </a:p>
          <a:p>
            <a:pPr>
              <a:buFont typeface="+mj-lt"/>
              <a:buAutoNum type="arabicPeriod"/>
            </a:pPr>
            <a:r>
              <a:rPr lang="nl-NL"/>
              <a:t>Is het verlaagde btw-tarief doeltreffend? </a:t>
            </a:r>
          </a:p>
          <a:p>
            <a:pPr>
              <a:buFont typeface="+mj-lt"/>
              <a:buAutoNum type="arabicPeriod"/>
            </a:pPr>
            <a:r>
              <a:rPr lang="nl-NL"/>
              <a:t>Is het verlaagde btw-tarief doelmatig?</a:t>
            </a:r>
          </a:p>
          <a:p>
            <a:pPr>
              <a:buFont typeface="+mj-lt"/>
              <a:buAutoNum type="arabicPeriod"/>
            </a:pPr>
            <a:r>
              <a:rPr lang="nl-NL"/>
              <a:t>Welke beleidsopties en een aanbevelingen zijn er?</a:t>
            </a:r>
          </a:p>
        </p:txBody>
      </p:sp>
    </p:spTree>
    <p:extLst>
      <p:ext uri="{BB962C8B-B14F-4D97-AF65-F5344CB8AC3E}">
        <p14:creationId xmlns:p14="http://schemas.microsoft.com/office/powerpoint/2010/main" val="109059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3D483-DC72-495E-8D08-420903B8406C}"/>
              </a:ext>
            </a:extLst>
          </p:cNvPr>
          <p:cNvSpPr>
            <a:spLocks noGrp="1"/>
          </p:cNvSpPr>
          <p:nvPr>
            <p:ph type="title"/>
          </p:nvPr>
        </p:nvSpPr>
        <p:spPr/>
        <p:txBody>
          <a:bodyPr/>
          <a:lstStyle/>
          <a:p>
            <a:r>
              <a:rPr lang="nl-NL"/>
              <a:t>Aanpak onderzoek (1/2)</a:t>
            </a:r>
          </a:p>
        </p:txBody>
      </p:sp>
      <p:sp>
        <p:nvSpPr>
          <p:cNvPr id="3" name="Tijdelijke aanduiding voor inhoud 2">
            <a:extLst>
              <a:ext uri="{FF2B5EF4-FFF2-40B4-BE49-F238E27FC236}">
                <a16:creationId xmlns:a16="http://schemas.microsoft.com/office/drawing/2014/main" id="{15C3581A-6A8E-4802-A7D1-5F6CECCB7B87}"/>
              </a:ext>
            </a:extLst>
          </p:cNvPr>
          <p:cNvSpPr>
            <a:spLocks noGrp="1"/>
          </p:cNvSpPr>
          <p:nvPr>
            <p:ph idx="1"/>
          </p:nvPr>
        </p:nvSpPr>
        <p:spPr/>
        <p:txBody>
          <a:bodyPr/>
          <a:lstStyle/>
          <a:p>
            <a:r>
              <a:rPr lang="nl-NL" b="1"/>
              <a:t>Deskstudie</a:t>
            </a:r>
          </a:p>
          <a:p>
            <a:pPr lvl="1"/>
            <a:r>
              <a:rPr lang="nl-NL" sz="1600"/>
              <a:t>Verzamelen en analyseren van alle relevante documentatie, zoals wetsartikelen, wetshistorie, memories van toelichting, overige kamerstukken, relevante evaluaties en andere (</a:t>
            </a:r>
            <a:r>
              <a:rPr lang="nl-NL" sz="1600" err="1"/>
              <a:t>beleids</a:t>
            </a:r>
            <a:r>
              <a:rPr lang="nl-NL" sz="1600"/>
              <a:t>)documenten.</a:t>
            </a:r>
          </a:p>
          <a:p>
            <a:r>
              <a:rPr lang="nl-NL" b="1"/>
              <a:t>Interviews</a:t>
            </a:r>
          </a:p>
          <a:p>
            <a:pPr lvl="1"/>
            <a:r>
              <a:rPr lang="nl-NL" sz="1600"/>
              <a:t>Wij hebben twee tot zes interviews afgenomen per productgroep en daarnaast verschillende experts uit het veld gesproken (in totaal 25 gesprekken gevoerd).</a:t>
            </a:r>
            <a:r>
              <a:rPr lang="nl-NL"/>
              <a:t> </a:t>
            </a:r>
          </a:p>
          <a:p>
            <a:r>
              <a:rPr lang="nl-NL" b="1"/>
              <a:t>Betrokkenheid experts</a:t>
            </a:r>
          </a:p>
          <a:p>
            <a:pPr lvl="1"/>
            <a:r>
              <a:rPr lang="nl-NL" sz="1600"/>
              <a:t>We hebben drs. R. de Grave (directeur indirecte belastingen bij RSM Belastingadviseurs) en prof. dr. Cnossen als inhoudelijke experts betrokken. Dat gebeurde door middel van een verdiepend gesprek en het leveren van feedback op de rapportage. </a:t>
            </a:r>
            <a:endParaRPr lang="nl-NL" sz="1600">
              <a:ea typeface="Verdana"/>
            </a:endParaRPr>
          </a:p>
          <a:p>
            <a:r>
              <a:rPr lang="nl-NL" b="1"/>
              <a:t>Data-analyses</a:t>
            </a:r>
          </a:p>
          <a:p>
            <a:pPr lvl="1"/>
            <a:r>
              <a:rPr lang="nl-NL" sz="1600"/>
              <a:t>Analyses op basis van CBS-data om inzicht te krijgen in de bestedingsaandelen (per inkomensgroep) en de impact op werkgelegenheid. </a:t>
            </a:r>
          </a:p>
        </p:txBody>
      </p:sp>
    </p:spTree>
    <p:extLst>
      <p:ext uri="{BB962C8B-B14F-4D97-AF65-F5344CB8AC3E}">
        <p14:creationId xmlns:p14="http://schemas.microsoft.com/office/powerpoint/2010/main" val="311768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8454A9-8447-B0C5-49E3-7184D8FADA67}"/>
              </a:ext>
            </a:extLst>
          </p:cNvPr>
          <p:cNvSpPr>
            <a:spLocks noGrp="1"/>
          </p:cNvSpPr>
          <p:nvPr>
            <p:ph type="title"/>
          </p:nvPr>
        </p:nvSpPr>
        <p:spPr/>
        <p:txBody>
          <a:bodyPr/>
          <a:lstStyle/>
          <a:p>
            <a:r>
              <a:rPr lang="nl-NL"/>
              <a:t>Aanpak onderzoek (2/2)</a:t>
            </a:r>
          </a:p>
        </p:txBody>
      </p:sp>
      <p:sp>
        <p:nvSpPr>
          <p:cNvPr id="3" name="Tijdelijke aanduiding voor inhoud 2">
            <a:extLst>
              <a:ext uri="{FF2B5EF4-FFF2-40B4-BE49-F238E27FC236}">
                <a16:creationId xmlns:a16="http://schemas.microsoft.com/office/drawing/2014/main" id="{6748F1B1-9CA1-A2DF-6449-90BAA01F1D67}"/>
              </a:ext>
            </a:extLst>
          </p:cNvPr>
          <p:cNvSpPr>
            <a:spLocks noGrp="1"/>
          </p:cNvSpPr>
          <p:nvPr>
            <p:ph idx="1"/>
          </p:nvPr>
        </p:nvSpPr>
        <p:spPr/>
        <p:txBody>
          <a:bodyPr/>
          <a:lstStyle/>
          <a:p>
            <a:r>
              <a:rPr lang="nl-NL" b="1"/>
              <a:t>Data-analyses</a:t>
            </a:r>
          </a:p>
          <a:p>
            <a:pPr lvl="1"/>
            <a:r>
              <a:rPr lang="nl-NL" sz="1600"/>
              <a:t>Econometrische analyses om inzicht te krijgen in de mate waar in de verhoging van het verlaagde btw-tarief in 2019 (van 6% naar 9%) is doorberekend in de prijzen. Daarnaast hebben we getracht de gevolgen van de btw-verandering op de verkoopvolumes van verschillende producten in kaart te brengen. Na het toetsen van de data bleek dat we hier geen statistische conclusies over konden presenteren.</a:t>
            </a:r>
          </a:p>
          <a:p>
            <a:r>
              <a:rPr lang="nl-NL" b="1"/>
              <a:t>Analyse uitvoering</a:t>
            </a:r>
          </a:p>
          <a:p>
            <a:pPr lvl="1"/>
            <a:r>
              <a:rPr lang="nl-NL" sz="1600"/>
              <a:t>Aan de hand van een vragenlijst uitgezet bij en door de Belastingdienst hebben we meer zicht gekregen op de uitvoeringskosten en –problematiek. </a:t>
            </a:r>
          </a:p>
          <a:p>
            <a:r>
              <a:rPr lang="nl-NL" b="1"/>
              <a:t>Analyse juridische procedures</a:t>
            </a:r>
          </a:p>
          <a:p>
            <a:pPr lvl="1"/>
            <a:r>
              <a:rPr lang="nl-NL" sz="1600"/>
              <a:t>We hebben een kwantitatieve analyse gemaakt van het aantal juridische procedures. In de praktijk bleek de kwaliteit van de bronnen echter te beperkt om met grote zekerheid uitspraken te doen over aantallen. </a:t>
            </a:r>
          </a:p>
          <a:p>
            <a:r>
              <a:rPr lang="nl-NL" b="1"/>
              <a:t>Integrale analyse</a:t>
            </a:r>
          </a:p>
          <a:p>
            <a:pPr lvl="1"/>
            <a:r>
              <a:rPr lang="nl-NL" sz="1600"/>
              <a:t>In de integrale analyse hebben wij door middel van triangulatie een verbinding kunnen maken tussen de verschillende onderzoeksmethodes.</a:t>
            </a:r>
          </a:p>
          <a:p>
            <a:endParaRPr lang="nl-NL"/>
          </a:p>
        </p:txBody>
      </p:sp>
    </p:spTree>
    <p:extLst>
      <p:ext uri="{BB962C8B-B14F-4D97-AF65-F5344CB8AC3E}">
        <p14:creationId xmlns:p14="http://schemas.microsoft.com/office/powerpoint/2010/main" val="1367045826"/>
      </p:ext>
    </p:extLst>
  </p:cSld>
  <p:clrMapOvr>
    <a:masterClrMapping/>
  </p:clrMapOvr>
</p:sld>
</file>

<file path=ppt/theme/theme1.xml><?xml version="1.0" encoding="utf-8"?>
<a:theme xmlns:a="http://schemas.openxmlformats.org/drawingml/2006/main" name="Financiën - 16x9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1F862852-E130-FD40-9A6A-A3AF458D6A75}" vid="{834BF983-AAF9-D848-A932-53ECF19A9806}"/>
    </a:ext>
  </a:extLst>
</a:theme>
</file>

<file path=ppt/theme/theme2.xml><?xml version="1.0" encoding="utf-8"?>
<a:theme xmlns:a="http://schemas.openxmlformats.org/drawingml/2006/main" name="Financiën Engelstalig - 16x9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1F862852-E130-FD40-9A6A-A3AF458D6A75}" vid="{834BF983-AAF9-D848-A932-53ECF19A9806}"/>
    </a:ext>
  </a:extLst>
</a:theme>
</file>

<file path=ppt/theme/theme3.xml><?xml version="1.0" encoding="utf-8"?>
<a:theme xmlns:a="http://schemas.openxmlformats.org/drawingml/2006/main" name="Dialogic_ppt presentatie_sjabloon">
  <a:themeElements>
    <a:clrScheme name="Aangepast 21">
      <a:dk1>
        <a:srgbClr val="4D4D4D"/>
      </a:dk1>
      <a:lt1>
        <a:sysClr val="window" lastClr="FFFFFF"/>
      </a:lt1>
      <a:dk2>
        <a:srgbClr val="000000"/>
      </a:dk2>
      <a:lt2>
        <a:srgbClr val="808080"/>
      </a:lt2>
      <a:accent1>
        <a:srgbClr val="003768"/>
      </a:accent1>
      <a:accent2>
        <a:srgbClr val="83D2E4"/>
      </a:accent2>
      <a:accent3>
        <a:srgbClr val="645856"/>
      </a:accent3>
      <a:accent4>
        <a:srgbClr val="99CC00"/>
      </a:accent4>
      <a:accent5>
        <a:srgbClr val="EC0000"/>
      </a:accent5>
      <a:accent6>
        <a:srgbClr val="E1CC00"/>
      </a:accent6>
      <a:hlink>
        <a:srgbClr val="003768"/>
      </a:hlink>
      <a:folHlink>
        <a:srgbClr val="645856"/>
      </a:folHlink>
    </a:clrScheme>
    <a:fontScheme name="Aangepast 2">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dirty="0" err="1" smtClean="0">
            <a:latin typeface="+mj-lt"/>
          </a:defRPr>
        </a:defPPr>
      </a:lstStyle>
    </a:txDef>
  </a:objectDefaults>
  <a:extraClrSchemeLst>
    <a:extraClrScheme>
      <a:clrScheme name="dialogic_presentati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logic_presentati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logic_presentati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logic_presentati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alogic_presentati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logic_presentati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alogic_presentati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alogic_presentati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alogic_presentati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alogic_presentati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alogic_presentati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alogic_presentati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alogic presentatie - widescreen.potx" id="{D9F9369C-54A0-48ED-80E9-C2AF72E545E3}" vid="{BC3E952D-2179-4917-BF2B-CE1D12FBC08E}"/>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Words>2437</ap:Words>
  <ap:PresentationFormat>Breedbeeld</ap:PresentationFormat>
  <ap:Paragraphs>269</ap:Paragraphs>
  <ap:Slides>35</ap:Slides>
  <ap:HiddenSlides>2</ap:HiddenSlides>
  <ap:MMClips>0</ap:MMClips>
  <ap:ScaleCrop>false</ap:ScaleCrop>
  <ap:HeadingPairs>
    <vt:vector baseType="variant" size="6">
      <vt:variant>
        <vt:lpstr>Gebruikte lettertypen</vt:lpstr>
      </vt:variant>
      <vt:variant>
        <vt:i4>6</vt:i4>
      </vt:variant>
      <vt:variant>
        <vt:lpstr>Thema</vt:lpstr>
      </vt:variant>
      <vt:variant>
        <vt:i4>3</vt:i4>
      </vt:variant>
      <vt:variant>
        <vt:lpstr>Diatitels</vt:lpstr>
      </vt:variant>
      <vt:variant>
        <vt:i4>35</vt:i4>
      </vt:variant>
    </vt:vector>
  </ap:HeadingPairs>
  <ap:TitlesOfParts>
    <vt:vector baseType="lpstr" size="44">
      <vt:lpstr>Arial</vt:lpstr>
      <vt:lpstr>Calibri</vt:lpstr>
      <vt:lpstr>MS Minngs</vt:lpstr>
      <vt:lpstr>Times New Roman</vt:lpstr>
      <vt:lpstr>Verdana</vt:lpstr>
      <vt:lpstr>Wingdings</vt:lpstr>
      <vt:lpstr>Financiën - 16x9 Donkerblauw</vt:lpstr>
      <vt:lpstr>Financiën Engelstalig - 16x9 Donkerblauw</vt:lpstr>
      <vt:lpstr>Dialogic_ppt presentatie_sjabloon</vt:lpstr>
      <vt:lpstr>Beleidsevaluatie verlaagde btw-tarief</vt:lpstr>
      <vt:lpstr>PowerPoint-presentatie</vt:lpstr>
      <vt:lpstr>Wat is de aanleiding van het onderzoek?</vt:lpstr>
      <vt:lpstr>Wat is er uitgevraagd (1)?</vt:lpstr>
      <vt:lpstr>Wat is er uitgevraagd (2)?</vt:lpstr>
      <vt:lpstr>PowerPoint-presentatie</vt:lpstr>
      <vt:lpstr>Onderzoeksvragen</vt:lpstr>
      <vt:lpstr>Aanpak onderzoek (1/2)</vt:lpstr>
      <vt:lpstr>Aanpak onderzoek (2/2)</vt:lpstr>
      <vt:lpstr>Achtergrond verlaagde btw-tarief</vt:lpstr>
      <vt:lpstr>Wijzigingen verlaagde en algemene btw-tarief</vt:lpstr>
      <vt:lpstr>Productgroepen onder het verlaagde btw-tarief</vt:lpstr>
      <vt:lpstr>Budgettair belang verlaagde btw-tarief en totale opbrengst</vt:lpstr>
      <vt:lpstr>Doelen van het verlaagde btw-tarief</vt:lpstr>
      <vt:lpstr>Doeltreffendheid van het verlaagde btw-tarief</vt:lpstr>
      <vt:lpstr>Doelmatigheid van het verlaagde btw-tarief</vt:lpstr>
      <vt:lpstr>Doeltreffendheid van het verlaagde btw-tarief</vt:lpstr>
      <vt:lpstr>Doeltreffendheid van het verlaagde btw-tarief  minder fiscale druk </vt:lpstr>
      <vt:lpstr>Doeltreffendheid van het verlaagde btw-tarief  bemoeigoederen</vt:lpstr>
      <vt:lpstr>Doeltreffendheid van het verlaagde btw-tarief  ondersteunen sectoren</vt:lpstr>
      <vt:lpstr>Doeltreffendheid van het verlaagde btw-tarief  meer werkgelegenheid</vt:lpstr>
      <vt:lpstr>Doelmatigheid van het verlaagde btw-tarief </vt:lpstr>
      <vt:lpstr>Doelmatigheid van het verlaagde btw-tarief minder fiscale druk</vt:lpstr>
      <vt:lpstr>Waar het verlagen van fiscale druk minder ondoelmatig is…</vt:lpstr>
      <vt:lpstr>Waar het verlagen van fiscale druk sterk ondoelmatig is…</vt:lpstr>
      <vt:lpstr>Doelmatigheid van het verlaagde btw-tarief minder fiscale druk</vt:lpstr>
      <vt:lpstr>Doelmatigheid van het verlaagde btw-tarief bemoeigoederen</vt:lpstr>
      <vt:lpstr>Doelmatigheid van het verlaagde btw-tarief ondersteunen van sectoren</vt:lpstr>
      <vt:lpstr>Doelmatigheid van het verlaagde btw-tarief meer werkgelegenheid</vt:lpstr>
      <vt:lpstr>Uitvoeringsaspecten van het verlaagde btw-tarief</vt:lpstr>
      <vt:lpstr>Beleidsopties en aanbevelingen</vt:lpstr>
      <vt:lpstr>Verdere overwegingen</vt:lpstr>
      <vt:lpstr>Uitkomsten toetsingskader fiscale regelingen</vt:lpstr>
      <vt:lpstr>Hoe verder? </vt:lpstr>
      <vt:lpstr>Einde</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dcterms:created xsi:type="dcterms:W3CDTF">2017-08-07T06:15:39.0000000Z</dcterms:created>
  <dcterms:modified xsi:type="dcterms:W3CDTF">2023-06-06T10:11:35.0000000Z</dcterms:modified>
  <dc:description/>
  <dc:subject/>
  <keywords/>
  <version/>
  <category>------------------------</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2aa6e22-2c82-48c6-bf24-1790f4b9c128_Enabled">
    <vt:lpwstr>true</vt:lpwstr>
  </property>
  <property fmtid="{D5CDD505-2E9C-101B-9397-08002B2CF9AE}" pid="3" name="MSIP_Label_b2aa6e22-2c82-48c6-bf24-1790f4b9c128_SetDate">
    <vt:lpwstr>2023-04-03T18:18:53Z</vt:lpwstr>
  </property>
  <property fmtid="{D5CDD505-2E9C-101B-9397-08002B2CF9AE}" pid="4" name="MSIP_Label_b2aa6e22-2c82-48c6-bf24-1790f4b9c128_Method">
    <vt:lpwstr>Standard</vt:lpwstr>
  </property>
  <property fmtid="{D5CDD505-2E9C-101B-9397-08002B2CF9AE}" pid="5" name="MSIP_Label_b2aa6e22-2c82-48c6-bf24-1790f4b9c128_Name">
    <vt:lpwstr>FIN-DGFZ-Rijksoverheid</vt:lpwstr>
  </property>
  <property fmtid="{D5CDD505-2E9C-101B-9397-08002B2CF9AE}" pid="6" name="MSIP_Label_b2aa6e22-2c82-48c6-bf24-1790f4b9c128_SiteId">
    <vt:lpwstr>84712536-f524-40a0-913b-5d25ba502732</vt:lpwstr>
  </property>
  <property fmtid="{D5CDD505-2E9C-101B-9397-08002B2CF9AE}" pid="7" name="MSIP_Label_b2aa6e22-2c82-48c6-bf24-1790f4b9c128_ActionId">
    <vt:lpwstr>0c829c86-b0a4-49de-a5db-d782e23d81b3</vt:lpwstr>
  </property>
  <property fmtid="{D5CDD505-2E9C-101B-9397-08002B2CF9AE}" pid="8" name="MSIP_Label_b2aa6e22-2c82-48c6-bf24-1790f4b9c128_ContentBits">
    <vt:lpwstr>0</vt:lpwstr>
  </property>
  <property fmtid="{D5CDD505-2E9C-101B-9397-08002B2CF9AE}" pid="9" name="TaxKeyword">
    <vt:lpwstr/>
  </property>
  <property fmtid="{D5CDD505-2E9C-101B-9397-08002B2CF9AE}" pid="10" name="ContentTypeId">
    <vt:lpwstr>0x0101003BF76DC9862BFB47AD7C7E4E06C45755</vt:lpwstr>
  </property>
  <property fmtid="{D5CDD505-2E9C-101B-9397-08002B2CF9AE}" pid="11" name="MediaServiceImageTags">
    <vt:lpwstr/>
  </property>
</Properties>
</file>