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41" r:id="rId2"/>
  </p:sldMasterIdLst>
  <p:notesMasterIdLst>
    <p:notesMasterId r:id="rId24"/>
  </p:notesMasterIdLst>
  <p:handoutMasterIdLst>
    <p:handoutMasterId r:id="rId25"/>
  </p:handoutMasterIdLst>
  <p:sldIdLst>
    <p:sldId id="257" r:id="rId3"/>
    <p:sldId id="2146847761" r:id="rId4"/>
    <p:sldId id="2146847781" r:id="rId5"/>
    <p:sldId id="276" r:id="rId6"/>
    <p:sldId id="260" r:id="rId7"/>
    <p:sldId id="258" r:id="rId8"/>
    <p:sldId id="2146847787" r:id="rId9"/>
    <p:sldId id="261" r:id="rId10"/>
    <p:sldId id="265" r:id="rId11"/>
    <p:sldId id="262" r:id="rId12"/>
    <p:sldId id="270" r:id="rId13"/>
    <p:sldId id="2146847788" r:id="rId14"/>
    <p:sldId id="2146847789" r:id="rId15"/>
    <p:sldId id="263" r:id="rId16"/>
    <p:sldId id="278" r:id="rId17"/>
    <p:sldId id="2146847790" r:id="rId18"/>
    <p:sldId id="277" r:id="rId19"/>
    <p:sldId id="267" r:id="rId20"/>
    <p:sldId id="2146847793" r:id="rId21"/>
    <p:sldId id="2146847791" r:id="rId22"/>
    <p:sldId id="2146847792"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18" userDrawn="1">
          <p15:clr>
            <a:srgbClr val="A4A3A4"/>
          </p15:clr>
        </p15:guide>
        <p15:guide id="2" orient="horz" pos="2160">
          <p15:clr>
            <a:srgbClr val="A4A3A4"/>
          </p15:clr>
        </p15:guide>
        <p15:guide id="3" orient="horz" pos="10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rnout Drenthel" initials="AD [7]" lastIdx="1" clrIdx="6"/>
  <p:cmAuthor id="1" name="Arnout Drenthel" initials="AD" lastIdx="1" clrIdx="0"/>
  <p:cmAuthor id="8" name="Arnout Drenthel" initials="AD [8]" lastIdx="1" clrIdx="7"/>
  <p:cmAuthor id="2" name="Arnout Drenthel" initials="AD [2]" lastIdx="1" clrIdx="1"/>
  <p:cmAuthor id="9" name="Arnout Drenthel" initials="AD [9]" lastIdx="1" clrIdx="8"/>
  <p:cmAuthor id="3" name="Arnout Drenthel" initials="AD [3]" lastIdx="1" clrIdx="2"/>
  <p:cmAuthor id="4" name="Arnout Drenthel" initials="AD [4]" lastIdx="1" clrIdx="3"/>
  <p:cmAuthor id="5" name="Arnout Drenthel" initials="AD [5]" lastIdx="1" clrIdx="4"/>
  <p:cmAuthor id="6" name="Arnout Drenthel" initials="AD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273"/>
    <a:srgbClr val="F2D9E7"/>
    <a:srgbClr val="E5B2CF"/>
    <a:srgbClr val="D52B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9" autoAdjust="0"/>
    <p:restoredTop sz="94273" autoAdjust="0"/>
  </p:normalViewPr>
  <p:slideViewPr>
    <p:cSldViewPr snapToGrid="0">
      <p:cViewPr varScale="1">
        <p:scale>
          <a:sx n="109" d="100"/>
          <a:sy n="109" d="100"/>
        </p:scale>
        <p:origin x="636" y="96"/>
      </p:cViewPr>
      <p:guideLst>
        <p:guide pos="518"/>
        <p:guide orient="horz" pos="2160"/>
        <p:guide orient="horz" pos="103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5224"/>
    </p:cViewPr>
  </p:sorterViewPr>
  <p:notesViewPr>
    <p:cSldViewPr snapToGrid="0">
      <p:cViewPr varScale="1">
        <p:scale>
          <a:sx n="81" d="100"/>
          <a:sy n="81" d="100"/>
        </p:scale>
        <p:origin x="23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3BE2F3-BCB8-4C85-B16D-1775B33B2563}" type="doc">
      <dgm:prSet loTypeId="urn:microsoft.com/office/officeart/2005/8/layout/hierarchy5" loCatId="hierarchy" qsTypeId="urn:microsoft.com/office/officeart/2005/8/quickstyle/simple1" qsCatId="simple" csTypeId="urn:microsoft.com/office/officeart/2005/8/colors/accent0_3" csCatId="mainScheme" phldr="1"/>
      <dgm:spPr/>
      <dgm:t>
        <a:bodyPr/>
        <a:lstStyle/>
        <a:p>
          <a:endParaRPr lang="nl-NL"/>
        </a:p>
      </dgm:t>
    </dgm:pt>
    <dgm:pt modelId="{429ABC17-07EC-4B3B-AEC7-1F9C1DFFB95C}">
      <dgm:prSet phldrT="[Tekst]"/>
      <dgm:spPr/>
      <dgm:t>
        <a:bodyPr/>
        <a:lstStyle/>
        <a:p>
          <a:r>
            <a:rPr lang="nl-NL" dirty="0"/>
            <a:t>1. Aanvullende post MFIN</a:t>
          </a:r>
        </a:p>
      </dgm:t>
    </dgm:pt>
    <dgm:pt modelId="{AFBAB9BC-4E89-4217-BB86-1E1D8F4D2D05}" type="parTrans" cxnId="{0BB38D5C-6FDB-4337-9F7A-8A7C985AF7E1}">
      <dgm:prSet/>
      <dgm:spPr/>
      <dgm:t>
        <a:bodyPr/>
        <a:lstStyle/>
        <a:p>
          <a:endParaRPr lang="nl-NL"/>
        </a:p>
      </dgm:t>
    </dgm:pt>
    <dgm:pt modelId="{796676D8-C132-44C8-AED7-D8FE44A20164}" type="sibTrans" cxnId="{0BB38D5C-6FDB-4337-9F7A-8A7C985AF7E1}">
      <dgm:prSet/>
      <dgm:spPr/>
      <dgm:t>
        <a:bodyPr/>
        <a:lstStyle/>
        <a:p>
          <a:endParaRPr lang="nl-NL"/>
        </a:p>
      </dgm:t>
    </dgm:pt>
    <dgm:pt modelId="{E35B330E-9F30-4936-9F99-2877D7A68C66}">
      <dgm:prSet phldrT="[Tekst]"/>
      <dgm:spPr/>
      <dgm:t>
        <a:bodyPr/>
        <a:lstStyle/>
        <a:p>
          <a:r>
            <a:rPr lang="nl-NL" dirty="0"/>
            <a:t>2. LNV begroting</a:t>
          </a:r>
        </a:p>
      </dgm:t>
    </dgm:pt>
    <dgm:pt modelId="{AD005E7A-FE3B-48E2-BABD-2C48992B123F}" type="parTrans" cxnId="{C423A0F0-D1C1-4D24-9239-012370484174}">
      <dgm:prSet/>
      <dgm:spPr/>
      <dgm:t>
        <a:bodyPr/>
        <a:lstStyle/>
        <a:p>
          <a:endParaRPr lang="nl-NL"/>
        </a:p>
      </dgm:t>
    </dgm:pt>
    <dgm:pt modelId="{9BA5D17A-9604-4E43-AC78-4C9BDCF39373}" type="sibTrans" cxnId="{C423A0F0-D1C1-4D24-9239-012370484174}">
      <dgm:prSet/>
      <dgm:spPr/>
      <dgm:t>
        <a:bodyPr/>
        <a:lstStyle/>
        <a:p>
          <a:endParaRPr lang="nl-NL"/>
        </a:p>
      </dgm:t>
    </dgm:pt>
    <dgm:pt modelId="{049D9485-E52E-4409-BC6D-FB5285AB4396}">
      <dgm:prSet/>
      <dgm:spPr/>
      <dgm:t>
        <a:bodyPr/>
        <a:lstStyle/>
        <a:p>
          <a:r>
            <a:rPr lang="nl-NL" dirty="0"/>
            <a:t>3. Begrotingsfonds</a:t>
          </a:r>
        </a:p>
      </dgm:t>
    </dgm:pt>
    <dgm:pt modelId="{8714A545-B70F-4341-A46A-BDCC62099F49}" type="parTrans" cxnId="{020C5CD8-9B29-4174-9329-79636E3E1CF4}">
      <dgm:prSet/>
      <dgm:spPr/>
      <dgm:t>
        <a:bodyPr/>
        <a:lstStyle/>
        <a:p>
          <a:endParaRPr lang="nl-NL"/>
        </a:p>
      </dgm:t>
    </dgm:pt>
    <dgm:pt modelId="{84580FC0-0E77-42FC-BE01-C452EBAF3816}" type="sibTrans" cxnId="{020C5CD8-9B29-4174-9329-79636E3E1CF4}">
      <dgm:prSet/>
      <dgm:spPr/>
      <dgm:t>
        <a:bodyPr/>
        <a:lstStyle/>
        <a:p>
          <a:endParaRPr lang="nl-NL"/>
        </a:p>
      </dgm:t>
    </dgm:pt>
    <dgm:pt modelId="{40EC77BC-8711-4CCC-8007-60D046A7722B}">
      <dgm:prSet/>
      <dgm:spPr/>
      <dgm:t>
        <a:bodyPr/>
        <a:lstStyle/>
        <a:p>
          <a:r>
            <a:rPr lang="nl-NL" dirty="0"/>
            <a:t>4. Begunstigde (bijv. provincie)</a:t>
          </a:r>
        </a:p>
      </dgm:t>
    </dgm:pt>
    <dgm:pt modelId="{FED4EA15-809C-45F2-A900-DABF9B69CA39}" type="parTrans" cxnId="{C30F6336-4AA3-4A41-B8E5-743C3E0EA29A}">
      <dgm:prSet/>
      <dgm:spPr/>
      <dgm:t>
        <a:bodyPr/>
        <a:lstStyle/>
        <a:p>
          <a:endParaRPr lang="nl-NL"/>
        </a:p>
      </dgm:t>
    </dgm:pt>
    <dgm:pt modelId="{6B79CA49-502D-4A93-BBED-0F5A3298A7BF}" type="sibTrans" cxnId="{C30F6336-4AA3-4A41-B8E5-743C3E0EA29A}">
      <dgm:prSet/>
      <dgm:spPr/>
      <dgm:t>
        <a:bodyPr/>
        <a:lstStyle/>
        <a:p>
          <a:endParaRPr lang="nl-NL"/>
        </a:p>
      </dgm:t>
    </dgm:pt>
    <dgm:pt modelId="{DD2842E3-1A62-45B1-91E9-C8162DD89BAA}">
      <dgm:prSet/>
      <dgm:spPr/>
      <dgm:t>
        <a:bodyPr/>
        <a:lstStyle/>
        <a:p>
          <a:r>
            <a:rPr lang="nl-NL" dirty="0"/>
            <a:t>5. Departementale begroting (bijv. LNV)</a:t>
          </a:r>
        </a:p>
      </dgm:t>
    </dgm:pt>
    <dgm:pt modelId="{EBCFA3D7-C51D-48C5-A6FD-49E116DC2AB6}" type="parTrans" cxnId="{2B8281CC-6E67-4765-82CA-97C86E326996}">
      <dgm:prSet/>
      <dgm:spPr/>
      <dgm:t>
        <a:bodyPr/>
        <a:lstStyle/>
        <a:p>
          <a:endParaRPr lang="nl-NL"/>
        </a:p>
      </dgm:t>
    </dgm:pt>
    <dgm:pt modelId="{48881641-6BA3-4D46-9A30-2215A9CEF025}" type="sibTrans" cxnId="{2B8281CC-6E67-4765-82CA-97C86E326996}">
      <dgm:prSet/>
      <dgm:spPr/>
      <dgm:t>
        <a:bodyPr/>
        <a:lstStyle/>
        <a:p>
          <a:endParaRPr lang="nl-NL"/>
        </a:p>
      </dgm:t>
    </dgm:pt>
    <dgm:pt modelId="{9522462C-488E-4C23-87D5-7B8A2E1EF9E5}">
      <dgm:prSet/>
      <dgm:spPr/>
      <dgm:t>
        <a:bodyPr/>
        <a:lstStyle/>
        <a:p>
          <a:r>
            <a:rPr lang="nl-NL" dirty="0"/>
            <a:t>6. Begunstigde (bijv. subsidieontvanger)</a:t>
          </a:r>
        </a:p>
      </dgm:t>
    </dgm:pt>
    <dgm:pt modelId="{F399FD11-5D21-4371-A06C-DFCBDA66D830}" type="parTrans" cxnId="{B4614F76-A50C-42FE-8E66-E8C476454697}">
      <dgm:prSet/>
      <dgm:spPr/>
      <dgm:t>
        <a:bodyPr/>
        <a:lstStyle/>
        <a:p>
          <a:endParaRPr lang="nl-NL"/>
        </a:p>
      </dgm:t>
    </dgm:pt>
    <dgm:pt modelId="{92819E09-C18B-4DCE-90A4-2AB01DE333C2}" type="sibTrans" cxnId="{B4614F76-A50C-42FE-8E66-E8C476454697}">
      <dgm:prSet/>
      <dgm:spPr/>
      <dgm:t>
        <a:bodyPr/>
        <a:lstStyle/>
        <a:p>
          <a:endParaRPr lang="nl-NL"/>
        </a:p>
      </dgm:t>
    </dgm:pt>
    <dgm:pt modelId="{60384D70-EF47-4733-B55F-A8793D00F194}" type="pres">
      <dgm:prSet presAssocID="{763BE2F3-BCB8-4C85-B16D-1775B33B2563}" presName="mainComposite" presStyleCnt="0">
        <dgm:presLayoutVars>
          <dgm:chPref val="1"/>
          <dgm:dir/>
          <dgm:animOne val="branch"/>
          <dgm:animLvl val="lvl"/>
          <dgm:resizeHandles val="exact"/>
        </dgm:presLayoutVars>
      </dgm:prSet>
      <dgm:spPr/>
      <dgm:t>
        <a:bodyPr/>
        <a:lstStyle/>
        <a:p>
          <a:endParaRPr lang="nl-NL"/>
        </a:p>
      </dgm:t>
    </dgm:pt>
    <dgm:pt modelId="{0143A665-B6A3-47AB-9A74-E7DBE7A518A7}" type="pres">
      <dgm:prSet presAssocID="{763BE2F3-BCB8-4C85-B16D-1775B33B2563}" presName="hierFlow" presStyleCnt="0"/>
      <dgm:spPr/>
    </dgm:pt>
    <dgm:pt modelId="{DAED55B2-DF96-4841-A6B8-34955DB745C3}" type="pres">
      <dgm:prSet presAssocID="{763BE2F3-BCB8-4C85-B16D-1775B33B2563}" presName="hierChild1" presStyleCnt="0">
        <dgm:presLayoutVars>
          <dgm:chPref val="1"/>
          <dgm:animOne val="branch"/>
          <dgm:animLvl val="lvl"/>
        </dgm:presLayoutVars>
      </dgm:prSet>
      <dgm:spPr/>
    </dgm:pt>
    <dgm:pt modelId="{F83AFD9B-68E5-47F7-AE98-82D75B482B3F}" type="pres">
      <dgm:prSet presAssocID="{429ABC17-07EC-4B3B-AEC7-1F9C1DFFB95C}" presName="Name17" presStyleCnt="0"/>
      <dgm:spPr/>
    </dgm:pt>
    <dgm:pt modelId="{E758727E-4A89-4FA0-A33B-868BB5417161}" type="pres">
      <dgm:prSet presAssocID="{429ABC17-07EC-4B3B-AEC7-1F9C1DFFB95C}" presName="level1Shape" presStyleLbl="node0" presStyleIdx="0" presStyleCnt="1">
        <dgm:presLayoutVars>
          <dgm:chPref val="3"/>
        </dgm:presLayoutVars>
      </dgm:prSet>
      <dgm:spPr/>
      <dgm:t>
        <a:bodyPr/>
        <a:lstStyle/>
        <a:p>
          <a:endParaRPr lang="nl-NL"/>
        </a:p>
      </dgm:t>
    </dgm:pt>
    <dgm:pt modelId="{6C89F674-E4F0-49B6-9161-28CB00EA4EA6}" type="pres">
      <dgm:prSet presAssocID="{429ABC17-07EC-4B3B-AEC7-1F9C1DFFB95C}" presName="hierChild2" presStyleCnt="0"/>
      <dgm:spPr/>
    </dgm:pt>
    <dgm:pt modelId="{58E84E0B-757B-4AA4-AA1B-53B6BBB41519}" type="pres">
      <dgm:prSet presAssocID="{AD005E7A-FE3B-48E2-BABD-2C48992B123F}" presName="Name25" presStyleLbl="parChTrans1D2" presStyleIdx="0" presStyleCnt="1"/>
      <dgm:spPr/>
      <dgm:t>
        <a:bodyPr/>
        <a:lstStyle/>
        <a:p>
          <a:endParaRPr lang="nl-NL"/>
        </a:p>
      </dgm:t>
    </dgm:pt>
    <dgm:pt modelId="{AD9513D4-CEF5-481D-AF47-5907CDF4182B}" type="pres">
      <dgm:prSet presAssocID="{AD005E7A-FE3B-48E2-BABD-2C48992B123F}" presName="connTx" presStyleLbl="parChTrans1D2" presStyleIdx="0" presStyleCnt="1"/>
      <dgm:spPr/>
      <dgm:t>
        <a:bodyPr/>
        <a:lstStyle/>
        <a:p>
          <a:endParaRPr lang="nl-NL"/>
        </a:p>
      </dgm:t>
    </dgm:pt>
    <dgm:pt modelId="{3F04D4C4-6C46-4CBE-8561-DFE8DAB20D47}" type="pres">
      <dgm:prSet presAssocID="{E35B330E-9F30-4936-9F99-2877D7A68C66}" presName="Name30" presStyleCnt="0"/>
      <dgm:spPr/>
    </dgm:pt>
    <dgm:pt modelId="{53B6A4CC-641D-40EB-8D73-E99F1E1A4DF9}" type="pres">
      <dgm:prSet presAssocID="{E35B330E-9F30-4936-9F99-2877D7A68C66}" presName="level2Shape" presStyleLbl="node2" presStyleIdx="0" presStyleCnt="1"/>
      <dgm:spPr/>
      <dgm:t>
        <a:bodyPr/>
        <a:lstStyle/>
        <a:p>
          <a:endParaRPr lang="nl-NL"/>
        </a:p>
      </dgm:t>
    </dgm:pt>
    <dgm:pt modelId="{C54B77D1-012C-46A1-8B53-36E3417FCFBD}" type="pres">
      <dgm:prSet presAssocID="{E35B330E-9F30-4936-9F99-2877D7A68C66}" presName="hierChild3" presStyleCnt="0"/>
      <dgm:spPr/>
    </dgm:pt>
    <dgm:pt modelId="{79EE5651-46BD-42CA-A9F2-CBAB273321FE}" type="pres">
      <dgm:prSet presAssocID="{8714A545-B70F-4341-A46A-BDCC62099F49}" presName="Name25" presStyleLbl="parChTrans1D3" presStyleIdx="0" presStyleCnt="1"/>
      <dgm:spPr/>
      <dgm:t>
        <a:bodyPr/>
        <a:lstStyle/>
        <a:p>
          <a:endParaRPr lang="nl-NL"/>
        </a:p>
      </dgm:t>
    </dgm:pt>
    <dgm:pt modelId="{29BFA9FB-6DDA-4F10-9E95-37E55C2F3A78}" type="pres">
      <dgm:prSet presAssocID="{8714A545-B70F-4341-A46A-BDCC62099F49}" presName="connTx" presStyleLbl="parChTrans1D3" presStyleIdx="0" presStyleCnt="1"/>
      <dgm:spPr/>
      <dgm:t>
        <a:bodyPr/>
        <a:lstStyle/>
        <a:p>
          <a:endParaRPr lang="nl-NL"/>
        </a:p>
      </dgm:t>
    </dgm:pt>
    <dgm:pt modelId="{836E64BA-C1FD-4F80-9DD3-486F9A22A244}" type="pres">
      <dgm:prSet presAssocID="{049D9485-E52E-4409-BC6D-FB5285AB4396}" presName="Name30" presStyleCnt="0"/>
      <dgm:spPr/>
    </dgm:pt>
    <dgm:pt modelId="{84B93EC7-7F76-4C6B-9986-BDDB1510D3B4}" type="pres">
      <dgm:prSet presAssocID="{049D9485-E52E-4409-BC6D-FB5285AB4396}" presName="level2Shape" presStyleLbl="node3" presStyleIdx="0" presStyleCnt="1"/>
      <dgm:spPr/>
      <dgm:t>
        <a:bodyPr/>
        <a:lstStyle/>
        <a:p>
          <a:endParaRPr lang="nl-NL"/>
        </a:p>
      </dgm:t>
    </dgm:pt>
    <dgm:pt modelId="{8BC760E5-EF82-49B7-A75A-0ED2A9A7BEB5}" type="pres">
      <dgm:prSet presAssocID="{049D9485-E52E-4409-BC6D-FB5285AB4396}" presName="hierChild3" presStyleCnt="0"/>
      <dgm:spPr/>
    </dgm:pt>
    <dgm:pt modelId="{CCFF7381-53E2-4D79-9D5A-8ED1CB3B46E4}" type="pres">
      <dgm:prSet presAssocID="{FED4EA15-809C-45F2-A900-DABF9B69CA39}" presName="Name25" presStyleLbl="parChTrans1D4" presStyleIdx="0" presStyleCnt="3"/>
      <dgm:spPr/>
      <dgm:t>
        <a:bodyPr/>
        <a:lstStyle/>
        <a:p>
          <a:endParaRPr lang="nl-NL"/>
        </a:p>
      </dgm:t>
    </dgm:pt>
    <dgm:pt modelId="{42A2D5F1-793C-4BA2-8FBC-B372C4202102}" type="pres">
      <dgm:prSet presAssocID="{FED4EA15-809C-45F2-A900-DABF9B69CA39}" presName="connTx" presStyleLbl="parChTrans1D4" presStyleIdx="0" presStyleCnt="3"/>
      <dgm:spPr/>
      <dgm:t>
        <a:bodyPr/>
        <a:lstStyle/>
        <a:p>
          <a:endParaRPr lang="nl-NL"/>
        </a:p>
      </dgm:t>
    </dgm:pt>
    <dgm:pt modelId="{C9F5D2AA-29D3-4D2A-BA9A-1E54B6203514}" type="pres">
      <dgm:prSet presAssocID="{40EC77BC-8711-4CCC-8007-60D046A7722B}" presName="Name30" presStyleCnt="0"/>
      <dgm:spPr/>
    </dgm:pt>
    <dgm:pt modelId="{F736BBE9-C69B-400D-B01E-F695CE595C30}" type="pres">
      <dgm:prSet presAssocID="{40EC77BC-8711-4CCC-8007-60D046A7722B}" presName="level2Shape" presStyleLbl="node4" presStyleIdx="0" presStyleCnt="3"/>
      <dgm:spPr/>
      <dgm:t>
        <a:bodyPr/>
        <a:lstStyle/>
        <a:p>
          <a:endParaRPr lang="nl-NL"/>
        </a:p>
      </dgm:t>
    </dgm:pt>
    <dgm:pt modelId="{8E15AF22-52F3-4B75-9635-85FDCD7B61F5}" type="pres">
      <dgm:prSet presAssocID="{40EC77BC-8711-4CCC-8007-60D046A7722B}" presName="hierChild3" presStyleCnt="0"/>
      <dgm:spPr/>
    </dgm:pt>
    <dgm:pt modelId="{7D7B3C7B-2C5B-45B3-8C11-481C4CBBF3FF}" type="pres">
      <dgm:prSet presAssocID="{EBCFA3D7-C51D-48C5-A6FD-49E116DC2AB6}" presName="Name25" presStyleLbl="parChTrans1D4" presStyleIdx="1" presStyleCnt="3"/>
      <dgm:spPr/>
      <dgm:t>
        <a:bodyPr/>
        <a:lstStyle/>
        <a:p>
          <a:endParaRPr lang="nl-NL"/>
        </a:p>
      </dgm:t>
    </dgm:pt>
    <dgm:pt modelId="{9C17DDF0-7321-43B2-BEC9-8DBB0B11E127}" type="pres">
      <dgm:prSet presAssocID="{EBCFA3D7-C51D-48C5-A6FD-49E116DC2AB6}" presName="connTx" presStyleLbl="parChTrans1D4" presStyleIdx="1" presStyleCnt="3"/>
      <dgm:spPr/>
      <dgm:t>
        <a:bodyPr/>
        <a:lstStyle/>
        <a:p>
          <a:endParaRPr lang="nl-NL"/>
        </a:p>
      </dgm:t>
    </dgm:pt>
    <dgm:pt modelId="{6968F5A0-D5F6-46C9-8459-92A0F60E8AC4}" type="pres">
      <dgm:prSet presAssocID="{DD2842E3-1A62-45B1-91E9-C8162DD89BAA}" presName="Name30" presStyleCnt="0"/>
      <dgm:spPr/>
    </dgm:pt>
    <dgm:pt modelId="{84C686EC-5FFD-44D8-B216-B27AC98BF342}" type="pres">
      <dgm:prSet presAssocID="{DD2842E3-1A62-45B1-91E9-C8162DD89BAA}" presName="level2Shape" presStyleLbl="node4" presStyleIdx="1" presStyleCnt="3"/>
      <dgm:spPr/>
      <dgm:t>
        <a:bodyPr/>
        <a:lstStyle/>
        <a:p>
          <a:endParaRPr lang="nl-NL"/>
        </a:p>
      </dgm:t>
    </dgm:pt>
    <dgm:pt modelId="{3A0B39D5-C9B5-490A-9AAD-0CD1DD0FB51E}" type="pres">
      <dgm:prSet presAssocID="{DD2842E3-1A62-45B1-91E9-C8162DD89BAA}" presName="hierChild3" presStyleCnt="0"/>
      <dgm:spPr/>
    </dgm:pt>
    <dgm:pt modelId="{6A683EF8-E527-4872-AEA4-ADFA75D5C836}" type="pres">
      <dgm:prSet presAssocID="{F399FD11-5D21-4371-A06C-DFCBDA66D830}" presName="Name25" presStyleLbl="parChTrans1D4" presStyleIdx="2" presStyleCnt="3"/>
      <dgm:spPr/>
      <dgm:t>
        <a:bodyPr/>
        <a:lstStyle/>
        <a:p>
          <a:endParaRPr lang="nl-NL"/>
        </a:p>
      </dgm:t>
    </dgm:pt>
    <dgm:pt modelId="{D9B241E4-BBF3-43A9-ADA4-CD25207D0D37}" type="pres">
      <dgm:prSet presAssocID="{F399FD11-5D21-4371-A06C-DFCBDA66D830}" presName="connTx" presStyleLbl="parChTrans1D4" presStyleIdx="2" presStyleCnt="3"/>
      <dgm:spPr/>
      <dgm:t>
        <a:bodyPr/>
        <a:lstStyle/>
        <a:p>
          <a:endParaRPr lang="nl-NL"/>
        </a:p>
      </dgm:t>
    </dgm:pt>
    <dgm:pt modelId="{4F7E3C67-A9DF-4444-BEDB-8F2DAFDC3133}" type="pres">
      <dgm:prSet presAssocID="{9522462C-488E-4C23-87D5-7B8A2E1EF9E5}" presName="Name30" presStyleCnt="0"/>
      <dgm:spPr/>
    </dgm:pt>
    <dgm:pt modelId="{FF890A0A-F42E-4E76-A338-D6E33185ED6E}" type="pres">
      <dgm:prSet presAssocID="{9522462C-488E-4C23-87D5-7B8A2E1EF9E5}" presName="level2Shape" presStyleLbl="node4" presStyleIdx="2" presStyleCnt="3"/>
      <dgm:spPr/>
      <dgm:t>
        <a:bodyPr/>
        <a:lstStyle/>
        <a:p>
          <a:endParaRPr lang="nl-NL"/>
        </a:p>
      </dgm:t>
    </dgm:pt>
    <dgm:pt modelId="{4689EF79-5A46-4AE8-A230-25E35FBD9602}" type="pres">
      <dgm:prSet presAssocID="{9522462C-488E-4C23-87D5-7B8A2E1EF9E5}" presName="hierChild3" presStyleCnt="0"/>
      <dgm:spPr/>
    </dgm:pt>
    <dgm:pt modelId="{7C151F22-24C2-4EE6-BDD2-66F000DFA9EB}" type="pres">
      <dgm:prSet presAssocID="{763BE2F3-BCB8-4C85-B16D-1775B33B2563}" presName="bgShapesFlow" presStyleCnt="0"/>
      <dgm:spPr/>
    </dgm:pt>
  </dgm:ptLst>
  <dgm:cxnLst>
    <dgm:cxn modelId="{E211DE59-2944-4617-8084-07496A6A96E8}" type="presOf" srcId="{F399FD11-5D21-4371-A06C-DFCBDA66D830}" destId="{D9B241E4-BBF3-43A9-ADA4-CD25207D0D37}" srcOrd="1" destOrd="0" presId="urn:microsoft.com/office/officeart/2005/8/layout/hierarchy5"/>
    <dgm:cxn modelId="{5C81F9BE-347B-44F7-8AE6-7FF0C3D51DC9}" type="presOf" srcId="{F399FD11-5D21-4371-A06C-DFCBDA66D830}" destId="{6A683EF8-E527-4872-AEA4-ADFA75D5C836}" srcOrd="0" destOrd="0" presId="urn:microsoft.com/office/officeart/2005/8/layout/hierarchy5"/>
    <dgm:cxn modelId="{C43F7719-2562-418E-8758-07C6EB0F2842}" type="presOf" srcId="{FED4EA15-809C-45F2-A900-DABF9B69CA39}" destId="{CCFF7381-53E2-4D79-9D5A-8ED1CB3B46E4}" srcOrd="0" destOrd="0" presId="urn:microsoft.com/office/officeart/2005/8/layout/hierarchy5"/>
    <dgm:cxn modelId="{5383D5CD-8119-43EA-A3FD-3427E39CD45C}" type="presOf" srcId="{EBCFA3D7-C51D-48C5-A6FD-49E116DC2AB6}" destId="{7D7B3C7B-2C5B-45B3-8C11-481C4CBBF3FF}" srcOrd="0" destOrd="0" presId="urn:microsoft.com/office/officeart/2005/8/layout/hierarchy5"/>
    <dgm:cxn modelId="{0BB38D5C-6FDB-4337-9F7A-8A7C985AF7E1}" srcId="{763BE2F3-BCB8-4C85-B16D-1775B33B2563}" destId="{429ABC17-07EC-4B3B-AEC7-1F9C1DFFB95C}" srcOrd="0" destOrd="0" parTransId="{AFBAB9BC-4E89-4217-BB86-1E1D8F4D2D05}" sibTransId="{796676D8-C132-44C8-AED7-D8FE44A20164}"/>
    <dgm:cxn modelId="{63516B52-8B1B-4B8C-9057-E506FD79FA93}" type="presOf" srcId="{9522462C-488E-4C23-87D5-7B8A2E1EF9E5}" destId="{FF890A0A-F42E-4E76-A338-D6E33185ED6E}" srcOrd="0" destOrd="0" presId="urn:microsoft.com/office/officeart/2005/8/layout/hierarchy5"/>
    <dgm:cxn modelId="{65642E34-0942-4715-8652-7566AF5735A2}" type="presOf" srcId="{429ABC17-07EC-4B3B-AEC7-1F9C1DFFB95C}" destId="{E758727E-4A89-4FA0-A33B-868BB5417161}" srcOrd="0" destOrd="0" presId="urn:microsoft.com/office/officeart/2005/8/layout/hierarchy5"/>
    <dgm:cxn modelId="{A9BBB539-3BAB-4EFC-9887-0E8C9B60ED26}" type="presOf" srcId="{763BE2F3-BCB8-4C85-B16D-1775B33B2563}" destId="{60384D70-EF47-4733-B55F-A8793D00F194}" srcOrd="0" destOrd="0" presId="urn:microsoft.com/office/officeart/2005/8/layout/hierarchy5"/>
    <dgm:cxn modelId="{7C855780-D9A1-4CF9-891C-ADDB434942E0}" type="presOf" srcId="{FED4EA15-809C-45F2-A900-DABF9B69CA39}" destId="{42A2D5F1-793C-4BA2-8FBC-B372C4202102}" srcOrd="1" destOrd="0" presId="urn:microsoft.com/office/officeart/2005/8/layout/hierarchy5"/>
    <dgm:cxn modelId="{F291CDF4-2169-47D2-B90B-E168E7119C86}" type="presOf" srcId="{8714A545-B70F-4341-A46A-BDCC62099F49}" destId="{79EE5651-46BD-42CA-A9F2-CBAB273321FE}" srcOrd="0" destOrd="0" presId="urn:microsoft.com/office/officeart/2005/8/layout/hierarchy5"/>
    <dgm:cxn modelId="{22CC5F2D-79C6-44A2-B004-E66B3E7FBBC5}" type="presOf" srcId="{AD005E7A-FE3B-48E2-BABD-2C48992B123F}" destId="{AD9513D4-CEF5-481D-AF47-5907CDF4182B}" srcOrd="1" destOrd="0" presId="urn:microsoft.com/office/officeart/2005/8/layout/hierarchy5"/>
    <dgm:cxn modelId="{BE2A0263-E3C4-4A00-96AA-937F2ED46C91}" type="presOf" srcId="{EBCFA3D7-C51D-48C5-A6FD-49E116DC2AB6}" destId="{9C17DDF0-7321-43B2-BEC9-8DBB0B11E127}" srcOrd="1" destOrd="0" presId="urn:microsoft.com/office/officeart/2005/8/layout/hierarchy5"/>
    <dgm:cxn modelId="{2B8281CC-6E67-4765-82CA-97C86E326996}" srcId="{049D9485-E52E-4409-BC6D-FB5285AB4396}" destId="{DD2842E3-1A62-45B1-91E9-C8162DD89BAA}" srcOrd="1" destOrd="0" parTransId="{EBCFA3D7-C51D-48C5-A6FD-49E116DC2AB6}" sibTransId="{48881641-6BA3-4D46-9A30-2215A9CEF025}"/>
    <dgm:cxn modelId="{B4614F76-A50C-42FE-8E66-E8C476454697}" srcId="{DD2842E3-1A62-45B1-91E9-C8162DD89BAA}" destId="{9522462C-488E-4C23-87D5-7B8A2E1EF9E5}" srcOrd="0" destOrd="0" parTransId="{F399FD11-5D21-4371-A06C-DFCBDA66D830}" sibTransId="{92819E09-C18B-4DCE-90A4-2AB01DE333C2}"/>
    <dgm:cxn modelId="{C30F6336-4AA3-4A41-B8E5-743C3E0EA29A}" srcId="{049D9485-E52E-4409-BC6D-FB5285AB4396}" destId="{40EC77BC-8711-4CCC-8007-60D046A7722B}" srcOrd="0" destOrd="0" parTransId="{FED4EA15-809C-45F2-A900-DABF9B69CA39}" sibTransId="{6B79CA49-502D-4A93-BBED-0F5A3298A7BF}"/>
    <dgm:cxn modelId="{5837FF96-B141-47E2-ADC4-9C4617280E38}" type="presOf" srcId="{40EC77BC-8711-4CCC-8007-60D046A7722B}" destId="{F736BBE9-C69B-400D-B01E-F695CE595C30}" srcOrd="0" destOrd="0" presId="urn:microsoft.com/office/officeart/2005/8/layout/hierarchy5"/>
    <dgm:cxn modelId="{2081F465-D9E3-4112-AA18-7055B8DBE354}" type="presOf" srcId="{8714A545-B70F-4341-A46A-BDCC62099F49}" destId="{29BFA9FB-6DDA-4F10-9E95-37E55C2F3A78}" srcOrd="1" destOrd="0" presId="urn:microsoft.com/office/officeart/2005/8/layout/hierarchy5"/>
    <dgm:cxn modelId="{95764825-A084-49BB-AF87-546DFE4F0380}" type="presOf" srcId="{E35B330E-9F30-4936-9F99-2877D7A68C66}" destId="{53B6A4CC-641D-40EB-8D73-E99F1E1A4DF9}" srcOrd="0" destOrd="0" presId="urn:microsoft.com/office/officeart/2005/8/layout/hierarchy5"/>
    <dgm:cxn modelId="{E93976BB-BA7D-457F-8CC7-572C354ECE98}" type="presOf" srcId="{049D9485-E52E-4409-BC6D-FB5285AB4396}" destId="{84B93EC7-7F76-4C6B-9986-BDDB1510D3B4}" srcOrd="0" destOrd="0" presId="urn:microsoft.com/office/officeart/2005/8/layout/hierarchy5"/>
    <dgm:cxn modelId="{C423A0F0-D1C1-4D24-9239-012370484174}" srcId="{429ABC17-07EC-4B3B-AEC7-1F9C1DFFB95C}" destId="{E35B330E-9F30-4936-9F99-2877D7A68C66}" srcOrd="0" destOrd="0" parTransId="{AD005E7A-FE3B-48E2-BABD-2C48992B123F}" sibTransId="{9BA5D17A-9604-4E43-AC78-4C9BDCF39373}"/>
    <dgm:cxn modelId="{14D11B1A-483F-4B2B-B64B-72DAE8A004A4}" type="presOf" srcId="{DD2842E3-1A62-45B1-91E9-C8162DD89BAA}" destId="{84C686EC-5FFD-44D8-B216-B27AC98BF342}" srcOrd="0" destOrd="0" presId="urn:microsoft.com/office/officeart/2005/8/layout/hierarchy5"/>
    <dgm:cxn modelId="{020C5CD8-9B29-4174-9329-79636E3E1CF4}" srcId="{E35B330E-9F30-4936-9F99-2877D7A68C66}" destId="{049D9485-E52E-4409-BC6D-FB5285AB4396}" srcOrd="0" destOrd="0" parTransId="{8714A545-B70F-4341-A46A-BDCC62099F49}" sibTransId="{84580FC0-0E77-42FC-BE01-C452EBAF3816}"/>
    <dgm:cxn modelId="{8244053E-C306-4B7F-BED9-30ABD139C623}" type="presOf" srcId="{AD005E7A-FE3B-48E2-BABD-2C48992B123F}" destId="{58E84E0B-757B-4AA4-AA1B-53B6BBB41519}" srcOrd="0" destOrd="0" presId="urn:microsoft.com/office/officeart/2005/8/layout/hierarchy5"/>
    <dgm:cxn modelId="{85F8B8C3-959C-46EC-9CA5-69DCDB1E81FF}" type="presParOf" srcId="{60384D70-EF47-4733-B55F-A8793D00F194}" destId="{0143A665-B6A3-47AB-9A74-E7DBE7A518A7}" srcOrd="0" destOrd="0" presId="urn:microsoft.com/office/officeart/2005/8/layout/hierarchy5"/>
    <dgm:cxn modelId="{42C27350-D068-4DF3-8695-93293D50794D}" type="presParOf" srcId="{0143A665-B6A3-47AB-9A74-E7DBE7A518A7}" destId="{DAED55B2-DF96-4841-A6B8-34955DB745C3}" srcOrd="0" destOrd="0" presId="urn:microsoft.com/office/officeart/2005/8/layout/hierarchy5"/>
    <dgm:cxn modelId="{536B9BF7-0EA3-415D-8668-8648FBD0AF05}" type="presParOf" srcId="{DAED55B2-DF96-4841-A6B8-34955DB745C3}" destId="{F83AFD9B-68E5-47F7-AE98-82D75B482B3F}" srcOrd="0" destOrd="0" presId="urn:microsoft.com/office/officeart/2005/8/layout/hierarchy5"/>
    <dgm:cxn modelId="{BF56CF32-5DB1-4884-948A-B66A03B05495}" type="presParOf" srcId="{F83AFD9B-68E5-47F7-AE98-82D75B482B3F}" destId="{E758727E-4A89-4FA0-A33B-868BB5417161}" srcOrd="0" destOrd="0" presId="urn:microsoft.com/office/officeart/2005/8/layout/hierarchy5"/>
    <dgm:cxn modelId="{E134A74B-4A65-40CE-A394-9B97A4A5EE92}" type="presParOf" srcId="{F83AFD9B-68E5-47F7-AE98-82D75B482B3F}" destId="{6C89F674-E4F0-49B6-9161-28CB00EA4EA6}" srcOrd="1" destOrd="0" presId="urn:microsoft.com/office/officeart/2005/8/layout/hierarchy5"/>
    <dgm:cxn modelId="{1C27DD09-31BF-464C-A196-7FBF09F4A47E}" type="presParOf" srcId="{6C89F674-E4F0-49B6-9161-28CB00EA4EA6}" destId="{58E84E0B-757B-4AA4-AA1B-53B6BBB41519}" srcOrd="0" destOrd="0" presId="urn:microsoft.com/office/officeart/2005/8/layout/hierarchy5"/>
    <dgm:cxn modelId="{0894DD75-544C-4DF5-90EA-C94AFF3F3EF7}" type="presParOf" srcId="{58E84E0B-757B-4AA4-AA1B-53B6BBB41519}" destId="{AD9513D4-CEF5-481D-AF47-5907CDF4182B}" srcOrd="0" destOrd="0" presId="urn:microsoft.com/office/officeart/2005/8/layout/hierarchy5"/>
    <dgm:cxn modelId="{F5C4DA48-06C7-4EBC-A67C-1D7D3E96F9E9}" type="presParOf" srcId="{6C89F674-E4F0-49B6-9161-28CB00EA4EA6}" destId="{3F04D4C4-6C46-4CBE-8561-DFE8DAB20D47}" srcOrd="1" destOrd="0" presId="urn:microsoft.com/office/officeart/2005/8/layout/hierarchy5"/>
    <dgm:cxn modelId="{91BB22DE-782D-4C69-95A7-6DA95B79074E}" type="presParOf" srcId="{3F04D4C4-6C46-4CBE-8561-DFE8DAB20D47}" destId="{53B6A4CC-641D-40EB-8D73-E99F1E1A4DF9}" srcOrd="0" destOrd="0" presId="urn:microsoft.com/office/officeart/2005/8/layout/hierarchy5"/>
    <dgm:cxn modelId="{DFA1E838-69D5-4769-BB08-DF1517CCC715}" type="presParOf" srcId="{3F04D4C4-6C46-4CBE-8561-DFE8DAB20D47}" destId="{C54B77D1-012C-46A1-8B53-36E3417FCFBD}" srcOrd="1" destOrd="0" presId="urn:microsoft.com/office/officeart/2005/8/layout/hierarchy5"/>
    <dgm:cxn modelId="{9E80D887-A37A-4744-ADEB-CBF8237D5978}" type="presParOf" srcId="{C54B77D1-012C-46A1-8B53-36E3417FCFBD}" destId="{79EE5651-46BD-42CA-A9F2-CBAB273321FE}" srcOrd="0" destOrd="0" presId="urn:microsoft.com/office/officeart/2005/8/layout/hierarchy5"/>
    <dgm:cxn modelId="{FBA1B6FD-B9AA-4C18-9922-FA2C7E70E96C}" type="presParOf" srcId="{79EE5651-46BD-42CA-A9F2-CBAB273321FE}" destId="{29BFA9FB-6DDA-4F10-9E95-37E55C2F3A78}" srcOrd="0" destOrd="0" presId="urn:microsoft.com/office/officeart/2005/8/layout/hierarchy5"/>
    <dgm:cxn modelId="{6F9FC13B-C9B6-412E-9340-839880855AF4}" type="presParOf" srcId="{C54B77D1-012C-46A1-8B53-36E3417FCFBD}" destId="{836E64BA-C1FD-4F80-9DD3-486F9A22A244}" srcOrd="1" destOrd="0" presId="urn:microsoft.com/office/officeart/2005/8/layout/hierarchy5"/>
    <dgm:cxn modelId="{3DCD3508-7F30-4200-A638-E16DD5406773}" type="presParOf" srcId="{836E64BA-C1FD-4F80-9DD3-486F9A22A244}" destId="{84B93EC7-7F76-4C6B-9986-BDDB1510D3B4}" srcOrd="0" destOrd="0" presId="urn:microsoft.com/office/officeart/2005/8/layout/hierarchy5"/>
    <dgm:cxn modelId="{FD4E737C-D58B-4FB4-A31A-2AC05DFB6AF7}" type="presParOf" srcId="{836E64BA-C1FD-4F80-9DD3-486F9A22A244}" destId="{8BC760E5-EF82-49B7-A75A-0ED2A9A7BEB5}" srcOrd="1" destOrd="0" presId="urn:microsoft.com/office/officeart/2005/8/layout/hierarchy5"/>
    <dgm:cxn modelId="{F8EEC24D-CC98-4156-B6EC-DC8F247BEC06}" type="presParOf" srcId="{8BC760E5-EF82-49B7-A75A-0ED2A9A7BEB5}" destId="{CCFF7381-53E2-4D79-9D5A-8ED1CB3B46E4}" srcOrd="0" destOrd="0" presId="urn:microsoft.com/office/officeart/2005/8/layout/hierarchy5"/>
    <dgm:cxn modelId="{24E0DBDB-627D-4274-AAB7-ED107F33DDCD}" type="presParOf" srcId="{CCFF7381-53E2-4D79-9D5A-8ED1CB3B46E4}" destId="{42A2D5F1-793C-4BA2-8FBC-B372C4202102}" srcOrd="0" destOrd="0" presId="urn:microsoft.com/office/officeart/2005/8/layout/hierarchy5"/>
    <dgm:cxn modelId="{41D3DE8F-017C-47E3-AB89-2BC6FD5A6518}" type="presParOf" srcId="{8BC760E5-EF82-49B7-A75A-0ED2A9A7BEB5}" destId="{C9F5D2AA-29D3-4D2A-BA9A-1E54B6203514}" srcOrd="1" destOrd="0" presId="urn:microsoft.com/office/officeart/2005/8/layout/hierarchy5"/>
    <dgm:cxn modelId="{FD0B2A6D-CC0D-4F41-90BA-B6260F0567F8}" type="presParOf" srcId="{C9F5D2AA-29D3-4D2A-BA9A-1E54B6203514}" destId="{F736BBE9-C69B-400D-B01E-F695CE595C30}" srcOrd="0" destOrd="0" presId="urn:microsoft.com/office/officeart/2005/8/layout/hierarchy5"/>
    <dgm:cxn modelId="{A4AB6830-0704-41F8-BE97-9E8FF4BE06BE}" type="presParOf" srcId="{C9F5D2AA-29D3-4D2A-BA9A-1E54B6203514}" destId="{8E15AF22-52F3-4B75-9635-85FDCD7B61F5}" srcOrd="1" destOrd="0" presId="urn:microsoft.com/office/officeart/2005/8/layout/hierarchy5"/>
    <dgm:cxn modelId="{E8A007B6-5ACD-41D3-B9AD-1DA32153AEC2}" type="presParOf" srcId="{8BC760E5-EF82-49B7-A75A-0ED2A9A7BEB5}" destId="{7D7B3C7B-2C5B-45B3-8C11-481C4CBBF3FF}" srcOrd="2" destOrd="0" presId="urn:microsoft.com/office/officeart/2005/8/layout/hierarchy5"/>
    <dgm:cxn modelId="{9B65CA2A-5DDF-4C72-9D44-58F77E1CAE05}" type="presParOf" srcId="{7D7B3C7B-2C5B-45B3-8C11-481C4CBBF3FF}" destId="{9C17DDF0-7321-43B2-BEC9-8DBB0B11E127}" srcOrd="0" destOrd="0" presId="urn:microsoft.com/office/officeart/2005/8/layout/hierarchy5"/>
    <dgm:cxn modelId="{BC71A25A-4914-42DF-BEAA-7D28211CA4DB}" type="presParOf" srcId="{8BC760E5-EF82-49B7-A75A-0ED2A9A7BEB5}" destId="{6968F5A0-D5F6-46C9-8459-92A0F60E8AC4}" srcOrd="3" destOrd="0" presId="urn:microsoft.com/office/officeart/2005/8/layout/hierarchy5"/>
    <dgm:cxn modelId="{7349708B-05DC-40DC-929D-466243CC89DF}" type="presParOf" srcId="{6968F5A0-D5F6-46C9-8459-92A0F60E8AC4}" destId="{84C686EC-5FFD-44D8-B216-B27AC98BF342}" srcOrd="0" destOrd="0" presId="urn:microsoft.com/office/officeart/2005/8/layout/hierarchy5"/>
    <dgm:cxn modelId="{8748FCE4-7A31-49DB-81AE-0C339704502F}" type="presParOf" srcId="{6968F5A0-D5F6-46C9-8459-92A0F60E8AC4}" destId="{3A0B39D5-C9B5-490A-9AAD-0CD1DD0FB51E}" srcOrd="1" destOrd="0" presId="urn:microsoft.com/office/officeart/2005/8/layout/hierarchy5"/>
    <dgm:cxn modelId="{9128614E-0C0E-4006-855F-DC2653F0FC49}" type="presParOf" srcId="{3A0B39D5-C9B5-490A-9AAD-0CD1DD0FB51E}" destId="{6A683EF8-E527-4872-AEA4-ADFA75D5C836}" srcOrd="0" destOrd="0" presId="urn:microsoft.com/office/officeart/2005/8/layout/hierarchy5"/>
    <dgm:cxn modelId="{8FC233DB-912E-4CDB-BE9F-323EFE425B86}" type="presParOf" srcId="{6A683EF8-E527-4872-AEA4-ADFA75D5C836}" destId="{D9B241E4-BBF3-43A9-ADA4-CD25207D0D37}" srcOrd="0" destOrd="0" presId="urn:microsoft.com/office/officeart/2005/8/layout/hierarchy5"/>
    <dgm:cxn modelId="{45A59998-1B53-4960-A770-615C7A98D22D}" type="presParOf" srcId="{3A0B39D5-C9B5-490A-9AAD-0CD1DD0FB51E}" destId="{4F7E3C67-A9DF-4444-BEDB-8F2DAFDC3133}" srcOrd="1" destOrd="0" presId="urn:microsoft.com/office/officeart/2005/8/layout/hierarchy5"/>
    <dgm:cxn modelId="{D8C74E16-6A3B-4F77-9A9E-699F32197C1C}" type="presParOf" srcId="{4F7E3C67-A9DF-4444-BEDB-8F2DAFDC3133}" destId="{FF890A0A-F42E-4E76-A338-D6E33185ED6E}" srcOrd="0" destOrd="0" presId="urn:microsoft.com/office/officeart/2005/8/layout/hierarchy5"/>
    <dgm:cxn modelId="{8AE36B2C-BCE8-4860-9DD1-34F80FDC2550}" type="presParOf" srcId="{4F7E3C67-A9DF-4444-BEDB-8F2DAFDC3133}" destId="{4689EF79-5A46-4AE8-A230-25E35FBD9602}" srcOrd="1" destOrd="0" presId="urn:microsoft.com/office/officeart/2005/8/layout/hierarchy5"/>
    <dgm:cxn modelId="{3B480A68-7479-4AEB-B51D-417A62C82897}" type="presParOf" srcId="{60384D70-EF47-4733-B55F-A8793D00F194}" destId="{7C151F22-24C2-4EE6-BDD2-66F000DFA9EB}"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8727E-4A89-4FA0-A33B-868BB5417161}">
      <dsp:nvSpPr>
        <dsp:cNvPr id="0" name=""/>
        <dsp:cNvSpPr/>
      </dsp:nvSpPr>
      <dsp:spPr>
        <a:xfrm>
          <a:off x="2609" y="555837"/>
          <a:ext cx="1530501" cy="76525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nl-NL" sz="1200" kern="1200" dirty="0"/>
            <a:t>1. Aanvullende post MFIN</a:t>
          </a:r>
        </a:p>
      </dsp:txBody>
      <dsp:txXfrm>
        <a:off x="25022" y="578250"/>
        <a:ext cx="1485675" cy="720424"/>
      </dsp:txXfrm>
    </dsp:sp>
    <dsp:sp modelId="{58E84E0B-757B-4AA4-AA1B-53B6BBB41519}">
      <dsp:nvSpPr>
        <dsp:cNvPr id="0" name=""/>
        <dsp:cNvSpPr/>
      </dsp:nvSpPr>
      <dsp:spPr>
        <a:xfrm>
          <a:off x="1533110" y="901768"/>
          <a:ext cx="612200" cy="73388"/>
        </a:xfrm>
        <a:custGeom>
          <a:avLst/>
          <a:gdLst/>
          <a:ahLst/>
          <a:cxnLst/>
          <a:rect l="0" t="0" r="0" b="0"/>
          <a:pathLst>
            <a:path>
              <a:moveTo>
                <a:pt x="0" y="36694"/>
              </a:moveTo>
              <a:lnTo>
                <a:pt x="612200" y="3669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a:off x="1823905" y="923157"/>
        <a:ext cx="30610" cy="30610"/>
      </dsp:txXfrm>
    </dsp:sp>
    <dsp:sp modelId="{53B6A4CC-641D-40EB-8D73-E99F1E1A4DF9}">
      <dsp:nvSpPr>
        <dsp:cNvPr id="0" name=""/>
        <dsp:cNvSpPr/>
      </dsp:nvSpPr>
      <dsp:spPr>
        <a:xfrm>
          <a:off x="2145310" y="555837"/>
          <a:ext cx="1530501" cy="76525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nl-NL" sz="1200" kern="1200" dirty="0"/>
            <a:t>2. LNV begroting</a:t>
          </a:r>
        </a:p>
      </dsp:txBody>
      <dsp:txXfrm>
        <a:off x="2167723" y="578250"/>
        <a:ext cx="1485675" cy="720424"/>
      </dsp:txXfrm>
    </dsp:sp>
    <dsp:sp modelId="{79EE5651-46BD-42CA-A9F2-CBAB273321FE}">
      <dsp:nvSpPr>
        <dsp:cNvPr id="0" name=""/>
        <dsp:cNvSpPr/>
      </dsp:nvSpPr>
      <dsp:spPr>
        <a:xfrm>
          <a:off x="3675811" y="901768"/>
          <a:ext cx="612200" cy="73388"/>
        </a:xfrm>
        <a:custGeom>
          <a:avLst/>
          <a:gdLst/>
          <a:ahLst/>
          <a:cxnLst/>
          <a:rect l="0" t="0" r="0" b="0"/>
          <a:pathLst>
            <a:path>
              <a:moveTo>
                <a:pt x="0" y="36694"/>
              </a:moveTo>
              <a:lnTo>
                <a:pt x="612200" y="36694"/>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a:off x="3966607" y="923157"/>
        <a:ext cx="30610" cy="30610"/>
      </dsp:txXfrm>
    </dsp:sp>
    <dsp:sp modelId="{84B93EC7-7F76-4C6B-9986-BDDB1510D3B4}">
      <dsp:nvSpPr>
        <dsp:cNvPr id="0" name=""/>
        <dsp:cNvSpPr/>
      </dsp:nvSpPr>
      <dsp:spPr>
        <a:xfrm>
          <a:off x="4288012" y="555837"/>
          <a:ext cx="1530501" cy="76525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nl-NL" sz="1200" kern="1200" dirty="0"/>
            <a:t>3. Begrotingsfonds</a:t>
          </a:r>
        </a:p>
      </dsp:txBody>
      <dsp:txXfrm>
        <a:off x="4310425" y="578250"/>
        <a:ext cx="1485675" cy="720424"/>
      </dsp:txXfrm>
    </dsp:sp>
    <dsp:sp modelId="{CCFF7381-53E2-4D79-9D5A-8ED1CB3B46E4}">
      <dsp:nvSpPr>
        <dsp:cNvPr id="0" name=""/>
        <dsp:cNvSpPr/>
      </dsp:nvSpPr>
      <dsp:spPr>
        <a:xfrm rot="19457599">
          <a:off x="5747650" y="681759"/>
          <a:ext cx="753927" cy="73388"/>
        </a:xfrm>
        <a:custGeom>
          <a:avLst/>
          <a:gdLst/>
          <a:ahLst/>
          <a:cxnLst/>
          <a:rect l="0" t="0" r="0" b="0"/>
          <a:pathLst>
            <a:path>
              <a:moveTo>
                <a:pt x="0" y="36694"/>
              </a:moveTo>
              <a:lnTo>
                <a:pt x="753927" y="36694"/>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a:off x="6105765" y="699605"/>
        <a:ext cx="37696" cy="37696"/>
      </dsp:txXfrm>
    </dsp:sp>
    <dsp:sp modelId="{F736BBE9-C69B-400D-B01E-F695CE595C30}">
      <dsp:nvSpPr>
        <dsp:cNvPr id="0" name=""/>
        <dsp:cNvSpPr/>
      </dsp:nvSpPr>
      <dsp:spPr>
        <a:xfrm>
          <a:off x="6430714" y="115818"/>
          <a:ext cx="1530501" cy="76525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nl-NL" sz="1200" kern="1200" dirty="0"/>
            <a:t>4. Begunstigde (bijv. provincie)</a:t>
          </a:r>
        </a:p>
      </dsp:txBody>
      <dsp:txXfrm>
        <a:off x="6453127" y="138231"/>
        <a:ext cx="1485675" cy="720424"/>
      </dsp:txXfrm>
    </dsp:sp>
    <dsp:sp modelId="{7D7B3C7B-2C5B-45B3-8C11-481C4CBBF3FF}">
      <dsp:nvSpPr>
        <dsp:cNvPr id="0" name=""/>
        <dsp:cNvSpPr/>
      </dsp:nvSpPr>
      <dsp:spPr>
        <a:xfrm rot="2142401">
          <a:off x="5747650" y="1121778"/>
          <a:ext cx="753927" cy="73388"/>
        </a:xfrm>
        <a:custGeom>
          <a:avLst/>
          <a:gdLst/>
          <a:ahLst/>
          <a:cxnLst/>
          <a:rect l="0" t="0" r="0" b="0"/>
          <a:pathLst>
            <a:path>
              <a:moveTo>
                <a:pt x="0" y="36694"/>
              </a:moveTo>
              <a:lnTo>
                <a:pt x="753927" y="36694"/>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a:off x="6105765" y="1139624"/>
        <a:ext cx="37696" cy="37696"/>
      </dsp:txXfrm>
    </dsp:sp>
    <dsp:sp modelId="{84C686EC-5FFD-44D8-B216-B27AC98BF342}">
      <dsp:nvSpPr>
        <dsp:cNvPr id="0" name=""/>
        <dsp:cNvSpPr/>
      </dsp:nvSpPr>
      <dsp:spPr>
        <a:xfrm>
          <a:off x="6430714" y="995856"/>
          <a:ext cx="1530501" cy="76525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nl-NL" sz="1200" kern="1200" dirty="0"/>
            <a:t>5. Departementale begroting (bijv. LNV)</a:t>
          </a:r>
        </a:p>
      </dsp:txBody>
      <dsp:txXfrm>
        <a:off x="6453127" y="1018269"/>
        <a:ext cx="1485675" cy="720424"/>
      </dsp:txXfrm>
    </dsp:sp>
    <dsp:sp modelId="{6A683EF8-E527-4872-AEA4-ADFA75D5C836}">
      <dsp:nvSpPr>
        <dsp:cNvPr id="0" name=""/>
        <dsp:cNvSpPr/>
      </dsp:nvSpPr>
      <dsp:spPr>
        <a:xfrm>
          <a:off x="7961215" y="1341787"/>
          <a:ext cx="612200" cy="73388"/>
        </a:xfrm>
        <a:custGeom>
          <a:avLst/>
          <a:gdLst/>
          <a:ahLst/>
          <a:cxnLst/>
          <a:rect l="0" t="0" r="0" b="0"/>
          <a:pathLst>
            <a:path>
              <a:moveTo>
                <a:pt x="0" y="36694"/>
              </a:moveTo>
              <a:lnTo>
                <a:pt x="612200" y="36694"/>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a:off x="8252010" y="1363177"/>
        <a:ext cx="30610" cy="30610"/>
      </dsp:txXfrm>
    </dsp:sp>
    <dsp:sp modelId="{FF890A0A-F42E-4E76-A338-D6E33185ED6E}">
      <dsp:nvSpPr>
        <dsp:cNvPr id="0" name=""/>
        <dsp:cNvSpPr/>
      </dsp:nvSpPr>
      <dsp:spPr>
        <a:xfrm>
          <a:off x="8573415" y="995856"/>
          <a:ext cx="1530501" cy="76525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nl-NL" sz="1200" kern="1200" dirty="0"/>
            <a:t>6. Begunstigde (bijv. subsidieontvanger)</a:t>
          </a:r>
        </a:p>
      </dsp:txBody>
      <dsp:txXfrm>
        <a:off x="8595828" y="1018269"/>
        <a:ext cx="1485675" cy="72042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6709BA-0250-418B-A227-469BF0F69AD3}" type="datetimeFigureOut">
              <a:rPr lang="nl-NL" smtClean="0"/>
              <a:t>16-2-2023</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A4FE01-11FF-43DA-B7F5-6592B996E3FA}" type="slidenum">
              <a:rPr lang="nl-NL" smtClean="0"/>
              <a:t>‹nr.›</a:t>
            </a:fld>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30240-3B76-4E52-B42B-C39F5C218F4D}" type="datetimeFigureOut">
              <a:rPr lang="nl-NL" smtClean="0"/>
              <a:t>16-2-2023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01649-886C-4324-AD4C-E61C88D47728}" type="slidenum">
              <a:rPr lang="nl-NL" smtClean="0"/>
              <a:t>‹nr.›</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0"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5C43E8-89AF-4F29-BF46-3874BE9521F9}"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alt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3060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2</a:t>
            </a:fld>
            <a:endParaRPr lang="nl-NL"/>
          </a:p>
        </p:txBody>
      </p:sp>
    </p:spTree>
    <p:extLst>
      <p:ext uri="{BB962C8B-B14F-4D97-AF65-F5344CB8AC3E}">
        <p14:creationId xmlns:p14="http://schemas.microsoft.com/office/powerpoint/2010/main" val="1664336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6.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Rechthoek 9"/>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6" name="Rechthoek 15"/>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0" name="Rechthoek 9"/>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8" name="Tijdelijke aanduiding voor afbeelding 9"/>
          <p:cNvSpPr>
            <a:spLocks noGrp="1"/>
          </p:cNvSpPr>
          <p:nvPr>
            <p:ph type="pic" sz="quarter" idx="24"/>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12" name="Afbeelding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4" name="Rechthoek 13"/>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11" name="Tijdelijke aanduiding voor afbeelding 9"/>
          <p:cNvSpPr>
            <a:spLocks noGrp="1"/>
          </p:cNvSpPr>
          <p:nvPr>
            <p:ph type="pic" sz="quarter" idx="24"/>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10" name="Tijdelijke aanduiding voor afbeelding 9"/>
          <p:cNvSpPr>
            <a:spLocks noGrp="1"/>
          </p:cNvSpPr>
          <p:nvPr>
            <p:ph type="pic" sz="quarter" idx="24"/>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9" name="Afbeelding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619341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Rechthoek 11"/>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663779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alpha val="10000"/>
            </a:schemeClr>
          </a:solid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40390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bg1">
              <a:lumMod val="85000"/>
            </a:schemeClr>
          </a:solid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6104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9175" h="6858000">
                <a:moveTo>
                  <a:pt x="0" y="0"/>
                </a:moveTo>
                <a:lnTo>
                  <a:pt x="5776763" y="0"/>
                </a:lnTo>
                <a:lnTo>
                  <a:pt x="5776763" y="1144800"/>
                </a:lnTo>
                <a:lnTo>
                  <a:pt x="6099175" y="1144800"/>
                </a:lnTo>
                <a:lnTo>
                  <a:pt x="6099175" y="6541200"/>
                </a:lnTo>
                <a:lnTo>
                  <a:pt x="5776595" y="6541200"/>
                </a:lnTo>
                <a:lnTo>
                  <a:pt x="5776595" y="6858000"/>
                </a:lnTo>
                <a:lnTo>
                  <a:pt x="0" y="685800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9" name="Rechthoek 18"/>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22" name="Afbeelding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7795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pic>
        <p:nvPicPr>
          <p:cNvPr id="4" name="Afbeelding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2" name="Rechthoek 11"/>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5" name="Afbeelding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5" name="Afbeelding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4" name="Afbeelding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901157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9175" h="6858000">
                <a:moveTo>
                  <a:pt x="0" y="0"/>
                </a:moveTo>
                <a:lnTo>
                  <a:pt x="5776763" y="0"/>
                </a:lnTo>
                <a:lnTo>
                  <a:pt x="5776763" y="1144800"/>
                </a:lnTo>
                <a:lnTo>
                  <a:pt x="6099175" y="1144800"/>
                </a:lnTo>
                <a:lnTo>
                  <a:pt x="6099175" y="6541200"/>
                </a:lnTo>
                <a:lnTo>
                  <a:pt x="5776595" y="6541200"/>
                </a:lnTo>
                <a:lnTo>
                  <a:pt x="5776595" y="6858000"/>
                </a:lnTo>
                <a:lnTo>
                  <a:pt x="0" y="685800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9" name="Rechthoek 18"/>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22" name="Afbeelding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1542516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2" name="Rechthoek 11"/>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6" name="Tijdelijke aanduiding voor afbeelding 15"/>
          <p:cNvSpPr>
            <a:spLocks noGrp="1"/>
          </p:cNvSpPr>
          <p:nvPr>
            <p:ph type="pic" sz="quarter" idx="11"/>
          </p:nvPr>
        </p:nvSpPr>
        <p:spPr>
          <a:xfrm>
            <a:off x="0" y="-1"/>
            <a:ext cx="12192000" cy="3427413"/>
          </a:xfrm>
          <a:custGeom>
            <a:avLst/>
            <a:gdLst>
              <a:gd name="connsiteX0" fmla="*/ 5772000 w 12192000"/>
              <a:gd name="connsiteY0" fmla="*/ 1 h 3427413"/>
              <a:gd name="connsiteX1" fmla="*/ 5772000 w 12192000"/>
              <a:gd name="connsiteY1" fmla="*/ 1144801 h 3427413"/>
              <a:gd name="connsiteX2" fmla="*/ 6420000 w 12192000"/>
              <a:gd name="connsiteY2" fmla="*/ 1144801 h 3427413"/>
              <a:gd name="connsiteX3" fmla="*/ 64200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2000" y="1"/>
                </a:moveTo>
                <a:lnTo>
                  <a:pt x="5772000" y="1144801"/>
                </a:lnTo>
                <a:lnTo>
                  <a:pt x="6420000" y="1144801"/>
                </a:lnTo>
                <a:lnTo>
                  <a:pt x="6420000" y="1"/>
                </a:lnTo>
                <a:close/>
                <a:moveTo>
                  <a:pt x="0" y="0"/>
                </a:moveTo>
                <a:lnTo>
                  <a:pt x="12192000" y="0"/>
                </a:lnTo>
                <a:lnTo>
                  <a:pt x="12192000" y="3427413"/>
                </a:lnTo>
                <a:lnTo>
                  <a:pt x="0" y="3427413"/>
                </a:lnTo>
                <a:close/>
              </a:path>
            </a:pathLst>
          </a:custGeom>
          <a:solidFill>
            <a:schemeClr val="tx1">
              <a:lumMod val="85000"/>
            </a:schemeClr>
          </a:solidFill>
        </p:spPr>
        <p:txBody>
          <a:bodyPr wrap="square" lIns="648000" anchor="ctr" anchorCtr="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20110038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 name="Rechthoek 14"/>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22" name="Afbeelding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15187012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2" name="Rechthoek 11"/>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33976531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pic>
        <p:nvPicPr>
          <p:cNvPr id="19" name="Afbeelding 1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Tree>
    <p:extLst>
      <p:ext uri="{BB962C8B-B14F-4D97-AF65-F5344CB8AC3E}">
        <p14:creationId xmlns:p14="http://schemas.microsoft.com/office/powerpoint/2010/main" val="4278503864"/>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6" name="Rechthoek 15"/>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4" name="Tijdelijke aanduiding voor afbeelding 21"/>
          <p:cNvSpPr>
            <a:spLocks noGrp="1"/>
          </p:cNvSpPr>
          <p:nvPr>
            <p:ph type="pic" sz="quarter" idx="10"/>
          </p:nvPr>
        </p:nvSpPr>
        <p:spPr>
          <a:xfrm>
            <a:off x="0" y="0"/>
            <a:ext cx="6098242" cy="6858000"/>
          </a:xfrm>
          <a:custGeom>
            <a:avLst/>
            <a:gdLst>
              <a:gd name="connsiteX0" fmla="*/ 0 w 6098242"/>
              <a:gd name="connsiteY0" fmla="*/ 0 h 6858000"/>
              <a:gd name="connsiteX1" fmla="*/ 5862000 w 6098242"/>
              <a:gd name="connsiteY1" fmla="*/ 0 h 6858000"/>
              <a:gd name="connsiteX2" fmla="*/ 5862000 w 6098242"/>
              <a:gd name="connsiteY2" fmla="*/ 708025 h 6858000"/>
              <a:gd name="connsiteX3" fmla="*/ 6098242 w 6098242"/>
              <a:gd name="connsiteY3" fmla="*/ 708025 h 6858000"/>
              <a:gd name="connsiteX4" fmla="*/ 6098242 w 6098242"/>
              <a:gd name="connsiteY4" fmla="*/ 6620400 h 6858000"/>
              <a:gd name="connsiteX5" fmla="*/ 5862000 w 6098242"/>
              <a:gd name="connsiteY5" fmla="*/ 6620400 h 6858000"/>
              <a:gd name="connsiteX6" fmla="*/ 5862000 w 6098242"/>
              <a:gd name="connsiteY6" fmla="*/ 6858000 h 6858000"/>
              <a:gd name="connsiteX7" fmla="*/ 0 w 609824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42" h="6858000">
                <a:moveTo>
                  <a:pt x="0" y="0"/>
                </a:moveTo>
                <a:lnTo>
                  <a:pt x="5862000" y="0"/>
                </a:lnTo>
                <a:lnTo>
                  <a:pt x="5862000" y="708025"/>
                </a:lnTo>
                <a:lnTo>
                  <a:pt x="6098242" y="708025"/>
                </a:lnTo>
                <a:lnTo>
                  <a:pt x="6098242" y="6620400"/>
                </a:lnTo>
                <a:lnTo>
                  <a:pt x="5862000" y="6620400"/>
                </a:lnTo>
                <a:lnTo>
                  <a:pt x="5862000" y="6858000"/>
                </a:lnTo>
                <a:lnTo>
                  <a:pt x="0" y="6858000"/>
                </a:lnTo>
                <a:close/>
              </a:path>
            </a:pathLst>
          </a:custGeom>
          <a:solidFill>
            <a:schemeClr val="tx1">
              <a:alpha val="10000"/>
            </a:schemeClr>
          </a:solid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0838377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1" name="Rechthoek 1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70960156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91612462"/>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73361531"/>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078465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938553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85788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 name="Rechthoek 14"/>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22" name="Afbeelding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4122047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6" name="Rechthoek 15"/>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15128501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0" name="Rechthoek 9"/>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6442434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8" name="Tijdelijke aanduiding voor afbeelding 9"/>
          <p:cNvSpPr>
            <a:spLocks noGrp="1"/>
          </p:cNvSpPr>
          <p:nvPr>
            <p:ph type="pic" sz="quarter" idx="24"/>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932998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12" name="Afbeelding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4" name="Rechthoek 13"/>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11" name="Tijdelijke aanduiding voor afbeelding 9"/>
          <p:cNvSpPr>
            <a:spLocks noGrp="1"/>
          </p:cNvSpPr>
          <p:nvPr>
            <p:ph type="pic" sz="quarter" idx="24"/>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075104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10" name="Tijdelijke aanduiding voor afbeelding 9"/>
          <p:cNvSpPr>
            <a:spLocks noGrp="1"/>
          </p:cNvSpPr>
          <p:nvPr>
            <p:ph type="pic" sz="quarter" idx="24"/>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088472882"/>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9" name="Afbeelding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432140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Rechthoek 11"/>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19216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alpha val="10000"/>
            </a:schemeClr>
          </a:solid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909906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bg1">
              <a:lumMod val="85000"/>
            </a:schemeClr>
          </a:solid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45620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2" name="Rechthoek 11"/>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203109910"/>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8991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fbeelding met titel">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pic>
        <p:nvPicPr>
          <p:cNvPr id="4" name="Afbeelding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7674880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4932904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900901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2" name="Rechthoek 11"/>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1336447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5" name="Afbeelding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14703969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5" name="Afbeelding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16458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pic>
        <p:nvPicPr>
          <p:cNvPr id="19" name="Afbeelding 1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6" name="Rechthoek 15"/>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4" name="Tijdelijke aanduiding voor afbeelding 21"/>
          <p:cNvSpPr>
            <a:spLocks noGrp="1"/>
          </p:cNvSpPr>
          <p:nvPr>
            <p:ph type="pic" sz="quarter" idx="10"/>
          </p:nvPr>
        </p:nvSpPr>
        <p:spPr>
          <a:xfrm>
            <a:off x="0" y="0"/>
            <a:ext cx="6098242" cy="6858000"/>
          </a:xfrm>
          <a:custGeom>
            <a:avLst/>
            <a:gdLst>
              <a:gd name="connsiteX0" fmla="*/ 0 w 6098242"/>
              <a:gd name="connsiteY0" fmla="*/ 0 h 6858000"/>
              <a:gd name="connsiteX1" fmla="*/ 5862000 w 6098242"/>
              <a:gd name="connsiteY1" fmla="*/ 0 h 6858000"/>
              <a:gd name="connsiteX2" fmla="*/ 5862000 w 6098242"/>
              <a:gd name="connsiteY2" fmla="*/ 708025 h 6858000"/>
              <a:gd name="connsiteX3" fmla="*/ 6098242 w 6098242"/>
              <a:gd name="connsiteY3" fmla="*/ 708025 h 6858000"/>
              <a:gd name="connsiteX4" fmla="*/ 6098242 w 6098242"/>
              <a:gd name="connsiteY4" fmla="*/ 6620400 h 6858000"/>
              <a:gd name="connsiteX5" fmla="*/ 5862000 w 6098242"/>
              <a:gd name="connsiteY5" fmla="*/ 6620400 h 6858000"/>
              <a:gd name="connsiteX6" fmla="*/ 5862000 w 6098242"/>
              <a:gd name="connsiteY6" fmla="*/ 6858000 h 6858000"/>
              <a:gd name="connsiteX7" fmla="*/ 0 w 609824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42" h="6858000">
                <a:moveTo>
                  <a:pt x="0" y="0"/>
                </a:moveTo>
                <a:lnTo>
                  <a:pt x="5862000" y="0"/>
                </a:lnTo>
                <a:lnTo>
                  <a:pt x="5862000" y="708025"/>
                </a:lnTo>
                <a:lnTo>
                  <a:pt x="6098242" y="708025"/>
                </a:lnTo>
                <a:lnTo>
                  <a:pt x="6098242" y="6620400"/>
                </a:lnTo>
                <a:lnTo>
                  <a:pt x="5862000" y="6620400"/>
                </a:lnTo>
                <a:lnTo>
                  <a:pt x="5862000" y="6858000"/>
                </a:lnTo>
                <a:lnTo>
                  <a:pt x="0" y="6858000"/>
                </a:lnTo>
                <a:close/>
              </a:path>
            </a:pathLst>
          </a:custGeom>
          <a:solidFill>
            <a:schemeClr val="tx1">
              <a:alpha val="10000"/>
            </a:schemeClr>
          </a:solid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3694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1" name="Rechthoek 1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image" Target="../media/image1.png"/><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theme" Target="../theme/theme2.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pic>
        <p:nvPicPr>
          <p:cNvPr id="12" name="Afbeelding 11"/>
          <p:cNvPicPr>
            <a:picLocks noChangeAspect="1"/>
          </p:cNvPicPr>
          <p:nvPr userDrawn="1"/>
        </p:nvPicPr>
        <p:blipFill>
          <a:blip r:embed="rId39">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3" name="Rechthoek 12"/>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738" r:id="rId1"/>
    <p:sldLayoutId id="2147483650" r:id="rId2"/>
    <p:sldLayoutId id="2147483725" r:id="rId3"/>
    <p:sldLayoutId id="2147483719" r:id="rId4"/>
    <p:sldLayoutId id="2147483726" r:id="rId5"/>
    <p:sldLayoutId id="2147483666" r:id="rId6"/>
    <p:sldLayoutId id="2147483690" r:id="rId7"/>
    <p:sldLayoutId id="2147483728" r:id="rId8"/>
    <p:sldLayoutId id="2147483651" r:id="rId9"/>
    <p:sldLayoutId id="2147483652" r:id="rId10"/>
    <p:sldLayoutId id="2147483653" r:id="rId11"/>
    <p:sldLayoutId id="2147483654" r:id="rId12"/>
    <p:sldLayoutId id="2147483655" r:id="rId13"/>
    <p:sldLayoutId id="2147483656" r:id="rId14"/>
    <p:sldLayoutId id="2147483689" r:id="rId15"/>
    <p:sldLayoutId id="2147483712" r:id="rId16"/>
    <p:sldLayoutId id="2147483711" r:id="rId17"/>
    <p:sldLayoutId id="2147483675" r:id="rId18"/>
    <p:sldLayoutId id="2147483657" r:id="rId19"/>
    <p:sldLayoutId id="2147483691" r:id="rId20"/>
    <p:sldLayoutId id="2147483729" r:id="rId21"/>
    <p:sldLayoutId id="2147483739" r:id="rId22"/>
    <p:sldLayoutId id="2147483740" r:id="rId23"/>
    <p:sldLayoutId id="2147483718" r:id="rId24"/>
    <p:sldLayoutId id="2147483717" r:id="rId25"/>
    <p:sldLayoutId id="2147483714" r:id="rId26"/>
    <p:sldLayoutId id="2147483713" r:id="rId27"/>
    <p:sldLayoutId id="2147483716" r:id="rId28"/>
    <p:sldLayoutId id="2147483715" r:id="rId29"/>
    <p:sldLayoutId id="2147483707" r:id="rId30"/>
    <p:sldLayoutId id="2147483667" r:id="rId31"/>
    <p:sldLayoutId id="2147483702" r:id="rId32"/>
    <p:sldLayoutId id="2147483721" r:id="rId33"/>
    <p:sldLayoutId id="2147483700" r:id="rId34"/>
    <p:sldLayoutId id="2147483692" r:id="rId35"/>
    <p:sldLayoutId id="2147483722" r:id="rId36"/>
    <p:sldLayoutId id="2147483723"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pic>
        <p:nvPicPr>
          <p:cNvPr id="12" name="Afbeelding 11"/>
          <p:cNvPicPr>
            <a:picLocks noChangeAspect="1"/>
          </p:cNvPicPr>
          <p:nvPr userDrawn="1"/>
        </p:nvPicPr>
        <p:blipFill>
          <a:blip r:embed="rId3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3" name="Rechthoek 12"/>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sp>
        <p:nvSpPr>
          <p:cNvPr id="6" name="Tekstvak 5">
            <a:extLst>
              <a:ext uri="{FF2B5EF4-FFF2-40B4-BE49-F238E27FC236}">
                <a16:creationId xmlns:a16="http://schemas.microsoft.com/office/drawing/2014/main" id="{D6E17836-A253-4870-A28D-0728E8C5401C}"/>
              </a:ext>
            </a:extLst>
          </p:cNvPr>
          <p:cNvSpPr txBox="1"/>
          <p:nvPr userDrawn="1">
            <p:extLst>
              <p:ext uri="{1162E1C5-73C7-4A58-AE30-91384D911F3F}">
                <p184:classification xmlns:p184="http://schemas.microsoft.com/office/powerpoint/2018/4/main" xmlns="" val="hdr"/>
              </p:ext>
            </p:extLst>
          </p:nvPr>
        </p:nvSpPr>
        <p:spPr>
          <a:xfrm>
            <a:off x="0" y="0"/>
            <a:ext cx="760413" cy="152400"/>
          </a:xfrm>
          <a:prstGeom prst="rect">
            <a:avLst/>
          </a:prstGeom>
        </p:spPr>
        <p:txBody>
          <a:bodyPr horzOverflow="overflow" lIns="0" tIns="0" rIns="0" bIns="0">
            <a:spAutoFit/>
          </a:bodyPr>
          <a:lstStyle/>
          <a:p>
            <a:pPr algn="l"/>
            <a:r>
              <a:rPr lang="nl-NL" sz="1000">
                <a:solidFill>
                  <a:srgbClr val="000000"/>
                </a:solidFill>
                <a:latin typeface="Calibri" panose="020F0502020204030204" pitchFamily="34" charset="0"/>
                <a:cs typeface="Calibri" panose="020F0502020204030204" pitchFamily="34" charset="0"/>
              </a:rPr>
              <a:t>Intern gebruik</a:t>
            </a:r>
          </a:p>
        </p:txBody>
      </p:sp>
      <p:sp>
        <p:nvSpPr>
          <p:cNvPr id="4" name="Tekstvak 3">
            <a:extLst>
              <a:ext uri="{FF2B5EF4-FFF2-40B4-BE49-F238E27FC236}">
                <a16:creationId xmlns:a16="http://schemas.microsoft.com/office/drawing/2014/main" id="{B75DE374-EDE1-4688-8980-F0F052B23009}"/>
              </a:ext>
            </a:extLst>
          </p:cNvPr>
          <p:cNvSpPr txBox="1"/>
          <p:nvPr userDrawn="1"/>
        </p:nvSpPr>
        <p:spPr>
          <a:xfrm>
            <a:off x="7963269" y="6554534"/>
            <a:ext cx="5137212" cy="369332"/>
          </a:xfrm>
          <a:prstGeom prst="rect">
            <a:avLst/>
          </a:prstGeom>
          <a:noFill/>
        </p:spPr>
        <p:txBody>
          <a:bodyPr wrap="square" rtlCol="0">
            <a:spAutoFit/>
          </a:bodyPr>
          <a:lstStyle/>
          <a:p>
            <a:r>
              <a:rPr lang="nl-NL" b="0" i="1" dirty="0">
                <a:solidFill>
                  <a:schemeClr val="bg1">
                    <a:lumMod val="75000"/>
                  </a:schemeClr>
                </a:solidFill>
              </a:rPr>
              <a:t>DG LG&amp;S – Team transitiefonds</a:t>
            </a:r>
          </a:p>
        </p:txBody>
      </p:sp>
    </p:spTree>
    <p:extLst>
      <p:ext uri="{BB962C8B-B14F-4D97-AF65-F5344CB8AC3E}">
        <p14:creationId xmlns:p14="http://schemas.microsoft.com/office/powerpoint/2010/main" val="302978047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770" r:id="rId29"/>
    <p:sldLayoutId id="2147483771" r:id="rId30"/>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tags" Target="../tags/tag2.xml"/><Relationship Id="rId7" Type="http://schemas.openxmlformats.org/officeDocument/2006/relationships/image" Target="../media/image13.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1.xml"/><Relationship Id="rId4"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1" hidden="1">
            <a:extLst>
              <a:ext uri="{FF2B5EF4-FFF2-40B4-BE49-F238E27FC236}">
                <a16:creationId xmlns:a16="http://schemas.microsoft.com/office/drawing/2014/main" id="{D8EA07B7-ED1C-41E2-A6E1-3709A1472D91}"/>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6" imgW="360" imgH="360" progId="TCLayout.ActiveDocument.1">
                  <p:embed/>
                </p:oleObj>
              </mc:Choice>
              <mc:Fallback>
                <p:oleObj name="think-cell Slide" r:id="rId6" imgW="360" imgH="360" progId="TCLayout.ActiveDocument.1">
                  <p:embed/>
                  <p:pic>
                    <p:nvPicPr>
                      <p:cNvPr id="41986" name="Object 1" hidden="1">
                        <a:extLst>
                          <a:ext uri="{FF2B5EF4-FFF2-40B4-BE49-F238E27FC236}">
                            <a16:creationId xmlns:a16="http://schemas.microsoft.com/office/drawing/2014/main" id="{D8EA07B7-ED1C-41E2-A6E1-3709A1472D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hidden="1">
            <a:extLst>
              <a:ext uri="{FF2B5EF4-FFF2-40B4-BE49-F238E27FC236}">
                <a16:creationId xmlns:a16="http://schemas.microsoft.com/office/drawing/2014/main" id="{D8171007-A102-4532-BD8F-C74EBB730AF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4400" b="0" i="0" u="none" strike="noStrike" kern="1200" cap="none" spc="0" normalizeH="0" baseline="0" noProof="0" dirty="0">
              <a:ln>
                <a:noFill/>
              </a:ln>
              <a:solidFill>
                <a:srgbClr val="FFFFFF"/>
              </a:solidFill>
              <a:effectLst/>
              <a:uLnTx/>
              <a:uFillTx/>
              <a:latin typeface="Verdana"/>
              <a:ea typeface="+mn-ea"/>
              <a:cs typeface="+mn-cs"/>
              <a:sym typeface="Verdana" panose="020B0604030504040204" pitchFamily="34" charset="0"/>
            </a:endParaRPr>
          </a:p>
        </p:txBody>
      </p:sp>
      <p:pic>
        <p:nvPicPr>
          <p:cNvPr id="9" name="Tijdelijke aanduiding voor afbeelding 8">
            <a:extLst>
              <a:ext uri="{FF2B5EF4-FFF2-40B4-BE49-F238E27FC236}">
                <a16:creationId xmlns:a16="http://schemas.microsoft.com/office/drawing/2014/main" id="{45259A8D-3AA1-4B19-B685-BF174C704296}"/>
              </a:ext>
            </a:extLst>
          </p:cNvPr>
          <p:cNvPicPr>
            <a:picLocks noGrp="1" noChangeAspect="1"/>
          </p:cNvPicPr>
          <p:nvPr>
            <p:ph type="pic" sz="quarter" idx="22"/>
          </p:nvPr>
        </p:nvPicPr>
        <p:blipFill>
          <a:blip r:embed="rId8">
            <a:extLst>
              <a:ext uri="{28A0092B-C50C-407E-A947-70E740481C1C}">
                <a14:useLocalDpi xmlns:a14="http://schemas.microsoft.com/office/drawing/2010/main" val="0"/>
              </a:ext>
            </a:extLst>
          </a:blip>
          <a:stretch>
            <a:fillRect/>
          </a:stretch>
        </p:blipFill>
        <p:spPr>
          <a:xfrm>
            <a:off x="0" y="0"/>
            <a:ext cx="6099175" cy="6857999"/>
          </a:xfrm>
        </p:spPr>
      </p:pic>
      <p:sp>
        <p:nvSpPr>
          <p:cNvPr id="4" name="Tijdelijke aanduiding voor dianummer 3">
            <a:extLst>
              <a:ext uri="{FF2B5EF4-FFF2-40B4-BE49-F238E27FC236}">
                <a16:creationId xmlns:a16="http://schemas.microsoft.com/office/drawing/2014/main" id="{FB82B57D-DADB-4151-B99D-9C8D0CDFD821}"/>
              </a:ext>
            </a:extLst>
          </p:cNvPr>
          <p:cNvSpPr>
            <a:spLocks noGrp="1"/>
          </p:cNvSpPr>
          <p:nvPr>
            <p:ph type="sldNum" sz="quarter" idx="2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F09FED-764B-49A8-AB73-59C85FB90329}" type="slidenum">
              <a:rPr kumimoji="0" lang="nl-NL" altLang="nl-NL" sz="1050" b="0" i="0" u="none" strike="noStrike" kern="1200" cap="none" spc="0" normalizeH="0" baseline="0" noProof="0" smtClean="0">
                <a:ln>
                  <a:noFill/>
                </a:ln>
                <a:solidFill>
                  <a:srgbClr val="FFFFFF">
                    <a:lumMod val="6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altLang="nl-NL" sz="1050" b="0" i="0" u="none" strike="noStrike" kern="1200" cap="none" spc="0" normalizeH="0" baseline="0" noProof="0" dirty="0">
              <a:ln>
                <a:noFill/>
              </a:ln>
              <a:solidFill>
                <a:srgbClr val="FFFFFF">
                  <a:lumMod val="65000"/>
                </a:srgbClr>
              </a:solidFill>
              <a:effectLst/>
              <a:uLnTx/>
              <a:uFillTx/>
              <a:latin typeface="Verdana"/>
              <a:ea typeface="+mn-ea"/>
              <a:cs typeface="+mn-cs"/>
            </a:endParaRPr>
          </a:p>
        </p:txBody>
      </p:sp>
      <p:sp>
        <p:nvSpPr>
          <p:cNvPr id="41988" name="Tijdelijke aanduiding voor tekst 5">
            <a:extLst>
              <a:ext uri="{FF2B5EF4-FFF2-40B4-BE49-F238E27FC236}">
                <a16:creationId xmlns:a16="http://schemas.microsoft.com/office/drawing/2014/main" id="{6C23476C-4713-4962-9B16-30CD157F69E1}"/>
              </a:ext>
            </a:extLst>
          </p:cNvPr>
          <p:cNvSpPr>
            <a:spLocks noGrp="1" noChangeArrowheads="1"/>
          </p:cNvSpPr>
          <p:nvPr>
            <p:ph type="body" sz="quarter" idx="21"/>
          </p:nvPr>
        </p:nvSpPr>
        <p:spPr bwMode="auto">
          <a:xfrm>
            <a:off x="6553200" y="5832475"/>
            <a:ext cx="5186218" cy="388938"/>
          </a:xfrm>
        </p:spPr>
        <p:txBody>
          <a:bodyPr wrap="square" numCol="1" compatLnSpc="1">
            <a:prstTxWarp prst="textNoShape">
              <a:avLst/>
            </a:prstTxWarp>
          </a:bodyPr>
          <a:lstStyle/>
          <a:p>
            <a:r>
              <a:rPr lang="nl-NL" sz="1200" dirty="0"/>
              <a:t>Tijdelijke wet Transitiefonds landelijk gebied en natuur (36 277)</a:t>
            </a:r>
          </a:p>
        </p:txBody>
      </p:sp>
      <p:sp>
        <p:nvSpPr>
          <p:cNvPr id="5" name="Titel 4">
            <a:extLst>
              <a:ext uri="{FF2B5EF4-FFF2-40B4-BE49-F238E27FC236}">
                <a16:creationId xmlns:a16="http://schemas.microsoft.com/office/drawing/2014/main" id="{47DA9C78-C626-4588-98D7-4698F22C49A7}"/>
              </a:ext>
            </a:extLst>
          </p:cNvPr>
          <p:cNvSpPr>
            <a:spLocks noGrp="1"/>
          </p:cNvSpPr>
          <p:nvPr>
            <p:ph type="ctrTitle"/>
          </p:nvPr>
        </p:nvSpPr>
        <p:spPr>
          <a:xfrm>
            <a:off x="6553199" y="1885467"/>
            <a:ext cx="5374342" cy="2336400"/>
          </a:xfrm>
        </p:spPr>
        <p:txBody>
          <a:bodyPr>
            <a:normAutofit fontScale="90000"/>
          </a:bodyPr>
          <a:lstStyle/>
          <a:p>
            <a:r>
              <a:rPr lang="nl-NL" sz="3100" dirty="0"/>
              <a:t>Instellingswet Transitiefonds </a:t>
            </a:r>
            <a:r>
              <a:rPr lang="nl-NL" dirty="0"/>
              <a:t/>
            </a:r>
            <a:br>
              <a:rPr lang="nl-NL" dirty="0"/>
            </a:br>
            <a:r>
              <a:rPr lang="nl-NL" dirty="0"/>
              <a:t/>
            </a:r>
            <a:br>
              <a:rPr lang="nl-NL" dirty="0"/>
            </a:br>
            <a:r>
              <a:rPr lang="nl-NL" sz="2200" i="1" dirty="0"/>
              <a:t>Technische briefing Tweede Kamer</a:t>
            </a:r>
            <a:br>
              <a:rPr lang="nl-NL" sz="2200" i="1" dirty="0"/>
            </a:br>
            <a:r>
              <a:rPr lang="nl-NL" sz="2200" i="1" dirty="0"/>
              <a:t>15 februari 2023</a:t>
            </a:r>
            <a:r>
              <a:rPr lang="nl-NL" sz="3600" dirty="0"/>
              <a:t/>
            </a:r>
            <a:br>
              <a:rPr lang="nl-NL" sz="3600" dirty="0"/>
            </a:br>
            <a:endParaRPr lang="nl-NL" dirty="0"/>
          </a:p>
        </p:txBody>
      </p:sp>
      <p:sp>
        <p:nvSpPr>
          <p:cNvPr id="8" name="Titel 4">
            <a:extLst>
              <a:ext uri="{FF2B5EF4-FFF2-40B4-BE49-F238E27FC236}">
                <a16:creationId xmlns:a16="http://schemas.microsoft.com/office/drawing/2014/main" id="{8C5B556A-5BF9-42A6-AD83-CC483AF99745}"/>
              </a:ext>
            </a:extLst>
          </p:cNvPr>
          <p:cNvSpPr txBox="1">
            <a:spLocks/>
          </p:cNvSpPr>
          <p:nvPr/>
        </p:nvSpPr>
        <p:spPr>
          <a:xfrm>
            <a:off x="6553199" y="4221866"/>
            <a:ext cx="5374342" cy="1093433"/>
          </a:xfrm>
          <a:prstGeom prst="rect">
            <a:avLst/>
          </a:prstGeom>
        </p:spPr>
        <p:txBody>
          <a:bodyPr vert="horz" lIns="91440" tIns="90000" rIns="91440" bIns="90000" rtlCol="0" anchor="b" anchorCtr="0">
            <a:normAutofit lnSpcReduction="10000"/>
          </a:bodyPr>
          <a:lstStyle>
            <a:lvl1pPr algn="l" defTabSz="914400" rtl="0" eaLnBrk="1" latinLnBrk="0" hangingPunct="1">
              <a:lnSpc>
                <a:spcPct val="90000"/>
              </a:lnSpc>
              <a:spcBef>
                <a:spcPct val="0"/>
              </a:spcBef>
              <a:buNone/>
              <a:defRPr sz="3600" b="0" kern="1200" baseline="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1200" b="0" i="1" u="none" strike="noStrike" kern="1200" cap="none" spc="0" normalizeH="0" baseline="0" noProof="0" dirty="0">
                <a:ln>
                  <a:noFill/>
                </a:ln>
                <a:solidFill>
                  <a:srgbClr val="FFFFFF"/>
                </a:solidFill>
                <a:effectLst/>
                <a:uLnTx/>
                <a:uFillTx/>
                <a:latin typeface="Verdana"/>
                <a:ea typeface="+mj-ea"/>
                <a:cs typeface="+mj-cs"/>
              </a:rPr>
              <a:t>Carlijn van Gulpen</a:t>
            </a:r>
          </a:p>
          <a:p>
            <a:pPr marL="0" marR="0" lvl="0" indent="0" algn="l" defTabSz="914400" rtl="0" eaLnBrk="1" fontAlgn="auto" latinLnBrk="0" hangingPunct="1">
              <a:lnSpc>
                <a:spcPct val="90000"/>
              </a:lnSpc>
              <a:spcBef>
                <a:spcPct val="0"/>
              </a:spcBef>
              <a:spcAft>
                <a:spcPts val="0"/>
              </a:spcAft>
              <a:buClrTx/>
              <a:buSzTx/>
              <a:buFontTx/>
              <a:buNone/>
              <a:tabLst/>
              <a:defRPr/>
            </a:pPr>
            <a:r>
              <a:rPr lang="nl-NL" sz="1200" i="1" dirty="0">
                <a:solidFill>
                  <a:srgbClr val="FFFFFF"/>
                </a:solidFill>
                <a:latin typeface="Verdana"/>
              </a:rPr>
              <a:t>Roelof Jan Donner</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1200" b="0" i="1" u="none" strike="noStrike" kern="1200" cap="none" spc="0" normalizeH="0" baseline="0" noProof="0" dirty="0">
                <a:ln>
                  <a:noFill/>
                </a:ln>
                <a:solidFill>
                  <a:srgbClr val="FFFFFF"/>
                </a:solidFill>
                <a:effectLst/>
                <a:uLnTx/>
                <a:uFillTx/>
                <a:latin typeface="Verdana"/>
                <a:ea typeface="+mj-ea"/>
                <a:cs typeface="+mj-cs"/>
              </a:rPr>
              <a:t>Coen van Reeken</a:t>
            </a:r>
          </a:p>
          <a:p>
            <a:pPr marL="0" marR="0" lvl="0" indent="0" algn="l" defTabSz="914400" rtl="0" eaLnBrk="1" fontAlgn="auto" latinLnBrk="0" hangingPunct="1">
              <a:lnSpc>
                <a:spcPct val="90000"/>
              </a:lnSpc>
              <a:spcBef>
                <a:spcPct val="0"/>
              </a:spcBef>
              <a:spcAft>
                <a:spcPts val="0"/>
              </a:spcAft>
              <a:buClrTx/>
              <a:buSzTx/>
              <a:buFontTx/>
              <a:buNone/>
              <a:tabLst/>
              <a:defRPr/>
            </a:pPr>
            <a:r>
              <a:rPr lang="nl-NL" sz="1200" i="1" dirty="0">
                <a:solidFill>
                  <a:srgbClr val="FFFFFF"/>
                </a:solidFill>
                <a:latin typeface="Verdana"/>
              </a:rPr>
              <a:t>Edo van der Leer</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1200" b="0" i="1" u="none" strike="noStrike" kern="1200" cap="none" spc="0" normalizeH="0" baseline="0" noProof="0" dirty="0">
                <a:ln>
                  <a:noFill/>
                </a:ln>
                <a:solidFill>
                  <a:srgbClr val="FFFFFF"/>
                </a:solidFill>
                <a:effectLst/>
                <a:uLnTx/>
                <a:uFillTx/>
                <a:latin typeface="Verdana"/>
                <a:ea typeface="+mj-ea"/>
                <a:cs typeface="+mj-cs"/>
              </a:rPr>
              <a:t>Ghislaine van der Haar</a:t>
            </a:r>
          </a:p>
          <a:p>
            <a:pPr marL="0" marR="0" lvl="0" indent="0" algn="l" defTabSz="914400" rtl="0" eaLnBrk="1" fontAlgn="auto" latinLnBrk="0" hangingPunct="1">
              <a:lnSpc>
                <a:spcPct val="90000"/>
              </a:lnSpc>
              <a:spcBef>
                <a:spcPct val="0"/>
              </a:spcBef>
              <a:spcAft>
                <a:spcPts val="0"/>
              </a:spcAft>
              <a:buClrTx/>
              <a:buSzTx/>
              <a:buFontTx/>
              <a:buNone/>
              <a:tabLst/>
              <a:defRPr/>
            </a:pPr>
            <a:r>
              <a:rPr lang="nl-NL" sz="1200" i="1" dirty="0">
                <a:solidFill>
                  <a:srgbClr val="FFFFFF"/>
                </a:solidFill>
                <a:latin typeface="Verdana"/>
              </a:rPr>
              <a:t>Maurice </a:t>
            </a:r>
            <a:r>
              <a:rPr lang="nl-NL" sz="1200" i="1" dirty="0" err="1">
                <a:solidFill>
                  <a:srgbClr val="FFFFFF"/>
                </a:solidFill>
                <a:latin typeface="Verdana"/>
              </a:rPr>
              <a:t>Dister</a:t>
            </a:r>
            <a:endParaRPr kumimoji="0" lang="nl-NL" sz="1200" b="0" i="1" u="none" strike="noStrike" kern="1200" cap="none" spc="0" normalizeH="0" baseline="0" noProof="0" dirty="0">
              <a:ln>
                <a:noFill/>
              </a:ln>
              <a:solidFill>
                <a:srgbClr val="FFFFFF"/>
              </a:solidFill>
              <a:effectLst/>
              <a:uLnTx/>
              <a:uFillTx/>
              <a:latin typeface="Verdana"/>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56B192-08E3-424B-A20C-0559FB44C31E}"/>
              </a:ext>
            </a:extLst>
          </p:cNvPr>
          <p:cNvSpPr>
            <a:spLocks noGrp="1"/>
          </p:cNvSpPr>
          <p:nvPr>
            <p:ph type="title"/>
          </p:nvPr>
        </p:nvSpPr>
        <p:spPr/>
        <p:txBody>
          <a:bodyPr/>
          <a:lstStyle/>
          <a:p>
            <a:r>
              <a:rPr lang="nl-NL" dirty="0"/>
              <a:t>2c. Vangnetbepaling</a:t>
            </a:r>
          </a:p>
        </p:txBody>
      </p:sp>
      <p:sp>
        <p:nvSpPr>
          <p:cNvPr id="6" name="Tijdelijke aanduiding voor inhoud 2">
            <a:extLst>
              <a:ext uri="{FF2B5EF4-FFF2-40B4-BE49-F238E27FC236}">
                <a16:creationId xmlns:a16="http://schemas.microsoft.com/office/drawing/2014/main" id="{C945710F-294E-41D4-950D-2292C647C551}"/>
              </a:ext>
            </a:extLst>
          </p:cNvPr>
          <p:cNvSpPr txBox="1">
            <a:spLocks/>
          </p:cNvSpPr>
          <p:nvPr/>
        </p:nvSpPr>
        <p:spPr>
          <a:xfrm>
            <a:off x="1191237" y="2679977"/>
            <a:ext cx="9964443" cy="2440663"/>
          </a:xfrm>
          <a:prstGeom prst="rect">
            <a:avLst/>
          </a:prstGeom>
          <a:ln w="28575">
            <a:solidFill>
              <a:schemeClr val="tx2">
                <a:lumMod val="75000"/>
              </a:schemeClr>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endParaRPr kumimoji="0" lang="nl-NL"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91440" marR="0" lvl="0" indent="-91440" algn="ctr"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nl-NL" sz="3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De minister kan onder voorwaarden uitgaven doen voor andere maatregelen dan landbouw- en natuurmaatregelen (denk bijv. aan mobiliteit en industrie), indien die onderdeel zijn van of aansluiten op de gebiedsgerichte aanpak.</a:t>
            </a:r>
          </a:p>
          <a:p>
            <a:pPr marL="91440" marR="0" lvl="0" indent="-91440" algn="ctr"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endParaRPr kumimoji="0" lang="nl-NL"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3421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56B192-08E3-424B-A20C-0559FB44C31E}"/>
              </a:ext>
            </a:extLst>
          </p:cNvPr>
          <p:cNvSpPr>
            <a:spLocks noGrp="1"/>
          </p:cNvSpPr>
          <p:nvPr>
            <p:ph type="title"/>
          </p:nvPr>
        </p:nvSpPr>
        <p:spPr/>
        <p:txBody>
          <a:bodyPr/>
          <a:lstStyle/>
          <a:p>
            <a:r>
              <a:rPr lang="nl-NL" dirty="0"/>
              <a:t>2a. Vangnetbepaling</a:t>
            </a:r>
          </a:p>
        </p:txBody>
      </p:sp>
      <p:sp>
        <p:nvSpPr>
          <p:cNvPr id="5" name="Tijdelijke aanduiding voor inhoud 4">
            <a:extLst>
              <a:ext uri="{FF2B5EF4-FFF2-40B4-BE49-F238E27FC236}">
                <a16:creationId xmlns:a16="http://schemas.microsoft.com/office/drawing/2014/main" id="{F76CA958-5997-46F5-B28A-D967A2B6CFFD}"/>
              </a:ext>
            </a:extLst>
          </p:cNvPr>
          <p:cNvSpPr>
            <a:spLocks noGrp="1"/>
          </p:cNvSpPr>
          <p:nvPr>
            <p:ph idx="1"/>
          </p:nvPr>
        </p:nvSpPr>
        <p:spPr/>
        <p:txBody>
          <a:bodyPr numCol="1">
            <a:normAutofit/>
          </a:bodyPr>
          <a:lstStyle/>
          <a:p>
            <a:pPr marL="0" indent="0">
              <a:buNone/>
            </a:pPr>
            <a:r>
              <a:rPr lang="nl-NL" sz="2000" i="1" dirty="0"/>
              <a:t>Art. 3, onderdeel a</a:t>
            </a:r>
          </a:p>
          <a:p>
            <a:pPr marL="0" indent="0">
              <a:buNone/>
            </a:pPr>
            <a:r>
              <a:rPr lang="nl-NL" sz="2000" dirty="0"/>
              <a:t>Uit het fonds kunnen mede worden gefinancierd: </a:t>
            </a:r>
          </a:p>
          <a:p>
            <a:pPr marL="0" indent="0">
              <a:buNone/>
            </a:pPr>
            <a:r>
              <a:rPr lang="nl-NL" sz="2000" dirty="0"/>
              <a:t>a. </a:t>
            </a:r>
            <a:r>
              <a:rPr lang="nl-NL" sz="2000" u="sng" dirty="0"/>
              <a:t>in uitzonderlijke gevallen</a:t>
            </a:r>
            <a:r>
              <a:rPr lang="nl-NL" sz="2000" dirty="0"/>
              <a:t>: andere maatregelen dan landbouw- en natuurmaatregelen: </a:t>
            </a:r>
          </a:p>
          <a:p>
            <a:pPr lvl="1"/>
            <a:r>
              <a:rPr lang="nl-NL" sz="1800" dirty="0"/>
              <a:t>1˚. die door een van Onze </a:t>
            </a:r>
            <a:r>
              <a:rPr lang="nl-NL" sz="1800" u="sng" dirty="0"/>
              <a:t>Ministers of door gedeputeerde staten </a:t>
            </a:r>
            <a:r>
              <a:rPr lang="nl-NL" sz="1800" dirty="0"/>
              <a:t>van een provincie zijn voorgesteld aan de fondsbeheerder; </a:t>
            </a:r>
          </a:p>
          <a:p>
            <a:pPr lvl="1"/>
            <a:r>
              <a:rPr lang="nl-NL" sz="1800" dirty="0"/>
              <a:t>2˚. die </a:t>
            </a:r>
            <a:r>
              <a:rPr lang="nl-NL" sz="1800" u="sng" dirty="0"/>
              <a:t>onderdeel zijn van of aansluiten op een gebiedsgerichte aanpak</a:t>
            </a:r>
            <a:r>
              <a:rPr lang="nl-NL" sz="1800" dirty="0"/>
              <a:t> voor het integraal bereiken van de doelen, genoemd in het tweede lid, onder a tot en met d, en </a:t>
            </a:r>
          </a:p>
          <a:p>
            <a:pPr lvl="1"/>
            <a:r>
              <a:rPr lang="nl-NL" sz="1800" dirty="0"/>
              <a:t>3˚. waarmee een of meer van die doelen ten minste even doelmatig en doeltreffend kan of kunnen worden bereikt; </a:t>
            </a:r>
          </a:p>
        </p:txBody>
      </p:sp>
    </p:spTree>
    <p:extLst>
      <p:ext uri="{BB962C8B-B14F-4D97-AF65-F5344CB8AC3E}">
        <p14:creationId xmlns:p14="http://schemas.microsoft.com/office/powerpoint/2010/main" val="316538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73A39C-7190-4C9C-AF06-5E4E608154B6}"/>
              </a:ext>
            </a:extLst>
          </p:cNvPr>
          <p:cNvSpPr>
            <a:spLocks noGrp="1"/>
          </p:cNvSpPr>
          <p:nvPr>
            <p:ph type="title"/>
          </p:nvPr>
        </p:nvSpPr>
        <p:spPr>
          <a:xfrm>
            <a:off x="635000" y="2636838"/>
            <a:ext cx="5167284" cy="1584324"/>
          </a:xfrm>
        </p:spPr>
        <p:txBody>
          <a:bodyPr>
            <a:normAutofit/>
          </a:bodyPr>
          <a:lstStyle/>
          <a:p>
            <a:r>
              <a:rPr lang="nl-NL" dirty="0"/>
              <a:t>3. Fondsbeheerder</a:t>
            </a:r>
          </a:p>
        </p:txBody>
      </p:sp>
      <p:sp>
        <p:nvSpPr>
          <p:cNvPr id="3" name="Tijdelijke aanduiding voor tekst 2">
            <a:extLst>
              <a:ext uri="{FF2B5EF4-FFF2-40B4-BE49-F238E27FC236}">
                <a16:creationId xmlns:a16="http://schemas.microsoft.com/office/drawing/2014/main" id="{A3779485-27DE-4BE6-AD35-6BDF5E1F3BC9}"/>
              </a:ext>
            </a:extLst>
          </p:cNvPr>
          <p:cNvSpPr>
            <a:spLocks noGrp="1"/>
          </p:cNvSpPr>
          <p:nvPr>
            <p:ph type="body" sz="quarter" idx="10"/>
          </p:nvPr>
        </p:nvSpPr>
        <p:spPr/>
        <p:txBody>
          <a:bodyPr/>
          <a:lstStyle/>
          <a:p>
            <a:r>
              <a:rPr lang="nl-NL" dirty="0"/>
              <a:t>Taken fondsbeheerder</a:t>
            </a:r>
          </a:p>
          <a:p>
            <a:r>
              <a:rPr lang="nl-NL" dirty="0"/>
              <a:t>Toetsingscriteria</a:t>
            </a:r>
          </a:p>
        </p:txBody>
      </p:sp>
      <p:sp>
        <p:nvSpPr>
          <p:cNvPr id="4" name="Tijdelijke aanduiding voor datum 3">
            <a:extLst>
              <a:ext uri="{FF2B5EF4-FFF2-40B4-BE49-F238E27FC236}">
                <a16:creationId xmlns:a16="http://schemas.microsoft.com/office/drawing/2014/main" id="{72780184-78EB-41A3-968F-1E9CE4FDD6C1}"/>
              </a:ext>
            </a:extLst>
          </p:cNvPr>
          <p:cNvSpPr>
            <a:spLocks noGrp="1"/>
          </p:cNvSpPr>
          <p:nvPr>
            <p:ph type="dt" sz="half" idx="11"/>
          </p:nvPr>
        </p:nvSpPr>
        <p:spPr/>
        <p:txBody>
          <a:bodyPr/>
          <a:lstStyle/>
          <a:p>
            <a:r>
              <a:rPr lang="nl-NL" dirty="0"/>
              <a:t>15 </a:t>
            </a:r>
            <a:r>
              <a:rPr lang="nl-NL" dirty="0" err="1"/>
              <a:t>febuari</a:t>
            </a:r>
            <a:r>
              <a:rPr lang="nl-NL" dirty="0"/>
              <a:t> 2023</a:t>
            </a:r>
          </a:p>
        </p:txBody>
      </p:sp>
      <p:sp>
        <p:nvSpPr>
          <p:cNvPr id="5" name="Tijdelijke aanduiding voor voettekst 4">
            <a:extLst>
              <a:ext uri="{FF2B5EF4-FFF2-40B4-BE49-F238E27FC236}">
                <a16:creationId xmlns:a16="http://schemas.microsoft.com/office/drawing/2014/main" id="{AAC974FC-8F8D-4AB7-B29A-62169F99BE1D}"/>
              </a:ext>
            </a:extLst>
          </p:cNvPr>
          <p:cNvSpPr>
            <a:spLocks noGrp="1"/>
          </p:cNvSpPr>
          <p:nvPr>
            <p:ph type="ftr" sz="quarter" idx="12"/>
          </p:nvPr>
        </p:nvSpPr>
        <p:spPr/>
        <p:txBody>
          <a:bodyPr/>
          <a:lstStyle/>
          <a:p>
            <a:r>
              <a:rPr lang="nl-NL" sz="1050" dirty="0"/>
              <a:t>Tijdelijke wet Transitiefonds landelijk gebied en natuur (36 277)</a:t>
            </a:r>
          </a:p>
        </p:txBody>
      </p:sp>
      <p:sp>
        <p:nvSpPr>
          <p:cNvPr id="6" name="Tijdelijke aanduiding voor dianummer 5">
            <a:extLst>
              <a:ext uri="{FF2B5EF4-FFF2-40B4-BE49-F238E27FC236}">
                <a16:creationId xmlns:a16="http://schemas.microsoft.com/office/drawing/2014/main" id="{1AFF2C38-2E40-4652-8847-831456DB164C}"/>
              </a:ext>
            </a:extLst>
          </p:cNvPr>
          <p:cNvSpPr>
            <a:spLocks noGrp="1"/>
          </p:cNvSpPr>
          <p:nvPr>
            <p:ph type="sldNum" sz="quarter" idx="13"/>
          </p:nvPr>
        </p:nvSpPr>
        <p:spPr/>
        <p:txBody>
          <a:bodyPr/>
          <a:lstStyle/>
          <a:p>
            <a:fld id="{10A0A6AF-03C5-477E-939A-E28F7E7F05EA}" type="slidenum">
              <a:rPr lang="nl-NL" smtClean="0"/>
              <a:pPr/>
              <a:t>12</a:t>
            </a:fld>
            <a:endParaRPr lang="nl-NL" dirty="0"/>
          </a:p>
        </p:txBody>
      </p:sp>
    </p:spTree>
    <p:extLst>
      <p:ext uri="{BB962C8B-B14F-4D97-AF65-F5344CB8AC3E}">
        <p14:creationId xmlns:p14="http://schemas.microsoft.com/office/powerpoint/2010/main" val="2114848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7F5810-A174-4F5D-801B-59E4659E2B71}"/>
              </a:ext>
            </a:extLst>
          </p:cNvPr>
          <p:cNvSpPr>
            <a:spLocks noGrp="1"/>
          </p:cNvSpPr>
          <p:nvPr>
            <p:ph type="title"/>
          </p:nvPr>
        </p:nvSpPr>
        <p:spPr/>
        <p:txBody>
          <a:bodyPr>
            <a:normAutofit/>
          </a:bodyPr>
          <a:lstStyle/>
          <a:p>
            <a:r>
              <a:rPr lang="nl-NL" sz="4400" dirty="0"/>
              <a:t>3a. Fondsbeheerder</a:t>
            </a:r>
          </a:p>
        </p:txBody>
      </p:sp>
      <p:sp>
        <p:nvSpPr>
          <p:cNvPr id="6" name="Tijdelijke aanduiding voor inhoud 2">
            <a:extLst>
              <a:ext uri="{FF2B5EF4-FFF2-40B4-BE49-F238E27FC236}">
                <a16:creationId xmlns:a16="http://schemas.microsoft.com/office/drawing/2014/main" id="{E1338D03-5036-4AE2-8CC9-06E4C95EFF0A}"/>
              </a:ext>
            </a:extLst>
          </p:cNvPr>
          <p:cNvSpPr txBox="1">
            <a:spLocks/>
          </p:cNvSpPr>
          <p:nvPr/>
        </p:nvSpPr>
        <p:spPr>
          <a:xfrm>
            <a:off x="1097280" y="2637366"/>
            <a:ext cx="10058400" cy="2739306"/>
          </a:xfrm>
          <a:prstGeom prst="rect">
            <a:avLst/>
          </a:prstGeom>
          <a:ln w="28575">
            <a:solidFill>
              <a:schemeClr val="tx2">
                <a:lumMod val="75000"/>
              </a:schemeClr>
            </a:solidFill>
          </a:ln>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ctr"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endParaRPr kumimoji="0" lang="nl-NL"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91440" marR="0" lvl="0" indent="-91440" algn="ctr"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nl-NL" sz="3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De Minister voor Natuur en Stikstof wordt aangewezen als fondsbeheerder. De fondsbeheerder zorgt voor de uitvoering van het fonds. Deze beoordeelt aanvragen voor uitgaven uit het fonds en monitort en controleert de besteding van de uitgaven. </a:t>
            </a:r>
          </a:p>
          <a:p>
            <a:pPr marL="91440" marR="0" lvl="0" indent="-91440" algn="ctr"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endParaRPr kumimoji="0" lang="nl-NL" sz="3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4395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7F5810-A174-4F5D-801B-59E4659E2B71}"/>
              </a:ext>
            </a:extLst>
          </p:cNvPr>
          <p:cNvSpPr>
            <a:spLocks noGrp="1"/>
          </p:cNvSpPr>
          <p:nvPr>
            <p:ph type="title"/>
          </p:nvPr>
        </p:nvSpPr>
        <p:spPr/>
        <p:txBody>
          <a:bodyPr>
            <a:normAutofit/>
          </a:bodyPr>
          <a:lstStyle/>
          <a:p>
            <a:r>
              <a:rPr lang="nl-NL" sz="4400" dirty="0"/>
              <a:t>3b. Toetsingscriteria</a:t>
            </a:r>
          </a:p>
        </p:txBody>
      </p:sp>
      <p:sp>
        <p:nvSpPr>
          <p:cNvPr id="6" name="Tijdelijke aanduiding voor inhoud 2">
            <a:extLst>
              <a:ext uri="{FF2B5EF4-FFF2-40B4-BE49-F238E27FC236}">
                <a16:creationId xmlns:a16="http://schemas.microsoft.com/office/drawing/2014/main" id="{E1338D03-5036-4AE2-8CC9-06E4C95EFF0A}"/>
              </a:ext>
            </a:extLst>
          </p:cNvPr>
          <p:cNvSpPr txBox="1">
            <a:spLocks/>
          </p:cNvSpPr>
          <p:nvPr/>
        </p:nvSpPr>
        <p:spPr>
          <a:xfrm>
            <a:off x="1097280" y="2637366"/>
            <a:ext cx="10058400" cy="2739306"/>
          </a:xfrm>
          <a:prstGeom prst="rect">
            <a:avLst/>
          </a:prstGeom>
          <a:ln w="28575">
            <a:solidFill>
              <a:schemeClr val="tx2">
                <a:lumMod val="75000"/>
              </a:schemeClr>
            </a:solidFill>
          </a:ln>
        </p:spPr>
        <p:txBody>
          <a:bodyPr vert="horz" lIns="0" tIns="45720" rIns="0" bIns="45720" rtlCol="0">
            <a:normAutofit fontScale="8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ctr"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endParaRPr kumimoji="0" lang="nl-NL"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91440" marR="0" lvl="0" indent="-91440" algn="ctr"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nl-NL" sz="3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De instellingswet bevat een </a:t>
            </a:r>
            <a:r>
              <a:rPr kumimoji="0" lang="nl-NL" sz="32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duidelijke doelomschrijving </a:t>
            </a:r>
            <a:r>
              <a:rPr kumimoji="0" lang="nl-NL" sz="3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en enkele </a:t>
            </a:r>
            <a:r>
              <a:rPr kumimoji="0" lang="nl-NL" sz="32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toetsingscriteria </a:t>
            </a:r>
            <a:r>
              <a:rPr kumimoji="0" lang="nl-NL" sz="3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waarvan de </a:t>
            </a:r>
            <a:r>
              <a:rPr lang="nl-NL" sz="3200" dirty="0">
                <a:solidFill>
                  <a:srgbClr val="000000">
                    <a:lumMod val="75000"/>
                    <a:lumOff val="25000"/>
                  </a:srgbClr>
                </a:solidFill>
                <a:latin typeface="Calibri" panose="020F0502020204030204"/>
              </a:rPr>
              <a:t>f</a:t>
            </a:r>
            <a:r>
              <a:rPr kumimoji="0" lang="nl-NL" sz="3200" b="0" i="0" u="none" strike="noStrike" kern="1200" cap="none" spc="0" normalizeH="0" baseline="0" noProof="0" dirty="0" err="1">
                <a:ln>
                  <a:noFill/>
                </a:ln>
                <a:solidFill>
                  <a:srgbClr val="000000">
                    <a:lumMod val="75000"/>
                    <a:lumOff val="25000"/>
                  </a:srgbClr>
                </a:solidFill>
                <a:effectLst/>
                <a:uLnTx/>
                <a:uFillTx/>
                <a:latin typeface="Calibri" panose="020F0502020204030204"/>
                <a:ea typeface="+mn-ea"/>
                <a:cs typeface="+mn-cs"/>
              </a:rPr>
              <a:t>ondsbeheerder</a:t>
            </a:r>
            <a:r>
              <a:rPr kumimoji="0" lang="nl-NL" sz="3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rekenschap moet geven bij haar beslissing op aanvragen. </a:t>
            </a:r>
          </a:p>
          <a:p>
            <a:pPr marL="91440" marR="0" lvl="0" indent="-91440" algn="ctr"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nl-NL" sz="3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In het programma NPLG wordt opgenomen dat de fondsbeheerder aanvragen van provincies alleen kan toewijzen als deze zijn gebaseerd op een </a:t>
            </a:r>
            <a:r>
              <a:rPr kumimoji="0" lang="nl-NL" sz="32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gebiedsprogramma </a:t>
            </a:r>
            <a:r>
              <a:rPr kumimoji="0" lang="nl-NL" sz="3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dat door de Minister voor Natuur en Stikstof positief is beoordeeld.</a:t>
            </a:r>
          </a:p>
        </p:txBody>
      </p:sp>
    </p:spTree>
    <p:extLst>
      <p:ext uri="{BB962C8B-B14F-4D97-AF65-F5344CB8AC3E}">
        <p14:creationId xmlns:p14="http://schemas.microsoft.com/office/powerpoint/2010/main" val="1075755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F5F858-BD54-4FD8-AE75-2AEAEA2611DB}"/>
              </a:ext>
            </a:extLst>
          </p:cNvPr>
          <p:cNvSpPr>
            <a:spLocks noGrp="1"/>
          </p:cNvSpPr>
          <p:nvPr>
            <p:ph type="title"/>
          </p:nvPr>
        </p:nvSpPr>
        <p:spPr/>
        <p:txBody>
          <a:bodyPr/>
          <a:lstStyle/>
          <a:p>
            <a:r>
              <a:rPr lang="nl-NL" sz="4800" dirty="0"/>
              <a:t>3. Toetsingscriteria</a:t>
            </a:r>
            <a:endParaRPr lang="nl-NL" dirty="0"/>
          </a:p>
        </p:txBody>
      </p:sp>
      <p:sp>
        <p:nvSpPr>
          <p:cNvPr id="3" name="Tijdelijke aanduiding voor inhoud 2">
            <a:extLst>
              <a:ext uri="{FF2B5EF4-FFF2-40B4-BE49-F238E27FC236}">
                <a16:creationId xmlns:a16="http://schemas.microsoft.com/office/drawing/2014/main" id="{B01FF11F-6455-4FFB-AADB-C96DC7795B88}"/>
              </a:ext>
            </a:extLst>
          </p:cNvPr>
          <p:cNvSpPr>
            <a:spLocks noGrp="1"/>
          </p:cNvSpPr>
          <p:nvPr>
            <p:ph idx="1"/>
          </p:nvPr>
        </p:nvSpPr>
        <p:spPr>
          <a:xfrm>
            <a:off x="635000" y="2128058"/>
            <a:ext cx="10923588" cy="4093355"/>
          </a:xfrm>
        </p:spPr>
        <p:txBody>
          <a:bodyPr numCol="1">
            <a:normAutofit fontScale="92500" lnSpcReduction="20000"/>
          </a:bodyPr>
          <a:lstStyle/>
          <a:p>
            <a:pPr marL="0" indent="0">
              <a:buNone/>
            </a:pPr>
            <a:r>
              <a:rPr lang="nl-NL" i="1" dirty="0">
                <a:effectLst/>
              </a:rPr>
              <a:t>Artikel 5, derde lid</a:t>
            </a:r>
          </a:p>
          <a:p>
            <a:pPr marL="0" indent="0">
              <a:buNone/>
            </a:pPr>
            <a:r>
              <a:rPr lang="nl-NL" dirty="0">
                <a:effectLst/>
              </a:rPr>
              <a:t>3. Onze Minister beoordeelt de maatregelen die overeenkomstig artikel</a:t>
            </a:r>
            <a:r>
              <a:rPr lang="nl-NL" dirty="0"/>
              <a:t/>
            </a:r>
            <a:br>
              <a:rPr lang="nl-NL" dirty="0"/>
            </a:br>
            <a:r>
              <a:rPr lang="nl-NL" dirty="0">
                <a:effectLst/>
              </a:rPr>
              <a:t>2 of 3 gefinancierd kunnen worden onder meer met betrekking tot:</a:t>
            </a:r>
            <a:r>
              <a:rPr lang="nl-NL" dirty="0"/>
              <a:t/>
            </a:r>
            <a:br>
              <a:rPr lang="nl-NL" dirty="0"/>
            </a:br>
            <a:endParaRPr lang="nl-NL" dirty="0"/>
          </a:p>
          <a:p>
            <a:pPr marL="457200" indent="-457200">
              <a:buSzPct val="100000"/>
              <a:buFont typeface="+mj-lt"/>
              <a:buAutoNum type="alphaLcParenR"/>
            </a:pPr>
            <a:r>
              <a:rPr lang="nl-NL" dirty="0">
                <a:effectLst/>
              </a:rPr>
              <a:t>de </a:t>
            </a:r>
            <a:r>
              <a:rPr lang="nl-NL" b="1" dirty="0">
                <a:effectLst/>
              </a:rPr>
              <a:t>overeenstemming met een gebiedsgerichte aanpak </a:t>
            </a:r>
            <a:r>
              <a:rPr lang="nl-NL" dirty="0">
                <a:effectLst/>
              </a:rPr>
              <a:t>voor het</a:t>
            </a:r>
            <a:r>
              <a:rPr lang="nl-NL" dirty="0"/>
              <a:t/>
            </a:r>
            <a:br>
              <a:rPr lang="nl-NL" dirty="0"/>
            </a:br>
            <a:r>
              <a:rPr lang="nl-NL" dirty="0">
                <a:effectLst/>
              </a:rPr>
              <a:t>integraal bereiken van de doelen, genoemd in artikel 2, tweede lid;</a:t>
            </a:r>
            <a:endParaRPr lang="nl-NL" dirty="0"/>
          </a:p>
          <a:p>
            <a:pPr marL="457200" indent="-457200">
              <a:buSzPct val="100000"/>
              <a:buFont typeface="+mj-lt"/>
              <a:buAutoNum type="alphaLcParenR"/>
            </a:pPr>
            <a:r>
              <a:rPr lang="nl-NL" dirty="0"/>
              <a:t>de </a:t>
            </a:r>
            <a:r>
              <a:rPr lang="nl-NL" b="1" dirty="0"/>
              <a:t>uitvoerbaarheid, doeltreffendheid en doelmatigheid</a:t>
            </a:r>
            <a:r>
              <a:rPr lang="nl-NL" dirty="0"/>
              <a:t> van de</a:t>
            </a:r>
            <a:br>
              <a:rPr lang="nl-NL" dirty="0"/>
            </a:br>
            <a:r>
              <a:rPr lang="nl-NL" dirty="0"/>
              <a:t>maatregelen;</a:t>
            </a:r>
          </a:p>
          <a:p>
            <a:pPr marL="457200" indent="-457200">
              <a:buSzPct val="100000"/>
              <a:buFont typeface="+mj-lt"/>
              <a:buAutoNum type="alphaLcParenR"/>
            </a:pPr>
            <a:r>
              <a:rPr lang="nl-NL" dirty="0"/>
              <a:t>de </a:t>
            </a:r>
            <a:r>
              <a:rPr lang="nl-NL" b="1" dirty="0"/>
              <a:t>duur van de maatregelen </a:t>
            </a:r>
            <a:r>
              <a:rPr lang="nl-NL" dirty="0"/>
              <a:t>in relatie tot de tijdelijkheid van het fonds; en</a:t>
            </a:r>
          </a:p>
          <a:p>
            <a:pPr marL="457200" indent="-457200">
              <a:buSzPct val="100000"/>
              <a:buFont typeface="+mj-lt"/>
              <a:buAutoNum type="alphaLcParenR"/>
            </a:pPr>
            <a:r>
              <a:rPr lang="nl-NL" dirty="0"/>
              <a:t>of de maatregelen </a:t>
            </a:r>
            <a:r>
              <a:rPr lang="nl-NL" b="1" dirty="0"/>
              <a:t>additioneel </a:t>
            </a:r>
            <a:r>
              <a:rPr lang="nl-NL" dirty="0"/>
              <a:t>zijn aan landbouw- en natuurmaatregelen als bedoeld in artikel 2, tweede lid, die zijn vastgesteld en gefinancierd voor 1 januari 2022.</a:t>
            </a:r>
          </a:p>
        </p:txBody>
      </p:sp>
    </p:spTree>
    <p:extLst>
      <p:ext uri="{BB962C8B-B14F-4D97-AF65-F5344CB8AC3E}">
        <p14:creationId xmlns:p14="http://schemas.microsoft.com/office/powerpoint/2010/main" val="106565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73A39C-7190-4C9C-AF06-5E4E608154B6}"/>
              </a:ext>
            </a:extLst>
          </p:cNvPr>
          <p:cNvSpPr>
            <a:spLocks noGrp="1"/>
          </p:cNvSpPr>
          <p:nvPr>
            <p:ph type="title"/>
          </p:nvPr>
        </p:nvSpPr>
        <p:spPr>
          <a:xfrm>
            <a:off x="634999" y="2636838"/>
            <a:ext cx="5300287" cy="1584324"/>
          </a:xfrm>
        </p:spPr>
        <p:txBody>
          <a:bodyPr>
            <a:noAutofit/>
          </a:bodyPr>
          <a:lstStyle/>
          <a:p>
            <a:r>
              <a:rPr lang="nl-NL" sz="2800" dirty="0"/>
              <a:t>4. Begroting en </a:t>
            </a:r>
            <a:r>
              <a:rPr lang="nl-NL" sz="2800" dirty="0" err="1"/>
              <a:t>meerjaren-programma</a:t>
            </a:r>
            <a:r>
              <a:rPr lang="nl-NL" sz="2800" dirty="0"/>
              <a:t> landelijk gebied en natuur</a:t>
            </a:r>
          </a:p>
        </p:txBody>
      </p:sp>
      <p:sp>
        <p:nvSpPr>
          <p:cNvPr id="3" name="Tijdelijke aanduiding voor tekst 2">
            <a:extLst>
              <a:ext uri="{FF2B5EF4-FFF2-40B4-BE49-F238E27FC236}">
                <a16:creationId xmlns:a16="http://schemas.microsoft.com/office/drawing/2014/main" id="{A3779485-27DE-4BE6-AD35-6BDF5E1F3BC9}"/>
              </a:ext>
            </a:extLst>
          </p:cNvPr>
          <p:cNvSpPr>
            <a:spLocks noGrp="1"/>
          </p:cNvSpPr>
          <p:nvPr>
            <p:ph type="body" sz="quarter" idx="10"/>
          </p:nvPr>
        </p:nvSpPr>
        <p:spPr/>
        <p:txBody>
          <a:bodyPr/>
          <a:lstStyle/>
          <a:p>
            <a:pPr marL="0" indent="0">
              <a:buNone/>
            </a:pPr>
            <a:endParaRPr lang="nl-NL" dirty="0"/>
          </a:p>
        </p:txBody>
      </p:sp>
      <p:sp>
        <p:nvSpPr>
          <p:cNvPr id="4" name="Tijdelijke aanduiding voor datum 3">
            <a:extLst>
              <a:ext uri="{FF2B5EF4-FFF2-40B4-BE49-F238E27FC236}">
                <a16:creationId xmlns:a16="http://schemas.microsoft.com/office/drawing/2014/main" id="{72780184-78EB-41A3-968F-1E9CE4FDD6C1}"/>
              </a:ext>
            </a:extLst>
          </p:cNvPr>
          <p:cNvSpPr>
            <a:spLocks noGrp="1"/>
          </p:cNvSpPr>
          <p:nvPr>
            <p:ph type="dt" sz="half" idx="11"/>
          </p:nvPr>
        </p:nvSpPr>
        <p:spPr/>
        <p:txBody>
          <a:bodyPr/>
          <a:lstStyle/>
          <a:p>
            <a:r>
              <a:rPr lang="nl-NL" dirty="0"/>
              <a:t>15 </a:t>
            </a:r>
            <a:r>
              <a:rPr lang="nl-NL" dirty="0" err="1"/>
              <a:t>febuari</a:t>
            </a:r>
            <a:r>
              <a:rPr lang="nl-NL" dirty="0"/>
              <a:t> 2023</a:t>
            </a:r>
          </a:p>
        </p:txBody>
      </p:sp>
      <p:sp>
        <p:nvSpPr>
          <p:cNvPr id="5" name="Tijdelijke aanduiding voor voettekst 4">
            <a:extLst>
              <a:ext uri="{FF2B5EF4-FFF2-40B4-BE49-F238E27FC236}">
                <a16:creationId xmlns:a16="http://schemas.microsoft.com/office/drawing/2014/main" id="{AAC974FC-8F8D-4AB7-B29A-62169F99BE1D}"/>
              </a:ext>
            </a:extLst>
          </p:cNvPr>
          <p:cNvSpPr>
            <a:spLocks noGrp="1"/>
          </p:cNvSpPr>
          <p:nvPr>
            <p:ph type="ftr" sz="quarter" idx="12"/>
          </p:nvPr>
        </p:nvSpPr>
        <p:spPr/>
        <p:txBody>
          <a:bodyPr/>
          <a:lstStyle/>
          <a:p>
            <a:r>
              <a:rPr lang="nl-NL" sz="1050" dirty="0"/>
              <a:t>Tijdelijke wet Transitiefonds landelijk gebied en natuur (36 277)</a:t>
            </a:r>
          </a:p>
        </p:txBody>
      </p:sp>
      <p:sp>
        <p:nvSpPr>
          <p:cNvPr id="6" name="Tijdelijke aanduiding voor dianummer 5">
            <a:extLst>
              <a:ext uri="{FF2B5EF4-FFF2-40B4-BE49-F238E27FC236}">
                <a16:creationId xmlns:a16="http://schemas.microsoft.com/office/drawing/2014/main" id="{1AFF2C38-2E40-4652-8847-831456DB164C}"/>
              </a:ext>
            </a:extLst>
          </p:cNvPr>
          <p:cNvSpPr>
            <a:spLocks noGrp="1"/>
          </p:cNvSpPr>
          <p:nvPr>
            <p:ph type="sldNum" sz="quarter" idx="13"/>
          </p:nvPr>
        </p:nvSpPr>
        <p:spPr/>
        <p:txBody>
          <a:bodyPr/>
          <a:lstStyle/>
          <a:p>
            <a:fld id="{10A0A6AF-03C5-477E-939A-E28F7E7F05EA}" type="slidenum">
              <a:rPr lang="nl-NL" smtClean="0"/>
              <a:pPr/>
              <a:t>16</a:t>
            </a:fld>
            <a:endParaRPr lang="nl-NL" dirty="0"/>
          </a:p>
        </p:txBody>
      </p:sp>
    </p:spTree>
    <p:extLst>
      <p:ext uri="{BB962C8B-B14F-4D97-AF65-F5344CB8AC3E}">
        <p14:creationId xmlns:p14="http://schemas.microsoft.com/office/powerpoint/2010/main" val="2994800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7F5810-A174-4F5D-801B-59E4659E2B71}"/>
              </a:ext>
            </a:extLst>
          </p:cNvPr>
          <p:cNvSpPr>
            <a:spLocks noGrp="1"/>
          </p:cNvSpPr>
          <p:nvPr>
            <p:ph type="title"/>
          </p:nvPr>
        </p:nvSpPr>
        <p:spPr>
          <a:xfrm>
            <a:off x="634999" y="1052513"/>
            <a:ext cx="11670211" cy="948047"/>
          </a:xfrm>
        </p:spPr>
        <p:txBody>
          <a:bodyPr>
            <a:normAutofit fontScale="90000"/>
          </a:bodyPr>
          <a:lstStyle/>
          <a:p>
            <a:r>
              <a:rPr lang="nl-NL" sz="4400" dirty="0"/>
              <a:t>4. Meerjarenprogramma en besluitvorming</a:t>
            </a:r>
          </a:p>
        </p:txBody>
      </p:sp>
      <p:sp>
        <p:nvSpPr>
          <p:cNvPr id="6" name="Tijdelijke aanduiding voor inhoud 2">
            <a:extLst>
              <a:ext uri="{FF2B5EF4-FFF2-40B4-BE49-F238E27FC236}">
                <a16:creationId xmlns:a16="http://schemas.microsoft.com/office/drawing/2014/main" id="{34E987E2-41AE-4E72-BFCF-F8389F2AC12B}"/>
              </a:ext>
            </a:extLst>
          </p:cNvPr>
          <p:cNvSpPr txBox="1">
            <a:spLocks/>
          </p:cNvSpPr>
          <p:nvPr/>
        </p:nvSpPr>
        <p:spPr>
          <a:xfrm>
            <a:off x="1097280" y="2637366"/>
            <a:ext cx="10058400" cy="2866451"/>
          </a:xfrm>
          <a:prstGeom prst="rect">
            <a:avLst/>
          </a:prstGeom>
          <a:ln w="28575">
            <a:solidFill>
              <a:schemeClr val="bg2">
                <a:lumMod val="25000"/>
              </a:schemeClr>
            </a:solidFill>
          </a:ln>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ctr"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endParaRPr kumimoji="0" lang="nl-NL"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algn="ctr">
              <a:buClr>
                <a:srgbClr val="E48312"/>
              </a:buClr>
              <a:defRPr/>
            </a:pPr>
            <a:r>
              <a:rPr lang="nl-NL" sz="2400" dirty="0">
                <a:effectLst/>
                <a:latin typeface="+mj-lt"/>
                <a:ea typeface="Times New Roman" panose="02020603050405020304" pitchFamily="18" charset="0"/>
                <a:cs typeface="Times New Roman" panose="02020603050405020304" pitchFamily="18" charset="0"/>
              </a:rPr>
              <a:t>In het Meerjarenprogramma komen alle maatregelen samen die, op het gebied van natuur, stikstof,  landbouw, water en klimaat, invulling geven aan de realisatie van het  beleid voor de transitie van het landelijk gebied en daarmee de doelen van het fonds. Dit omvat maatregelen of maatregelpakketten die geheel of gedeeltelijk bekostigd worden uit het fonds.</a:t>
            </a:r>
            <a:endParaRPr kumimoji="0" lang="nl-NL" sz="2400" b="0" i="0" u="none" strike="noStrike" kern="1200" cap="none" spc="0" normalizeH="0" baseline="0" noProof="0" dirty="0">
              <a:ln>
                <a:noFill/>
              </a:ln>
              <a:solidFill>
                <a:srgbClr val="000000">
                  <a:lumMod val="75000"/>
                  <a:lumOff val="25000"/>
                </a:srgbClr>
              </a:solidFill>
              <a:effectLst/>
              <a:uLnTx/>
              <a:uFillTx/>
              <a:latin typeface="+mj-lt"/>
              <a:ea typeface="+mn-ea"/>
              <a:cs typeface="+mn-cs"/>
            </a:endParaRPr>
          </a:p>
          <a:p>
            <a:pPr marL="91440" marR="0" lvl="0" indent="-91440" algn="ctr"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nl-NL" sz="2400" b="0" i="0" u="none" strike="noStrike" kern="1200" cap="none" spc="0" normalizeH="0" baseline="0" noProof="0" dirty="0">
                <a:ln>
                  <a:noFill/>
                </a:ln>
                <a:solidFill>
                  <a:srgbClr val="000000">
                    <a:lumMod val="75000"/>
                    <a:lumOff val="25000"/>
                  </a:srgbClr>
                </a:solidFill>
                <a:effectLst/>
                <a:uLnTx/>
                <a:uFillTx/>
                <a:latin typeface="+mj-lt"/>
                <a:ea typeface="+mn-ea"/>
                <a:cs typeface="+mn-cs"/>
              </a:rPr>
              <a:t>Het meerjarenprogramma wordt jaarlijks geactualiseerd en via een Programmaboek aan het parlement verzonden bij behandeling van de fondsbegroting.</a:t>
            </a:r>
          </a:p>
        </p:txBody>
      </p:sp>
    </p:spTree>
    <p:extLst>
      <p:ext uri="{BB962C8B-B14F-4D97-AF65-F5344CB8AC3E}">
        <p14:creationId xmlns:p14="http://schemas.microsoft.com/office/powerpoint/2010/main" val="4076367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7F5810-A174-4F5D-801B-59E4659E2B71}"/>
              </a:ext>
            </a:extLst>
          </p:cNvPr>
          <p:cNvSpPr>
            <a:spLocks noGrp="1"/>
          </p:cNvSpPr>
          <p:nvPr>
            <p:ph type="title"/>
          </p:nvPr>
        </p:nvSpPr>
        <p:spPr>
          <a:xfrm>
            <a:off x="635000" y="1052513"/>
            <a:ext cx="11069320" cy="948047"/>
          </a:xfrm>
        </p:spPr>
        <p:txBody>
          <a:bodyPr>
            <a:normAutofit/>
          </a:bodyPr>
          <a:lstStyle/>
          <a:p>
            <a:pPr marL="1163638" indent="-1081088"/>
            <a:r>
              <a:rPr lang="nl-NL" sz="4400" dirty="0"/>
              <a:t>4a. Begroting Transitiefonds	</a:t>
            </a:r>
          </a:p>
        </p:txBody>
      </p:sp>
      <p:sp>
        <p:nvSpPr>
          <p:cNvPr id="5" name="Tijdelijke aanduiding voor inhoud 4">
            <a:extLst>
              <a:ext uri="{FF2B5EF4-FFF2-40B4-BE49-F238E27FC236}">
                <a16:creationId xmlns:a16="http://schemas.microsoft.com/office/drawing/2014/main" id="{E52A1530-0FBA-441D-9D06-D2387C57C660}"/>
              </a:ext>
            </a:extLst>
          </p:cNvPr>
          <p:cNvSpPr>
            <a:spLocks noGrp="1"/>
          </p:cNvSpPr>
          <p:nvPr>
            <p:ph idx="1"/>
          </p:nvPr>
        </p:nvSpPr>
        <p:spPr>
          <a:xfrm>
            <a:off x="635000" y="2715451"/>
            <a:ext cx="10923588" cy="4010201"/>
          </a:xfrm>
        </p:spPr>
        <p:txBody>
          <a:bodyPr numCol="1">
            <a:normAutofit lnSpcReduction="10000"/>
          </a:bodyPr>
          <a:lstStyle/>
          <a:p>
            <a:pPr>
              <a:buFont typeface="Arial" panose="020B0604020202020204" pitchFamily="34" charset="0"/>
              <a:buChar char="•"/>
            </a:pPr>
            <a:endParaRPr lang="nl-NL" dirty="0"/>
          </a:p>
          <a:p>
            <a:pPr>
              <a:buFont typeface="Arial" panose="020B0604020202020204" pitchFamily="34" charset="0"/>
              <a:buChar char="•"/>
            </a:pPr>
            <a:endParaRPr lang="nl-NL" dirty="0"/>
          </a:p>
          <a:p>
            <a:pPr>
              <a:buFont typeface="Arial" panose="020B0604020202020204" pitchFamily="34" charset="0"/>
              <a:buChar char="•"/>
            </a:pPr>
            <a:endParaRPr lang="nl-NL" dirty="0"/>
          </a:p>
          <a:p>
            <a:pPr marL="0" indent="0">
              <a:buNone/>
            </a:pPr>
            <a:endParaRPr lang="nl-NL" sz="2000" dirty="0"/>
          </a:p>
          <a:p>
            <a:r>
              <a:rPr lang="nl-NL" sz="2000" dirty="0"/>
              <a:t>Voeding is de resterende middelen uit de gereserveerde 24,3 miljard euro. </a:t>
            </a:r>
          </a:p>
          <a:p>
            <a:r>
              <a:rPr lang="nl-NL" sz="2000" dirty="0"/>
              <a:t>Jaarlijks gesprek met de Kamer over voortgang van fonds en gefinancierde maatregelen aan de hand van begroting en programmaboek.</a:t>
            </a:r>
          </a:p>
          <a:p>
            <a:r>
              <a:rPr lang="nl-NL" sz="2000" dirty="0"/>
              <a:t>Effectief ritme van monitoring, verantwoording en waar nodig bijsturen op het bereiken van de doelen</a:t>
            </a:r>
          </a:p>
          <a:p>
            <a:r>
              <a:rPr lang="nl-NL" sz="2000" dirty="0"/>
              <a:t>Doorontwikkeling integrale gebiedsgerichte aanpak nog volop in gang bij aanbieding 1</a:t>
            </a:r>
            <a:r>
              <a:rPr lang="nl-NL" sz="2000" baseline="30000" dirty="0"/>
              <a:t>e</a:t>
            </a:r>
            <a:r>
              <a:rPr lang="nl-NL" sz="2000" dirty="0"/>
              <a:t> Fondsbegroting op Prinsjesdag 2023  </a:t>
            </a:r>
          </a:p>
          <a:p>
            <a:pPr>
              <a:buFont typeface="Arial" panose="020B0604020202020204" pitchFamily="34" charset="0"/>
              <a:buChar char="•"/>
            </a:pPr>
            <a:endParaRPr lang="nl-NL" dirty="0"/>
          </a:p>
          <a:p>
            <a:pPr>
              <a:buFont typeface="Arial" panose="020B0604020202020204" pitchFamily="34" charset="0"/>
              <a:buChar char="•"/>
            </a:pPr>
            <a:endParaRPr lang="nl-NL" dirty="0"/>
          </a:p>
        </p:txBody>
      </p:sp>
      <p:graphicFrame>
        <p:nvGraphicFramePr>
          <p:cNvPr id="3" name="Tijdelijke aanduiding voor inhoud 6">
            <a:extLst>
              <a:ext uri="{FF2B5EF4-FFF2-40B4-BE49-F238E27FC236}">
                <a16:creationId xmlns:a16="http://schemas.microsoft.com/office/drawing/2014/main" id="{7DBAC299-CEE8-EFA7-9611-AD785EAC3DF9}"/>
              </a:ext>
            </a:extLst>
          </p:cNvPr>
          <p:cNvGraphicFramePr>
            <a:graphicFrameLocks/>
          </p:cNvGraphicFramePr>
          <p:nvPr>
            <p:extLst>
              <p:ext uri="{D42A27DB-BD31-4B8C-83A1-F6EECF244321}">
                <p14:modId xmlns:p14="http://schemas.microsoft.com/office/powerpoint/2010/main" val="1979953687"/>
              </p:ext>
            </p:extLst>
          </p:nvPr>
        </p:nvGraphicFramePr>
        <p:xfrm>
          <a:off x="914400" y="2466474"/>
          <a:ext cx="10106526" cy="1876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195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6B52432-B5F5-9D9E-1EBF-2C8DD6E853BA}"/>
              </a:ext>
            </a:extLst>
          </p:cNvPr>
          <p:cNvSpPr>
            <a:spLocks noGrp="1"/>
          </p:cNvSpPr>
          <p:nvPr>
            <p:ph idx="1"/>
          </p:nvPr>
        </p:nvSpPr>
        <p:spPr>
          <a:xfrm>
            <a:off x="635000" y="2000560"/>
            <a:ext cx="10923588" cy="4220853"/>
          </a:xfrm>
        </p:spPr>
        <p:txBody>
          <a:bodyPr numCol="1">
            <a:normAutofit fontScale="92500" lnSpcReduction="20000"/>
          </a:bodyPr>
          <a:lstStyle/>
          <a:p>
            <a:pPr marL="0" indent="0">
              <a:buNone/>
            </a:pPr>
            <a:endParaRPr lang="nl-NL" dirty="0"/>
          </a:p>
          <a:p>
            <a:pPr marL="0" indent="0">
              <a:buNone/>
            </a:pPr>
            <a:r>
              <a:rPr lang="nl-NL" dirty="0"/>
              <a:t>Indeling artikelen begroting per type geldstroom (brief 1 dec. ’22).</a:t>
            </a:r>
          </a:p>
          <a:p>
            <a:pPr marL="0" indent="0">
              <a:buNone/>
            </a:pPr>
            <a:endParaRPr lang="nl-NL" dirty="0"/>
          </a:p>
          <a:p>
            <a:pPr marL="0" indent="0">
              <a:buNone/>
            </a:pPr>
            <a:r>
              <a:rPr lang="nl-NL" dirty="0"/>
              <a:t>	Artikel 1. Gebiedsgerichte programma’s</a:t>
            </a:r>
          </a:p>
          <a:p>
            <a:pPr marL="943200" lvl="3" indent="0">
              <a:buNone/>
            </a:pPr>
            <a:r>
              <a:rPr lang="nl-NL" sz="2400" dirty="0"/>
              <a:t>Artikel 2. </a:t>
            </a:r>
            <a:r>
              <a:rPr lang="nl-NL" sz="2400" dirty="0" err="1"/>
              <a:t>Randvoorwaardelijk</a:t>
            </a:r>
            <a:r>
              <a:rPr lang="nl-NL" sz="2400" dirty="0"/>
              <a:t> beleid</a:t>
            </a:r>
          </a:p>
          <a:p>
            <a:pPr marL="943200" lvl="3" indent="0">
              <a:buNone/>
            </a:pPr>
            <a:r>
              <a:rPr lang="nl-NL" sz="2400" dirty="0"/>
              <a:t>Artikel 3. Grondaangelegenheden</a:t>
            </a:r>
          </a:p>
          <a:p>
            <a:pPr marL="943200" lvl="3" indent="0">
              <a:buNone/>
            </a:pPr>
            <a:r>
              <a:rPr lang="nl-NL" sz="2400" dirty="0"/>
              <a:t>Artikel 4. Uitvoerings- en monitoringskosten</a:t>
            </a:r>
          </a:p>
          <a:p>
            <a:pPr marL="943200" lvl="3" indent="0">
              <a:buNone/>
            </a:pPr>
            <a:r>
              <a:rPr lang="nl-NL" sz="2400" dirty="0"/>
              <a:t>Artikel 5. Reserveringen en onverdeeld </a:t>
            </a:r>
          </a:p>
          <a:p>
            <a:pPr marL="943200" lvl="3" indent="0">
              <a:buNone/>
            </a:pPr>
            <a:r>
              <a:rPr lang="nl-NL" sz="2400" dirty="0"/>
              <a:t>Artikel 6. Technisch voedingsartikel (“Bijdragen andere begrotingshoofdstukken”). </a:t>
            </a:r>
          </a:p>
          <a:p>
            <a:pPr marL="0" indent="0" algn="l">
              <a:buNone/>
            </a:pPr>
            <a:endParaRPr lang="nl-NL" sz="2200" dirty="0"/>
          </a:p>
          <a:p>
            <a:pPr marL="0" indent="0" algn="l">
              <a:buNone/>
            </a:pPr>
            <a:r>
              <a:rPr lang="nl-NL" sz="2200" dirty="0"/>
              <a:t>Dummy begroting en opzet programmaboek naar Kamer voorjaar ‘23</a:t>
            </a:r>
          </a:p>
          <a:p>
            <a:pPr algn="l">
              <a:buFont typeface="Wingdings" panose="05000000000000000000" pitchFamily="2" charset="2"/>
              <a:buChar char="§"/>
            </a:pPr>
            <a:endParaRPr lang="nl-NL" sz="2200" dirty="0"/>
          </a:p>
          <a:p>
            <a:pPr algn="l">
              <a:buFont typeface="Wingdings" panose="05000000000000000000" pitchFamily="2" charset="2"/>
              <a:buChar char="§"/>
            </a:pPr>
            <a:endParaRPr lang="nl-NL" sz="2200" dirty="0"/>
          </a:p>
          <a:p>
            <a:endParaRPr lang="nl-NL" dirty="0"/>
          </a:p>
        </p:txBody>
      </p:sp>
      <p:sp>
        <p:nvSpPr>
          <p:cNvPr id="3" name="Titel 2">
            <a:extLst>
              <a:ext uri="{FF2B5EF4-FFF2-40B4-BE49-F238E27FC236}">
                <a16:creationId xmlns:a16="http://schemas.microsoft.com/office/drawing/2014/main" id="{E427CA2D-0187-549F-132A-D33391E864C0}"/>
              </a:ext>
            </a:extLst>
          </p:cNvPr>
          <p:cNvSpPr>
            <a:spLocks noGrp="1"/>
          </p:cNvSpPr>
          <p:nvPr>
            <p:ph type="title"/>
          </p:nvPr>
        </p:nvSpPr>
        <p:spPr/>
        <p:txBody>
          <a:bodyPr/>
          <a:lstStyle/>
          <a:p>
            <a:r>
              <a:rPr lang="nl-NL" dirty="0"/>
              <a:t>4b Voorgenomen artikelindeling</a:t>
            </a:r>
          </a:p>
        </p:txBody>
      </p:sp>
      <p:sp>
        <p:nvSpPr>
          <p:cNvPr id="4" name="Tijdelijke aanduiding voor datum 3">
            <a:extLst>
              <a:ext uri="{FF2B5EF4-FFF2-40B4-BE49-F238E27FC236}">
                <a16:creationId xmlns:a16="http://schemas.microsoft.com/office/drawing/2014/main" id="{92B1791F-BF56-D02A-DEFE-2F73A25BF82C}"/>
              </a:ext>
            </a:extLst>
          </p:cNvPr>
          <p:cNvSpPr>
            <a:spLocks noGrp="1"/>
          </p:cNvSpPr>
          <p:nvPr>
            <p:ph type="dt" sz="half" idx="10"/>
          </p:nvPr>
        </p:nvSpPr>
        <p:spPr/>
        <p:txBody>
          <a:bodyPr/>
          <a:lstStyle/>
          <a:p>
            <a:endParaRPr lang="nl-NL" dirty="0"/>
          </a:p>
        </p:txBody>
      </p:sp>
      <p:sp>
        <p:nvSpPr>
          <p:cNvPr id="5" name="Tijdelijke aanduiding voor voettekst 4">
            <a:extLst>
              <a:ext uri="{FF2B5EF4-FFF2-40B4-BE49-F238E27FC236}">
                <a16:creationId xmlns:a16="http://schemas.microsoft.com/office/drawing/2014/main" id="{75BA8398-D197-F8FB-F69C-FD87D926D24C}"/>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DD7021B9-83E4-075B-0326-ECED2D4A5C4F}"/>
              </a:ext>
            </a:extLst>
          </p:cNvPr>
          <p:cNvSpPr>
            <a:spLocks noGrp="1"/>
          </p:cNvSpPr>
          <p:nvPr>
            <p:ph type="sldNum" sz="quarter" idx="12"/>
          </p:nvPr>
        </p:nvSpPr>
        <p:spPr/>
        <p:txBody>
          <a:bodyPr/>
          <a:lstStyle/>
          <a:p>
            <a:fld id="{10A0A6AF-03C5-477E-939A-E28F7E7F05EA}" type="slidenum">
              <a:rPr lang="nl-NL" smtClean="0"/>
              <a:pPr/>
              <a:t>19</a:t>
            </a:fld>
            <a:endParaRPr lang="nl-NL" dirty="0"/>
          </a:p>
        </p:txBody>
      </p:sp>
    </p:spTree>
    <p:extLst>
      <p:ext uri="{BB962C8B-B14F-4D97-AF65-F5344CB8AC3E}">
        <p14:creationId xmlns:p14="http://schemas.microsoft.com/office/powerpoint/2010/main" val="1366969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E3700F-8261-4EBE-A786-D3CCA5193FAF}"/>
              </a:ext>
            </a:extLst>
          </p:cNvPr>
          <p:cNvSpPr>
            <a:spLocks noGrp="1"/>
          </p:cNvSpPr>
          <p:nvPr>
            <p:ph type="title"/>
          </p:nvPr>
        </p:nvSpPr>
        <p:spPr/>
        <p:txBody>
          <a:bodyPr/>
          <a:lstStyle/>
          <a:p>
            <a:r>
              <a:rPr lang="nl-NL" dirty="0"/>
              <a:t>Inhoud</a:t>
            </a:r>
          </a:p>
        </p:txBody>
      </p:sp>
      <p:sp>
        <p:nvSpPr>
          <p:cNvPr id="3" name="Tijdelijke aanduiding voor tekst 2">
            <a:extLst>
              <a:ext uri="{FF2B5EF4-FFF2-40B4-BE49-F238E27FC236}">
                <a16:creationId xmlns:a16="http://schemas.microsoft.com/office/drawing/2014/main" id="{99A02E16-097B-464F-B03F-447DC6CF2A29}"/>
              </a:ext>
            </a:extLst>
          </p:cNvPr>
          <p:cNvSpPr>
            <a:spLocks noGrp="1"/>
          </p:cNvSpPr>
          <p:nvPr>
            <p:ph type="body" sz="quarter" idx="10"/>
          </p:nvPr>
        </p:nvSpPr>
        <p:spPr/>
        <p:txBody>
          <a:bodyPr/>
          <a:lstStyle/>
          <a:p>
            <a:pPr marL="457200" indent="-457200">
              <a:buFont typeface="+mj-lt"/>
              <a:buAutoNum type="arabicPeriod"/>
            </a:pPr>
            <a:r>
              <a:rPr lang="nl-NL" dirty="0"/>
              <a:t>Introductie</a:t>
            </a:r>
          </a:p>
          <a:p>
            <a:pPr marL="457200" indent="-457200">
              <a:buFont typeface="+mj-lt"/>
              <a:buAutoNum type="arabicPeriod"/>
            </a:pPr>
            <a:r>
              <a:rPr lang="nl-NL" dirty="0"/>
              <a:t>Doelen van het fonds</a:t>
            </a:r>
          </a:p>
          <a:p>
            <a:pPr marL="457200" indent="-457200">
              <a:buFont typeface="+mj-lt"/>
              <a:buAutoNum type="arabicPeriod"/>
            </a:pPr>
            <a:r>
              <a:rPr lang="nl-NL" dirty="0"/>
              <a:t>Taken van de Fondsbeheerder</a:t>
            </a:r>
          </a:p>
          <a:p>
            <a:pPr marL="457200" indent="-457200">
              <a:buFont typeface="+mj-lt"/>
              <a:buAutoNum type="arabicPeriod"/>
            </a:pPr>
            <a:r>
              <a:rPr lang="nl-NL" dirty="0"/>
              <a:t>Begroting en meerjarenprogramma</a:t>
            </a:r>
          </a:p>
        </p:txBody>
      </p:sp>
      <p:sp>
        <p:nvSpPr>
          <p:cNvPr id="4" name="Tijdelijke aanduiding voor datum 3">
            <a:extLst>
              <a:ext uri="{FF2B5EF4-FFF2-40B4-BE49-F238E27FC236}">
                <a16:creationId xmlns:a16="http://schemas.microsoft.com/office/drawing/2014/main" id="{0C725326-EF1E-4298-A114-258A5C886102}"/>
              </a:ext>
            </a:extLst>
          </p:cNvPr>
          <p:cNvSpPr>
            <a:spLocks noGrp="1"/>
          </p:cNvSpPr>
          <p:nvPr>
            <p:ph type="dt" sz="half" idx="11"/>
          </p:nvPr>
        </p:nvSpPr>
        <p:spPr/>
        <p:txBody>
          <a:bodyPr/>
          <a:lstStyle/>
          <a:p>
            <a:r>
              <a:rPr lang="nl-NL" dirty="0"/>
              <a:t>15 februari 2023</a:t>
            </a:r>
          </a:p>
        </p:txBody>
      </p:sp>
      <p:sp>
        <p:nvSpPr>
          <p:cNvPr id="5" name="Tijdelijke aanduiding voor voettekst 4">
            <a:extLst>
              <a:ext uri="{FF2B5EF4-FFF2-40B4-BE49-F238E27FC236}">
                <a16:creationId xmlns:a16="http://schemas.microsoft.com/office/drawing/2014/main" id="{B929E698-757A-4B2B-B0FF-B70564A28B7E}"/>
              </a:ext>
            </a:extLst>
          </p:cNvPr>
          <p:cNvSpPr>
            <a:spLocks noGrp="1"/>
          </p:cNvSpPr>
          <p:nvPr>
            <p:ph type="ftr" sz="quarter" idx="12"/>
          </p:nvPr>
        </p:nvSpPr>
        <p:spPr/>
        <p:txBody>
          <a:bodyPr/>
          <a:lstStyle/>
          <a:p>
            <a:r>
              <a:rPr lang="nl-NL" sz="1050" dirty="0"/>
              <a:t>Tijdelijke wet Transitiefonds landelijk gebied en natuur (36 277)</a:t>
            </a:r>
          </a:p>
        </p:txBody>
      </p:sp>
      <p:sp>
        <p:nvSpPr>
          <p:cNvPr id="6" name="Tijdelijke aanduiding voor dianummer 5">
            <a:extLst>
              <a:ext uri="{FF2B5EF4-FFF2-40B4-BE49-F238E27FC236}">
                <a16:creationId xmlns:a16="http://schemas.microsoft.com/office/drawing/2014/main" id="{F057176E-B7DD-4D36-9F55-E0C9B9A116D6}"/>
              </a:ext>
            </a:extLst>
          </p:cNvPr>
          <p:cNvSpPr>
            <a:spLocks noGrp="1"/>
          </p:cNvSpPr>
          <p:nvPr>
            <p:ph type="sldNum" sz="quarter" idx="13"/>
          </p:nvPr>
        </p:nvSpPr>
        <p:spPr/>
        <p:txBody>
          <a:bodyPr/>
          <a:lstStyle/>
          <a:p>
            <a:fld id="{10A0A6AF-03C5-477E-939A-E28F7E7F05EA}" type="slidenum">
              <a:rPr lang="nl-NL" smtClean="0"/>
              <a:pPr/>
              <a:t>2</a:t>
            </a:fld>
            <a:endParaRPr lang="nl-NL" dirty="0"/>
          </a:p>
        </p:txBody>
      </p:sp>
    </p:spTree>
    <p:extLst>
      <p:ext uri="{BB962C8B-B14F-4D97-AF65-F5344CB8AC3E}">
        <p14:creationId xmlns:p14="http://schemas.microsoft.com/office/powerpoint/2010/main" val="2118143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7F5810-A174-4F5D-801B-59E4659E2B71}"/>
              </a:ext>
            </a:extLst>
          </p:cNvPr>
          <p:cNvSpPr>
            <a:spLocks noGrp="1"/>
          </p:cNvSpPr>
          <p:nvPr>
            <p:ph type="title"/>
          </p:nvPr>
        </p:nvSpPr>
        <p:spPr>
          <a:xfrm>
            <a:off x="635000" y="1052513"/>
            <a:ext cx="11069320" cy="948047"/>
          </a:xfrm>
        </p:spPr>
        <p:txBody>
          <a:bodyPr>
            <a:normAutofit fontScale="90000"/>
          </a:bodyPr>
          <a:lstStyle/>
          <a:p>
            <a:pPr marL="1163638" indent="-1081088"/>
            <a:r>
              <a:rPr lang="nl-NL" sz="4400"/>
              <a:t>4c. </a:t>
            </a:r>
            <a:r>
              <a:rPr lang="nl-NL" sz="4400" dirty="0"/>
              <a:t>	Meerjarenprogramma </a:t>
            </a:r>
            <a:br>
              <a:rPr lang="nl-NL" sz="4400" dirty="0"/>
            </a:br>
            <a:r>
              <a:rPr lang="nl-NL" sz="4400" dirty="0"/>
              <a:t>Landelijk Gebied en Natuur</a:t>
            </a:r>
          </a:p>
        </p:txBody>
      </p:sp>
      <p:sp>
        <p:nvSpPr>
          <p:cNvPr id="5" name="Tijdelijke aanduiding voor inhoud 4">
            <a:extLst>
              <a:ext uri="{FF2B5EF4-FFF2-40B4-BE49-F238E27FC236}">
                <a16:creationId xmlns:a16="http://schemas.microsoft.com/office/drawing/2014/main" id="{E52A1530-0FBA-441D-9D06-D2387C57C660}"/>
              </a:ext>
            </a:extLst>
          </p:cNvPr>
          <p:cNvSpPr>
            <a:spLocks noGrp="1"/>
          </p:cNvSpPr>
          <p:nvPr>
            <p:ph idx="1"/>
          </p:nvPr>
        </p:nvSpPr>
        <p:spPr>
          <a:xfrm>
            <a:off x="635000" y="2505616"/>
            <a:ext cx="10923588" cy="3299871"/>
          </a:xfrm>
        </p:spPr>
        <p:txBody>
          <a:bodyPr numCol="1">
            <a:normAutofit fontScale="92500"/>
          </a:bodyPr>
          <a:lstStyle/>
          <a:p>
            <a:pPr>
              <a:buFont typeface="Arial" panose="020B0604020202020204" pitchFamily="34" charset="0"/>
              <a:buChar char="•"/>
            </a:pPr>
            <a:r>
              <a:rPr lang="nl-NL" dirty="0"/>
              <a:t>Indeling volgens artikelindeling Fondsbegroting</a:t>
            </a:r>
          </a:p>
          <a:p>
            <a:pPr>
              <a:buFont typeface="Arial" panose="020B0604020202020204" pitchFamily="34" charset="0"/>
              <a:buChar char="•"/>
            </a:pPr>
            <a:r>
              <a:rPr lang="nl-NL" dirty="0"/>
              <a:t>Zichtbare verdeling over beleidsterreinen en ontvangers</a:t>
            </a:r>
          </a:p>
          <a:p>
            <a:pPr>
              <a:buFont typeface="Arial" panose="020B0604020202020204" pitchFamily="34" charset="0"/>
              <a:buChar char="•"/>
            </a:pPr>
            <a:r>
              <a:rPr lang="nl-NL" dirty="0"/>
              <a:t>Weergave van de voortgang van de realisatie van de gebiedsprogramma’s , provinciale en landelijke </a:t>
            </a:r>
            <a:r>
              <a:rPr lang="nl-NL" dirty="0" err="1"/>
              <a:t>maatregelenpaketten</a:t>
            </a:r>
            <a:r>
              <a:rPr lang="nl-NL" dirty="0"/>
              <a:t> </a:t>
            </a:r>
            <a:r>
              <a:rPr lang="nl-NL" sz="2400" dirty="0">
                <a:effectLst/>
                <a:latin typeface="+mj-lt"/>
                <a:ea typeface="Times New Roman" panose="02020603050405020304" pitchFamily="18" charset="0"/>
                <a:cs typeface="Times New Roman" panose="02020603050405020304" pitchFamily="18" charset="0"/>
              </a:rPr>
              <a:t>die geheel of gedeeltelijk bekostigd worden uit het fonds.</a:t>
            </a:r>
            <a:endParaRPr lang="nl-NL" dirty="0"/>
          </a:p>
          <a:p>
            <a:pPr marL="0" indent="0">
              <a:buNone/>
            </a:pPr>
            <a:endParaRPr lang="nl-NL" dirty="0"/>
          </a:p>
          <a:p>
            <a:pPr marL="0" indent="0">
              <a:buNone/>
            </a:pPr>
            <a:r>
              <a:rPr lang="nl-NL" dirty="0"/>
              <a:t>Jaarlijkse actuele versie in programmaboek, dat wordt meegezonden naar het parlement tegelijk met de begroting.</a:t>
            </a:r>
          </a:p>
        </p:txBody>
      </p:sp>
    </p:spTree>
    <p:extLst>
      <p:ext uri="{BB962C8B-B14F-4D97-AF65-F5344CB8AC3E}">
        <p14:creationId xmlns:p14="http://schemas.microsoft.com/office/powerpoint/2010/main" val="3343092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7F5810-A174-4F5D-801B-59E4659E2B71}"/>
              </a:ext>
            </a:extLst>
          </p:cNvPr>
          <p:cNvSpPr>
            <a:spLocks noGrp="1"/>
          </p:cNvSpPr>
          <p:nvPr>
            <p:ph type="title"/>
          </p:nvPr>
        </p:nvSpPr>
        <p:spPr>
          <a:xfrm>
            <a:off x="635000" y="1052513"/>
            <a:ext cx="11069320" cy="948047"/>
          </a:xfrm>
        </p:spPr>
        <p:txBody>
          <a:bodyPr>
            <a:normAutofit/>
          </a:bodyPr>
          <a:lstStyle/>
          <a:p>
            <a:pPr marL="1163638" indent="-1081088"/>
            <a:r>
              <a:rPr lang="nl-NL" sz="4400" dirty="0"/>
              <a:t>Vragen en Bespreking</a:t>
            </a:r>
          </a:p>
        </p:txBody>
      </p:sp>
    </p:spTree>
    <p:extLst>
      <p:ext uri="{BB962C8B-B14F-4D97-AF65-F5344CB8AC3E}">
        <p14:creationId xmlns:p14="http://schemas.microsoft.com/office/powerpoint/2010/main" val="1974210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73A39C-7190-4C9C-AF06-5E4E608154B6}"/>
              </a:ext>
            </a:extLst>
          </p:cNvPr>
          <p:cNvSpPr>
            <a:spLocks noGrp="1"/>
          </p:cNvSpPr>
          <p:nvPr>
            <p:ph type="title"/>
          </p:nvPr>
        </p:nvSpPr>
        <p:spPr/>
        <p:txBody>
          <a:bodyPr>
            <a:normAutofit/>
          </a:bodyPr>
          <a:lstStyle/>
          <a:p>
            <a:r>
              <a:rPr lang="nl-NL" dirty="0"/>
              <a:t>1. Introductie</a:t>
            </a:r>
          </a:p>
        </p:txBody>
      </p:sp>
      <p:sp>
        <p:nvSpPr>
          <p:cNvPr id="3" name="Tijdelijke aanduiding voor tekst 2">
            <a:extLst>
              <a:ext uri="{FF2B5EF4-FFF2-40B4-BE49-F238E27FC236}">
                <a16:creationId xmlns:a16="http://schemas.microsoft.com/office/drawing/2014/main" id="{A3779485-27DE-4BE6-AD35-6BDF5E1F3BC9}"/>
              </a:ext>
            </a:extLst>
          </p:cNvPr>
          <p:cNvSpPr>
            <a:spLocks noGrp="1"/>
          </p:cNvSpPr>
          <p:nvPr>
            <p:ph type="body" sz="quarter" idx="10"/>
          </p:nvPr>
        </p:nvSpPr>
        <p:spPr/>
        <p:txBody>
          <a:bodyPr/>
          <a:lstStyle/>
          <a:p>
            <a:endParaRPr lang="nl-NL"/>
          </a:p>
        </p:txBody>
      </p:sp>
      <p:sp>
        <p:nvSpPr>
          <p:cNvPr id="6" name="Tijdelijke aanduiding voor dianummer 5">
            <a:extLst>
              <a:ext uri="{FF2B5EF4-FFF2-40B4-BE49-F238E27FC236}">
                <a16:creationId xmlns:a16="http://schemas.microsoft.com/office/drawing/2014/main" id="{1AFF2C38-2E40-4652-8847-831456DB164C}"/>
              </a:ext>
            </a:extLst>
          </p:cNvPr>
          <p:cNvSpPr>
            <a:spLocks noGrp="1"/>
          </p:cNvSpPr>
          <p:nvPr>
            <p:ph type="sldNum" sz="quarter" idx="13"/>
          </p:nvPr>
        </p:nvSpPr>
        <p:spPr/>
        <p:txBody>
          <a:bodyPr/>
          <a:lstStyle/>
          <a:p>
            <a:fld id="{10A0A6AF-03C5-477E-939A-E28F7E7F05EA}" type="slidenum">
              <a:rPr lang="nl-NL" smtClean="0"/>
              <a:pPr/>
              <a:t>3</a:t>
            </a:fld>
            <a:endParaRPr lang="nl-NL" dirty="0"/>
          </a:p>
        </p:txBody>
      </p:sp>
      <p:sp>
        <p:nvSpPr>
          <p:cNvPr id="7" name="Tijdelijke aanduiding voor datum 3">
            <a:extLst>
              <a:ext uri="{FF2B5EF4-FFF2-40B4-BE49-F238E27FC236}">
                <a16:creationId xmlns:a16="http://schemas.microsoft.com/office/drawing/2014/main" id="{6793FA2F-3124-4893-9035-19E200C343E4}"/>
              </a:ext>
            </a:extLst>
          </p:cNvPr>
          <p:cNvSpPr>
            <a:spLocks noGrp="1"/>
          </p:cNvSpPr>
          <p:nvPr>
            <p:ph type="dt" sz="half" idx="11"/>
          </p:nvPr>
        </p:nvSpPr>
        <p:spPr>
          <a:xfrm>
            <a:off x="635000" y="6543488"/>
            <a:ext cx="5003800" cy="264272"/>
          </a:xfrm>
        </p:spPr>
        <p:txBody>
          <a:bodyPr/>
          <a:lstStyle/>
          <a:p>
            <a:r>
              <a:rPr lang="nl-NL" dirty="0"/>
              <a:t>15 februari 2023</a:t>
            </a:r>
          </a:p>
        </p:txBody>
      </p:sp>
      <p:sp>
        <p:nvSpPr>
          <p:cNvPr id="8" name="Tijdelijke aanduiding voor voettekst 4">
            <a:extLst>
              <a:ext uri="{FF2B5EF4-FFF2-40B4-BE49-F238E27FC236}">
                <a16:creationId xmlns:a16="http://schemas.microsoft.com/office/drawing/2014/main" id="{1745786A-970C-481D-BB6E-699E798657A8}"/>
              </a:ext>
            </a:extLst>
          </p:cNvPr>
          <p:cNvSpPr>
            <a:spLocks noGrp="1"/>
          </p:cNvSpPr>
          <p:nvPr>
            <p:ph type="ftr" sz="quarter" idx="12"/>
          </p:nvPr>
        </p:nvSpPr>
        <p:spPr>
          <a:xfrm>
            <a:off x="635000" y="6221413"/>
            <a:ext cx="5003800" cy="322075"/>
          </a:xfrm>
        </p:spPr>
        <p:txBody>
          <a:bodyPr/>
          <a:lstStyle/>
          <a:p>
            <a:r>
              <a:rPr lang="nl-NL" sz="1050" dirty="0"/>
              <a:t>Tijdelijke wet Transitiefonds landelijk gebied en natuur (36 277)</a:t>
            </a:r>
          </a:p>
        </p:txBody>
      </p:sp>
    </p:spTree>
    <p:extLst>
      <p:ext uri="{BB962C8B-B14F-4D97-AF65-F5344CB8AC3E}">
        <p14:creationId xmlns:p14="http://schemas.microsoft.com/office/powerpoint/2010/main" val="2843639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12F195-64C6-4AB0-BFDA-F8863A1E2CDB}"/>
              </a:ext>
            </a:extLst>
          </p:cNvPr>
          <p:cNvSpPr>
            <a:spLocks noGrp="1"/>
          </p:cNvSpPr>
          <p:nvPr>
            <p:ph type="title"/>
          </p:nvPr>
        </p:nvSpPr>
        <p:spPr>
          <a:xfrm>
            <a:off x="634206" y="756457"/>
            <a:ext cx="10923588" cy="948047"/>
          </a:xfrm>
        </p:spPr>
        <p:txBody>
          <a:bodyPr>
            <a:noAutofit/>
          </a:bodyPr>
          <a:lstStyle/>
          <a:p>
            <a:r>
              <a:rPr lang="nl-NL" dirty="0"/>
              <a:t>Achtergrond (Coalitieakkoord)</a:t>
            </a:r>
          </a:p>
        </p:txBody>
      </p:sp>
      <p:graphicFrame>
        <p:nvGraphicFramePr>
          <p:cNvPr id="6" name="Tabel 4">
            <a:extLst>
              <a:ext uri="{FF2B5EF4-FFF2-40B4-BE49-F238E27FC236}">
                <a16:creationId xmlns:a16="http://schemas.microsoft.com/office/drawing/2014/main" id="{C666F3C9-2F19-4528-BB01-6C632450568D}"/>
              </a:ext>
            </a:extLst>
          </p:cNvPr>
          <p:cNvGraphicFramePr>
            <a:graphicFrameLocks/>
          </p:cNvGraphicFramePr>
          <p:nvPr>
            <p:extLst>
              <p:ext uri="{D42A27DB-BD31-4B8C-83A1-F6EECF244321}">
                <p14:modId xmlns:p14="http://schemas.microsoft.com/office/powerpoint/2010/main" val="619297690"/>
              </p:ext>
            </p:extLst>
          </p:nvPr>
        </p:nvGraphicFramePr>
        <p:xfrm>
          <a:off x="914037" y="1933014"/>
          <a:ext cx="10363926" cy="3935772"/>
        </p:xfrm>
        <a:graphic>
          <a:graphicData uri="http://schemas.openxmlformats.org/drawingml/2006/table">
            <a:tbl>
              <a:tblPr firstRow="1" bandRow="1"/>
              <a:tblGrid>
                <a:gridCol w="5181963">
                  <a:extLst>
                    <a:ext uri="{9D8B030D-6E8A-4147-A177-3AD203B41FA5}">
                      <a16:colId xmlns:a16="http://schemas.microsoft.com/office/drawing/2014/main" val="234597230"/>
                    </a:ext>
                  </a:extLst>
                </a:gridCol>
                <a:gridCol w="5181963">
                  <a:extLst>
                    <a:ext uri="{9D8B030D-6E8A-4147-A177-3AD203B41FA5}">
                      <a16:colId xmlns:a16="http://schemas.microsoft.com/office/drawing/2014/main" val="4039368427"/>
                    </a:ext>
                  </a:extLst>
                </a:gridCol>
              </a:tblGrid>
              <a:tr h="74616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spcBef>
                          <a:spcPts val="600"/>
                        </a:spcBef>
                      </a:pPr>
                      <a:r>
                        <a:rPr lang="nl-NL" sz="2400" dirty="0"/>
                        <a:t>Coalitie reserveert 25 miljard voor</a:t>
                      </a:r>
                    </a:p>
                  </a:txBody>
                  <a:tcPr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4831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nl-NL" sz="2400" b="1" dirty="0"/>
                        <a:t>Horizon: 2035</a:t>
                      </a:r>
                      <a:endParaRPr lang="nl-NL" sz="2400" dirty="0"/>
                    </a:p>
                  </a:txBody>
                  <a:tcPr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48312"/>
                    </a:solidFill>
                  </a:tcPr>
                </a:tc>
                <a:extLst>
                  <a:ext uri="{0D108BD9-81ED-4DB2-BD59-A6C34878D82A}">
                    <a16:rowId xmlns:a16="http://schemas.microsoft.com/office/drawing/2014/main" val="52067164"/>
                  </a:ext>
                </a:extLst>
              </a:tr>
              <a:tr h="273561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indent="-342900">
                        <a:buFont typeface="Wingdings" panose="05000000000000000000" pitchFamily="2" charset="2"/>
                        <a:buChar char="Ø"/>
                      </a:pPr>
                      <a:r>
                        <a:rPr lang="nl-NL" sz="2000" kern="1200" dirty="0">
                          <a:solidFill>
                            <a:schemeClr val="dk1"/>
                          </a:solidFill>
                          <a:latin typeface="Calibri" panose="020F0502020204030204"/>
                          <a:ea typeface="+mn-ea"/>
                          <a:cs typeface="+mn-cs"/>
                        </a:rPr>
                        <a:t>Integrale</a:t>
                      </a:r>
                      <a:r>
                        <a:rPr lang="nl-NL" sz="2000" dirty="0"/>
                        <a:t> </a:t>
                      </a:r>
                      <a:r>
                        <a:rPr lang="nl-NL" sz="2000" b="1" dirty="0"/>
                        <a:t>gebiedsgerichte aanpak </a:t>
                      </a:r>
                      <a:r>
                        <a:rPr lang="nl-NL" sz="2000" dirty="0"/>
                        <a:t>voor opgaven natuur, water en klimaat</a:t>
                      </a:r>
                    </a:p>
                    <a:p>
                      <a:pPr marL="342900" indent="-342900">
                        <a:buFont typeface="Wingdings" panose="05000000000000000000" pitchFamily="2" charset="2"/>
                        <a:buChar char="Ø"/>
                      </a:pPr>
                      <a:r>
                        <a:rPr lang="nl-NL" sz="2000" b="1" dirty="0"/>
                        <a:t>Onontkoombaar</a:t>
                      </a:r>
                      <a:r>
                        <a:rPr lang="nl-NL" sz="2000" dirty="0"/>
                        <a:t> terugbrengen van:</a:t>
                      </a:r>
                    </a:p>
                    <a:p>
                      <a:pPr marL="800100" lvl="1" indent="-342900">
                        <a:buFont typeface="Arial" panose="020B0604020202020204" pitchFamily="34" charset="0"/>
                        <a:buChar char="•"/>
                      </a:pPr>
                      <a:r>
                        <a:rPr lang="nl-NL" sz="2000" dirty="0"/>
                        <a:t>stikstofuitstoot en -depositie,</a:t>
                      </a:r>
                    </a:p>
                    <a:p>
                      <a:pPr marL="800100" lvl="1" indent="-342900">
                        <a:buFont typeface="Arial" panose="020B0604020202020204" pitchFamily="34" charset="0"/>
                        <a:buChar char="•"/>
                      </a:pPr>
                      <a:r>
                        <a:rPr lang="nl-NL" sz="2000" dirty="0"/>
                        <a:t>daarmee samenhangende CO2-emissie in landbouw en landgebruik , en </a:t>
                      </a:r>
                    </a:p>
                    <a:p>
                      <a:pPr marL="800100" lvl="1" indent="-342900">
                        <a:buFont typeface="Arial" panose="020B0604020202020204" pitchFamily="34" charset="0"/>
                        <a:buChar char="•"/>
                      </a:pPr>
                      <a:r>
                        <a:rPr lang="nl-NL" sz="2000" dirty="0"/>
                        <a:t>daarvoor </a:t>
                      </a:r>
                      <a:r>
                        <a:rPr lang="nl-NL" sz="2000" b="1" dirty="0"/>
                        <a:t>benodigde transitie </a:t>
                      </a:r>
                      <a:r>
                        <a:rPr lang="nl-NL" sz="2000" dirty="0"/>
                        <a:t>van de landbouwsector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indent="-342900" algn="l">
                        <a:buFont typeface="Wingdings" panose="05000000000000000000" pitchFamily="2" charset="2"/>
                        <a:buChar char="Ø"/>
                      </a:pPr>
                      <a:r>
                        <a:rPr lang="nl-NL" sz="2000" kern="1200" dirty="0">
                          <a:solidFill>
                            <a:schemeClr val="dk1"/>
                          </a:solidFill>
                          <a:latin typeface="Calibri" panose="020F0502020204030204"/>
                          <a:ea typeface="+mn-ea"/>
                          <a:cs typeface="+mn-cs"/>
                        </a:rPr>
                        <a:t>t/m 2030 oplopende reeks van 20 miljard;</a:t>
                      </a:r>
                    </a:p>
                    <a:p>
                      <a:pPr marL="342900" indent="-342900" algn="l">
                        <a:buFont typeface="Wingdings" panose="05000000000000000000" pitchFamily="2" charset="2"/>
                        <a:buChar char="Ø"/>
                      </a:pPr>
                      <a:r>
                        <a:rPr lang="nl-NL" sz="2000" kern="1200" dirty="0">
                          <a:solidFill>
                            <a:schemeClr val="dk1"/>
                          </a:solidFill>
                          <a:latin typeface="Calibri" panose="020F0502020204030204"/>
                          <a:ea typeface="+mn-ea"/>
                          <a:cs typeface="+mn-cs"/>
                        </a:rPr>
                        <a:t>tussen 2030-2035 jaarlijks 200 miljoen voor natuurverbetering en – herstel;</a:t>
                      </a:r>
                    </a:p>
                    <a:p>
                      <a:pPr marL="342900" indent="-342900" algn="l">
                        <a:buFont typeface="Wingdings" panose="05000000000000000000" pitchFamily="2" charset="2"/>
                        <a:buChar char="Ø"/>
                      </a:pPr>
                      <a:r>
                        <a:rPr lang="nl-NL" sz="2000" kern="1200" dirty="0">
                          <a:solidFill>
                            <a:schemeClr val="dk1"/>
                          </a:solidFill>
                          <a:latin typeface="Calibri" panose="020F0502020204030204"/>
                          <a:ea typeface="+mn-ea"/>
                          <a:cs typeface="+mn-cs"/>
                        </a:rPr>
                        <a:t>811 miljoen euro voor KRW doelbereik (grootschalig herstel beekdalen)</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40000"/>
                      </a:srgbClr>
                    </a:solidFill>
                  </a:tcPr>
                </a:tc>
                <a:extLst>
                  <a:ext uri="{0D108BD9-81ED-4DB2-BD59-A6C34878D82A}">
                    <a16:rowId xmlns:a16="http://schemas.microsoft.com/office/drawing/2014/main" val="1257295442"/>
                  </a:ext>
                </a:extLst>
              </a:tr>
              <a:tr h="453991">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nl-NL" sz="2000" b="0" dirty="0"/>
                        <a:t>Begrotingsfonds met “robuust mechanisme en </a:t>
                      </a:r>
                      <a:r>
                        <a:rPr lang="nl-NL" sz="2000" b="0" dirty="0" err="1"/>
                        <a:t>governance</a:t>
                      </a:r>
                      <a:r>
                        <a:rPr lang="nl-NL" sz="2000" b="0" dirty="0"/>
                        <a:t> van besluitvorming”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20000"/>
                      </a:srgbClr>
                    </a:solidFill>
                  </a:tcPr>
                </a:tc>
                <a:tc hMerge="1">
                  <a:txBody>
                    <a:bodyPr/>
                    <a:lstStyle/>
                    <a:p>
                      <a:pPr marL="180975" indent="-180975">
                        <a:buNone/>
                      </a:pPr>
                      <a:endParaRPr lang="nl-NL" sz="2000" dirty="0"/>
                    </a:p>
                  </a:txBody>
                  <a:tcPr/>
                </a:tc>
                <a:extLst>
                  <a:ext uri="{0D108BD9-81ED-4DB2-BD59-A6C34878D82A}">
                    <a16:rowId xmlns:a16="http://schemas.microsoft.com/office/drawing/2014/main" val="422497310"/>
                  </a:ext>
                </a:extLst>
              </a:tr>
            </a:tbl>
          </a:graphicData>
        </a:graphic>
      </p:graphicFrame>
    </p:spTree>
    <p:extLst>
      <p:ext uri="{BB962C8B-B14F-4D97-AF65-F5344CB8AC3E}">
        <p14:creationId xmlns:p14="http://schemas.microsoft.com/office/powerpoint/2010/main" val="3256798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8F537B-242C-4876-A485-0BD80A2B69F5}"/>
              </a:ext>
            </a:extLst>
          </p:cNvPr>
          <p:cNvSpPr>
            <a:spLocks noGrp="1"/>
          </p:cNvSpPr>
          <p:nvPr>
            <p:ph type="title"/>
          </p:nvPr>
        </p:nvSpPr>
        <p:spPr>
          <a:xfrm>
            <a:off x="635000" y="736629"/>
            <a:ext cx="10923588" cy="948047"/>
          </a:xfrm>
        </p:spPr>
        <p:txBody>
          <a:bodyPr/>
          <a:lstStyle/>
          <a:p>
            <a:r>
              <a:rPr lang="nl-NL" dirty="0"/>
              <a:t>Totstandkoming wetsvoorstel</a:t>
            </a:r>
          </a:p>
        </p:txBody>
      </p:sp>
      <p:sp>
        <p:nvSpPr>
          <p:cNvPr id="7" name="Tijdelijke aanduiding voor inhoud 4">
            <a:extLst>
              <a:ext uri="{FF2B5EF4-FFF2-40B4-BE49-F238E27FC236}">
                <a16:creationId xmlns:a16="http://schemas.microsoft.com/office/drawing/2014/main" id="{3F875862-AF5D-4A33-860D-CE93A2764969}"/>
              </a:ext>
            </a:extLst>
          </p:cNvPr>
          <p:cNvSpPr txBox="1">
            <a:spLocks/>
          </p:cNvSpPr>
          <p:nvPr/>
        </p:nvSpPr>
        <p:spPr>
          <a:xfrm>
            <a:off x="635000" y="2315997"/>
            <a:ext cx="10770062" cy="4023360"/>
          </a:xfrm>
          <a:prstGeom prst="rect">
            <a:avLst/>
          </a:prstGeom>
        </p:spPr>
        <p:txBody>
          <a:bodyPr vert="horz" lIns="0" tIns="45720" rIns="0" bIns="45720" rtlCol="0">
            <a:normAutofit fontScale="2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nl-NL" sz="9600" b="0" i="0" u="none" strike="noStrike" kern="1200" cap="none" spc="0" normalizeH="0" baseline="0" noProof="0" dirty="0">
                <a:ln>
                  <a:noFill/>
                </a:ln>
                <a:solidFill>
                  <a:srgbClr val="E48312">
                    <a:lumMod val="75000"/>
                  </a:srgbClr>
                </a:solidFill>
                <a:effectLst/>
                <a:uLnTx/>
                <a:uFillTx/>
                <a:latin typeface="Calibri" panose="020F0502020204030204"/>
                <a:ea typeface="+mn-ea"/>
                <a:cs typeface="+mn-cs"/>
              </a:rPr>
              <a:t>Aard begrotingsfonds:</a:t>
            </a:r>
          </a:p>
          <a:p>
            <a:pPr marL="542925" marR="0" lvl="0" indent="-271463" algn="l" defTabSz="914400" rtl="0" eaLnBrk="1" fontAlgn="auto" latinLnBrk="0" hangingPunct="1">
              <a:lnSpc>
                <a:spcPct val="90000"/>
              </a:lnSpc>
              <a:spcBef>
                <a:spcPts val="1200"/>
              </a:spcBef>
              <a:spcAft>
                <a:spcPts val="200"/>
              </a:spcAft>
              <a:buClr>
                <a:srgbClr val="E48312"/>
              </a:buClr>
              <a:buSzPct val="100000"/>
              <a:buFont typeface="Arial" panose="020B0604020202020204" pitchFamily="34" charset="0"/>
              <a:buChar char="•"/>
              <a:tabLst/>
              <a:defRPr/>
            </a:pPr>
            <a:r>
              <a:rPr kumimoji="0" lang="nl-NL" sz="9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Langere periode reserveren ten behoeve van een specifiek doel;</a:t>
            </a:r>
          </a:p>
          <a:p>
            <a:pPr marL="542925" marR="0" lvl="0" indent="-271463" algn="l" defTabSz="914400" rtl="0" eaLnBrk="1" fontAlgn="auto" latinLnBrk="0" hangingPunct="1">
              <a:lnSpc>
                <a:spcPct val="90000"/>
              </a:lnSpc>
              <a:spcBef>
                <a:spcPts val="1200"/>
              </a:spcBef>
              <a:spcAft>
                <a:spcPts val="200"/>
              </a:spcAft>
              <a:buClr>
                <a:srgbClr val="E48312"/>
              </a:buClr>
              <a:buSzPct val="100000"/>
              <a:buFont typeface="Arial" panose="020B0604020202020204" pitchFamily="34" charset="0"/>
              <a:buChar char="•"/>
              <a:tabLst/>
              <a:defRPr/>
            </a:pPr>
            <a:r>
              <a:rPr kumimoji="0" lang="nl-NL" sz="9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middelen keren eind van het jaar terug in het fonds i.p.v. naar algemene middelen.</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nl-NL" sz="9600" b="0" i="0" u="none" strike="noStrike" kern="1200" cap="none" spc="0" normalizeH="0" baseline="0" noProof="0" dirty="0">
                <a:ln>
                  <a:noFill/>
                </a:ln>
                <a:solidFill>
                  <a:srgbClr val="BD582C"/>
                </a:solidFill>
                <a:effectLst/>
                <a:uLnTx/>
                <a:uFillTx/>
                <a:latin typeface="Calibri" panose="020F0502020204030204"/>
                <a:ea typeface="+mn-ea"/>
                <a:cs typeface="+mn-cs"/>
              </a:rPr>
              <a:t>Instelling bij wet:</a:t>
            </a:r>
          </a:p>
          <a:p>
            <a:pPr marL="542925" marR="0" lvl="0" indent="-271463" algn="l" defTabSz="914400" rtl="0" eaLnBrk="1" fontAlgn="auto" latinLnBrk="0" hangingPunct="1">
              <a:lnSpc>
                <a:spcPct val="90000"/>
              </a:lnSpc>
              <a:spcBef>
                <a:spcPts val="1200"/>
              </a:spcBef>
              <a:spcAft>
                <a:spcPts val="200"/>
              </a:spcAft>
              <a:buClr>
                <a:srgbClr val="E48312"/>
              </a:buClr>
              <a:buSzPct val="100000"/>
              <a:buFont typeface="Arial" panose="020B0604020202020204" pitchFamily="34" charset="0"/>
              <a:buChar char="•"/>
              <a:tabLst/>
              <a:defRPr/>
            </a:pPr>
            <a:r>
              <a:rPr kumimoji="0" lang="nl-NL" sz="9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wetgever bepaalt i.i.g. de </a:t>
            </a:r>
            <a:r>
              <a:rPr kumimoji="0" lang="nl-NL" sz="960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doelen en vormen van uitgaven, en wijst de fondsbeheerder aan</a:t>
            </a:r>
            <a:r>
              <a:rPr kumimoji="0" lang="nl-NL" sz="9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a:t>
            </a:r>
          </a:p>
          <a:p>
            <a:pPr marL="542925" marR="0" lvl="0" indent="-271463" algn="l" defTabSz="914400" rtl="0" eaLnBrk="1" fontAlgn="auto" latinLnBrk="0" hangingPunct="1">
              <a:lnSpc>
                <a:spcPct val="90000"/>
              </a:lnSpc>
              <a:spcBef>
                <a:spcPts val="1200"/>
              </a:spcBef>
              <a:spcAft>
                <a:spcPts val="200"/>
              </a:spcAft>
              <a:buClr>
                <a:srgbClr val="E48312"/>
              </a:buClr>
              <a:buSzPct val="100000"/>
              <a:buFont typeface="Arial" panose="020B0604020202020204" pitchFamily="34" charset="0"/>
              <a:buChar char="•"/>
              <a:tabLst/>
              <a:defRPr/>
            </a:pPr>
            <a:r>
              <a:rPr kumimoji="0" lang="nl-NL" sz="9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Afspraak met Financiën over toetsingscriteria en andere elementen besluitvorming;</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nl-NL" sz="9600" b="0" i="0" u="none" strike="noStrike" kern="1200" cap="none" spc="0" normalizeH="0" baseline="0" noProof="0" dirty="0">
                <a:ln>
                  <a:noFill/>
                </a:ln>
                <a:solidFill>
                  <a:srgbClr val="BD582C"/>
                </a:solidFill>
                <a:effectLst/>
                <a:uLnTx/>
                <a:uFillTx/>
                <a:latin typeface="Calibri" panose="020F0502020204030204"/>
                <a:ea typeface="+mn-ea"/>
                <a:cs typeface="+mn-cs"/>
              </a:rPr>
              <a:t>Bij voorkeur vanaf 2024 van kracht, dat betekent:</a:t>
            </a:r>
          </a:p>
          <a:p>
            <a:pPr marL="542925" marR="0" lvl="0" indent="-271463" algn="l" defTabSz="914400" rtl="0" eaLnBrk="1" fontAlgn="auto" latinLnBrk="0" hangingPunct="1">
              <a:lnSpc>
                <a:spcPct val="90000"/>
              </a:lnSpc>
              <a:spcBef>
                <a:spcPts val="1200"/>
              </a:spcBef>
              <a:spcAft>
                <a:spcPts val="200"/>
              </a:spcAft>
              <a:buClr>
                <a:srgbClr val="E48312"/>
              </a:buClr>
              <a:buSzPct val="100000"/>
              <a:buFont typeface="Arial" panose="020B0604020202020204" pitchFamily="34" charset="0"/>
              <a:buChar char="•"/>
              <a:tabLst/>
              <a:defRPr/>
            </a:pPr>
            <a:r>
              <a:rPr kumimoji="0" lang="nl-NL" sz="9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Inwerkingtreding instellingswet vóór Prinsjesdag 2023</a:t>
            </a:r>
            <a:r>
              <a:rPr lang="nl-NL" sz="9600" dirty="0">
                <a:solidFill>
                  <a:srgbClr val="000000">
                    <a:lumMod val="75000"/>
                    <a:lumOff val="25000"/>
                  </a:srgbClr>
                </a:solidFill>
                <a:latin typeface="Calibri" panose="020F0502020204030204"/>
              </a:rPr>
              <a:t>;</a:t>
            </a:r>
            <a:endParaRPr kumimoji="0" lang="nl-NL" sz="9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endParaRPr kumimoji="0" lang="nl-NL"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1437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436C77-129B-49C6-BF48-47FB987F3505}"/>
              </a:ext>
            </a:extLst>
          </p:cNvPr>
          <p:cNvSpPr>
            <a:spLocks noGrp="1"/>
          </p:cNvSpPr>
          <p:nvPr>
            <p:ph type="title"/>
          </p:nvPr>
        </p:nvSpPr>
        <p:spPr>
          <a:xfrm>
            <a:off x="634206" y="669336"/>
            <a:ext cx="10923588" cy="948047"/>
          </a:xfrm>
        </p:spPr>
        <p:txBody>
          <a:bodyPr/>
          <a:lstStyle/>
          <a:p>
            <a:r>
              <a:rPr lang="nl-NL" dirty="0"/>
              <a:t>Tijdpad</a:t>
            </a:r>
          </a:p>
        </p:txBody>
      </p:sp>
      <p:cxnSp>
        <p:nvCxnSpPr>
          <p:cNvPr id="5" name="Rechte verbindingslijn met pijl 4">
            <a:extLst>
              <a:ext uri="{FF2B5EF4-FFF2-40B4-BE49-F238E27FC236}">
                <a16:creationId xmlns:a16="http://schemas.microsoft.com/office/drawing/2014/main" id="{5456D95B-EEDB-447F-803D-9B951CA61A6B}"/>
              </a:ext>
            </a:extLst>
          </p:cNvPr>
          <p:cNvCxnSpPr>
            <a:cxnSpLocks/>
          </p:cNvCxnSpPr>
          <p:nvPr/>
        </p:nvCxnSpPr>
        <p:spPr>
          <a:xfrm>
            <a:off x="211401" y="5277633"/>
            <a:ext cx="84561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 name="Tabel 4">
            <a:extLst>
              <a:ext uri="{FF2B5EF4-FFF2-40B4-BE49-F238E27FC236}">
                <a16:creationId xmlns:a16="http://schemas.microsoft.com/office/drawing/2014/main" id="{BB5C978E-A9AC-40EB-BD05-2B8764D317BE}"/>
              </a:ext>
            </a:extLst>
          </p:cNvPr>
          <p:cNvGraphicFramePr>
            <a:graphicFrameLocks noGrp="1"/>
          </p:cNvGraphicFramePr>
          <p:nvPr>
            <p:extLst>
              <p:ext uri="{D42A27DB-BD31-4B8C-83A1-F6EECF244321}">
                <p14:modId xmlns:p14="http://schemas.microsoft.com/office/powerpoint/2010/main" val="1894281069"/>
              </p:ext>
            </p:extLst>
          </p:nvPr>
        </p:nvGraphicFramePr>
        <p:xfrm>
          <a:off x="1250200" y="1812347"/>
          <a:ext cx="9108078" cy="4167054"/>
        </p:xfrm>
        <a:graphic>
          <a:graphicData uri="http://schemas.openxmlformats.org/drawingml/2006/table">
            <a:tbl>
              <a:tblPr firstRow="1" bandRow="1"/>
              <a:tblGrid>
                <a:gridCol w="4554039">
                  <a:extLst>
                    <a:ext uri="{9D8B030D-6E8A-4147-A177-3AD203B41FA5}">
                      <a16:colId xmlns:a16="http://schemas.microsoft.com/office/drawing/2014/main" val="3991752857"/>
                    </a:ext>
                  </a:extLst>
                </a:gridCol>
                <a:gridCol w="4554039">
                  <a:extLst>
                    <a:ext uri="{9D8B030D-6E8A-4147-A177-3AD203B41FA5}">
                      <a16:colId xmlns:a16="http://schemas.microsoft.com/office/drawing/2014/main" val="195103600"/>
                    </a:ext>
                  </a:extLst>
                </a:gridCol>
              </a:tblGrid>
              <a:tr h="463006">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nl-NL" sz="2400" dirty="0"/>
                        <a:t>Tijdpad op hoofdlijnen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48312"/>
                    </a:solidFill>
                  </a:tcPr>
                </a:tc>
                <a:tc hMerge="1">
                  <a:txBody>
                    <a:bodyPr/>
                    <a:lstStyle/>
                    <a:p>
                      <a:endParaRPr lang="nl-NL" dirty="0"/>
                    </a:p>
                  </a:txBody>
                  <a:tcPr/>
                </a:tc>
                <a:extLst>
                  <a:ext uri="{0D108BD9-81ED-4DB2-BD59-A6C34878D82A}">
                    <a16:rowId xmlns:a16="http://schemas.microsoft.com/office/drawing/2014/main" val="2719385422"/>
                  </a:ext>
                </a:extLst>
              </a:tr>
              <a:tr h="46300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2400" dirty="0"/>
                        <a:t>Februari-april</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2400" dirty="0"/>
                        <a:t>Opstellen wetsvoorstel</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40000"/>
                      </a:srgbClr>
                    </a:solidFill>
                  </a:tcPr>
                </a:tc>
                <a:extLst>
                  <a:ext uri="{0D108BD9-81ED-4DB2-BD59-A6C34878D82A}">
                    <a16:rowId xmlns:a16="http://schemas.microsoft.com/office/drawing/2014/main" val="2543048168"/>
                  </a:ext>
                </a:extLst>
              </a:tr>
              <a:tr h="46300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2400" dirty="0"/>
                        <a:t>April-mei 2022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2400" dirty="0"/>
                        <a:t>Consultatieperiode wetsvoorstel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20000"/>
                      </a:srgbClr>
                    </a:solidFill>
                  </a:tcPr>
                </a:tc>
                <a:extLst>
                  <a:ext uri="{0D108BD9-81ED-4DB2-BD59-A6C34878D82A}">
                    <a16:rowId xmlns:a16="http://schemas.microsoft.com/office/drawing/2014/main" val="1113612042"/>
                  </a:ext>
                </a:extLst>
              </a:tr>
              <a:tr h="46300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2400" dirty="0"/>
                        <a:t>Juli 2022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t>Besluitvorming in Ministerraad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40000"/>
                      </a:srgbClr>
                    </a:solidFill>
                  </a:tcPr>
                </a:tc>
                <a:extLst>
                  <a:ext uri="{0D108BD9-81ED-4DB2-BD59-A6C34878D82A}">
                    <a16:rowId xmlns:a16="http://schemas.microsoft.com/office/drawing/2014/main" val="2038896622"/>
                  </a:ext>
                </a:extLst>
              </a:tr>
              <a:tr h="46300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2400" dirty="0"/>
                        <a:t>12 juli 2022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2400" dirty="0"/>
                        <a:t>Aanbieding aan Raad van State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20000"/>
                      </a:srgbClr>
                    </a:solidFill>
                  </a:tcPr>
                </a:tc>
                <a:extLst>
                  <a:ext uri="{0D108BD9-81ED-4DB2-BD59-A6C34878D82A}">
                    <a16:rowId xmlns:a16="http://schemas.microsoft.com/office/drawing/2014/main" val="159014966"/>
                  </a:ext>
                </a:extLst>
              </a:tr>
              <a:tr h="46300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2400" dirty="0"/>
                        <a:t>November 2022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2400" dirty="0"/>
                        <a:t>Advies Raad van State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40000"/>
                      </a:srgbClr>
                    </a:solidFill>
                  </a:tcPr>
                </a:tc>
                <a:extLst>
                  <a:ext uri="{0D108BD9-81ED-4DB2-BD59-A6C34878D82A}">
                    <a16:rowId xmlns:a16="http://schemas.microsoft.com/office/drawing/2014/main" val="2690262231"/>
                  </a:ext>
                </a:extLst>
              </a:tr>
              <a:tr h="46300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2400" dirty="0"/>
                        <a:t>15 december 2022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2400" dirty="0"/>
                        <a:t>Indienen bij de Tweede Kamer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20000"/>
                      </a:srgbClr>
                    </a:solidFill>
                  </a:tcPr>
                </a:tc>
                <a:extLst>
                  <a:ext uri="{0D108BD9-81ED-4DB2-BD59-A6C34878D82A}">
                    <a16:rowId xmlns:a16="http://schemas.microsoft.com/office/drawing/2014/main" val="2286737112"/>
                  </a:ext>
                </a:extLst>
              </a:tr>
              <a:tr h="46300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2400" dirty="0"/>
                        <a:t>Voorjaar 2023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2400" dirty="0"/>
                        <a:t>Parlementaire behandeling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40000"/>
                      </a:srgbClr>
                    </a:solidFill>
                  </a:tcPr>
                </a:tc>
                <a:extLst>
                  <a:ext uri="{0D108BD9-81ED-4DB2-BD59-A6C34878D82A}">
                    <a16:rowId xmlns:a16="http://schemas.microsoft.com/office/drawing/2014/main" val="773894025"/>
                  </a:ext>
                </a:extLst>
              </a:tr>
              <a:tr h="46300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2400" dirty="0"/>
                        <a:t>Juli 2023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2400" dirty="0"/>
                        <a:t>Inwerkingtreding wet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20000"/>
                      </a:srgbClr>
                    </a:solidFill>
                  </a:tcPr>
                </a:tc>
                <a:extLst>
                  <a:ext uri="{0D108BD9-81ED-4DB2-BD59-A6C34878D82A}">
                    <a16:rowId xmlns:a16="http://schemas.microsoft.com/office/drawing/2014/main" val="1585851296"/>
                  </a:ext>
                </a:extLst>
              </a:tr>
            </a:tbl>
          </a:graphicData>
        </a:graphic>
      </p:graphicFrame>
    </p:spTree>
    <p:extLst>
      <p:ext uri="{BB962C8B-B14F-4D97-AF65-F5344CB8AC3E}">
        <p14:creationId xmlns:p14="http://schemas.microsoft.com/office/powerpoint/2010/main" val="136779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73A39C-7190-4C9C-AF06-5E4E608154B6}"/>
              </a:ext>
            </a:extLst>
          </p:cNvPr>
          <p:cNvSpPr>
            <a:spLocks noGrp="1"/>
          </p:cNvSpPr>
          <p:nvPr>
            <p:ph type="title"/>
          </p:nvPr>
        </p:nvSpPr>
        <p:spPr>
          <a:xfrm>
            <a:off x="635000" y="2636838"/>
            <a:ext cx="5167284" cy="1584324"/>
          </a:xfrm>
        </p:spPr>
        <p:txBody>
          <a:bodyPr>
            <a:normAutofit/>
          </a:bodyPr>
          <a:lstStyle/>
          <a:p>
            <a:r>
              <a:rPr lang="nl-NL" dirty="0"/>
              <a:t>2. Doelen Transitiefonds</a:t>
            </a:r>
          </a:p>
        </p:txBody>
      </p:sp>
      <p:sp>
        <p:nvSpPr>
          <p:cNvPr id="3" name="Tijdelijke aanduiding voor tekst 2">
            <a:extLst>
              <a:ext uri="{FF2B5EF4-FFF2-40B4-BE49-F238E27FC236}">
                <a16:creationId xmlns:a16="http://schemas.microsoft.com/office/drawing/2014/main" id="{A3779485-27DE-4BE6-AD35-6BDF5E1F3BC9}"/>
              </a:ext>
            </a:extLst>
          </p:cNvPr>
          <p:cNvSpPr>
            <a:spLocks noGrp="1"/>
          </p:cNvSpPr>
          <p:nvPr>
            <p:ph type="body" sz="quarter" idx="10"/>
          </p:nvPr>
        </p:nvSpPr>
        <p:spPr/>
        <p:txBody>
          <a:bodyPr/>
          <a:lstStyle/>
          <a:p>
            <a:r>
              <a:rPr lang="nl-NL" dirty="0"/>
              <a:t>Doelomschrijving</a:t>
            </a:r>
          </a:p>
          <a:p>
            <a:r>
              <a:rPr lang="nl-NL" dirty="0"/>
              <a:t>Vangnetbepaling</a:t>
            </a:r>
          </a:p>
        </p:txBody>
      </p:sp>
      <p:sp>
        <p:nvSpPr>
          <p:cNvPr id="4" name="Tijdelijke aanduiding voor datum 3">
            <a:extLst>
              <a:ext uri="{FF2B5EF4-FFF2-40B4-BE49-F238E27FC236}">
                <a16:creationId xmlns:a16="http://schemas.microsoft.com/office/drawing/2014/main" id="{72780184-78EB-41A3-968F-1E9CE4FDD6C1}"/>
              </a:ext>
            </a:extLst>
          </p:cNvPr>
          <p:cNvSpPr>
            <a:spLocks noGrp="1"/>
          </p:cNvSpPr>
          <p:nvPr>
            <p:ph type="dt" sz="half" idx="11"/>
          </p:nvPr>
        </p:nvSpPr>
        <p:spPr/>
        <p:txBody>
          <a:bodyPr/>
          <a:lstStyle/>
          <a:p>
            <a:r>
              <a:rPr lang="nl-NL" dirty="0"/>
              <a:t>15 </a:t>
            </a:r>
            <a:r>
              <a:rPr lang="nl-NL" dirty="0" err="1"/>
              <a:t>febuari</a:t>
            </a:r>
            <a:r>
              <a:rPr lang="nl-NL" dirty="0"/>
              <a:t> 2023</a:t>
            </a:r>
          </a:p>
        </p:txBody>
      </p:sp>
      <p:sp>
        <p:nvSpPr>
          <p:cNvPr id="5" name="Tijdelijke aanduiding voor voettekst 4">
            <a:extLst>
              <a:ext uri="{FF2B5EF4-FFF2-40B4-BE49-F238E27FC236}">
                <a16:creationId xmlns:a16="http://schemas.microsoft.com/office/drawing/2014/main" id="{AAC974FC-8F8D-4AB7-B29A-62169F99BE1D}"/>
              </a:ext>
            </a:extLst>
          </p:cNvPr>
          <p:cNvSpPr>
            <a:spLocks noGrp="1"/>
          </p:cNvSpPr>
          <p:nvPr>
            <p:ph type="ftr" sz="quarter" idx="12"/>
          </p:nvPr>
        </p:nvSpPr>
        <p:spPr/>
        <p:txBody>
          <a:bodyPr/>
          <a:lstStyle/>
          <a:p>
            <a:r>
              <a:rPr lang="nl-NL" sz="1050" dirty="0"/>
              <a:t>Tijdelijke wet Transitiefonds landelijk gebied en natuur (36 277)</a:t>
            </a:r>
          </a:p>
        </p:txBody>
      </p:sp>
      <p:sp>
        <p:nvSpPr>
          <p:cNvPr id="6" name="Tijdelijke aanduiding voor dianummer 5">
            <a:extLst>
              <a:ext uri="{FF2B5EF4-FFF2-40B4-BE49-F238E27FC236}">
                <a16:creationId xmlns:a16="http://schemas.microsoft.com/office/drawing/2014/main" id="{1AFF2C38-2E40-4652-8847-831456DB164C}"/>
              </a:ext>
            </a:extLst>
          </p:cNvPr>
          <p:cNvSpPr>
            <a:spLocks noGrp="1"/>
          </p:cNvSpPr>
          <p:nvPr>
            <p:ph type="sldNum" sz="quarter" idx="13"/>
          </p:nvPr>
        </p:nvSpPr>
        <p:spPr/>
        <p:txBody>
          <a:bodyPr/>
          <a:lstStyle/>
          <a:p>
            <a:fld id="{10A0A6AF-03C5-477E-939A-E28F7E7F05EA}" type="slidenum">
              <a:rPr lang="nl-NL" smtClean="0"/>
              <a:pPr/>
              <a:t>7</a:t>
            </a:fld>
            <a:endParaRPr lang="nl-NL" dirty="0"/>
          </a:p>
        </p:txBody>
      </p:sp>
    </p:spTree>
    <p:extLst>
      <p:ext uri="{BB962C8B-B14F-4D97-AF65-F5344CB8AC3E}">
        <p14:creationId xmlns:p14="http://schemas.microsoft.com/office/powerpoint/2010/main" val="4184524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3F74D6-3713-4E48-832C-A3375287EF58}"/>
              </a:ext>
            </a:extLst>
          </p:cNvPr>
          <p:cNvSpPr>
            <a:spLocks noGrp="1"/>
          </p:cNvSpPr>
          <p:nvPr>
            <p:ph type="title"/>
          </p:nvPr>
        </p:nvSpPr>
        <p:spPr/>
        <p:txBody>
          <a:bodyPr/>
          <a:lstStyle/>
          <a:p>
            <a:r>
              <a:rPr lang="nl-NL" dirty="0"/>
              <a:t>2a. Doelomschrijving</a:t>
            </a:r>
          </a:p>
        </p:txBody>
      </p:sp>
      <p:sp>
        <p:nvSpPr>
          <p:cNvPr id="7" name="Tijdelijke aanduiding voor inhoud 2">
            <a:extLst>
              <a:ext uri="{FF2B5EF4-FFF2-40B4-BE49-F238E27FC236}">
                <a16:creationId xmlns:a16="http://schemas.microsoft.com/office/drawing/2014/main" id="{159F40FD-0D5C-4BBD-A086-2F8E7A41FF6F}"/>
              </a:ext>
            </a:extLst>
          </p:cNvPr>
          <p:cNvSpPr txBox="1">
            <a:spLocks/>
          </p:cNvSpPr>
          <p:nvPr/>
        </p:nvSpPr>
        <p:spPr>
          <a:xfrm>
            <a:off x="635000" y="2477897"/>
            <a:ext cx="10429832" cy="2938833"/>
          </a:xfrm>
          <a:prstGeom prst="rect">
            <a:avLst/>
          </a:prstGeom>
          <a:ln w="28575">
            <a:solidFill>
              <a:schemeClr val="tx2"/>
            </a:solidFill>
          </a:ln>
        </p:spPr>
        <p:txBody>
          <a:bodyPr vert="horz" lIns="0" tIns="45720" rIns="0" bIns="45720" rtlCol="0">
            <a:normAutofit fontScale="70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82563"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0" lang="nl-NL"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a:r>
            <a:br>
              <a:rPr kumimoji="0" lang="nl-NL"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br>
            <a:r>
              <a:rPr kumimoji="0" lang="nl-NL" sz="2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Het fonds is voor de financiering van </a:t>
            </a:r>
            <a:r>
              <a:rPr kumimoji="0" lang="nl-NL" sz="2800" b="0" i="0" u="sng"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landbouw- en natuurmaatregelen</a:t>
            </a:r>
            <a:r>
              <a:rPr kumimoji="0" lang="nl-NL" sz="2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Doelen:</a:t>
            </a:r>
          </a:p>
          <a:p>
            <a:pPr marL="182563"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0" lang="nl-NL" sz="2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a. 74% onder KDW in 2030 (mits doel wordt aangepast in Wet natuurbescherming en Omgevingswet);</a:t>
            </a:r>
          </a:p>
          <a:p>
            <a:pPr marL="182563"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0" lang="nl-NL" sz="2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b. Restemissiedoel CO2 2030 voor landbouw (</a:t>
            </a:r>
            <a:r>
              <a:rPr kumimoji="0" lang="nl-NL" sz="2800" b="0" i="0" u="none" strike="noStrike" kern="1200" cap="none" spc="0" normalizeH="0" baseline="0" noProof="0" dirty="0" err="1">
                <a:ln>
                  <a:noFill/>
                </a:ln>
                <a:solidFill>
                  <a:srgbClr val="000000">
                    <a:lumMod val="75000"/>
                    <a:lumOff val="25000"/>
                  </a:srgbClr>
                </a:solidFill>
                <a:effectLst/>
                <a:uLnTx/>
                <a:uFillTx/>
                <a:latin typeface="Calibri" panose="020F0502020204030204"/>
                <a:ea typeface="+mn-ea"/>
                <a:cs typeface="+mn-cs"/>
              </a:rPr>
              <a:t>excl</a:t>
            </a:r>
            <a:r>
              <a:rPr kumimoji="0" lang="nl-NL" sz="2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glastuinbouw) en landgebruik (LULUCF);</a:t>
            </a:r>
          </a:p>
          <a:p>
            <a:pPr marL="182563"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0" lang="nl-NL" sz="2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c. Instandhoudingsdoelstellingen VHR;</a:t>
            </a:r>
          </a:p>
          <a:p>
            <a:pPr marL="182563"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0" lang="nl-NL" sz="2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d. Chemische en ecologische toestand van watersystemen in samenhang met emissies landbouw;</a:t>
            </a:r>
          </a:p>
          <a:p>
            <a:pPr marL="182563"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0" lang="nl-NL" sz="2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e. Verduurzaming  van landbouw met het oog op het bereiken van de doelen a t/m d</a:t>
            </a:r>
          </a:p>
          <a:p>
            <a:pPr marL="182563"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endParaRPr kumimoji="0" lang="nl-NL" sz="2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endParaRPr kumimoji="0" lang="nl-NL" sz="2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2017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503B58-CE9E-40DA-BD13-00AAF5C8ED30}"/>
              </a:ext>
            </a:extLst>
          </p:cNvPr>
          <p:cNvSpPr>
            <a:spLocks noGrp="1"/>
          </p:cNvSpPr>
          <p:nvPr>
            <p:ph type="title"/>
          </p:nvPr>
        </p:nvSpPr>
        <p:spPr/>
        <p:txBody>
          <a:bodyPr/>
          <a:lstStyle/>
          <a:p>
            <a:r>
              <a:rPr lang="nl-NL" dirty="0"/>
              <a:t>2b. Toelichting doelomschrijving</a:t>
            </a:r>
          </a:p>
        </p:txBody>
      </p:sp>
      <p:sp>
        <p:nvSpPr>
          <p:cNvPr id="3" name="Tijdelijke aanduiding voor inhoud 2">
            <a:extLst>
              <a:ext uri="{FF2B5EF4-FFF2-40B4-BE49-F238E27FC236}">
                <a16:creationId xmlns:a16="http://schemas.microsoft.com/office/drawing/2014/main" id="{5FECC61E-61C2-4704-B418-CE75CD8FA11E}"/>
              </a:ext>
            </a:extLst>
          </p:cNvPr>
          <p:cNvSpPr>
            <a:spLocks noGrp="1"/>
          </p:cNvSpPr>
          <p:nvPr>
            <p:ph idx="1"/>
          </p:nvPr>
        </p:nvSpPr>
        <p:spPr>
          <a:xfrm>
            <a:off x="801188" y="2176660"/>
            <a:ext cx="10371909" cy="4023360"/>
          </a:xfrm>
        </p:spPr>
        <p:txBody>
          <a:bodyPr numCol="1">
            <a:noAutofit/>
          </a:bodyPr>
          <a:lstStyle/>
          <a:p>
            <a:pPr marL="182563" indent="-182563">
              <a:buFont typeface="Arial" panose="020B0604020202020204" pitchFamily="34" charset="0"/>
              <a:buChar char="•"/>
            </a:pPr>
            <a:r>
              <a:rPr lang="nl-NL" sz="1800" dirty="0"/>
              <a:t>Landelijk stikstofdoel, maar andere sectoren alleen via vangnetbepaling;</a:t>
            </a:r>
          </a:p>
          <a:p>
            <a:pPr marL="182563" indent="-182563">
              <a:buFont typeface="Arial" panose="020B0604020202020204" pitchFamily="34" charset="0"/>
              <a:buChar char="•"/>
            </a:pPr>
            <a:r>
              <a:rPr lang="nl-NL" sz="1800" dirty="0"/>
              <a:t>CO2 emissies en –opslag, geen energie-transitie of klimaatadaptatie;</a:t>
            </a:r>
          </a:p>
          <a:p>
            <a:pPr marL="182563" indent="-182563">
              <a:buFont typeface="Arial" panose="020B0604020202020204" pitchFamily="34" charset="0"/>
              <a:buChar char="•"/>
            </a:pPr>
            <a:r>
              <a:rPr lang="nl-NL" sz="1800" dirty="0"/>
              <a:t>Natuuropgave: soorten en habitats, binnen en buiten N2000, maar financiering slechts tot en met 2035 en geen </a:t>
            </a:r>
            <a:r>
              <a:rPr lang="nl-NL" sz="1800" dirty="0" err="1"/>
              <a:t>dubbeling</a:t>
            </a:r>
            <a:r>
              <a:rPr lang="nl-NL" sz="1800" dirty="0"/>
              <a:t> met bestaande afspraken (SNL, NNN, e.d.);</a:t>
            </a:r>
          </a:p>
          <a:p>
            <a:pPr marL="182563" indent="-182563">
              <a:buFont typeface="Arial" panose="020B0604020202020204" pitchFamily="34" charset="0"/>
              <a:buChar char="•"/>
            </a:pPr>
            <a:r>
              <a:rPr lang="nl-NL" sz="1800" dirty="0"/>
              <a:t>Maatregelen gericht op het herstel en versterken van de natuur. Daarmee ontstaat op termijn ook meer ontwikkelingsruimte. </a:t>
            </a:r>
          </a:p>
          <a:p>
            <a:pPr marL="182563" indent="-182563">
              <a:buFont typeface="Arial" panose="020B0604020202020204" pitchFamily="34" charset="0"/>
              <a:buChar char="•"/>
            </a:pPr>
            <a:r>
              <a:rPr lang="nl-NL" sz="1800" dirty="0"/>
              <a:t>Verduurzaming van de landbouw is een belangrijk doel. Zonder agrarische ondernemers zijn de opgaven in het landelijk gebied niet haalbaar. </a:t>
            </a:r>
          </a:p>
          <a:p>
            <a:pPr marL="182563" indent="-182563">
              <a:buFont typeface="Arial" panose="020B0604020202020204" pitchFamily="34" charset="0"/>
              <a:buChar char="•"/>
            </a:pPr>
            <a:r>
              <a:rPr lang="nl-NL" sz="1800" dirty="0"/>
              <a:t>“Landbouwmaatregel” gaat over primaire landbouwsector (boeren, niet de keten)</a:t>
            </a:r>
          </a:p>
        </p:txBody>
      </p:sp>
    </p:spTree>
    <p:extLst>
      <p:ext uri="{BB962C8B-B14F-4D97-AF65-F5344CB8AC3E}">
        <p14:creationId xmlns:p14="http://schemas.microsoft.com/office/powerpoint/2010/main" val="27111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7zcg99Ox8.zOocoZ2CRXLw"/>
</p:tagLst>
</file>

<file path=ppt/theme/theme1.xml><?xml version="1.0" encoding="utf-8"?>
<a:theme xmlns:a="http://schemas.openxmlformats.org/drawingml/2006/main" name="Rijkshuisstijl Violet">
  <a:themeElements>
    <a:clrScheme name="Rijks Donkergroen">
      <a:dk1>
        <a:srgbClr val="000000"/>
      </a:dk1>
      <a:lt1>
        <a:srgbClr val="FFFFFF"/>
      </a:lt1>
      <a:dk2>
        <a:srgbClr val="275837"/>
      </a:dk2>
      <a:lt2>
        <a:srgbClr val="DEE5E1"/>
      </a:lt2>
      <a:accent1>
        <a:srgbClr val="F092CD"/>
      </a:accent1>
      <a:accent2>
        <a:srgbClr val="FFB612"/>
      </a:accent2>
      <a:accent3>
        <a:srgbClr val="8EC9E7"/>
      </a:accent3>
      <a:accent4>
        <a:srgbClr val="75D1B5"/>
      </a:accent4>
      <a:accent5>
        <a:srgbClr val="94700A"/>
      </a:accent5>
      <a:accent6>
        <a:srgbClr val="A90061"/>
      </a:accent6>
      <a:hlink>
        <a:srgbClr val="275837"/>
      </a:hlink>
      <a:folHlink>
        <a:srgbClr val="BDCDC2"/>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0" id="{CDFA2513-A355-254C-BE86-FE6EEDD5EC14}" vid="{2BE6358B-DC5F-5B4A-9C66-5864356B014D}"/>
    </a:ext>
  </a:extLst>
</a:theme>
</file>

<file path=ppt/theme/theme2.xml><?xml version="1.0" encoding="utf-8"?>
<a:theme xmlns:a="http://schemas.openxmlformats.org/drawingml/2006/main" name="1_Rijkshuisstijl Violet">
  <a:themeElements>
    <a:clrScheme name="Rijks Donkergroen">
      <a:dk1>
        <a:srgbClr val="000000"/>
      </a:dk1>
      <a:lt1>
        <a:srgbClr val="FFFFFF"/>
      </a:lt1>
      <a:dk2>
        <a:srgbClr val="275837"/>
      </a:dk2>
      <a:lt2>
        <a:srgbClr val="DEE5E1"/>
      </a:lt2>
      <a:accent1>
        <a:srgbClr val="F092CD"/>
      </a:accent1>
      <a:accent2>
        <a:srgbClr val="FFB612"/>
      </a:accent2>
      <a:accent3>
        <a:srgbClr val="8EC9E7"/>
      </a:accent3>
      <a:accent4>
        <a:srgbClr val="75D1B5"/>
      </a:accent4>
      <a:accent5>
        <a:srgbClr val="94700A"/>
      </a:accent5>
      <a:accent6>
        <a:srgbClr val="A90061"/>
      </a:accent6>
      <a:hlink>
        <a:srgbClr val="275837"/>
      </a:hlink>
      <a:folHlink>
        <a:srgbClr val="BDCDC2"/>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28" id="{3E6EF3B3-D0A3-9445-8652-7F98FE9F6760}" vid="{E1941C30-3CD9-FA4D-BC19-4D12B46E7F21}"/>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4bde8109-f994-4a60-a1d3-5c95e2ff3620}" enabled="1" method="Privileged" siteId="{1321633e-f6b9-44e2-a44f-59b9d264ecb7}" contentBits="0" removed="0"/>
</clbl:labelList>
</file>

<file path=docProps/app.xml><?xml version="1.0" encoding="utf-8"?>
<ap:Properties xmlns:vt="http://schemas.openxmlformats.org/officeDocument/2006/docPropsVTypes" xmlns:ap="http://schemas.openxmlformats.org/officeDocument/2006/extended-properties">
  <ap:Words>1241</ap:Words>
  <ap:PresentationFormat>Breedbeeld</ap:PresentationFormat>
  <ap:Paragraphs>156</ap:Paragraphs>
  <ap:Slides>21</ap:Slides>
  <ap:HiddenSlides>0</ap:HiddenSlides>
  <ap:MMClips>0</ap:MMClips>
  <ap:ScaleCrop>false</ap:ScaleCrop>
  <ap:HeadingPairs>
    <vt:vector baseType="variant" size="8">
      <vt:variant>
        <vt:lpstr>Gebruikte lettertypen</vt:lpstr>
      </vt:variant>
      <vt:variant>
        <vt:i4>5</vt:i4>
      </vt:variant>
      <vt:variant>
        <vt:lpstr>Thema</vt:lpstr>
      </vt:variant>
      <vt:variant>
        <vt:i4>2</vt:i4>
      </vt:variant>
      <vt:variant>
        <vt:lpstr>Ingesloten OLE-bronprogramma's</vt:lpstr>
      </vt:variant>
      <vt:variant>
        <vt:i4>1</vt:i4>
      </vt:variant>
      <vt:variant>
        <vt:lpstr>Diatitels</vt:lpstr>
      </vt:variant>
      <vt:variant>
        <vt:i4>21</vt:i4>
      </vt:variant>
    </vt:vector>
  </ap:HeadingPairs>
  <ap:TitlesOfParts>
    <vt:vector baseType="lpstr" size="29">
      <vt:lpstr>Arial</vt:lpstr>
      <vt:lpstr>Calibri</vt:lpstr>
      <vt:lpstr>Times New Roman</vt:lpstr>
      <vt:lpstr>Verdana</vt:lpstr>
      <vt:lpstr>Wingdings</vt:lpstr>
      <vt:lpstr>Rijkshuisstijl Violet</vt:lpstr>
      <vt:lpstr>1_Rijkshuisstijl Violet</vt:lpstr>
      <vt:lpstr>think-cell Slide</vt:lpstr>
      <vt:lpstr>Instellingswet Transitiefonds   Technische briefing Tweede Kamer 15 februari 2023 </vt:lpstr>
      <vt:lpstr>Inhoud</vt:lpstr>
      <vt:lpstr>1. Introductie</vt:lpstr>
      <vt:lpstr>Achtergrond (Coalitieakkoord)</vt:lpstr>
      <vt:lpstr>Totstandkoming wetsvoorstel</vt:lpstr>
      <vt:lpstr>Tijdpad</vt:lpstr>
      <vt:lpstr>2. Doelen Transitiefonds</vt:lpstr>
      <vt:lpstr>2a. Doelomschrijving</vt:lpstr>
      <vt:lpstr>2b. Toelichting doelomschrijving</vt:lpstr>
      <vt:lpstr>2c. Vangnetbepaling</vt:lpstr>
      <vt:lpstr>2a. Vangnetbepaling</vt:lpstr>
      <vt:lpstr>3. Fondsbeheerder</vt:lpstr>
      <vt:lpstr>3a. Fondsbeheerder</vt:lpstr>
      <vt:lpstr>3b. Toetsingscriteria</vt:lpstr>
      <vt:lpstr>3. Toetsingscriteria</vt:lpstr>
      <vt:lpstr>4. Begroting en meerjaren-programma landelijk gebied en natuur</vt:lpstr>
      <vt:lpstr>4. Meerjarenprogramma en besluitvorming</vt:lpstr>
      <vt:lpstr>4a. Begroting Transitiefonds </vt:lpstr>
      <vt:lpstr>4b Voorgenomen artikelindeling</vt:lpstr>
      <vt:lpstr>4c.  Meerjarenprogramma  Landelijk Gebied en Natuur</vt:lpstr>
      <vt:lpstr>Vragen en Bespreking</vt:lpstr>
    </vt:vector>
  </ap:TitlesOfParts>
  <ap:LinksUpToDate>false</ap:LinksUpToDate>
  <ap:SharedDoc>false</ap:SharedDoc>
</ap:Properties>
</file>

<file path=docProps/core.xml><?xml version="1.0" encoding="utf-8"?>
<coreProperties xmlns:dc="http://purl.org/dc/elements/1.1/" xmlns:dcterms="http://purl.org/dc/terms/" xmlns:xsi="http://www.w3.org/2001/XMLSchema-instance" xmlns="http://schemas.openxmlformats.org/package/2006/metadata/core-properties">
  <dc:title/>
  <dc:creator/>
  <lastModifiedBy/>
  <revision/>
  <dcterms:created xsi:type="dcterms:W3CDTF">2022-11-14T15:22:44.0000000Z</dcterms:created>
  <dcterms:modified xsi:type="dcterms:W3CDTF">2023-02-16T12:39:20.0000000Z</dcterms:modified>
  <dc:description/>
  <dc:subject/>
  <keywords/>
  <version/>
  <category>------------------------</category>
</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Rijkshuisstijl Violet:5</vt:lpwstr>
  </property>
  <property fmtid="{D5CDD505-2E9C-101B-9397-08002B2CF9AE}" pid="3" name="ClassificationContentMarkingFooterText">
    <vt:lpwstr>Intern gebruik</vt:lpwstr>
  </property>
  <property fmtid="{D5CDD505-2E9C-101B-9397-08002B2CF9AE}" pid="4" name="MSIP_Label_4bde8109-f994-4a60-a1d3-5c95e2ff3620_Enabled">
    <vt:lpwstr>true</vt:lpwstr>
  </property>
  <property fmtid="{D5CDD505-2E9C-101B-9397-08002B2CF9AE}" pid="5" name="MSIP_Label_4bde8109-f994-4a60-a1d3-5c95e2ff3620_SetDate">
    <vt:lpwstr>2023-02-02T14:12:19Z</vt:lpwstr>
  </property>
  <property fmtid="{D5CDD505-2E9C-101B-9397-08002B2CF9AE}" pid="6" name="MSIP_Label_4bde8109-f994-4a60-a1d3-5c95e2ff3620_Method">
    <vt:lpwstr>Privileged</vt:lpwstr>
  </property>
  <property fmtid="{D5CDD505-2E9C-101B-9397-08002B2CF9AE}" pid="7" name="MSIP_Label_4bde8109-f994-4a60-a1d3-5c95e2ff3620_Name">
    <vt:lpwstr>FLPubliek</vt:lpwstr>
  </property>
  <property fmtid="{D5CDD505-2E9C-101B-9397-08002B2CF9AE}" pid="8" name="MSIP_Label_4bde8109-f994-4a60-a1d3-5c95e2ff3620_SiteId">
    <vt:lpwstr>1321633e-f6b9-44e2-a44f-59b9d264ecb7</vt:lpwstr>
  </property>
  <property fmtid="{D5CDD505-2E9C-101B-9397-08002B2CF9AE}" pid="9" name="MSIP_Label_4bde8109-f994-4a60-a1d3-5c95e2ff3620_ActionId">
    <vt:lpwstr>90178311-4715-4c18-abb0-1006bce988eb</vt:lpwstr>
  </property>
  <property fmtid="{D5CDD505-2E9C-101B-9397-08002B2CF9AE}" pid="10" name="MSIP_Label_4bde8109-f994-4a60-a1d3-5c95e2ff3620_ContentBits">
    <vt:lpwstr>0</vt:lpwstr>
  </property>
</Properties>
</file>