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56" d="100"/>
          <a:sy n="56" d="100"/>
        </p:scale>
        <p:origin x="5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3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ableStyles" Target="tableStyles.xml" Id="rId6" /><Relationship Type="http://schemas.openxmlformats.org/officeDocument/2006/relationships/theme" Target="theme/theme1.xml" Id="rId5" /><Relationship Type="http://schemas.openxmlformats.org/officeDocument/2006/relationships/viewProps" Target="viewProps.xml" Id="rId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011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221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735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329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682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6075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231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639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596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60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0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F01E-5E4F-4329-8512-A22712EACAD3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7A5D8-BD8C-4060-BE81-CDBA1545D6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748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407066"/>
              </p:ext>
            </p:extLst>
          </p:nvPr>
        </p:nvGraphicFramePr>
        <p:xfrm>
          <a:off x="902970" y="131174"/>
          <a:ext cx="10081260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9257"/>
                <a:gridCol w="3665299"/>
                <a:gridCol w="3276704"/>
              </a:tblGrid>
              <a:tr h="406763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Kenmerken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Elektriciteit/gas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W</a:t>
                      </a:r>
                      <a:r>
                        <a:rPr lang="nl-NL" sz="2400" smtClean="0"/>
                        <a:t>armte</a:t>
                      </a:r>
                      <a:endParaRPr lang="en-GB" sz="2400" dirty="0"/>
                    </a:p>
                  </a:txBody>
                  <a:tcPr/>
                </a:tc>
              </a:tr>
              <a:tr h="32541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Omvang netten (aansluitingen)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30.000 tot </a:t>
                      </a:r>
                      <a:r>
                        <a:rPr lang="nl-NL" sz="1800" baseline="0" dirty="0" smtClean="0"/>
                        <a:t> &gt; 1 </a:t>
                      </a:r>
                      <a:r>
                        <a:rPr lang="nl-NL" sz="1800" baseline="0" dirty="0" err="1" smtClean="0"/>
                        <a:t>mln</a:t>
                      </a:r>
                      <a:r>
                        <a:rPr lang="nl-NL" sz="1800" baseline="0" dirty="0" smtClean="0"/>
                        <a:t>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10-tal</a:t>
                      </a:r>
                      <a:r>
                        <a:rPr lang="nl-NL" sz="1800" baseline="0" dirty="0" smtClean="0"/>
                        <a:t> tot ca. </a:t>
                      </a:r>
                      <a:r>
                        <a:rPr lang="nl-NL" sz="1800" dirty="0" smtClean="0"/>
                        <a:t>50.000</a:t>
                      </a:r>
                      <a:endParaRPr lang="en-GB" sz="1800" dirty="0"/>
                    </a:p>
                  </a:txBody>
                  <a:tcPr/>
                </a:tc>
              </a:tr>
              <a:tr h="97623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Aantal netbeheerders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 (3 grote &gt; 1mln)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7.000 (incl. gebouw gebonden)</a:t>
                      </a:r>
                    </a:p>
                    <a:p>
                      <a:r>
                        <a:rPr lang="nl-NL" sz="1200" dirty="0" smtClean="0"/>
                        <a:t>11</a:t>
                      </a:r>
                      <a:r>
                        <a:rPr lang="nl-NL" sz="1200" baseline="0" dirty="0" smtClean="0"/>
                        <a:t> grootste beheerders</a:t>
                      </a:r>
                      <a:br>
                        <a:rPr lang="nl-NL" sz="1200" baseline="0" dirty="0" smtClean="0"/>
                      </a:br>
                      <a:r>
                        <a:rPr lang="nl-NL" sz="1200" baseline="0" dirty="0" smtClean="0"/>
                        <a:t>hebben samen 231 netten:</a:t>
                      </a:r>
                      <a:br>
                        <a:rPr lang="nl-NL" sz="1200" baseline="0" dirty="0" smtClean="0"/>
                      </a:br>
                      <a:r>
                        <a:rPr lang="nl-NL" sz="1200" baseline="0" dirty="0" smtClean="0"/>
                        <a:t>12 grote  netten &gt; 5.000 aansluitingen</a:t>
                      </a:r>
                      <a:r>
                        <a:rPr lang="nl-NL" sz="1200" dirty="0" smtClean="0"/>
                        <a:t>) en</a:t>
                      </a:r>
                      <a:br>
                        <a:rPr lang="nl-NL" sz="1200" dirty="0" smtClean="0"/>
                      </a:br>
                      <a:r>
                        <a:rPr lang="nl-NL" sz="1200" dirty="0" smtClean="0"/>
                        <a:t>219 kleine  netten &lt; 5.000)</a:t>
                      </a:r>
                      <a:endParaRPr lang="en-GB" sz="1200" dirty="0"/>
                    </a:p>
                  </a:txBody>
                  <a:tcPr/>
                </a:tc>
              </a:tr>
              <a:tr h="971517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Aantal systemen </a:t>
                      </a:r>
                    </a:p>
                    <a:p>
                      <a:r>
                        <a:rPr lang="nl-NL" sz="1800" dirty="0" smtClean="0"/>
                        <a:t>op landelijk niveau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 smtClean="0"/>
                        <a:t>Twee</a:t>
                      </a:r>
                      <a:r>
                        <a:rPr lang="nl-NL" sz="1800" dirty="0" smtClean="0"/>
                        <a:t>: 1</a:t>
                      </a:r>
                      <a:r>
                        <a:rPr lang="nl-NL" sz="1800" baseline="0" dirty="0" smtClean="0"/>
                        <a:t> gas- en 1 elektriciteits-systeem </a:t>
                      </a:r>
                      <a:br>
                        <a:rPr lang="nl-NL" sz="1800" baseline="0" dirty="0" smtClean="0"/>
                      </a:br>
                      <a:r>
                        <a:rPr lang="nl-NL" sz="1800" baseline="0" dirty="0" smtClean="0"/>
                        <a:t>(</a:t>
                      </a:r>
                      <a:r>
                        <a:rPr lang="nl-NL" sz="1400" baseline="0" dirty="0" smtClean="0"/>
                        <a:t>geheel verbonden, waardoor input/output gebalanceerd kan worden en markt kan werken)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 smtClean="0"/>
                        <a:t>Honderden</a:t>
                      </a:r>
                      <a:r>
                        <a:rPr lang="nl-NL" sz="1800" dirty="0" smtClean="0"/>
                        <a:t/>
                      </a:r>
                      <a:br>
                        <a:rPr lang="nl-NL" sz="1800" dirty="0" smtClean="0"/>
                      </a:br>
                      <a:r>
                        <a:rPr lang="nl-NL" sz="1800" dirty="0" smtClean="0"/>
                        <a:t>(incl. gebouw gebonden systemen: duizenden)</a:t>
                      </a:r>
                      <a:endParaRPr lang="en-GB" sz="1800" dirty="0"/>
                    </a:p>
                  </a:txBody>
                  <a:tcPr/>
                </a:tc>
              </a:tr>
              <a:tr h="32541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Eigendom netten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Overheid (verplicht</a:t>
                      </a:r>
                      <a:r>
                        <a:rPr lang="nl-NL" sz="1600" dirty="0" smtClean="0"/>
                        <a:t>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Privaat en publiek</a:t>
                      </a:r>
                      <a:endParaRPr lang="en-GB" sz="1800" dirty="0"/>
                    </a:p>
                  </a:txBody>
                  <a:tcPr/>
                </a:tc>
              </a:tr>
              <a:tr h="32541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Concurrentie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 smtClean="0"/>
                        <a:t>Op</a:t>
                      </a:r>
                      <a:r>
                        <a:rPr lang="nl-NL" sz="1800" dirty="0" smtClean="0"/>
                        <a:t> het net (</a:t>
                      </a:r>
                      <a:r>
                        <a:rPr lang="nl-NL" sz="1800" dirty="0" err="1" smtClean="0"/>
                        <a:t>prod</a:t>
                      </a:r>
                      <a:r>
                        <a:rPr lang="nl-NL" sz="1800" dirty="0" smtClean="0"/>
                        <a:t>/lev)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 smtClean="0"/>
                        <a:t>Om</a:t>
                      </a:r>
                      <a:r>
                        <a:rPr lang="nl-NL" sz="1800" dirty="0" smtClean="0"/>
                        <a:t> het net </a:t>
                      </a:r>
                      <a:endParaRPr lang="en-GB" sz="1800" dirty="0"/>
                    </a:p>
                  </a:txBody>
                  <a:tcPr/>
                </a:tc>
              </a:tr>
              <a:tr h="569468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Verantwoordelijk voor leveringszekerheid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err="1" smtClean="0"/>
                        <a:t>TenneT</a:t>
                      </a:r>
                      <a:r>
                        <a:rPr lang="nl-NL" sz="1800" dirty="0" smtClean="0"/>
                        <a:t> en GTS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Leveranciers </a:t>
                      </a:r>
                      <a:endParaRPr lang="en-GB" sz="1800" dirty="0"/>
                    </a:p>
                  </a:txBody>
                  <a:tcPr/>
                </a:tc>
              </a:tr>
              <a:tr h="569468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Product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Commodity (overal</a:t>
                      </a:r>
                      <a:r>
                        <a:rPr lang="nl-NL" sz="1800" baseline="0" dirty="0" smtClean="0"/>
                        <a:t> </a:t>
                      </a:r>
                      <a:r>
                        <a:rPr lang="nl-NL" sz="1800" baseline="0" dirty="0" err="1" smtClean="0"/>
                        <a:t>invoedbaar</a:t>
                      </a:r>
                      <a:r>
                        <a:rPr lang="nl-NL" sz="1800" baseline="0" dirty="0" smtClean="0"/>
                        <a:t>; </a:t>
                      </a:r>
                      <a:r>
                        <a:rPr lang="nl-NL" sz="1800" dirty="0" smtClean="0"/>
                        <a:t> </a:t>
                      </a:r>
                      <a:br>
                        <a:rPr lang="nl-NL" sz="1800" dirty="0" smtClean="0"/>
                      </a:br>
                      <a:r>
                        <a:rPr lang="nl-NL" sz="1800" dirty="0" smtClean="0"/>
                        <a:t>eenheidsproduct)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Warmte/koude verschillende temperaturen en infrastructuur</a:t>
                      </a:r>
                      <a:endParaRPr lang="en-GB" sz="1800" dirty="0"/>
                    </a:p>
                  </a:txBody>
                  <a:tcPr/>
                </a:tc>
              </a:tr>
              <a:tr h="32541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Splitsing functies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Net verplicht afgesplitst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Geen eis</a:t>
                      </a:r>
                      <a:endParaRPr lang="en-GB" sz="1800" dirty="0"/>
                    </a:p>
                  </a:txBody>
                  <a:tcPr/>
                </a:tc>
              </a:tr>
              <a:tr h="325410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Nettoegang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Gereguleerde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Onderhandelde</a:t>
                      </a:r>
                      <a:endParaRPr lang="en-GB" sz="1800" dirty="0"/>
                    </a:p>
                  </a:txBody>
                  <a:tcPr/>
                </a:tc>
              </a:tr>
              <a:tr h="5694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 smtClean="0"/>
                        <a:t>Socialisatie netkosten</a:t>
                      </a:r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Per net (beheerder)</a:t>
                      </a:r>
                      <a:br>
                        <a:rPr lang="nl-NL" sz="1800" dirty="0" smtClean="0"/>
                      </a:br>
                      <a:r>
                        <a:rPr lang="nl-NL" sz="1800" dirty="0" smtClean="0"/>
                        <a:t>(gas en elektriciteit apart)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Per net (</a:t>
                      </a:r>
                      <a:r>
                        <a:rPr lang="nl-NL" sz="1800" smtClean="0"/>
                        <a:t>beheerder)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1819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109</ap:Words>
  <ap:PresentationFormat>Breedbeeld</ap:PresentationFormat>
  <ap:Paragraphs>35</ap:Paragraphs>
  <ap:Slides>1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Kantoorthema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2017-11-21T20:07:57.0000000Z</dcterms:created>
  <dcterms:modified xsi:type="dcterms:W3CDTF">2017-11-29T15:36:25.0000000Z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0x010100AAFA614C1FAECE40ADD5791E3A19012C</vt:lpwstr>
  </property>
</Properties>
</file>